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1"/>
  </p:sldMasterIdLst>
  <p:notesMasterIdLst>
    <p:notesMasterId r:id="rId24"/>
  </p:notesMasterIdLst>
  <p:handoutMasterIdLst>
    <p:handoutMasterId r:id="rId25"/>
  </p:handoutMasterIdLst>
  <p:sldIdLst>
    <p:sldId id="381" r:id="rId2"/>
    <p:sldId id="478" r:id="rId3"/>
    <p:sldId id="469" r:id="rId4"/>
    <p:sldId id="479" r:id="rId5"/>
    <p:sldId id="480" r:id="rId6"/>
    <p:sldId id="477" r:id="rId7"/>
    <p:sldId id="481" r:id="rId8"/>
    <p:sldId id="482" r:id="rId9"/>
    <p:sldId id="488" r:id="rId10"/>
    <p:sldId id="487" r:id="rId11"/>
    <p:sldId id="486" r:id="rId12"/>
    <p:sldId id="485" r:id="rId13"/>
    <p:sldId id="484" r:id="rId14"/>
    <p:sldId id="489" r:id="rId15"/>
    <p:sldId id="490" r:id="rId16"/>
    <p:sldId id="495" r:id="rId17"/>
    <p:sldId id="493" r:id="rId18"/>
    <p:sldId id="492" r:id="rId19"/>
    <p:sldId id="494" r:id="rId20"/>
    <p:sldId id="483" r:id="rId21"/>
    <p:sldId id="496" r:id="rId22"/>
    <p:sldId id="497" r:id="rId23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20000"/>
      </a:spcBef>
      <a:spcAft>
        <a:spcPct val="0"/>
      </a:spcAft>
      <a:defRPr sz="2400" kern="1200">
        <a:solidFill>
          <a:srgbClr val="0000FF"/>
        </a:solidFill>
        <a:latin typeface="Comic Sans MS" pitchFamily="66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defRPr sz="2400" kern="1200">
        <a:solidFill>
          <a:srgbClr val="0000FF"/>
        </a:solidFill>
        <a:latin typeface="Comic Sans MS" pitchFamily="66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defRPr sz="2400" kern="1200">
        <a:solidFill>
          <a:srgbClr val="0000FF"/>
        </a:solidFill>
        <a:latin typeface="Comic Sans MS" pitchFamily="66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defRPr sz="2400" kern="1200">
        <a:solidFill>
          <a:srgbClr val="0000FF"/>
        </a:solidFill>
        <a:latin typeface="Comic Sans MS" pitchFamily="66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defRPr sz="2400" kern="1200">
        <a:solidFill>
          <a:srgbClr val="0000FF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rgbClr val="0000FF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rgbClr val="0000FF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rgbClr val="0000FF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rgbClr val="0000FF"/>
        </a:solidFill>
        <a:latin typeface="Comic Sans MS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FF"/>
    <a:srgbClr val="3333FF"/>
    <a:srgbClr val="FFFF00"/>
    <a:srgbClr val="009900"/>
    <a:srgbClr val="00CCFF"/>
    <a:srgbClr val="FFCC66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76" autoAdjust="0"/>
    <p:restoredTop sz="95667" autoAdjust="0"/>
  </p:normalViewPr>
  <p:slideViewPr>
    <p:cSldViewPr>
      <p:cViewPr varScale="1">
        <p:scale>
          <a:sx n="95" d="100"/>
          <a:sy n="95" d="100"/>
        </p:scale>
        <p:origin x="1068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1" d="100"/>
          <a:sy n="71" d="100"/>
        </p:scale>
        <p:origin x="-2640" y="-114"/>
      </p:cViewPr>
      <p:guideLst>
        <p:guide orient="horz" pos="3024"/>
        <p:guide pos="2304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65.wmf"/><Relationship Id="rId7" Type="http://schemas.openxmlformats.org/officeDocument/2006/relationships/image" Target="../media/image69.wmf"/><Relationship Id="rId2" Type="http://schemas.openxmlformats.org/officeDocument/2006/relationships/image" Target="../media/image64.wmf"/><Relationship Id="rId1" Type="http://schemas.openxmlformats.org/officeDocument/2006/relationships/image" Target="../media/image63.wmf"/><Relationship Id="rId6" Type="http://schemas.openxmlformats.org/officeDocument/2006/relationships/image" Target="../media/image68.wmf"/><Relationship Id="rId5" Type="http://schemas.openxmlformats.org/officeDocument/2006/relationships/image" Target="../media/image67.wmf"/><Relationship Id="rId4" Type="http://schemas.openxmlformats.org/officeDocument/2006/relationships/image" Target="../media/image66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3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9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91.wmf"/><Relationship Id="rId2" Type="http://schemas.openxmlformats.org/officeDocument/2006/relationships/image" Target="../media/image90.wmf"/><Relationship Id="rId1" Type="http://schemas.openxmlformats.org/officeDocument/2006/relationships/image" Target="../media/image89.wmf"/><Relationship Id="rId5" Type="http://schemas.openxmlformats.org/officeDocument/2006/relationships/image" Target="../media/image93.wmf"/><Relationship Id="rId4" Type="http://schemas.openxmlformats.org/officeDocument/2006/relationships/image" Target="../media/image92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95.wmf"/><Relationship Id="rId1" Type="http://schemas.openxmlformats.org/officeDocument/2006/relationships/image" Target="../media/image9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4" Type="http://schemas.openxmlformats.org/officeDocument/2006/relationships/image" Target="../media/image1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3" Type="http://schemas.openxmlformats.org/officeDocument/2006/relationships/image" Target="../media/image25.wmf"/><Relationship Id="rId7" Type="http://schemas.openxmlformats.org/officeDocument/2006/relationships/image" Target="../media/image29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6" Type="http://schemas.openxmlformats.org/officeDocument/2006/relationships/image" Target="../media/image28.wmf"/><Relationship Id="rId5" Type="http://schemas.openxmlformats.org/officeDocument/2006/relationships/image" Target="../media/image27.wmf"/><Relationship Id="rId4" Type="http://schemas.openxmlformats.org/officeDocument/2006/relationships/image" Target="../media/image26.wmf"/><Relationship Id="rId9" Type="http://schemas.openxmlformats.org/officeDocument/2006/relationships/image" Target="../media/image31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image" Target="../media/image51.wmf"/><Relationship Id="rId1" Type="http://schemas.openxmlformats.org/officeDocument/2006/relationships/image" Target="../media/image50.wmf"/><Relationship Id="rId4" Type="http://schemas.openxmlformats.org/officeDocument/2006/relationships/image" Target="../media/image53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57.wmf"/><Relationship Id="rId1" Type="http://schemas.openxmlformats.org/officeDocument/2006/relationships/image" Target="../media/image5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EEF65A6-AF70-4CA4-BD92-7D5FBD922ED7}" type="datetimeFigureOut">
              <a:rPr lang="en-US"/>
              <a:pPr>
                <a:defRPr/>
              </a:pPr>
              <a:t>11/29/2019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2B551599-29F8-45AA-A663-ECA7F25B4B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0996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8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88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88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5888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88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F154A70A-8F34-4D96-B225-613A15AA1B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7067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Comic Sans MS" pitchFamily="66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Comic Sans MS" pitchFamily="66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Comic Sans MS" pitchFamily="66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Comic Sans MS" pitchFamily="66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54A70A-8F34-4D96-B225-613A15AA1B9F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6547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54A70A-8F34-4D96-B225-613A15AA1B9F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4232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54A70A-8F34-4D96-B225-613A15AA1B9F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2059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54A70A-8F34-4D96-B225-613A15AA1B9F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3814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54A70A-8F34-4D96-B225-613A15AA1B9F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7503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54A70A-8F34-4D96-B225-613A15AA1B9F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7512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ew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2"/>
          <p:cNvSpPr>
            <a:spLocks noChangeShapeType="1"/>
          </p:cNvSpPr>
          <p:nvPr userDrawn="1"/>
        </p:nvSpPr>
        <p:spPr bwMode="auto">
          <a:xfrm>
            <a:off x="609600" y="476250"/>
            <a:ext cx="79248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" name="Line 3"/>
          <p:cNvSpPr>
            <a:spLocks noChangeShapeType="1"/>
          </p:cNvSpPr>
          <p:nvPr userDrawn="1"/>
        </p:nvSpPr>
        <p:spPr bwMode="auto">
          <a:xfrm>
            <a:off x="990600" y="6561138"/>
            <a:ext cx="71628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1030562" y="6546830"/>
            <a:ext cx="746871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defRPr/>
            </a:pPr>
            <a:r>
              <a:rPr lang="en-US" sz="1600" dirty="0"/>
              <a:t>KT McDonald     </a:t>
            </a:r>
            <a:r>
              <a:rPr lang="en-US" sz="1600" dirty="0">
                <a:solidFill>
                  <a:srgbClr val="FF0000"/>
                </a:solidFill>
              </a:rPr>
              <a:t>DESY Strong-Field</a:t>
            </a:r>
            <a:r>
              <a:rPr lang="en-US" sz="1600" baseline="0" dirty="0">
                <a:solidFill>
                  <a:srgbClr val="FF0000"/>
                </a:solidFill>
              </a:rPr>
              <a:t> </a:t>
            </a:r>
            <a:r>
              <a:rPr lang="en-US" sz="1600" i="1" baseline="0" dirty="0">
                <a:solidFill>
                  <a:srgbClr val="FF0000"/>
                </a:solidFill>
              </a:rPr>
              <a:t>e</a:t>
            </a:r>
            <a:r>
              <a:rPr lang="en-US" sz="1600" baseline="0" dirty="0">
                <a:solidFill>
                  <a:srgbClr val="FF0000"/>
                </a:solidFill>
              </a:rPr>
              <a:t>-</a:t>
            </a:r>
            <a:r>
              <a:rPr lang="en-US" sz="1600" baseline="0" dirty="0">
                <a:solidFill>
                  <a:srgbClr val="FF0000"/>
                </a:solidFill>
                <a:sym typeface="Symbol" panose="05050102010706020507" pitchFamily="18" charset="2"/>
              </a:rPr>
              <a:t> Workshop</a:t>
            </a:r>
            <a:r>
              <a:rPr lang="en-US" sz="1600" dirty="0">
                <a:solidFill>
                  <a:srgbClr val="FF0000"/>
                </a:solidFill>
              </a:rPr>
              <a:t>     </a:t>
            </a:r>
            <a:r>
              <a:rPr lang="en-US" sz="1600" dirty="0"/>
              <a:t>Aug. 22, 2018 </a:t>
            </a:r>
            <a:r>
              <a:rPr lang="en-US" sz="1600" dirty="0">
                <a:solidFill>
                  <a:srgbClr val="898989"/>
                </a:solidFill>
              </a:rPr>
              <a:t>   </a:t>
            </a:r>
            <a:fld id="{25336738-3AB6-4895-87C0-94F0D4E7FB39}" type="slidenum">
              <a:rPr lang="en-US" sz="1600" smtClean="0">
                <a:solidFill>
                  <a:srgbClr val="FF0000"/>
                </a:solidFill>
              </a:rPr>
              <a:pPr algn="ctr" eaLnBrk="1" hangingPunct="1">
                <a:defRPr/>
              </a:pPr>
              <a:t>‹#›</a:t>
            </a:fld>
            <a:r>
              <a:rPr lang="en-US" sz="1600" dirty="0">
                <a:solidFill>
                  <a:srgbClr val="898989"/>
                </a:solidFill>
              </a:rPr>
              <a:t>      </a:t>
            </a:r>
          </a:p>
        </p:txBody>
      </p:sp>
      <p:pic>
        <p:nvPicPr>
          <p:cNvPr id="22530" name="Picture 2" descr="Image result for desy logo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3362" y="5913276"/>
            <a:ext cx="987150" cy="98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2" name="Picture 4" descr="Image result for princeton university logo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6305" y="5949280"/>
            <a:ext cx="791279" cy="882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9825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20FF2728-6F8C-44DE-A52B-55E7AD7458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physics.princeton.edu/~mcdonald/e144/science1202.html" TargetMode="External"/><Relationship Id="rId3" Type="http://schemas.openxmlformats.org/officeDocument/2006/relationships/hyperlink" Target="https://indico.desy.de/indico/event/19493/" TargetMode="External"/><Relationship Id="rId7" Type="http://schemas.openxmlformats.org/officeDocument/2006/relationships/hyperlink" Target="http://physics.princeton.edu/~mcdonald/e144/Photonics_Spectra_1197.pdf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gif"/><Relationship Id="rId4" Type="http://schemas.openxmlformats.org/officeDocument/2006/relationships/hyperlink" Target="http://physics.princeton.edu/~mcdonald/examples/mcdonald_180822.pptx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physics.princeton.edu/~mcdonald/examples/QED/narozhny_spjetp_20_622_65.pdf" TargetMode="External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48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1.bin"/><Relationship Id="rId5" Type="http://schemas.openxmlformats.org/officeDocument/2006/relationships/image" Target="../media/image49.png"/><Relationship Id="rId4" Type="http://schemas.openxmlformats.org/officeDocument/2006/relationships/hyperlink" Target="http://physics.princeton.edu/~mcdonald/examples/QED/bula_prl_76_3116_96.pdf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wmf"/><Relationship Id="rId13" Type="http://schemas.openxmlformats.org/officeDocument/2006/relationships/oleObject" Target="../embeddings/oleObject24.bin"/><Relationship Id="rId3" Type="http://schemas.openxmlformats.org/officeDocument/2006/relationships/hyperlink" Target="http://physics.princeton.edu/~mcdonald/examples/trident.pdf" TargetMode="External"/><Relationship Id="rId7" Type="http://schemas.openxmlformats.org/officeDocument/2006/relationships/oleObject" Target="../embeddings/oleObject22.bin"/><Relationship Id="rId12" Type="http://schemas.openxmlformats.org/officeDocument/2006/relationships/image" Target="../media/image55.jpeg"/><Relationship Id="rId17" Type="http://schemas.openxmlformats.org/officeDocument/2006/relationships/image" Target="../media/image53.wmf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25.bin"/><Relationship Id="rId1" Type="http://schemas.openxmlformats.org/officeDocument/2006/relationships/vmlDrawing" Target="../drawings/vmlDrawing8.vml"/><Relationship Id="rId6" Type="http://schemas.openxmlformats.org/officeDocument/2006/relationships/image" Target="../media/image54.png"/><Relationship Id="rId11" Type="http://schemas.openxmlformats.org/officeDocument/2006/relationships/hyperlink" Target="http://physics.princeton.edu/~mcdonald/examples/QED/breit_pr_46_1087_34.pdf" TargetMode="External"/><Relationship Id="rId5" Type="http://schemas.openxmlformats.org/officeDocument/2006/relationships/hyperlink" Target="http://physics.princeton.edu/~mcdonald/examples/QED/bamber_prd_60_092004_99.pdf" TargetMode="External"/><Relationship Id="rId15" Type="http://schemas.openxmlformats.org/officeDocument/2006/relationships/image" Target="../media/image6.jpeg"/><Relationship Id="rId10" Type="http://schemas.openxmlformats.org/officeDocument/2006/relationships/image" Target="../media/image51.wmf"/><Relationship Id="rId4" Type="http://schemas.openxmlformats.org/officeDocument/2006/relationships/hyperlink" Target="http://physics.princeton.edu/~mcdonald/examples/QED/burke_prl_79_1626_97.pdf" TargetMode="External"/><Relationship Id="rId9" Type="http://schemas.openxmlformats.org/officeDocument/2006/relationships/oleObject" Target="../embeddings/oleObject23.bin"/><Relationship Id="rId14" Type="http://schemas.openxmlformats.org/officeDocument/2006/relationships/image" Target="../media/image52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physics.princeton.edu/~mcdonald/examples/QED/sauter_zp_69_742_31_english.pdf" TargetMode="External"/><Relationship Id="rId13" Type="http://schemas.openxmlformats.org/officeDocument/2006/relationships/image" Target="../media/image60.jpeg"/><Relationship Id="rId3" Type="http://schemas.openxmlformats.org/officeDocument/2006/relationships/image" Target="../media/image58.png"/><Relationship Id="rId7" Type="http://schemas.openxmlformats.org/officeDocument/2006/relationships/image" Target="../media/image57.wmf"/><Relationship Id="rId12" Type="http://schemas.openxmlformats.org/officeDocument/2006/relationships/image" Target="../media/image59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7.bin"/><Relationship Id="rId11" Type="http://schemas.openxmlformats.org/officeDocument/2006/relationships/image" Target="../media/image20.jpeg"/><Relationship Id="rId5" Type="http://schemas.openxmlformats.org/officeDocument/2006/relationships/image" Target="../media/image56.wmf"/><Relationship Id="rId10" Type="http://schemas.openxmlformats.org/officeDocument/2006/relationships/hyperlink" Target="http://physics.princeton.edu/~mcdonald/examples/QED/schwinger_pr_82_664_51.pdf" TargetMode="External"/><Relationship Id="rId4" Type="http://schemas.openxmlformats.org/officeDocument/2006/relationships/oleObject" Target="../embeddings/oleObject26.bin"/><Relationship Id="rId9" Type="http://schemas.openxmlformats.org/officeDocument/2006/relationships/hyperlink" Target="http://physics.princeton.edu/~mcdonald/examples/QED/heisenberg_zp_98_714_36_english.pdf" TargetMode="External"/><Relationship Id="rId14" Type="http://schemas.openxmlformats.org/officeDocument/2006/relationships/image" Target="../media/image6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p.edu/catalog/24939/opportunities-in-intense-ultrafast-lasers-reaching-for-the-brightest-light" TargetMode="External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wmf"/><Relationship Id="rId13" Type="http://schemas.openxmlformats.org/officeDocument/2006/relationships/oleObject" Target="../embeddings/oleObject32.bin"/><Relationship Id="rId18" Type="http://schemas.openxmlformats.org/officeDocument/2006/relationships/oleObject" Target="../embeddings/oleObject34.bin"/><Relationship Id="rId3" Type="http://schemas.openxmlformats.org/officeDocument/2006/relationships/hyperlink" Target="http://physics.princeton.edu/~mcdonald/examples/accel/chen_aipcp_279_888_92.pdf" TargetMode="External"/><Relationship Id="rId21" Type="http://schemas.openxmlformats.org/officeDocument/2006/relationships/image" Target="../media/image71.jpeg"/><Relationship Id="rId7" Type="http://schemas.openxmlformats.org/officeDocument/2006/relationships/oleObject" Target="../embeddings/oleObject29.bin"/><Relationship Id="rId12" Type="http://schemas.openxmlformats.org/officeDocument/2006/relationships/image" Target="../media/image66.wmf"/><Relationship Id="rId17" Type="http://schemas.openxmlformats.org/officeDocument/2006/relationships/hyperlink" Target="http://physics.princeton.edu/~mcdonald/examples/QED/mcdonald_aipcp_130_23_85.pdf" TargetMode="External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68.wmf"/><Relationship Id="rId20" Type="http://schemas.openxmlformats.org/officeDocument/2006/relationships/image" Target="../media/image70.jpeg"/><Relationship Id="rId1" Type="http://schemas.openxmlformats.org/officeDocument/2006/relationships/vmlDrawing" Target="../drawings/vmlDrawing10.vml"/><Relationship Id="rId6" Type="http://schemas.openxmlformats.org/officeDocument/2006/relationships/image" Target="../media/image63.wmf"/><Relationship Id="rId11" Type="http://schemas.openxmlformats.org/officeDocument/2006/relationships/oleObject" Target="../embeddings/oleObject31.bin"/><Relationship Id="rId5" Type="http://schemas.openxmlformats.org/officeDocument/2006/relationships/oleObject" Target="../embeddings/oleObject28.bin"/><Relationship Id="rId15" Type="http://schemas.openxmlformats.org/officeDocument/2006/relationships/oleObject" Target="../embeddings/oleObject33.bin"/><Relationship Id="rId10" Type="http://schemas.openxmlformats.org/officeDocument/2006/relationships/image" Target="../media/image65.wmf"/><Relationship Id="rId19" Type="http://schemas.openxmlformats.org/officeDocument/2006/relationships/image" Target="../media/image69.wmf"/><Relationship Id="rId4" Type="http://schemas.openxmlformats.org/officeDocument/2006/relationships/hyperlink" Target="http://physics.princeton.edu/~mcdonald/examples/QED/chen_qabp_571_98.pdf" TargetMode="External"/><Relationship Id="rId9" Type="http://schemas.openxmlformats.org/officeDocument/2006/relationships/oleObject" Target="../embeddings/oleObject30.bin"/><Relationship Id="rId14" Type="http://schemas.openxmlformats.org/officeDocument/2006/relationships/image" Target="../media/image67.wmf"/><Relationship Id="rId22" Type="http://schemas.openxmlformats.org/officeDocument/2006/relationships/image" Target="../media/image72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74.png"/><Relationship Id="rId7" Type="http://schemas.openxmlformats.org/officeDocument/2006/relationships/image" Target="../media/image75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1.vml"/><Relationship Id="rId6" Type="http://schemas.openxmlformats.org/officeDocument/2006/relationships/hyperlink" Target="http://physics.princeton.edu/~mcdonald/examples/QED/kroll_pr_127_1207_62.pdf" TargetMode="External"/><Relationship Id="rId5" Type="http://schemas.openxmlformats.org/officeDocument/2006/relationships/hyperlink" Target="http://physics.princeton.edu/~mcdonald/examples/QED/varfolomeev_spjetp_23_681_66.pdf" TargetMode="External"/><Relationship Id="rId10" Type="http://schemas.openxmlformats.org/officeDocument/2006/relationships/image" Target="../media/image73.wmf"/><Relationship Id="rId4" Type="http://schemas.openxmlformats.org/officeDocument/2006/relationships/hyperlink" Target="http://physics.princeton.edu/~mcdonald/examples/QED/mcdonald_aipcp_279_945_92.pdf" TargetMode="External"/><Relationship Id="rId9" Type="http://schemas.openxmlformats.org/officeDocument/2006/relationships/oleObject" Target="../embeddings/oleObject35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79.wmf"/><Relationship Id="rId4" Type="http://schemas.openxmlformats.org/officeDocument/2006/relationships/oleObject" Target="../embeddings/oleObject36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physics.princeton.edu/~mcdonald/examples/QED/toll_thesis_52.pdf" TargetMode="External"/><Relationship Id="rId2" Type="http://schemas.openxmlformats.org/officeDocument/2006/relationships/hyperlink" Target="http://physics.princeton.edu/~mcdonald/examples/QED/mcdonald_aipcp_130_23_85.pdf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jpg"/><Relationship Id="rId3" Type="http://schemas.openxmlformats.org/officeDocument/2006/relationships/image" Target="../media/image83.jpg"/><Relationship Id="rId7" Type="http://schemas.openxmlformats.org/officeDocument/2006/relationships/image" Target="../media/image8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6.jpeg"/><Relationship Id="rId5" Type="http://schemas.openxmlformats.org/officeDocument/2006/relationships/image" Target="../media/image85.jpeg"/><Relationship Id="rId4" Type="http://schemas.openxmlformats.org/officeDocument/2006/relationships/image" Target="../media/image84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8.bin"/><Relationship Id="rId13" Type="http://schemas.openxmlformats.org/officeDocument/2006/relationships/image" Target="../media/image92.wmf"/><Relationship Id="rId3" Type="http://schemas.openxmlformats.org/officeDocument/2006/relationships/hyperlink" Target="http://physics.princeton.edu/~mcdonald/accel/looseends.pdf" TargetMode="External"/><Relationship Id="rId7" Type="http://schemas.openxmlformats.org/officeDocument/2006/relationships/image" Target="../media/image89.wmf"/><Relationship Id="rId12" Type="http://schemas.openxmlformats.org/officeDocument/2006/relationships/oleObject" Target="../embeddings/oleObject40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37.bin"/><Relationship Id="rId11" Type="http://schemas.openxmlformats.org/officeDocument/2006/relationships/image" Target="../media/image91.wmf"/><Relationship Id="rId5" Type="http://schemas.openxmlformats.org/officeDocument/2006/relationships/hyperlink" Target="http://physics.princeton.edu/~mcdonald/examples/transmom2.pdf" TargetMode="External"/><Relationship Id="rId15" Type="http://schemas.openxmlformats.org/officeDocument/2006/relationships/image" Target="../media/image93.wmf"/><Relationship Id="rId10" Type="http://schemas.openxmlformats.org/officeDocument/2006/relationships/oleObject" Target="../embeddings/oleObject39.bin"/><Relationship Id="rId4" Type="http://schemas.openxmlformats.org/officeDocument/2006/relationships/hyperlink" Target="http://physics.princeton.edu/~mcdonald/examples/staticaccel.pdf" TargetMode="External"/><Relationship Id="rId9" Type="http://schemas.openxmlformats.org/officeDocument/2006/relationships/image" Target="../media/image90.wmf"/><Relationship Id="rId14" Type="http://schemas.openxmlformats.org/officeDocument/2006/relationships/oleObject" Target="../embeddings/oleObject41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wmf"/><Relationship Id="rId3" Type="http://schemas.openxmlformats.org/officeDocument/2006/relationships/oleObject" Target="../embeddings/oleObject42.bin"/><Relationship Id="rId7" Type="http://schemas.openxmlformats.org/officeDocument/2006/relationships/image" Target="../media/image96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95.wmf"/><Relationship Id="rId11" Type="http://schemas.openxmlformats.org/officeDocument/2006/relationships/hyperlink" Target="http://physics.princeton.edu/~mcdonald/examples/accel/alexander_nim_a610_451_09.pdf" TargetMode="External"/><Relationship Id="rId5" Type="http://schemas.openxmlformats.org/officeDocument/2006/relationships/oleObject" Target="../embeddings/oleObject43.bin"/><Relationship Id="rId10" Type="http://schemas.openxmlformats.org/officeDocument/2006/relationships/hyperlink" Target="http://physics.princeton.edu/~mcdonald/examples/accel/alexander_prl_100_210801_08.pdf" TargetMode="External"/><Relationship Id="rId4" Type="http://schemas.openxmlformats.org/officeDocument/2006/relationships/image" Target="../media/image94.wmf"/><Relationship Id="rId9" Type="http://schemas.openxmlformats.org/officeDocument/2006/relationships/hyperlink" Target="http://physics.princeton.edu/~mcdonald/examples/accel/balakin_BINP-79-85.pdf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hyperlink" Target="http://physics.princeton.edu/~mcdonald/examples/GR/hawking_nature_248_30_74.pdf" TargetMode="External"/><Relationship Id="rId7" Type="http://schemas.openxmlformats.org/officeDocument/2006/relationships/oleObject" Target="../embeddings/oleObject1.bin"/><Relationship Id="rId12" Type="http://schemas.openxmlformats.org/officeDocument/2006/relationships/image" Target="../media/image9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jpeg"/><Relationship Id="rId11" Type="http://schemas.openxmlformats.org/officeDocument/2006/relationships/oleObject" Target="../embeddings/oleObject3.bin"/><Relationship Id="rId5" Type="http://schemas.openxmlformats.org/officeDocument/2006/relationships/hyperlink" Target="http://physics.princeton.edu/~mcdonald/examples/QED/mcdonald_aipcp_130_23_85.pdf" TargetMode="External"/><Relationship Id="rId10" Type="http://schemas.openxmlformats.org/officeDocument/2006/relationships/image" Target="../media/image8.wmf"/><Relationship Id="rId4" Type="http://schemas.openxmlformats.org/officeDocument/2006/relationships/hyperlink" Target="http://physics.princeton.edu/~mcdonald/examples/QED/hawking_cmp_43_199_75.pdf" TargetMode="External"/><Relationship Id="rId9" Type="http://schemas.openxmlformats.org/officeDocument/2006/relationships/oleObject" Target="../embeddings/oleObject2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hyperlink" Target="http://physics.princeton.edu/~mcdonald/examples/QED/fulling_prd_7_2850_73.pdf" TargetMode="External"/><Relationship Id="rId7" Type="http://schemas.openxmlformats.org/officeDocument/2006/relationships/image" Target="../media/image13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2.jpeg"/><Relationship Id="rId5" Type="http://schemas.openxmlformats.org/officeDocument/2006/relationships/hyperlink" Target="http://physics.princeton.edu/~mcdonald/examples/QED/unruh_prd_14_870_76.pdf" TargetMode="External"/><Relationship Id="rId10" Type="http://schemas.openxmlformats.org/officeDocument/2006/relationships/image" Target="../media/image11.wmf"/><Relationship Id="rId4" Type="http://schemas.openxmlformats.org/officeDocument/2006/relationships/hyperlink" Target="http://physics.princeton.edu/~mcdonald/examples/QED/davies_jpa_8_609_75.pdf" TargetMode="External"/><Relationship Id="rId9" Type="http://schemas.openxmlformats.org/officeDocument/2006/relationships/oleObject" Target="../embeddings/oleObject4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13" Type="http://schemas.openxmlformats.org/officeDocument/2006/relationships/image" Target="../media/image20.jpeg"/><Relationship Id="rId3" Type="http://schemas.openxmlformats.org/officeDocument/2006/relationships/hyperlink" Target="http://physics.princeton.edu/~mcdonald/examples/QED/mcdonald_aipcp_130_23_85.pdf" TargetMode="External"/><Relationship Id="rId7" Type="http://schemas.openxmlformats.org/officeDocument/2006/relationships/image" Target="../media/image15.wmf"/><Relationship Id="rId12" Type="http://schemas.openxmlformats.org/officeDocument/2006/relationships/image" Target="../media/image19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11" Type="http://schemas.openxmlformats.org/officeDocument/2006/relationships/image" Target="../media/image17.wmf"/><Relationship Id="rId5" Type="http://schemas.openxmlformats.org/officeDocument/2006/relationships/hyperlink" Target="http://physics.princeton.edu/~mcdonald/examples/QED/sauter_zp_69_742_31_english.pdf" TargetMode="External"/><Relationship Id="rId15" Type="http://schemas.openxmlformats.org/officeDocument/2006/relationships/image" Target="../media/image18.wmf"/><Relationship Id="rId10" Type="http://schemas.openxmlformats.org/officeDocument/2006/relationships/oleObject" Target="../embeddings/oleObject7.bin"/><Relationship Id="rId4" Type="http://schemas.openxmlformats.org/officeDocument/2006/relationships/hyperlink" Target="http://physics.princeton.edu/~mcdonald/examples/QED/klein_zp_53_157_29.pdf" TargetMode="External"/><Relationship Id="rId9" Type="http://schemas.openxmlformats.org/officeDocument/2006/relationships/image" Target="../media/image16.wmf"/><Relationship Id="rId14" Type="http://schemas.openxmlformats.org/officeDocument/2006/relationships/oleObject" Target="../embeddings/oleObject8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notesSlide" Target="../notesSlides/notesSlide2.xml"/><Relationship Id="rId7" Type="http://schemas.openxmlformats.org/officeDocument/2006/relationships/hyperlink" Target="http://physics.princeton.edu/~mcdonald/accel/linearchannel.pdf" TargetMode="Externa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hyperlink" Target="http://physics.princeton.edu/~mcdonald/papers/mcdonald_PAC1987_1196.PDF" TargetMode="External"/><Relationship Id="rId5" Type="http://schemas.openxmlformats.org/officeDocument/2006/relationships/hyperlink" Target="http://physics.princeton.edu/~mcdonald/examples/QED/bell_np_b212_131_83.pdf" TargetMode="External"/><Relationship Id="rId10" Type="http://schemas.openxmlformats.org/officeDocument/2006/relationships/image" Target="../media/image21.wmf"/><Relationship Id="rId4" Type="http://schemas.openxmlformats.org/officeDocument/2006/relationships/hyperlink" Target="http://physics.princeton.edu/~mcdonald/examples/QED/cozzella_prl_118_161102_17.pdf" TargetMode="External"/><Relationship Id="rId9" Type="http://schemas.openxmlformats.org/officeDocument/2006/relationships/oleObject" Target="../embeddings/oleObject9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13" Type="http://schemas.openxmlformats.org/officeDocument/2006/relationships/oleObject" Target="../embeddings/oleObject13.bin"/><Relationship Id="rId18" Type="http://schemas.openxmlformats.org/officeDocument/2006/relationships/image" Target="../media/image28.wmf"/><Relationship Id="rId26" Type="http://schemas.openxmlformats.org/officeDocument/2006/relationships/image" Target="../media/image31.wmf"/><Relationship Id="rId3" Type="http://schemas.openxmlformats.org/officeDocument/2006/relationships/hyperlink" Target="http://physics.princeton.edu/~mcdonald/examples/QED/wolkow_zp_94_250_35.pdf" TargetMode="External"/><Relationship Id="rId21" Type="http://schemas.openxmlformats.org/officeDocument/2006/relationships/oleObject" Target="../embeddings/oleObject17.bin"/><Relationship Id="rId7" Type="http://schemas.openxmlformats.org/officeDocument/2006/relationships/oleObject" Target="../embeddings/oleObject10.bin"/><Relationship Id="rId12" Type="http://schemas.openxmlformats.org/officeDocument/2006/relationships/image" Target="../media/image25.wmf"/><Relationship Id="rId17" Type="http://schemas.openxmlformats.org/officeDocument/2006/relationships/oleObject" Target="../embeddings/oleObject15.bin"/><Relationship Id="rId25" Type="http://schemas.openxmlformats.org/officeDocument/2006/relationships/oleObject" Target="../embeddings/oleObject18.bin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27.wmf"/><Relationship Id="rId20" Type="http://schemas.openxmlformats.org/officeDocument/2006/relationships/image" Target="../media/image29.wmf"/><Relationship Id="rId1" Type="http://schemas.openxmlformats.org/officeDocument/2006/relationships/vmlDrawing" Target="../drawings/vmlDrawing5.vml"/><Relationship Id="rId6" Type="http://schemas.openxmlformats.org/officeDocument/2006/relationships/hyperlink" Target="http://physics.princeton.edu/~mcdonald/examples/QED/erber_rmp_38_626_66.pdf" TargetMode="External"/><Relationship Id="rId11" Type="http://schemas.openxmlformats.org/officeDocument/2006/relationships/oleObject" Target="../embeddings/oleObject12.bin"/><Relationship Id="rId24" Type="http://schemas.openxmlformats.org/officeDocument/2006/relationships/image" Target="../media/image33.jpeg"/><Relationship Id="rId5" Type="http://schemas.openxmlformats.org/officeDocument/2006/relationships/hyperlink" Target="http://physics.princeton.edu/~mcdonald/examples/QM/peierls_zp_80_763_33.pdf" TargetMode="External"/><Relationship Id="rId15" Type="http://schemas.openxmlformats.org/officeDocument/2006/relationships/oleObject" Target="../embeddings/oleObject14.bin"/><Relationship Id="rId23" Type="http://schemas.openxmlformats.org/officeDocument/2006/relationships/image" Target="../media/image32.jpeg"/><Relationship Id="rId10" Type="http://schemas.openxmlformats.org/officeDocument/2006/relationships/image" Target="../media/image24.wmf"/><Relationship Id="rId19" Type="http://schemas.openxmlformats.org/officeDocument/2006/relationships/oleObject" Target="../embeddings/oleObject16.bin"/><Relationship Id="rId4" Type="http://schemas.openxmlformats.org/officeDocument/2006/relationships/hyperlink" Target="http://physics.princeton.edu/~mcdonald/examples/QED/kibble_pr_150_1060_66.pdf" TargetMode="External"/><Relationship Id="rId9" Type="http://schemas.openxmlformats.org/officeDocument/2006/relationships/oleObject" Target="../embeddings/oleObject11.bin"/><Relationship Id="rId14" Type="http://schemas.openxmlformats.org/officeDocument/2006/relationships/image" Target="../media/image26.wmf"/><Relationship Id="rId22" Type="http://schemas.openxmlformats.org/officeDocument/2006/relationships/image" Target="../media/image30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physics.princeton.edu/~mcdonald/examples/QED/jacob_pl_b197_253_87.pdf" TargetMode="External"/><Relationship Id="rId13" Type="http://schemas.openxmlformats.org/officeDocument/2006/relationships/image" Target="../media/image35.wmf"/><Relationship Id="rId18" Type="http://schemas.openxmlformats.org/officeDocument/2006/relationships/image" Target="../media/image40.jpeg"/><Relationship Id="rId3" Type="http://schemas.openxmlformats.org/officeDocument/2006/relationships/notesSlide" Target="../notesSlides/notesSlide3.xml"/><Relationship Id="rId7" Type="http://schemas.openxmlformats.org/officeDocument/2006/relationships/hyperlink" Target="http://physics.princeton.edu/~mcdonald/examples/QED/himel_aipcp_130_602_85.pdf" TargetMode="External"/><Relationship Id="rId12" Type="http://schemas.openxmlformats.org/officeDocument/2006/relationships/oleObject" Target="../embeddings/oleObject20.bin"/><Relationship Id="rId17" Type="http://schemas.openxmlformats.org/officeDocument/2006/relationships/image" Target="../media/image39.jpe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38.jpeg"/><Relationship Id="rId20" Type="http://schemas.openxmlformats.org/officeDocument/2006/relationships/image" Target="../media/image42.gif"/><Relationship Id="rId1" Type="http://schemas.openxmlformats.org/officeDocument/2006/relationships/vmlDrawing" Target="../drawings/vmlDrawing6.vml"/><Relationship Id="rId6" Type="http://schemas.openxmlformats.org/officeDocument/2006/relationships/hyperlink" Target="http://physics.princeton.edu/~mcdonald/examples/QED/pomeranchuk_jpussr_2_65_40.pdf" TargetMode="External"/><Relationship Id="rId11" Type="http://schemas.openxmlformats.org/officeDocument/2006/relationships/image" Target="../media/image34.wmf"/><Relationship Id="rId5" Type="http://schemas.openxmlformats.org/officeDocument/2006/relationships/hyperlink" Target="http://physics.princeton.edu/~mcdonald/examples/QED/taubes_science_275_148_97.pdf" TargetMode="External"/><Relationship Id="rId15" Type="http://schemas.openxmlformats.org/officeDocument/2006/relationships/image" Target="../media/image37.jpeg"/><Relationship Id="rId10" Type="http://schemas.openxmlformats.org/officeDocument/2006/relationships/oleObject" Target="../embeddings/oleObject19.bin"/><Relationship Id="rId19" Type="http://schemas.openxmlformats.org/officeDocument/2006/relationships/image" Target="../media/image41.jpeg"/><Relationship Id="rId4" Type="http://schemas.openxmlformats.org/officeDocument/2006/relationships/hyperlink" Target="http://physics.princeton.edu/~mcdonald/examples/magnetar.pdf" TargetMode="External"/><Relationship Id="rId9" Type="http://schemas.openxmlformats.org/officeDocument/2006/relationships/hyperlink" Target="http://physics.princeton.edu/~mcdonald/examples/QED/blankenbecler_prd_36_277_87.pdf" TargetMode="External"/><Relationship Id="rId14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3.gif"/><Relationship Id="rId7" Type="http://schemas.openxmlformats.org/officeDocument/2006/relationships/image" Target="../media/image44.png"/><Relationship Id="rId2" Type="http://schemas.openxmlformats.org/officeDocument/2006/relationships/hyperlink" Target="http://physics.princeton.edu/~mcdonald/examples/accel/balakin_prl_74_2479_95.pdf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physics.princeton.edu/~mcdonald/examples/optics/strickland_oc_56_219_85.pdf" TargetMode="External"/><Relationship Id="rId5" Type="http://schemas.openxmlformats.org/officeDocument/2006/relationships/hyperlink" Target="http://physics.princeton.edu/~mcdonald/examples/optics/bamber_lp_7_135_97.pdf" TargetMode="External"/><Relationship Id="rId10" Type="http://schemas.openxmlformats.org/officeDocument/2006/relationships/image" Target="../media/image47.jpeg"/><Relationship Id="rId4" Type="http://schemas.openxmlformats.org/officeDocument/2006/relationships/image" Target="../media/image43.jpeg"/><Relationship Id="rId9" Type="http://schemas.openxmlformats.org/officeDocument/2006/relationships/image" Target="../media/image4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-508" y="404118"/>
            <a:ext cx="9144000" cy="1332694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>
                <a:solidFill>
                  <a:srgbClr val="FF0000"/>
                </a:solidFill>
                <a:latin typeface="Comic Sans MS" pitchFamily="66" charset="0"/>
              </a:rPr>
              <a:t>Nonlinear, Strong-Field QED</a:t>
            </a:r>
            <a:br>
              <a:rPr lang="en-US" sz="4000" dirty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en-US" sz="4000" dirty="0">
                <a:solidFill>
                  <a:srgbClr val="FF0000"/>
                </a:solidFill>
                <a:latin typeface="Comic Sans MS" pitchFamily="66" charset="0"/>
              </a:rPr>
              <a:t>SLAC Experiment E-144</a:t>
            </a:r>
            <a:endParaRPr lang="en-US" sz="1800" dirty="0">
              <a:latin typeface="Comic Sans MS" pitchFamily="66" charset="0"/>
            </a:endParaRPr>
          </a:p>
        </p:txBody>
      </p:sp>
      <p:sp>
        <p:nvSpPr>
          <p:cNvPr id="3075" name="Text Box 15"/>
          <p:cNvSpPr txBox="1">
            <a:spLocks noChangeArrowheads="1"/>
          </p:cNvSpPr>
          <p:nvPr/>
        </p:nvSpPr>
        <p:spPr bwMode="auto">
          <a:xfrm>
            <a:off x="905772" y="4020300"/>
            <a:ext cx="7332455" cy="283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9pPr>
          </a:lstStyle>
          <a:p>
            <a:pPr algn="ctr" eaLnBrk="1" hangingPunct="1"/>
            <a:r>
              <a:rPr lang="en-US" sz="2000" dirty="0"/>
              <a:t>KT McDonald</a:t>
            </a:r>
          </a:p>
          <a:p>
            <a:pPr algn="ctr" eaLnBrk="1" hangingPunct="1"/>
            <a:r>
              <a:rPr lang="en-US" sz="2000" i="1" dirty="0">
                <a:solidFill>
                  <a:srgbClr val="FF0000"/>
                </a:solidFill>
              </a:rPr>
              <a:t>Princeton U.</a:t>
            </a:r>
          </a:p>
          <a:p>
            <a:pPr algn="ctr" eaLnBrk="1" hangingPunct="1"/>
            <a:r>
              <a:rPr lang="en-US" sz="2000" dirty="0"/>
              <a:t>(August 22, 2018)</a:t>
            </a:r>
          </a:p>
          <a:p>
            <a:pPr algn="ctr" eaLnBrk="1" hangingPunct="1"/>
            <a:r>
              <a:rPr lang="en-US" sz="2000" dirty="0">
                <a:solidFill>
                  <a:srgbClr val="FF0000"/>
                </a:solidFill>
              </a:rPr>
              <a:t>DESY Workshop</a:t>
            </a:r>
          </a:p>
          <a:p>
            <a:pPr algn="ctr" eaLnBrk="1" hangingPunct="1"/>
            <a:r>
              <a:rPr lang="en-US" sz="2000" i="1" dirty="0">
                <a:hlinkClick r:id="rId3"/>
              </a:rPr>
              <a:t>Probing strong-field QED in electron-photon interactions</a:t>
            </a:r>
            <a:endParaRPr lang="en-US" sz="2000" i="1" dirty="0"/>
          </a:p>
          <a:p>
            <a:pPr algn="ctr" eaLnBrk="1" hangingPunct="1"/>
            <a:endParaRPr lang="en-US" sz="2000" i="1" dirty="0">
              <a:solidFill>
                <a:srgbClr val="FF0000"/>
              </a:solidFill>
            </a:endParaRPr>
          </a:p>
          <a:p>
            <a:pPr algn="ctr" eaLnBrk="1" hangingPunct="1"/>
            <a:r>
              <a:rPr lang="en-US" sz="1600" i="1" dirty="0">
                <a:solidFill>
                  <a:srgbClr val="FF0000"/>
                </a:solidFill>
                <a:hlinkClick r:id="rId4"/>
              </a:rPr>
              <a:t>http://physics.princeton.edu/~mcdonald/examples/mcdonald_180822.pptx</a:t>
            </a:r>
            <a:endParaRPr lang="en-US" sz="1600" i="1" dirty="0">
              <a:solidFill>
                <a:srgbClr val="FF0000"/>
              </a:solidFill>
            </a:endParaRPr>
          </a:p>
          <a:p>
            <a:pPr algn="ctr" eaLnBrk="1" hangingPunct="1"/>
            <a:endParaRPr lang="en-US" sz="1600" i="1" dirty="0"/>
          </a:p>
        </p:txBody>
      </p:sp>
      <p:pic>
        <p:nvPicPr>
          <p:cNvPr id="2" name="Picture 2" descr="Illustrati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613" y="1714058"/>
            <a:ext cx="2673871" cy="2181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artoon of white-lab-coated fellow&#10;transforming an amorphous glow into some sort of structure with the&#10;aid of a magician's hat.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7" y="1550768"/>
            <a:ext cx="5148572" cy="227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-36512" y="3789040"/>
            <a:ext cx="35990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Gil Eisner, </a:t>
            </a:r>
            <a:r>
              <a:rPr lang="en-US" sz="1400" i="1" dirty="0">
                <a:solidFill>
                  <a:srgbClr val="FF0000"/>
                </a:solidFill>
                <a:hlinkClick r:id="rId7"/>
              </a:rPr>
              <a:t>Photonics Spectra, Nov . 1997</a:t>
            </a:r>
            <a:endParaRPr lang="en-US" sz="1400" i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06739" y="3897052"/>
            <a:ext cx="30315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D. Pugh, </a:t>
            </a:r>
            <a:r>
              <a:rPr lang="en-US" sz="1400" i="1" dirty="0">
                <a:solidFill>
                  <a:srgbClr val="FF0000"/>
                </a:solidFill>
                <a:hlinkClick r:id="rId8"/>
              </a:rPr>
              <a:t>Science </a:t>
            </a:r>
            <a:r>
              <a:rPr lang="en-US" sz="1400" b="1" i="1" dirty="0">
                <a:solidFill>
                  <a:srgbClr val="FF0000"/>
                </a:solidFill>
                <a:hlinkClick r:id="rId8"/>
              </a:rPr>
              <a:t>277</a:t>
            </a:r>
            <a:r>
              <a:rPr lang="en-US" sz="1400" i="1" dirty="0">
                <a:solidFill>
                  <a:srgbClr val="FF0000"/>
                </a:solidFill>
                <a:hlinkClick r:id="rId8"/>
              </a:rPr>
              <a:t>, 1202 (1997)</a:t>
            </a:r>
            <a:endParaRPr lang="en-US" sz="1400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http://i.stack.imgur.com/8wung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0" y="7938"/>
            <a:ext cx="9144000" cy="525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/>
              <a:t>Nonlinear Compton Scattering</a:t>
            </a:r>
            <a:endParaRPr lang="en-US" dirty="0">
              <a:ea typeface="宋体" pitchFamily="2" charset="-122"/>
            </a:endParaRPr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107504" y="476672"/>
            <a:ext cx="9036496" cy="929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sz="1600" dirty="0">
                <a:solidFill>
                  <a:srgbClr val="FF0000"/>
                </a:solidFill>
              </a:rPr>
              <a:t>                                                                                    </a:t>
            </a:r>
            <a:r>
              <a:rPr lang="en-US" sz="1400" dirty="0">
                <a:solidFill>
                  <a:srgbClr val="FF0000"/>
                </a:solidFill>
              </a:rPr>
              <a:t>C. Bula </a:t>
            </a:r>
            <a:r>
              <a:rPr lang="en-US" sz="1400" i="1" dirty="0">
                <a:solidFill>
                  <a:srgbClr val="FF0000"/>
                </a:solidFill>
              </a:rPr>
              <a:t>et al</a:t>
            </a:r>
            <a:r>
              <a:rPr lang="en-US" sz="1400" dirty="0">
                <a:solidFill>
                  <a:srgbClr val="FF0000"/>
                </a:solidFill>
              </a:rPr>
              <a:t>. </a:t>
            </a:r>
            <a:r>
              <a:rPr lang="en-US" sz="1400" i="1" dirty="0">
                <a:solidFill>
                  <a:srgbClr val="FF0000"/>
                </a:solidFill>
                <a:hlinkClick r:id="rId4"/>
              </a:rPr>
              <a:t>Phys. Rev. Lett. </a:t>
            </a:r>
            <a:r>
              <a:rPr lang="en-US" sz="1400" b="1" i="1" dirty="0">
                <a:hlinkClick r:id="rId4"/>
              </a:rPr>
              <a:t>76</a:t>
            </a:r>
            <a:r>
              <a:rPr lang="en-US" sz="1400" i="1" dirty="0">
                <a:hlinkClick r:id="rId4"/>
              </a:rPr>
              <a:t>, 3116 (1996)</a:t>
            </a:r>
            <a:r>
              <a:rPr lang="en-US" sz="1400" i="1" dirty="0">
                <a:solidFill>
                  <a:srgbClr val="FF0000"/>
                </a:solidFill>
                <a:hlinkClick r:id="rId4"/>
              </a:rPr>
              <a:t> </a:t>
            </a:r>
            <a:endParaRPr lang="en-US" sz="1400" dirty="0">
              <a:solidFill>
                <a:srgbClr val="FF0000"/>
              </a:solidFill>
            </a:endParaRPr>
          </a:p>
          <a:p>
            <a:endParaRPr lang="en-US" sz="1600" dirty="0"/>
          </a:p>
          <a:p>
            <a:pPr eaLnBrk="1" hangingPunct="1"/>
            <a:r>
              <a:rPr lang="en-US" sz="1600" dirty="0">
                <a:solidFill>
                  <a:srgbClr val="FF0000"/>
                </a:solidFill>
              </a:rPr>
              <a:t> </a:t>
            </a:r>
            <a:endParaRPr lang="en-US" sz="1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679" y="861554"/>
            <a:ext cx="5924501" cy="4714596"/>
          </a:xfrm>
          <a:prstGeom prst="rect">
            <a:avLst/>
          </a:prstGeom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0653749"/>
              </p:ext>
            </p:extLst>
          </p:nvPr>
        </p:nvGraphicFramePr>
        <p:xfrm>
          <a:off x="447967" y="476672"/>
          <a:ext cx="1579563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2" name="Equation" r:id="rId6" imgW="1002960" imgH="228600" progId="Equation.DSMT4">
                  <p:embed/>
                </p:oleObj>
              </mc:Choice>
              <mc:Fallback>
                <p:oleObj name="Equation" r:id="rId6" imgW="100296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47967" y="476672"/>
                        <a:ext cx="1579563" cy="3603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91958" y="5625244"/>
            <a:ext cx="8152449" cy="1151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Theory based on </a:t>
            </a:r>
            <a:r>
              <a:rPr lang="en-US" sz="1600" dirty="0" err="1">
                <a:solidFill>
                  <a:srgbClr val="FF0000"/>
                </a:solidFill>
              </a:rPr>
              <a:t>Volkov</a:t>
            </a:r>
            <a:r>
              <a:rPr lang="en-US" sz="1600" dirty="0">
                <a:solidFill>
                  <a:srgbClr val="FF0000"/>
                </a:solidFill>
              </a:rPr>
              <a:t> states of a (dressed) Dirac electron in a plane wave.</a:t>
            </a:r>
          </a:p>
          <a:p>
            <a:r>
              <a:rPr lang="en-US" sz="1600" dirty="0"/>
              <a:t>                                                     </a:t>
            </a:r>
            <a:r>
              <a:rPr lang="fi-FI" sz="1400" dirty="0"/>
              <a:t>A.I. Nikishov &amp; V.I. Ritus, </a:t>
            </a:r>
            <a:r>
              <a:rPr lang="fi-FI" sz="1400" i="1" dirty="0"/>
              <a:t>Sov. Phys. JETP </a:t>
            </a:r>
            <a:r>
              <a:rPr lang="fi-FI" sz="1400" b="1" i="1" dirty="0"/>
              <a:t>19</a:t>
            </a:r>
            <a:r>
              <a:rPr lang="fi-FI" sz="1400" i="1" dirty="0"/>
              <a:t>, 529 (1964)</a:t>
            </a:r>
          </a:p>
          <a:p>
            <a:r>
              <a:rPr lang="fi-FI" sz="1400" dirty="0"/>
              <a:t>                                      N.B. Narozhny, A.I. Nikishov &amp; V.I. Ritus, </a:t>
            </a:r>
            <a:r>
              <a:rPr lang="fi-FI" sz="1400" i="1" dirty="0">
                <a:hlinkClick r:id="rId8"/>
              </a:rPr>
              <a:t>Sov. Phys. JETP </a:t>
            </a:r>
            <a:r>
              <a:rPr lang="fi-FI" sz="1400" b="1" i="1" dirty="0">
                <a:hlinkClick r:id="rId8"/>
              </a:rPr>
              <a:t>20</a:t>
            </a:r>
            <a:r>
              <a:rPr lang="fi-FI" sz="1400" i="1" dirty="0">
                <a:hlinkClick r:id="rId8"/>
              </a:rPr>
              <a:t>, 22 (1965)</a:t>
            </a:r>
            <a:endParaRPr lang="fi-FI" sz="1400" i="1" dirty="0"/>
          </a:p>
          <a:p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6221175" y="903026"/>
            <a:ext cx="2922825" cy="28807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Rate (@ order 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1600" dirty="0"/>
              <a:t>) </a:t>
            </a:r>
            <a:r>
              <a:rPr lang="en-US" sz="1600" i="1" dirty="0">
                <a:sym typeface="Symbol" panose="05050102010706020507" pitchFamily="18" charset="2"/>
              </a:rPr>
              <a:t> </a:t>
            </a:r>
            <a:r>
              <a:rPr lang="en-US" sz="1600" i="1" dirty="0"/>
              <a:t>I </a:t>
            </a:r>
            <a:r>
              <a:rPr lang="en-US" sz="1800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n-1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</a:p>
          <a:p>
            <a:r>
              <a:rPr lang="en-US" sz="1600" dirty="0"/>
              <a:t>when normalized to </a:t>
            </a:r>
          </a:p>
          <a:p>
            <a:r>
              <a:rPr lang="en-US" sz="1600" dirty="0"/>
              <a:t>total scattered photon rate.</a:t>
            </a:r>
          </a:p>
          <a:p>
            <a:endParaRPr lang="en-US" sz="1600" dirty="0"/>
          </a:p>
          <a:p>
            <a:endParaRPr lang="en-US" sz="1600" dirty="0"/>
          </a:p>
          <a:p>
            <a:r>
              <a:rPr lang="en-US" sz="1600" dirty="0">
                <a:solidFill>
                  <a:srgbClr val="FF0000"/>
                </a:solidFill>
              </a:rPr>
              <a:t>Process is still roughly describable as perturbative, though entering the </a:t>
            </a:r>
            <a:r>
              <a:rPr lang="en-US" sz="1600" dirty="0" err="1">
                <a:solidFill>
                  <a:srgbClr val="FF0000"/>
                </a:solidFill>
              </a:rPr>
              <a:t>nonperturbative</a:t>
            </a:r>
            <a:r>
              <a:rPr lang="en-US" sz="1600" dirty="0">
                <a:solidFill>
                  <a:srgbClr val="FF0000"/>
                </a:solidFill>
              </a:rPr>
              <a:t> regime.</a:t>
            </a:r>
          </a:p>
          <a:p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4477314" y="5237596"/>
            <a:ext cx="2968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/>
              <a:t>I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653092" y="5237596"/>
            <a:ext cx="2968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/>
              <a:t>I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-5573" y="3049575"/>
            <a:ext cx="6270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/>
              <a:t>Rate</a:t>
            </a:r>
          </a:p>
        </p:txBody>
      </p:sp>
    </p:spTree>
    <p:extLst>
      <p:ext uri="{BB962C8B-B14F-4D97-AF65-F5344CB8AC3E}">
        <p14:creationId xmlns:p14="http://schemas.microsoft.com/office/powerpoint/2010/main" val="26206591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400091" y="1431788"/>
            <a:ext cx="374390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Rate </a:t>
            </a:r>
            <a:r>
              <a:rPr lang="en-US" sz="1600" dirty="0">
                <a:sym typeface="Symbol" panose="05050102010706020507" pitchFamily="18" charset="2"/>
              </a:rPr>
              <a:t> </a:t>
            </a:r>
            <a:r>
              <a:rPr lang="en-US" sz="1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2n</a:t>
            </a:r>
            <a:r>
              <a:rPr lang="en-US" sz="1600" i="1" dirty="0"/>
              <a:t>, </a:t>
            </a:r>
            <a:r>
              <a:rPr lang="en-US" sz="1600" dirty="0"/>
              <a:t>where </a:t>
            </a:r>
          </a:p>
          <a:p>
            <a:r>
              <a:rPr lang="en-US" sz="1600" i="1" dirty="0"/>
              <a:t>n </a:t>
            </a:r>
            <a:r>
              <a:rPr lang="en-US" sz="1600" dirty="0"/>
              <a:t>= 5</a:t>
            </a:r>
            <a:r>
              <a:rPr lang="en-US" sz="1600" i="1" dirty="0"/>
              <a:t>.</a:t>
            </a:r>
            <a:r>
              <a:rPr lang="en-US" sz="1600" dirty="0"/>
              <a:t>1 </a:t>
            </a:r>
            <a:r>
              <a:rPr lang="en-US" sz="1600" dirty="0">
                <a:sym typeface="Symbol" panose="05050102010706020507" pitchFamily="18" charset="2"/>
              </a:rPr>
              <a:t></a:t>
            </a:r>
            <a:r>
              <a:rPr lang="en-US" sz="1600" i="1" dirty="0"/>
              <a:t> </a:t>
            </a:r>
            <a:r>
              <a:rPr lang="en-US" sz="1600" dirty="0"/>
              <a:t>0</a:t>
            </a:r>
            <a:r>
              <a:rPr lang="en-US" sz="1600" i="1" dirty="0"/>
              <a:t>.</a:t>
            </a:r>
            <a:r>
              <a:rPr lang="en-US" sz="1600" dirty="0"/>
              <a:t>2 (stat.) </a:t>
            </a:r>
            <a:r>
              <a:rPr lang="en-US" sz="1600" dirty="0">
                <a:sym typeface="Symbol" panose="05050102010706020507" pitchFamily="18" charset="2"/>
              </a:rPr>
              <a:t> </a:t>
            </a:r>
            <a:r>
              <a:rPr lang="en-US" sz="1600" dirty="0"/>
              <a:t>0.7 (syst.)</a:t>
            </a:r>
          </a:p>
          <a:p>
            <a:pPr marL="285750" indent="-285750">
              <a:buFont typeface="Symbol" panose="05050102010706020507" pitchFamily="18" charset="2"/>
              <a:buChar char="Þ"/>
            </a:pPr>
            <a:r>
              <a:rPr lang="en-US" sz="1600" dirty="0">
                <a:solidFill>
                  <a:srgbClr val="FF0000"/>
                </a:solidFill>
              </a:rPr>
              <a:t>5 laser photons </a:t>
            </a:r>
          </a:p>
          <a:p>
            <a:endParaRPr lang="en-US" sz="1600" dirty="0"/>
          </a:p>
          <a:p>
            <a:r>
              <a:rPr lang="en-US" sz="1600" dirty="0"/>
              <a:t>Process is below threshold for          1 photon.</a:t>
            </a:r>
          </a:p>
          <a:p>
            <a:r>
              <a:rPr lang="en-US" sz="1600" dirty="0">
                <a:solidFill>
                  <a:srgbClr val="FF0000"/>
                </a:solidFill>
              </a:rPr>
              <a:t>Process is still roughly describable as perturbative, though entering the </a:t>
            </a:r>
            <a:r>
              <a:rPr lang="en-US" sz="1600" dirty="0" err="1">
                <a:solidFill>
                  <a:srgbClr val="FF0000"/>
                </a:solidFill>
              </a:rPr>
              <a:t>nonperturbative</a:t>
            </a:r>
            <a:r>
              <a:rPr lang="en-US" sz="1600" dirty="0">
                <a:solidFill>
                  <a:srgbClr val="FF0000"/>
                </a:solidFill>
              </a:rPr>
              <a:t> regime.</a:t>
            </a:r>
          </a:p>
          <a:p>
            <a:endParaRPr lang="en-US" sz="1600" dirty="0"/>
          </a:p>
          <a:p>
            <a:endParaRPr lang="en-US" sz="1600" dirty="0"/>
          </a:p>
          <a:p>
            <a:r>
              <a:rPr lang="en-US" sz="1600" dirty="0"/>
              <a:t>Trident = </a:t>
            </a:r>
          </a:p>
          <a:p>
            <a:r>
              <a:rPr lang="en-US" sz="1600" dirty="0"/>
              <a:t>    C. Bula &amp; KTM, </a:t>
            </a:r>
            <a:r>
              <a:rPr lang="en-US" sz="1600" i="1" dirty="0">
                <a:solidFill>
                  <a:srgbClr val="FF0000"/>
                </a:solidFill>
                <a:hlinkClick r:id="rId3"/>
              </a:rPr>
              <a:t>trident.pdf (1998)</a:t>
            </a:r>
            <a:endParaRPr lang="en-US" sz="1600" i="1" dirty="0">
              <a:solidFill>
                <a:srgbClr val="FF0000"/>
              </a:solidFill>
            </a:endParaRPr>
          </a:p>
        </p:txBody>
      </p:sp>
      <p:sp>
        <p:nvSpPr>
          <p:cNvPr id="2" name="AutoShape 4" descr="http://i.stack.imgur.com/8wung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0" y="7938"/>
            <a:ext cx="9144000" cy="525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dirty="0"/>
              <a:t>Physics at High </a:t>
            </a:r>
            <a:r>
              <a:rPr lang="en-US" dirty="0">
                <a:latin typeface="GreekC" panose="00000400000000000000" pitchFamily="2" charset="0"/>
                <a:cs typeface="GreekC" panose="00000400000000000000" pitchFamily="2" charset="0"/>
              </a:rPr>
              <a:t>U</a:t>
            </a:r>
            <a:r>
              <a:rPr lang="en-US" dirty="0"/>
              <a:t>: Pair Creation by Light</a:t>
            </a:r>
            <a:endParaRPr lang="en-US" dirty="0">
              <a:ea typeface="宋体" pitchFamily="2" charset="-122"/>
            </a:endParaRPr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107504" y="476672"/>
            <a:ext cx="9036496" cy="929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9pPr>
          </a:lstStyle>
          <a:p>
            <a:r>
              <a:rPr lang="en-US" sz="1600" dirty="0">
                <a:solidFill>
                  <a:srgbClr val="FF0000"/>
                </a:solidFill>
              </a:rPr>
              <a:t>Two-step process: </a:t>
            </a:r>
            <a:r>
              <a:rPr lang="en-US" sz="1600" i="1" dirty="0">
                <a:solidFill>
                  <a:srgbClr val="FF0000"/>
                </a:solidFill>
              </a:rPr>
              <a:t>                      </a:t>
            </a:r>
            <a:r>
              <a:rPr lang="en-US" sz="1600" dirty="0">
                <a:solidFill>
                  <a:srgbClr val="FF0000"/>
                </a:solidFill>
              </a:rPr>
              <a:t>       then</a:t>
            </a:r>
          </a:p>
          <a:p>
            <a:r>
              <a:rPr lang="da-DK" sz="1600" dirty="0">
                <a:solidFill>
                  <a:srgbClr val="FF0000"/>
                </a:solidFill>
              </a:rPr>
              <a:t>106 </a:t>
            </a:r>
            <a:r>
              <a:rPr lang="da-DK" sz="1600" dirty="0">
                <a:solidFill>
                  <a:srgbClr val="FF0000"/>
                </a:solidFill>
                <a:sym typeface="Symbol" panose="05050102010706020507" pitchFamily="18" charset="2"/>
              </a:rPr>
              <a:t></a:t>
            </a:r>
            <a:r>
              <a:rPr lang="da-DK" sz="1600" i="1" dirty="0">
                <a:solidFill>
                  <a:srgbClr val="FF0000"/>
                </a:solidFill>
              </a:rPr>
              <a:t> </a:t>
            </a:r>
            <a:r>
              <a:rPr lang="da-DK" sz="1600" dirty="0">
                <a:solidFill>
                  <a:srgbClr val="FF0000"/>
                </a:solidFill>
              </a:rPr>
              <a:t>14 signal positrons, 22,000 laser pulses.                  </a:t>
            </a:r>
            <a:r>
              <a:rPr lang="da-DK" sz="1600" dirty="0"/>
              <a:t>(Inelastic light-by-light scattering)</a:t>
            </a:r>
          </a:p>
          <a:p>
            <a:r>
              <a:rPr lang="da-DK" sz="1400" dirty="0">
                <a:solidFill>
                  <a:srgbClr val="FF0000"/>
                </a:solidFill>
              </a:rPr>
              <a:t>             D. Burke </a:t>
            </a:r>
            <a:r>
              <a:rPr lang="da-DK" sz="1400" i="1" dirty="0">
                <a:solidFill>
                  <a:srgbClr val="FF0000"/>
                </a:solidFill>
              </a:rPr>
              <a:t>et al.</a:t>
            </a:r>
            <a:r>
              <a:rPr lang="da-DK" sz="1400" dirty="0">
                <a:solidFill>
                  <a:srgbClr val="FF0000"/>
                </a:solidFill>
              </a:rPr>
              <a:t>, </a:t>
            </a:r>
            <a:r>
              <a:rPr lang="da-DK" sz="1400" i="1" dirty="0">
                <a:solidFill>
                  <a:srgbClr val="FF0000"/>
                </a:solidFill>
                <a:hlinkClick r:id="rId4"/>
              </a:rPr>
              <a:t>Phys. Rev. Lett. </a:t>
            </a:r>
            <a:r>
              <a:rPr lang="da-DK" sz="1400" b="1" i="1" dirty="0">
                <a:solidFill>
                  <a:srgbClr val="FF0000"/>
                </a:solidFill>
                <a:hlinkClick r:id="rId4"/>
              </a:rPr>
              <a:t>79</a:t>
            </a:r>
            <a:r>
              <a:rPr lang="da-DK" sz="1400" i="1" dirty="0">
                <a:solidFill>
                  <a:srgbClr val="FF0000"/>
                </a:solidFill>
                <a:hlinkClick r:id="rId4"/>
              </a:rPr>
              <a:t>, 1626 (1997), </a:t>
            </a:r>
            <a:r>
              <a:rPr lang="da-DK" sz="1400" i="1" dirty="0">
                <a:solidFill>
                  <a:srgbClr val="FF0000"/>
                </a:solidFill>
              </a:rPr>
              <a:t>  </a:t>
            </a:r>
            <a:r>
              <a:rPr lang="da-DK" sz="1400" dirty="0">
                <a:solidFill>
                  <a:srgbClr val="FF0000"/>
                </a:solidFill>
              </a:rPr>
              <a:t>C. Bamber </a:t>
            </a:r>
            <a:r>
              <a:rPr lang="da-DK" sz="1400" i="1" dirty="0">
                <a:solidFill>
                  <a:srgbClr val="FF0000"/>
                </a:solidFill>
              </a:rPr>
              <a:t>et al.</a:t>
            </a:r>
            <a:r>
              <a:rPr lang="da-DK" sz="1400" dirty="0">
                <a:solidFill>
                  <a:srgbClr val="FF0000"/>
                </a:solidFill>
              </a:rPr>
              <a:t>, </a:t>
            </a:r>
            <a:r>
              <a:rPr lang="da-DK" sz="1400" i="1" dirty="0">
                <a:solidFill>
                  <a:srgbClr val="FF0000"/>
                </a:solidFill>
                <a:hlinkClick r:id="rId5"/>
              </a:rPr>
              <a:t>Phys. Rev. D </a:t>
            </a:r>
            <a:r>
              <a:rPr lang="da-DK" sz="1400" b="1" i="1" dirty="0">
                <a:solidFill>
                  <a:srgbClr val="FF0000"/>
                </a:solidFill>
                <a:hlinkClick r:id="rId5"/>
              </a:rPr>
              <a:t>60</a:t>
            </a:r>
            <a:r>
              <a:rPr lang="da-DK" sz="1400" i="1" dirty="0">
                <a:solidFill>
                  <a:srgbClr val="FF0000"/>
                </a:solidFill>
                <a:hlinkClick r:id="rId5"/>
              </a:rPr>
              <a:t>, 092004 (1999)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endParaRPr lang="en-US" sz="1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74" y="1426794"/>
            <a:ext cx="5092117" cy="4343111"/>
          </a:xfrm>
          <a:prstGeom prst="rect">
            <a:avLst/>
          </a:prstGeom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4784940"/>
              </p:ext>
            </p:extLst>
          </p:nvPr>
        </p:nvGraphicFramePr>
        <p:xfrm>
          <a:off x="2060017" y="476672"/>
          <a:ext cx="1539875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88" name="Equation" r:id="rId7" imgW="977760" imgH="228600" progId="Equation.DSMT4">
                  <p:embed/>
                </p:oleObj>
              </mc:Choice>
              <mc:Fallback>
                <p:oleObj name="Equation" r:id="rId7" imgW="97776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060017" y="476672"/>
                        <a:ext cx="1539875" cy="3603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5468696"/>
              </p:ext>
            </p:extLst>
          </p:nvPr>
        </p:nvGraphicFramePr>
        <p:xfrm>
          <a:off x="6516216" y="4452156"/>
          <a:ext cx="1900237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89" name="Equation" r:id="rId9" imgW="1206360" imgH="241200" progId="Equation.DSMT4">
                  <p:embed/>
                </p:oleObj>
              </mc:Choice>
              <mc:Fallback>
                <p:oleObj name="Equation" r:id="rId9" imgW="120636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516216" y="4452156"/>
                        <a:ext cx="1900237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115616" y="5697252"/>
            <a:ext cx="5274201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 Nonlinear (multiphoton) version of</a:t>
            </a:r>
          </a:p>
          <a:p>
            <a:r>
              <a:rPr lang="en-US" sz="1600" dirty="0" err="1">
                <a:solidFill>
                  <a:srgbClr val="FF0000"/>
                </a:solidFill>
              </a:rPr>
              <a:t>Breit</a:t>
            </a:r>
            <a:r>
              <a:rPr lang="en-US" sz="1600" dirty="0">
                <a:solidFill>
                  <a:srgbClr val="FF0000"/>
                </a:solidFill>
              </a:rPr>
              <a:t>-Wheeler scattering,</a:t>
            </a:r>
          </a:p>
          <a:p>
            <a:r>
              <a:rPr lang="en-US" sz="1400" dirty="0">
                <a:solidFill>
                  <a:srgbClr val="FF0000"/>
                </a:solidFill>
              </a:rPr>
              <a:t>            G. </a:t>
            </a:r>
            <a:r>
              <a:rPr lang="en-US" sz="1400" dirty="0" err="1">
                <a:solidFill>
                  <a:srgbClr val="FF0000"/>
                </a:solidFill>
              </a:rPr>
              <a:t>Breit</a:t>
            </a:r>
            <a:r>
              <a:rPr lang="en-US" sz="1400" dirty="0">
                <a:solidFill>
                  <a:srgbClr val="FF0000"/>
                </a:solidFill>
              </a:rPr>
              <a:t> and J.A. Wheeler, </a:t>
            </a:r>
            <a:r>
              <a:rPr lang="en-US" sz="1400" i="1" dirty="0">
                <a:solidFill>
                  <a:srgbClr val="FF0000"/>
                </a:solidFill>
                <a:hlinkClick r:id="rId11"/>
              </a:rPr>
              <a:t>Phys</a:t>
            </a:r>
            <a:r>
              <a:rPr lang="en-US" sz="1400" i="1" dirty="0">
                <a:hlinkClick r:id="rId11"/>
              </a:rPr>
              <a:t>. Rev. </a:t>
            </a:r>
            <a:r>
              <a:rPr lang="en-US" sz="1400" b="1" i="1" dirty="0">
                <a:hlinkClick r:id="rId11"/>
              </a:rPr>
              <a:t>47</a:t>
            </a:r>
            <a:r>
              <a:rPr lang="en-US" sz="1400" i="1" dirty="0">
                <a:hlinkClick r:id="rId11"/>
              </a:rPr>
              <a:t>, 1087 (1934)</a:t>
            </a:r>
            <a:endParaRPr lang="en-US" sz="1400" i="1" dirty="0"/>
          </a:p>
        </p:txBody>
      </p:sp>
      <p:pic>
        <p:nvPicPr>
          <p:cNvPr id="11277" name="Picture 13" descr="Image result for gregory breit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59" t="-1" r="11128" b="23878"/>
          <a:stretch/>
        </p:blipFill>
        <p:spPr bwMode="auto">
          <a:xfrm>
            <a:off x="6372200" y="5409220"/>
            <a:ext cx="798677" cy="1105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0486480"/>
              </p:ext>
            </p:extLst>
          </p:nvPr>
        </p:nvGraphicFramePr>
        <p:xfrm>
          <a:off x="4392613" y="455613"/>
          <a:ext cx="161925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90" name="Equation" r:id="rId13" imgW="1028520" imgH="241200" progId="Equation.DSMT4">
                  <p:embed/>
                </p:oleObj>
              </mc:Choice>
              <mc:Fallback>
                <p:oleObj name="Equation" r:id="rId13" imgW="102852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4392613" y="455613"/>
                        <a:ext cx="1619250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Straight Arrow Connector 10"/>
          <p:cNvCxnSpPr/>
          <p:nvPr/>
        </p:nvCxnSpPr>
        <p:spPr>
          <a:xfrm flipH="1">
            <a:off x="5076056" y="4725144"/>
            <a:ext cx="324036" cy="36004"/>
          </a:xfrm>
          <a:prstGeom prst="straightConnector1">
            <a:avLst/>
          </a:prstGeom>
          <a:ln w="190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5" descr="http://physics.princeton.edu/~mcdonald/jun0199/Image06.jpg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70" t="18122" r="930" b="41881"/>
          <a:stretch/>
        </p:blipFill>
        <p:spPr bwMode="auto">
          <a:xfrm>
            <a:off x="7245296" y="5409220"/>
            <a:ext cx="933411" cy="1098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Arrow Connector 12"/>
          <p:cNvCxnSpPr/>
          <p:nvPr/>
        </p:nvCxnSpPr>
        <p:spPr>
          <a:xfrm flipH="1" flipV="1">
            <a:off x="5328084" y="764704"/>
            <a:ext cx="216024" cy="144016"/>
          </a:xfrm>
          <a:prstGeom prst="straightConnector1">
            <a:avLst/>
          </a:prstGeom>
          <a:ln w="190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7456632"/>
              </p:ext>
            </p:extLst>
          </p:nvPr>
        </p:nvGraphicFramePr>
        <p:xfrm>
          <a:off x="3835970" y="5985284"/>
          <a:ext cx="1579563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91" name="Equation" r:id="rId16" imgW="1002960" imgH="241200" progId="Equation.DSMT4">
                  <p:embed/>
                </p:oleObj>
              </mc:Choice>
              <mc:Fallback>
                <p:oleObj name="Equation" r:id="rId16" imgW="100296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3835970" y="5985284"/>
                        <a:ext cx="1579563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112826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http://i.stack.imgur.com/8wung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-508" y="-12786"/>
            <a:ext cx="9144000" cy="525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dirty="0"/>
              <a:t>Strong-Field Pair Creation as Barrier Penetration</a:t>
            </a:r>
            <a:endParaRPr lang="en-US" dirty="0">
              <a:ea typeface="宋体" pitchFamily="2" charset="-122"/>
            </a:endParaRPr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107504" y="476672"/>
            <a:ext cx="9036496" cy="1551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9pPr>
          </a:lstStyle>
          <a:p>
            <a:r>
              <a:rPr lang="en-US" sz="1600" dirty="0">
                <a:solidFill>
                  <a:srgbClr val="FF0000"/>
                </a:solidFill>
              </a:rPr>
              <a:t>For a virtual </a:t>
            </a:r>
            <a:r>
              <a:rPr lang="en-US" sz="1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1800" i="1" baseline="30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1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1800" i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1600" i="1" dirty="0">
                <a:solidFill>
                  <a:srgbClr val="FF0000"/>
                </a:solidFill>
              </a:rPr>
              <a:t> </a:t>
            </a:r>
            <a:r>
              <a:rPr lang="en-US" sz="1600" dirty="0">
                <a:solidFill>
                  <a:srgbClr val="FF0000"/>
                </a:solidFill>
              </a:rPr>
              <a:t>pair to materialize in a field </a:t>
            </a:r>
            <a:r>
              <a:rPr lang="en-US" sz="1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E, </a:t>
            </a:r>
            <a:r>
              <a:rPr lang="en-US" sz="1600" dirty="0">
                <a:solidFill>
                  <a:srgbClr val="FF0000"/>
                </a:solidFill>
              </a:rPr>
              <a:t>the electron and positron must separate by distance </a:t>
            </a:r>
            <a:r>
              <a:rPr lang="en-US" sz="1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 </a:t>
            </a:r>
            <a:r>
              <a:rPr lang="en-US" sz="1600" dirty="0">
                <a:solidFill>
                  <a:srgbClr val="FF0000"/>
                </a:solidFill>
              </a:rPr>
              <a:t>sufficient to extract energy </a:t>
            </a:r>
            <a:r>
              <a:rPr lang="en-US" sz="1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2mc</a:t>
            </a:r>
            <a:r>
              <a:rPr lang="en-US" sz="1800" i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600" dirty="0">
                <a:solidFill>
                  <a:srgbClr val="FF0000"/>
                </a:solidFill>
              </a:rPr>
              <a:t> from the field:</a:t>
            </a:r>
          </a:p>
          <a:p>
            <a:endParaRPr lang="en-US" sz="1600" dirty="0">
              <a:solidFill>
                <a:srgbClr val="FF0000"/>
              </a:solidFill>
            </a:endParaRPr>
          </a:p>
          <a:p>
            <a:r>
              <a:rPr lang="en-US" sz="1600" dirty="0"/>
              <a:t>The probability 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1600" dirty="0"/>
              <a:t> of a separation 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1600" i="1" dirty="0"/>
              <a:t> </a:t>
            </a:r>
            <a:r>
              <a:rPr lang="en-US" sz="1600" dirty="0"/>
              <a:t>arising as a quantum fluctuation is related to penetration through a barrier of thickness 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1600" dirty="0"/>
              <a:t>:</a:t>
            </a:r>
            <a:endParaRPr lang="en-US" sz="1600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7" y="2636912"/>
            <a:ext cx="4705407" cy="3564396"/>
          </a:xfrm>
          <a:prstGeom prst="rect">
            <a:avLst/>
          </a:prstGeom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8961860"/>
              </p:ext>
            </p:extLst>
          </p:nvPr>
        </p:nvGraphicFramePr>
        <p:xfrm>
          <a:off x="3941763" y="1089025"/>
          <a:ext cx="1260475" cy="319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26" name="Equation" r:id="rId4" imgW="799920" imgH="203040" progId="Equation.DSMT4">
                  <p:embed/>
                </p:oleObj>
              </mc:Choice>
              <mc:Fallback>
                <p:oleObj name="Equation" r:id="rId4" imgW="79992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941763" y="1089025"/>
                        <a:ext cx="1260475" cy="3190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0868867"/>
              </p:ext>
            </p:extLst>
          </p:nvPr>
        </p:nvGraphicFramePr>
        <p:xfrm>
          <a:off x="1564481" y="1952836"/>
          <a:ext cx="6015038" cy="757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27" name="Equation" r:id="rId6" imgW="3822480" imgH="482400" progId="Equation.DSMT4">
                  <p:embed/>
                </p:oleObj>
              </mc:Choice>
              <mc:Fallback>
                <p:oleObj name="Equation" r:id="rId6" imgW="3822480" imgH="48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64481" y="1952836"/>
                        <a:ext cx="6015038" cy="7572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170130" y="6129300"/>
            <a:ext cx="48141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i="1" dirty="0">
                <a:solidFill>
                  <a:srgbClr val="FF0000"/>
                </a:solidFill>
              </a:rPr>
              <a:t>Rate</a:t>
            </a:r>
            <a:r>
              <a:rPr lang="sv-SE" sz="1800" i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e+ </a:t>
            </a:r>
            <a:r>
              <a:rPr lang="sv-SE" sz="1600" i="1" dirty="0">
                <a:solidFill>
                  <a:srgbClr val="FF0000"/>
                </a:solidFill>
                <a:sym typeface="Symbol" panose="05050102010706020507" pitchFamily="18" charset="2"/>
              </a:rPr>
              <a:t> </a:t>
            </a:r>
            <a:r>
              <a:rPr lang="sv-SE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exp{</a:t>
            </a:r>
            <a:r>
              <a:rPr lang="sv-SE" sz="1600" dirty="0">
                <a:solidFill>
                  <a:srgbClr val="FF0000"/>
                </a:solidFill>
              </a:rPr>
              <a:t>[</a:t>
            </a:r>
            <a:r>
              <a:rPr lang="sv-SE" sz="1600" i="1" dirty="0">
                <a:solidFill>
                  <a:srgbClr val="FF0000"/>
                </a:solidFill>
              </a:rPr>
              <a:t>-</a:t>
            </a:r>
            <a:r>
              <a:rPr lang="sv-SE" sz="1600" dirty="0">
                <a:solidFill>
                  <a:srgbClr val="FF0000"/>
                </a:solidFill>
              </a:rPr>
              <a:t>1.8 </a:t>
            </a:r>
            <a:r>
              <a:rPr lang="sv-SE" sz="1600" dirty="0">
                <a:solidFill>
                  <a:srgbClr val="FF0000"/>
                </a:solidFill>
                <a:sym typeface="Symbol" panose="05050102010706020507" pitchFamily="18" charset="2"/>
              </a:rPr>
              <a:t></a:t>
            </a:r>
            <a:r>
              <a:rPr lang="sv-SE" sz="1600" i="1" dirty="0">
                <a:solidFill>
                  <a:srgbClr val="FF0000"/>
                </a:solidFill>
              </a:rPr>
              <a:t> </a:t>
            </a:r>
            <a:r>
              <a:rPr lang="sv-SE" sz="1600" dirty="0">
                <a:solidFill>
                  <a:srgbClr val="FF0000"/>
                </a:solidFill>
              </a:rPr>
              <a:t>0</a:t>
            </a:r>
            <a:r>
              <a:rPr lang="sv-SE" sz="1600" i="1" dirty="0">
                <a:solidFill>
                  <a:srgbClr val="FF0000"/>
                </a:solidFill>
              </a:rPr>
              <a:t>.</a:t>
            </a:r>
            <a:r>
              <a:rPr lang="sv-SE" sz="1600" dirty="0">
                <a:solidFill>
                  <a:srgbClr val="FF0000"/>
                </a:solidFill>
              </a:rPr>
              <a:t>2 (stat.) </a:t>
            </a:r>
            <a:r>
              <a:rPr lang="sv-SE" sz="1600" dirty="0">
                <a:solidFill>
                  <a:srgbClr val="FF0000"/>
                </a:solidFill>
                <a:sym typeface="Symbol" panose="05050102010706020507" pitchFamily="18" charset="2"/>
              </a:rPr>
              <a:t> </a:t>
            </a:r>
            <a:r>
              <a:rPr lang="sv-SE" sz="1600" dirty="0">
                <a:solidFill>
                  <a:srgbClr val="FF0000"/>
                </a:solidFill>
              </a:rPr>
              <a:t>0</a:t>
            </a:r>
            <a:r>
              <a:rPr lang="sv-SE" sz="1600" i="1" dirty="0">
                <a:solidFill>
                  <a:srgbClr val="FF0000"/>
                </a:solidFill>
              </a:rPr>
              <a:t>.</a:t>
            </a:r>
            <a:r>
              <a:rPr lang="sv-SE" sz="1600" dirty="0">
                <a:solidFill>
                  <a:srgbClr val="FF0000"/>
                </a:solidFill>
              </a:rPr>
              <a:t>2 (syst.)]/</a:t>
            </a:r>
            <a:r>
              <a:rPr lang="sv-SE" sz="1600" dirty="0">
                <a:solidFill>
                  <a:srgbClr val="FF0000"/>
                </a:solidFill>
                <a:latin typeface="GreekC" panose="00000400000000000000" pitchFamily="2" charset="0"/>
                <a:cs typeface="GreekC" panose="00000400000000000000" pitchFamily="2" charset="0"/>
              </a:rPr>
              <a:t>U</a:t>
            </a:r>
            <a:r>
              <a:rPr lang="sv-SE" sz="1600" dirty="0">
                <a:solidFill>
                  <a:srgbClr val="FF0000"/>
                </a:solidFill>
                <a:cs typeface="GreekC" panose="00000400000000000000" pitchFamily="2" charset="0"/>
              </a:rPr>
              <a:t>}.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08004" y="2708920"/>
            <a:ext cx="4503156" cy="23760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rgbClr val="FF0000"/>
                </a:solidFill>
              </a:rPr>
              <a:t>       F. </a:t>
            </a:r>
            <a:r>
              <a:rPr lang="en-US" sz="1400" i="1" dirty="0" err="1">
                <a:solidFill>
                  <a:srgbClr val="FF0000"/>
                </a:solidFill>
              </a:rPr>
              <a:t>Sauter</a:t>
            </a:r>
            <a:r>
              <a:rPr lang="en-US" sz="1400" i="1" dirty="0">
                <a:solidFill>
                  <a:srgbClr val="FF0000"/>
                </a:solidFill>
              </a:rPr>
              <a:t>, </a:t>
            </a:r>
            <a:r>
              <a:rPr lang="en-US" sz="1400" i="1" dirty="0">
                <a:solidFill>
                  <a:srgbClr val="FF0000"/>
                </a:solidFill>
                <a:hlinkClick r:id="rId8"/>
              </a:rPr>
              <a:t>Z. Phys. </a:t>
            </a:r>
            <a:r>
              <a:rPr lang="en-US" sz="1400" b="1" i="1" dirty="0">
                <a:solidFill>
                  <a:srgbClr val="FF0000"/>
                </a:solidFill>
                <a:hlinkClick r:id="rId8"/>
              </a:rPr>
              <a:t>69</a:t>
            </a:r>
            <a:r>
              <a:rPr lang="en-US" sz="1400" i="1" dirty="0">
                <a:solidFill>
                  <a:srgbClr val="FF0000"/>
                </a:solidFill>
                <a:hlinkClick r:id="rId8"/>
              </a:rPr>
              <a:t>, 742 (1931)</a:t>
            </a:r>
            <a:endParaRPr lang="en-US" sz="1400" i="1" dirty="0">
              <a:solidFill>
                <a:srgbClr val="FF0000"/>
              </a:solidFill>
            </a:endParaRPr>
          </a:p>
          <a:p>
            <a:endParaRPr lang="en-US" sz="1400" i="1" dirty="0">
              <a:solidFill>
                <a:srgbClr val="FF0000"/>
              </a:solidFill>
            </a:endParaRPr>
          </a:p>
          <a:p>
            <a:r>
              <a:rPr lang="en-US" sz="1400" dirty="0">
                <a:solidFill>
                  <a:srgbClr val="FF0000"/>
                </a:solidFill>
              </a:rPr>
              <a:t>W. Heisenberg and H. Euler</a:t>
            </a:r>
            <a:r>
              <a:rPr lang="en-US" sz="1400" i="1" dirty="0">
                <a:solidFill>
                  <a:srgbClr val="FF0000"/>
                </a:solidFill>
              </a:rPr>
              <a:t>, </a:t>
            </a:r>
            <a:r>
              <a:rPr lang="en-US" sz="1400" i="1" dirty="0">
                <a:solidFill>
                  <a:srgbClr val="FF0000"/>
                </a:solidFill>
                <a:hlinkClick r:id="rId9"/>
              </a:rPr>
              <a:t>Z. Phys. </a:t>
            </a:r>
            <a:r>
              <a:rPr lang="en-US" sz="1400" b="1" i="1" dirty="0">
                <a:solidFill>
                  <a:srgbClr val="FF0000"/>
                </a:solidFill>
                <a:hlinkClick r:id="rId9"/>
              </a:rPr>
              <a:t>98</a:t>
            </a:r>
            <a:r>
              <a:rPr lang="en-US" sz="1400" i="1" dirty="0">
                <a:solidFill>
                  <a:srgbClr val="FF0000"/>
                </a:solidFill>
                <a:hlinkClick r:id="rId9"/>
              </a:rPr>
              <a:t>, 714 (1936)</a:t>
            </a:r>
            <a:endParaRPr lang="en-US" sz="1400" i="1" dirty="0">
              <a:solidFill>
                <a:srgbClr val="FF0000"/>
              </a:solidFill>
            </a:endParaRPr>
          </a:p>
          <a:p>
            <a:endParaRPr lang="en-US" sz="1400" i="1" dirty="0">
              <a:solidFill>
                <a:srgbClr val="FF0000"/>
              </a:solidFill>
            </a:endParaRPr>
          </a:p>
          <a:p>
            <a:endParaRPr lang="en-US" sz="1400" i="1" dirty="0">
              <a:solidFill>
                <a:srgbClr val="FF0000"/>
              </a:solidFill>
            </a:endParaRPr>
          </a:p>
          <a:p>
            <a:endParaRPr lang="en-US" sz="1400" i="1" dirty="0">
              <a:solidFill>
                <a:srgbClr val="FF0000"/>
              </a:solidFill>
            </a:endParaRPr>
          </a:p>
          <a:p>
            <a:endParaRPr lang="en-US" sz="1400" i="1" dirty="0">
              <a:solidFill>
                <a:srgbClr val="FF0000"/>
              </a:solidFill>
            </a:endParaRPr>
          </a:p>
          <a:p>
            <a:endParaRPr lang="en-US" sz="1400" i="1" dirty="0">
              <a:solidFill>
                <a:srgbClr val="FF0000"/>
              </a:solidFill>
            </a:endParaRPr>
          </a:p>
          <a:p>
            <a:r>
              <a:rPr lang="en-US" sz="1400" i="1" dirty="0">
                <a:solidFill>
                  <a:srgbClr val="FF0000"/>
                </a:solidFill>
              </a:rPr>
              <a:t>J. Schwinger, </a:t>
            </a:r>
            <a:r>
              <a:rPr lang="en-US" sz="1400" i="1" dirty="0">
                <a:solidFill>
                  <a:srgbClr val="FF0000"/>
                </a:solidFill>
                <a:hlinkClick r:id="rId10"/>
              </a:rPr>
              <a:t>Phys. Rev. </a:t>
            </a:r>
            <a:r>
              <a:rPr lang="en-US" sz="1400" b="1" i="1" dirty="0">
                <a:solidFill>
                  <a:srgbClr val="FF0000"/>
                </a:solidFill>
                <a:hlinkClick r:id="rId10"/>
              </a:rPr>
              <a:t>82</a:t>
            </a:r>
            <a:r>
              <a:rPr lang="en-US" sz="1400" i="1" dirty="0">
                <a:solidFill>
                  <a:srgbClr val="FF0000"/>
                </a:solidFill>
                <a:hlinkClick r:id="rId10"/>
              </a:rPr>
              <a:t>, 664 (1951)</a:t>
            </a:r>
            <a:endParaRPr lang="en-US" sz="1400" i="1" dirty="0">
              <a:solidFill>
                <a:srgbClr val="FF0000"/>
              </a:solidFill>
            </a:endParaRPr>
          </a:p>
        </p:txBody>
      </p:sp>
      <p:pic>
        <p:nvPicPr>
          <p:cNvPr id="10" name="Picture 22" descr="Image result for fritz sauter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2" r="5146" b="25731"/>
          <a:stretch/>
        </p:blipFill>
        <p:spPr bwMode="auto">
          <a:xfrm>
            <a:off x="7992380" y="2072304"/>
            <a:ext cx="936104" cy="1148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9" name="Picture 11" descr="Image result for werner heisenberg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12" t="1861" r="10596" b="45877"/>
          <a:stretch/>
        </p:blipFill>
        <p:spPr bwMode="auto">
          <a:xfrm>
            <a:off x="5004048" y="3573016"/>
            <a:ext cx="863028" cy="1171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1" name="Picture 13" descr="Image result for Hans Heinrich Euler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92" r="9608" b="23199"/>
          <a:stretch/>
        </p:blipFill>
        <p:spPr bwMode="auto">
          <a:xfrm>
            <a:off x="6355997" y="3573016"/>
            <a:ext cx="979309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3" name="Picture 15" descr="Image result for julian schwinger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7396"/>
          <a:stretch/>
        </p:blipFill>
        <p:spPr bwMode="auto">
          <a:xfrm>
            <a:off x="8064388" y="4797152"/>
            <a:ext cx="900100" cy="1178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78620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http://i.stack.imgur.com/8wung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0" y="7938"/>
            <a:ext cx="9144000" cy="525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dirty="0"/>
              <a:t>E-144 Was Ahead of Its Time</a:t>
            </a:r>
            <a:endParaRPr lang="en-US" dirty="0">
              <a:ea typeface="宋体" pitchFamily="2" charset="-122"/>
            </a:endParaRPr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107504" y="476672"/>
            <a:ext cx="9036496" cy="3262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9pPr>
          </a:lstStyle>
          <a:p>
            <a:pPr eaLnBrk="1" hangingPunct="1"/>
            <a:endParaRPr lang="en-US" sz="1400" dirty="0">
              <a:solidFill>
                <a:srgbClr val="FF0000"/>
              </a:solidFill>
            </a:endParaRPr>
          </a:p>
          <a:p>
            <a:pPr eaLnBrk="1" hangingPunct="1"/>
            <a:endParaRPr lang="en-US" sz="1600" dirty="0">
              <a:solidFill>
                <a:srgbClr val="FF0000"/>
              </a:solidFill>
            </a:endParaRPr>
          </a:p>
          <a:p>
            <a:pPr eaLnBrk="1" hangingPunct="1"/>
            <a:endParaRPr lang="en-US" sz="1600" dirty="0"/>
          </a:p>
          <a:p>
            <a:pPr eaLnBrk="1" hangingPunct="1"/>
            <a:endParaRPr lang="en-US" sz="1600" dirty="0">
              <a:solidFill>
                <a:srgbClr val="FF0000"/>
              </a:solidFill>
            </a:endParaRPr>
          </a:p>
          <a:p>
            <a:pPr eaLnBrk="1" hangingPunct="1"/>
            <a:endParaRPr lang="en-US" sz="1600" dirty="0">
              <a:solidFill>
                <a:srgbClr val="FF0000"/>
              </a:solidFill>
            </a:endParaRPr>
          </a:p>
          <a:p>
            <a:pPr eaLnBrk="1" hangingPunct="1"/>
            <a:endParaRPr lang="en-US" sz="1600" dirty="0">
              <a:solidFill>
                <a:srgbClr val="FF0000"/>
              </a:solidFill>
            </a:endParaRPr>
          </a:p>
          <a:p>
            <a:pPr eaLnBrk="1" hangingPunct="1"/>
            <a:endParaRPr lang="en-US" sz="1600" dirty="0">
              <a:solidFill>
                <a:srgbClr val="FF0000"/>
              </a:solidFill>
            </a:endParaRPr>
          </a:p>
          <a:p>
            <a:pPr eaLnBrk="1" hangingPunct="1"/>
            <a:endParaRPr lang="en-US" sz="1600" dirty="0"/>
          </a:p>
          <a:p>
            <a:pPr eaLnBrk="1" hangingPunct="1"/>
            <a:endParaRPr lang="en-US" sz="1600" dirty="0">
              <a:solidFill>
                <a:srgbClr val="FF0000"/>
              </a:solidFill>
            </a:endParaRPr>
          </a:p>
          <a:p>
            <a:pPr eaLnBrk="1" hangingPunct="1"/>
            <a:endParaRPr lang="en-US" sz="1600" dirty="0">
              <a:solidFill>
                <a:srgbClr val="FF0000"/>
              </a:solidFill>
            </a:endParaRPr>
          </a:p>
          <a:p>
            <a:pPr eaLnBrk="1" hangingPunct="1"/>
            <a:r>
              <a:rPr lang="en-US" sz="1600" dirty="0">
                <a:solidFill>
                  <a:srgbClr val="FF0000"/>
                </a:solidFill>
              </a:rPr>
              <a:t>  </a:t>
            </a:r>
            <a:endParaRPr lang="en-US" sz="1600" dirty="0"/>
          </a:p>
        </p:txBody>
      </p:sp>
      <p:pic>
        <p:nvPicPr>
          <p:cNvPr id="9218" name="Picture 2" descr="http://physics.princeton.edu/~mcdonald/brightest_light_18_p15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52043"/>
            <a:ext cx="8253674" cy="6137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110222" y="5589240"/>
            <a:ext cx="3522118" cy="5663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hlinkClick r:id="rId3"/>
              </a:rPr>
              <a:t>Reaching for the Brightest Light</a:t>
            </a:r>
            <a:r>
              <a:rPr lang="en-US" sz="1400" dirty="0"/>
              <a:t> (2018)</a:t>
            </a:r>
          </a:p>
          <a:p>
            <a:r>
              <a:rPr lang="en-US" sz="1400" dirty="0"/>
              <a:t>US Natl. Acad. Sci., p. 15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6084168" y="1808820"/>
            <a:ext cx="2124236" cy="1296144"/>
          </a:xfrm>
          <a:prstGeom prst="straightConnector1">
            <a:avLst/>
          </a:prstGeom>
          <a:ln w="190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6984268" y="3212976"/>
            <a:ext cx="1224136" cy="936104"/>
          </a:xfrm>
          <a:prstGeom prst="straightConnector1">
            <a:avLst/>
          </a:prstGeom>
          <a:ln w="190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32158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http://i.stack.imgur.com/8wung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107504" y="498158"/>
            <a:ext cx="9036496" cy="5127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sz="1600" dirty="0"/>
              <a:t>  The technology now exists to have laser fields with              when probed by GeV electrons.</a:t>
            </a:r>
          </a:p>
          <a:p>
            <a:pPr eaLnBrk="1" hangingPunct="1"/>
            <a:endParaRPr lang="en-US" sz="1600" dirty="0"/>
          </a:p>
          <a:p>
            <a:pPr eaLnBrk="1" hangingPunct="1"/>
            <a:r>
              <a:rPr lang="en-US" sz="1600" dirty="0">
                <a:solidFill>
                  <a:srgbClr val="FF0000"/>
                </a:solidFill>
              </a:rPr>
              <a:t>Is new physics accessible in this regime?</a:t>
            </a:r>
          </a:p>
          <a:p>
            <a:pPr eaLnBrk="1" hangingPunct="1"/>
            <a:endParaRPr lang="en-US" sz="1600" dirty="0"/>
          </a:p>
          <a:p>
            <a:pPr eaLnBrk="1" hangingPunct="1"/>
            <a:r>
              <a:rPr lang="en-US" sz="1600" dirty="0"/>
              <a:t>A difficulty is that the interaction length of an electron in a strong wave field is about</a:t>
            </a:r>
          </a:p>
          <a:p>
            <a:pPr eaLnBrk="1" hangingPunct="1"/>
            <a:endParaRPr lang="en-US" sz="800" dirty="0"/>
          </a:p>
          <a:p>
            <a:pPr eaLnBrk="1" hangingPunct="1"/>
            <a:r>
              <a:rPr lang="en-US" sz="1600" dirty="0"/>
              <a:t>                                                                              for optical fields and GeV electrons.</a:t>
            </a:r>
          </a:p>
          <a:p>
            <a:pPr eaLnBrk="1" hangingPunct="1"/>
            <a:endParaRPr lang="en-US" sz="1200" dirty="0">
              <a:solidFill>
                <a:srgbClr val="FF0000"/>
              </a:solidFill>
            </a:endParaRPr>
          </a:p>
          <a:p>
            <a:pPr eaLnBrk="1" hangingPunct="1"/>
            <a:r>
              <a:rPr lang="en-US" sz="1600" dirty="0">
                <a:solidFill>
                  <a:srgbClr val="FF0000"/>
                </a:solidFill>
              </a:rPr>
              <a:t>Hence, for               an electron will scatter in less than one wavelength, losing energy,  reducing its      value (and leading to an electromagnetic “shower”).      [</a:t>
            </a:r>
            <a:r>
              <a:rPr lang="en-US" sz="1600" dirty="0" err="1">
                <a:solidFill>
                  <a:srgbClr val="FF0000"/>
                </a:solidFill>
              </a:rPr>
              <a:t>Beamstrahlung</a:t>
            </a:r>
            <a:r>
              <a:rPr lang="en-US" sz="1600" dirty="0">
                <a:solidFill>
                  <a:srgbClr val="FF0000"/>
                </a:solidFill>
              </a:rPr>
              <a:t>!]</a:t>
            </a:r>
          </a:p>
          <a:p>
            <a:pPr eaLnBrk="1" hangingPunct="1"/>
            <a:endParaRPr lang="en-US" sz="1200" dirty="0">
              <a:solidFill>
                <a:srgbClr val="FF0000"/>
              </a:solidFill>
            </a:endParaRPr>
          </a:p>
          <a:p>
            <a:pPr eaLnBrk="1" hangingPunct="1"/>
            <a:r>
              <a:rPr lang="en-US" sz="1600" dirty="0"/>
              <a:t>That is, high-energy electrons have low probability to reach a region of             and the physics of the few </a:t>
            </a:r>
            <a:r>
              <a:rPr lang="en-US" sz="1600" dirty="0" err="1"/>
              <a:t>unscattered</a:t>
            </a:r>
            <a:r>
              <a:rPr lang="en-US" sz="1600" dirty="0"/>
              <a:t> electrons that reach such a region will have a huge background associated with the majority of electrons that scattered on the way in.</a:t>
            </a:r>
          </a:p>
          <a:p>
            <a:pPr eaLnBrk="1" hangingPunct="1"/>
            <a:endParaRPr lang="en-US" sz="1600" dirty="0"/>
          </a:p>
          <a:p>
            <a:pPr eaLnBrk="1" hangingPunct="1"/>
            <a:r>
              <a:rPr lang="en-US" sz="1600" dirty="0">
                <a:solidFill>
                  <a:srgbClr val="FF0000"/>
                </a:solidFill>
              </a:rPr>
              <a:t>There is some interest in the details of the electromagnetic cascades of electron in strong wave fields.                                               </a:t>
            </a:r>
            <a:r>
              <a:rPr lang="en-US" sz="1400" dirty="0">
                <a:solidFill>
                  <a:srgbClr val="FF0000"/>
                </a:solidFill>
              </a:rPr>
              <a:t>P. Chen and R.B. Palmer, </a:t>
            </a:r>
            <a:r>
              <a:rPr lang="en-US" sz="1400" i="1" dirty="0">
                <a:solidFill>
                  <a:srgbClr val="FF0000"/>
                </a:solidFill>
                <a:hlinkClick r:id="rId3"/>
              </a:rPr>
              <a:t>AIP Conf. Proc. </a:t>
            </a:r>
            <a:r>
              <a:rPr lang="en-US" sz="1400" b="1" i="1" dirty="0">
                <a:solidFill>
                  <a:srgbClr val="FF0000"/>
                </a:solidFill>
                <a:hlinkClick r:id="rId3"/>
              </a:rPr>
              <a:t>279</a:t>
            </a:r>
            <a:r>
              <a:rPr lang="en-US" sz="1400" i="1" dirty="0">
                <a:solidFill>
                  <a:srgbClr val="FF0000"/>
                </a:solidFill>
                <a:hlinkClick r:id="rId3"/>
              </a:rPr>
              <a:t>, 888 (1992)</a:t>
            </a:r>
            <a:r>
              <a:rPr lang="en-US" sz="1600" i="1" dirty="0">
                <a:solidFill>
                  <a:srgbClr val="FF0000"/>
                </a:solidFill>
                <a:hlinkClick r:id="rId3"/>
              </a:rPr>
              <a:t> </a:t>
            </a:r>
          </a:p>
          <a:p>
            <a:pPr eaLnBrk="1" hangingPunct="1"/>
            <a:r>
              <a:rPr lang="en-US" sz="1400" dirty="0">
                <a:solidFill>
                  <a:srgbClr val="FF0000"/>
                </a:solidFill>
              </a:rPr>
              <a:t>                                                                                                     P. Chen and C. Pellegrini, </a:t>
            </a:r>
            <a:r>
              <a:rPr lang="en-US" sz="1400" i="1" dirty="0">
                <a:hlinkClick r:id="rId4"/>
              </a:rPr>
              <a:t>QAPB, 1 (1998)</a:t>
            </a:r>
            <a:endParaRPr lang="en-US" sz="1400" i="1" dirty="0"/>
          </a:p>
          <a:p>
            <a:pPr eaLnBrk="1" hangingPunct="1"/>
            <a:r>
              <a:rPr lang="en-US" sz="1600" dirty="0"/>
              <a:t>  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9454020"/>
              </p:ext>
            </p:extLst>
          </p:nvPr>
        </p:nvGraphicFramePr>
        <p:xfrm>
          <a:off x="1295636" y="2629160"/>
          <a:ext cx="766763" cy="331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83" name="Equation" r:id="rId5" imgW="469800" imgH="203040" progId="Equation.DSMT4">
                  <p:embed/>
                </p:oleObj>
              </mc:Choice>
              <mc:Fallback>
                <p:oleObj name="Equation" r:id="rId5" imgW="46980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295636" y="2629160"/>
                        <a:ext cx="766763" cy="3317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6378150"/>
              </p:ext>
            </p:extLst>
          </p:nvPr>
        </p:nvGraphicFramePr>
        <p:xfrm>
          <a:off x="3990766" y="0"/>
          <a:ext cx="1193302" cy="4532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84" name="Equation" r:id="rId7" imgW="469800" imgH="177480" progId="Equation.DSMT4">
                  <p:embed/>
                </p:oleObj>
              </mc:Choice>
              <mc:Fallback>
                <p:oleObj name="Equation" r:id="rId7" imgW="46980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990766" y="0"/>
                        <a:ext cx="1193302" cy="4532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1529750"/>
              </p:ext>
            </p:extLst>
          </p:nvPr>
        </p:nvGraphicFramePr>
        <p:xfrm>
          <a:off x="2951820" y="1952836"/>
          <a:ext cx="1803400" cy="684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85" name="Equation" r:id="rId9" imgW="1104840" imgH="419040" progId="Equation.DSMT4">
                  <p:embed/>
                </p:oleObj>
              </mc:Choice>
              <mc:Fallback>
                <p:oleObj name="Equation" r:id="rId9" imgW="110484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951820" y="1952836"/>
                        <a:ext cx="1803400" cy="6842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5791449"/>
              </p:ext>
            </p:extLst>
          </p:nvPr>
        </p:nvGraphicFramePr>
        <p:xfrm>
          <a:off x="5256076" y="512676"/>
          <a:ext cx="641350" cy="269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86" name="Equation" r:id="rId11" imgW="393480" imgH="164880" progId="Equation.DSMT4">
                  <p:embed/>
                </p:oleObj>
              </mc:Choice>
              <mc:Fallback>
                <p:oleObj name="Equation" r:id="rId11" imgW="39348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256076" y="512676"/>
                        <a:ext cx="641350" cy="269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3825396"/>
              </p:ext>
            </p:extLst>
          </p:nvPr>
        </p:nvGraphicFramePr>
        <p:xfrm>
          <a:off x="1408026" y="2888940"/>
          <a:ext cx="247650" cy="269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87" name="Equation" r:id="rId13" imgW="152280" imgH="164880" progId="Equation.DSMT4">
                  <p:embed/>
                </p:oleObj>
              </mc:Choice>
              <mc:Fallback>
                <p:oleObj name="Equation" r:id="rId13" imgW="15228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408026" y="2888940"/>
                        <a:ext cx="247650" cy="269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0026625"/>
              </p:ext>
            </p:extLst>
          </p:nvPr>
        </p:nvGraphicFramePr>
        <p:xfrm>
          <a:off x="6965081" y="3385245"/>
          <a:ext cx="703263" cy="331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88" name="Equation" r:id="rId15" imgW="431640" imgH="203040" progId="Equation.DSMT4">
                  <p:embed/>
                </p:oleObj>
              </mc:Choice>
              <mc:Fallback>
                <p:oleObj name="Equation" r:id="rId15" imgW="43164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6965081" y="3385245"/>
                        <a:ext cx="703263" cy="3317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55576" y="5949280"/>
            <a:ext cx="7755649" cy="6032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/>
              <a:t>A fundamental limit to laser field strength</a:t>
            </a:r>
            <a:r>
              <a:rPr lang="pt-BR" sz="1400" dirty="0"/>
              <a:t>,  </a:t>
            </a:r>
            <a:r>
              <a:rPr lang="en-US" sz="1400" i="1" dirty="0">
                <a:solidFill>
                  <a:srgbClr val="FF0000"/>
                </a:solidFill>
                <a:hlinkClick r:id="rId17"/>
              </a:rPr>
              <a:t>AIP Conf. Proc. </a:t>
            </a:r>
            <a:r>
              <a:rPr lang="en-US" sz="1400" b="1" i="1" dirty="0">
                <a:solidFill>
                  <a:srgbClr val="FF0000"/>
                </a:solidFill>
                <a:hlinkClick r:id="rId17"/>
              </a:rPr>
              <a:t>130</a:t>
            </a:r>
            <a:r>
              <a:rPr lang="en-US" sz="1400" i="1" dirty="0">
                <a:solidFill>
                  <a:srgbClr val="FF0000"/>
                </a:solidFill>
                <a:hlinkClick r:id="rId17"/>
              </a:rPr>
              <a:t>, 23 (1985)</a:t>
            </a:r>
            <a:r>
              <a:rPr lang="en-US" sz="1400" i="1" dirty="0">
                <a:solidFill>
                  <a:srgbClr val="FF0000"/>
                </a:solidFill>
              </a:rPr>
              <a:t> </a:t>
            </a:r>
            <a:r>
              <a:rPr lang="en-US" sz="1400" i="1" dirty="0"/>
              <a:t>pp. 35-36</a:t>
            </a:r>
          </a:p>
          <a:p>
            <a:r>
              <a:rPr lang="en-US" sz="1400" i="1" dirty="0">
                <a:solidFill>
                  <a:srgbClr val="FF0000"/>
                </a:solidFill>
              </a:rPr>
              <a:t>                          </a:t>
            </a:r>
            <a:r>
              <a:rPr lang="en-US" sz="1400" dirty="0">
                <a:solidFill>
                  <a:srgbClr val="FF0000"/>
                </a:solidFill>
              </a:rPr>
              <a:t>for a laser beam focused to angle </a:t>
            </a:r>
            <a:r>
              <a:rPr lang="en-US" sz="1600" i="1" dirty="0">
                <a:solidFill>
                  <a:srgbClr val="FF0000"/>
                </a:solidFill>
                <a:sym typeface="Symbol" panose="05050102010706020507" pitchFamily="18" charset="2"/>
              </a:rPr>
              <a:t></a:t>
            </a:r>
            <a:r>
              <a:rPr lang="en-US" sz="1400" dirty="0">
                <a:solidFill>
                  <a:srgbClr val="FF0000"/>
                </a:solidFill>
              </a:rPr>
              <a:t> , above which “sparking the vacuum”.</a:t>
            </a:r>
            <a:r>
              <a:rPr lang="pt-BR" sz="1400" dirty="0">
                <a:solidFill>
                  <a:srgbClr val="FF0000"/>
                </a:solidFill>
              </a:rPr>
              <a:t> </a:t>
            </a:r>
            <a:endParaRPr lang="en-US" sz="1400" dirty="0">
              <a:solidFill>
                <a:srgbClr val="FF0000"/>
              </a:solidFill>
            </a:endParaRP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8090533"/>
              </p:ext>
            </p:extLst>
          </p:nvPr>
        </p:nvGraphicFramePr>
        <p:xfrm>
          <a:off x="827584" y="6237312"/>
          <a:ext cx="1310943" cy="3370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89" name="Equation" r:id="rId18" imgW="888840" imgH="228600" progId="Equation.DSMT4">
                  <p:embed/>
                </p:oleObj>
              </mc:Choice>
              <mc:Fallback>
                <p:oleObj name="Equation" r:id="rId18" imgW="88884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827584" y="6237312"/>
                        <a:ext cx="1310943" cy="3370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449" name="Picture 137" descr="Image result for pisin chen"/>
          <p:cNvPicPr>
            <a:picLocks noChangeAspect="1" noChangeArrowheads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4" r="5255"/>
          <a:stretch/>
        </p:blipFill>
        <p:spPr bwMode="auto">
          <a:xfrm>
            <a:off x="1422724" y="4797152"/>
            <a:ext cx="935263" cy="1039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451" name="Picture 139" descr="Image result for robert b palmer bnl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797152"/>
            <a:ext cx="779385" cy="1039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453" name="Picture 141" descr="Image result for claudio pellegrini"/>
          <p:cNvPicPr>
            <a:picLocks noChangeAspect="1" noChangeArrowheads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9" r="7720" b="18080"/>
          <a:stretch/>
        </p:blipFill>
        <p:spPr bwMode="auto">
          <a:xfrm>
            <a:off x="3239852" y="4797152"/>
            <a:ext cx="756084" cy="1051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43199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90" b="-24933"/>
          <a:stretch/>
        </p:blipFill>
        <p:spPr>
          <a:xfrm>
            <a:off x="683568" y="1371600"/>
            <a:ext cx="7920880" cy="5486400"/>
          </a:xfrm>
          <a:prstGeom prst="rect">
            <a:avLst/>
          </a:prstGeom>
        </p:spPr>
      </p:pic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107504" y="490604"/>
            <a:ext cx="9036496" cy="3262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9pPr>
          </a:lstStyle>
          <a:p>
            <a:pPr eaLnBrk="1" hangingPunct="1"/>
            <a:endParaRPr lang="en-US" sz="1400" dirty="0">
              <a:solidFill>
                <a:srgbClr val="FF0000"/>
              </a:solidFill>
            </a:endParaRPr>
          </a:p>
          <a:p>
            <a:pPr eaLnBrk="1" hangingPunct="1"/>
            <a:endParaRPr lang="en-US" sz="1600" dirty="0">
              <a:solidFill>
                <a:srgbClr val="FF0000"/>
              </a:solidFill>
            </a:endParaRPr>
          </a:p>
          <a:p>
            <a:pPr eaLnBrk="1" hangingPunct="1"/>
            <a:endParaRPr lang="en-US" sz="1600" dirty="0"/>
          </a:p>
          <a:p>
            <a:pPr eaLnBrk="1" hangingPunct="1"/>
            <a:endParaRPr lang="en-US" sz="1600" dirty="0">
              <a:solidFill>
                <a:srgbClr val="FF0000"/>
              </a:solidFill>
            </a:endParaRPr>
          </a:p>
          <a:p>
            <a:pPr eaLnBrk="1" hangingPunct="1"/>
            <a:endParaRPr lang="en-US" sz="1600" dirty="0">
              <a:solidFill>
                <a:srgbClr val="FF0000"/>
              </a:solidFill>
            </a:endParaRPr>
          </a:p>
          <a:p>
            <a:pPr eaLnBrk="1" hangingPunct="1"/>
            <a:endParaRPr lang="en-US" sz="1600" dirty="0">
              <a:solidFill>
                <a:srgbClr val="FF0000"/>
              </a:solidFill>
            </a:endParaRPr>
          </a:p>
          <a:p>
            <a:pPr eaLnBrk="1" hangingPunct="1"/>
            <a:endParaRPr lang="en-US" sz="1600" dirty="0">
              <a:solidFill>
                <a:srgbClr val="FF0000"/>
              </a:solidFill>
            </a:endParaRPr>
          </a:p>
          <a:p>
            <a:pPr eaLnBrk="1" hangingPunct="1"/>
            <a:endParaRPr lang="en-US" sz="1600" dirty="0"/>
          </a:p>
          <a:p>
            <a:pPr eaLnBrk="1" hangingPunct="1"/>
            <a:endParaRPr lang="en-US" sz="1600" dirty="0">
              <a:solidFill>
                <a:srgbClr val="FF0000"/>
              </a:solidFill>
            </a:endParaRPr>
          </a:p>
          <a:p>
            <a:pPr eaLnBrk="1" hangingPunct="1"/>
            <a:endParaRPr lang="en-US" sz="1600" dirty="0">
              <a:solidFill>
                <a:srgbClr val="FF0000"/>
              </a:solidFill>
            </a:endParaRPr>
          </a:p>
          <a:p>
            <a:pPr eaLnBrk="1" hangingPunct="1"/>
            <a:r>
              <a:rPr lang="en-US" sz="1600" dirty="0">
                <a:solidFill>
                  <a:srgbClr val="FF0000"/>
                </a:solidFill>
              </a:rPr>
              <a:t>  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1043608" y="5481228"/>
            <a:ext cx="7582525" cy="10833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                   </a:t>
            </a:r>
            <a:r>
              <a:rPr lang="en-US" sz="1400" dirty="0">
                <a:solidFill>
                  <a:srgbClr val="FF0000"/>
                </a:solidFill>
              </a:rPr>
              <a:t>Advanced Accelerator Concepts Workshop, </a:t>
            </a:r>
            <a:r>
              <a:rPr lang="en-US" sz="1400" i="1" dirty="0">
                <a:hlinkClick r:id="rId4"/>
              </a:rPr>
              <a:t>AIP Conf. Proc. </a:t>
            </a:r>
            <a:r>
              <a:rPr lang="en-US" sz="1400" b="1" i="1" dirty="0">
                <a:hlinkClick r:id="rId4"/>
              </a:rPr>
              <a:t>279</a:t>
            </a:r>
            <a:r>
              <a:rPr lang="en-US" sz="1400" i="1" dirty="0">
                <a:hlinkClick r:id="rId4"/>
              </a:rPr>
              <a:t>, 945 (1992)</a:t>
            </a:r>
            <a:endParaRPr lang="en-US" sz="1400" i="1" dirty="0"/>
          </a:p>
          <a:p>
            <a:endParaRPr lang="en-US" sz="1400" i="1" dirty="0"/>
          </a:p>
          <a:p>
            <a:r>
              <a:rPr lang="en-US" sz="1400" dirty="0"/>
              <a:t>                                                     [1] A. </a:t>
            </a:r>
            <a:r>
              <a:rPr lang="en-US" sz="1400" dirty="0" err="1"/>
              <a:t>Varfolomeev</a:t>
            </a:r>
            <a:r>
              <a:rPr lang="en-US" sz="1400" dirty="0"/>
              <a:t>, </a:t>
            </a:r>
            <a:r>
              <a:rPr lang="en-US" sz="1400" i="1" dirty="0" err="1">
                <a:hlinkClick r:id="rId5"/>
              </a:rPr>
              <a:t>Sov</a:t>
            </a:r>
            <a:r>
              <a:rPr lang="en-US" sz="1400" i="1" dirty="0">
                <a:hlinkClick r:id="rId5"/>
              </a:rPr>
              <a:t>. Phys. JETP  </a:t>
            </a:r>
            <a:r>
              <a:rPr lang="en-US" sz="1400" b="1" i="1" dirty="0">
                <a:hlinkClick r:id="rId5"/>
              </a:rPr>
              <a:t>23</a:t>
            </a:r>
            <a:r>
              <a:rPr lang="en-US" sz="1400" i="1" dirty="0">
                <a:hlinkClick r:id="rId5"/>
              </a:rPr>
              <a:t>, 681 (1966)</a:t>
            </a:r>
            <a:endParaRPr lang="en-US" sz="1400" i="1" dirty="0"/>
          </a:p>
          <a:p>
            <a:r>
              <a:rPr lang="en-US" sz="1400" dirty="0"/>
              <a:t>                                                     [2] N. Kroll, </a:t>
            </a:r>
            <a:r>
              <a:rPr lang="en-US" sz="1400" i="1" dirty="0">
                <a:hlinkClick r:id="rId6"/>
              </a:rPr>
              <a:t>Phys. Rev. </a:t>
            </a:r>
            <a:r>
              <a:rPr lang="en-US" sz="1400" b="1" i="1" dirty="0">
                <a:hlinkClick r:id="rId6"/>
              </a:rPr>
              <a:t>127</a:t>
            </a:r>
            <a:r>
              <a:rPr lang="en-US" sz="1400" i="1" dirty="0">
                <a:hlinkClick r:id="rId6"/>
              </a:rPr>
              <a:t>, 1207 (1962), </a:t>
            </a:r>
            <a:r>
              <a:rPr lang="en-US" sz="1400" dirty="0"/>
              <a:t>footnote 9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5469696"/>
            <a:ext cx="877351" cy="106156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959932" y="476672"/>
            <a:ext cx="518406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where final-state photon </a:t>
            </a:r>
            <a:r>
              <a:rPr lang="en-US" sz="1800" i="1" dirty="0">
                <a:sym typeface="Symbol" panose="05050102010706020507" pitchFamily="18" charset="2"/>
              </a:rPr>
              <a:t></a:t>
            </a:r>
            <a:r>
              <a:rPr lang="en-US" sz="1600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3  </a:t>
            </a:r>
            <a:r>
              <a:rPr lang="en-US" sz="1600" dirty="0">
                <a:cs typeface="Times New Roman" panose="02020603050405020304" pitchFamily="18" charset="0"/>
                <a:sym typeface="Symbol" panose="05050102010706020507" pitchFamily="18" charset="2"/>
              </a:rPr>
              <a:t>goes into an intense laser beam,  amplitude gets boson enhancement.</a:t>
            </a:r>
            <a:endParaRPr lang="en-US" sz="1600" dirty="0"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90"/>
          <a:stretch/>
        </p:blipFill>
        <p:spPr>
          <a:xfrm>
            <a:off x="179512" y="-22840"/>
            <a:ext cx="2520280" cy="201168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410511" y="0"/>
            <a:ext cx="63658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Induced Light-by-Light Scattering Experiment</a:t>
            </a: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55676" y="1268760"/>
            <a:ext cx="506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 </a:t>
            </a:r>
            <a:r>
              <a:rPr lang="en-US" sz="1800" i="1" dirty="0">
                <a:sym typeface="Symbol" panose="05050102010706020507" pitchFamily="18" charset="2"/>
              </a:rPr>
              <a:t></a:t>
            </a:r>
            <a:r>
              <a:rPr lang="en-US" sz="1600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4 </a:t>
            </a:r>
            <a:endParaRPr lang="en-US" sz="1600" dirty="0"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3508" y="1115452"/>
            <a:ext cx="506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 </a:t>
            </a:r>
            <a:r>
              <a:rPr lang="en-US" sz="1800" i="1" dirty="0">
                <a:sym typeface="Symbol" panose="05050102010706020507" pitchFamily="18" charset="2"/>
              </a:rPr>
              <a:t></a:t>
            </a:r>
            <a:r>
              <a:rPr lang="en-US" sz="1600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3 </a:t>
            </a:r>
            <a:endParaRPr lang="en-US" sz="1600" dirty="0"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19572" y="368660"/>
            <a:ext cx="9140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 </a:t>
            </a:r>
            <a:r>
              <a:rPr lang="en-US" sz="2000" i="1" dirty="0">
                <a:sym typeface="Symbol" panose="05050102010706020507" pitchFamily="18" charset="2"/>
              </a:rPr>
              <a:t></a:t>
            </a:r>
            <a:r>
              <a:rPr lang="en-US" sz="1800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1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, </a:t>
            </a:r>
            <a:r>
              <a:rPr lang="en-US" sz="1800" i="1" dirty="0">
                <a:sym typeface="Symbol" panose="05050102010706020507" pitchFamily="18" charset="2"/>
              </a:rPr>
              <a:t></a:t>
            </a:r>
            <a:r>
              <a:rPr lang="en-US" sz="1600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2 </a:t>
            </a:r>
            <a:endParaRPr lang="en-US" sz="1600" dirty="0">
              <a:cs typeface="Times New Roman" panose="02020603050405020304" pitchFamily="18" charset="0"/>
            </a:endParaRP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4405483"/>
              </p:ext>
            </p:extLst>
          </p:nvPr>
        </p:nvGraphicFramePr>
        <p:xfrm>
          <a:off x="2009775" y="500063"/>
          <a:ext cx="1925638" cy="373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44" name="Equation" r:id="rId9" imgW="1180800" imgH="228600" progId="Equation.DSMT4">
                  <p:embed/>
                </p:oleObj>
              </mc:Choice>
              <mc:Fallback>
                <p:oleObj name="Equation" r:id="rId9" imgW="11808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009775" y="500063"/>
                        <a:ext cx="1925638" cy="3730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104549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0" y="7938"/>
            <a:ext cx="9144000" cy="525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dirty="0"/>
              <a:t>How Could One Have Missed This?</a:t>
            </a:r>
            <a:endParaRPr lang="en-US" dirty="0">
              <a:ea typeface="宋体" pitchFamily="2" charset="-122"/>
            </a:endParaRPr>
          </a:p>
        </p:txBody>
      </p:sp>
      <p:sp>
        <p:nvSpPr>
          <p:cNvPr id="6" name="AutoShape 14" descr="https://mail.google.com/mail/u/0/?ui=2&amp;ik=a92b54166a&amp;view=fimg&amp;th=1655064206107ee3&amp;attid=0.1&amp;disp=emb&amp;attbid=ANGjdJ9S2kziqk_brLRCXRsOChv2293j6pIKuW_PwzSy7cm1zD4yh7sNfHNWM-sIGH7W0_WxV8zEZ5JNWTHNU7kS5W6J2xnklSzsgoVRa5M3s7aFvGH3OUJvS9AiPdQ&amp;sz=s0-l75-ft&amp;ats=1534653439775&amp;rm=1655064206107ee3&amp;zw&amp;atsh=1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512676"/>
            <a:ext cx="5991284" cy="110861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2337" y="1634060"/>
            <a:ext cx="3765867" cy="485527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491880" y="4725144"/>
            <a:ext cx="2916324" cy="360040"/>
          </a:xfrm>
          <a:prstGeom prst="rect">
            <a:avLst/>
          </a:prstGeom>
          <a:solidFill>
            <a:srgbClr val="FFFF0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455876" y="4689140"/>
            <a:ext cx="2916324" cy="360040"/>
          </a:xfrm>
          <a:prstGeom prst="rect">
            <a:avLst/>
          </a:prstGeom>
          <a:solidFill>
            <a:srgbClr val="FFFF0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663788" y="4833156"/>
            <a:ext cx="864096" cy="252028"/>
          </a:xfrm>
          <a:prstGeom prst="rect">
            <a:avLst/>
          </a:prstGeom>
          <a:solidFill>
            <a:srgbClr val="FFFF0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696236" y="3285847"/>
            <a:ext cx="2735796" cy="1717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Vacuum should have less than 1 atom in the laser focal volume,</a:t>
            </a:r>
          </a:p>
          <a:p>
            <a:pPr marL="285750" indent="-285750">
              <a:buFont typeface="Symbol" panose="05050102010706020507" pitchFamily="18" charset="2"/>
              <a:buChar char="Þ"/>
            </a:pPr>
            <a:r>
              <a:rPr lang="en-US" sz="1600" dirty="0">
                <a:sym typeface="Symbol" panose="05050102010706020507" pitchFamily="18" charset="2"/>
              </a:rPr>
              <a:t>Separation of atoms</a:t>
            </a:r>
          </a:p>
          <a:p>
            <a:r>
              <a:rPr lang="en-US" sz="1600" dirty="0">
                <a:sym typeface="Symbol" panose="05050102010706020507" pitchFamily="18" charset="2"/>
              </a:rPr>
              <a:t>&gt; 10 </a:t>
            </a:r>
            <a:r>
              <a:rPr lang="el-GR" sz="1600" dirty="0">
                <a:sym typeface="Symbol" panose="05050102010706020507" pitchFamily="18" charset="2"/>
              </a:rPr>
              <a:t>μ</a:t>
            </a:r>
            <a:r>
              <a:rPr lang="en-US" sz="1600" dirty="0">
                <a:sym typeface="Symbol" panose="05050102010706020507" pitchFamily="18" charset="2"/>
              </a:rPr>
              <a:t>m</a:t>
            </a:r>
            <a:r>
              <a:rPr lang="el-GR" sz="1600" dirty="0">
                <a:sym typeface="Symbol" panose="05050102010706020507" pitchFamily="18" charset="2"/>
              </a:rPr>
              <a:t></a:t>
            </a:r>
            <a:r>
              <a:rPr lang="en-US" sz="1600" dirty="0"/>
              <a:t> </a:t>
            </a:r>
          </a:p>
          <a:p>
            <a:r>
              <a:rPr lang="en-US" sz="1600" dirty="0">
                <a:sym typeface="Symbol" panose="05050102010706020507" pitchFamily="18" charset="2"/>
              </a:rPr>
              <a:t> Pressure &lt; 10</a:t>
            </a:r>
            <a:r>
              <a:rPr lang="en-US" sz="1600" baseline="30000" dirty="0">
                <a:sym typeface="Symbol" panose="05050102010706020507" pitchFamily="18" charset="2"/>
              </a:rPr>
              <a:t>-9</a:t>
            </a:r>
            <a:r>
              <a:rPr lang="en-US" sz="1600" dirty="0">
                <a:sym typeface="Symbol" panose="05050102010706020507" pitchFamily="18" charset="2"/>
              </a:rPr>
              <a:t> mm.</a:t>
            </a:r>
            <a:endParaRPr lang="en-US" sz="1600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5580112" y="3465004"/>
            <a:ext cx="1116124" cy="1080120"/>
          </a:xfrm>
          <a:prstGeom prst="straightConnector1">
            <a:avLst/>
          </a:prstGeom>
          <a:ln w="190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01503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http://i.stack.imgur.com/8wung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0" y="7938"/>
            <a:ext cx="9144000" cy="525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dirty="0">
                <a:latin typeface="GreekC" panose="00000400000000000000" pitchFamily="2" charset="0"/>
                <a:cs typeface="GreekC" panose="00000400000000000000" pitchFamily="2" charset="0"/>
              </a:rPr>
              <a:t> </a:t>
            </a:r>
            <a:endParaRPr lang="en-US" dirty="0">
              <a:ea typeface="宋体" pitchFamily="2" charset="-122"/>
            </a:endParaRPr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107504" y="476672"/>
            <a:ext cx="9036496" cy="3262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9pPr>
          </a:lstStyle>
          <a:p>
            <a:pPr eaLnBrk="1" hangingPunct="1"/>
            <a:endParaRPr lang="en-US" sz="1400" dirty="0">
              <a:solidFill>
                <a:srgbClr val="FF0000"/>
              </a:solidFill>
            </a:endParaRPr>
          </a:p>
          <a:p>
            <a:pPr eaLnBrk="1" hangingPunct="1"/>
            <a:endParaRPr lang="en-US" sz="1600" dirty="0">
              <a:solidFill>
                <a:srgbClr val="FF0000"/>
              </a:solidFill>
            </a:endParaRPr>
          </a:p>
          <a:p>
            <a:pPr eaLnBrk="1" hangingPunct="1"/>
            <a:endParaRPr lang="en-US" sz="1600" dirty="0"/>
          </a:p>
          <a:p>
            <a:pPr eaLnBrk="1" hangingPunct="1"/>
            <a:endParaRPr lang="en-US" sz="1600" dirty="0">
              <a:solidFill>
                <a:srgbClr val="FF0000"/>
              </a:solidFill>
            </a:endParaRPr>
          </a:p>
          <a:p>
            <a:pPr eaLnBrk="1" hangingPunct="1"/>
            <a:endParaRPr lang="en-US" sz="1600" dirty="0">
              <a:solidFill>
                <a:srgbClr val="FF0000"/>
              </a:solidFill>
            </a:endParaRPr>
          </a:p>
          <a:p>
            <a:pPr eaLnBrk="1" hangingPunct="1"/>
            <a:endParaRPr lang="en-US" sz="1600" dirty="0">
              <a:solidFill>
                <a:srgbClr val="FF0000"/>
              </a:solidFill>
            </a:endParaRPr>
          </a:p>
          <a:p>
            <a:pPr eaLnBrk="1" hangingPunct="1"/>
            <a:endParaRPr lang="en-US" sz="1600" dirty="0">
              <a:solidFill>
                <a:srgbClr val="FF0000"/>
              </a:solidFill>
            </a:endParaRPr>
          </a:p>
          <a:p>
            <a:pPr eaLnBrk="1" hangingPunct="1"/>
            <a:endParaRPr lang="en-US" sz="1600" dirty="0"/>
          </a:p>
          <a:p>
            <a:pPr eaLnBrk="1" hangingPunct="1"/>
            <a:endParaRPr lang="en-US" sz="1600" dirty="0">
              <a:solidFill>
                <a:srgbClr val="FF0000"/>
              </a:solidFill>
            </a:endParaRPr>
          </a:p>
          <a:p>
            <a:pPr eaLnBrk="1" hangingPunct="1"/>
            <a:endParaRPr lang="en-US" sz="1600" dirty="0">
              <a:solidFill>
                <a:srgbClr val="FF0000"/>
              </a:solidFill>
            </a:endParaRPr>
          </a:p>
          <a:p>
            <a:pPr eaLnBrk="1" hangingPunct="1"/>
            <a:r>
              <a:rPr lang="en-US" sz="1600" dirty="0">
                <a:solidFill>
                  <a:srgbClr val="FF0000"/>
                </a:solidFill>
              </a:rPr>
              <a:t>  </a:t>
            </a:r>
            <a:endParaRPr lang="en-US" sz="1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294" y="524477"/>
            <a:ext cx="7425118" cy="5388799"/>
          </a:xfrm>
          <a:prstGeom prst="rect">
            <a:avLst/>
          </a:prstGeom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5148917"/>
              </p:ext>
            </p:extLst>
          </p:nvPr>
        </p:nvGraphicFramePr>
        <p:xfrm>
          <a:off x="5512240" y="44624"/>
          <a:ext cx="2444136" cy="4536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01" name="Equation" r:id="rId4" imgW="1231560" imgH="228600" progId="Equation.DSMT4">
                  <p:embed/>
                </p:oleObj>
              </mc:Choice>
              <mc:Fallback>
                <p:oleObj name="Equation" r:id="rId4" imgW="123156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512240" y="44624"/>
                        <a:ext cx="2444136" cy="4536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1007604" y="0"/>
            <a:ext cx="45111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Usual Light-by-Light Scattering</a:t>
            </a: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07704" y="5661248"/>
            <a:ext cx="1512168" cy="288032"/>
          </a:xfrm>
          <a:prstGeom prst="rect">
            <a:avLst/>
          </a:prstGeom>
          <a:solidFill>
            <a:srgbClr val="FFFF0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9732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http://i.stack.imgur.com/8wung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0" y="7938"/>
            <a:ext cx="9144000" cy="525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dirty="0">
                <a:latin typeface="GreekC" panose="00000400000000000000" pitchFamily="2" charset="0"/>
                <a:cs typeface="GreekC" panose="00000400000000000000" pitchFamily="2" charset="0"/>
              </a:rPr>
              <a:t> </a:t>
            </a:r>
            <a:endParaRPr lang="en-US" dirty="0">
              <a:ea typeface="宋体" pitchFamily="2" charset="-122"/>
            </a:endParaRPr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-684584" y="-495436"/>
            <a:ext cx="9036496" cy="3262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9pPr>
          </a:lstStyle>
          <a:p>
            <a:pPr eaLnBrk="1" hangingPunct="1"/>
            <a:endParaRPr lang="en-US" sz="1400" dirty="0">
              <a:solidFill>
                <a:srgbClr val="FF0000"/>
              </a:solidFill>
            </a:endParaRPr>
          </a:p>
          <a:p>
            <a:pPr eaLnBrk="1" hangingPunct="1"/>
            <a:endParaRPr lang="en-US" sz="1600" dirty="0">
              <a:solidFill>
                <a:srgbClr val="FF0000"/>
              </a:solidFill>
            </a:endParaRPr>
          </a:p>
          <a:p>
            <a:pPr eaLnBrk="1" hangingPunct="1"/>
            <a:endParaRPr lang="en-US" sz="1600" dirty="0"/>
          </a:p>
          <a:p>
            <a:pPr eaLnBrk="1" hangingPunct="1"/>
            <a:endParaRPr lang="en-US" sz="1600" dirty="0">
              <a:solidFill>
                <a:srgbClr val="FF0000"/>
              </a:solidFill>
            </a:endParaRPr>
          </a:p>
          <a:p>
            <a:pPr eaLnBrk="1" hangingPunct="1"/>
            <a:endParaRPr lang="en-US" sz="1600" dirty="0">
              <a:solidFill>
                <a:srgbClr val="FF0000"/>
              </a:solidFill>
            </a:endParaRPr>
          </a:p>
          <a:p>
            <a:pPr eaLnBrk="1" hangingPunct="1"/>
            <a:endParaRPr lang="en-US" sz="1600" dirty="0">
              <a:solidFill>
                <a:srgbClr val="FF0000"/>
              </a:solidFill>
            </a:endParaRPr>
          </a:p>
          <a:p>
            <a:pPr eaLnBrk="1" hangingPunct="1"/>
            <a:endParaRPr lang="en-US" sz="1600" dirty="0">
              <a:solidFill>
                <a:srgbClr val="FF0000"/>
              </a:solidFill>
            </a:endParaRPr>
          </a:p>
          <a:p>
            <a:pPr eaLnBrk="1" hangingPunct="1"/>
            <a:endParaRPr lang="en-US" sz="1600" dirty="0"/>
          </a:p>
          <a:p>
            <a:pPr eaLnBrk="1" hangingPunct="1"/>
            <a:endParaRPr lang="en-US" sz="1600" dirty="0">
              <a:solidFill>
                <a:srgbClr val="FF0000"/>
              </a:solidFill>
            </a:endParaRPr>
          </a:p>
          <a:p>
            <a:pPr eaLnBrk="1" hangingPunct="1"/>
            <a:endParaRPr lang="en-US" sz="1600" dirty="0">
              <a:solidFill>
                <a:srgbClr val="FF0000"/>
              </a:solidFill>
            </a:endParaRPr>
          </a:p>
          <a:p>
            <a:pPr eaLnBrk="1" hangingPunct="1"/>
            <a:r>
              <a:rPr lang="en-US" sz="1600" dirty="0">
                <a:solidFill>
                  <a:srgbClr val="FF0000"/>
                </a:solidFill>
              </a:rPr>
              <a:t>  </a:t>
            </a:r>
            <a:endParaRPr lang="en-US" sz="1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051" y="8620"/>
            <a:ext cx="8409417" cy="5256584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31540" y="4689140"/>
            <a:ext cx="8352928" cy="576064"/>
          </a:xfrm>
          <a:prstGeom prst="rect">
            <a:avLst/>
          </a:prstGeom>
          <a:solidFill>
            <a:srgbClr val="FFFF0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954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http://i.stack.imgur.com/8wung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0" y="7938"/>
            <a:ext cx="9144000" cy="525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dirty="0">
                <a:latin typeface="GreekC" panose="00000400000000000000" pitchFamily="2" charset="0"/>
                <a:cs typeface="GreekC" panose="00000400000000000000" pitchFamily="2" charset="0"/>
              </a:rPr>
              <a:t> </a:t>
            </a:r>
            <a:endParaRPr lang="en-US" dirty="0">
              <a:ea typeface="宋体" pitchFamily="2" charset="-122"/>
            </a:endParaRPr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-684584" y="-495436"/>
            <a:ext cx="9036496" cy="3262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9pPr>
          </a:lstStyle>
          <a:p>
            <a:pPr eaLnBrk="1" hangingPunct="1"/>
            <a:endParaRPr lang="en-US" sz="1400">
              <a:solidFill>
                <a:srgbClr val="FF0000"/>
              </a:solidFill>
            </a:endParaRPr>
          </a:p>
          <a:p>
            <a:pPr eaLnBrk="1" hangingPunct="1"/>
            <a:endParaRPr lang="en-US" sz="1600">
              <a:solidFill>
                <a:srgbClr val="FF0000"/>
              </a:solidFill>
            </a:endParaRPr>
          </a:p>
          <a:p>
            <a:pPr eaLnBrk="1" hangingPunct="1"/>
            <a:endParaRPr lang="en-US" sz="1600"/>
          </a:p>
          <a:p>
            <a:pPr eaLnBrk="1" hangingPunct="1"/>
            <a:endParaRPr lang="en-US" sz="1600">
              <a:solidFill>
                <a:srgbClr val="FF0000"/>
              </a:solidFill>
            </a:endParaRPr>
          </a:p>
          <a:p>
            <a:pPr eaLnBrk="1" hangingPunct="1"/>
            <a:endParaRPr lang="en-US" sz="1600">
              <a:solidFill>
                <a:srgbClr val="FF0000"/>
              </a:solidFill>
            </a:endParaRPr>
          </a:p>
          <a:p>
            <a:pPr eaLnBrk="1" hangingPunct="1"/>
            <a:endParaRPr lang="en-US" sz="1600">
              <a:solidFill>
                <a:srgbClr val="FF0000"/>
              </a:solidFill>
            </a:endParaRPr>
          </a:p>
          <a:p>
            <a:pPr eaLnBrk="1" hangingPunct="1"/>
            <a:endParaRPr lang="en-US" sz="1600">
              <a:solidFill>
                <a:srgbClr val="FF0000"/>
              </a:solidFill>
            </a:endParaRPr>
          </a:p>
          <a:p>
            <a:pPr eaLnBrk="1" hangingPunct="1"/>
            <a:endParaRPr lang="en-US" sz="1600"/>
          </a:p>
          <a:p>
            <a:pPr eaLnBrk="1" hangingPunct="1"/>
            <a:endParaRPr lang="en-US" sz="1600">
              <a:solidFill>
                <a:srgbClr val="FF0000"/>
              </a:solidFill>
            </a:endParaRPr>
          </a:p>
          <a:p>
            <a:pPr eaLnBrk="1" hangingPunct="1"/>
            <a:endParaRPr lang="en-US" sz="1600">
              <a:solidFill>
                <a:srgbClr val="FF0000"/>
              </a:solidFill>
            </a:endParaRPr>
          </a:p>
          <a:p>
            <a:pPr eaLnBrk="1" hangingPunct="1"/>
            <a:r>
              <a:rPr lang="en-US" sz="1600">
                <a:solidFill>
                  <a:srgbClr val="FF0000"/>
                </a:solidFill>
              </a:rPr>
              <a:t>  </a:t>
            </a:r>
            <a:endParaRPr lang="en-US" sz="16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548680"/>
            <a:ext cx="6876764" cy="5955278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968052" y="0"/>
            <a:ext cx="72507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Configuration with </a:t>
            </a:r>
            <a:r>
              <a:rPr lang="en-US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</a:t>
            </a:r>
            <a:r>
              <a:rPr lang="en-US" b="1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4 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Different from </a:t>
            </a:r>
            <a:r>
              <a:rPr lang="en-US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</a:t>
            </a:r>
            <a:r>
              <a:rPr lang="en-US" b="1" baseline="-25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1 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= </a:t>
            </a:r>
            <a:r>
              <a:rPr lang="en-US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</a:t>
            </a:r>
            <a:r>
              <a:rPr lang="en-US" b="1" baseline="-25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= 2</a:t>
            </a:r>
            <a:r>
              <a:rPr lang="en-US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</a:t>
            </a:r>
            <a:r>
              <a:rPr lang="en-US" b="1" baseline="-25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3 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35596" y="5985284"/>
            <a:ext cx="1080120" cy="288032"/>
          </a:xfrm>
          <a:prstGeom prst="rect">
            <a:avLst/>
          </a:prstGeom>
          <a:solidFill>
            <a:srgbClr val="FFFF0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843808" y="5553236"/>
            <a:ext cx="1152128" cy="288032"/>
          </a:xfrm>
          <a:prstGeom prst="rect">
            <a:avLst/>
          </a:prstGeom>
          <a:solidFill>
            <a:srgbClr val="FFFF0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300192" y="5769260"/>
            <a:ext cx="1296144" cy="288032"/>
          </a:xfrm>
          <a:prstGeom prst="rect">
            <a:avLst/>
          </a:prstGeom>
          <a:solidFill>
            <a:srgbClr val="FFFF0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2153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107504" y="476672"/>
            <a:ext cx="9036496" cy="8531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9pPr>
          </a:lstStyle>
          <a:p>
            <a:pPr algn="ctr"/>
            <a:endParaRPr lang="en-US" sz="1400" i="1" dirty="0">
              <a:solidFill>
                <a:srgbClr val="FF0000"/>
              </a:solidFill>
              <a:hlinkClick r:id="rId2"/>
            </a:endParaRPr>
          </a:p>
          <a:p>
            <a:pPr algn="ctr"/>
            <a:r>
              <a:rPr lang="en-US" sz="1400" i="1" dirty="0">
                <a:solidFill>
                  <a:srgbClr val="FF0000"/>
                </a:solidFill>
                <a:hlinkClick r:id="rId2"/>
              </a:rPr>
              <a:t>AIP Conf. Proc. </a:t>
            </a:r>
            <a:r>
              <a:rPr lang="en-US" sz="1400" b="1" i="1" dirty="0">
                <a:solidFill>
                  <a:srgbClr val="FF0000"/>
                </a:solidFill>
                <a:hlinkClick r:id="rId2"/>
              </a:rPr>
              <a:t>130</a:t>
            </a:r>
            <a:r>
              <a:rPr lang="en-US" sz="1400" i="1" dirty="0">
                <a:solidFill>
                  <a:srgbClr val="FF0000"/>
                </a:solidFill>
                <a:hlinkClick r:id="rId2"/>
              </a:rPr>
              <a:t>, 23 (1985)</a:t>
            </a:r>
            <a:endParaRPr lang="en-US" sz="1400" i="1" dirty="0">
              <a:solidFill>
                <a:srgbClr val="FF0000"/>
              </a:solidFill>
            </a:endParaRPr>
          </a:p>
          <a:p>
            <a:endParaRPr lang="en-US" sz="1400" dirty="0"/>
          </a:p>
          <a:p>
            <a:pPr algn="ctr"/>
            <a:r>
              <a:rPr lang="en-US" sz="1800" dirty="0">
                <a:solidFill>
                  <a:srgbClr val="FF0000"/>
                </a:solidFill>
              </a:rPr>
              <a:t>Abstract</a:t>
            </a:r>
          </a:p>
          <a:p>
            <a:r>
              <a:rPr lang="en-US" sz="1600" dirty="0"/>
              <a:t>When a powerful laser beam is focused on a free electron the acceleration of the latter is so violent that the interaction is nonlinear.</a:t>
            </a:r>
          </a:p>
          <a:p>
            <a:r>
              <a:rPr lang="en-US" sz="1600" dirty="0">
                <a:solidFill>
                  <a:srgbClr val="FF0000"/>
                </a:solidFill>
              </a:rPr>
              <a:t>We review the prospects for experimental studies of nonlinear electrodynamics of a single electron, with emphasis on the most accessible effect, non-linear Thomson scattering. </a:t>
            </a:r>
          </a:p>
          <a:p>
            <a:r>
              <a:rPr lang="en-US" sz="1600" dirty="0"/>
              <a:t>We also speculate on the possibility of laboratory studies of a novel effect related to the Hawking radiation of a black hole.</a:t>
            </a:r>
          </a:p>
          <a:p>
            <a:r>
              <a:rPr lang="en-US" sz="1600" dirty="0">
                <a:solidFill>
                  <a:srgbClr val="FF0000"/>
                </a:solidFill>
              </a:rPr>
              <a:t>  </a:t>
            </a:r>
          </a:p>
          <a:p>
            <a:r>
              <a:rPr lang="en-US" sz="1600" i="1" dirty="0">
                <a:solidFill>
                  <a:srgbClr val="FF0000"/>
                </a:solidFill>
              </a:rPr>
              <a:t>From the Introduction:</a:t>
            </a:r>
            <a:endParaRPr lang="en-US" sz="1600" dirty="0">
              <a:solidFill>
                <a:srgbClr val="FF0000"/>
              </a:solidFill>
            </a:endParaRPr>
          </a:p>
          <a:p>
            <a:r>
              <a:rPr lang="en-US" sz="1600" dirty="0"/>
              <a:t>An important qualitative feature distinguishes our understanding of the electromagnetic interaction from that of the strong, weak and gravitational interactions. </a:t>
            </a:r>
          </a:p>
          <a:p>
            <a:r>
              <a:rPr lang="en-US" sz="1600" dirty="0">
                <a:solidFill>
                  <a:srgbClr val="FF0000"/>
                </a:solidFill>
              </a:rPr>
              <a:t>Namely that the latter are fundamentally non-linear, meaning that the bosonic quanta which mediate these interactions can couple to themselves.</a:t>
            </a:r>
          </a:p>
          <a:p>
            <a:endParaRPr lang="en-US" sz="1600" dirty="0"/>
          </a:p>
          <a:p>
            <a:r>
              <a:rPr lang="en-US" sz="1600" dirty="0"/>
              <a:t>As a step towards the elucidation of fundamental non-linear phenomena we consider the unusual case of very strong electromagnetic fields,                                                                 in which non-linear effects can be induced.  </a:t>
            </a:r>
          </a:p>
          <a:p>
            <a:r>
              <a:rPr lang="en-US" sz="1600" dirty="0"/>
              <a:t>                 </a:t>
            </a:r>
            <a:r>
              <a:rPr lang="en-US" sz="1600" i="1" dirty="0">
                <a:solidFill>
                  <a:srgbClr val="FF0000"/>
                </a:solidFill>
              </a:rPr>
              <a:t>An inspiration: J.S. Toll, </a:t>
            </a:r>
            <a:r>
              <a:rPr lang="en-US" sz="1600" i="1" dirty="0">
                <a:solidFill>
                  <a:srgbClr val="FF0000"/>
                </a:solidFill>
                <a:hlinkClick r:id="rId3"/>
              </a:rPr>
              <a:t>Princeton PhD thesis (1952)</a:t>
            </a:r>
            <a:endParaRPr lang="en-US" sz="1600" i="1" dirty="0">
              <a:solidFill>
                <a:srgbClr val="FF0000"/>
              </a:solidFill>
            </a:endParaRPr>
          </a:p>
          <a:p>
            <a:r>
              <a:rPr lang="en-US" sz="1600" i="1" dirty="0">
                <a:solidFill>
                  <a:srgbClr val="FF0000"/>
                </a:solidFill>
              </a:rPr>
              <a:t>                 Birefringence of the Vacuum.   Adviser: J.A. Wheeler</a:t>
            </a:r>
          </a:p>
          <a:p>
            <a:pPr eaLnBrk="1" hangingPunct="1"/>
            <a:endParaRPr lang="en-US" sz="1600" dirty="0">
              <a:solidFill>
                <a:srgbClr val="FF0000"/>
              </a:solidFill>
            </a:endParaRPr>
          </a:p>
          <a:p>
            <a:pPr eaLnBrk="1" hangingPunct="1"/>
            <a:endParaRPr lang="en-US" sz="1600" dirty="0">
              <a:solidFill>
                <a:srgbClr val="FF0000"/>
              </a:solidFill>
            </a:endParaRPr>
          </a:p>
          <a:p>
            <a:pPr eaLnBrk="1" hangingPunct="1"/>
            <a:endParaRPr lang="en-US" sz="1600" dirty="0">
              <a:solidFill>
                <a:srgbClr val="FF0000"/>
              </a:solidFill>
            </a:endParaRPr>
          </a:p>
          <a:p>
            <a:pPr eaLnBrk="1" hangingPunct="1"/>
            <a:endParaRPr lang="en-US" sz="1600" dirty="0">
              <a:solidFill>
                <a:srgbClr val="FF0000"/>
              </a:solidFill>
            </a:endParaRPr>
          </a:p>
          <a:p>
            <a:pPr eaLnBrk="1" hangingPunct="1"/>
            <a:endParaRPr lang="en-US" sz="1600" dirty="0"/>
          </a:p>
          <a:p>
            <a:pPr eaLnBrk="1" hangingPunct="1"/>
            <a:endParaRPr lang="en-US" sz="1600" dirty="0">
              <a:solidFill>
                <a:srgbClr val="FF0000"/>
              </a:solidFill>
            </a:endParaRPr>
          </a:p>
          <a:p>
            <a:pPr eaLnBrk="1" hangingPunct="1"/>
            <a:endParaRPr lang="en-US" sz="1600" dirty="0">
              <a:solidFill>
                <a:srgbClr val="FF0000"/>
              </a:solidFill>
            </a:endParaRPr>
          </a:p>
          <a:p>
            <a:pPr eaLnBrk="1" hangingPunct="1"/>
            <a:r>
              <a:rPr lang="en-US" sz="1600" dirty="0">
                <a:solidFill>
                  <a:srgbClr val="FF0000"/>
                </a:solidFill>
              </a:rPr>
              <a:t>  </a:t>
            </a:r>
            <a:endParaRPr lang="en-US" sz="1600" dirty="0"/>
          </a:p>
        </p:txBody>
      </p:sp>
      <p:sp>
        <p:nvSpPr>
          <p:cNvPr id="2" name="AutoShape 4" descr="http://i.stack.imgur.com/8wung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0" y="43942"/>
            <a:ext cx="9144000" cy="864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9pPr>
          </a:lstStyle>
          <a:p>
            <a:pPr algn="ctr"/>
            <a:r>
              <a:rPr lang="en-US" dirty="0">
                <a:solidFill>
                  <a:srgbClr val="FF0000"/>
                </a:solidFill>
              </a:rPr>
              <a:t>Fundamental Physics During Violent Accelerations</a:t>
            </a:r>
          </a:p>
          <a:p>
            <a:pPr algn="ctr"/>
            <a:r>
              <a:rPr lang="en-US" sz="1600" dirty="0">
                <a:solidFill>
                  <a:srgbClr val="FF0000"/>
                </a:solidFill>
                <a:ea typeface="宋体" pitchFamily="2" charset="-122"/>
              </a:rPr>
              <a:t>KTM</a:t>
            </a:r>
          </a:p>
        </p:txBody>
      </p:sp>
      <p:pic>
        <p:nvPicPr>
          <p:cNvPr id="14340" name="Picture 4" descr="Image result for john s toll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98" t="5699" r="4838" b="8551"/>
          <a:stretch/>
        </p:blipFill>
        <p:spPr bwMode="auto">
          <a:xfrm>
            <a:off x="6329171" y="5409220"/>
            <a:ext cx="871121" cy="1116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5" descr="http://physics.princeton.edu/~mcdonald/jun0199/Image06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70" t="18122" r="930" b="41881"/>
          <a:stretch/>
        </p:blipFill>
        <p:spPr bwMode="auto">
          <a:xfrm>
            <a:off x="7247097" y="5409220"/>
            <a:ext cx="948706" cy="1116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28636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0" y="7938"/>
            <a:ext cx="9144000" cy="525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dirty="0"/>
              <a:t>The E-144 Collaboration</a:t>
            </a:r>
            <a:endParaRPr lang="en-US" dirty="0">
              <a:ea typeface="宋体" pitchFamily="2" charset="-122"/>
            </a:endParaRPr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107504" y="476672"/>
            <a:ext cx="9036496" cy="9116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sz="1400" dirty="0">
                <a:solidFill>
                  <a:srgbClr val="FF0000"/>
                </a:solidFill>
              </a:rPr>
              <a:t>              Dave </a:t>
            </a:r>
            <a:r>
              <a:rPr lang="en-US" sz="1400" dirty="0" err="1">
                <a:solidFill>
                  <a:srgbClr val="FF0000"/>
                </a:solidFill>
              </a:rPr>
              <a:t>Meyerhofer</a:t>
            </a:r>
            <a:r>
              <a:rPr lang="en-US" sz="1400" dirty="0">
                <a:solidFill>
                  <a:srgbClr val="FF0000"/>
                </a:solidFill>
              </a:rPr>
              <a:t>    Bill </a:t>
            </a:r>
            <a:r>
              <a:rPr lang="en-US" sz="1400" dirty="0" err="1">
                <a:solidFill>
                  <a:srgbClr val="FF0000"/>
                </a:solidFill>
              </a:rPr>
              <a:t>Bugg</a:t>
            </a:r>
            <a:r>
              <a:rPr lang="en-US" sz="1400" dirty="0">
                <a:solidFill>
                  <a:srgbClr val="FF0000"/>
                </a:solidFill>
              </a:rPr>
              <a:t>  </a:t>
            </a:r>
            <a:r>
              <a:rPr lang="en-US" sz="1400" dirty="0" err="1">
                <a:solidFill>
                  <a:srgbClr val="FF0000"/>
                </a:solidFill>
              </a:rPr>
              <a:t>Achim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 err="1">
                <a:solidFill>
                  <a:srgbClr val="FF0000"/>
                </a:solidFill>
              </a:rPr>
              <a:t>Weidemann</a:t>
            </a:r>
            <a:r>
              <a:rPr lang="en-US" sz="1400" dirty="0">
                <a:solidFill>
                  <a:srgbClr val="FF0000"/>
                </a:solidFill>
              </a:rPr>
              <a:t>  Dave </a:t>
            </a:r>
            <a:r>
              <a:rPr lang="en-US" sz="1400">
                <a:solidFill>
                  <a:srgbClr val="FF0000"/>
                </a:solidFill>
              </a:rPr>
              <a:t>Burke     </a:t>
            </a:r>
            <a:r>
              <a:rPr lang="en-US" sz="1400" dirty="0">
                <a:solidFill>
                  <a:srgbClr val="FF0000"/>
                </a:solidFill>
              </a:rPr>
              <a:t>Christian Bula   Adrian Melissinos</a:t>
            </a:r>
          </a:p>
          <a:p>
            <a:pPr eaLnBrk="1" hangingPunct="1"/>
            <a:r>
              <a:rPr lang="en-US" sz="1400" dirty="0" err="1">
                <a:solidFill>
                  <a:srgbClr val="FF0000"/>
                </a:solidFill>
              </a:rPr>
              <a:t>Kostya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 err="1">
                <a:solidFill>
                  <a:srgbClr val="FF0000"/>
                </a:solidFill>
              </a:rPr>
              <a:t>Shmakov</a:t>
            </a:r>
            <a:r>
              <a:rPr lang="en-US" sz="1400" dirty="0">
                <a:solidFill>
                  <a:srgbClr val="FF0000"/>
                </a:solidFill>
              </a:rPr>
              <a:t>    Charles </a:t>
            </a:r>
            <a:r>
              <a:rPr lang="en-US" sz="1400" dirty="0" err="1">
                <a:solidFill>
                  <a:srgbClr val="FF0000"/>
                </a:solidFill>
              </a:rPr>
              <a:t>Bamber</a:t>
            </a:r>
            <a:r>
              <a:rPr lang="en-US" sz="1400" dirty="0">
                <a:solidFill>
                  <a:srgbClr val="FF0000"/>
                </a:solidFill>
              </a:rPr>
              <a:t>    </a:t>
            </a:r>
            <a:r>
              <a:rPr lang="en-US" sz="1400" dirty="0" err="1">
                <a:solidFill>
                  <a:srgbClr val="FF0000"/>
                </a:solidFill>
              </a:rPr>
              <a:t>Uli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 err="1">
                <a:solidFill>
                  <a:srgbClr val="FF0000"/>
                </a:solidFill>
              </a:rPr>
              <a:t>Haug</a:t>
            </a:r>
            <a:r>
              <a:rPr lang="en-US" sz="1400" dirty="0">
                <a:solidFill>
                  <a:srgbClr val="FF0000"/>
                </a:solidFill>
              </a:rPr>
              <a:t>         Dieter </a:t>
            </a:r>
            <a:r>
              <a:rPr lang="en-US" sz="1400" dirty="0" err="1">
                <a:solidFill>
                  <a:srgbClr val="FF0000"/>
                </a:solidFill>
              </a:rPr>
              <a:t>Walz</a:t>
            </a:r>
            <a:r>
              <a:rPr lang="en-US" sz="1400" dirty="0">
                <a:solidFill>
                  <a:srgbClr val="FF0000"/>
                </a:solidFill>
              </a:rPr>
              <a:t>   Jim Spencer           KTM </a:t>
            </a:r>
          </a:p>
          <a:p>
            <a:pPr eaLnBrk="1" hangingPunct="1"/>
            <a:endParaRPr lang="en-US" sz="1400" dirty="0">
              <a:solidFill>
                <a:srgbClr val="FF0000"/>
              </a:solidFill>
            </a:endParaRPr>
          </a:p>
          <a:p>
            <a:pPr eaLnBrk="1" hangingPunct="1"/>
            <a:r>
              <a:rPr lang="en-US" sz="1400" dirty="0">
                <a:solidFill>
                  <a:srgbClr val="FF0000"/>
                </a:solidFill>
              </a:rPr>
              <a:t>                </a:t>
            </a:r>
          </a:p>
          <a:p>
            <a:pPr eaLnBrk="1" hangingPunct="1"/>
            <a:endParaRPr lang="en-US" sz="1400" dirty="0">
              <a:solidFill>
                <a:srgbClr val="FF0000"/>
              </a:solidFill>
            </a:endParaRPr>
          </a:p>
          <a:p>
            <a:pPr eaLnBrk="1" hangingPunct="1"/>
            <a:endParaRPr lang="en-US" sz="1400" dirty="0">
              <a:solidFill>
                <a:srgbClr val="FF0000"/>
              </a:solidFill>
            </a:endParaRPr>
          </a:p>
          <a:p>
            <a:pPr eaLnBrk="1" hangingPunct="1"/>
            <a:endParaRPr lang="en-US" sz="1400" dirty="0">
              <a:solidFill>
                <a:srgbClr val="FF0000"/>
              </a:solidFill>
            </a:endParaRPr>
          </a:p>
          <a:p>
            <a:pPr eaLnBrk="1" hangingPunct="1"/>
            <a:endParaRPr lang="en-US" sz="1400" dirty="0">
              <a:solidFill>
                <a:srgbClr val="FF0000"/>
              </a:solidFill>
            </a:endParaRPr>
          </a:p>
          <a:p>
            <a:pPr eaLnBrk="1" hangingPunct="1"/>
            <a:endParaRPr lang="en-US" sz="1400" dirty="0">
              <a:solidFill>
                <a:srgbClr val="FF0000"/>
              </a:solidFill>
            </a:endParaRPr>
          </a:p>
          <a:p>
            <a:pPr eaLnBrk="1" hangingPunct="1"/>
            <a:endParaRPr lang="en-US" sz="1400" dirty="0">
              <a:solidFill>
                <a:srgbClr val="FF0000"/>
              </a:solidFill>
            </a:endParaRPr>
          </a:p>
          <a:p>
            <a:pPr eaLnBrk="1" hangingPunct="1"/>
            <a:endParaRPr lang="en-US" sz="1400" dirty="0">
              <a:solidFill>
                <a:srgbClr val="FF0000"/>
              </a:solidFill>
            </a:endParaRPr>
          </a:p>
          <a:p>
            <a:pPr eaLnBrk="1" hangingPunct="1"/>
            <a:endParaRPr lang="en-US" sz="1400" dirty="0">
              <a:solidFill>
                <a:srgbClr val="FF0000"/>
              </a:solidFill>
            </a:endParaRPr>
          </a:p>
          <a:p>
            <a:pPr eaLnBrk="1" hangingPunct="1"/>
            <a:endParaRPr lang="en-US" sz="1400" dirty="0">
              <a:solidFill>
                <a:srgbClr val="FF0000"/>
              </a:solidFill>
            </a:endParaRPr>
          </a:p>
          <a:p>
            <a:pPr eaLnBrk="1" hangingPunct="1"/>
            <a:endParaRPr lang="en-US" sz="1400" dirty="0">
              <a:solidFill>
                <a:srgbClr val="FF0000"/>
              </a:solidFill>
            </a:endParaRPr>
          </a:p>
          <a:p>
            <a:pPr eaLnBrk="1" hangingPunct="1"/>
            <a:endParaRPr lang="en-US" sz="1400" dirty="0">
              <a:solidFill>
                <a:srgbClr val="FF0000"/>
              </a:solidFill>
            </a:endParaRPr>
          </a:p>
          <a:p>
            <a:pPr eaLnBrk="1" hangingPunct="1"/>
            <a:endParaRPr lang="en-US" sz="1400" dirty="0">
              <a:solidFill>
                <a:srgbClr val="FF0000"/>
              </a:solidFill>
            </a:endParaRPr>
          </a:p>
          <a:p>
            <a:pPr eaLnBrk="1" hangingPunct="1"/>
            <a:endParaRPr lang="en-US" sz="1400" dirty="0">
              <a:solidFill>
                <a:srgbClr val="FF0000"/>
              </a:solidFill>
            </a:endParaRPr>
          </a:p>
          <a:p>
            <a:pPr eaLnBrk="1" hangingPunct="1"/>
            <a:endParaRPr lang="en-US" sz="1400" dirty="0">
              <a:solidFill>
                <a:srgbClr val="FF0000"/>
              </a:solidFill>
            </a:endParaRPr>
          </a:p>
          <a:p>
            <a:pPr eaLnBrk="1" hangingPunct="1"/>
            <a:endParaRPr lang="en-US" sz="1400" dirty="0">
              <a:solidFill>
                <a:srgbClr val="FF0000"/>
              </a:solidFill>
            </a:endParaRPr>
          </a:p>
          <a:p>
            <a:pPr eaLnBrk="1" hangingPunct="1"/>
            <a:r>
              <a:rPr lang="en-US" sz="1400" dirty="0">
                <a:solidFill>
                  <a:srgbClr val="FF0000"/>
                </a:solidFill>
              </a:rPr>
              <a:t>Glenn Horton-Smith                         Wolfram </a:t>
            </a:r>
            <a:r>
              <a:rPr lang="en-US" sz="1400" dirty="0" err="1">
                <a:solidFill>
                  <a:srgbClr val="FF0000"/>
                </a:solidFill>
              </a:rPr>
              <a:t>Ragg</a:t>
            </a:r>
            <a:r>
              <a:rPr lang="en-US" sz="1400" dirty="0">
                <a:solidFill>
                  <a:srgbClr val="FF0000"/>
                </a:solidFill>
              </a:rPr>
              <a:t>                           Steve </a:t>
            </a:r>
            <a:r>
              <a:rPr lang="en-US" sz="1400" dirty="0" err="1">
                <a:solidFill>
                  <a:srgbClr val="FF0000"/>
                </a:solidFill>
              </a:rPr>
              <a:t>Boege</a:t>
            </a:r>
            <a:endParaRPr lang="en-US" sz="1400" dirty="0">
              <a:solidFill>
                <a:srgbClr val="FF0000"/>
              </a:solidFill>
            </a:endParaRPr>
          </a:p>
          <a:p>
            <a:pPr eaLnBrk="1" hangingPunct="1"/>
            <a:r>
              <a:rPr lang="en-US" sz="1400" dirty="0">
                <a:solidFill>
                  <a:srgbClr val="FF0000"/>
                </a:solidFill>
              </a:rPr>
              <a:t>                          Theo </a:t>
            </a:r>
            <a:r>
              <a:rPr lang="en-US" sz="1400" dirty="0" err="1">
                <a:solidFill>
                  <a:srgbClr val="FF0000"/>
                </a:solidFill>
              </a:rPr>
              <a:t>Kotseroglou</a:t>
            </a:r>
            <a:endParaRPr lang="en-US" sz="1400" dirty="0">
              <a:solidFill>
                <a:srgbClr val="FF0000"/>
              </a:solidFill>
            </a:endParaRPr>
          </a:p>
          <a:p>
            <a:pPr eaLnBrk="1" hangingPunct="1"/>
            <a:endParaRPr lang="en-US" sz="900" dirty="0">
              <a:solidFill>
                <a:srgbClr val="FF0000"/>
              </a:solidFill>
            </a:endParaRPr>
          </a:p>
          <a:p>
            <a:pPr eaLnBrk="1" hangingPunct="1"/>
            <a:r>
              <a:rPr lang="en-US" sz="1400" dirty="0">
                <a:solidFill>
                  <a:srgbClr val="FF0000"/>
                </a:solidFill>
              </a:rPr>
              <a:t>            Steve                         Clive                  Thomas                  Eric                     David</a:t>
            </a:r>
          </a:p>
          <a:p>
            <a:pPr eaLnBrk="1" hangingPunct="1"/>
            <a:r>
              <a:rPr lang="en-US" sz="1400" dirty="0">
                <a:solidFill>
                  <a:srgbClr val="FF0000"/>
                </a:solidFill>
              </a:rPr>
              <a:t>            </a:t>
            </a:r>
            <a:r>
              <a:rPr lang="en-US" sz="1400" dirty="0" err="1">
                <a:solidFill>
                  <a:srgbClr val="FF0000"/>
                </a:solidFill>
              </a:rPr>
              <a:t>Berridge</a:t>
            </a:r>
            <a:r>
              <a:rPr lang="en-US" sz="1400" dirty="0">
                <a:solidFill>
                  <a:srgbClr val="FF0000"/>
                </a:solidFill>
              </a:rPr>
              <a:t>                    Field                   </a:t>
            </a:r>
            <a:r>
              <a:rPr lang="en-US" sz="1400" dirty="0" err="1">
                <a:solidFill>
                  <a:srgbClr val="FF0000"/>
                </a:solidFill>
              </a:rPr>
              <a:t>Koffas</a:t>
            </a:r>
            <a:r>
              <a:rPr lang="en-US" sz="1400" dirty="0">
                <a:solidFill>
                  <a:srgbClr val="FF0000"/>
                </a:solidFill>
              </a:rPr>
              <a:t>                  </a:t>
            </a:r>
            <a:r>
              <a:rPr lang="en-US" sz="1400" dirty="0" err="1">
                <a:solidFill>
                  <a:srgbClr val="FF0000"/>
                </a:solidFill>
              </a:rPr>
              <a:t>Prebys</a:t>
            </a:r>
            <a:r>
              <a:rPr lang="en-US" sz="1400" dirty="0">
                <a:solidFill>
                  <a:srgbClr val="FF0000"/>
                </a:solidFill>
              </a:rPr>
              <a:t>                  Reis</a:t>
            </a:r>
          </a:p>
          <a:p>
            <a:pPr eaLnBrk="1" hangingPunct="1"/>
            <a:endParaRPr lang="en-US" sz="1600" dirty="0">
              <a:solidFill>
                <a:srgbClr val="FF0000"/>
              </a:solidFill>
            </a:endParaRPr>
          </a:p>
          <a:p>
            <a:pPr eaLnBrk="1" hangingPunct="1"/>
            <a:endParaRPr lang="en-US" sz="1600" dirty="0"/>
          </a:p>
          <a:p>
            <a:pPr eaLnBrk="1" hangingPunct="1"/>
            <a:endParaRPr lang="en-US" sz="1600" dirty="0">
              <a:solidFill>
                <a:srgbClr val="FF0000"/>
              </a:solidFill>
            </a:endParaRPr>
          </a:p>
          <a:p>
            <a:pPr eaLnBrk="1" hangingPunct="1"/>
            <a:endParaRPr lang="en-US" sz="1600" dirty="0">
              <a:solidFill>
                <a:srgbClr val="FF0000"/>
              </a:solidFill>
            </a:endParaRPr>
          </a:p>
          <a:p>
            <a:pPr eaLnBrk="1" hangingPunct="1"/>
            <a:endParaRPr lang="en-US" sz="1600" dirty="0">
              <a:solidFill>
                <a:srgbClr val="FF0000"/>
              </a:solidFill>
            </a:endParaRPr>
          </a:p>
          <a:p>
            <a:pPr eaLnBrk="1" hangingPunct="1"/>
            <a:endParaRPr lang="en-US" sz="1600" dirty="0">
              <a:solidFill>
                <a:srgbClr val="FF0000"/>
              </a:solidFill>
            </a:endParaRPr>
          </a:p>
          <a:p>
            <a:pPr eaLnBrk="1" hangingPunct="1"/>
            <a:endParaRPr lang="en-US" sz="1600" dirty="0"/>
          </a:p>
          <a:p>
            <a:pPr eaLnBrk="1" hangingPunct="1"/>
            <a:endParaRPr lang="en-US" sz="1600" dirty="0">
              <a:solidFill>
                <a:srgbClr val="FF0000"/>
              </a:solidFill>
            </a:endParaRPr>
          </a:p>
          <a:p>
            <a:pPr eaLnBrk="1" hangingPunct="1"/>
            <a:endParaRPr lang="en-US" sz="1600" dirty="0">
              <a:solidFill>
                <a:srgbClr val="FF0000"/>
              </a:solidFill>
            </a:endParaRPr>
          </a:p>
          <a:p>
            <a:pPr eaLnBrk="1" hangingPunct="1"/>
            <a:r>
              <a:rPr lang="en-US" sz="1600" dirty="0">
                <a:solidFill>
                  <a:srgbClr val="FF0000"/>
                </a:solidFill>
              </a:rPr>
              <a:t>  </a:t>
            </a:r>
            <a:endParaRPr lang="en-US" sz="1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8" y="980728"/>
            <a:ext cx="9144508" cy="4404260"/>
          </a:xfrm>
          <a:prstGeom prst="rect">
            <a:avLst/>
          </a:prstGeom>
        </p:spPr>
      </p:pic>
      <p:pic>
        <p:nvPicPr>
          <p:cNvPr id="18434" name="Picture 2" descr="Image result for eric prebys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29" r="26168" b="18048"/>
          <a:stretch/>
        </p:blipFill>
        <p:spPr bwMode="auto">
          <a:xfrm>
            <a:off x="6120172" y="5785244"/>
            <a:ext cx="581507" cy="74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8" name="Picture 6" descr="Thomas Koffas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56" t="1592" r="23387" b="18864"/>
          <a:stretch/>
        </p:blipFill>
        <p:spPr bwMode="auto">
          <a:xfrm>
            <a:off x="4644008" y="5745856"/>
            <a:ext cx="537788" cy="779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2" name="Picture 10" descr="http://physics.princeton.edu/~mcdonald/jun0405/Picture%20001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89" t="59923" r="32780" b="26925"/>
          <a:stretch/>
        </p:blipFill>
        <p:spPr bwMode="auto">
          <a:xfrm>
            <a:off x="1619672" y="5841268"/>
            <a:ext cx="608577" cy="695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4" name="Picture 12" descr="Image result for clive field slac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82" r="2892" b="2372"/>
          <a:stretch/>
        </p:blipFill>
        <p:spPr bwMode="auto">
          <a:xfrm>
            <a:off x="3059832" y="5774402"/>
            <a:ext cx="654126" cy="747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14" descr="https://mail.google.com/mail/u/0/?ui=2&amp;ik=a92b54166a&amp;view=fimg&amp;th=1655064206107ee3&amp;attid=0.1&amp;disp=emb&amp;attbid=ANGjdJ9S2kziqk_brLRCXRsOChv2293j6pIKuW_PwzSy7cm1zD4yh7sNfHNWM-sIGH7W0_WxV8zEZ5JNWTHNU7kS5W6J2xnklSzsgoVRa5M3s7aFvGH3OUJvS9AiPdQ&amp;sz=s0-l75-ft&amp;ats=1534653439775&amp;rm=1655064206107ee3&amp;zw&amp;atsh=1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8730" y="5744666"/>
            <a:ext cx="624542" cy="780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9047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http://i.stack.imgur.com/8wung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0" y="7938"/>
            <a:ext cx="9144000" cy="525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dirty="0">
                <a:latin typeface="GreekC" panose="00000400000000000000" pitchFamily="2" charset="0"/>
                <a:cs typeface="GreekC" panose="00000400000000000000" pitchFamily="2" charset="0"/>
              </a:rPr>
              <a:t> </a:t>
            </a:r>
            <a:endParaRPr lang="en-US" dirty="0">
              <a:ea typeface="宋体" pitchFamily="2" charset="-122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77148" y="56818"/>
            <a:ext cx="783259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>
                <a:solidFill>
                  <a:srgbClr val="FF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Loose Ends in Strong-Field QED</a:t>
            </a:r>
          </a:p>
          <a:p>
            <a:pPr lvl="0" algn="ctr">
              <a:spcBef>
                <a:spcPct val="0"/>
              </a:spcBef>
            </a:pPr>
            <a:r>
              <a:rPr lang="en-US" sz="1600" dirty="0">
                <a:hlinkClick r:id="rId3"/>
              </a:rPr>
              <a:t>Workshop on Quantum Aspects of Beam Physics (Monterey, CA, Jan. 4-9, 1998)</a:t>
            </a:r>
            <a:r>
              <a:rPr lang="en-US" sz="1600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endParaRPr lang="en-US" sz="1600" b="1" dirty="0">
              <a:solidFill>
                <a:srgbClr val="FF0000"/>
              </a:solidFill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16" name="TextBox 1"/>
          <p:cNvSpPr txBox="1">
            <a:spLocks noChangeArrowheads="1"/>
          </p:cNvSpPr>
          <p:nvPr/>
        </p:nvSpPr>
        <p:spPr bwMode="auto">
          <a:xfrm>
            <a:off x="-12006" y="806224"/>
            <a:ext cx="9036496" cy="5693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sz="1400" dirty="0">
                <a:solidFill>
                  <a:srgbClr val="FF0000"/>
                </a:solidFill>
              </a:rPr>
              <a:t>Loose End #1: Trident Production.</a:t>
            </a:r>
          </a:p>
          <a:p>
            <a:pPr eaLnBrk="1" hangingPunct="1"/>
            <a:endParaRPr lang="en-US" sz="1400" dirty="0"/>
          </a:p>
          <a:p>
            <a:pPr eaLnBrk="1" hangingPunct="1"/>
            <a:r>
              <a:rPr lang="en-US" sz="1400" dirty="0"/>
              <a:t>Loose End #2: Strong-Field Light-by-Light Scattering (photon splitting by a laser)</a:t>
            </a:r>
          </a:p>
          <a:p>
            <a:pPr eaLnBrk="1" hangingPunct="1"/>
            <a:r>
              <a:rPr lang="en-US" sz="1400" dirty="0"/>
              <a:t>          </a:t>
            </a:r>
            <a:r>
              <a:rPr lang="en-US" sz="1400" dirty="0">
                <a:solidFill>
                  <a:srgbClr val="FF0000"/>
                </a:solidFill>
              </a:rPr>
              <a:t>Loose End #2a: Vacuum Cerenkov Radiation (of an electron in a strong laser beam).</a:t>
            </a:r>
          </a:p>
          <a:p>
            <a:pPr eaLnBrk="1" hangingPunct="1"/>
            <a:endParaRPr lang="en-US" sz="1400" dirty="0"/>
          </a:p>
          <a:p>
            <a:pPr eaLnBrk="1" hangingPunct="1"/>
            <a:r>
              <a:rPr lang="en-US" sz="1400" dirty="0"/>
              <a:t>Loose End #3: QED Phase Transition.        (Does it exist?)</a:t>
            </a:r>
          </a:p>
          <a:p>
            <a:pPr eaLnBrk="1" hangingPunct="1"/>
            <a:endParaRPr lang="en-US" sz="1400" dirty="0"/>
          </a:p>
          <a:p>
            <a:pPr eaLnBrk="1" hangingPunct="1"/>
            <a:r>
              <a:rPr lang="en-US" sz="1400" dirty="0">
                <a:solidFill>
                  <a:srgbClr val="FF0000"/>
                </a:solidFill>
              </a:rPr>
              <a:t>Loose End #4: From Hawking to Unruh to ...</a:t>
            </a:r>
          </a:p>
          <a:p>
            <a:pPr eaLnBrk="1" hangingPunct="1"/>
            <a:endParaRPr lang="en-US" sz="1400" dirty="0"/>
          </a:p>
          <a:p>
            <a:pPr eaLnBrk="1" hangingPunct="1"/>
            <a:r>
              <a:rPr lang="en-US" sz="1400" dirty="0"/>
              <a:t>Loose End #5: Vacuum Laser Acceleration.</a:t>
            </a:r>
          </a:p>
          <a:p>
            <a:pPr eaLnBrk="1" hangingPunct="1"/>
            <a:r>
              <a:rPr lang="en-US" sz="1400" dirty="0">
                <a:solidFill>
                  <a:srgbClr val="FF0000"/>
                </a:solidFill>
              </a:rPr>
              <a:t>       Puzzle #1: A charge is accelerated in the </a:t>
            </a:r>
            <a:r>
              <a:rPr lang="en-US" sz="1400" i="1" dirty="0">
                <a:solidFill>
                  <a:srgbClr val="FF0000"/>
                </a:solidFill>
              </a:rPr>
              <a:t>E</a:t>
            </a:r>
            <a:r>
              <a:rPr lang="en-US" sz="1400" dirty="0">
                <a:solidFill>
                  <a:srgbClr val="FF0000"/>
                </a:solidFill>
              </a:rPr>
              <a:t> field of a capacitor.   Where does the energy come from?</a:t>
            </a:r>
          </a:p>
          <a:p>
            <a:pPr eaLnBrk="1" hangingPunct="1"/>
            <a:r>
              <a:rPr lang="en-US" sz="1400" dirty="0"/>
              <a:t>       Puzzle #2: A weak plane wave shakes a free electron transverse to the wave (momentum) vector; how</a:t>
            </a:r>
          </a:p>
          <a:p>
            <a:pPr eaLnBrk="1" hangingPunct="1"/>
            <a:r>
              <a:rPr lang="en-US" sz="1400" dirty="0"/>
              <a:t>                 is momentum conserved?                                   </a:t>
            </a:r>
            <a:r>
              <a:rPr lang="en-US" sz="1400" i="1" dirty="0">
                <a:hlinkClick r:id="rId4"/>
              </a:rPr>
              <a:t>staticaccel.pdf (1998</a:t>
            </a:r>
            <a:r>
              <a:rPr lang="en-US" sz="1400" i="1" dirty="0"/>
              <a:t>),     </a:t>
            </a:r>
            <a:r>
              <a:rPr lang="en-US" sz="1400" i="1" dirty="0">
                <a:hlinkClick r:id="rId5"/>
              </a:rPr>
              <a:t>transmom2.pdf (1998)</a:t>
            </a:r>
            <a:endParaRPr lang="en-US" sz="1400" i="1" dirty="0"/>
          </a:p>
          <a:p>
            <a:pPr eaLnBrk="1" hangingPunct="1"/>
            <a:r>
              <a:rPr lang="en-US" sz="1400" dirty="0">
                <a:solidFill>
                  <a:srgbClr val="FF0000"/>
                </a:solidFill>
              </a:rPr>
              <a:t>       Puzzle #3: A free electron cannot absorb real photons unless it (a) radiates, or (b) changes its mass.</a:t>
            </a:r>
          </a:p>
          <a:p>
            <a:pPr eaLnBrk="1" hangingPunct="1"/>
            <a:r>
              <a:rPr lang="en-US" sz="1400" dirty="0">
                <a:solidFill>
                  <a:srgbClr val="FF0000"/>
                </a:solidFill>
              </a:rPr>
              <a:t>                So how could a pulse of real photons add energy to a free electron?</a:t>
            </a:r>
          </a:p>
          <a:p>
            <a:pPr eaLnBrk="1" hangingPunct="1"/>
            <a:r>
              <a:rPr lang="en-US" sz="1400" dirty="0"/>
              <a:t>       Puzzle #4: Compton scattering by a two-frequency wave.</a:t>
            </a:r>
          </a:p>
          <a:p>
            <a:pPr eaLnBrk="1" hangingPunct="1"/>
            <a:r>
              <a:rPr lang="en-US" sz="1400" dirty="0">
                <a:solidFill>
                  <a:srgbClr val="FF0000"/>
                </a:solidFill>
              </a:rPr>
              <a:t>       Puzzle #5: An electron inside a (plane, monochromatic) wave is described by the </a:t>
            </a:r>
            <a:r>
              <a:rPr lang="en-US" sz="1400" dirty="0" err="1">
                <a:solidFill>
                  <a:srgbClr val="FF0000"/>
                </a:solidFill>
              </a:rPr>
              <a:t>Volkov</a:t>
            </a:r>
            <a:r>
              <a:rPr lang="en-US" sz="1400" dirty="0">
                <a:solidFill>
                  <a:srgbClr val="FF0000"/>
                </a:solidFill>
              </a:rPr>
              <a:t> solutions to </a:t>
            </a:r>
          </a:p>
          <a:p>
            <a:pPr eaLnBrk="1" hangingPunct="1"/>
            <a:r>
              <a:rPr lang="en-US" sz="1400" dirty="0">
                <a:solidFill>
                  <a:srgbClr val="FF0000"/>
                </a:solidFill>
              </a:rPr>
              <a:t>            the Dirac equation as having a </a:t>
            </a:r>
            <a:r>
              <a:rPr lang="en-US" sz="1400" dirty="0" err="1">
                <a:solidFill>
                  <a:srgbClr val="FF0000"/>
                </a:solidFill>
              </a:rPr>
              <a:t>quasimomentum</a:t>
            </a:r>
            <a:r>
              <a:rPr lang="en-US" sz="1400" dirty="0">
                <a:solidFill>
                  <a:srgbClr val="FF0000"/>
                </a:solidFill>
              </a:rPr>
              <a:t>.</a:t>
            </a:r>
          </a:p>
          <a:p>
            <a:pPr eaLnBrk="1" hangingPunct="1"/>
            <a:r>
              <a:rPr lang="en-US" sz="1400" dirty="0"/>
              <a:t>                 Puzzle #5a: If 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η</a:t>
            </a:r>
            <a:r>
              <a:rPr lang="en-US" sz="1400" dirty="0"/>
              <a:t> is large, the threshold is raised for pair creation by light because the final electrons and positrons must be born with mass                           not mass </a:t>
            </a:r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m.</a:t>
            </a:r>
          </a:p>
          <a:p>
            <a:pPr eaLnBrk="1" hangingPunct="1"/>
            <a:r>
              <a:rPr lang="en-US" sz="1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en-US" sz="1400" dirty="0">
                <a:solidFill>
                  <a:srgbClr val="FF0000"/>
                </a:solidFill>
              </a:rPr>
              <a:t>Puzzle #5b: Is neutron decay suppressed in a strong wave field, where              could be</a:t>
            </a:r>
          </a:p>
          <a:p>
            <a:pPr eaLnBrk="1" hangingPunct="1"/>
            <a:r>
              <a:rPr lang="en-US" sz="1400" dirty="0">
                <a:solidFill>
                  <a:srgbClr val="FF0000"/>
                </a:solidFill>
              </a:rPr>
              <a:t>                      much larger than the neutron-proton mass difference?</a:t>
            </a:r>
            <a:endParaRPr lang="en-US" sz="14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8736609"/>
              </p:ext>
            </p:extLst>
          </p:nvPr>
        </p:nvGraphicFramePr>
        <p:xfrm>
          <a:off x="3239852" y="766785"/>
          <a:ext cx="1900237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8" name="Equation" r:id="rId6" imgW="1206360" imgH="241200" progId="Equation.DSMT4">
                  <p:embed/>
                </p:oleObj>
              </mc:Choice>
              <mc:Fallback>
                <p:oleObj name="Equation" r:id="rId6" imgW="120636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239852" y="766785"/>
                        <a:ext cx="1900237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2784357"/>
              </p:ext>
            </p:extLst>
          </p:nvPr>
        </p:nvGraphicFramePr>
        <p:xfrm>
          <a:off x="5332471" y="4705600"/>
          <a:ext cx="3647681" cy="2715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9" name="Equation" r:id="rId8" imgW="3073320" imgH="228600" progId="Equation.DSMT4">
                  <p:embed/>
                </p:oleObj>
              </mc:Choice>
              <mc:Fallback>
                <p:oleObj name="Equation" r:id="rId8" imgW="307332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332471" y="4705600"/>
                        <a:ext cx="3647681" cy="2715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5729764"/>
              </p:ext>
            </p:extLst>
          </p:nvPr>
        </p:nvGraphicFramePr>
        <p:xfrm>
          <a:off x="7100255" y="1304442"/>
          <a:ext cx="1900237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0" name="Equation" r:id="rId10" imgW="1206360" imgH="228600" progId="Equation.DSMT4">
                  <p:embed/>
                </p:oleObj>
              </mc:Choice>
              <mc:Fallback>
                <p:oleObj name="Equation" r:id="rId10" imgW="120636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7100255" y="1304442"/>
                        <a:ext cx="1900237" cy="3603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0780429"/>
              </p:ext>
            </p:extLst>
          </p:nvPr>
        </p:nvGraphicFramePr>
        <p:xfrm>
          <a:off x="6900949" y="5961596"/>
          <a:ext cx="587375" cy="239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1" name="Equation" r:id="rId12" imgW="406080" imgH="164880" progId="Equation.DSMT4">
                  <p:embed/>
                </p:oleObj>
              </mc:Choice>
              <mc:Fallback>
                <p:oleObj name="Equation" r:id="rId12" imgW="40608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6900949" y="5961596"/>
                        <a:ext cx="587375" cy="239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7045591"/>
              </p:ext>
            </p:extLst>
          </p:nvPr>
        </p:nvGraphicFramePr>
        <p:xfrm>
          <a:off x="4197558" y="5623619"/>
          <a:ext cx="1130526" cy="3616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2" name="Equation" r:id="rId14" imgW="876240" imgH="279360" progId="Equation.DSMT4">
                  <p:embed/>
                </p:oleObj>
              </mc:Choice>
              <mc:Fallback>
                <p:oleObj name="Equation" r:id="rId14" imgW="87624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4197558" y="5623619"/>
                        <a:ext cx="1130526" cy="3616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847516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http://i.stack.imgur.com/8wung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0" y="7938"/>
            <a:ext cx="9144000" cy="525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dirty="0">
                <a:latin typeface="GreekC" panose="00000400000000000000" pitchFamily="2" charset="0"/>
                <a:cs typeface="GreekC" panose="00000400000000000000" pitchFamily="2" charset="0"/>
              </a:rPr>
              <a:t> </a:t>
            </a:r>
            <a:endParaRPr lang="en-US" dirty="0">
              <a:ea typeface="宋体" pitchFamily="2" charset="-122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70736" y="44624"/>
            <a:ext cx="784541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>
                <a:solidFill>
                  <a:srgbClr val="FF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SLAC Experiment E-166 </a:t>
            </a:r>
          </a:p>
          <a:p>
            <a:pPr lvl="0" algn="ctr">
              <a:spcBef>
                <a:spcPct val="0"/>
              </a:spcBef>
            </a:pPr>
            <a:r>
              <a:rPr lang="en-US" dirty="0" err="1">
                <a:solidFill>
                  <a:srgbClr val="FF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Undulator</a:t>
            </a:r>
            <a:r>
              <a:rPr lang="en-US" dirty="0">
                <a:solidFill>
                  <a:srgbClr val="FF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-Based Production of Polarized Positrons</a:t>
            </a:r>
            <a:r>
              <a:rPr lang="en-US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9692585"/>
              </p:ext>
            </p:extLst>
          </p:nvPr>
        </p:nvGraphicFramePr>
        <p:xfrm>
          <a:off x="155575" y="1466001"/>
          <a:ext cx="4973638" cy="13066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46" name="Artwork" r:id="rId3" imgW="12048480" imgH="3166200" progId="Adobe.Illustrator.14">
                  <p:embed/>
                </p:oleObj>
              </mc:Choice>
              <mc:Fallback>
                <p:oleObj name="Artwork" r:id="rId3" imgW="12048480" imgH="3166200" progId="Adobe.Illustrator.1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5575" y="1466001"/>
                        <a:ext cx="4973638" cy="13066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5848133"/>
              </p:ext>
            </p:extLst>
          </p:nvPr>
        </p:nvGraphicFramePr>
        <p:xfrm>
          <a:off x="2901072" y="3009525"/>
          <a:ext cx="4087443" cy="2688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47" name="Artwork" r:id="rId5" imgW="6862680" imgH="4514040" progId="Adobe.Illustrator.14">
                  <p:embed/>
                </p:oleObj>
              </mc:Choice>
              <mc:Fallback>
                <p:oleObj name="Artwork" r:id="rId5" imgW="6862680" imgH="4514040" progId="Adobe.Illustrator.1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901072" y="3009525"/>
                        <a:ext cx="4087443" cy="26880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54" descr="WEPLS062f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244" y="2974592"/>
            <a:ext cx="2328801" cy="2660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8" descr="WEPLS062f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793181"/>
            <a:ext cx="4041029" cy="2167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0465" y="938775"/>
            <a:ext cx="4071949" cy="634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Possible scheme for the positron source </a:t>
            </a:r>
          </a:p>
          <a:p>
            <a:r>
              <a:rPr lang="en-US" sz="1600" dirty="0"/>
              <a:t>at a future linear collider.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072496" y="2974592"/>
            <a:ext cx="203600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</a:rPr>
              <a:t>Demonstrated 80% longitudinal polarization of both </a:t>
            </a:r>
            <a:r>
              <a:rPr lang="en-US" sz="1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1800" baseline="30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1600" dirty="0">
                <a:solidFill>
                  <a:srgbClr val="C00000"/>
                </a:solidFill>
              </a:rPr>
              <a:t> and </a:t>
            </a:r>
            <a:r>
              <a:rPr lang="en-US" sz="1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1800" baseline="30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1600" dirty="0">
                <a:solidFill>
                  <a:srgbClr val="C00000"/>
                </a:solidFill>
              </a:rPr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71600" y="5697252"/>
            <a:ext cx="7545655" cy="8248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Concept: V.E. </a:t>
            </a:r>
            <a:r>
              <a:rPr lang="en-US" sz="1400" dirty="0" err="1"/>
              <a:t>Balakin</a:t>
            </a:r>
            <a:r>
              <a:rPr lang="en-US" sz="1400" dirty="0"/>
              <a:t> and A.A. </a:t>
            </a:r>
            <a:r>
              <a:rPr lang="en-US" sz="1400" dirty="0" err="1"/>
              <a:t>Mikhailichenko</a:t>
            </a:r>
            <a:r>
              <a:rPr lang="en-US" sz="1400" dirty="0"/>
              <a:t>, </a:t>
            </a:r>
            <a:r>
              <a:rPr lang="en-US" sz="1400" i="1" dirty="0" err="1">
                <a:hlinkClick r:id="rId9"/>
              </a:rPr>
              <a:t>Budker</a:t>
            </a:r>
            <a:r>
              <a:rPr lang="en-US" sz="1400" i="1" dirty="0">
                <a:hlinkClick r:id="rId9"/>
              </a:rPr>
              <a:t> Inst. Report, BINP 79-85 (1979)</a:t>
            </a:r>
            <a:endParaRPr lang="en-US" sz="1400" i="1" dirty="0"/>
          </a:p>
          <a:p>
            <a:r>
              <a:rPr lang="en-US" sz="1400" dirty="0">
                <a:solidFill>
                  <a:srgbClr val="FF0000"/>
                </a:solidFill>
              </a:rPr>
              <a:t>G. Alexander </a:t>
            </a:r>
            <a:r>
              <a:rPr lang="en-US" sz="1400" i="1" dirty="0">
                <a:solidFill>
                  <a:srgbClr val="FF0000"/>
                </a:solidFill>
              </a:rPr>
              <a:t>et al</a:t>
            </a:r>
            <a:r>
              <a:rPr lang="en-US" sz="1400" dirty="0">
                <a:solidFill>
                  <a:srgbClr val="FF0000"/>
                </a:solidFill>
              </a:rPr>
              <a:t>., </a:t>
            </a:r>
            <a:r>
              <a:rPr lang="en-US" sz="1400" i="1" dirty="0">
                <a:solidFill>
                  <a:srgbClr val="FF0000"/>
                </a:solidFill>
                <a:hlinkClick r:id="rId10"/>
              </a:rPr>
              <a:t>Phys. </a:t>
            </a:r>
            <a:r>
              <a:rPr lang="en-US" sz="1400" i="1">
                <a:solidFill>
                  <a:srgbClr val="FF0000"/>
                </a:solidFill>
                <a:hlinkClick r:id="rId10"/>
              </a:rPr>
              <a:t>Rev. </a:t>
            </a:r>
            <a:r>
              <a:rPr lang="en-US" sz="1400" i="1" dirty="0">
                <a:solidFill>
                  <a:srgbClr val="FF0000"/>
                </a:solidFill>
                <a:hlinkClick r:id="rId10"/>
              </a:rPr>
              <a:t>Lett. </a:t>
            </a:r>
            <a:r>
              <a:rPr lang="en-US" sz="1400" b="1" i="1" dirty="0">
                <a:solidFill>
                  <a:srgbClr val="FF0000"/>
                </a:solidFill>
                <a:hlinkClick r:id="rId10"/>
              </a:rPr>
              <a:t>100</a:t>
            </a:r>
            <a:r>
              <a:rPr lang="en-US" sz="1400" i="1" dirty="0">
                <a:solidFill>
                  <a:srgbClr val="FF0000"/>
                </a:solidFill>
                <a:hlinkClick r:id="rId10"/>
              </a:rPr>
              <a:t>, 210801 (2008)</a:t>
            </a:r>
            <a:endParaRPr lang="en-US" sz="1400" i="1" dirty="0">
              <a:solidFill>
                <a:srgbClr val="FF0000"/>
              </a:solidFill>
            </a:endParaRPr>
          </a:p>
          <a:p>
            <a:r>
              <a:rPr lang="en-US" sz="1400" dirty="0"/>
              <a:t>G. Alexander </a:t>
            </a:r>
            <a:r>
              <a:rPr lang="en-US" sz="1400" i="1" dirty="0"/>
              <a:t>et al., </a:t>
            </a:r>
            <a:r>
              <a:rPr lang="en-US" sz="1400" i="1" dirty="0" err="1">
                <a:hlinkClick r:id="rId11"/>
              </a:rPr>
              <a:t>Nucl</a:t>
            </a:r>
            <a:r>
              <a:rPr lang="en-US" sz="1400" i="1" dirty="0">
                <a:hlinkClick r:id="rId11"/>
              </a:rPr>
              <a:t>. </a:t>
            </a:r>
            <a:r>
              <a:rPr lang="en-US" sz="1400" i="1" dirty="0" err="1">
                <a:hlinkClick r:id="rId11"/>
              </a:rPr>
              <a:t>Instrum</a:t>
            </a:r>
            <a:r>
              <a:rPr lang="en-US" sz="1400" i="1" dirty="0">
                <a:hlinkClick r:id="rId11"/>
              </a:rPr>
              <a:t>. Meth. A </a:t>
            </a:r>
            <a:r>
              <a:rPr lang="en-US" sz="1400" b="1" i="1" dirty="0">
                <a:hlinkClick r:id="rId11"/>
              </a:rPr>
              <a:t>610</a:t>
            </a:r>
            <a:r>
              <a:rPr lang="en-US" sz="1400" i="1" dirty="0">
                <a:hlinkClick r:id="rId11"/>
              </a:rPr>
              <a:t>, 451 (2009)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30129936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 txBox="1">
            <a:spLocks noChangeArrowheads="1"/>
          </p:cNvSpPr>
          <p:nvPr/>
        </p:nvSpPr>
        <p:spPr bwMode="auto">
          <a:xfrm>
            <a:off x="195536" y="-26193"/>
            <a:ext cx="9144000" cy="525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dirty="0">
                <a:solidFill>
                  <a:srgbClr val="FF0000"/>
                </a:solidFill>
              </a:rPr>
              <a:t>Hawking Radiation</a:t>
            </a:r>
            <a:endParaRPr lang="en-US" dirty="0">
              <a:solidFill>
                <a:srgbClr val="FF0000"/>
              </a:solidFill>
              <a:ea typeface="宋体" pitchFamily="2" charset="-122"/>
            </a:endParaRPr>
          </a:p>
        </p:txBody>
      </p:sp>
      <p:sp>
        <p:nvSpPr>
          <p:cNvPr id="2" name="AutoShape 4" descr="http://i.stack.imgur.com/8wung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1763688" y="512676"/>
            <a:ext cx="7164796" cy="6826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9pPr>
          </a:lstStyle>
          <a:p>
            <a:r>
              <a:rPr lang="en-US" sz="1600" dirty="0"/>
              <a:t>An appropriate point of departure is the work of Hawking, in which he associated a temperature 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600" dirty="0"/>
              <a:t> with a black hole:</a:t>
            </a:r>
          </a:p>
          <a:p>
            <a:endParaRPr lang="en-US" sz="1600" i="1" dirty="0"/>
          </a:p>
          <a:p>
            <a:endParaRPr lang="en-US" sz="1600" i="1" dirty="0"/>
          </a:p>
          <a:p>
            <a:r>
              <a:rPr lang="en-US" sz="1600" dirty="0">
                <a:solidFill>
                  <a:srgbClr val="FF0000"/>
                </a:solidFill>
              </a:rPr>
              <a:t>Here,     is Planck’s (reduced) constant, </a:t>
            </a:r>
            <a:r>
              <a:rPr lang="en-US" sz="1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1600" dirty="0">
                <a:solidFill>
                  <a:srgbClr val="FF0000"/>
                </a:solidFill>
              </a:rPr>
              <a:t> is the acceleration due to gravity measured by an observer at rest with respect to the black hole,  </a:t>
            </a:r>
            <a:r>
              <a:rPr lang="en-US" sz="1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1600" dirty="0">
                <a:solidFill>
                  <a:srgbClr val="FF0000"/>
                </a:solidFill>
              </a:rPr>
              <a:t> is the speed of light in vacuum, and </a:t>
            </a:r>
            <a:r>
              <a:rPr lang="en-US" sz="1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1600" dirty="0">
                <a:solidFill>
                  <a:srgbClr val="FF0000"/>
                </a:solidFill>
              </a:rPr>
              <a:t> is Boltzmann's constant.</a:t>
            </a:r>
          </a:p>
          <a:p>
            <a:endParaRPr lang="en-US" sz="1600" dirty="0">
              <a:solidFill>
                <a:srgbClr val="FF0000"/>
              </a:solidFill>
            </a:endParaRPr>
          </a:p>
          <a:p>
            <a:r>
              <a:rPr lang="en-US" sz="1600" dirty="0"/>
              <a:t>The significance of this temperature is that the observer will consider himself to be in a bath of black-body radiation of characteristic temperature 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600" dirty="0"/>
              <a:t>. </a:t>
            </a:r>
          </a:p>
          <a:p>
            <a:endParaRPr lang="en-US" sz="1600" dirty="0"/>
          </a:p>
          <a:p>
            <a:r>
              <a:rPr lang="en-US" sz="1600" dirty="0">
                <a:solidFill>
                  <a:srgbClr val="FF0000"/>
                </a:solidFill>
              </a:rPr>
              <a:t>This is in some way due to the effect of the gravitational field on the ordinarily unobservable zero-point energy structure of the vacuum.</a:t>
            </a:r>
          </a:p>
          <a:p>
            <a:r>
              <a:rPr lang="en-US" sz="1400" i="1" dirty="0">
                <a:solidFill>
                  <a:srgbClr val="3333FF"/>
                </a:solidFill>
              </a:rPr>
              <a:t>                                                                          </a:t>
            </a:r>
            <a:r>
              <a:rPr lang="en-US" sz="1400" i="1" dirty="0"/>
              <a:t>S.W. Hawking, </a:t>
            </a:r>
            <a:r>
              <a:rPr lang="en-US" sz="1400" i="1" dirty="0">
                <a:hlinkClick r:id="rId3"/>
              </a:rPr>
              <a:t>Nature </a:t>
            </a:r>
            <a:r>
              <a:rPr lang="en-US" sz="1400" b="1" i="1" dirty="0">
                <a:hlinkClick r:id="rId3"/>
              </a:rPr>
              <a:t>248</a:t>
            </a:r>
            <a:r>
              <a:rPr lang="en-US" sz="1400" i="1" dirty="0">
                <a:hlinkClick r:id="rId3"/>
              </a:rPr>
              <a:t>, 30 (1974)</a:t>
            </a:r>
            <a:endParaRPr lang="en-US" sz="1400" i="1" dirty="0"/>
          </a:p>
          <a:p>
            <a:r>
              <a:rPr lang="en-US" sz="1400" i="1" dirty="0"/>
              <a:t>                                                                                </a:t>
            </a:r>
            <a:r>
              <a:rPr lang="en-US" sz="1400" i="1" dirty="0">
                <a:hlinkClick r:id="rId4"/>
              </a:rPr>
              <a:t>Comm. Math. Phys. </a:t>
            </a:r>
            <a:r>
              <a:rPr lang="en-US" sz="1400" b="1" i="1" dirty="0">
                <a:hlinkClick r:id="rId4"/>
              </a:rPr>
              <a:t>43</a:t>
            </a:r>
            <a:r>
              <a:rPr lang="en-US" sz="1400" i="1" dirty="0">
                <a:hlinkClick r:id="rId4"/>
              </a:rPr>
              <a:t>, 199 (1975)</a:t>
            </a:r>
            <a:endParaRPr lang="en-US" sz="1400" i="1" dirty="0"/>
          </a:p>
          <a:p>
            <a:endParaRPr lang="en-US" sz="1400" i="1" dirty="0"/>
          </a:p>
          <a:p>
            <a:endParaRPr lang="en-US" sz="1400" i="1" dirty="0"/>
          </a:p>
          <a:p>
            <a:endParaRPr lang="en-US" sz="1400" i="1" dirty="0"/>
          </a:p>
          <a:p>
            <a:r>
              <a:rPr lang="en-US" sz="1400" dirty="0">
                <a:solidFill>
                  <a:srgbClr val="FF0000"/>
                </a:solidFill>
              </a:rPr>
              <a:t> </a:t>
            </a:r>
            <a:endParaRPr lang="en-US" sz="1400" i="1" dirty="0">
              <a:solidFill>
                <a:srgbClr val="FF0000"/>
              </a:solidFill>
            </a:endParaRPr>
          </a:p>
          <a:p>
            <a:endParaRPr lang="en-US" sz="1400" i="1" dirty="0">
              <a:solidFill>
                <a:srgbClr val="FF0000"/>
              </a:solidFill>
            </a:endParaRPr>
          </a:p>
          <a:p>
            <a:r>
              <a:rPr lang="en-US" sz="1400" i="1" dirty="0">
                <a:solidFill>
                  <a:srgbClr val="FF0000"/>
                </a:solidFill>
              </a:rPr>
              <a:t>                                                       </a:t>
            </a:r>
            <a:r>
              <a:rPr lang="en-US" sz="1400" i="1" dirty="0"/>
              <a:t>       </a:t>
            </a:r>
            <a:r>
              <a:rPr lang="en-US" sz="1400" i="1" dirty="0">
                <a:solidFill>
                  <a:srgbClr val="FF0000"/>
                </a:solidFill>
                <a:hlinkClick r:id="rId5"/>
              </a:rPr>
              <a:t>AIP Conf. Proc. </a:t>
            </a:r>
            <a:r>
              <a:rPr lang="en-US" sz="1400" b="1" i="1" dirty="0">
                <a:solidFill>
                  <a:srgbClr val="FF0000"/>
                </a:solidFill>
                <a:hlinkClick r:id="rId5"/>
              </a:rPr>
              <a:t>130</a:t>
            </a:r>
            <a:r>
              <a:rPr lang="en-US" sz="1400" i="1" dirty="0">
                <a:solidFill>
                  <a:srgbClr val="FF0000"/>
                </a:solidFill>
                <a:hlinkClick r:id="rId5"/>
              </a:rPr>
              <a:t>, 23 (1985)</a:t>
            </a:r>
            <a:r>
              <a:rPr lang="en-US" sz="1400" i="1" dirty="0">
                <a:solidFill>
                  <a:srgbClr val="FF0000"/>
                </a:solidFill>
              </a:rPr>
              <a:t> </a:t>
            </a:r>
            <a:r>
              <a:rPr lang="en-US" sz="1400" i="1" dirty="0"/>
              <a:t>p. 25</a:t>
            </a:r>
          </a:p>
          <a:p>
            <a:r>
              <a:rPr lang="en-US" sz="1400" i="1" dirty="0"/>
              <a:t>  </a:t>
            </a:r>
          </a:p>
          <a:p>
            <a:endParaRPr lang="en-US" sz="1400" i="1" dirty="0"/>
          </a:p>
        </p:txBody>
      </p:sp>
      <p:pic>
        <p:nvPicPr>
          <p:cNvPr id="43010" name="Picture 2" descr="In 1978 with wife Jane and children Robert and Lucy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81" t="43255" r="30898" b="14640"/>
          <a:stretch/>
        </p:blipFill>
        <p:spPr bwMode="auto">
          <a:xfrm>
            <a:off x="149075" y="577242"/>
            <a:ext cx="1475289" cy="1735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4" descr="Image result for william unruh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8621764"/>
              </p:ext>
            </p:extLst>
          </p:nvPr>
        </p:nvGraphicFramePr>
        <p:xfrm>
          <a:off x="5765800" y="27813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3" name="Equation" r:id="rId7" imgW="914400" imgH="198720" progId="Equation.DSMT4">
                  <p:embed/>
                </p:oleObj>
              </mc:Choice>
              <mc:Fallback>
                <p:oleObj name="Equation" r:id="rId7" imgW="914400" imgH="19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765800" y="2781300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0910450"/>
              </p:ext>
            </p:extLst>
          </p:nvPr>
        </p:nvGraphicFramePr>
        <p:xfrm>
          <a:off x="4689475" y="1052513"/>
          <a:ext cx="1025525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4" name="Equation" r:id="rId9" imgW="672840" imgH="393480" progId="Equation.DSMT4">
                  <p:embed/>
                </p:oleObj>
              </mc:Choice>
              <mc:Fallback>
                <p:oleObj name="Equation" r:id="rId9" imgW="67284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689475" y="1052513"/>
                        <a:ext cx="1025525" cy="600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15516" y="2312876"/>
            <a:ext cx="13564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(1942-2018)</a:t>
            </a: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544535"/>
              </p:ext>
            </p:extLst>
          </p:nvPr>
        </p:nvGraphicFramePr>
        <p:xfrm>
          <a:off x="2447764" y="1738015"/>
          <a:ext cx="193675" cy="250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5" name="Equation" r:id="rId11" imgW="126720" imgH="164880" progId="Equation.DSMT4">
                  <p:embed/>
                </p:oleObj>
              </mc:Choice>
              <mc:Fallback>
                <p:oleObj name="Equation" r:id="rId11" imgW="12672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447764" y="1738015"/>
                        <a:ext cx="193675" cy="250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967764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 txBox="1">
            <a:spLocks noChangeArrowheads="1"/>
          </p:cNvSpPr>
          <p:nvPr/>
        </p:nvSpPr>
        <p:spPr bwMode="auto">
          <a:xfrm>
            <a:off x="195536" y="-26193"/>
            <a:ext cx="9144000" cy="525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dirty="0">
                <a:solidFill>
                  <a:srgbClr val="FF0000"/>
                </a:solidFill>
              </a:rPr>
              <a:t>The (Fulling-Davies-)Unruh Effect</a:t>
            </a:r>
            <a:endParaRPr lang="en-US" dirty="0">
              <a:solidFill>
                <a:srgbClr val="FF0000"/>
              </a:solidFill>
              <a:ea typeface="宋体" pitchFamily="2" charset="-122"/>
            </a:endParaRPr>
          </a:p>
        </p:txBody>
      </p:sp>
      <p:sp>
        <p:nvSpPr>
          <p:cNvPr id="20483" name="TextBox 1"/>
          <p:cNvSpPr txBox="1">
            <a:spLocks noChangeArrowheads="1"/>
          </p:cNvSpPr>
          <p:nvPr/>
        </p:nvSpPr>
        <p:spPr bwMode="auto">
          <a:xfrm>
            <a:off x="1403648" y="3717032"/>
            <a:ext cx="7524836" cy="2548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sz="1400" i="1" dirty="0">
                <a:solidFill>
                  <a:srgbClr val="FF0000"/>
                </a:solidFill>
              </a:rPr>
              <a:t>                                                                            S.A. Fulling, </a:t>
            </a:r>
            <a:r>
              <a:rPr lang="en-US" sz="1400" i="1" dirty="0">
                <a:solidFill>
                  <a:srgbClr val="FF0000"/>
                </a:solidFill>
                <a:hlinkClick r:id="rId3"/>
              </a:rPr>
              <a:t>Phys. Rev. D </a:t>
            </a:r>
            <a:r>
              <a:rPr lang="en-US" sz="1400" b="1" i="1" dirty="0">
                <a:solidFill>
                  <a:srgbClr val="FF0000"/>
                </a:solidFill>
                <a:hlinkClick r:id="rId3"/>
              </a:rPr>
              <a:t>7</a:t>
            </a:r>
            <a:r>
              <a:rPr lang="en-US" sz="1400" i="1" dirty="0">
                <a:solidFill>
                  <a:srgbClr val="FF0000"/>
                </a:solidFill>
                <a:hlinkClick r:id="rId3"/>
              </a:rPr>
              <a:t>, 2850 (1973)</a:t>
            </a:r>
            <a:endParaRPr lang="en-US" sz="1400" i="1" dirty="0">
              <a:solidFill>
                <a:srgbClr val="FF0000"/>
              </a:solidFill>
            </a:endParaRPr>
          </a:p>
          <a:p>
            <a:pPr eaLnBrk="1" hangingPunct="1"/>
            <a:r>
              <a:rPr lang="fi-FI" sz="1400" dirty="0"/>
              <a:t>                                                                              P.C.W. </a:t>
            </a:r>
            <a:r>
              <a:rPr lang="fi-FI" sz="1400" i="1" dirty="0"/>
              <a:t>Davies, </a:t>
            </a:r>
            <a:r>
              <a:rPr lang="fi-FI" sz="1400" i="1" dirty="0">
                <a:hlinkClick r:id="rId4"/>
              </a:rPr>
              <a:t>J. Phys. A </a:t>
            </a:r>
            <a:r>
              <a:rPr lang="fi-FI" sz="1400" b="1" i="1" dirty="0">
                <a:hlinkClick r:id="rId4"/>
              </a:rPr>
              <a:t>8</a:t>
            </a:r>
            <a:r>
              <a:rPr lang="fi-FI" sz="1400" i="1" dirty="0">
                <a:hlinkClick r:id="rId4"/>
              </a:rPr>
              <a:t>, 609 (1975)</a:t>
            </a:r>
            <a:endParaRPr lang="fi-FI" sz="1400" i="1" dirty="0"/>
          </a:p>
          <a:p>
            <a:pPr eaLnBrk="1" hangingPunct="1"/>
            <a:r>
              <a:rPr lang="fi-FI" sz="1400" i="1" dirty="0">
                <a:solidFill>
                  <a:srgbClr val="FF0000"/>
                </a:solidFill>
              </a:rPr>
              <a:t>                                                                            W.G. Unruh, </a:t>
            </a:r>
            <a:r>
              <a:rPr lang="fi-FI" sz="1400" i="1" dirty="0">
                <a:solidFill>
                  <a:srgbClr val="FF0000"/>
                </a:solidFill>
                <a:hlinkClick r:id="rId5"/>
              </a:rPr>
              <a:t>Phys. Rev D </a:t>
            </a:r>
            <a:r>
              <a:rPr lang="fi-FI" sz="1400" b="1" i="1" dirty="0">
                <a:solidFill>
                  <a:srgbClr val="FF0000"/>
                </a:solidFill>
                <a:hlinkClick r:id="rId5"/>
              </a:rPr>
              <a:t>14</a:t>
            </a:r>
            <a:r>
              <a:rPr lang="fi-FI" sz="1400" i="1" dirty="0">
                <a:solidFill>
                  <a:srgbClr val="FF0000"/>
                </a:solidFill>
                <a:hlinkClick r:id="rId5"/>
              </a:rPr>
              <a:t>, 870 (1976)</a:t>
            </a:r>
            <a:endParaRPr lang="fi-FI" sz="1400" i="1" dirty="0">
              <a:solidFill>
                <a:srgbClr val="FF0000"/>
              </a:solidFill>
            </a:endParaRPr>
          </a:p>
          <a:p>
            <a:pPr eaLnBrk="1" hangingPunct="1"/>
            <a:endParaRPr lang="fi-FI" sz="1400" i="1" dirty="0">
              <a:solidFill>
                <a:srgbClr val="FF0000"/>
              </a:solidFill>
            </a:endParaRPr>
          </a:p>
          <a:p>
            <a:pPr eaLnBrk="1" hangingPunct="1"/>
            <a:endParaRPr lang="fi-FI" sz="1400" i="1" dirty="0">
              <a:solidFill>
                <a:srgbClr val="FF0000"/>
              </a:solidFill>
            </a:endParaRPr>
          </a:p>
          <a:p>
            <a:pPr eaLnBrk="1" hangingPunct="1"/>
            <a:r>
              <a:rPr lang="fi-FI" sz="1400" i="1" dirty="0">
                <a:solidFill>
                  <a:srgbClr val="FF0000"/>
                </a:solidFill>
              </a:rPr>
              <a:t>Fulling’s contribution (prior to Hawking’s) was that the notion of a ”particle” can be different for acelerated and inertial observers.</a:t>
            </a:r>
          </a:p>
          <a:p>
            <a:pPr eaLnBrk="1" hangingPunct="1"/>
            <a:endParaRPr lang="fi-FI" sz="1400" i="1" dirty="0">
              <a:solidFill>
                <a:srgbClr val="FF0000"/>
              </a:solidFill>
            </a:endParaRPr>
          </a:p>
          <a:p>
            <a:pPr eaLnBrk="1" hangingPunct="1"/>
            <a:r>
              <a:rPr lang="fi-FI" sz="1400" i="1" dirty="0"/>
              <a:t>The ”vacuum” can appear to contain no ”particles” to an inertial observer, but can contain them according to an accelerated observer.</a:t>
            </a:r>
            <a:endParaRPr lang="en-US" sz="1400" dirty="0"/>
          </a:p>
        </p:txBody>
      </p:sp>
      <p:sp>
        <p:nvSpPr>
          <p:cNvPr id="2" name="AutoShape 4" descr="http://i.stack.imgur.com/8wung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1763688" y="512676"/>
            <a:ext cx="7164796" cy="2739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9pPr>
          </a:lstStyle>
          <a:p>
            <a:r>
              <a:rPr lang="en-US" sz="1600" dirty="0"/>
              <a:t>Contemporaneous with the work of Hawking, several people considered quantum field theory according to accelerated observers.</a:t>
            </a:r>
          </a:p>
          <a:p>
            <a:r>
              <a:rPr lang="en-US" sz="1600" dirty="0">
                <a:solidFill>
                  <a:srgbClr val="FF0000"/>
                </a:solidFill>
              </a:rPr>
              <a:t>By the equivalence principle, we might expect accelerated observers to experience much the same thermal bath as Hawking's observer at rest near a black hole. </a:t>
            </a:r>
          </a:p>
          <a:p>
            <a:r>
              <a:rPr lang="en-US" sz="1600" dirty="0"/>
              <a:t>The efforts of Fulling, Davies, and Unruh indicate that this may well be so. </a:t>
            </a:r>
          </a:p>
          <a:p>
            <a:r>
              <a:rPr lang="en-US" sz="1600" dirty="0">
                <a:solidFill>
                  <a:srgbClr val="FF0000"/>
                </a:solidFill>
              </a:rPr>
              <a:t>If </a:t>
            </a:r>
            <a:r>
              <a:rPr lang="en-US" sz="1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800" i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1600" dirty="0">
                <a:solidFill>
                  <a:srgbClr val="FF0000"/>
                </a:solidFill>
              </a:rPr>
              <a:t> is the acceleration as measured in the instantaneous rest frame of an observer, then (s)he is surrounded by an apparent bath of radiation of temperature,</a:t>
            </a:r>
          </a:p>
        </p:txBody>
      </p:sp>
      <p:sp>
        <p:nvSpPr>
          <p:cNvPr id="3" name="AutoShape 4" descr="Image result for william unruh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3014" name="Picture 6" descr="Image result for william unruh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75" t="5341" r="14022" b="11461"/>
          <a:stretch/>
        </p:blipFill>
        <p:spPr bwMode="auto">
          <a:xfrm>
            <a:off x="0" y="3936329"/>
            <a:ext cx="1368152" cy="1616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16" name="Picture 8" descr="https://www.s9.com/wp-content/uploads/2015/08/7317_Davies-Paul-Charles-William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185752"/>
            <a:ext cx="1128161" cy="1675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18" name="Picture 10" descr="Image result for s a fullin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90" r="235"/>
          <a:stretch/>
        </p:blipFill>
        <p:spPr bwMode="auto">
          <a:xfrm>
            <a:off x="-508" y="548680"/>
            <a:ext cx="1368152" cy="1565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8860749"/>
              </p:ext>
            </p:extLst>
          </p:nvPr>
        </p:nvGraphicFramePr>
        <p:xfrm>
          <a:off x="4473575" y="2978150"/>
          <a:ext cx="1025525" cy="636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4" name="Equation" r:id="rId9" imgW="672840" imgH="419040" progId="Equation.DSMT4">
                  <p:embed/>
                </p:oleObj>
              </mc:Choice>
              <mc:Fallback>
                <p:oleObj name="Equation" r:id="rId9" imgW="67284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473575" y="2978150"/>
                        <a:ext cx="1025525" cy="636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341082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 txBox="1">
            <a:spLocks noChangeArrowheads="1"/>
          </p:cNvSpPr>
          <p:nvPr/>
        </p:nvSpPr>
        <p:spPr bwMode="auto">
          <a:xfrm>
            <a:off x="195536" y="-26193"/>
            <a:ext cx="8948464" cy="525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dirty="0">
                <a:solidFill>
                  <a:srgbClr val="FF0000"/>
                </a:solidFill>
              </a:rPr>
              <a:t>                      Unruh Radiation?          </a:t>
            </a:r>
            <a:r>
              <a:rPr lang="en-US" sz="1400" i="1" dirty="0">
                <a:solidFill>
                  <a:srgbClr val="FF0000"/>
                </a:solidFill>
                <a:hlinkClick r:id="rId3"/>
              </a:rPr>
              <a:t>AIP Conf. Proc. </a:t>
            </a:r>
            <a:r>
              <a:rPr lang="en-US" sz="1400" b="1" i="1" dirty="0">
                <a:solidFill>
                  <a:srgbClr val="FF0000"/>
                </a:solidFill>
                <a:hlinkClick r:id="rId3"/>
              </a:rPr>
              <a:t>130</a:t>
            </a:r>
            <a:r>
              <a:rPr lang="en-US" sz="1400" i="1" dirty="0">
                <a:solidFill>
                  <a:srgbClr val="FF0000"/>
                </a:solidFill>
                <a:hlinkClick r:id="rId3"/>
              </a:rPr>
              <a:t>, 23 (1985)</a:t>
            </a:r>
            <a:r>
              <a:rPr lang="en-US" sz="1400" i="1" dirty="0">
                <a:solidFill>
                  <a:srgbClr val="FF0000"/>
                </a:solidFill>
              </a:rPr>
              <a:t> pp. 26-27</a:t>
            </a:r>
            <a:r>
              <a:rPr lang="en-US" sz="1400" dirty="0">
                <a:solidFill>
                  <a:srgbClr val="FF0000"/>
                </a:solidFill>
              </a:rPr>
              <a:t>     </a:t>
            </a:r>
            <a:endParaRPr lang="en-US" sz="1400" dirty="0">
              <a:solidFill>
                <a:srgbClr val="FF0000"/>
              </a:solidFill>
              <a:ea typeface="宋体" pitchFamily="2" charset="-122"/>
            </a:endParaRPr>
          </a:p>
        </p:txBody>
      </p:sp>
      <p:sp>
        <p:nvSpPr>
          <p:cNvPr id="2" name="AutoShape 4" descr="http://i.stack.imgur.com/8wung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179512" y="548680"/>
            <a:ext cx="8964488" cy="6100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9pPr>
          </a:lstStyle>
          <a:p>
            <a:r>
              <a:rPr lang="en-US" sz="1600" dirty="0"/>
              <a:t>Of experimental interest is the case when the observer is an electron. </a:t>
            </a:r>
          </a:p>
          <a:p>
            <a:r>
              <a:rPr lang="en-US" sz="1600" dirty="0">
                <a:solidFill>
                  <a:srgbClr val="FF0000"/>
                </a:solidFill>
              </a:rPr>
              <a:t>Then, the electron could scatter off the bath of radiation, producing photons which could be detected by inertial observers in the laboratory. </a:t>
            </a:r>
          </a:p>
          <a:p>
            <a:r>
              <a:rPr lang="en-US" sz="1600" dirty="0"/>
              <a:t>This new form of radiation, which we call </a:t>
            </a:r>
            <a:r>
              <a:rPr lang="en-US" sz="1600" dirty="0">
                <a:solidFill>
                  <a:srgbClr val="FF0000"/>
                </a:solidFill>
              </a:rPr>
              <a:t>Unruh radiation</a:t>
            </a:r>
            <a:r>
              <a:rPr lang="en-US" sz="1600" i="1" dirty="0"/>
              <a:t>, </a:t>
            </a:r>
            <a:r>
              <a:rPr lang="en-US" sz="1600" dirty="0"/>
              <a:t>is (hopefully) to be distinguished from the ordinary (</a:t>
            </a:r>
            <a:r>
              <a:rPr lang="en-US" sz="1600" dirty="0" err="1"/>
              <a:t>Larmor</a:t>
            </a:r>
            <a:r>
              <a:rPr lang="en-US" sz="1600" dirty="0"/>
              <a:t>) radiation of an accelerated electron. </a:t>
            </a:r>
          </a:p>
          <a:p>
            <a:r>
              <a:rPr lang="en-US" sz="1600" dirty="0">
                <a:solidFill>
                  <a:srgbClr val="FF0000"/>
                </a:solidFill>
              </a:rPr>
              <a:t>In particular, the intensity of radiation in the thermal bath varies as </a:t>
            </a:r>
            <a:r>
              <a:rPr lang="en-US" sz="1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800" baseline="30000" dirty="0">
                <a:solidFill>
                  <a:srgbClr val="FF0000"/>
                </a:solidFill>
              </a:rPr>
              <a:t>4</a:t>
            </a:r>
            <a:r>
              <a:rPr lang="en-US" sz="1600" dirty="0">
                <a:solidFill>
                  <a:srgbClr val="FF0000"/>
                </a:solidFill>
              </a:rPr>
              <a:t>. </a:t>
            </a:r>
          </a:p>
          <a:p>
            <a:r>
              <a:rPr lang="en-US" sz="1600" dirty="0"/>
              <a:t>Hence, we expect the intensity of the Unruh radiation to vary as 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800" baseline="30000" dirty="0"/>
              <a:t>4</a:t>
            </a:r>
            <a:r>
              <a:rPr lang="en-US" sz="1600" dirty="0"/>
              <a:t> </a:t>
            </a:r>
            <a:r>
              <a:rPr lang="en-US" sz="1600" dirty="0">
                <a:sym typeface="Symbol" panose="05050102010706020507" pitchFamily="18" charset="2"/>
              </a:rPr>
              <a:t></a:t>
            </a:r>
            <a:r>
              <a:rPr lang="en-US" sz="1600" dirty="0"/>
              <a:t> 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800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1600" baseline="30000" dirty="0"/>
              <a:t>4</a:t>
            </a:r>
            <a:r>
              <a:rPr lang="en-US" sz="1600" dirty="0"/>
              <a:t>. </a:t>
            </a:r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r>
              <a:rPr lang="en-US" sz="1600" dirty="0">
                <a:solidFill>
                  <a:srgbClr val="FF0000"/>
                </a:solidFill>
              </a:rPr>
              <a:t>This contrasts with the </a:t>
            </a:r>
            <a:r>
              <a:rPr lang="en-US" sz="1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800" i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1600" baseline="30000" dirty="0">
                <a:solidFill>
                  <a:srgbClr val="FF0000"/>
                </a:solidFill>
              </a:rPr>
              <a:t>2</a:t>
            </a:r>
            <a:r>
              <a:rPr lang="en-US" sz="1600" dirty="0">
                <a:solidFill>
                  <a:srgbClr val="FF0000"/>
                </a:solidFill>
              </a:rPr>
              <a:t> dependence of the intensity of </a:t>
            </a:r>
            <a:r>
              <a:rPr lang="en-US" sz="1600" dirty="0" err="1">
                <a:solidFill>
                  <a:srgbClr val="FF0000"/>
                </a:solidFill>
              </a:rPr>
              <a:t>Larmor</a:t>
            </a:r>
            <a:r>
              <a:rPr lang="en-US" sz="1600" dirty="0">
                <a:solidFill>
                  <a:srgbClr val="FF0000"/>
                </a:solidFill>
              </a:rPr>
              <a:t> radiation,</a:t>
            </a:r>
          </a:p>
          <a:p>
            <a:endParaRPr lang="en-US" sz="1600" dirty="0">
              <a:solidFill>
                <a:srgbClr val="FF0000"/>
              </a:solidFill>
            </a:endParaRPr>
          </a:p>
          <a:p>
            <a:endParaRPr lang="en-US" sz="1600" dirty="0">
              <a:solidFill>
                <a:srgbClr val="FF0000"/>
              </a:solidFill>
            </a:endParaRPr>
          </a:p>
          <a:p>
            <a:endParaRPr lang="en-US" sz="1600" dirty="0">
              <a:solidFill>
                <a:srgbClr val="FF0000"/>
              </a:solidFill>
            </a:endParaRPr>
          </a:p>
          <a:p>
            <a:r>
              <a:rPr lang="en-US" sz="1600" dirty="0">
                <a:solidFill>
                  <a:srgbClr val="FF0000"/>
                </a:solidFill>
              </a:rPr>
              <a:t>where                       is the QED critical field strength, and                   is the acceleration.</a:t>
            </a:r>
          </a:p>
          <a:p>
            <a:endParaRPr lang="en-US" sz="1000" dirty="0">
              <a:solidFill>
                <a:srgbClr val="FF0000"/>
              </a:solidFill>
            </a:endParaRPr>
          </a:p>
          <a:p>
            <a:r>
              <a:rPr lang="en-US" sz="1600" i="1" dirty="0"/>
              <a:t>The QED critical field was introduced by </a:t>
            </a:r>
            <a:r>
              <a:rPr lang="en-US" sz="1600" i="1" dirty="0" err="1"/>
              <a:t>Sauter</a:t>
            </a:r>
            <a:r>
              <a:rPr lang="en-US" sz="1600" i="1" dirty="0"/>
              <a:t> (1931), following suggestions of Bohr and Heisenberg as to the resolution of Klein’s paradox, </a:t>
            </a:r>
          </a:p>
          <a:p>
            <a:r>
              <a:rPr lang="en-US" sz="1600" i="1" dirty="0"/>
              <a:t>i.e., the production of </a:t>
            </a:r>
            <a:r>
              <a:rPr 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1800" i="1" baseline="30000" dirty="0" err="1"/>
              <a:t>+</a:t>
            </a:r>
            <a:r>
              <a:rPr 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1800" i="1" baseline="30000" dirty="0"/>
              <a:t>-</a:t>
            </a:r>
            <a:r>
              <a:rPr lang="en-US" sz="1600" i="1" dirty="0"/>
              <a:t> pairs in a strong electric field.    </a:t>
            </a:r>
          </a:p>
          <a:p>
            <a:r>
              <a:rPr lang="en-US" sz="1600" dirty="0">
                <a:solidFill>
                  <a:srgbClr val="FF0000"/>
                </a:solidFill>
              </a:rPr>
              <a:t>                                                       O.</a:t>
            </a:r>
            <a:r>
              <a:rPr lang="en-US" sz="1400" i="1" dirty="0">
                <a:solidFill>
                  <a:srgbClr val="FF0000"/>
                </a:solidFill>
              </a:rPr>
              <a:t> Klein, </a:t>
            </a:r>
            <a:r>
              <a:rPr lang="en-US" sz="1400" i="1" dirty="0">
                <a:solidFill>
                  <a:srgbClr val="FF0000"/>
                </a:solidFill>
                <a:hlinkClick r:id="rId4"/>
              </a:rPr>
              <a:t>Z. Phys. </a:t>
            </a:r>
            <a:r>
              <a:rPr lang="en-US" sz="1400" b="1" i="1" dirty="0">
                <a:solidFill>
                  <a:srgbClr val="FF0000"/>
                </a:solidFill>
                <a:hlinkClick r:id="rId4"/>
              </a:rPr>
              <a:t>53</a:t>
            </a:r>
            <a:r>
              <a:rPr lang="en-US" sz="1400" i="1" dirty="0">
                <a:solidFill>
                  <a:srgbClr val="FF0000"/>
                </a:solidFill>
                <a:hlinkClick r:id="rId4"/>
              </a:rPr>
              <a:t>, 127 (1929) </a:t>
            </a:r>
            <a:endParaRPr lang="en-US" sz="1400" i="1" dirty="0">
              <a:solidFill>
                <a:srgbClr val="FF0000"/>
              </a:solidFill>
            </a:endParaRPr>
          </a:p>
          <a:p>
            <a:r>
              <a:rPr lang="en-US" sz="1400" i="1" dirty="0">
                <a:solidFill>
                  <a:srgbClr val="FF0000"/>
                </a:solidFill>
              </a:rPr>
              <a:t>                                                             F. </a:t>
            </a:r>
            <a:r>
              <a:rPr lang="en-US" sz="1400" i="1" dirty="0" err="1">
                <a:solidFill>
                  <a:srgbClr val="FF0000"/>
                </a:solidFill>
              </a:rPr>
              <a:t>Sauter</a:t>
            </a:r>
            <a:r>
              <a:rPr lang="en-US" sz="1400" i="1" dirty="0">
                <a:solidFill>
                  <a:srgbClr val="FF0000"/>
                </a:solidFill>
              </a:rPr>
              <a:t>, </a:t>
            </a:r>
            <a:r>
              <a:rPr lang="en-US" sz="1400" i="1" dirty="0">
                <a:solidFill>
                  <a:srgbClr val="FF0000"/>
                </a:solidFill>
                <a:hlinkClick r:id="rId5"/>
              </a:rPr>
              <a:t>Z. Phys. </a:t>
            </a:r>
            <a:r>
              <a:rPr lang="en-US" sz="1400" b="1" i="1" dirty="0">
                <a:solidFill>
                  <a:srgbClr val="FF0000"/>
                </a:solidFill>
                <a:hlinkClick r:id="rId5"/>
              </a:rPr>
              <a:t>69</a:t>
            </a:r>
            <a:r>
              <a:rPr lang="en-US" sz="1400" i="1" dirty="0">
                <a:solidFill>
                  <a:srgbClr val="FF0000"/>
                </a:solidFill>
                <a:hlinkClick r:id="rId5"/>
              </a:rPr>
              <a:t>, 742 (1931)</a:t>
            </a:r>
            <a:endParaRPr lang="en-US" sz="1400" i="1" dirty="0">
              <a:solidFill>
                <a:srgbClr val="FF0000"/>
              </a:solidFill>
            </a:endParaRPr>
          </a:p>
        </p:txBody>
      </p:sp>
      <p:sp>
        <p:nvSpPr>
          <p:cNvPr id="3" name="AutoShape 4" descr="Image result for william unruh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8487569"/>
              </p:ext>
            </p:extLst>
          </p:nvPr>
        </p:nvGraphicFramePr>
        <p:xfrm>
          <a:off x="277813" y="2600325"/>
          <a:ext cx="8685212" cy="735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67" name="Equation" r:id="rId6" imgW="5702040" imgH="482400" progId="Equation.DSMT4">
                  <p:embed/>
                </p:oleObj>
              </mc:Choice>
              <mc:Fallback>
                <p:oleObj name="Equation" r:id="rId6" imgW="5702040" imgH="48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77813" y="2600325"/>
                        <a:ext cx="8685212" cy="735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8092567"/>
              </p:ext>
            </p:extLst>
          </p:nvPr>
        </p:nvGraphicFramePr>
        <p:xfrm>
          <a:off x="473075" y="3798888"/>
          <a:ext cx="8432800" cy="715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68" name="Equation" r:id="rId8" imgW="5537160" imgH="469800" progId="Equation.DSMT4">
                  <p:embed/>
                </p:oleObj>
              </mc:Choice>
              <mc:Fallback>
                <p:oleObj name="Equation" r:id="rId8" imgW="5537160" imgH="46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73075" y="3798888"/>
                        <a:ext cx="8432800" cy="7159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4146047"/>
              </p:ext>
            </p:extLst>
          </p:nvPr>
        </p:nvGraphicFramePr>
        <p:xfrm>
          <a:off x="6029325" y="4473116"/>
          <a:ext cx="889000" cy="639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69" name="Equation" r:id="rId10" imgW="583920" imgH="419040" progId="Equation.DSMT4">
                  <p:embed/>
                </p:oleObj>
              </mc:Choice>
              <mc:Fallback>
                <p:oleObj name="Equation" r:id="rId10" imgW="58392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029325" y="4473116"/>
                        <a:ext cx="889000" cy="639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13" name="Picture 17" descr="Image result for oskar klein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99" t="5190" r="6956" b="25782"/>
          <a:stretch/>
        </p:blipFill>
        <p:spPr bwMode="auto">
          <a:xfrm>
            <a:off x="6444208" y="5445225"/>
            <a:ext cx="875536" cy="1094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8" name="Picture 22" descr="Image result for fritz sauter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2" r="5146" b="25731"/>
          <a:stretch/>
        </p:blipFill>
        <p:spPr bwMode="auto">
          <a:xfrm>
            <a:off x="7344308" y="5517232"/>
            <a:ext cx="838217" cy="102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0041733"/>
              </p:ext>
            </p:extLst>
          </p:nvPr>
        </p:nvGraphicFramePr>
        <p:xfrm>
          <a:off x="947899" y="4473116"/>
          <a:ext cx="1139825" cy="639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70" name="Equation" r:id="rId14" imgW="749160" imgH="419040" progId="Equation.DSMT4">
                  <p:embed/>
                </p:oleObj>
              </mc:Choice>
              <mc:Fallback>
                <p:oleObj name="Equation" r:id="rId14" imgW="74916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947899" y="4473116"/>
                        <a:ext cx="1139825" cy="639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746919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http://i.stack.imgur.com/8wung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0" y="7938"/>
            <a:ext cx="9144000" cy="525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dirty="0">
                <a:solidFill>
                  <a:srgbClr val="FF0000"/>
                </a:solidFill>
              </a:rPr>
              <a:t>The Unruh Effect</a:t>
            </a:r>
            <a:endParaRPr lang="en-US" dirty="0">
              <a:solidFill>
                <a:srgbClr val="FF0000"/>
              </a:solidFill>
              <a:ea typeface="宋体" pitchFamily="2" charset="-122"/>
            </a:endParaRPr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107504" y="476672"/>
            <a:ext cx="9036496" cy="7626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sz="1600" dirty="0"/>
              <a:t>The Unruh radiation effect is a QED correction to </a:t>
            </a:r>
            <a:r>
              <a:rPr lang="en-US" sz="1600" dirty="0" err="1"/>
              <a:t>Larmor</a:t>
            </a:r>
            <a:r>
              <a:rPr lang="en-US" sz="1600" dirty="0"/>
              <a:t> radiation, and is not likely to be directly observed. </a:t>
            </a:r>
            <a:r>
              <a:rPr lang="en-US" sz="1400" dirty="0"/>
              <a:t>[For a more optimistic view, see </a:t>
            </a:r>
            <a:r>
              <a:rPr lang="en-US" sz="1400" dirty="0" err="1"/>
              <a:t>Cozzella</a:t>
            </a:r>
            <a:r>
              <a:rPr lang="en-US" sz="1400" dirty="0"/>
              <a:t> </a:t>
            </a:r>
            <a:r>
              <a:rPr lang="en-US" sz="1400" i="1" dirty="0"/>
              <a:t>et al</a:t>
            </a:r>
            <a:r>
              <a:rPr lang="en-US" sz="1400" dirty="0"/>
              <a:t>., </a:t>
            </a:r>
            <a:r>
              <a:rPr lang="en-US" sz="1400" i="1" dirty="0">
                <a:solidFill>
                  <a:srgbClr val="FF0000"/>
                </a:solidFill>
                <a:hlinkClick r:id="rId4"/>
              </a:rPr>
              <a:t>Phys. Rev. Lett. </a:t>
            </a:r>
            <a:r>
              <a:rPr lang="en-US" sz="1400" b="1" i="1" dirty="0">
                <a:solidFill>
                  <a:srgbClr val="FF0000"/>
                </a:solidFill>
                <a:hlinkClick r:id="rId4"/>
              </a:rPr>
              <a:t>118</a:t>
            </a:r>
            <a:r>
              <a:rPr lang="en-US" sz="1400" i="1" dirty="0">
                <a:solidFill>
                  <a:srgbClr val="FF0000"/>
                </a:solidFill>
                <a:hlinkClick r:id="rId4"/>
              </a:rPr>
              <a:t>, 161102 (2017)</a:t>
            </a:r>
            <a:r>
              <a:rPr lang="en-US" sz="1400" dirty="0">
                <a:solidFill>
                  <a:srgbClr val="FF0000"/>
                </a:solidFill>
                <a:hlinkClick r:id="rId4"/>
              </a:rPr>
              <a:t>.]</a:t>
            </a:r>
            <a:endParaRPr lang="en-US" sz="1400" dirty="0">
              <a:solidFill>
                <a:srgbClr val="FF0000"/>
              </a:solidFill>
            </a:endParaRPr>
          </a:p>
          <a:p>
            <a:pPr eaLnBrk="1" hangingPunct="1"/>
            <a:endParaRPr lang="en-US" sz="800" dirty="0"/>
          </a:p>
          <a:p>
            <a:pPr eaLnBrk="1" hangingPunct="1"/>
            <a:r>
              <a:rPr lang="en-US" sz="1600" dirty="0">
                <a:solidFill>
                  <a:srgbClr val="FF0000"/>
                </a:solidFill>
              </a:rPr>
              <a:t>Strictly, the Unruh effect, in which an accelerated observer detects a blackbody spectrum in what an inertial observers considers to be empty space, holds only for uniform, linear acceleration.</a:t>
            </a:r>
          </a:p>
          <a:p>
            <a:pPr eaLnBrk="1" hangingPunct="1"/>
            <a:endParaRPr lang="en-US" sz="800" dirty="0">
              <a:solidFill>
                <a:srgbClr val="FF0000"/>
              </a:solidFill>
            </a:endParaRPr>
          </a:p>
          <a:p>
            <a:pPr eaLnBrk="1" hangingPunct="1"/>
            <a:r>
              <a:rPr lang="en-US" sz="1600" dirty="0"/>
              <a:t>However, the Unruh effect has been observed in the broader sense of excitations, by a </a:t>
            </a:r>
            <a:r>
              <a:rPr lang="en-US" sz="1600" dirty="0" err="1"/>
              <a:t>quasithermal</a:t>
            </a:r>
            <a:r>
              <a:rPr lang="en-US" sz="1600" dirty="0"/>
              <a:t> virtual-photon bath, of electrons in storage rings related to their centripetal acceleration.</a:t>
            </a:r>
          </a:p>
          <a:p>
            <a:pPr eaLnBrk="1" hangingPunct="1"/>
            <a:endParaRPr lang="en-US" sz="800" dirty="0">
              <a:solidFill>
                <a:srgbClr val="FF0000"/>
              </a:solidFill>
            </a:endParaRPr>
          </a:p>
          <a:p>
            <a:pPr eaLnBrk="1" hangingPunct="1"/>
            <a:r>
              <a:rPr lang="en-US" sz="1600" dirty="0">
                <a:solidFill>
                  <a:srgbClr val="FF0000"/>
                </a:solidFill>
              </a:rPr>
              <a:t>Bell and </a:t>
            </a:r>
            <a:r>
              <a:rPr lang="en-US" sz="1600" dirty="0" err="1">
                <a:solidFill>
                  <a:srgbClr val="FF0000"/>
                </a:solidFill>
              </a:rPr>
              <a:t>Leinaas</a:t>
            </a:r>
            <a:r>
              <a:rPr lang="en-US" sz="1600" dirty="0">
                <a:solidFill>
                  <a:srgbClr val="FF0000"/>
                </a:solidFill>
              </a:rPr>
              <a:t> noted the Unruh effect gives a qualitative explanation of the limit of 92% of the transverse polarization of electrons in storage rings, ordinarily considered                     as due to quantum fluctuations in their synchrotron radiation.  </a:t>
            </a:r>
          </a:p>
          <a:p>
            <a:pPr eaLnBrk="1" hangingPunct="1"/>
            <a:r>
              <a:rPr lang="en-US" sz="1400" dirty="0">
                <a:solidFill>
                  <a:srgbClr val="FF0000"/>
                </a:solidFill>
              </a:rPr>
              <a:t>                                                           J.S. Bell and J.M. </a:t>
            </a:r>
            <a:r>
              <a:rPr lang="en-US" sz="1400" dirty="0" err="1">
                <a:solidFill>
                  <a:srgbClr val="FF0000"/>
                </a:solidFill>
              </a:rPr>
              <a:t>Leinaas</a:t>
            </a:r>
            <a:r>
              <a:rPr lang="en-US" sz="1400" dirty="0">
                <a:solidFill>
                  <a:srgbClr val="FF0000"/>
                </a:solidFill>
              </a:rPr>
              <a:t>, </a:t>
            </a:r>
            <a:r>
              <a:rPr lang="en-US" sz="1400" i="1" dirty="0" err="1">
                <a:solidFill>
                  <a:srgbClr val="FF0000"/>
                </a:solidFill>
                <a:hlinkClick r:id="rId5"/>
              </a:rPr>
              <a:t>Nucl</a:t>
            </a:r>
            <a:r>
              <a:rPr lang="en-US" sz="1400" i="1" dirty="0">
                <a:solidFill>
                  <a:srgbClr val="FF0000"/>
                </a:solidFill>
                <a:hlinkClick r:id="rId5"/>
              </a:rPr>
              <a:t>. Phys. B </a:t>
            </a:r>
            <a:r>
              <a:rPr lang="en-US" sz="1400" b="1" i="1" dirty="0">
                <a:solidFill>
                  <a:srgbClr val="FF0000"/>
                </a:solidFill>
                <a:hlinkClick r:id="rId5"/>
              </a:rPr>
              <a:t>212</a:t>
            </a:r>
            <a:r>
              <a:rPr lang="en-US" sz="1400" i="1" dirty="0">
                <a:solidFill>
                  <a:srgbClr val="FF0000"/>
                </a:solidFill>
                <a:hlinkClick r:id="rId5"/>
              </a:rPr>
              <a:t>, 131 (1983)</a:t>
            </a:r>
            <a:endParaRPr lang="en-US" sz="1400" i="1" dirty="0">
              <a:solidFill>
                <a:srgbClr val="FF0000"/>
              </a:solidFill>
            </a:endParaRPr>
          </a:p>
          <a:p>
            <a:pPr eaLnBrk="1" hangingPunct="1"/>
            <a:endParaRPr lang="en-US" sz="800" i="1" dirty="0">
              <a:solidFill>
                <a:srgbClr val="FF0000"/>
              </a:solidFill>
            </a:endParaRPr>
          </a:p>
          <a:p>
            <a:pPr eaLnBrk="1" hangingPunct="1"/>
            <a:r>
              <a:rPr lang="en-US" sz="1600" dirty="0"/>
              <a:t>Furthermore, the effect of synchrotron-radiation damping rings in reducing the</a:t>
            </a:r>
          </a:p>
          <a:p>
            <a:pPr eaLnBrk="1" hangingPunct="1"/>
            <a:r>
              <a:rPr lang="en-US" sz="1600" dirty="0"/>
              <a:t>phase volume of an electron bunch is limited by quantum fluctuations, which </a:t>
            </a:r>
          </a:p>
          <a:p>
            <a:pPr eaLnBrk="1" hangingPunct="1"/>
            <a:r>
              <a:rPr lang="en-US" sz="1600" dirty="0"/>
              <a:t>correspond to an effective temperature,                            that excites transverse and longitudinal oscillations (beam height, width, and energy spread).              </a:t>
            </a:r>
            <a:r>
              <a:rPr lang="en-US" sz="1400" dirty="0">
                <a:solidFill>
                  <a:srgbClr val="FF0000"/>
                </a:solidFill>
              </a:rPr>
              <a:t>KTM, </a:t>
            </a:r>
            <a:r>
              <a:rPr lang="en-US" sz="1400" i="1" dirty="0">
                <a:solidFill>
                  <a:srgbClr val="FF0000"/>
                </a:solidFill>
                <a:hlinkClick r:id="rId6"/>
              </a:rPr>
              <a:t>PAC87, p. 1196</a:t>
            </a:r>
            <a:endParaRPr lang="en-US" sz="1400" i="1" dirty="0">
              <a:solidFill>
                <a:srgbClr val="FF0000"/>
              </a:solidFill>
            </a:endParaRPr>
          </a:p>
          <a:p>
            <a:pPr eaLnBrk="1" hangingPunct="1"/>
            <a:endParaRPr lang="en-US" sz="800" dirty="0">
              <a:solidFill>
                <a:srgbClr val="3333FF"/>
              </a:solidFill>
            </a:endParaRPr>
          </a:p>
          <a:p>
            <a:pPr eaLnBrk="1" hangingPunct="1"/>
            <a:r>
              <a:rPr lang="en-US" sz="1400" i="1" dirty="0">
                <a:solidFill>
                  <a:srgbClr val="FF0000"/>
                </a:solidFill>
              </a:rPr>
              <a:t>For the Unruh effect on damping of transverse oscillations in a linear focusing channel, see     </a:t>
            </a:r>
          </a:p>
          <a:p>
            <a:pPr eaLnBrk="1" hangingPunct="1"/>
            <a:r>
              <a:rPr lang="en-US" sz="1400" i="1" dirty="0">
                <a:solidFill>
                  <a:srgbClr val="FF0000"/>
                </a:solidFill>
              </a:rPr>
              <a:t>                                                                                                       KTM, 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i="1" dirty="0">
                <a:solidFill>
                  <a:srgbClr val="FF0000"/>
                </a:solidFill>
                <a:hlinkClick r:id="rId7"/>
              </a:rPr>
              <a:t>linearchannel.pdf</a:t>
            </a:r>
            <a:r>
              <a:rPr lang="en-US" sz="1400" i="1" dirty="0">
                <a:solidFill>
                  <a:srgbClr val="FF0000"/>
                </a:solidFill>
              </a:rPr>
              <a:t> (1998)</a:t>
            </a:r>
          </a:p>
          <a:p>
            <a:pPr eaLnBrk="1" hangingPunct="1"/>
            <a:endParaRPr lang="en-US" sz="1400" dirty="0">
              <a:solidFill>
                <a:srgbClr val="FF0000"/>
              </a:solidFill>
            </a:endParaRPr>
          </a:p>
          <a:p>
            <a:pPr eaLnBrk="1" hangingPunct="1"/>
            <a:endParaRPr lang="en-US" sz="1600" dirty="0">
              <a:solidFill>
                <a:srgbClr val="FF0000"/>
              </a:solidFill>
            </a:endParaRPr>
          </a:p>
          <a:p>
            <a:pPr eaLnBrk="1" hangingPunct="1"/>
            <a:endParaRPr lang="en-US" sz="1600" dirty="0">
              <a:solidFill>
                <a:srgbClr val="FF0000"/>
              </a:solidFill>
            </a:endParaRPr>
          </a:p>
          <a:p>
            <a:pPr eaLnBrk="1" hangingPunct="1"/>
            <a:endParaRPr lang="en-US" sz="1600" dirty="0"/>
          </a:p>
          <a:p>
            <a:pPr eaLnBrk="1" hangingPunct="1"/>
            <a:endParaRPr lang="en-US" sz="1600" dirty="0">
              <a:solidFill>
                <a:srgbClr val="FF0000"/>
              </a:solidFill>
            </a:endParaRPr>
          </a:p>
          <a:p>
            <a:pPr eaLnBrk="1" hangingPunct="1"/>
            <a:endParaRPr lang="en-US" sz="1600" dirty="0">
              <a:solidFill>
                <a:srgbClr val="FF0000"/>
              </a:solidFill>
            </a:endParaRPr>
          </a:p>
          <a:p>
            <a:pPr eaLnBrk="1" hangingPunct="1"/>
            <a:r>
              <a:rPr lang="en-US" sz="1600" dirty="0">
                <a:solidFill>
                  <a:srgbClr val="FF0000"/>
                </a:solidFill>
              </a:rPr>
              <a:t>  </a:t>
            </a:r>
            <a:endParaRPr lang="en-US" sz="1600" dirty="0"/>
          </a:p>
        </p:txBody>
      </p:sp>
      <p:pic>
        <p:nvPicPr>
          <p:cNvPr id="5124" name="Picture 4" descr="Related image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99" t="2687" r="28401" b="21214"/>
          <a:stretch/>
        </p:blipFill>
        <p:spPr bwMode="auto">
          <a:xfrm>
            <a:off x="8100392" y="3332450"/>
            <a:ext cx="1043608" cy="1356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5206898"/>
              </p:ext>
            </p:extLst>
          </p:nvPr>
        </p:nvGraphicFramePr>
        <p:xfrm>
          <a:off x="4167955" y="4761148"/>
          <a:ext cx="1520169" cy="360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08" name="Equation" r:id="rId9" imgW="965160" imgH="228600" progId="Equation.DSMT4">
                  <p:embed/>
                </p:oleObj>
              </mc:Choice>
              <mc:Fallback>
                <p:oleObj name="Equation" r:id="rId9" imgW="96516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167955" y="4761148"/>
                        <a:ext cx="1520169" cy="3600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472387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http://i.stack.imgur.com/8wung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0" y="7938"/>
            <a:ext cx="9144000" cy="525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dirty="0">
                <a:solidFill>
                  <a:srgbClr val="FF0000"/>
                </a:solidFill>
              </a:rPr>
              <a:t>Strong-Field QED</a:t>
            </a:r>
            <a:endParaRPr lang="en-US" dirty="0">
              <a:solidFill>
                <a:srgbClr val="FF0000"/>
              </a:solidFill>
              <a:ea typeface="宋体" pitchFamily="2" charset="-122"/>
            </a:endParaRPr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107504" y="476672"/>
            <a:ext cx="9036496" cy="8254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sz="1600" dirty="0"/>
              <a:t>For high acceleration, need strong electromagnetic fields. </a:t>
            </a:r>
          </a:p>
          <a:p>
            <a:pPr eaLnBrk="1" hangingPunct="1"/>
            <a:endParaRPr lang="en-US" sz="1600" dirty="0"/>
          </a:p>
          <a:p>
            <a:pPr eaLnBrk="1" hangingPunct="1"/>
            <a:r>
              <a:rPr lang="en-US" sz="1600" dirty="0">
                <a:solidFill>
                  <a:srgbClr val="FF0000"/>
                </a:solidFill>
              </a:rPr>
              <a:t>The strongest macroscopic electromagnetic fields on Earth are in lasers.</a:t>
            </a:r>
          </a:p>
          <a:p>
            <a:pPr eaLnBrk="1" hangingPunct="1"/>
            <a:endParaRPr lang="en-US" sz="1600" dirty="0"/>
          </a:p>
          <a:p>
            <a:pPr eaLnBrk="1" hangingPunct="1"/>
            <a:r>
              <a:rPr lang="en-US" sz="1600" dirty="0" err="1"/>
              <a:t>Nonperturbative</a:t>
            </a:r>
            <a:r>
              <a:rPr lang="en-US" sz="1600" dirty="0"/>
              <a:t>, strong-field  QED is described by two dimensionless measures,     and    , of the strength of a plane wave with angular frequency         and 4-potential                                              </a:t>
            </a:r>
          </a:p>
          <a:p>
            <a:pPr eaLnBrk="1" hangingPunct="1"/>
            <a:endParaRPr lang="en-US" sz="1800" dirty="0"/>
          </a:p>
          <a:p>
            <a:pPr eaLnBrk="1" hangingPunct="1"/>
            <a:r>
              <a:rPr lang="en-US" sz="1600" dirty="0">
                <a:solidFill>
                  <a:srgbClr val="FF0000"/>
                </a:solidFill>
              </a:rPr>
              <a:t>1.</a:t>
            </a:r>
          </a:p>
          <a:p>
            <a:pPr eaLnBrk="1" hangingPunct="1"/>
            <a:endParaRPr lang="en-US" sz="1600" dirty="0"/>
          </a:p>
          <a:p>
            <a:pPr eaLnBrk="1" hangingPunct="1"/>
            <a:r>
              <a:rPr lang="en-US" sz="1600" dirty="0">
                <a:solidFill>
                  <a:srgbClr val="FF0000"/>
                </a:solidFill>
              </a:rPr>
              <a:t>governs the importance of multiple photons in the initial state, and characterizes the                 “mass shift”,                                                          </a:t>
            </a:r>
            <a:endParaRPr lang="en-US" sz="1400" i="1" dirty="0">
              <a:solidFill>
                <a:srgbClr val="FF0000"/>
              </a:solidFill>
            </a:endParaRPr>
          </a:p>
          <a:p>
            <a:pPr eaLnBrk="1" hangingPunct="1"/>
            <a:r>
              <a:rPr lang="en-US" sz="1600" dirty="0">
                <a:solidFill>
                  <a:srgbClr val="FF0000"/>
                </a:solidFill>
              </a:rPr>
              <a:t>of a (quasi)electron in a “background “ electromagnetic wave  (laser beam). </a:t>
            </a:r>
          </a:p>
          <a:p>
            <a:pPr eaLnBrk="1" hangingPunct="1"/>
            <a:r>
              <a:rPr lang="en-US" sz="1400" dirty="0">
                <a:solidFill>
                  <a:srgbClr val="FF0000"/>
                </a:solidFill>
              </a:rPr>
              <a:t>      D.M. </a:t>
            </a:r>
            <a:r>
              <a:rPr lang="en-US" sz="1400" dirty="0" err="1">
                <a:solidFill>
                  <a:srgbClr val="FF0000"/>
                </a:solidFill>
              </a:rPr>
              <a:t>Volkov</a:t>
            </a:r>
            <a:r>
              <a:rPr lang="en-US" sz="1400" dirty="0">
                <a:solidFill>
                  <a:srgbClr val="FF0000"/>
                </a:solidFill>
              </a:rPr>
              <a:t>, </a:t>
            </a:r>
            <a:r>
              <a:rPr lang="en-US" sz="1400" i="1" dirty="0">
                <a:solidFill>
                  <a:srgbClr val="FF0000"/>
                </a:solidFill>
                <a:hlinkClick r:id="rId3"/>
              </a:rPr>
              <a:t>Z. Phys. </a:t>
            </a:r>
            <a:r>
              <a:rPr lang="en-US" sz="1400" b="1" i="1" dirty="0">
                <a:solidFill>
                  <a:srgbClr val="FF0000"/>
                </a:solidFill>
                <a:hlinkClick r:id="rId3"/>
              </a:rPr>
              <a:t>94</a:t>
            </a:r>
            <a:r>
              <a:rPr lang="en-US" sz="1400" i="1" dirty="0">
                <a:solidFill>
                  <a:srgbClr val="FF0000"/>
                </a:solidFill>
                <a:hlinkClick r:id="rId3"/>
              </a:rPr>
              <a:t>, 250 (1935), </a:t>
            </a:r>
            <a:r>
              <a:rPr lang="en-US" sz="1400" dirty="0">
                <a:solidFill>
                  <a:srgbClr val="FF0000"/>
                </a:solidFill>
              </a:rPr>
              <a:t>T.W.B. Kibble, </a:t>
            </a:r>
            <a:r>
              <a:rPr lang="en-US" sz="1400" i="1" dirty="0">
                <a:solidFill>
                  <a:srgbClr val="FF0000"/>
                </a:solidFill>
                <a:hlinkClick r:id="rId4"/>
              </a:rPr>
              <a:t>Phys. Rev. </a:t>
            </a:r>
            <a:r>
              <a:rPr lang="en-US" sz="1400" b="1" i="1" dirty="0">
                <a:solidFill>
                  <a:srgbClr val="FF0000"/>
                </a:solidFill>
                <a:hlinkClick r:id="rId4"/>
              </a:rPr>
              <a:t>150</a:t>
            </a:r>
            <a:r>
              <a:rPr lang="en-US" sz="1400" i="1" dirty="0">
                <a:solidFill>
                  <a:srgbClr val="FF0000"/>
                </a:solidFill>
                <a:hlinkClick r:id="rId4"/>
              </a:rPr>
              <a:t>, 1060 (1966)</a:t>
            </a:r>
            <a:endParaRPr lang="en-US" sz="1400" i="1" dirty="0">
              <a:solidFill>
                <a:srgbClr val="FF0000"/>
              </a:solidFill>
            </a:endParaRPr>
          </a:p>
          <a:p>
            <a:pPr eaLnBrk="1" hangingPunct="1"/>
            <a:r>
              <a:rPr lang="en-US" sz="1400" dirty="0">
                <a:solidFill>
                  <a:srgbClr val="FF0000"/>
                </a:solidFill>
              </a:rPr>
              <a:t>                          [For electrons in metals, </a:t>
            </a:r>
            <a:r>
              <a:rPr lang="en-US" sz="1400" i="1" dirty="0">
                <a:solidFill>
                  <a:srgbClr val="FF0000"/>
                </a:solidFill>
              </a:rPr>
              <a:t>R. </a:t>
            </a:r>
            <a:r>
              <a:rPr lang="en-US" sz="1400" i="1" dirty="0" err="1">
                <a:solidFill>
                  <a:srgbClr val="FF0000"/>
                </a:solidFill>
              </a:rPr>
              <a:t>Peierls</a:t>
            </a:r>
            <a:r>
              <a:rPr lang="en-US" sz="1400" i="1" dirty="0">
                <a:solidFill>
                  <a:srgbClr val="FF0000"/>
                </a:solidFill>
              </a:rPr>
              <a:t>, </a:t>
            </a:r>
            <a:r>
              <a:rPr lang="en-US" sz="1400" i="1" dirty="0">
                <a:solidFill>
                  <a:srgbClr val="FF0000"/>
                </a:solidFill>
                <a:hlinkClick r:id="rId5"/>
              </a:rPr>
              <a:t>Z. Phys. </a:t>
            </a:r>
            <a:r>
              <a:rPr lang="en-US" sz="1400" b="1" i="1" dirty="0">
                <a:solidFill>
                  <a:srgbClr val="FF0000"/>
                </a:solidFill>
                <a:hlinkClick r:id="rId5"/>
              </a:rPr>
              <a:t>80</a:t>
            </a:r>
            <a:r>
              <a:rPr lang="en-US" sz="1400" i="1" dirty="0">
                <a:solidFill>
                  <a:srgbClr val="FF0000"/>
                </a:solidFill>
                <a:hlinkClick r:id="rId5"/>
              </a:rPr>
              <a:t>, 762 (1933),</a:t>
            </a:r>
            <a:r>
              <a:rPr lang="en-US" sz="1400" i="1" dirty="0">
                <a:solidFill>
                  <a:srgbClr val="FF0000"/>
                </a:solidFill>
              </a:rPr>
              <a:t> </a:t>
            </a:r>
            <a:r>
              <a:rPr lang="en-US" sz="1400" dirty="0">
                <a:solidFill>
                  <a:srgbClr val="FF0000"/>
                </a:solidFill>
              </a:rPr>
              <a:t>p. 779]</a:t>
            </a:r>
            <a:endParaRPr lang="en-US" sz="1600" dirty="0"/>
          </a:p>
          <a:p>
            <a:pPr algn="ctr" eaLnBrk="1" hangingPunct="1"/>
            <a:endParaRPr lang="en-US" sz="1600" dirty="0">
              <a:solidFill>
                <a:srgbClr val="FF0000"/>
              </a:solidFill>
            </a:endParaRPr>
          </a:p>
          <a:p>
            <a:pPr eaLnBrk="1" hangingPunct="1"/>
            <a:endParaRPr lang="en-US" sz="1800" dirty="0"/>
          </a:p>
          <a:p>
            <a:pPr eaLnBrk="1" hangingPunct="1"/>
            <a:r>
              <a:rPr lang="en-US" sz="1600" dirty="0"/>
              <a:t>2.</a:t>
            </a:r>
          </a:p>
          <a:p>
            <a:pPr eaLnBrk="1" hangingPunct="1"/>
            <a:endParaRPr lang="en-US" sz="1600" dirty="0"/>
          </a:p>
          <a:p>
            <a:pPr eaLnBrk="1" hangingPunct="1"/>
            <a:r>
              <a:rPr lang="en-US" sz="1600" dirty="0"/>
              <a:t>governs the rate of “spontaneous” </a:t>
            </a:r>
            <a:r>
              <a:rPr 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1600" baseline="30000" dirty="0" err="1"/>
              <a:t>+</a:t>
            </a:r>
            <a:r>
              <a:rPr 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1600" baseline="30000" dirty="0"/>
              <a:t>-</a:t>
            </a:r>
            <a:r>
              <a:rPr lang="en-US" sz="1600" dirty="0"/>
              <a:t> pair creation (“sparking the vacuum”) in a wave probed</a:t>
            </a:r>
          </a:p>
          <a:p>
            <a:pPr eaLnBrk="1" hangingPunct="1"/>
            <a:r>
              <a:rPr lang="en-US" sz="1600" dirty="0"/>
              <a:t>              by an electron with 4-momentum  </a:t>
            </a:r>
          </a:p>
          <a:p>
            <a:pPr eaLnBrk="1" hangingPunct="1"/>
            <a:r>
              <a:rPr lang="en-US" sz="1600" dirty="0"/>
              <a:t>                                           </a:t>
            </a:r>
            <a:r>
              <a:rPr lang="en-US" sz="1400" dirty="0">
                <a:solidFill>
                  <a:srgbClr val="FF0000"/>
                </a:solidFill>
              </a:rPr>
              <a:t>Symbol     introduced in T. </a:t>
            </a:r>
            <a:r>
              <a:rPr lang="en-US" sz="1400" dirty="0" err="1">
                <a:solidFill>
                  <a:srgbClr val="FF0000"/>
                </a:solidFill>
              </a:rPr>
              <a:t>Erber</a:t>
            </a:r>
            <a:r>
              <a:rPr lang="en-US" sz="1400" dirty="0">
                <a:solidFill>
                  <a:srgbClr val="FF0000"/>
                </a:solidFill>
              </a:rPr>
              <a:t>, </a:t>
            </a:r>
            <a:r>
              <a:rPr lang="en-US" sz="1400" i="1" dirty="0">
                <a:solidFill>
                  <a:srgbClr val="FF0000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Rev. Mod. Phys. </a:t>
            </a:r>
            <a:r>
              <a:rPr lang="en-US" sz="1400" b="1" i="1" dirty="0">
                <a:solidFill>
                  <a:srgbClr val="FF0000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38</a:t>
            </a:r>
            <a:r>
              <a:rPr lang="en-US" sz="1400" i="1" dirty="0">
                <a:solidFill>
                  <a:srgbClr val="FF0000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, 626 (1966)</a:t>
            </a:r>
            <a:endParaRPr lang="en-US" sz="1400" i="1" dirty="0">
              <a:solidFill>
                <a:srgbClr val="FF0000"/>
              </a:solidFill>
            </a:endParaRPr>
          </a:p>
          <a:p>
            <a:pPr eaLnBrk="1" hangingPunct="1"/>
            <a:endParaRPr lang="en-US" sz="1600" dirty="0">
              <a:solidFill>
                <a:srgbClr val="FF0000"/>
              </a:solidFill>
            </a:endParaRPr>
          </a:p>
          <a:p>
            <a:pPr eaLnBrk="1" hangingPunct="1"/>
            <a:endParaRPr lang="en-US" sz="1600" dirty="0">
              <a:solidFill>
                <a:srgbClr val="FF0000"/>
              </a:solidFill>
            </a:endParaRPr>
          </a:p>
          <a:p>
            <a:pPr eaLnBrk="1" hangingPunct="1"/>
            <a:endParaRPr lang="en-US" sz="1600" dirty="0">
              <a:solidFill>
                <a:srgbClr val="FF0000"/>
              </a:solidFill>
            </a:endParaRPr>
          </a:p>
          <a:p>
            <a:pPr eaLnBrk="1" hangingPunct="1"/>
            <a:endParaRPr lang="en-US" sz="1600" dirty="0"/>
          </a:p>
          <a:p>
            <a:pPr eaLnBrk="1" hangingPunct="1"/>
            <a:endParaRPr lang="en-US" sz="1600" dirty="0">
              <a:solidFill>
                <a:srgbClr val="FF0000"/>
              </a:solidFill>
            </a:endParaRPr>
          </a:p>
          <a:p>
            <a:pPr eaLnBrk="1" hangingPunct="1"/>
            <a:endParaRPr lang="en-US" sz="1600" dirty="0">
              <a:solidFill>
                <a:srgbClr val="FF0000"/>
              </a:solidFill>
            </a:endParaRPr>
          </a:p>
          <a:p>
            <a:pPr eaLnBrk="1" hangingPunct="1"/>
            <a:r>
              <a:rPr lang="en-US" sz="1600" dirty="0">
                <a:solidFill>
                  <a:srgbClr val="FF0000"/>
                </a:solidFill>
              </a:rPr>
              <a:t>  </a:t>
            </a:r>
            <a:endParaRPr lang="en-US" sz="16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0575499"/>
              </p:ext>
            </p:extLst>
          </p:nvPr>
        </p:nvGraphicFramePr>
        <p:xfrm>
          <a:off x="611560" y="2168860"/>
          <a:ext cx="3860800" cy="862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93" name="Equation" r:id="rId7" imgW="2450880" imgH="545760" progId="Equation.DSMT4">
                  <p:embed/>
                </p:oleObj>
              </mc:Choice>
              <mc:Fallback>
                <p:oleObj name="Equation" r:id="rId7" imgW="2450880" imgH="5457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11560" y="2168860"/>
                        <a:ext cx="3860800" cy="862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296933"/>
              </p:ext>
            </p:extLst>
          </p:nvPr>
        </p:nvGraphicFramePr>
        <p:xfrm>
          <a:off x="1547813" y="3311525"/>
          <a:ext cx="1379537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94" name="Equation" r:id="rId9" imgW="876240" imgH="279360" progId="Equation.DSMT4">
                  <p:embed/>
                </p:oleObj>
              </mc:Choice>
              <mc:Fallback>
                <p:oleObj name="Equation" r:id="rId9" imgW="87624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47813" y="3311525"/>
                        <a:ext cx="1379537" cy="441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1863964"/>
              </p:ext>
            </p:extLst>
          </p:nvPr>
        </p:nvGraphicFramePr>
        <p:xfrm>
          <a:off x="5472100" y="1880828"/>
          <a:ext cx="379412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95" name="Equation" r:id="rId11" imgW="241200" imgH="228600" progId="Equation.DSMT4">
                  <p:embed/>
                </p:oleObj>
              </mc:Choice>
              <mc:Fallback>
                <p:oleObj name="Equation" r:id="rId11" imgW="2412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472100" y="1880828"/>
                        <a:ext cx="379412" cy="360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4736259"/>
              </p:ext>
            </p:extLst>
          </p:nvPr>
        </p:nvGraphicFramePr>
        <p:xfrm>
          <a:off x="7498531" y="1871663"/>
          <a:ext cx="1177925" cy="379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96" name="Equation" r:id="rId13" imgW="749160" imgH="241200" progId="Equation.DSMT4">
                  <p:embed/>
                </p:oleObj>
              </mc:Choice>
              <mc:Fallback>
                <p:oleObj name="Equation" r:id="rId13" imgW="74916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7498531" y="1871663"/>
                        <a:ext cx="1177925" cy="379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8479604"/>
              </p:ext>
            </p:extLst>
          </p:nvPr>
        </p:nvGraphicFramePr>
        <p:xfrm>
          <a:off x="8544755" y="1664804"/>
          <a:ext cx="239713" cy="260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97" name="Equation" r:id="rId15" imgW="152280" imgH="164880" progId="Equation.DSMT4">
                  <p:embed/>
                </p:oleObj>
              </mc:Choice>
              <mc:Fallback>
                <p:oleObj name="Equation" r:id="rId15" imgW="15228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8544755" y="1664804"/>
                        <a:ext cx="239713" cy="260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5362038"/>
              </p:ext>
            </p:extLst>
          </p:nvPr>
        </p:nvGraphicFramePr>
        <p:xfrm>
          <a:off x="4355976" y="5913276"/>
          <a:ext cx="1298575" cy="40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98" name="Equation" r:id="rId17" imgW="825480" imgH="253800" progId="Equation.DSMT4">
                  <p:embed/>
                </p:oleObj>
              </mc:Choice>
              <mc:Fallback>
                <p:oleObj name="Equation" r:id="rId17" imgW="82548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4355976" y="5913276"/>
                        <a:ext cx="1298575" cy="4016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4638278"/>
              </p:ext>
            </p:extLst>
          </p:nvPr>
        </p:nvGraphicFramePr>
        <p:xfrm>
          <a:off x="7900367" y="1726902"/>
          <a:ext cx="200025" cy="261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99" name="Equation" r:id="rId19" imgW="126720" imgH="164880" progId="Equation.DSMT4">
                  <p:embed/>
                </p:oleObj>
              </mc:Choice>
              <mc:Fallback>
                <p:oleObj name="Equation" r:id="rId19" imgW="12672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7900367" y="1726902"/>
                        <a:ext cx="200025" cy="2619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8967307"/>
              </p:ext>
            </p:extLst>
          </p:nvPr>
        </p:nvGraphicFramePr>
        <p:xfrm>
          <a:off x="575556" y="4642581"/>
          <a:ext cx="8180388" cy="982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00" name="Equation" r:id="rId21" imgW="5194080" imgH="622080" progId="Equation.DSMT4">
                  <p:embed/>
                </p:oleObj>
              </mc:Choice>
              <mc:Fallback>
                <p:oleObj name="Equation" r:id="rId21" imgW="5194080" imgH="622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575556" y="4642581"/>
                        <a:ext cx="8180388" cy="9826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422" name="Picture 278" descr="Image result for rudolf peierls"/>
          <p:cNvPicPr>
            <a:picLocks noChangeAspect="1" noChangeArrowheads="1"/>
          </p:cNvPicPr>
          <p:nvPr/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4" t="1410" r="7784" b="22024"/>
          <a:stretch/>
        </p:blipFill>
        <p:spPr bwMode="auto">
          <a:xfrm>
            <a:off x="8186347" y="3543274"/>
            <a:ext cx="922157" cy="1042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401338" y="4509120"/>
            <a:ext cx="33986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or </a:t>
            </a:r>
            <a:r>
              <a:rPr lang="en-US" sz="1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1400" i="1" baseline="-25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1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1400" i="1" baseline="-25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1400" dirty="0">
                <a:solidFill>
                  <a:srgbClr val="FF0000"/>
                </a:solidFill>
              </a:rPr>
              <a:t> or </a:t>
            </a:r>
            <a:r>
              <a:rPr lang="en-US" sz="1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1400" i="1" baseline="-25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1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1400" i="1" baseline="-25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1400" dirty="0">
                <a:solidFill>
                  <a:srgbClr val="FF0000"/>
                </a:solidFill>
              </a:rPr>
              <a:t> for static </a:t>
            </a:r>
            <a:r>
              <a:rPr lang="en-US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1400" dirty="0">
                <a:solidFill>
                  <a:srgbClr val="FF0000"/>
                </a:solidFill>
              </a:rPr>
              <a:t> and </a:t>
            </a:r>
            <a:r>
              <a:rPr lang="en-US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1400" dirty="0">
                <a:solidFill>
                  <a:srgbClr val="FF0000"/>
                </a:solidFill>
              </a:rPr>
              <a:t> fields</a:t>
            </a:r>
          </a:p>
        </p:txBody>
      </p:sp>
      <p:cxnSp>
        <p:nvCxnSpPr>
          <p:cNvPr id="15" name="Straight Arrow Connector 14"/>
          <p:cNvCxnSpPr>
            <a:stCxn id="13" idx="1"/>
          </p:cNvCxnSpPr>
          <p:nvPr/>
        </p:nvCxnSpPr>
        <p:spPr>
          <a:xfrm flipH="1">
            <a:off x="3131840" y="4663009"/>
            <a:ext cx="269498" cy="21544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491676" y="2401724"/>
            <a:ext cx="46168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ym typeface="Symbol" panose="05050102010706020507" pitchFamily="18" charset="2"/>
              </a:rPr>
              <a:t>[ is also defined for a periodic, static magnetic field = “wiggler”.]</a:t>
            </a:r>
            <a:endParaRPr lang="en-US" sz="1400" dirty="0"/>
          </a:p>
        </p:txBody>
      </p:sp>
      <p:pic>
        <p:nvPicPr>
          <p:cNvPr id="6688" name="Picture 544" descr="Bildergebnis fÃ¼r t.w.b. kibble"/>
          <p:cNvPicPr>
            <a:picLocks noChangeAspect="1" noChangeArrowheads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55" t="5664" r="18046" b="28509"/>
          <a:stretch/>
        </p:blipFill>
        <p:spPr bwMode="auto">
          <a:xfrm>
            <a:off x="7369021" y="3543274"/>
            <a:ext cx="781829" cy="1042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DC457B4C-3CA5-48B8-8499-368C193642D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0025233"/>
              </p:ext>
            </p:extLst>
          </p:nvPr>
        </p:nvGraphicFramePr>
        <p:xfrm>
          <a:off x="3432188" y="6300998"/>
          <a:ext cx="239712" cy="260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01" name="Equation" r:id="rId25" imgW="152280" imgH="164880" progId="Equation.DSMT4">
                  <p:embed/>
                </p:oleObj>
              </mc:Choice>
              <mc:Fallback>
                <p:oleObj name="Equation" r:id="rId25" imgW="152280" imgH="164880" progId="Equation.DSMT4">
                  <p:embed/>
                  <p:pic>
                    <p:nvPicPr>
                      <p:cNvPr id="12" name="Object 11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3432188" y="6300998"/>
                        <a:ext cx="239712" cy="260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074063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http://i.stack.imgur.com/8wung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0" y="7938"/>
            <a:ext cx="9144000" cy="525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dirty="0">
                <a:solidFill>
                  <a:srgbClr val="FF0000"/>
                </a:solidFill>
              </a:rPr>
              <a:t>Where to Find Critical Fields</a:t>
            </a:r>
            <a:endParaRPr lang="en-US" dirty="0">
              <a:solidFill>
                <a:srgbClr val="FF0000"/>
              </a:solidFill>
              <a:ea typeface="宋体" pitchFamily="2" charset="-122"/>
            </a:endParaRPr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107504" y="476672"/>
            <a:ext cx="9036496" cy="556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sz="1600" dirty="0"/>
              <a:t>The magnetic field at the surface of a neutron star (</a:t>
            </a:r>
            <a:r>
              <a:rPr lang="en-US" sz="1600" dirty="0" err="1"/>
              <a:t>magnetar</a:t>
            </a:r>
            <a:r>
              <a:rPr lang="en-US" sz="1600" dirty="0"/>
              <a:t>) can exceed the critical field </a:t>
            </a:r>
            <a:r>
              <a:rPr 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18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crit</a:t>
            </a:r>
            <a:r>
              <a:rPr lang="en-US" sz="1600" dirty="0"/>
              <a:t> = 4.4 × 10</a:t>
            </a:r>
            <a:r>
              <a:rPr lang="en-US" sz="1600" baseline="30000" dirty="0"/>
              <a:t>13</a:t>
            </a:r>
            <a:r>
              <a:rPr lang="en-US" sz="1600" dirty="0"/>
              <a:t> Gauss.                                                                        </a:t>
            </a:r>
            <a:r>
              <a:rPr lang="en-US" sz="1400" dirty="0"/>
              <a:t>KTM, </a:t>
            </a:r>
            <a:r>
              <a:rPr lang="en-US" sz="1400" i="1" dirty="0">
                <a:hlinkClick r:id="rId4"/>
              </a:rPr>
              <a:t>magnetars.pdf (1998)</a:t>
            </a:r>
            <a:endParaRPr lang="en-US" sz="1400" i="1" dirty="0"/>
          </a:p>
          <a:p>
            <a:pPr eaLnBrk="1" hangingPunct="1"/>
            <a:endParaRPr lang="en-US" sz="1400" dirty="0"/>
          </a:p>
          <a:p>
            <a:pPr eaLnBrk="1" hangingPunct="1"/>
            <a:r>
              <a:rPr lang="en-US" sz="1600" dirty="0">
                <a:solidFill>
                  <a:srgbClr val="FF0000"/>
                </a:solidFill>
              </a:rPr>
              <a:t>During heavy-ion collisions where                               </a:t>
            </a:r>
          </a:p>
          <a:p>
            <a:pPr eaLnBrk="1" hangingPunct="1"/>
            <a:r>
              <a:rPr lang="en-US" sz="1600" dirty="0">
                <a:solidFill>
                  <a:srgbClr val="FF0000"/>
                </a:solidFill>
              </a:rPr>
              <a:t>the critical field can be exceeded, and </a:t>
            </a:r>
            <a:r>
              <a:rPr lang="en-US" sz="1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1800" baseline="30000" dirty="0" err="1">
                <a:solidFill>
                  <a:srgbClr val="FF0000"/>
                </a:solidFill>
              </a:rPr>
              <a:t>+</a:t>
            </a:r>
            <a:r>
              <a:rPr lang="en-US" sz="1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1800" baseline="30000" dirty="0">
                <a:solidFill>
                  <a:srgbClr val="FF0000"/>
                </a:solidFill>
              </a:rPr>
              <a:t>-</a:t>
            </a:r>
            <a:r>
              <a:rPr lang="en-US" sz="1600" baseline="30000" dirty="0">
                <a:solidFill>
                  <a:srgbClr val="FF0000"/>
                </a:solidFill>
              </a:rPr>
              <a:t> </a:t>
            </a:r>
            <a:r>
              <a:rPr lang="en-US" sz="1600" dirty="0">
                <a:solidFill>
                  <a:srgbClr val="FF0000"/>
                </a:solidFill>
              </a:rPr>
              <a:t>production is expected,</a:t>
            </a:r>
          </a:p>
          <a:p>
            <a:pPr eaLnBrk="1" hangingPunct="1"/>
            <a:r>
              <a:rPr lang="en-US" sz="1400" dirty="0">
                <a:solidFill>
                  <a:srgbClr val="FF0000"/>
                </a:solidFill>
              </a:rPr>
              <a:t>                     G. </a:t>
            </a:r>
            <a:r>
              <a:rPr lang="en-US" sz="1400" dirty="0" err="1">
                <a:solidFill>
                  <a:srgbClr val="FF0000"/>
                </a:solidFill>
              </a:rPr>
              <a:t>Taubes</a:t>
            </a:r>
            <a:r>
              <a:rPr lang="en-US" sz="1400" dirty="0">
                <a:solidFill>
                  <a:srgbClr val="FF0000"/>
                </a:solidFill>
              </a:rPr>
              <a:t>, </a:t>
            </a:r>
            <a:r>
              <a:rPr lang="en-US" sz="1400" i="1" dirty="0">
                <a:solidFill>
                  <a:srgbClr val="FF0000"/>
                </a:solidFill>
              </a:rPr>
              <a:t>The One That Got Away? </a:t>
            </a:r>
            <a:r>
              <a:rPr lang="en-US" sz="1400" i="1" dirty="0">
                <a:solidFill>
                  <a:srgbClr val="FF0000"/>
                </a:solidFill>
                <a:hlinkClick r:id="rId5"/>
              </a:rPr>
              <a:t>Science, </a:t>
            </a:r>
            <a:r>
              <a:rPr lang="en-US" sz="1400" b="1" i="1" dirty="0">
                <a:solidFill>
                  <a:srgbClr val="FF0000"/>
                </a:solidFill>
                <a:hlinkClick r:id="rId5"/>
              </a:rPr>
              <a:t>275</a:t>
            </a:r>
            <a:r>
              <a:rPr lang="en-US" sz="1400" i="1" dirty="0">
                <a:solidFill>
                  <a:srgbClr val="FF0000"/>
                </a:solidFill>
                <a:hlinkClick r:id="rId5"/>
              </a:rPr>
              <a:t>,  148 (1997)</a:t>
            </a:r>
            <a:endParaRPr lang="en-US" sz="1400" i="1" dirty="0">
              <a:solidFill>
                <a:srgbClr val="FF0000"/>
              </a:solidFill>
            </a:endParaRPr>
          </a:p>
          <a:p>
            <a:pPr eaLnBrk="1" hangingPunct="1"/>
            <a:endParaRPr lang="en-US" sz="1600" dirty="0">
              <a:solidFill>
                <a:srgbClr val="FF0000"/>
              </a:solidFill>
            </a:endParaRPr>
          </a:p>
          <a:p>
            <a:pPr eaLnBrk="1" hangingPunct="1"/>
            <a:r>
              <a:rPr lang="en-US" sz="1600" dirty="0"/>
              <a:t>The Earth’s magnetic field appears to be of critical strength as seen by a                         cosmic-ray electron with &gt; 10</a:t>
            </a:r>
            <a:r>
              <a:rPr lang="en-US" sz="1600" baseline="30000" dirty="0"/>
              <a:t>19</a:t>
            </a:r>
            <a:r>
              <a:rPr lang="en-US" sz="1600" dirty="0"/>
              <a:t> eV.      </a:t>
            </a:r>
            <a:r>
              <a:rPr lang="en-US" sz="1400" dirty="0"/>
              <a:t>I.Y. </a:t>
            </a:r>
            <a:r>
              <a:rPr lang="en-US" sz="1400" dirty="0" err="1"/>
              <a:t>Pomeranchuk</a:t>
            </a:r>
            <a:r>
              <a:rPr lang="en-US" sz="1400" dirty="0"/>
              <a:t>, </a:t>
            </a:r>
            <a:r>
              <a:rPr lang="en-US" sz="1400" i="1" dirty="0">
                <a:hlinkClick r:id="rId6"/>
              </a:rPr>
              <a:t>J. Phys. USSR </a:t>
            </a:r>
            <a:r>
              <a:rPr lang="en-US" sz="1400" b="1" i="1" dirty="0">
                <a:hlinkClick r:id="rId6"/>
              </a:rPr>
              <a:t>2,</a:t>
            </a:r>
            <a:r>
              <a:rPr lang="en-US" sz="1400" i="1" dirty="0">
                <a:hlinkClick r:id="rId6"/>
              </a:rPr>
              <a:t> 65 (1940)</a:t>
            </a:r>
            <a:endParaRPr lang="en-US" sz="1400" i="1" dirty="0"/>
          </a:p>
          <a:p>
            <a:pPr eaLnBrk="1" hangingPunct="1"/>
            <a:endParaRPr lang="en-US" sz="1400" i="1" dirty="0">
              <a:solidFill>
                <a:srgbClr val="FF0000"/>
              </a:solidFill>
            </a:endParaRPr>
          </a:p>
          <a:p>
            <a:pPr eaLnBrk="1" hangingPunct="1"/>
            <a:r>
              <a:rPr lang="en-US" sz="1600" dirty="0">
                <a:solidFill>
                  <a:srgbClr val="FF0000"/>
                </a:solidFill>
              </a:rPr>
              <a:t>The electric field of a bunch at a future </a:t>
            </a:r>
            <a:r>
              <a:rPr lang="en-US" sz="1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1800" i="1" baseline="30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1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1800" i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1600" i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FF0000"/>
                </a:solidFill>
              </a:rPr>
              <a:t>linear collider approaches the critical field in the frame of the oncoming bunch </a:t>
            </a:r>
            <a:r>
              <a:rPr lang="en-US" sz="1600" dirty="0">
                <a:solidFill>
                  <a:srgbClr val="FF0000"/>
                </a:solidFill>
                <a:sym typeface="Symbol" panose="05050102010706020507" pitchFamily="18" charset="2"/>
              </a:rPr>
              <a:t> “</a:t>
            </a:r>
            <a:r>
              <a:rPr lang="en-US" sz="1600" dirty="0" err="1">
                <a:solidFill>
                  <a:srgbClr val="FF0000"/>
                </a:solidFill>
                <a:sym typeface="Symbol" panose="05050102010706020507" pitchFamily="18" charset="2"/>
              </a:rPr>
              <a:t>Beamstrahlung</a:t>
            </a:r>
            <a:r>
              <a:rPr lang="en-US" sz="1600" dirty="0">
                <a:solidFill>
                  <a:srgbClr val="FF0000"/>
                </a:solidFill>
                <a:sym typeface="Symbol" panose="05050102010706020507" pitchFamily="18" charset="2"/>
              </a:rPr>
              <a:t>” limit,                                                  (but q</a:t>
            </a:r>
            <a:r>
              <a:rPr lang="en-US" sz="1600" dirty="0">
                <a:solidFill>
                  <a:srgbClr val="FF0000"/>
                </a:solidFill>
              </a:rPr>
              <a:t>uantum suppression of classical radiation rate.)           </a:t>
            </a:r>
          </a:p>
          <a:p>
            <a:pPr eaLnBrk="1" hangingPunct="1"/>
            <a:r>
              <a:rPr lang="en-US" sz="1400" dirty="0">
                <a:solidFill>
                  <a:srgbClr val="FF0000"/>
                </a:solidFill>
              </a:rPr>
              <a:t>                  T. </a:t>
            </a:r>
            <a:r>
              <a:rPr lang="en-US" sz="1400" dirty="0" err="1">
                <a:solidFill>
                  <a:srgbClr val="FF0000"/>
                </a:solidFill>
              </a:rPr>
              <a:t>Himel</a:t>
            </a:r>
            <a:r>
              <a:rPr lang="en-US" sz="1400" dirty="0">
                <a:solidFill>
                  <a:srgbClr val="FF0000"/>
                </a:solidFill>
              </a:rPr>
              <a:t> &amp; J. </a:t>
            </a:r>
            <a:r>
              <a:rPr lang="en-US" sz="1400" dirty="0" err="1">
                <a:solidFill>
                  <a:srgbClr val="FF0000"/>
                </a:solidFill>
              </a:rPr>
              <a:t>Siegrist</a:t>
            </a:r>
            <a:r>
              <a:rPr lang="en-US" sz="1400" dirty="0">
                <a:solidFill>
                  <a:srgbClr val="FF0000"/>
                </a:solidFill>
              </a:rPr>
              <a:t>, </a:t>
            </a:r>
            <a:r>
              <a:rPr lang="en-US" sz="1400" i="1" dirty="0">
                <a:solidFill>
                  <a:srgbClr val="FF0000"/>
                </a:solidFill>
                <a:hlinkClick r:id="rId7"/>
              </a:rPr>
              <a:t>AIP Conf. Proc. </a:t>
            </a:r>
            <a:r>
              <a:rPr lang="en-US" sz="1400" b="1" i="1" dirty="0">
                <a:solidFill>
                  <a:srgbClr val="FF0000"/>
                </a:solidFill>
                <a:hlinkClick r:id="rId7"/>
              </a:rPr>
              <a:t>130</a:t>
            </a:r>
            <a:r>
              <a:rPr lang="en-US" sz="1400" i="1" dirty="0">
                <a:solidFill>
                  <a:srgbClr val="FF0000"/>
                </a:solidFill>
                <a:hlinkClick r:id="rId7"/>
              </a:rPr>
              <a:t>, 602 (1985) </a:t>
            </a:r>
            <a:endParaRPr lang="en-US" sz="1400" i="1" dirty="0">
              <a:solidFill>
                <a:srgbClr val="FF0000"/>
              </a:solidFill>
            </a:endParaRPr>
          </a:p>
          <a:p>
            <a:pPr eaLnBrk="1" hangingPunct="1"/>
            <a:endParaRPr lang="en-US" sz="1600" dirty="0">
              <a:solidFill>
                <a:srgbClr val="FF0000"/>
              </a:solidFill>
            </a:endParaRPr>
          </a:p>
          <a:p>
            <a:pPr eaLnBrk="1" hangingPunct="1"/>
            <a:r>
              <a:rPr lang="en-US" sz="1600" dirty="0">
                <a:solidFill>
                  <a:srgbClr val="FF0000"/>
                </a:solidFill>
              </a:rPr>
              <a:t>                      </a:t>
            </a:r>
            <a:r>
              <a:rPr lang="en-US" sz="1400" dirty="0">
                <a:solidFill>
                  <a:srgbClr val="FF0000"/>
                </a:solidFill>
              </a:rPr>
              <a:t>M. Jacob &amp; T.T. Wu, </a:t>
            </a:r>
            <a:r>
              <a:rPr lang="en-US" sz="1400" i="1" dirty="0">
                <a:solidFill>
                  <a:srgbClr val="FF0000"/>
                </a:solidFill>
                <a:hlinkClick r:id="rId8"/>
              </a:rPr>
              <a:t>Phys. Lett. B </a:t>
            </a:r>
            <a:r>
              <a:rPr lang="en-US" sz="1400" b="1" i="1" dirty="0">
                <a:solidFill>
                  <a:srgbClr val="FF0000"/>
                </a:solidFill>
                <a:hlinkClick r:id="rId8"/>
              </a:rPr>
              <a:t>197</a:t>
            </a:r>
            <a:r>
              <a:rPr lang="en-US" sz="1400" i="1" dirty="0">
                <a:solidFill>
                  <a:srgbClr val="FF0000"/>
                </a:solidFill>
                <a:hlinkClick r:id="rId8"/>
              </a:rPr>
              <a:t>, 253 (1987)</a:t>
            </a:r>
            <a:endParaRPr lang="en-US" sz="1400" i="1" dirty="0">
              <a:solidFill>
                <a:srgbClr val="FF0000"/>
              </a:solidFill>
            </a:endParaRPr>
          </a:p>
          <a:p>
            <a:pPr eaLnBrk="1" hangingPunct="1"/>
            <a:r>
              <a:rPr lang="en-US" sz="1400" dirty="0">
                <a:solidFill>
                  <a:srgbClr val="FF0000"/>
                </a:solidFill>
              </a:rPr>
              <a:t>              R. </a:t>
            </a:r>
            <a:r>
              <a:rPr lang="en-US" sz="1400" dirty="0" err="1">
                <a:solidFill>
                  <a:srgbClr val="FF0000"/>
                </a:solidFill>
              </a:rPr>
              <a:t>Blankenbecler</a:t>
            </a:r>
            <a:r>
              <a:rPr lang="en-US" sz="1400" dirty="0">
                <a:solidFill>
                  <a:srgbClr val="FF0000"/>
                </a:solidFill>
              </a:rPr>
              <a:t> &amp; S.D. </a:t>
            </a:r>
            <a:r>
              <a:rPr lang="en-US" sz="1400" dirty="0" err="1">
                <a:solidFill>
                  <a:srgbClr val="FF0000"/>
                </a:solidFill>
              </a:rPr>
              <a:t>Drell</a:t>
            </a:r>
            <a:r>
              <a:rPr lang="en-US" sz="1400" dirty="0">
                <a:solidFill>
                  <a:srgbClr val="FF0000"/>
                </a:solidFill>
              </a:rPr>
              <a:t>, </a:t>
            </a:r>
            <a:r>
              <a:rPr lang="en-US" sz="1400" i="1" dirty="0">
                <a:solidFill>
                  <a:srgbClr val="FF0000"/>
                </a:solidFill>
                <a:hlinkClick r:id="rId9"/>
              </a:rPr>
              <a:t>Phys. Rev. D </a:t>
            </a:r>
            <a:r>
              <a:rPr lang="en-US" sz="1400" b="1" i="1" dirty="0">
                <a:solidFill>
                  <a:srgbClr val="FF0000"/>
                </a:solidFill>
                <a:hlinkClick r:id="rId9"/>
              </a:rPr>
              <a:t>36</a:t>
            </a:r>
            <a:r>
              <a:rPr lang="en-US" sz="1400" i="1" dirty="0">
                <a:solidFill>
                  <a:srgbClr val="FF0000"/>
                </a:solidFill>
                <a:hlinkClick r:id="rId9"/>
              </a:rPr>
              <a:t>, 277 (1987)</a:t>
            </a:r>
            <a:endParaRPr lang="en-US" sz="1400" i="1" dirty="0">
              <a:solidFill>
                <a:srgbClr val="FF0000"/>
              </a:solidFill>
            </a:endParaRPr>
          </a:p>
          <a:p>
            <a:pPr eaLnBrk="1" hangingPunct="1"/>
            <a:endParaRPr lang="en-US" sz="1400" dirty="0"/>
          </a:p>
          <a:p>
            <a:pPr eaLnBrk="1" hangingPunct="1"/>
            <a:r>
              <a:rPr lang="en-US" sz="1600" dirty="0"/>
              <a:t>The electric field of a focused </a:t>
            </a:r>
            <a:r>
              <a:rPr lang="en-US" sz="1600" dirty="0" err="1"/>
              <a:t>teraWatt</a:t>
            </a:r>
            <a:r>
              <a:rPr lang="en-US" sz="1600" dirty="0"/>
              <a:t> laser appears critical to a </a:t>
            </a:r>
            <a:r>
              <a:rPr lang="en-US" sz="1600" dirty="0" err="1"/>
              <a:t>counterpropagating</a:t>
            </a:r>
            <a:r>
              <a:rPr lang="en-US" sz="1600" dirty="0"/>
              <a:t>     50-GeV electron   </a:t>
            </a:r>
            <a:r>
              <a:rPr lang="en-US" sz="1600" dirty="0">
                <a:sym typeface="Symbol" panose="05050102010706020507" pitchFamily="18" charset="2"/>
              </a:rPr>
              <a:t>    </a:t>
            </a:r>
            <a:r>
              <a:rPr lang="en-US" sz="1600" dirty="0">
                <a:solidFill>
                  <a:srgbClr val="FF0000"/>
                </a:solidFill>
                <a:sym typeface="Symbol" panose="05050102010706020507" pitchFamily="18" charset="2"/>
              </a:rPr>
              <a:t>SLAC Experiment E-144.</a:t>
            </a:r>
            <a:endParaRPr lang="en-US" sz="1600" i="1" dirty="0">
              <a:solidFill>
                <a:srgbClr val="FF0000"/>
              </a:solidFill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2222003"/>
              </p:ext>
            </p:extLst>
          </p:nvPr>
        </p:nvGraphicFramePr>
        <p:xfrm>
          <a:off x="3419872" y="1304764"/>
          <a:ext cx="1717675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44" name="Equation" r:id="rId10" imgW="1091880" imgH="228600" progId="Equation.DSMT4">
                  <p:embed/>
                </p:oleObj>
              </mc:Choice>
              <mc:Fallback>
                <p:oleObj name="Equation" r:id="rId10" imgW="10918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419872" y="1304764"/>
                        <a:ext cx="1717675" cy="361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6828775"/>
              </p:ext>
            </p:extLst>
          </p:nvPr>
        </p:nvGraphicFramePr>
        <p:xfrm>
          <a:off x="6619688" y="1484784"/>
          <a:ext cx="2236788" cy="684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45" name="Equation" r:id="rId12" imgW="1422360" imgH="431640" progId="Equation.DSMT4">
                  <p:embed/>
                </p:oleObj>
              </mc:Choice>
              <mc:Fallback>
                <p:oleObj name="Equation" r:id="rId12" imgW="142236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6619688" y="1484784"/>
                        <a:ext cx="2236788" cy="6842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962" y="2060848"/>
            <a:ext cx="882506" cy="1114673"/>
          </a:xfrm>
          <a:prstGeom prst="rect">
            <a:avLst/>
          </a:prstGeom>
        </p:spPr>
      </p:pic>
      <p:pic>
        <p:nvPicPr>
          <p:cNvPr id="7235" name="Picture 67" descr="Image result for maurice jacob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08" t="11127" r="22724" b="25276"/>
          <a:stretch/>
        </p:blipFill>
        <p:spPr bwMode="auto">
          <a:xfrm>
            <a:off x="5809859" y="4533096"/>
            <a:ext cx="738389" cy="91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39" name="Picture 71" descr="Image result for tai tsun. Wu"/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6" t="1" r="11385" b="11384"/>
          <a:stretch/>
        </p:blipFill>
        <p:spPr bwMode="auto">
          <a:xfrm>
            <a:off x="6590454" y="4531302"/>
            <a:ext cx="837761" cy="913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17" name="Picture 149" descr="Drell"/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07" r="4990" b="4974"/>
          <a:stretch/>
        </p:blipFill>
        <p:spPr bwMode="auto">
          <a:xfrm>
            <a:off x="8208404" y="4545124"/>
            <a:ext cx="818576" cy="91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19" name="Picture 151" descr="Image result for richard blankenbecler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0027" y="4529282"/>
            <a:ext cx="708202" cy="915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25" name="Picture 157" descr="Image result for tom himel"/>
          <p:cNvPicPr>
            <a:picLocks noChangeAspect="1" noChangeArrowheads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10"/>
          <a:stretch/>
        </p:blipFill>
        <p:spPr bwMode="auto">
          <a:xfrm>
            <a:off x="6657351" y="3593178"/>
            <a:ext cx="686957" cy="915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27" name="Picture 159" descr="Image result for jim siegrist"/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35" r="18399" b="30720"/>
          <a:stretch/>
        </p:blipFill>
        <p:spPr bwMode="auto">
          <a:xfrm>
            <a:off x="7488324" y="3619024"/>
            <a:ext cx="635783" cy="890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20275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http://i.stack.imgur.com/8wung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0" y="7938"/>
            <a:ext cx="9144000" cy="525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dirty="0"/>
              <a:t>SLAC Experiment E-144</a:t>
            </a:r>
            <a:endParaRPr lang="en-US" dirty="0">
              <a:ea typeface="宋体" pitchFamily="2" charset="-122"/>
            </a:endParaRPr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35496" y="476672"/>
            <a:ext cx="9036496" cy="3551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sz="1600" dirty="0">
                <a:solidFill>
                  <a:srgbClr val="FF0000"/>
                </a:solidFill>
              </a:rPr>
              <a:t>Performed in the Final Focus Test Beam, SLAC (1996-1997) </a:t>
            </a:r>
          </a:p>
          <a:p>
            <a:pPr eaLnBrk="1" hangingPunct="1"/>
            <a:r>
              <a:rPr lang="nb-NO" sz="1400" dirty="0"/>
              <a:t>FFTB: V. Balakin </a:t>
            </a:r>
            <a:r>
              <a:rPr lang="nb-NO" sz="1400" i="1" dirty="0"/>
              <a:t>et al</a:t>
            </a:r>
            <a:r>
              <a:rPr lang="nb-NO" sz="1400" dirty="0"/>
              <a:t>., </a:t>
            </a:r>
            <a:r>
              <a:rPr lang="nb-NO" sz="1400" i="1" dirty="0">
                <a:hlinkClick r:id="rId2"/>
              </a:rPr>
              <a:t>Phys. Rev. Lett. </a:t>
            </a:r>
            <a:r>
              <a:rPr lang="nb-NO" sz="1400" b="1" i="1" dirty="0">
                <a:hlinkClick r:id="rId2"/>
              </a:rPr>
              <a:t>74</a:t>
            </a:r>
            <a:r>
              <a:rPr lang="nb-NO" sz="1400" i="1" dirty="0">
                <a:hlinkClick r:id="rId2"/>
              </a:rPr>
              <a:t>, 2479 (1995)</a:t>
            </a:r>
            <a:endParaRPr lang="en-US" sz="1400" i="1" dirty="0">
              <a:solidFill>
                <a:srgbClr val="FF0000"/>
              </a:solidFill>
            </a:endParaRPr>
          </a:p>
          <a:p>
            <a:pPr eaLnBrk="1" hangingPunct="1"/>
            <a:endParaRPr lang="en-US" sz="1600" dirty="0">
              <a:solidFill>
                <a:srgbClr val="FF0000"/>
              </a:solidFill>
            </a:endParaRPr>
          </a:p>
          <a:p>
            <a:pPr eaLnBrk="1" hangingPunct="1"/>
            <a:endParaRPr lang="en-US" sz="1600" dirty="0"/>
          </a:p>
          <a:p>
            <a:pPr eaLnBrk="1" hangingPunct="1"/>
            <a:endParaRPr lang="en-US" sz="1600" dirty="0">
              <a:solidFill>
                <a:srgbClr val="FF0000"/>
              </a:solidFill>
            </a:endParaRPr>
          </a:p>
          <a:p>
            <a:pPr eaLnBrk="1" hangingPunct="1"/>
            <a:endParaRPr lang="en-US" sz="1600" dirty="0">
              <a:solidFill>
                <a:srgbClr val="FF0000"/>
              </a:solidFill>
            </a:endParaRPr>
          </a:p>
          <a:p>
            <a:pPr eaLnBrk="1" hangingPunct="1"/>
            <a:endParaRPr lang="en-US" sz="1600" dirty="0">
              <a:solidFill>
                <a:srgbClr val="FF0000"/>
              </a:solidFill>
            </a:endParaRPr>
          </a:p>
          <a:p>
            <a:pPr eaLnBrk="1" hangingPunct="1"/>
            <a:endParaRPr lang="en-US" sz="1600" dirty="0">
              <a:solidFill>
                <a:srgbClr val="FF0000"/>
              </a:solidFill>
            </a:endParaRPr>
          </a:p>
          <a:p>
            <a:pPr eaLnBrk="1" hangingPunct="1"/>
            <a:endParaRPr lang="en-US" sz="1600" dirty="0"/>
          </a:p>
          <a:p>
            <a:pPr eaLnBrk="1" hangingPunct="1"/>
            <a:endParaRPr lang="en-US" sz="1600" dirty="0">
              <a:solidFill>
                <a:srgbClr val="FF0000"/>
              </a:solidFill>
            </a:endParaRPr>
          </a:p>
          <a:p>
            <a:pPr eaLnBrk="1" hangingPunct="1"/>
            <a:endParaRPr lang="en-US" sz="1600" dirty="0">
              <a:solidFill>
                <a:srgbClr val="FF0000"/>
              </a:solidFill>
            </a:endParaRPr>
          </a:p>
          <a:p>
            <a:pPr eaLnBrk="1" hangingPunct="1"/>
            <a:r>
              <a:rPr lang="en-US" sz="1600" dirty="0">
                <a:solidFill>
                  <a:srgbClr val="FF0000"/>
                </a:solidFill>
              </a:rPr>
              <a:t>  </a:t>
            </a:r>
            <a:endParaRPr lang="en-US" sz="1600" dirty="0"/>
          </a:p>
        </p:txBody>
      </p:sp>
      <p:pic>
        <p:nvPicPr>
          <p:cNvPr id="6" name="Picture 2" descr="Illustr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4810" y="512676"/>
            <a:ext cx="3309189" cy="27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Image result for chirped pulse amplification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516" y="2780928"/>
            <a:ext cx="4929186" cy="323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915816" y="5445224"/>
            <a:ext cx="5724636" cy="1151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Terawatt laser system: Chirped-Pulse Amplification (CPA)</a:t>
            </a:r>
          </a:p>
          <a:p>
            <a:r>
              <a:rPr lang="en-US" sz="1600" dirty="0"/>
              <a:t>in a “slab” amplifier.  (Special thanks to D. </a:t>
            </a:r>
            <a:r>
              <a:rPr lang="en-US" sz="1600" dirty="0" err="1"/>
              <a:t>Meyerhofer</a:t>
            </a:r>
            <a:r>
              <a:rPr lang="en-US" sz="1600" dirty="0"/>
              <a:t>.)</a:t>
            </a:r>
          </a:p>
          <a:p>
            <a:r>
              <a:rPr lang="en-US" sz="1400" dirty="0">
                <a:solidFill>
                  <a:srgbClr val="FF0000"/>
                </a:solidFill>
              </a:rPr>
              <a:t>E144 laser system: C. </a:t>
            </a:r>
            <a:r>
              <a:rPr lang="en-US" sz="1400" dirty="0" err="1">
                <a:solidFill>
                  <a:srgbClr val="FF0000"/>
                </a:solidFill>
              </a:rPr>
              <a:t>Bamber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i="1" dirty="0">
                <a:solidFill>
                  <a:srgbClr val="FF0000"/>
                </a:solidFill>
              </a:rPr>
              <a:t>et al</a:t>
            </a:r>
            <a:r>
              <a:rPr lang="en-US" sz="1400" dirty="0">
                <a:solidFill>
                  <a:srgbClr val="FF0000"/>
                </a:solidFill>
              </a:rPr>
              <a:t>., </a:t>
            </a:r>
            <a:r>
              <a:rPr lang="en-US" sz="1400" i="1" dirty="0">
                <a:hlinkClick r:id="rId5"/>
              </a:rPr>
              <a:t>Laser Phys. </a:t>
            </a:r>
            <a:r>
              <a:rPr lang="en-US" sz="1400" b="1" i="1" dirty="0">
                <a:hlinkClick r:id="rId5"/>
              </a:rPr>
              <a:t>7</a:t>
            </a:r>
            <a:r>
              <a:rPr lang="en-US" sz="1400" i="1" dirty="0">
                <a:hlinkClick r:id="rId5"/>
              </a:rPr>
              <a:t>, 135 (1997)</a:t>
            </a:r>
            <a:endParaRPr lang="en-US" sz="1400" i="1" dirty="0"/>
          </a:p>
          <a:p>
            <a:r>
              <a:rPr lang="en-US" sz="1400" dirty="0"/>
              <a:t>CPA: D. Strickland and G. </a:t>
            </a:r>
            <a:r>
              <a:rPr lang="en-US" sz="1400" dirty="0" err="1"/>
              <a:t>Mourou</a:t>
            </a:r>
            <a:r>
              <a:rPr lang="en-US" sz="1400" dirty="0"/>
              <a:t>,  </a:t>
            </a:r>
            <a:r>
              <a:rPr lang="en-US" sz="1400" i="1" dirty="0">
                <a:hlinkClick r:id="rId6"/>
              </a:rPr>
              <a:t>Opt. Comm. </a:t>
            </a:r>
            <a:r>
              <a:rPr lang="en-US" sz="1400" b="1" i="1" dirty="0">
                <a:hlinkClick r:id="rId6"/>
              </a:rPr>
              <a:t>56</a:t>
            </a:r>
            <a:r>
              <a:rPr lang="en-US" sz="1400" i="1" dirty="0">
                <a:hlinkClick r:id="rId6"/>
              </a:rPr>
              <a:t>, 219 (1985)</a:t>
            </a:r>
            <a:endParaRPr lang="en-US" sz="1400" i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24" y="1050211"/>
            <a:ext cx="5184068" cy="1946741"/>
          </a:xfrm>
          <a:prstGeom prst="rect">
            <a:avLst/>
          </a:prstGeom>
        </p:spPr>
      </p:pic>
      <p:pic>
        <p:nvPicPr>
          <p:cNvPr id="9" name="Picture 2" descr="E144_fftb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56784" y="2852936"/>
            <a:ext cx="2231740" cy="2615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" name="Picture 4" descr="E144_exp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4535996" y="2852936"/>
            <a:ext cx="2736304" cy="2047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362" name="Picture 2" descr="Image result for gerard mourou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79" t="2" r="6219" b="23199"/>
          <a:stretch/>
        </p:blipFill>
        <p:spPr bwMode="auto">
          <a:xfrm>
            <a:off x="2015716" y="5716639"/>
            <a:ext cx="756084" cy="814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442686" y="4833156"/>
            <a:ext cx="13372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1 Joule, 1 </a:t>
            </a:r>
            <a:r>
              <a:rPr lang="en-US" sz="1600" dirty="0" err="1">
                <a:solidFill>
                  <a:srgbClr val="FF0000"/>
                </a:solidFill>
              </a:rPr>
              <a:t>ps</a:t>
            </a:r>
            <a:endParaRPr lang="en-US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3439784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56186</TotalTime>
  <Words>2921</Words>
  <Application>Microsoft Office PowerPoint</Application>
  <PresentationFormat>On-screen Show (4:3)</PresentationFormat>
  <Paragraphs>387</Paragraphs>
  <Slides>22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Arial</vt:lpstr>
      <vt:lpstr>Calibri</vt:lpstr>
      <vt:lpstr>Comic Sans MS</vt:lpstr>
      <vt:lpstr>GreekC</vt:lpstr>
      <vt:lpstr>Symbol</vt:lpstr>
      <vt:lpstr>Times New Roman</vt:lpstr>
      <vt:lpstr>1_Custom Design</vt:lpstr>
      <vt:lpstr>Artwork</vt:lpstr>
      <vt:lpstr>Equation</vt:lpstr>
      <vt:lpstr>Nonlinear, Strong-Field QED SLAC Experiment E-144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Princeton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targettrans63</dc:title>
  <dc:creator>Kirk McDonald</dc:creator>
  <cp:lastModifiedBy>Kirk T McDonald</cp:lastModifiedBy>
  <cp:revision>1027</cp:revision>
  <cp:lastPrinted>2018-08-27T22:57:57Z</cp:lastPrinted>
  <dcterms:created xsi:type="dcterms:W3CDTF">2007-03-05T16:41:11Z</dcterms:created>
  <dcterms:modified xsi:type="dcterms:W3CDTF">2019-11-29T06:24:12Z</dcterms:modified>
</cp:coreProperties>
</file>