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1"/>
  </p:notesMasterIdLst>
  <p:handoutMasterIdLst>
    <p:handoutMasterId r:id="rId62"/>
  </p:handoutMasterIdLst>
  <p:sldIdLst>
    <p:sldId id="1986" r:id="rId2"/>
    <p:sldId id="1990" r:id="rId3"/>
    <p:sldId id="2055" r:id="rId4"/>
    <p:sldId id="2054" r:id="rId5"/>
    <p:sldId id="1997" r:id="rId6"/>
    <p:sldId id="1995" r:id="rId7"/>
    <p:sldId id="2072" r:id="rId8"/>
    <p:sldId id="2073" r:id="rId9"/>
    <p:sldId id="1998" r:id="rId10"/>
    <p:sldId id="1999" r:id="rId11"/>
    <p:sldId id="2065" r:id="rId12"/>
    <p:sldId id="2064" r:id="rId13"/>
    <p:sldId id="2074" r:id="rId14"/>
    <p:sldId id="2075" r:id="rId15"/>
    <p:sldId id="2076" r:id="rId16"/>
    <p:sldId id="2077" r:id="rId17"/>
    <p:sldId id="2062" r:id="rId18"/>
    <p:sldId id="2009" r:id="rId19"/>
    <p:sldId id="2008" r:id="rId20"/>
    <p:sldId id="2007" r:id="rId21"/>
    <p:sldId id="2028" r:id="rId22"/>
    <p:sldId id="2071" r:id="rId23"/>
    <p:sldId id="2078" r:id="rId24"/>
    <p:sldId id="2084" r:id="rId25"/>
    <p:sldId id="2080" r:id="rId26"/>
    <p:sldId id="2081" r:id="rId27"/>
    <p:sldId id="2087" r:id="rId28"/>
    <p:sldId id="2085" r:id="rId29"/>
    <p:sldId id="2082" r:id="rId30"/>
    <p:sldId id="2083" r:id="rId31"/>
    <p:sldId id="2031" r:id="rId32"/>
    <p:sldId id="2035" r:id="rId33"/>
    <p:sldId id="2037" r:id="rId34"/>
    <p:sldId id="2036" r:id="rId35"/>
    <p:sldId id="2038" r:id="rId36"/>
    <p:sldId id="2040" r:id="rId37"/>
    <p:sldId id="2050" r:id="rId38"/>
    <p:sldId id="2069" r:id="rId39"/>
    <p:sldId id="2090" r:id="rId40"/>
    <p:sldId id="2014" r:id="rId41"/>
    <p:sldId id="2049" r:id="rId42"/>
    <p:sldId id="2067" r:id="rId43"/>
    <p:sldId id="2060" r:id="rId44"/>
    <p:sldId id="1991" r:id="rId45"/>
    <p:sldId id="1994" r:id="rId46"/>
    <p:sldId id="2004" r:id="rId47"/>
    <p:sldId id="2079" r:id="rId48"/>
    <p:sldId id="2086" r:id="rId49"/>
    <p:sldId id="2088" r:id="rId50"/>
    <p:sldId id="2066" r:id="rId51"/>
    <p:sldId id="2039" r:id="rId52"/>
    <p:sldId id="2034" r:id="rId53"/>
    <p:sldId id="2041" r:id="rId54"/>
    <p:sldId id="2042" r:id="rId55"/>
    <p:sldId id="2051" r:id="rId56"/>
    <p:sldId id="2046" r:id="rId57"/>
    <p:sldId id="2053" r:id="rId58"/>
    <p:sldId id="2047" r:id="rId59"/>
    <p:sldId id="2048" r:id="rId60"/>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5B7"/>
    <a:srgbClr val="FFF493"/>
    <a:srgbClr val="009999"/>
    <a:srgbClr val="E5FDFF"/>
    <a:srgbClr val="E1FFFF"/>
    <a:srgbClr val="C6350F"/>
    <a:srgbClr val="C63507"/>
    <a:srgbClr val="B7DEE8"/>
    <a:srgbClr val="C03A40"/>
    <a:srgbClr val="30CB7E"/>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866" autoAdjust="0"/>
  </p:normalViewPr>
  <p:slideViewPr>
    <p:cSldViewPr>
      <p:cViewPr>
        <p:scale>
          <a:sx n="70" d="100"/>
          <a:sy n="70" d="100"/>
        </p:scale>
        <p:origin x="-928" y="-192"/>
      </p:cViewPr>
      <p:guideLst>
        <p:guide orient="horz" pos="2496"/>
        <p:guide pos="2880"/>
      </p:guideLst>
    </p:cSldViewPr>
  </p:slideViewPr>
  <p:notesTextViewPr>
    <p:cViewPr>
      <p:scale>
        <a:sx n="100" d="100"/>
        <a:sy n="100" d="100"/>
      </p:scale>
      <p:origin x="0" y="0"/>
    </p:cViewPr>
  </p:notesTextViewPr>
  <p:sorterViewPr>
    <p:cViewPr>
      <p:scale>
        <a:sx n="75" d="100"/>
        <a:sy n="75" d="100"/>
      </p:scale>
      <p:origin x="0" y="0"/>
    </p:cViewPr>
  </p:sorterViewPr>
  <p:notesViewPr>
    <p:cSldViewPr>
      <p:cViewPr>
        <p:scale>
          <a:sx n="100" d="100"/>
          <a:sy n="100" d="100"/>
        </p:scale>
        <p:origin x="-1592" y="-80"/>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interSettings" Target="printerSettings/printerSettings1.bin"/><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notesMaster" Target="notesMasters/notesMaster1.xml"/><Relationship Id="rId62" Type="http://schemas.openxmlformats.org/officeDocument/2006/relationships/handoutMaster" Target="handoutMasters/handout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 name="Date Placeholder 2"/>
          <p:cNvSpPr>
            <a:spLocks noGrp="1"/>
          </p:cNvSpPr>
          <p:nvPr>
            <p:ph type="dt" sz="quarter" idx="1"/>
          </p:nvPr>
        </p:nvSpPr>
        <p:spPr>
          <a:xfrm>
            <a:off x="3884613" y="0"/>
            <a:ext cx="2971800" cy="465138"/>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4950615A-AD24-1F42-8A17-0C982385D9F4}" type="datetime1">
              <a:rPr lang="en-US"/>
              <a:pPr>
                <a:defRPr/>
              </a:pPr>
              <a:t>17/06/16</a:t>
            </a:fld>
            <a:endParaRPr lang="en-US"/>
          </a:p>
        </p:txBody>
      </p:sp>
      <p:sp>
        <p:nvSpPr>
          <p:cNvPr id="4" name="Footer Placeholder 3"/>
          <p:cNvSpPr>
            <a:spLocks noGrp="1"/>
          </p:cNvSpPr>
          <p:nvPr>
            <p:ph type="ftr" sz="quarter" idx="2"/>
          </p:nvPr>
        </p:nvSpPr>
        <p:spPr>
          <a:xfrm>
            <a:off x="0" y="8829675"/>
            <a:ext cx="2971800" cy="465138"/>
          </a:xfrm>
          <a:prstGeom prst="rect">
            <a:avLst/>
          </a:prstGeom>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 name="Slide Number Placeholder 4"/>
          <p:cNvSpPr>
            <a:spLocks noGrp="1"/>
          </p:cNvSpPr>
          <p:nvPr>
            <p:ph type="sldNum" sz="quarter" idx="3"/>
          </p:nvPr>
        </p:nvSpPr>
        <p:spPr>
          <a:xfrm>
            <a:off x="3884613" y="8829675"/>
            <a:ext cx="2971800" cy="465138"/>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B6B20443-08BF-5D47-A18E-F223C12B3354}" type="slidenum">
              <a:rPr lang="en-US"/>
              <a:pPr>
                <a:defRPr/>
              </a:pPr>
              <a:t>‹#›</a:t>
            </a:fld>
            <a:endParaRPr lang="en-US"/>
          </a:p>
        </p:txBody>
      </p:sp>
    </p:spTree>
    <p:extLst>
      <p:ext uri="{BB962C8B-B14F-4D97-AF65-F5344CB8AC3E}">
        <p14:creationId xmlns:p14="http://schemas.microsoft.com/office/powerpoint/2010/main" val="196187244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wrap="square" lIns="91440" tIns="45720" rIns="91440" bIns="45720" numCol="1" anchor="t" anchorCtr="0" compatLnSpc="1">
            <a:prstTxWarp prst="textNoShape">
              <a:avLst/>
            </a:prstTxWarp>
          </a:bodyPr>
          <a:lstStyle>
            <a:lvl1pPr>
              <a:defRPr sz="1200">
                <a:latin typeface="Calibri" charset="0"/>
              </a:defRPr>
            </a:lvl1pPr>
          </a:lstStyle>
          <a:p>
            <a:pPr>
              <a:defRPr/>
            </a:pPr>
            <a:endParaRPr lang="en-US"/>
          </a:p>
        </p:txBody>
      </p:sp>
      <p:sp>
        <p:nvSpPr>
          <p:cNvPr id="3" name="Date Placeholder 2"/>
          <p:cNvSpPr>
            <a:spLocks noGrp="1"/>
          </p:cNvSpPr>
          <p:nvPr>
            <p:ph type="dt" idx="1"/>
          </p:nvPr>
        </p:nvSpPr>
        <p:spPr>
          <a:xfrm>
            <a:off x="3884613" y="0"/>
            <a:ext cx="2971800" cy="465138"/>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pPr>
              <a:defRPr/>
            </a:pPr>
            <a:fld id="{22C8CCE5-CC5E-CA49-B0C2-35798DFC8A60}" type="datetime1">
              <a:rPr lang="en-US"/>
              <a:pPr>
                <a:defRPr/>
              </a:pPr>
              <a:t>17/06/16</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416425"/>
            <a:ext cx="5486400" cy="4183063"/>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2971800" cy="465138"/>
          </a:xfrm>
          <a:prstGeom prst="rect">
            <a:avLst/>
          </a:prstGeom>
        </p:spPr>
        <p:txBody>
          <a:bodyPr vert="horz" wrap="square" lIns="91440" tIns="45720" rIns="91440" bIns="45720" numCol="1" anchor="b" anchorCtr="0" compatLnSpc="1">
            <a:prstTxWarp prst="textNoShape">
              <a:avLst/>
            </a:prstTxWarp>
          </a:bodyPr>
          <a:lstStyle>
            <a:lvl1pPr>
              <a:defRPr sz="1200">
                <a:latin typeface="Calibri" charset="0"/>
              </a:defRPr>
            </a:lvl1pPr>
          </a:lstStyle>
          <a:p>
            <a:pPr>
              <a:defRPr/>
            </a:pPr>
            <a:endParaRPr lang="en-US"/>
          </a:p>
        </p:txBody>
      </p:sp>
      <p:sp>
        <p:nvSpPr>
          <p:cNvPr id="7" name="Slide Number Placeholder 6"/>
          <p:cNvSpPr>
            <a:spLocks noGrp="1"/>
          </p:cNvSpPr>
          <p:nvPr>
            <p:ph type="sldNum" sz="quarter" idx="5"/>
          </p:nvPr>
        </p:nvSpPr>
        <p:spPr>
          <a:xfrm>
            <a:off x="3884613" y="8829675"/>
            <a:ext cx="2971800" cy="465138"/>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pPr>
              <a:defRPr/>
            </a:pPr>
            <a:fld id="{BD94EE9F-1F2B-DB4E-816B-22F3B8113D69}" type="slidenum">
              <a:rPr lang="en-US"/>
              <a:pPr>
                <a:defRPr/>
              </a:pPr>
              <a:t>‹#›</a:t>
            </a:fld>
            <a:endParaRPr lang="en-US"/>
          </a:p>
        </p:txBody>
      </p:sp>
    </p:spTree>
    <p:extLst>
      <p:ext uri="{BB962C8B-B14F-4D97-AF65-F5344CB8AC3E}">
        <p14:creationId xmlns:p14="http://schemas.microsoft.com/office/powerpoint/2010/main" val="351314426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mn-lt"/>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itchFamily="-65"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 Id="rId3" Type="http://schemas.openxmlformats.org/officeDocument/2006/relationships/hyperlink" Target="https://twiki.cern.ch/twiki/bin/view/CMSPublic/GeV" TargetMode="Externa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94EE9F-1F2B-DB4E-816B-22F3B8113D69}" type="slidenum">
              <a:rPr lang="en-US" smtClean="0"/>
              <a:pPr>
                <a:defRPr/>
              </a:pPr>
              <a:t>1</a:t>
            </a:fld>
            <a:endParaRPr lang="en-US"/>
          </a:p>
        </p:txBody>
      </p:sp>
    </p:spTree>
    <p:extLst>
      <p:ext uri="{BB962C8B-B14F-4D97-AF65-F5344CB8AC3E}">
        <p14:creationId xmlns:p14="http://schemas.microsoft.com/office/powerpoint/2010/main" val="341573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endParaRPr lang="en-US" sz="1600" dirty="0"/>
          </a:p>
        </p:txBody>
      </p:sp>
      <p:sp>
        <p:nvSpPr>
          <p:cNvPr id="4" name="Slide Number Placeholder 3"/>
          <p:cNvSpPr>
            <a:spLocks noGrp="1"/>
          </p:cNvSpPr>
          <p:nvPr>
            <p:ph type="sldNum" sz="quarter" idx="10"/>
          </p:nvPr>
        </p:nvSpPr>
        <p:spPr/>
        <p:txBody>
          <a:bodyPr/>
          <a:lstStyle/>
          <a:p>
            <a:pPr>
              <a:defRPr/>
            </a:pPr>
            <a:fld id="{BD94EE9F-1F2B-DB4E-816B-22F3B8113D69}" type="slidenum">
              <a:rPr lang="en-US" smtClean="0"/>
              <a:pPr>
                <a:defRPr/>
              </a:pPr>
              <a:t>10</a:t>
            </a:fld>
            <a:endParaRPr lang="en-US"/>
          </a:p>
        </p:txBody>
      </p:sp>
    </p:spTree>
    <p:extLst>
      <p:ext uri="{BB962C8B-B14F-4D97-AF65-F5344CB8AC3E}">
        <p14:creationId xmlns:p14="http://schemas.microsoft.com/office/powerpoint/2010/main" val="341573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endParaRPr lang="en-US" dirty="0" smtClean="0"/>
          </a:p>
        </p:txBody>
      </p:sp>
      <p:sp>
        <p:nvSpPr>
          <p:cNvPr id="4" name="Slide Number Placeholder 3"/>
          <p:cNvSpPr>
            <a:spLocks noGrp="1"/>
          </p:cNvSpPr>
          <p:nvPr>
            <p:ph type="sldNum" sz="quarter" idx="10"/>
          </p:nvPr>
        </p:nvSpPr>
        <p:spPr/>
        <p:txBody>
          <a:bodyPr/>
          <a:lstStyle/>
          <a:p>
            <a:pPr>
              <a:defRPr/>
            </a:pPr>
            <a:fld id="{BD94EE9F-1F2B-DB4E-816B-22F3B8113D69}" type="slidenum">
              <a:rPr lang="en-US" smtClean="0"/>
              <a:pPr>
                <a:defRPr/>
              </a:pPr>
              <a:t>11</a:t>
            </a:fld>
            <a:endParaRPr lang="en-US"/>
          </a:p>
        </p:txBody>
      </p:sp>
    </p:spTree>
    <p:extLst>
      <p:ext uri="{BB962C8B-B14F-4D97-AF65-F5344CB8AC3E}">
        <p14:creationId xmlns:p14="http://schemas.microsoft.com/office/powerpoint/2010/main" val="341573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BD94EE9F-1F2B-DB4E-816B-22F3B8113D69}" type="slidenum">
              <a:rPr lang="en-US" smtClean="0"/>
              <a:pPr>
                <a:defRPr/>
              </a:pPr>
              <a:t>12</a:t>
            </a:fld>
            <a:endParaRPr lang="en-US"/>
          </a:p>
        </p:txBody>
      </p:sp>
    </p:spTree>
    <p:extLst>
      <p:ext uri="{BB962C8B-B14F-4D97-AF65-F5344CB8AC3E}">
        <p14:creationId xmlns:p14="http://schemas.microsoft.com/office/powerpoint/2010/main" val="341573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94EE9F-1F2B-DB4E-816B-22F3B8113D69}" type="slidenum">
              <a:rPr lang="en-US" smtClean="0"/>
              <a:pPr>
                <a:defRPr/>
              </a:pPr>
              <a:t>13</a:t>
            </a:fld>
            <a:endParaRPr lang="en-US"/>
          </a:p>
        </p:txBody>
      </p:sp>
    </p:spTree>
    <p:extLst>
      <p:ext uri="{BB962C8B-B14F-4D97-AF65-F5344CB8AC3E}">
        <p14:creationId xmlns:p14="http://schemas.microsoft.com/office/powerpoint/2010/main" val="341573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94EE9F-1F2B-DB4E-816B-22F3B8113D69}" type="slidenum">
              <a:rPr lang="en-US" smtClean="0"/>
              <a:pPr>
                <a:defRPr/>
              </a:pPr>
              <a:t>14</a:t>
            </a:fld>
            <a:endParaRPr lang="en-US"/>
          </a:p>
        </p:txBody>
      </p:sp>
    </p:spTree>
    <p:extLst>
      <p:ext uri="{BB962C8B-B14F-4D97-AF65-F5344CB8AC3E}">
        <p14:creationId xmlns:p14="http://schemas.microsoft.com/office/powerpoint/2010/main" val="341573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94EE9F-1F2B-DB4E-816B-22F3B8113D69}" type="slidenum">
              <a:rPr lang="en-US" smtClean="0"/>
              <a:pPr>
                <a:defRPr/>
              </a:pPr>
              <a:t>15</a:t>
            </a:fld>
            <a:endParaRPr lang="en-US"/>
          </a:p>
        </p:txBody>
      </p:sp>
    </p:spTree>
    <p:extLst>
      <p:ext uri="{BB962C8B-B14F-4D97-AF65-F5344CB8AC3E}">
        <p14:creationId xmlns:p14="http://schemas.microsoft.com/office/powerpoint/2010/main" val="3415735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94EE9F-1F2B-DB4E-816B-22F3B8113D69}" type="slidenum">
              <a:rPr lang="en-US" smtClean="0"/>
              <a:pPr>
                <a:defRPr/>
              </a:pPr>
              <a:t>16</a:t>
            </a:fld>
            <a:endParaRPr lang="en-US"/>
          </a:p>
        </p:txBody>
      </p:sp>
    </p:spTree>
    <p:extLst>
      <p:ext uri="{BB962C8B-B14F-4D97-AF65-F5344CB8AC3E}">
        <p14:creationId xmlns:p14="http://schemas.microsoft.com/office/powerpoint/2010/main" val="3415735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BD94EE9F-1F2B-DB4E-816B-22F3B8113D69}" type="slidenum">
              <a:rPr lang="en-US" smtClean="0"/>
              <a:pPr>
                <a:defRPr/>
              </a:pPr>
              <a:t>17</a:t>
            </a:fld>
            <a:endParaRPr lang="en-US"/>
          </a:p>
        </p:txBody>
      </p:sp>
    </p:spTree>
    <p:extLst>
      <p:ext uri="{BB962C8B-B14F-4D97-AF65-F5344CB8AC3E}">
        <p14:creationId xmlns:p14="http://schemas.microsoft.com/office/powerpoint/2010/main" val="3415735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94EE9F-1F2B-DB4E-816B-22F3B8113D69}" type="slidenum">
              <a:rPr lang="en-US" smtClean="0"/>
              <a:pPr>
                <a:defRPr/>
              </a:pPr>
              <a:t>18</a:t>
            </a:fld>
            <a:endParaRPr lang="en-US"/>
          </a:p>
        </p:txBody>
      </p:sp>
    </p:spTree>
    <p:extLst>
      <p:ext uri="{BB962C8B-B14F-4D97-AF65-F5344CB8AC3E}">
        <p14:creationId xmlns:p14="http://schemas.microsoft.com/office/powerpoint/2010/main" val="3415735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94EE9F-1F2B-DB4E-816B-22F3B8113D69}" type="slidenum">
              <a:rPr lang="en-US" smtClean="0"/>
              <a:pPr>
                <a:defRPr/>
              </a:pPr>
              <a:t>19</a:t>
            </a:fld>
            <a:endParaRPr lang="en-US"/>
          </a:p>
        </p:txBody>
      </p:sp>
    </p:spTree>
    <p:extLst>
      <p:ext uri="{BB962C8B-B14F-4D97-AF65-F5344CB8AC3E}">
        <p14:creationId xmlns:p14="http://schemas.microsoft.com/office/powerpoint/2010/main" val="341573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416425"/>
            <a:ext cx="6781800" cy="4183063"/>
          </a:xfrm>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BD94EE9F-1F2B-DB4E-816B-22F3B8113D69}" type="slidenum">
              <a:rPr lang="en-US" smtClean="0"/>
              <a:pPr>
                <a:defRPr/>
              </a:pPr>
              <a:t>2</a:t>
            </a:fld>
            <a:endParaRPr lang="en-US"/>
          </a:p>
        </p:txBody>
      </p:sp>
    </p:spTree>
    <p:extLst>
      <p:ext uri="{BB962C8B-B14F-4D97-AF65-F5344CB8AC3E}">
        <p14:creationId xmlns:p14="http://schemas.microsoft.com/office/powerpoint/2010/main" val="3415735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94EE9F-1F2B-DB4E-816B-22F3B8113D69}" type="slidenum">
              <a:rPr lang="en-US" smtClean="0"/>
              <a:pPr>
                <a:defRPr/>
              </a:pPr>
              <a:t>20</a:t>
            </a:fld>
            <a:endParaRPr lang="en-US"/>
          </a:p>
        </p:txBody>
      </p:sp>
    </p:spTree>
    <p:extLst>
      <p:ext uri="{BB962C8B-B14F-4D97-AF65-F5344CB8AC3E}">
        <p14:creationId xmlns:p14="http://schemas.microsoft.com/office/powerpoint/2010/main" val="3415735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BD94EE9F-1F2B-DB4E-816B-22F3B8113D69}" type="slidenum">
              <a:rPr lang="en-US" smtClean="0"/>
              <a:pPr>
                <a:defRPr/>
              </a:pPr>
              <a:t>21</a:t>
            </a:fld>
            <a:endParaRPr lang="en-US"/>
          </a:p>
        </p:txBody>
      </p:sp>
    </p:spTree>
    <p:extLst>
      <p:ext uri="{BB962C8B-B14F-4D97-AF65-F5344CB8AC3E}">
        <p14:creationId xmlns:p14="http://schemas.microsoft.com/office/powerpoint/2010/main" val="3415735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94EE9F-1F2B-DB4E-816B-22F3B8113D69}" type="slidenum">
              <a:rPr lang="en-US" smtClean="0"/>
              <a:pPr>
                <a:defRPr/>
              </a:pPr>
              <a:t>22</a:t>
            </a:fld>
            <a:endParaRPr lang="en-US"/>
          </a:p>
        </p:txBody>
      </p:sp>
    </p:spTree>
    <p:extLst>
      <p:ext uri="{BB962C8B-B14F-4D97-AF65-F5344CB8AC3E}">
        <p14:creationId xmlns:p14="http://schemas.microsoft.com/office/powerpoint/2010/main" val="3415735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30000"/>
              </a:lnSpc>
              <a:buClr>
                <a:srgbClr val="990033"/>
              </a:buClr>
              <a:buSzPct val="120000"/>
              <a:buFont typeface="Monotype Sorts" charset="0"/>
              <a:buNone/>
              <a:defRPr/>
            </a:pPr>
            <a:r>
              <a:rPr lang="en-US" sz="1200" kern="1200" dirty="0" smtClean="0">
                <a:solidFill>
                  <a:srgbClr val="000099"/>
                </a:solidFill>
                <a:latin typeface="+mn-lt"/>
                <a:ea typeface="ＭＳ Ｐゴシック" pitchFamily="-65" charset="-128"/>
                <a:cs typeface="ＭＳ Ｐゴシック" pitchFamily="-65" charset="-128"/>
              </a:rPr>
              <a:t>K</a:t>
            </a:r>
            <a:r>
              <a:rPr lang="en-US" sz="1200" kern="1200" baseline="-25000" dirty="0" smtClean="0">
                <a:solidFill>
                  <a:srgbClr val="000099"/>
                </a:solidFill>
                <a:latin typeface="+mn-lt"/>
                <a:ea typeface="ＭＳ Ｐゴシック" pitchFamily="-65" charset="-128"/>
                <a:cs typeface="ＭＳ Ｐゴシック" pitchFamily="-65" charset="-128"/>
              </a:rPr>
              <a:t>S</a:t>
            </a:r>
            <a:r>
              <a:rPr lang="en-US" sz="1200" kern="1200" dirty="0" smtClean="0">
                <a:solidFill>
                  <a:srgbClr val="000099"/>
                </a:solidFill>
                <a:latin typeface="+mn-lt"/>
                <a:ea typeface="ＭＳ Ｐゴシック" pitchFamily="-65" charset="-128"/>
                <a:cs typeface="ＭＳ Ｐゴシック" pitchFamily="-65" charset="-128"/>
              </a:rPr>
              <a:t> </a:t>
            </a:r>
            <a:r>
              <a:rPr lang="en-US" sz="900" b="1" kern="1200" dirty="0" smtClean="0">
                <a:solidFill>
                  <a:srgbClr val="000099"/>
                </a:solidFill>
                <a:latin typeface="Symbol" charset="0"/>
                <a:ea typeface="ＭＳ Ｐゴシック" pitchFamily="-65" charset="-128"/>
                <a:cs typeface="ＭＳ Ｐゴシック" pitchFamily="-65" charset="-128"/>
                <a:sym typeface="Symbol" charset="0"/>
              </a:rPr>
              <a:t></a:t>
            </a:r>
            <a:r>
              <a:rPr lang="en-US" sz="1200" kern="1200" dirty="0" smtClean="0">
                <a:solidFill>
                  <a:srgbClr val="000099"/>
                </a:solidFill>
                <a:latin typeface="+mn-lt"/>
                <a:ea typeface="ＭＳ Ｐゴシック" pitchFamily="-65" charset="-128"/>
                <a:cs typeface="ＭＳ Ｐゴシック" pitchFamily="-65" charset="-128"/>
              </a:rPr>
              <a:t> </a:t>
            </a:r>
            <a:r>
              <a:rPr lang="en-US" sz="1200" kern="1200" baseline="30000" dirty="0" smtClean="0">
                <a:solidFill>
                  <a:srgbClr val="000099"/>
                </a:solidFill>
                <a:latin typeface="+mn-lt"/>
                <a:ea typeface="ＭＳ Ｐゴシック" pitchFamily="-65" charset="-128"/>
                <a:cs typeface="ＭＳ Ｐゴシック" pitchFamily="-65" charset="-128"/>
              </a:rPr>
              <a:t> </a:t>
            </a:r>
            <a:r>
              <a:rPr lang="en-US" sz="1200" b="1" kern="1200" dirty="0" smtClean="0">
                <a:solidFill>
                  <a:srgbClr val="000099"/>
                </a:solidFill>
                <a:latin typeface="+mn-lt"/>
                <a:ea typeface="ＭＳ Ｐゴシック" pitchFamily="-65" charset="-128"/>
                <a:cs typeface="ＭＳ Ｐゴシック" pitchFamily="-65" charset="-128"/>
                <a:sym typeface="Symbol" charset="0"/>
              </a:rPr>
              <a:t></a:t>
            </a:r>
            <a:r>
              <a:rPr lang="en-US" sz="1200" b="1" kern="1200" baseline="30000" dirty="0" smtClean="0">
                <a:solidFill>
                  <a:srgbClr val="000099"/>
                </a:solidFill>
                <a:latin typeface="+mn-lt"/>
                <a:ea typeface="ＭＳ Ｐゴシック" pitchFamily="-65" charset="-128"/>
                <a:cs typeface="ＭＳ Ｐゴシック" pitchFamily="-65" charset="-128"/>
                <a:sym typeface="Symbol" charset="0"/>
              </a:rPr>
              <a:t>+</a:t>
            </a:r>
            <a:r>
              <a:rPr lang="en-US" sz="1200" b="1" kern="1200" dirty="0" smtClean="0">
                <a:solidFill>
                  <a:srgbClr val="000099"/>
                </a:solidFill>
                <a:latin typeface="+mn-lt"/>
                <a:ea typeface="ＭＳ Ｐゴシック" pitchFamily="-65" charset="-128"/>
                <a:cs typeface="ＭＳ Ｐゴシック" pitchFamily="-65" charset="-128"/>
                <a:sym typeface="Symbol" charset="0"/>
              </a:rPr>
              <a:t></a:t>
            </a:r>
            <a:r>
              <a:rPr lang="en-US" sz="1200" b="1" kern="1200" baseline="30000" dirty="0" smtClean="0">
                <a:solidFill>
                  <a:srgbClr val="000099"/>
                </a:solidFill>
                <a:latin typeface="+mn-lt"/>
                <a:ea typeface="ＭＳ Ｐゴシック" pitchFamily="-65" charset="-128"/>
                <a:cs typeface="ＭＳ Ｐゴシック" pitchFamily="-65" charset="-128"/>
                <a:sym typeface="Symbol" charset="0"/>
              </a:rPr>
              <a:t>-</a:t>
            </a:r>
            <a:r>
              <a:rPr lang="en-US" sz="1200" kern="1200" dirty="0" smtClean="0">
                <a:solidFill>
                  <a:srgbClr val="000099"/>
                </a:solidFill>
                <a:latin typeface="+mn-lt"/>
                <a:ea typeface="ＭＳ Ｐゴシック" pitchFamily="-65" charset="-128"/>
                <a:cs typeface="ＭＳ Ｐゴシック" pitchFamily="-65" charset="-128"/>
                <a:sym typeface="Symbol" charset="0"/>
              </a:rPr>
              <a:t> :   </a:t>
            </a:r>
            <a:r>
              <a:rPr lang="en-US" sz="1200" b="1" kern="1200" dirty="0" smtClean="0">
                <a:solidFill>
                  <a:srgbClr val="0066FF"/>
                </a:solidFill>
                <a:latin typeface="+mn-lt"/>
                <a:ea typeface="ＭＳ Ｐゴシック" pitchFamily="-65" charset="-128"/>
                <a:cs typeface="ＭＳ Ｐゴシック" pitchFamily="-65" charset="-128"/>
                <a:sym typeface="Symbol" charset="0"/>
              </a:rPr>
              <a:t>68.6%</a:t>
            </a:r>
            <a:r>
              <a:rPr lang="en-US" sz="1200" kern="1200" dirty="0" smtClean="0">
                <a:solidFill>
                  <a:srgbClr val="000099"/>
                </a:solidFill>
                <a:latin typeface="+mn-lt"/>
                <a:ea typeface="ＭＳ Ｐゴシック" pitchFamily="-65" charset="-128"/>
                <a:cs typeface="ＭＳ Ｐゴシック" pitchFamily="-65" charset="-128"/>
                <a:sym typeface="Symbol" charset="0"/>
              </a:rPr>
              <a:t>          </a:t>
            </a:r>
            <a:r>
              <a:rPr lang="en-US" sz="1200" kern="1200" dirty="0" smtClean="0">
                <a:solidFill>
                  <a:srgbClr val="000099"/>
                </a:solidFill>
                <a:latin typeface="+mn-lt"/>
                <a:ea typeface="ＭＳ Ｐゴシック" pitchFamily="-65" charset="-128"/>
                <a:cs typeface="ＭＳ Ｐゴシック" pitchFamily="-65" charset="-128"/>
              </a:rPr>
              <a:t>K</a:t>
            </a:r>
            <a:r>
              <a:rPr lang="en-US" sz="1200" kern="1200" baseline="-25000" dirty="0" smtClean="0">
                <a:solidFill>
                  <a:srgbClr val="000099"/>
                </a:solidFill>
                <a:latin typeface="+mn-lt"/>
                <a:ea typeface="ＭＳ Ｐゴシック" pitchFamily="-65" charset="-128"/>
                <a:cs typeface="ＭＳ Ｐゴシック" pitchFamily="-65" charset="-128"/>
              </a:rPr>
              <a:t>L</a:t>
            </a:r>
            <a:r>
              <a:rPr lang="en-US" sz="1200" kern="1200" dirty="0" smtClean="0">
                <a:solidFill>
                  <a:srgbClr val="000099"/>
                </a:solidFill>
                <a:latin typeface="+mn-lt"/>
                <a:ea typeface="ＭＳ Ｐゴシック" pitchFamily="-65" charset="-128"/>
                <a:cs typeface="ＭＳ Ｐゴシック" pitchFamily="-65" charset="-128"/>
              </a:rPr>
              <a:t> </a:t>
            </a:r>
            <a:r>
              <a:rPr lang="en-US" sz="900" b="1" kern="1200" dirty="0" smtClean="0">
                <a:solidFill>
                  <a:srgbClr val="000099"/>
                </a:solidFill>
                <a:latin typeface="Symbol" charset="0"/>
                <a:ea typeface="ＭＳ Ｐゴシック" pitchFamily="-65" charset="-128"/>
                <a:cs typeface="ＭＳ Ｐゴシック" pitchFamily="-65" charset="-128"/>
                <a:sym typeface="Symbol" charset="0"/>
              </a:rPr>
              <a:t></a:t>
            </a:r>
            <a:r>
              <a:rPr lang="en-US" sz="1200" kern="1200" dirty="0" smtClean="0">
                <a:solidFill>
                  <a:srgbClr val="000099"/>
                </a:solidFill>
                <a:latin typeface="+mn-lt"/>
                <a:ea typeface="ＭＳ Ｐゴシック" pitchFamily="-65" charset="-128"/>
                <a:cs typeface="ＭＳ Ｐゴシック" pitchFamily="-65" charset="-128"/>
              </a:rPr>
              <a:t> </a:t>
            </a:r>
            <a:r>
              <a:rPr lang="en-US" sz="1200" kern="1200" baseline="30000" dirty="0" smtClean="0">
                <a:solidFill>
                  <a:srgbClr val="000099"/>
                </a:solidFill>
                <a:latin typeface="+mn-lt"/>
                <a:ea typeface="ＭＳ Ｐゴシック" pitchFamily="-65" charset="-128"/>
                <a:cs typeface="ＭＳ Ｐゴシック" pitchFamily="-65" charset="-128"/>
              </a:rPr>
              <a:t> </a:t>
            </a:r>
            <a:r>
              <a:rPr lang="en-US" sz="1200" b="1" kern="1200" dirty="0" smtClean="0">
                <a:solidFill>
                  <a:srgbClr val="000099"/>
                </a:solidFill>
                <a:latin typeface="+mn-lt"/>
                <a:ea typeface="ＭＳ Ｐゴシック" pitchFamily="-65" charset="-128"/>
                <a:cs typeface="ＭＳ Ｐゴシック" pitchFamily="-65" charset="-128"/>
                <a:sym typeface="Symbol" charset="0"/>
              </a:rPr>
              <a:t></a:t>
            </a:r>
            <a:r>
              <a:rPr lang="en-US" sz="1200" b="1" kern="1200" baseline="30000" dirty="0" smtClean="0">
                <a:solidFill>
                  <a:srgbClr val="000099"/>
                </a:solidFill>
                <a:latin typeface="+mn-lt"/>
                <a:ea typeface="ＭＳ Ｐゴシック" pitchFamily="-65" charset="-128"/>
                <a:cs typeface="ＭＳ Ｐゴシック" pitchFamily="-65" charset="-128"/>
                <a:sym typeface="Symbol" charset="0"/>
              </a:rPr>
              <a:t>+</a:t>
            </a:r>
            <a:r>
              <a:rPr lang="en-US" sz="1200" b="1" kern="1200" dirty="0" smtClean="0">
                <a:solidFill>
                  <a:srgbClr val="000099"/>
                </a:solidFill>
                <a:latin typeface="+mn-lt"/>
                <a:ea typeface="ＭＳ Ｐゴシック" pitchFamily="-65" charset="-128"/>
                <a:cs typeface="ＭＳ Ｐゴシック" pitchFamily="-65" charset="-128"/>
                <a:sym typeface="Symbol" charset="0"/>
              </a:rPr>
              <a:t></a:t>
            </a:r>
            <a:r>
              <a:rPr lang="en-US" sz="1200" b="1" kern="1200" baseline="30000" dirty="0" smtClean="0">
                <a:solidFill>
                  <a:srgbClr val="000099"/>
                </a:solidFill>
                <a:latin typeface="+mn-lt"/>
                <a:ea typeface="ＭＳ Ｐゴシック" pitchFamily="-65" charset="-128"/>
                <a:cs typeface="ＭＳ Ｐゴシック" pitchFamily="-65" charset="-128"/>
                <a:sym typeface="Symbol" charset="0"/>
              </a:rPr>
              <a:t>-</a:t>
            </a:r>
            <a:r>
              <a:rPr lang="en-US" sz="1200" kern="1200" dirty="0" smtClean="0">
                <a:solidFill>
                  <a:srgbClr val="000099"/>
                </a:solidFill>
                <a:latin typeface="+mn-lt"/>
                <a:ea typeface="ＭＳ Ｐゴシック" pitchFamily="-65" charset="-128"/>
                <a:cs typeface="ＭＳ Ｐゴシック" pitchFamily="-65" charset="-128"/>
                <a:sym typeface="Symbol" charset="0"/>
              </a:rPr>
              <a:t>  :   </a:t>
            </a:r>
            <a:r>
              <a:rPr lang="en-US" sz="1200" b="1" kern="1200" dirty="0" smtClean="0">
                <a:solidFill>
                  <a:srgbClr val="0066FF"/>
                </a:solidFill>
                <a:latin typeface="+mn-lt"/>
                <a:ea typeface="ＭＳ Ｐゴシック" pitchFamily="-65" charset="-128"/>
                <a:cs typeface="ＭＳ Ｐゴシック" pitchFamily="-65" charset="-128"/>
                <a:sym typeface="Symbol" charset="0"/>
              </a:rPr>
              <a:t>0.2%</a:t>
            </a:r>
            <a:endParaRPr lang="en-US" sz="1200" kern="1200" dirty="0" smtClean="0">
              <a:solidFill>
                <a:srgbClr val="000099"/>
              </a:solidFill>
              <a:latin typeface="+mn-lt"/>
              <a:ea typeface="ＭＳ Ｐゴシック" pitchFamily="-65" charset="-128"/>
              <a:cs typeface="ＭＳ Ｐゴシック" pitchFamily="-65" charset="-128"/>
              <a:sym typeface="Symbol" charset="0"/>
            </a:endParaRPr>
          </a:p>
          <a:p>
            <a:pPr>
              <a:lnSpc>
                <a:spcPct val="130000"/>
              </a:lnSpc>
              <a:buClr>
                <a:srgbClr val="990033"/>
              </a:buClr>
              <a:buSzPct val="120000"/>
              <a:buFont typeface="Monotype Sorts" charset="0"/>
              <a:buNone/>
              <a:defRPr/>
            </a:pPr>
            <a:r>
              <a:rPr lang="en-US" sz="1200" kern="1200" dirty="0" smtClean="0">
                <a:solidFill>
                  <a:srgbClr val="000099"/>
                </a:solidFill>
                <a:latin typeface="+mn-lt"/>
                <a:ea typeface="ＭＳ Ｐゴシック" pitchFamily="-65" charset="-128"/>
                <a:cs typeface="ＭＳ Ｐゴシック" pitchFamily="-65" charset="-128"/>
              </a:rPr>
              <a:t>K</a:t>
            </a:r>
            <a:r>
              <a:rPr lang="en-US" sz="1200" kern="1200" baseline="-25000" dirty="0" smtClean="0">
                <a:solidFill>
                  <a:srgbClr val="000099"/>
                </a:solidFill>
                <a:latin typeface="+mn-lt"/>
                <a:ea typeface="ＭＳ Ｐゴシック" pitchFamily="-65" charset="-128"/>
                <a:cs typeface="ＭＳ Ｐゴシック" pitchFamily="-65" charset="-128"/>
              </a:rPr>
              <a:t>S</a:t>
            </a:r>
            <a:r>
              <a:rPr lang="en-US" sz="1200" kern="1200" dirty="0" smtClean="0">
                <a:solidFill>
                  <a:srgbClr val="000099"/>
                </a:solidFill>
                <a:latin typeface="+mn-lt"/>
                <a:ea typeface="ＭＳ Ｐゴシック" pitchFamily="-65" charset="-128"/>
                <a:cs typeface="ＭＳ Ｐゴシック" pitchFamily="-65" charset="-128"/>
              </a:rPr>
              <a:t> </a:t>
            </a:r>
            <a:r>
              <a:rPr lang="en-US" sz="900" b="1" kern="1200" dirty="0" smtClean="0">
                <a:solidFill>
                  <a:srgbClr val="000099"/>
                </a:solidFill>
                <a:latin typeface="Symbol" charset="0"/>
                <a:ea typeface="ＭＳ Ｐゴシック" pitchFamily="-65" charset="-128"/>
                <a:cs typeface="ＭＳ Ｐゴシック" pitchFamily="-65" charset="-128"/>
                <a:sym typeface="Symbol" charset="0"/>
              </a:rPr>
              <a:t></a:t>
            </a:r>
            <a:r>
              <a:rPr lang="en-US" sz="1200" kern="1200" dirty="0" smtClean="0">
                <a:solidFill>
                  <a:srgbClr val="000099"/>
                </a:solidFill>
                <a:latin typeface="+mn-lt"/>
                <a:ea typeface="ＭＳ Ｐゴシック" pitchFamily="-65" charset="-128"/>
                <a:cs typeface="ＭＳ Ｐゴシック" pitchFamily="-65" charset="-128"/>
              </a:rPr>
              <a:t> </a:t>
            </a:r>
            <a:r>
              <a:rPr lang="en-US" sz="1200" kern="1200" baseline="30000" dirty="0" smtClean="0">
                <a:solidFill>
                  <a:srgbClr val="000099"/>
                </a:solidFill>
                <a:latin typeface="+mn-lt"/>
                <a:ea typeface="ＭＳ Ｐゴシック" pitchFamily="-65" charset="-128"/>
                <a:cs typeface="ＭＳ Ｐゴシック" pitchFamily="-65" charset="-128"/>
              </a:rPr>
              <a:t> </a:t>
            </a:r>
            <a:r>
              <a:rPr lang="en-US" sz="1200" b="1" kern="1200" dirty="0" smtClean="0">
                <a:solidFill>
                  <a:srgbClr val="000099"/>
                </a:solidFill>
                <a:latin typeface="+mn-lt"/>
                <a:ea typeface="ＭＳ Ｐゴシック" pitchFamily="-65" charset="-128"/>
                <a:cs typeface="ＭＳ Ｐゴシック" pitchFamily="-65" charset="-128"/>
                <a:sym typeface="Symbol" charset="0"/>
              </a:rPr>
              <a:t></a:t>
            </a:r>
            <a:r>
              <a:rPr lang="en-US" sz="1200" b="1" kern="1200" baseline="30000" dirty="0" smtClean="0">
                <a:solidFill>
                  <a:srgbClr val="000099"/>
                </a:solidFill>
                <a:latin typeface="+mn-lt"/>
                <a:ea typeface="ＭＳ Ｐゴシック" pitchFamily="-65" charset="-128"/>
                <a:cs typeface="ＭＳ Ｐゴシック" pitchFamily="-65" charset="-128"/>
                <a:sym typeface="Symbol" charset="0"/>
              </a:rPr>
              <a:t>0</a:t>
            </a:r>
            <a:r>
              <a:rPr lang="en-US" sz="1200" b="1" kern="1200" dirty="0" smtClean="0">
                <a:solidFill>
                  <a:srgbClr val="000099"/>
                </a:solidFill>
                <a:latin typeface="+mn-lt"/>
                <a:ea typeface="ＭＳ Ｐゴシック" pitchFamily="-65" charset="-128"/>
                <a:cs typeface="ＭＳ Ｐゴシック" pitchFamily="-65" charset="-128"/>
                <a:sym typeface="Symbol" charset="0"/>
              </a:rPr>
              <a:t></a:t>
            </a:r>
            <a:r>
              <a:rPr lang="en-US" sz="1200" b="1" kern="1200" baseline="30000" dirty="0" smtClean="0">
                <a:solidFill>
                  <a:srgbClr val="000099"/>
                </a:solidFill>
                <a:latin typeface="+mn-lt"/>
                <a:ea typeface="ＭＳ Ｐゴシック" pitchFamily="-65" charset="-128"/>
                <a:cs typeface="ＭＳ Ｐゴシック" pitchFamily="-65" charset="-128"/>
                <a:sym typeface="Symbol" charset="0"/>
              </a:rPr>
              <a:t>0</a:t>
            </a:r>
            <a:r>
              <a:rPr lang="en-US" sz="1200" kern="1200" dirty="0" smtClean="0">
                <a:solidFill>
                  <a:srgbClr val="000099"/>
                </a:solidFill>
                <a:latin typeface="+mn-lt"/>
                <a:ea typeface="ＭＳ Ｐゴシック" pitchFamily="-65" charset="-128"/>
                <a:cs typeface="ＭＳ Ｐゴシック" pitchFamily="-65" charset="-128"/>
                <a:sym typeface="Symbol" charset="0"/>
              </a:rPr>
              <a:t> :   </a:t>
            </a:r>
            <a:r>
              <a:rPr lang="en-US" sz="1200" b="1" kern="1200" dirty="0" smtClean="0">
                <a:solidFill>
                  <a:srgbClr val="0066FF"/>
                </a:solidFill>
                <a:latin typeface="+mn-lt"/>
                <a:ea typeface="ＭＳ Ｐゴシック" pitchFamily="-65" charset="-128"/>
                <a:cs typeface="ＭＳ Ｐゴシック" pitchFamily="-65" charset="-128"/>
                <a:sym typeface="Symbol" charset="0"/>
              </a:rPr>
              <a:t>31.4%</a:t>
            </a:r>
            <a:r>
              <a:rPr lang="en-US" sz="1200" kern="1200" dirty="0" smtClean="0">
                <a:solidFill>
                  <a:srgbClr val="000099"/>
                </a:solidFill>
                <a:latin typeface="+mn-lt"/>
                <a:ea typeface="ＭＳ Ｐゴシック" pitchFamily="-65" charset="-128"/>
                <a:cs typeface="ＭＳ Ｐゴシック" pitchFamily="-65" charset="-128"/>
                <a:sym typeface="Symbol" charset="0"/>
              </a:rPr>
              <a:t>          </a:t>
            </a:r>
            <a:r>
              <a:rPr lang="en-US" sz="1200" kern="1200" dirty="0" smtClean="0">
                <a:solidFill>
                  <a:srgbClr val="000099"/>
                </a:solidFill>
                <a:latin typeface="+mn-lt"/>
                <a:ea typeface="ＭＳ Ｐゴシック" pitchFamily="-65" charset="-128"/>
                <a:cs typeface="ＭＳ Ｐゴシック" pitchFamily="-65" charset="-128"/>
              </a:rPr>
              <a:t>K</a:t>
            </a:r>
            <a:r>
              <a:rPr lang="en-US" sz="1200" kern="1200" baseline="-25000" dirty="0" smtClean="0">
                <a:solidFill>
                  <a:srgbClr val="000099"/>
                </a:solidFill>
                <a:latin typeface="+mn-lt"/>
                <a:ea typeface="ＭＳ Ｐゴシック" pitchFamily="-65" charset="-128"/>
                <a:cs typeface="ＭＳ Ｐゴシック" pitchFamily="-65" charset="-128"/>
              </a:rPr>
              <a:t>L</a:t>
            </a:r>
            <a:r>
              <a:rPr lang="en-US" sz="1200" kern="1200" dirty="0" smtClean="0">
                <a:solidFill>
                  <a:srgbClr val="000099"/>
                </a:solidFill>
                <a:latin typeface="+mn-lt"/>
                <a:ea typeface="ＭＳ Ｐゴシック" pitchFamily="-65" charset="-128"/>
                <a:cs typeface="ＭＳ Ｐゴシック" pitchFamily="-65" charset="-128"/>
              </a:rPr>
              <a:t> </a:t>
            </a:r>
            <a:r>
              <a:rPr lang="en-US" sz="900" b="1" kern="1200" dirty="0" smtClean="0">
                <a:solidFill>
                  <a:srgbClr val="000099"/>
                </a:solidFill>
                <a:latin typeface="Symbol" charset="0"/>
                <a:ea typeface="ＭＳ Ｐゴシック" pitchFamily="-65" charset="-128"/>
                <a:cs typeface="ＭＳ Ｐゴシック" pitchFamily="-65" charset="-128"/>
                <a:sym typeface="Symbol" charset="0"/>
              </a:rPr>
              <a:t> </a:t>
            </a:r>
            <a:r>
              <a:rPr lang="en-US" sz="1200" kern="1200" baseline="30000" dirty="0" smtClean="0">
                <a:solidFill>
                  <a:srgbClr val="000099"/>
                </a:solidFill>
                <a:latin typeface="+mn-lt"/>
                <a:ea typeface="ＭＳ Ｐゴシック" pitchFamily="-65" charset="-128"/>
                <a:cs typeface="ＭＳ Ｐゴシック" pitchFamily="-65" charset="-128"/>
              </a:rPr>
              <a:t> </a:t>
            </a:r>
            <a:r>
              <a:rPr lang="en-US" sz="1200" b="1" kern="1200" dirty="0" smtClean="0">
                <a:solidFill>
                  <a:srgbClr val="000099"/>
                </a:solidFill>
                <a:latin typeface="+mn-lt"/>
                <a:ea typeface="ＭＳ Ｐゴシック" pitchFamily="-65" charset="-128"/>
                <a:cs typeface="ＭＳ Ｐゴシック" pitchFamily="-65" charset="-128"/>
                <a:sym typeface="Symbol" charset="0"/>
              </a:rPr>
              <a:t></a:t>
            </a:r>
            <a:r>
              <a:rPr lang="en-US" sz="1200" b="1" kern="1200" baseline="30000" dirty="0" smtClean="0">
                <a:solidFill>
                  <a:srgbClr val="000099"/>
                </a:solidFill>
                <a:latin typeface="+mn-lt"/>
                <a:ea typeface="ＭＳ Ｐゴシック" pitchFamily="-65" charset="-128"/>
                <a:cs typeface="ＭＳ Ｐゴシック" pitchFamily="-65" charset="-128"/>
                <a:sym typeface="Symbol" charset="0"/>
              </a:rPr>
              <a:t>0</a:t>
            </a:r>
            <a:r>
              <a:rPr lang="en-US" sz="1200" b="1" kern="1200" dirty="0" smtClean="0">
                <a:solidFill>
                  <a:srgbClr val="000099"/>
                </a:solidFill>
                <a:latin typeface="+mn-lt"/>
                <a:ea typeface="ＭＳ Ｐゴシック" pitchFamily="-65" charset="-128"/>
                <a:cs typeface="ＭＳ Ｐゴシック" pitchFamily="-65" charset="-128"/>
                <a:sym typeface="Symbol" charset="0"/>
              </a:rPr>
              <a:t></a:t>
            </a:r>
            <a:r>
              <a:rPr lang="en-US" sz="1200" b="1" kern="1200" baseline="30000" dirty="0" smtClean="0">
                <a:solidFill>
                  <a:srgbClr val="000099"/>
                </a:solidFill>
                <a:latin typeface="+mn-lt"/>
                <a:ea typeface="ＭＳ Ｐゴシック" pitchFamily="-65" charset="-128"/>
                <a:cs typeface="ＭＳ Ｐゴシック" pitchFamily="-65" charset="-128"/>
                <a:sym typeface="Symbol" charset="0"/>
              </a:rPr>
              <a:t>0</a:t>
            </a:r>
            <a:r>
              <a:rPr lang="en-US" sz="1200" kern="1200" dirty="0" smtClean="0">
                <a:solidFill>
                  <a:srgbClr val="000099"/>
                </a:solidFill>
                <a:latin typeface="+mn-lt"/>
                <a:ea typeface="ＭＳ Ｐゴシック" pitchFamily="-65" charset="-128"/>
                <a:cs typeface="ＭＳ Ｐゴシック" pitchFamily="-65" charset="-128"/>
                <a:sym typeface="Symbol" charset="0"/>
              </a:rPr>
              <a:t>  :   </a:t>
            </a:r>
            <a:r>
              <a:rPr lang="en-US" sz="1200" b="1" kern="1200" dirty="0" smtClean="0">
                <a:solidFill>
                  <a:srgbClr val="0066FF"/>
                </a:solidFill>
                <a:latin typeface="+mn-lt"/>
                <a:ea typeface="ＭＳ Ｐゴシック" pitchFamily="-65" charset="-128"/>
                <a:cs typeface="ＭＳ Ｐゴシック" pitchFamily="-65" charset="-128"/>
                <a:sym typeface="Symbol" charset="0"/>
              </a:rPr>
              <a:t>0.1% </a:t>
            </a:r>
            <a:r>
              <a:rPr lang="en-US" sz="1050" kern="1200" dirty="0" smtClean="0">
                <a:solidFill>
                  <a:schemeClr val="accent2"/>
                </a:solidFill>
                <a:latin typeface="+mn-lt"/>
                <a:ea typeface="ＭＳ Ｐゴシック" pitchFamily="-65" charset="-128"/>
                <a:cs typeface="ＭＳ Ｐゴシック" pitchFamily="-65" charset="-128"/>
              </a:rPr>
              <a:t>KL decays are </a:t>
            </a:r>
            <a:r>
              <a:rPr lang="en-US" sz="1050" i="1" kern="1200" dirty="0" smtClean="0">
                <a:solidFill>
                  <a:schemeClr val="accent2"/>
                </a:solidFill>
                <a:latin typeface="+mn-lt"/>
                <a:ea typeface="ＭＳ Ｐゴシック" pitchFamily="-65" charset="-128"/>
                <a:cs typeface="ＭＳ Ｐゴシック" pitchFamily="-65" charset="-128"/>
              </a:rPr>
              <a:t>rare</a:t>
            </a:r>
            <a:r>
              <a:rPr lang="en-US" sz="1050" kern="1200" dirty="0" smtClean="0">
                <a:solidFill>
                  <a:schemeClr val="accent2"/>
                </a:solidFill>
                <a:latin typeface="+mn-lt"/>
                <a:ea typeface="ＭＳ Ｐゴシック" pitchFamily="-65" charset="-128"/>
                <a:cs typeface="ＭＳ Ｐゴシック" pitchFamily="-65" charset="-128"/>
              </a:rPr>
              <a:t> and are affected by background</a:t>
            </a:r>
          </a:p>
          <a:p>
            <a:pPr algn="ctr">
              <a:lnSpc>
                <a:spcPct val="130000"/>
              </a:lnSpc>
              <a:buClr>
                <a:srgbClr val="990033"/>
              </a:buClr>
              <a:buSzPct val="120000"/>
              <a:buFont typeface="Monotype Sorts" charset="0"/>
              <a:buNone/>
              <a:defRPr/>
            </a:pPr>
            <a:r>
              <a:rPr lang="en-US" sz="1100" kern="1200" dirty="0" err="1" smtClean="0">
                <a:solidFill>
                  <a:srgbClr val="000099"/>
                </a:solidFill>
                <a:latin typeface="+mn-lt"/>
                <a:ea typeface="ＭＳ Ｐゴシック" pitchFamily="-65" charset="-128"/>
                <a:cs typeface="ＭＳ Ｐゴシック" pitchFamily="-65" charset="-128"/>
              </a:rPr>
              <a:t>c</a:t>
            </a:r>
            <a:r>
              <a:rPr lang="en-US" sz="1100" b="1" kern="1200" dirty="0" err="1" smtClean="0">
                <a:solidFill>
                  <a:srgbClr val="000099"/>
                </a:solidFill>
                <a:latin typeface="+mn-lt"/>
                <a:ea typeface="ＭＳ Ｐゴシック" pitchFamily="-65" charset="-128"/>
                <a:cs typeface="ＭＳ Ｐゴシック" pitchFamily="-65" charset="-128"/>
                <a:sym typeface="Symbol" charset="0"/>
              </a:rPr>
              <a:t></a:t>
            </a:r>
            <a:r>
              <a:rPr lang="en-US" sz="1100" kern="1200" baseline="-25000" dirty="0" err="1" smtClean="0">
                <a:solidFill>
                  <a:srgbClr val="000099"/>
                </a:solidFill>
                <a:latin typeface="+mn-lt"/>
                <a:ea typeface="ＭＳ Ｐゴシック" pitchFamily="-65" charset="-128"/>
                <a:cs typeface="ＭＳ Ｐゴシック" pitchFamily="-65" charset="-128"/>
                <a:sym typeface="Symbol" charset="0"/>
              </a:rPr>
              <a:t>S</a:t>
            </a:r>
            <a:r>
              <a:rPr lang="en-US" sz="1100" kern="1200" dirty="0" smtClean="0">
                <a:solidFill>
                  <a:srgbClr val="000099"/>
                </a:solidFill>
                <a:latin typeface="+mn-lt"/>
                <a:ea typeface="ＭＳ Ｐゴシック" pitchFamily="-65" charset="-128"/>
                <a:cs typeface="ＭＳ Ｐゴシック" pitchFamily="-65" charset="-128"/>
                <a:sym typeface="Symbol" charset="0"/>
              </a:rPr>
              <a:t>  =   </a:t>
            </a:r>
            <a:r>
              <a:rPr lang="en-US" sz="1100" b="1" kern="1200" dirty="0" smtClean="0">
                <a:solidFill>
                  <a:srgbClr val="0066FF"/>
                </a:solidFill>
                <a:latin typeface="+mn-lt"/>
                <a:ea typeface="ＭＳ Ｐゴシック" pitchFamily="-65" charset="-128"/>
                <a:cs typeface="ＭＳ Ｐゴシック" pitchFamily="-65" charset="-128"/>
                <a:sym typeface="Symbol" charset="0"/>
              </a:rPr>
              <a:t>2.67 cm</a:t>
            </a:r>
          </a:p>
          <a:p>
            <a:pPr algn="ctr">
              <a:lnSpc>
                <a:spcPct val="130000"/>
              </a:lnSpc>
              <a:buClr>
                <a:srgbClr val="990033"/>
              </a:buClr>
              <a:buSzPct val="120000"/>
              <a:buFont typeface="Monotype Sorts" charset="0"/>
              <a:buNone/>
              <a:defRPr/>
            </a:pPr>
            <a:r>
              <a:rPr lang="en-US" sz="1100" kern="1200" dirty="0" err="1" smtClean="0">
                <a:solidFill>
                  <a:srgbClr val="000099"/>
                </a:solidFill>
                <a:latin typeface="+mn-lt"/>
                <a:ea typeface="ＭＳ Ｐゴシック" pitchFamily="-65" charset="-128"/>
                <a:cs typeface="ＭＳ Ｐゴシック" pitchFamily="-65" charset="-128"/>
              </a:rPr>
              <a:t>c</a:t>
            </a:r>
            <a:r>
              <a:rPr lang="en-US" sz="1100" b="1" kern="1200" dirty="0" err="1" smtClean="0">
                <a:solidFill>
                  <a:srgbClr val="000099"/>
                </a:solidFill>
                <a:latin typeface="+mn-lt"/>
                <a:ea typeface="ＭＳ Ｐゴシック" pitchFamily="-65" charset="-128"/>
                <a:cs typeface="ＭＳ Ｐゴシック" pitchFamily="-65" charset="-128"/>
                <a:sym typeface="Symbol" charset="0"/>
              </a:rPr>
              <a:t></a:t>
            </a:r>
            <a:r>
              <a:rPr lang="en-US" sz="1100" kern="1200" baseline="-25000" dirty="0" err="1" smtClean="0">
                <a:solidFill>
                  <a:srgbClr val="000099"/>
                </a:solidFill>
                <a:latin typeface="+mn-lt"/>
                <a:ea typeface="ＭＳ Ｐゴシック" pitchFamily="-65" charset="-128"/>
                <a:cs typeface="ＭＳ Ｐゴシック" pitchFamily="-65" charset="-128"/>
                <a:sym typeface="Symbol" charset="0"/>
              </a:rPr>
              <a:t>L</a:t>
            </a:r>
            <a:r>
              <a:rPr lang="en-US" sz="1100" kern="1200" dirty="0" smtClean="0">
                <a:solidFill>
                  <a:srgbClr val="000099"/>
                </a:solidFill>
                <a:latin typeface="+mn-lt"/>
                <a:ea typeface="ＭＳ Ｐゴシック" pitchFamily="-65" charset="-128"/>
                <a:cs typeface="ＭＳ Ｐゴシック" pitchFamily="-65" charset="-128"/>
                <a:sym typeface="Symbol" charset="0"/>
              </a:rPr>
              <a:t>   =  </a:t>
            </a:r>
            <a:r>
              <a:rPr lang="en-US" sz="1100" b="1" kern="1200" dirty="0" smtClean="0">
                <a:solidFill>
                  <a:srgbClr val="0066FF"/>
                </a:solidFill>
                <a:latin typeface="+mn-lt"/>
                <a:ea typeface="ＭＳ Ｐゴシック" pitchFamily="-65" charset="-128"/>
                <a:cs typeface="ＭＳ Ｐゴシック" pitchFamily="-65" charset="-128"/>
                <a:sym typeface="Symbol" charset="0"/>
              </a:rPr>
              <a:t>15.5 m </a:t>
            </a:r>
          </a:p>
          <a:p>
            <a:pPr algn="ctr">
              <a:lnSpc>
                <a:spcPct val="130000"/>
              </a:lnSpc>
              <a:buClr>
                <a:srgbClr val="990033"/>
              </a:buClr>
              <a:buSzPct val="120000"/>
              <a:buFont typeface="Monotype Sorts" charset="0"/>
              <a:buNone/>
              <a:defRPr/>
            </a:pPr>
            <a:r>
              <a:rPr lang="en-US" sz="1000" kern="1200" dirty="0" smtClean="0">
                <a:solidFill>
                  <a:schemeClr val="accent2"/>
                </a:solidFill>
                <a:latin typeface="+mn-lt"/>
                <a:ea typeface="ＭＳ Ｐゴシック" pitchFamily="-65" charset="-128"/>
                <a:cs typeface="ＭＳ Ｐゴシック" pitchFamily="-65" charset="-128"/>
              </a:rPr>
              <a:t>Lifetimes are very different</a:t>
            </a:r>
            <a:endParaRPr lang="en-US" sz="1050" kern="1200" dirty="0" smtClean="0">
              <a:solidFill>
                <a:schemeClr val="accent2"/>
              </a:solidFill>
              <a:latin typeface="+mn-lt"/>
              <a:ea typeface="ＭＳ Ｐゴシック" pitchFamily="-65" charset="-128"/>
              <a:cs typeface="ＭＳ Ｐゴシック" pitchFamily="-65" charset="-128"/>
            </a:endParaRPr>
          </a:p>
          <a:p>
            <a:pPr>
              <a:lnSpc>
                <a:spcPct val="130000"/>
              </a:lnSpc>
              <a:buClr>
                <a:srgbClr val="990033"/>
              </a:buClr>
              <a:buSzPct val="120000"/>
              <a:buFont typeface="Monotype Sorts" charset="0"/>
              <a:buNone/>
              <a:defRPr/>
            </a:pPr>
            <a:endParaRPr lang="en-US" sz="1100" kern="1200" dirty="0" smtClean="0">
              <a:solidFill>
                <a:schemeClr val="accent2"/>
              </a:solidFill>
              <a:latin typeface="+mn-lt"/>
              <a:ea typeface="ＭＳ Ｐゴシック" pitchFamily="-65" charset="-128"/>
              <a:cs typeface="ＭＳ Ｐゴシック" pitchFamily="-65" charset="-128"/>
            </a:endParaRPr>
          </a:p>
          <a:p>
            <a:endParaRPr lang="en-US" dirty="0"/>
          </a:p>
        </p:txBody>
      </p:sp>
      <p:sp>
        <p:nvSpPr>
          <p:cNvPr id="4" name="Slide Number Placeholder 3"/>
          <p:cNvSpPr>
            <a:spLocks noGrp="1"/>
          </p:cNvSpPr>
          <p:nvPr>
            <p:ph type="sldNum" sz="quarter" idx="10"/>
          </p:nvPr>
        </p:nvSpPr>
        <p:spPr/>
        <p:txBody>
          <a:bodyPr/>
          <a:lstStyle/>
          <a:p>
            <a:pPr>
              <a:defRPr/>
            </a:pPr>
            <a:fld id="{BD94EE9F-1F2B-DB4E-816B-22F3B8113D69}" type="slidenum">
              <a:rPr lang="en-US" smtClean="0"/>
              <a:pPr>
                <a:defRPr/>
              </a:pPr>
              <a:t>23</a:t>
            </a:fld>
            <a:endParaRPr lang="en-US"/>
          </a:p>
        </p:txBody>
      </p:sp>
    </p:spTree>
    <p:extLst>
      <p:ext uri="{BB962C8B-B14F-4D97-AF65-F5344CB8AC3E}">
        <p14:creationId xmlns:p14="http://schemas.microsoft.com/office/powerpoint/2010/main" val="3415735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30000"/>
              </a:lnSpc>
              <a:buClr>
                <a:srgbClr val="FF0000"/>
              </a:buClr>
              <a:buSzPct val="120000"/>
              <a:buFont typeface="Wingdings" charset="0"/>
              <a:buChar char="§"/>
              <a:defRPr/>
            </a:pPr>
            <a:r>
              <a:rPr lang="en-US" sz="1200" b="1" kern="1200" dirty="0" smtClean="0">
                <a:solidFill>
                  <a:srgbClr val="FF0000"/>
                </a:solidFill>
                <a:latin typeface="+mn-lt"/>
                <a:ea typeface="ＭＳ Ｐゴシック" pitchFamily="-65" charset="-128"/>
                <a:cs typeface="ＭＳ Ｐゴシック" pitchFamily="-65" charset="-128"/>
              </a:rPr>
              <a:t> Strategy to minimize systematic effects</a:t>
            </a:r>
          </a:p>
          <a:p>
            <a:pPr>
              <a:lnSpc>
                <a:spcPct val="130000"/>
              </a:lnSpc>
              <a:buClr>
                <a:srgbClr val="FF0000"/>
              </a:buClr>
              <a:buSzPct val="120000"/>
              <a:buFont typeface="Wingdings" charset="0"/>
              <a:buChar char="§"/>
              <a:defRPr/>
            </a:pPr>
            <a:r>
              <a:rPr lang="en-US" sz="1200" kern="1200" dirty="0" smtClean="0">
                <a:solidFill>
                  <a:srgbClr val="000099"/>
                </a:solidFill>
                <a:latin typeface="+mn-lt"/>
                <a:ea typeface="ＭＳ Ｐゴシック" pitchFamily="-65" charset="-128"/>
                <a:cs typeface="ＭＳ Ｐゴシック" pitchFamily="-65" charset="-128"/>
              </a:rPr>
              <a:t> The 4 modes are </a:t>
            </a:r>
            <a:r>
              <a:rPr lang="en-US" sz="1200" kern="1200" dirty="0" smtClean="0">
                <a:solidFill>
                  <a:srgbClr val="0066FF"/>
                </a:solidFill>
                <a:latin typeface="+mn-lt"/>
                <a:ea typeface="ＭＳ Ｐゴシック" pitchFamily="-65" charset="-128"/>
                <a:cs typeface="ＭＳ Ｐゴシック" pitchFamily="-65" charset="-128"/>
              </a:rPr>
              <a:t>collected concurrently</a:t>
            </a:r>
            <a:r>
              <a:rPr lang="en-US" sz="1200" kern="1200" dirty="0" smtClean="0">
                <a:solidFill>
                  <a:srgbClr val="000099"/>
                </a:solidFill>
                <a:latin typeface="+mn-lt"/>
                <a:ea typeface="ＭＳ Ｐゴシック" pitchFamily="-65" charset="-128"/>
                <a:cs typeface="ＭＳ Ｐゴシック" pitchFamily="-65" charset="-128"/>
              </a:rPr>
              <a:t> </a:t>
            </a:r>
            <a:r>
              <a:rPr lang="en-US" sz="1200" b="1" kern="1200" dirty="0" smtClean="0">
                <a:solidFill>
                  <a:srgbClr val="FF3300"/>
                </a:solidFill>
                <a:latin typeface="+mn-lt"/>
                <a:ea typeface="ＭＳ Ｐゴシック" pitchFamily="-65" charset="-128"/>
                <a:cs typeface="ＭＳ Ｐゴシック" pitchFamily="-65" charset="-128"/>
                <a:sym typeface="Symbol" charset="0"/>
              </a:rPr>
              <a:t></a:t>
            </a:r>
            <a:r>
              <a:rPr lang="en-US" sz="1200" kern="1200" dirty="0" smtClean="0">
                <a:solidFill>
                  <a:srgbClr val="FF3300"/>
                </a:solidFill>
                <a:latin typeface="+mn-lt"/>
                <a:ea typeface="ＭＳ Ｐゴシック" pitchFamily="-65" charset="-128"/>
                <a:cs typeface="ＭＳ Ｐゴシック" pitchFamily="-65" charset="-128"/>
                <a:sym typeface="Symbol" charset="0"/>
              </a:rPr>
              <a:t> </a:t>
            </a:r>
            <a:r>
              <a:rPr lang="en-US" sz="1200" kern="1200" dirty="0" smtClean="0">
                <a:solidFill>
                  <a:srgbClr val="A50021"/>
                </a:solidFill>
                <a:latin typeface="+mn-lt"/>
                <a:ea typeface="ＭＳ Ｐゴシック" pitchFamily="-65" charset="-128"/>
                <a:cs typeface="ＭＳ Ｐゴシック" pitchFamily="-65" charset="-128"/>
                <a:sym typeface="Symbol" charset="0"/>
              </a:rPr>
              <a:t> </a:t>
            </a:r>
            <a:r>
              <a:rPr lang="en-US" sz="1200" kern="1200" dirty="0" smtClean="0">
                <a:solidFill>
                  <a:srgbClr val="FF0000"/>
                </a:solidFill>
                <a:latin typeface="+mn-lt"/>
                <a:ea typeface="ＭＳ Ｐゴシック" pitchFamily="-65" charset="-128"/>
                <a:cs typeface="ＭＳ Ｐゴシック" pitchFamily="-65" charset="-128"/>
              </a:rPr>
              <a:t>cancellation of fluxes, dead times, inefficiencies, accidental rates</a:t>
            </a:r>
            <a:endParaRPr lang="en-US" sz="1200" kern="1200" dirty="0" smtClean="0">
              <a:solidFill>
                <a:schemeClr val="tx1"/>
              </a:solidFill>
              <a:latin typeface="+mn-lt"/>
              <a:ea typeface="ＭＳ Ｐゴシック" pitchFamily="-65" charset="-128"/>
              <a:cs typeface="ＭＳ Ｐゴシック" pitchFamily="-65" charset="-128"/>
            </a:endParaRPr>
          </a:p>
          <a:p>
            <a:pPr>
              <a:buClr>
                <a:srgbClr val="FF0000"/>
              </a:buClr>
              <a:buSzPct val="120000"/>
              <a:buFont typeface="Wingdings" charset="0"/>
              <a:buChar char="§"/>
              <a:defRPr/>
            </a:pPr>
            <a:r>
              <a:rPr lang="en-US" sz="1200" kern="1200" dirty="0" smtClean="0">
                <a:solidFill>
                  <a:srgbClr val="000099"/>
                </a:solidFill>
                <a:latin typeface="+mn-lt"/>
                <a:ea typeface="ＭＳ Ｐゴシック" pitchFamily="-65" charset="-128"/>
                <a:cs typeface="ＭＳ Ｐゴシック" pitchFamily="-65" charset="-128"/>
              </a:rPr>
              <a:t> use same decay regions for all modes, apply </a:t>
            </a:r>
            <a:r>
              <a:rPr lang="en-US" sz="1200" kern="1200" dirty="0" smtClean="0">
                <a:solidFill>
                  <a:srgbClr val="0066FF"/>
                </a:solidFill>
                <a:latin typeface="+mn-lt"/>
                <a:ea typeface="ＭＳ Ｐゴシック" pitchFamily="-65" charset="-128"/>
                <a:cs typeface="ＭＳ Ｐゴシック" pitchFamily="-65" charset="-128"/>
              </a:rPr>
              <a:t>lifetime weighting </a:t>
            </a:r>
            <a:r>
              <a:rPr lang="en-US" sz="1200" kern="1200" dirty="0" smtClean="0">
                <a:solidFill>
                  <a:srgbClr val="000099"/>
                </a:solidFill>
                <a:latin typeface="+mn-lt"/>
                <a:ea typeface="ＭＳ Ｐゴシック" pitchFamily="-65" charset="-128"/>
                <a:cs typeface="ＭＳ Ｐゴシック" pitchFamily="-65" charset="-128"/>
              </a:rPr>
              <a:t>to equalize distribution of K</a:t>
            </a:r>
            <a:r>
              <a:rPr lang="en-US" sz="1200" kern="1200" baseline="-25000" dirty="0" smtClean="0">
                <a:solidFill>
                  <a:srgbClr val="000099"/>
                </a:solidFill>
                <a:latin typeface="+mn-lt"/>
                <a:ea typeface="ＭＳ Ｐゴシック" pitchFamily="-65" charset="-128"/>
                <a:cs typeface="ＭＳ Ｐゴシック" pitchFamily="-65" charset="-128"/>
              </a:rPr>
              <a:t>S</a:t>
            </a:r>
            <a:r>
              <a:rPr lang="en-US" sz="1200" kern="1200" dirty="0" smtClean="0">
                <a:solidFill>
                  <a:srgbClr val="000099"/>
                </a:solidFill>
                <a:latin typeface="+mn-lt"/>
                <a:ea typeface="ＭＳ Ｐゴシック" pitchFamily="-65" charset="-128"/>
                <a:cs typeface="ＭＳ Ｐゴシック" pitchFamily="-65" charset="-128"/>
              </a:rPr>
              <a:t> and K</a:t>
            </a:r>
            <a:r>
              <a:rPr lang="en-US" sz="1200" kern="1200" baseline="-25000" dirty="0" smtClean="0">
                <a:solidFill>
                  <a:srgbClr val="000099"/>
                </a:solidFill>
                <a:latin typeface="+mn-lt"/>
                <a:ea typeface="ＭＳ Ｐゴシック" pitchFamily="-65" charset="-128"/>
                <a:cs typeface="ＭＳ Ｐゴシック" pitchFamily="-65" charset="-128"/>
              </a:rPr>
              <a:t>L </a:t>
            </a:r>
            <a:r>
              <a:rPr lang="en-US" sz="1200" kern="1200" dirty="0" smtClean="0">
                <a:solidFill>
                  <a:srgbClr val="000099"/>
                </a:solidFill>
                <a:latin typeface="+mn-lt"/>
                <a:ea typeface="ＭＳ Ｐゴシック" pitchFamily="-65" charset="-128"/>
                <a:cs typeface="ＭＳ Ｐゴシック" pitchFamily="-65" charset="-128"/>
              </a:rPr>
              <a:t>decay positions  </a:t>
            </a:r>
            <a:r>
              <a:rPr lang="en-US" sz="1200" kern="1200" dirty="0" smtClean="0">
                <a:solidFill>
                  <a:srgbClr val="000099"/>
                </a:solidFill>
                <a:latin typeface="+mn-lt"/>
                <a:ea typeface="ＭＳ Ｐゴシック" pitchFamily="-65" charset="-128"/>
                <a:cs typeface="ＭＳ Ｐゴシック" pitchFamily="-65" charset="-128"/>
                <a:sym typeface="Wingdings"/>
              </a:rPr>
              <a:t></a:t>
            </a:r>
            <a:r>
              <a:rPr lang="en-US" sz="1200" kern="1200" dirty="0" smtClean="0">
                <a:solidFill>
                  <a:srgbClr val="FF0000"/>
                </a:solidFill>
                <a:latin typeface="+mn-lt"/>
                <a:ea typeface="ＭＳ Ｐゴシック" pitchFamily="-65" charset="-128"/>
                <a:cs typeface="ＭＳ Ｐゴシック" pitchFamily="-65" charset="-128"/>
              </a:rPr>
              <a:t>cancellation of detector acceptance effects</a:t>
            </a:r>
          </a:p>
          <a:p>
            <a:pPr>
              <a:buClr>
                <a:srgbClr val="FF0000"/>
              </a:buClr>
              <a:buSzPct val="120000"/>
              <a:buFont typeface="Wingdings" charset="0"/>
              <a:buChar char="§"/>
              <a:defRPr/>
            </a:pPr>
            <a:r>
              <a:rPr lang="en-US" dirty="0" smtClean="0">
                <a:solidFill>
                  <a:srgbClr val="000099"/>
                </a:solidFill>
              </a:rPr>
              <a:t> use </a:t>
            </a:r>
            <a:r>
              <a:rPr lang="en-US" dirty="0">
                <a:solidFill>
                  <a:srgbClr val="000099"/>
                </a:solidFill>
              </a:rPr>
              <a:t>quasi-homogeneous liquid Krypton calorimeter to detect </a:t>
            </a:r>
            <a:r>
              <a:rPr lang="en-US" dirty="0">
                <a:solidFill>
                  <a:srgbClr val="000099"/>
                </a:solidFill>
                <a:latin typeface="Symbol" charset="0"/>
                <a:sym typeface="Monotype Sorts" charset="0"/>
              </a:rPr>
              <a:t>p</a:t>
            </a:r>
            <a:r>
              <a:rPr lang="en-US" baseline="30000" dirty="0">
                <a:solidFill>
                  <a:srgbClr val="000099"/>
                </a:solidFill>
                <a:sym typeface="Monotype Sorts" charset="0"/>
              </a:rPr>
              <a:t>0</a:t>
            </a:r>
            <a:r>
              <a:rPr lang="en-US" dirty="0">
                <a:solidFill>
                  <a:srgbClr val="000099"/>
                </a:solidFill>
                <a:latin typeface="Symbol" charset="0"/>
                <a:sym typeface="Monotype Sorts" charset="0"/>
              </a:rPr>
              <a:t>p</a:t>
            </a:r>
            <a:r>
              <a:rPr lang="en-US" baseline="30000" dirty="0">
                <a:solidFill>
                  <a:srgbClr val="000099"/>
                </a:solidFill>
                <a:sym typeface="Monotype Sorts" charset="0"/>
              </a:rPr>
              <a:t>0</a:t>
            </a:r>
            <a:r>
              <a:rPr lang="en-US" dirty="0">
                <a:solidFill>
                  <a:srgbClr val="000099"/>
                </a:solidFill>
              </a:rPr>
              <a:t> and magnetic spectrometer for </a:t>
            </a:r>
            <a:r>
              <a:rPr lang="en-US" dirty="0" err="1">
                <a:solidFill>
                  <a:srgbClr val="000099"/>
                </a:solidFill>
                <a:latin typeface="Symbol" charset="0"/>
                <a:sym typeface="Monotype Sorts" charset="0"/>
              </a:rPr>
              <a:t>p</a:t>
            </a:r>
            <a:r>
              <a:rPr lang="en-US" baseline="30000" dirty="0" err="1">
                <a:solidFill>
                  <a:srgbClr val="000099"/>
                </a:solidFill>
                <a:sym typeface="Monotype Sorts" charset="0"/>
              </a:rPr>
              <a:t>+</a:t>
            </a:r>
            <a:r>
              <a:rPr lang="en-US" dirty="0" err="1">
                <a:solidFill>
                  <a:srgbClr val="000099"/>
                </a:solidFill>
                <a:latin typeface="Symbol" charset="0"/>
                <a:sym typeface="Monotype Sorts" charset="0"/>
              </a:rPr>
              <a:t>p</a:t>
            </a:r>
            <a:r>
              <a:rPr lang="en-US" baseline="30000" dirty="0">
                <a:solidFill>
                  <a:srgbClr val="000099"/>
                </a:solidFill>
                <a:sym typeface="Monotype Sorts" charset="0"/>
              </a:rPr>
              <a:t>-  </a:t>
            </a:r>
            <a:r>
              <a:rPr lang="en-US" b="1" dirty="0" smtClean="0">
                <a:solidFill>
                  <a:srgbClr val="FF3300"/>
                </a:solidFill>
                <a:latin typeface="Symbol" charset="0"/>
                <a:sym typeface="Symbol" charset="0"/>
              </a:rPr>
              <a:t></a:t>
            </a:r>
            <a:r>
              <a:rPr lang="en-US" dirty="0" smtClean="0">
                <a:solidFill>
                  <a:srgbClr val="FF3300"/>
                </a:solidFill>
                <a:latin typeface="Symbol" charset="0"/>
                <a:sym typeface="Symbol" charset="0"/>
              </a:rPr>
              <a:t> </a:t>
            </a:r>
            <a:r>
              <a:rPr lang="en-US" dirty="0">
                <a:solidFill>
                  <a:srgbClr val="FF3300"/>
                </a:solidFill>
                <a:sym typeface="Symbol" charset="0"/>
              </a:rPr>
              <a:t>optimize resolution, uniformity, linearity and stability</a:t>
            </a:r>
            <a:endParaRPr lang="en-US" dirty="0"/>
          </a:p>
          <a:p>
            <a:pPr marL="171450" indent="-171450">
              <a:buClr>
                <a:srgbClr val="FF0000"/>
              </a:buClr>
              <a:buSzPct val="120000"/>
              <a:buFont typeface="Symbol" charset="0"/>
              <a:buChar char="Þ"/>
              <a:defRPr/>
            </a:pPr>
            <a:endParaRPr lang="en-US" sz="1200" kern="1200" dirty="0" smtClean="0">
              <a:solidFill>
                <a:srgbClr val="FF0000"/>
              </a:solidFill>
              <a:latin typeface="+mn-lt"/>
              <a:ea typeface="ＭＳ Ｐゴシック" pitchFamily="-65" charset="-128"/>
              <a:cs typeface="ＭＳ Ｐゴシック" pitchFamily="-65" charset="-128"/>
            </a:endParaRPr>
          </a:p>
          <a:p>
            <a:endParaRPr lang="en-US" dirty="0"/>
          </a:p>
        </p:txBody>
      </p:sp>
      <p:sp>
        <p:nvSpPr>
          <p:cNvPr id="4" name="Slide Number Placeholder 3"/>
          <p:cNvSpPr>
            <a:spLocks noGrp="1"/>
          </p:cNvSpPr>
          <p:nvPr>
            <p:ph type="sldNum" sz="quarter" idx="10"/>
          </p:nvPr>
        </p:nvSpPr>
        <p:spPr/>
        <p:txBody>
          <a:bodyPr/>
          <a:lstStyle/>
          <a:p>
            <a:pPr>
              <a:defRPr/>
            </a:pPr>
            <a:fld id="{BD94EE9F-1F2B-DB4E-816B-22F3B8113D69}" type="slidenum">
              <a:rPr lang="en-US" smtClean="0"/>
              <a:pPr>
                <a:defRPr/>
              </a:pPr>
              <a:t>24</a:t>
            </a:fld>
            <a:endParaRPr lang="en-US"/>
          </a:p>
        </p:txBody>
      </p:sp>
    </p:spTree>
    <p:extLst>
      <p:ext uri="{BB962C8B-B14F-4D97-AF65-F5344CB8AC3E}">
        <p14:creationId xmlns:p14="http://schemas.microsoft.com/office/powerpoint/2010/main" val="3415735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94EE9F-1F2B-DB4E-816B-22F3B8113D69}" type="slidenum">
              <a:rPr lang="en-US" smtClean="0"/>
              <a:pPr>
                <a:defRPr/>
              </a:pPr>
              <a:t>25</a:t>
            </a:fld>
            <a:endParaRPr lang="en-US"/>
          </a:p>
        </p:txBody>
      </p:sp>
    </p:spTree>
    <p:extLst>
      <p:ext uri="{BB962C8B-B14F-4D97-AF65-F5344CB8AC3E}">
        <p14:creationId xmlns:p14="http://schemas.microsoft.com/office/powerpoint/2010/main" val="3415735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94EE9F-1F2B-DB4E-816B-22F3B8113D69}" type="slidenum">
              <a:rPr lang="en-US" smtClean="0"/>
              <a:pPr>
                <a:defRPr/>
              </a:pPr>
              <a:t>26</a:t>
            </a:fld>
            <a:endParaRPr lang="en-US"/>
          </a:p>
        </p:txBody>
      </p:sp>
    </p:spTree>
    <p:extLst>
      <p:ext uri="{BB962C8B-B14F-4D97-AF65-F5344CB8AC3E}">
        <p14:creationId xmlns:p14="http://schemas.microsoft.com/office/powerpoint/2010/main" val="3415735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94EE9F-1F2B-DB4E-816B-22F3B8113D69}" type="slidenum">
              <a:rPr lang="en-US" smtClean="0"/>
              <a:pPr>
                <a:defRPr/>
              </a:pPr>
              <a:t>27</a:t>
            </a:fld>
            <a:endParaRPr lang="en-US"/>
          </a:p>
        </p:txBody>
      </p:sp>
    </p:spTree>
    <p:extLst>
      <p:ext uri="{BB962C8B-B14F-4D97-AF65-F5344CB8AC3E}">
        <p14:creationId xmlns:p14="http://schemas.microsoft.com/office/powerpoint/2010/main" val="3415735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p>
        </p:txBody>
      </p:sp>
      <p:sp>
        <p:nvSpPr>
          <p:cNvPr id="4" name="Slide Number Placeholder 3"/>
          <p:cNvSpPr>
            <a:spLocks noGrp="1"/>
          </p:cNvSpPr>
          <p:nvPr>
            <p:ph type="sldNum" sz="quarter" idx="10"/>
          </p:nvPr>
        </p:nvSpPr>
        <p:spPr/>
        <p:txBody>
          <a:bodyPr/>
          <a:lstStyle/>
          <a:p>
            <a:pPr>
              <a:defRPr/>
            </a:pPr>
            <a:fld id="{BD94EE9F-1F2B-DB4E-816B-22F3B8113D69}" type="slidenum">
              <a:rPr lang="en-US" smtClean="0"/>
              <a:pPr>
                <a:defRPr/>
              </a:pPr>
              <a:t>28</a:t>
            </a:fld>
            <a:endParaRPr lang="en-US"/>
          </a:p>
        </p:txBody>
      </p:sp>
    </p:spTree>
    <p:extLst>
      <p:ext uri="{BB962C8B-B14F-4D97-AF65-F5344CB8AC3E}">
        <p14:creationId xmlns:p14="http://schemas.microsoft.com/office/powerpoint/2010/main" val="3415735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94EE9F-1F2B-DB4E-816B-22F3B8113D69}" type="slidenum">
              <a:rPr lang="en-US" smtClean="0"/>
              <a:pPr>
                <a:defRPr/>
              </a:pPr>
              <a:t>29</a:t>
            </a:fld>
            <a:endParaRPr lang="en-US"/>
          </a:p>
        </p:txBody>
      </p:sp>
    </p:spTree>
    <p:extLst>
      <p:ext uri="{BB962C8B-B14F-4D97-AF65-F5344CB8AC3E}">
        <p14:creationId xmlns:p14="http://schemas.microsoft.com/office/powerpoint/2010/main" val="341573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6200" y="4416425"/>
            <a:ext cx="6705600" cy="4651375"/>
          </a:xfrm>
        </p:spPr>
        <p:txBody>
          <a:bodyPr>
            <a:noAutofit/>
          </a:bodyPr>
          <a:lstStyle/>
          <a:p>
            <a:endParaRPr lang="en-US" dirty="0"/>
          </a:p>
        </p:txBody>
      </p:sp>
      <p:sp>
        <p:nvSpPr>
          <p:cNvPr id="4" name="Slide Number Placeholder 3"/>
          <p:cNvSpPr>
            <a:spLocks noGrp="1"/>
          </p:cNvSpPr>
          <p:nvPr>
            <p:ph type="sldNum" sz="quarter" idx="10"/>
          </p:nvPr>
        </p:nvSpPr>
        <p:spPr/>
        <p:txBody>
          <a:bodyPr/>
          <a:lstStyle/>
          <a:p>
            <a:pPr>
              <a:defRPr/>
            </a:pPr>
            <a:fld id="{BD94EE9F-1F2B-DB4E-816B-22F3B8113D69}" type="slidenum">
              <a:rPr lang="en-US" smtClean="0"/>
              <a:pPr>
                <a:defRPr/>
              </a:pPr>
              <a:t>3</a:t>
            </a:fld>
            <a:endParaRPr lang="en-US"/>
          </a:p>
        </p:txBody>
      </p:sp>
    </p:spTree>
    <p:extLst>
      <p:ext uri="{BB962C8B-B14F-4D97-AF65-F5344CB8AC3E}">
        <p14:creationId xmlns:p14="http://schemas.microsoft.com/office/powerpoint/2010/main" val="3415735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Weigthed</a:t>
            </a:r>
            <a:r>
              <a:rPr lang="en-US" dirty="0" smtClean="0"/>
              <a:t> average</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rgbClr val="009900"/>
                </a:solidFill>
                <a:latin typeface="+mn-lt"/>
                <a:ea typeface="ＭＳ Ｐゴシック" pitchFamily="-65" charset="-128"/>
                <a:cs typeface="ＭＳ Ｐゴシック" pitchFamily="-65" charset="-128"/>
                <a:sym typeface="Symbol" charset="0"/>
              </a:rPr>
              <a:t>This is a very significant improvement in resolution and consistency of results over 3 and 9 years ago</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800" kern="1200" dirty="0" smtClean="0">
                <a:solidFill>
                  <a:srgbClr val="CC0099"/>
                </a:solidFill>
                <a:latin typeface="+mn-lt"/>
                <a:ea typeface="ＭＳ Ｐゴシック" pitchFamily="-65" charset="-128"/>
                <a:cs typeface="ＭＳ Ｐゴシック" pitchFamily="-65" charset="-128"/>
              </a:rPr>
              <a:t>Direct CP violation is established, and the experimental precision is challenging the computational accuracy of the Standard Model</a:t>
            </a:r>
            <a:endParaRPr lang="en-US" sz="800" kern="1200" dirty="0" smtClean="0">
              <a:solidFill>
                <a:schemeClr val="tx1"/>
              </a:solidFill>
              <a:latin typeface="+mn-lt"/>
              <a:ea typeface="ＭＳ Ｐゴシック" pitchFamily="-65" charset="-128"/>
              <a:cs typeface="ＭＳ Ｐゴシック" pitchFamily="-65"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800" kern="1200" dirty="0" smtClean="0">
              <a:solidFill>
                <a:schemeClr val="tx1"/>
              </a:solidFill>
              <a:latin typeface="+mn-lt"/>
              <a:ea typeface="ＭＳ Ｐゴシック" pitchFamily="-65" charset="-128"/>
              <a:cs typeface="ＭＳ Ｐゴシック" pitchFamily="-65" charset="-128"/>
            </a:endParaRPr>
          </a:p>
          <a:p>
            <a:endParaRPr lang="en-US" dirty="0"/>
          </a:p>
        </p:txBody>
      </p:sp>
      <p:sp>
        <p:nvSpPr>
          <p:cNvPr id="4" name="Slide Number Placeholder 3"/>
          <p:cNvSpPr>
            <a:spLocks noGrp="1"/>
          </p:cNvSpPr>
          <p:nvPr>
            <p:ph type="sldNum" sz="quarter" idx="10"/>
          </p:nvPr>
        </p:nvSpPr>
        <p:spPr/>
        <p:txBody>
          <a:bodyPr/>
          <a:lstStyle/>
          <a:p>
            <a:pPr>
              <a:defRPr/>
            </a:pPr>
            <a:fld id="{BD94EE9F-1F2B-DB4E-816B-22F3B8113D69}" type="slidenum">
              <a:rPr lang="en-US" smtClean="0"/>
              <a:pPr>
                <a:defRPr/>
              </a:pPr>
              <a:t>30</a:t>
            </a:fld>
            <a:endParaRPr lang="en-US"/>
          </a:p>
        </p:txBody>
      </p:sp>
    </p:spTree>
    <p:extLst>
      <p:ext uri="{BB962C8B-B14F-4D97-AF65-F5344CB8AC3E}">
        <p14:creationId xmlns:p14="http://schemas.microsoft.com/office/powerpoint/2010/main" val="3415735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94EE9F-1F2B-DB4E-816B-22F3B8113D69}" type="slidenum">
              <a:rPr lang="en-US" smtClean="0"/>
              <a:pPr>
                <a:defRPr/>
              </a:pPr>
              <a:t>31</a:t>
            </a:fld>
            <a:endParaRPr lang="en-US"/>
          </a:p>
        </p:txBody>
      </p:sp>
    </p:spTree>
    <p:extLst>
      <p:ext uri="{BB962C8B-B14F-4D97-AF65-F5344CB8AC3E}">
        <p14:creationId xmlns:p14="http://schemas.microsoft.com/office/powerpoint/2010/main" val="3415735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94EE9F-1F2B-DB4E-816B-22F3B8113D69}" type="slidenum">
              <a:rPr lang="en-US" smtClean="0"/>
              <a:pPr>
                <a:defRPr/>
              </a:pPr>
              <a:t>32</a:t>
            </a:fld>
            <a:endParaRPr lang="en-US"/>
          </a:p>
        </p:txBody>
      </p:sp>
    </p:spTree>
    <p:extLst>
      <p:ext uri="{BB962C8B-B14F-4D97-AF65-F5344CB8AC3E}">
        <p14:creationId xmlns:p14="http://schemas.microsoft.com/office/powerpoint/2010/main" val="3415735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94EE9F-1F2B-DB4E-816B-22F3B8113D69}" type="slidenum">
              <a:rPr lang="en-US" smtClean="0"/>
              <a:pPr>
                <a:defRPr/>
              </a:pPr>
              <a:t>33</a:t>
            </a:fld>
            <a:endParaRPr lang="en-US"/>
          </a:p>
        </p:txBody>
      </p:sp>
    </p:spTree>
    <p:extLst>
      <p:ext uri="{BB962C8B-B14F-4D97-AF65-F5344CB8AC3E}">
        <p14:creationId xmlns:p14="http://schemas.microsoft.com/office/powerpoint/2010/main" val="3415735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94EE9F-1F2B-DB4E-816B-22F3B8113D69}" type="slidenum">
              <a:rPr lang="en-US" smtClean="0"/>
              <a:pPr>
                <a:defRPr/>
              </a:pPr>
              <a:t>34</a:t>
            </a:fld>
            <a:endParaRPr lang="en-US"/>
          </a:p>
        </p:txBody>
      </p:sp>
    </p:spTree>
    <p:extLst>
      <p:ext uri="{BB962C8B-B14F-4D97-AF65-F5344CB8AC3E}">
        <p14:creationId xmlns:p14="http://schemas.microsoft.com/office/powerpoint/2010/main" val="3415735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94EE9F-1F2B-DB4E-816B-22F3B8113D69}" type="slidenum">
              <a:rPr lang="en-US" smtClean="0"/>
              <a:pPr>
                <a:defRPr/>
              </a:pPr>
              <a:t>35</a:t>
            </a:fld>
            <a:endParaRPr lang="en-US"/>
          </a:p>
        </p:txBody>
      </p:sp>
    </p:spTree>
    <p:extLst>
      <p:ext uri="{BB962C8B-B14F-4D97-AF65-F5344CB8AC3E}">
        <p14:creationId xmlns:p14="http://schemas.microsoft.com/office/powerpoint/2010/main" val="3415735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a:t>
            </a:r>
            <a:r>
              <a:rPr lang="en-US" baseline="0" dirty="0" smtClean="0"/>
              <a:t> years after the discovery!  NB in each channel the mass is measured by maximizing a likelihood with </a:t>
            </a:r>
            <a:r>
              <a:rPr lang="en-US" baseline="0" dirty="0" err="1" smtClean="0"/>
              <a:t>m_H</a:t>
            </a:r>
            <a:r>
              <a:rPr lang="en-US" baseline="0" dirty="0" smtClean="0"/>
              <a:t> as parameter of interest</a:t>
            </a:r>
          </a:p>
          <a:p>
            <a:r>
              <a:rPr lang="en-US" dirty="0" err="1" smtClean="0"/>
              <a:t>sigmaxBRxLum</a:t>
            </a:r>
            <a:r>
              <a:rPr lang="en-US" dirty="0" smtClean="0"/>
              <a:t> = 1.3K events  - plot/distribution of the di-photon</a:t>
            </a:r>
            <a:r>
              <a:rPr lang="en-US" baseline="0" dirty="0" smtClean="0"/>
              <a:t> mass </a:t>
            </a:r>
            <a:endParaRPr lang="en-US" dirty="0" smtClean="0"/>
          </a:p>
          <a:p>
            <a:r>
              <a:rPr lang="en-US" dirty="0" smtClean="0"/>
              <a:t>Events selection: 2 gamma at high </a:t>
            </a:r>
            <a:r>
              <a:rPr lang="en-US" dirty="0" err="1" smtClean="0"/>
              <a:t>pt</a:t>
            </a:r>
            <a:r>
              <a:rPr lang="en-US" dirty="0" smtClean="0"/>
              <a:t>;</a:t>
            </a:r>
            <a:r>
              <a:rPr lang="en-US" baseline="0" dirty="0" smtClean="0"/>
              <a:t> vertex: recoiling charged particles, ATLAS pointing thanks to longitudinal segmentation of </a:t>
            </a:r>
            <a:r>
              <a:rPr lang="en-US" baseline="0" dirty="0" err="1" smtClean="0"/>
              <a:t>em_calo</a:t>
            </a:r>
            <a:endParaRPr lang="en-US" baseline="0" dirty="0" smtClean="0"/>
          </a:p>
          <a:p>
            <a:r>
              <a:rPr lang="en-US" baseline="0" dirty="0" smtClean="0"/>
              <a:t>Background: 70% from prompt gamma gamma ; 30% from jet gamma</a:t>
            </a:r>
          </a:p>
          <a:p>
            <a:r>
              <a:rPr lang="en-US" baseline="0" dirty="0" smtClean="0"/>
              <a:t>Fairly high event yield~470 events; bad S/B ratio=1:20; good mass resolution: 1-2%</a:t>
            </a:r>
          </a:p>
          <a:p>
            <a:r>
              <a:rPr lang="en-US" dirty="0" smtClean="0">
                <a:sym typeface="Wingdings"/>
              </a:rPr>
              <a:t></a:t>
            </a:r>
            <a:r>
              <a:rPr lang="en-US" dirty="0" smtClean="0"/>
              <a:t>H - search for a narrow resonance  in the  gamma gamma mass distribution</a:t>
            </a:r>
          </a:p>
          <a:p>
            <a:r>
              <a:rPr lang="en-US" dirty="0" smtClean="0"/>
              <a:t>Clear signal is observed with mass.. With a </a:t>
            </a:r>
            <a:r>
              <a:rPr lang="en-US" baseline="0" dirty="0" smtClean="0"/>
              <a:t>Local significance  of… &amp;   Signal strength mu relative</a:t>
            </a:r>
            <a:r>
              <a:rPr lang="en-US" dirty="0" smtClean="0"/>
              <a:t> to </a:t>
            </a:r>
            <a:r>
              <a:rPr lang="en-US" baseline="0" dirty="0" smtClean="0"/>
              <a:t>SM prediction of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*CMS- </a:t>
            </a:r>
            <a:r>
              <a:rPr lang="en-GB" dirty="0" smtClean="0"/>
              <a:t>New calibration &amp; strong effort on systematics</a:t>
            </a:r>
          </a:p>
          <a:p>
            <a:r>
              <a:rPr lang="en-US" dirty="0" err="1" smtClean="0"/>
              <a:t>Diphoton</a:t>
            </a:r>
            <a:r>
              <a:rPr lang="en-US" dirty="0" smtClean="0"/>
              <a:t> mass spectrum weighted by the ratio S/(S + B) in each event class, together with the background subtracted weighted mass spectrum </a:t>
            </a:r>
          </a:p>
          <a:p>
            <a:r>
              <a:rPr lang="en-US" dirty="0" smtClean="0"/>
              <a:t>Sum of the 25 signal-plus-background model fits to the event classes in both the 7 and 8 </a:t>
            </a:r>
            <a:r>
              <a:rPr lang="en-US" dirty="0" err="1" smtClean="0"/>
              <a:t>TeV</a:t>
            </a:r>
            <a:r>
              <a:rPr lang="en-US" dirty="0" smtClean="0"/>
              <a:t> datasets, together with the data binned as a function of </a:t>
            </a:r>
            <a:r>
              <a:rPr lang="en-US" dirty="0" err="1" smtClean="0"/>
              <a:t>mγγ</a:t>
            </a:r>
            <a:r>
              <a:rPr lang="en-US" dirty="0" smtClean="0"/>
              <a:t>. The 1σ and 2σ uncertainty bands shown for the background component of the fit are computed from the fit uncertainty in the background yield in bins corresponding to those used to display the data. These bands do not contain the Poisson uncertainty that must be included when the full uncertainty in the number of background events in any given mass range is estimated. The lower plot shows the residual data after subtracting the fitted background component. </a:t>
            </a:r>
          </a:p>
          <a:p>
            <a:r>
              <a:rPr lang="en-US" baseline="0" dirty="0" smtClean="0"/>
              <a:t>* ATLAS - </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BD94EE9F-1F2B-DB4E-816B-22F3B8113D69}" type="slidenum">
              <a:rPr lang="en-US" smtClean="0"/>
              <a:pPr>
                <a:defRPr/>
              </a:pPr>
              <a:t>36</a:t>
            </a:fld>
            <a:endParaRPr lang="en-US"/>
          </a:p>
        </p:txBody>
      </p:sp>
    </p:spTree>
    <p:extLst>
      <p:ext uri="{BB962C8B-B14F-4D97-AF65-F5344CB8AC3E}">
        <p14:creationId xmlns:p14="http://schemas.microsoft.com/office/powerpoint/2010/main" val="3415735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ym typeface="Wingdings"/>
              </a:rPr>
              <a:t>HOT TOPIC NOWADAYS </a:t>
            </a:r>
          </a:p>
          <a:p>
            <a:r>
              <a:rPr lang="en-US" dirty="0" smtClean="0">
                <a:sym typeface="Wingdings"/>
              </a:rPr>
              <a:t>: two high </a:t>
            </a:r>
            <a:r>
              <a:rPr lang="en-US" dirty="0" err="1" smtClean="0">
                <a:sym typeface="Wingdings"/>
              </a:rPr>
              <a:t>p_T</a:t>
            </a:r>
            <a:r>
              <a:rPr lang="en-US" dirty="0" smtClean="0">
                <a:sym typeface="Wingdings"/>
              </a:rPr>
              <a:t> photon candidates </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Reconstructed as high energy deposits in EM calorimeters.</a:t>
            </a:r>
          </a:p>
          <a:p>
            <a:r>
              <a:rPr lang="en-US" sz="1200" b="0" i="0" u="none" strike="noStrike" kern="1200" baseline="0" dirty="0" smtClean="0">
                <a:solidFill>
                  <a:schemeClr val="tx1"/>
                </a:solidFill>
                <a:latin typeface="+mn-lt"/>
                <a:ea typeface="ＭＳ Ｐゴシック" pitchFamily="-65" charset="-128"/>
                <a:cs typeface="ＭＳ Ｐゴシック" pitchFamily="-65" charset="-128"/>
                <a:sym typeface="Wingdings"/>
              </a:rPr>
              <a:t>: </a:t>
            </a:r>
            <a:r>
              <a:rPr lang="en-US" sz="1200" b="1" i="0" u="none" strike="noStrike" kern="1200" baseline="0" dirty="0" smtClean="0">
                <a:solidFill>
                  <a:schemeClr val="tx1"/>
                </a:solidFill>
                <a:latin typeface="+mn-lt"/>
                <a:ea typeface="ＭＳ Ｐゴシック" pitchFamily="-65" charset="-128"/>
                <a:cs typeface="ＭＳ Ｐゴシック" pitchFamily="-65" charset="-128"/>
              </a:rPr>
              <a:t>Isolated</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 No additional activity in the direction of the two photons candidates</a:t>
            </a:r>
          </a:p>
          <a:p>
            <a:r>
              <a:rPr lang="en-US" sz="1200" b="0" i="0" u="none" strike="noStrike" kern="1200" baseline="0" dirty="0" smtClean="0">
                <a:solidFill>
                  <a:schemeClr val="tx1"/>
                </a:solidFill>
                <a:latin typeface="+mn-lt"/>
                <a:ea typeface="ＭＳ Ｐゴシック" pitchFamily="-65" charset="-128"/>
                <a:cs typeface="ＭＳ Ｐゴシック" pitchFamily="-65" charset="-128"/>
                <a:sym typeface="Wingdings"/>
              </a:rPr>
              <a:t>: </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Signature of </a:t>
            </a:r>
            <a:r>
              <a:rPr lang="en-US" sz="1200" b="1" i="0" u="none" strike="noStrike" kern="1200" baseline="0" dirty="0" smtClean="0">
                <a:solidFill>
                  <a:schemeClr val="tx1"/>
                </a:solidFill>
                <a:latin typeface="+mn-lt"/>
                <a:ea typeface="ＭＳ Ｐゴシック" pitchFamily="-65" charset="-128"/>
                <a:cs typeface="ＭＳ Ｐゴシック" pitchFamily="-65" charset="-128"/>
              </a:rPr>
              <a:t>resonant production</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 localized </a:t>
            </a:r>
            <a:r>
              <a:rPr lang="en-US" sz="1200" b="1" i="0" u="none" strike="noStrike" kern="1200" baseline="0" dirty="0" smtClean="0">
                <a:solidFill>
                  <a:schemeClr val="tx1"/>
                </a:solidFill>
                <a:latin typeface="+mn-lt"/>
                <a:ea typeface="ＭＳ Ｐゴシック" pitchFamily="-65" charset="-128"/>
                <a:cs typeface="ＭＳ Ｐゴシック" pitchFamily="-65" charset="-128"/>
              </a:rPr>
              <a:t>excess </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of events in the </a:t>
            </a:r>
            <a:r>
              <a:rPr lang="en-US" sz="1200" b="0" i="0" u="none" strike="noStrike" kern="1200" baseline="0" dirty="0" err="1" smtClean="0">
                <a:solidFill>
                  <a:schemeClr val="tx1"/>
                </a:solidFill>
                <a:latin typeface="+mn-lt"/>
                <a:ea typeface="ＭＳ Ｐゴシック" pitchFamily="-65" charset="-128"/>
                <a:cs typeface="ＭＳ Ｐゴシック" pitchFamily="-65" charset="-128"/>
              </a:rPr>
              <a:t>diphoton</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 </a:t>
            </a:r>
            <a:r>
              <a:rPr lang="en-US" sz="1200" b="1" i="0" u="none" strike="noStrike" kern="1200" baseline="0" dirty="0" smtClean="0">
                <a:solidFill>
                  <a:schemeClr val="tx1"/>
                </a:solidFill>
                <a:latin typeface="+mn-lt"/>
                <a:ea typeface="ＭＳ Ｐゴシック" pitchFamily="-65" charset="-128"/>
                <a:cs typeface="ＭＳ Ｐゴシック" pitchFamily="-65" charset="-128"/>
              </a:rPr>
              <a:t>invariant mass spectrum</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a:t>
            </a:r>
            <a:endParaRPr lang="en-US" dirty="0" smtClean="0">
              <a:sym typeface="Wingdings"/>
            </a:endParaRPr>
          </a:p>
          <a:p>
            <a:r>
              <a:rPr lang="en-US" sz="1200" b="0" i="0" u="none" strike="noStrike" kern="1200" baseline="0" dirty="0" smtClean="0">
                <a:solidFill>
                  <a:schemeClr val="tx1"/>
                </a:solidFill>
                <a:latin typeface="+mn-lt"/>
                <a:ea typeface="ＭＳ Ｐゴシック" pitchFamily="-65" charset="-128"/>
                <a:cs typeface="ＭＳ Ｐゴシック" pitchFamily="-65" charset="-128"/>
              </a:rPr>
              <a:t>Several extensions of the Standard Model predict high-mass states decaying to two photons. Benchmark models…</a:t>
            </a:r>
          </a:p>
          <a:p>
            <a:r>
              <a:rPr lang="en-US" sz="1200" b="0" i="0" u="none" strike="noStrike" kern="1200" baseline="0" dirty="0" smtClean="0">
                <a:solidFill>
                  <a:schemeClr val="tx1"/>
                </a:solidFill>
                <a:latin typeface="+mn-lt"/>
                <a:ea typeface="ＭＳ Ｐゴシック" pitchFamily="-65" charset="-128"/>
                <a:cs typeface="ＭＳ Ｐゴシック" pitchFamily="-65" charset="-128"/>
              </a:rPr>
              <a:t>	Spin-0 analysis </a:t>
            </a:r>
            <a:r>
              <a:rPr lang="en-US" sz="1200" b="0" i="1" u="none" strike="noStrike" kern="1200" baseline="0" dirty="0" smtClean="0">
                <a:solidFill>
                  <a:schemeClr val="tx1"/>
                </a:solidFill>
                <a:latin typeface="+mn-lt"/>
                <a:ea typeface="ＭＳ Ｐゴシック" pitchFamily="-65" charset="-128"/>
                <a:cs typeface="ＭＳ Ｐゴシック" pitchFamily="-65" charset="-128"/>
              </a:rPr>
              <a:t>e.g. extended Higgs sector </a:t>
            </a:r>
          </a:p>
          <a:p>
            <a:r>
              <a:rPr lang="en-US" sz="1200" b="0" i="0" u="none" strike="noStrike" kern="1200" baseline="0" dirty="0" smtClean="0">
                <a:solidFill>
                  <a:schemeClr val="tx1"/>
                </a:solidFill>
                <a:latin typeface="+mn-lt"/>
                <a:ea typeface="ＭＳ Ｐゴシック" pitchFamily="-65" charset="-128"/>
                <a:cs typeface="ＭＳ Ｐゴシック" pitchFamily="-65" charset="-128"/>
              </a:rPr>
              <a:t>• 2HDM</a:t>
            </a:r>
          </a:p>
          <a:p>
            <a:r>
              <a:rPr lang="en-US" sz="1200" b="0" i="0" u="none" strike="noStrike" kern="1200" baseline="0" dirty="0" smtClean="0">
                <a:solidFill>
                  <a:schemeClr val="tx1"/>
                </a:solidFill>
                <a:latin typeface="+mn-lt"/>
                <a:ea typeface="ＭＳ Ｐゴシック" pitchFamily="-65" charset="-128"/>
                <a:cs typeface="ＭＳ Ｐゴシック" pitchFamily="-65" charset="-128"/>
              </a:rPr>
              <a:t>ü 5 physical states </a:t>
            </a:r>
            <a:r>
              <a:rPr lang="en-US" sz="1200" b="0" i="1" u="none" strike="noStrike" kern="1200" baseline="0" dirty="0" smtClean="0">
                <a:solidFill>
                  <a:schemeClr val="tx1"/>
                </a:solidFill>
                <a:latin typeface="+mn-lt"/>
                <a:ea typeface="ＭＳ Ｐゴシック" pitchFamily="-65" charset="-128"/>
                <a:cs typeface="ＭＳ Ｐゴシック" pitchFamily="-65" charset="-128"/>
              </a:rPr>
              <a:t>h</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0, </a:t>
            </a:r>
            <a:r>
              <a:rPr lang="en-US" sz="1200" b="0" i="1" u="none" strike="noStrike" kern="1200" baseline="0" dirty="0" smtClean="0">
                <a:solidFill>
                  <a:schemeClr val="tx1"/>
                </a:solidFill>
                <a:latin typeface="+mn-lt"/>
                <a:ea typeface="ＭＳ Ｐゴシック" pitchFamily="-65" charset="-128"/>
                <a:cs typeface="ＭＳ Ｐゴシック" pitchFamily="-65" charset="-128"/>
              </a:rPr>
              <a:t>H</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0, </a:t>
            </a:r>
            <a:r>
              <a:rPr lang="en-US" sz="1200" b="0" i="1" u="none" strike="noStrike" kern="1200" baseline="0" dirty="0" smtClean="0">
                <a:solidFill>
                  <a:schemeClr val="tx1"/>
                </a:solidFill>
                <a:latin typeface="+mn-lt"/>
                <a:ea typeface="ＭＳ Ｐゴシック" pitchFamily="-65" charset="-128"/>
                <a:cs typeface="ＭＳ Ｐゴシック" pitchFamily="-65" charset="-128"/>
              </a:rPr>
              <a:t>A</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0, </a:t>
            </a:r>
            <a:r>
              <a:rPr lang="en-US" sz="1200" b="0" i="1" u="none" strike="noStrike" kern="1200" baseline="0" dirty="0" smtClean="0">
                <a:solidFill>
                  <a:schemeClr val="tx1"/>
                </a:solidFill>
                <a:latin typeface="+mn-lt"/>
                <a:ea typeface="ＭＳ Ｐゴシック" pitchFamily="-65" charset="-128"/>
                <a:cs typeface="ＭＳ Ｐゴシック" pitchFamily="-65" charset="-128"/>
              </a:rPr>
              <a:t>H</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a:t>
            </a:r>
          </a:p>
          <a:p>
            <a:r>
              <a:rPr lang="en-US" sz="1200" b="0" i="0" u="none" strike="noStrike" kern="1200" baseline="0" dirty="0" smtClean="0">
                <a:solidFill>
                  <a:schemeClr val="tx1"/>
                </a:solidFill>
                <a:latin typeface="+mn-lt"/>
                <a:ea typeface="ＭＳ Ｐゴシック" pitchFamily="-65" charset="-128"/>
                <a:cs typeface="ＭＳ Ｐゴシック" pitchFamily="-65" charset="-128"/>
              </a:rPr>
              <a:t>ü Under certain conditions, scalar and/or pseudo-scalar states can have </a:t>
            </a:r>
            <a:r>
              <a:rPr lang="en-US" sz="1200" b="0" i="0" u="none" strike="noStrike" kern="1200" baseline="0" dirty="0" err="1" smtClean="0">
                <a:solidFill>
                  <a:schemeClr val="tx1"/>
                </a:solidFill>
                <a:latin typeface="+mn-lt"/>
                <a:ea typeface="ＭＳ Ｐゴシック" pitchFamily="-65" charset="-128"/>
                <a:cs typeface="ＭＳ Ｐゴシック" pitchFamily="-65" charset="-128"/>
              </a:rPr>
              <a:t>sizablebranching</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 ratio to </a:t>
            </a:r>
            <a:r>
              <a:rPr lang="en-US" sz="1200" b="0" i="0" u="none" strike="noStrike" kern="1200" baseline="0" dirty="0" err="1" smtClean="0">
                <a:solidFill>
                  <a:schemeClr val="tx1"/>
                </a:solidFill>
                <a:latin typeface="+mn-lt"/>
                <a:ea typeface="ＭＳ Ｐゴシック" pitchFamily="-65" charset="-128"/>
                <a:cs typeface="ＭＳ Ｐゴシック" pitchFamily="-65" charset="-128"/>
              </a:rPr>
              <a:t>diphoton</a:t>
            </a:r>
            <a:endParaRPr lang="en-US" sz="1200" b="0" i="0" u="none" strike="noStrike" kern="1200" baseline="0" dirty="0" smtClean="0">
              <a:solidFill>
                <a:schemeClr val="tx1"/>
              </a:solidFill>
              <a:latin typeface="+mn-lt"/>
              <a:ea typeface="ＭＳ Ｐゴシック" pitchFamily="-65" charset="-128"/>
              <a:cs typeface="ＭＳ Ｐゴシック" pitchFamily="-65" charset="-128"/>
            </a:endParaRPr>
          </a:p>
          <a:p>
            <a:r>
              <a:rPr lang="en-US" sz="1200" b="0" i="0" u="none" strike="noStrike" kern="1200" baseline="0" dirty="0" smtClean="0">
                <a:solidFill>
                  <a:schemeClr val="tx1"/>
                </a:solidFill>
                <a:latin typeface="+mn-lt"/>
                <a:ea typeface="ＭＳ Ｐゴシック" pitchFamily="-65" charset="-128"/>
                <a:cs typeface="ＭＳ Ｐゴシック" pitchFamily="-65" charset="-128"/>
              </a:rPr>
              <a:t>	Spin-2 analysis </a:t>
            </a:r>
            <a:r>
              <a:rPr lang="en-US" sz="1200" b="0" i="1" u="none" strike="noStrike" kern="1200" baseline="0" dirty="0" smtClean="0">
                <a:solidFill>
                  <a:schemeClr val="tx1"/>
                </a:solidFill>
                <a:latin typeface="+mn-lt"/>
                <a:ea typeface="ＭＳ Ｐゴシック" pitchFamily="-65" charset="-128"/>
                <a:cs typeface="ＭＳ Ｐゴシック" pitchFamily="-65" charset="-128"/>
              </a:rPr>
              <a:t>e.g. Randall-</a:t>
            </a:r>
            <a:r>
              <a:rPr lang="en-US" sz="1200" b="0" i="1" u="none" strike="noStrike" kern="1200" baseline="0" dirty="0" err="1" smtClean="0">
                <a:solidFill>
                  <a:schemeClr val="tx1"/>
                </a:solidFill>
                <a:latin typeface="+mn-lt"/>
                <a:ea typeface="ＭＳ Ｐゴシック" pitchFamily="-65" charset="-128"/>
                <a:cs typeface="ＭＳ Ｐゴシック" pitchFamily="-65" charset="-128"/>
              </a:rPr>
              <a:t>Sundrum</a:t>
            </a:r>
            <a:r>
              <a:rPr lang="en-US" sz="1200" b="0" i="1" u="none" strike="noStrike" kern="1200" baseline="0" dirty="0" smtClean="0">
                <a:solidFill>
                  <a:schemeClr val="tx1"/>
                </a:solidFill>
                <a:latin typeface="+mn-lt"/>
                <a:ea typeface="ＭＳ Ｐゴシック" pitchFamily="-65" charset="-128"/>
                <a:cs typeface="ＭＳ Ｐゴシック" pitchFamily="-65" charset="-128"/>
              </a:rPr>
              <a:t> graviton</a:t>
            </a:r>
          </a:p>
          <a:p>
            <a:r>
              <a:rPr lang="en-US" sz="1200" b="0" i="0" u="none" strike="noStrike" kern="1200" baseline="0" dirty="0" smtClean="0">
                <a:solidFill>
                  <a:schemeClr val="tx1"/>
                </a:solidFill>
                <a:latin typeface="+mn-lt"/>
                <a:ea typeface="ＭＳ Ｐゴシック" pitchFamily="-65" charset="-128"/>
                <a:cs typeface="ＭＳ Ｐゴシック" pitchFamily="-65" charset="-128"/>
              </a:rPr>
              <a:t>• Model predicts tower of </a:t>
            </a:r>
            <a:r>
              <a:rPr lang="en-US" sz="1200" b="0" i="0" u="none" strike="noStrike" kern="1200" baseline="0" dirty="0" err="1" smtClean="0">
                <a:solidFill>
                  <a:schemeClr val="tx1"/>
                </a:solidFill>
                <a:latin typeface="+mn-lt"/>
                <a:ea typeface="ＭＳ Ｐゴシック" pitchFamily="-65" charset="-128"/>
                <a:cs typeface="ＭＳ Ｐゴシック" pitchFamily="-65" charset="-128"/>
              </a:rPr>
              <a:t>Kaluza</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-Klein</a:t>
            </a:r>
          </a:p>
          <a:p>
            <a:r>
              <a:rPr lang="en-US" sz="1200" b="0" i="0" u="none" strike="noStrike" kern="1200" baseline="0" dirty="0" smtClean="0">
                <a:solidFill>
                  <a:schemeClr val="tx1"/>
                </a:solidFill>
                <a:latin typeface="+mn-lt"/>
                <a:ea typeface="ＭＳ Ｐゴシック" pitchFamily="-65" charset="-128"/>
                <a:cs typeface="ＭＳ Ｐゴシック" pitchFamily="-65" charset="-128"/>
              </a:rPr>
              <a:t>Analysis Strategy : *Select </a:t>
            </a:r>
            <a:r>
              <a:rPr lang="en-US" sz="1200" b="0" i="0" u="none" strike="noStrike" kern="1200" baseline="0" dirty="0" err="1" smtClean="0">
                <a:solidFill>
                  <a:schemeClr val="tx1"/>
                </a:solidFill>
                <a:latin typeface="+mn-lt"/>
                <a:ea typeface="ＭＳ Ｐゴシック" pitchFamily="-65" charset="-128"/>
                <a:cs typeface="ＭＳ Ｐゴシック" pitchFamily="-65" charset="-128"/>
              </a:rPr>
              <a:t>diphoton</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 pairs and search for a </a:t>
            </a:r>
            <a:r>
              <a:rPr lang="en-US" sz="1200" b="1" i="0" u="none" strike="noStrike" kern="1200" baseline="0" dirty="0" smtClean="0">
                <a:solidFill>
                  <a:schemeClr val="tx1"/>
                </a:solidFill>
                <a:latin typeface="+mn-lt"/>
                <a:ea typeface="ＭＳ Ｐゴシック" pitchFamily="-65" charset="-128"/>
                <a:cs typeface="ＭＳ Ｐゴシック" pitchFamily="-65" charset="-128"/>
              </a:rPr>
              <a:t>local excess </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of events in the </a:t>
            </a:r>
            <a:r>
              <a:rPr lang="en-US" sz="1200" b="1" i="0" u="none" strike="noStrike" kern="1200" baseline="0" dirty="0" smtClean="0">
                <a:solidFill>
                  <a:schemeClr val="tx1"/>
                </a:solidFill>
                <a:latin typeface="+mn-lt"/>
                <a:ea typeface="ＭＳ Ｐゴシック" pitchFamily="-65" charset="-128"/>
                <a:cs typeface="ＭＳ Ｐゴシック" pitchFamily="-65" charset="-128"/>
              </a:rPr>
              <a:t>m</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 spectrum.(Simple selection criteria, categorize events according to S/B ratio to enhance sensitivity.)</a:t>
            </a:r>
          </a:p>
          <a:p>
            <a:r>
              <a:rPr lang="en-US" sz="1200" b="1" i="0" u="none" strike="noStrike" kern="1200" baseline="0" dirty="0" smtClean="0">
                <a:solidFill>
                  <a:schemeClr val="tx1"/>
                </a:solidFill>
                <a:latin typeface="+mn-lt"/>
                <a:ea typeface="ＭＳ Ｐゴシック" pitchFamily="-65" charset="-128"/>
                <a:cs typeface="ＭＳ Ｐゴシック" pitchFamily="-65" charset="-128"/>
              </a:rPr>
              <a:t>*Measure </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energy scale, resolution and efficiency </a:t>
            </a:r>
            <a:r>
              <a:rPr lang="en-US" sz="1200" b="1" i="0" u="none" strike="noStrike" kern="1200" baseline="0" dirty="0" smtClean="0">
                <a:solidFill>
                  <a:schemeClr val="tx1"/>
                </a:solidFill>
                <a:latin typeface="+mn-lt"/>
                <a:ea typeface="ＭＳ Ｐゴシック" pitchFamily="-65" charset="-128"/>
                <a:cs typeface="ＭＳ Ｐゴシック" pitchFamily="-65" charset="-128"/>
              </a:rPr>
              <a:t>in data</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.(Using Z → </a:t>
            </a:r>
            <a:r>
              <a:rPr lang="en-US" sz="1200" b="0" i="0" u="none" strike="noStrike" kern="1200" baseline="0" dirty="0" err="1" smtClean="0">
                <a:solidFill>
                  <a:schemeClr val="tx1"/>
                </a:solidFill>
                <a:latin typeface="+mn-lt"/>
                <a:ea typeface="ＭＳ Ｐゴシック" pitchFamily="-65" charset="-128"/>
                <a:cs typeface="ＭＳ Ｐゴシック" pitchFamily="-65" charset="-128"/>
              </a:rPr>
              <a:t>ee</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 and Z → </a:t>
            </a:r>
            <a:r>
              <a:rPr lang="en-US" sz="1200" b="0" i="0" u="none" strike="noStrike" kern="1200" baseline="0" dirty="0" err="1" smtClean="0">
                <a:solidFill>
                  <a:schemeClr val="tx1"/>
                </a:solidFill>
                <a:latin typeface="+mn-lt"/>
                <a:ea typeface="ＭＳ Ｐゴシック" pitchFamily="-65" charset="-128"/>
                <a:cs typeface="ＭＳ Ｐゴシック" pitchFamily="-65" charset="-128"/>
              </a:rPr>
              <a:t>ll</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a:t>
            </a:r>
          </a:p>
          <a:p>
            <a:r>
              <a:rPr lang="en-US" sz="1200" b="0" i="0" u="none" strike="noStrike" kern="1200" baseline="0" dirty="0" smtClean="0">
                <a:solidFill>
                  <a:schemeClr val="tx1"/>
                </a:solidFill>
                <a:latin typeface="+mn-lt"/>
                <a:ea typeface="ＭＳ Ｐゴシック" pitchFamily="-65" charset="-128"/>
                <a:cs typeface="ＭＳ Ｐゴシック" pitchFamily="-65" charset="-128"/>
              </a:rPr>
              <a:t>*</a:t>
            </a:r>
            <a:r>
              <a:rPr lang="en-US" sz="1200" b="0" i="0" u="none" strike="noStrike" kern="1200" baseline="0" dirty="0" err="1" smtClean="0">
                <a:solidFill>
                  <a:schemeClr val="tx1"/>
                </a:solidFill>
                <a:latin typeface="+mn-lt"/>
                <a:ea typeface="ＭＳ Ｐゴシック" pitchFamily="-65" charset="-128"/>
                <a:cs typeface="ＭＳ Ｐゴシック" pitchFamily="-65" charset="-128"/>
              </a:rPr>
              <a:t>Parametrize</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 </a:t>
            </a:r>
            <a:r>
              <a:rPr lang="en-US" sz="1200" b="1" i="0" u="none" strike="noStrike" kern="1200" baseline="0" dirty="0" smtClean="0">
                <a:solidFill>
                  <a:schemeClr val="tx1"/>
                </a:solidFill>
                <a:latin typeface="+mn-lt"/>
                <a:ea typeface="ＭＳ Ｐゴシック" pitchFamily="-65" charset="-128"/>
                <a:cs typeface="ＭＳ Ｐゴシック" pitchFamily="-65" charset="-128"/>
              </a:rPr>
              <a:t>background </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mass spectrum </a:t>
            </a:r>
            <a:r>
              <a:rPr lang="en-US" sz="1200" b="1" i="0" u="none" strike="noStrike" kern="1200" baseline="0" dirty="0" smtClean="0">
                <a:solidFill>
                  <a:schemeClr val="tx1"/>
                </a:solidFill>
                <a:latin typeface="+mn-lt"/>
                <a:ea typeface="ＭＳ Ｐゴシック" pitchFamily="-65" charset="-128"/>
                <a:cs typeface="ＭＳ Ｐゴシック" pitchFamily="-65" charset="-128"/>
              </a:rPr>
              <a:t>from data</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a:t>
            </a:r>
          </a:p>
          <a:p>
            <a:r>
              <a:rPr lang="en-US" sz="1200" b="0" i="0" u="none" strike="noStrike" kern="1200" baseline="0" dirty="0" smtClean="0">
                <a:solidFill>
                  <a:schemeClr val="tx1"/>
                </a:solidFill>
                <a:latin typeface="+mn-lt"/>
                <a:ea typeface="ＭＳ Ｐゴシック" pitchFamily="-65" charset="-128"/>
                <a:cs typeface="ＭＳ Ｐゴシック" pitchFamily="-65" charset="-128"/>
              </a:rPr>
              <a:t>*Test compatibility of data with resonant </a:t>
            </a:r>
            <a:r>
              <a:rPr lang="en-US" sz="1200" b="0" i="0" u="none" strike="noStrike" kern="1200" baseline="0" dirty="0" err="1" smtClean="0">
                <a:solidFill>
                  <a:schemeClr val="tx1"/>
                </a:solidFill>
                <a:latin typeface="+mn-lt"/>
                <a:ea typeface="ＭＳ Ｐゴシック" pitchFamily="-65" charset="-128"/>
                <a:cs typeface="ＭＳ Ｐゴシック" pitchFamily="-65" charset="-128"/>
              </a:rPr>
              <a:t>diphoton</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 production.</a:t>
            </a:r>
          </a:p>
          <a:p>
            <a:r>
              <a:rPr lang="en-US" sz="1200" b="0" i="0" u="none" strike="noStrike" kern="1200" baseline="0" dirty="0" smtClean="0">
                <a:solidFill>
                  <a:schemeClr val="tx1"/>
                </a:solidFill>
                <a:latin typeface="+mn-lt"/>
                <a:ea typeface="ＭＳ Ｐゴシック" pitchFamily="-65" charset="-128"/>
                <a:cs typeface="ＭＳ Ｐゴシック" pitchFamily="-65" charset="-128"/>
              </a:rPr>
              <a:t>*</a:t>
            </a:r>
            <a:r>
              <a:rPr lang="en-US" sz="1200" b="1" i="0" u="none" strike="noStrike" kern="1200" baseline="0" dirty="0" smtClean="0">
                <a:solidFill>
                  <a:schemeClr val="tx1"/>
                </a:solidFill>
                <a:latin typeface="+mn-lt"/>
                <a:ea typeface="ＭＳ Ｐゴシック" pitchFamily="-65" charset="-128"/>
                <a:cs typeface="ＭＳ Ｐゴシック" pitchFamily="-65" charset="-128"/>
              </a:rPr>
              <a:t>Blind </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analysis: (Selection </a:t>
            </a:r>
            <a:r>
              <a:rPr lang="en-US" sz="1200" b="1" i="0" u="none" strike="noStrike" kern="1200" baseline="0" dirty="0" smtClean="0">
                <a:solidFill>
                  <a:schemeClr val="tx1"/>
                </a:solidFill>
                <a:latin typeface="+mn-lt"/>
                <a:ea typeface="ＭＳ Ｐゴシック" pitchFamily="-65" charset="-128"/>
                <a:cs typeface="ＭＳ Ｐゴシック" pitchFamily="-65" charset="-128"/>
              </a:rPr>
              <a:t>criteria </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and </a:t>
            </a:r>
            <a:r>
              <a:rPr lang="en-US" sz="1200" b="1" i="0" u="none" strike="noStrike" kern="1200" baseline="0" dirty="0" smtClean="0">
                <a:solidFill>
                  <a:schemeClr val="tx1"/>
                </a:solidFill>
                <a:latin typeface="+mn-lt"/>
                <a:ea typeface="ＭＳ Ｐゴシック" pitchFamily="-65" charset="-128"/>
                <a:cs typeface="ＭＳ Ｐゴシック" pitchFamily="-65" charset="-128"/>
              </a:rPr>
              <a:t>signal width hypotheses fixed a-</a:t>
            </a:r>
            <a:r>
              <a:rPr lang="en-US" sz="1200" b="1" i="0" u="none" strike="noStrike" kern="1200" baseline="0" dirty="0" err="1" smtClean="0">
                <a:solidFill>
                  <a:schemeClr val="tx1"/>
                </a:solidFill>
                <a:latin typeface="+mn-lt"/>
                <a:ea typeface="ＭＳ Ｐゴシック" pitchFamily="-65" charset="-128"/>
                <a:cs typeface="ＭＳ Ｐゴシック" pitchFamily="-65" charset="-128"/>
              </a:rPr>
              <a:t>priori</a:t>
            </a:r>
            <a:r>
              <a:rPr lang="en-US" sz="1200" b="0" i="0" u="none" strike="noStrike" kern="1200" baseline="0" dirty="0" err="1" smtClean="0">
                <a:solidFill>
                  <a:schemeClr val="tx1"/>
                </a:solidFill>
                <a:latin typeface="+mn-lt"/>
                <a:ea typeface="ＭＳ Ｐゴシック" pitchFamily="-65" charset="-128"/>
                <a:cs typeface="ＭＳ Ｐゴシック" pitchFamily="-65" charset="-128"/>
              </a:rPr>
              <a:t>.All</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 analysis inputs (energy calibration, efficiency, etc..) checked before box-opening. December dataset re-blinded to study analysis improvements.)</a:t>
            </a:r>
          </a:p>
          <a:p>
            <a:endParaRPr lang="en-US" sz="1200" b="0" i="0" u="none" strike="noStrike" kern="1200" baseline="0" dirty="0" smtClean="0">
              <a:solidFill>
                <a:schemeClr val="tx1"/>
              </a:solidFill>
              <a:latin typeface="+mn-lt"/>
              <a:ea typeface="ＭＳ Ｐゴシック" pitchFamily="-65" charset="-128"/>
              <a:cs typeface="ＭＳ Ｐゴシック" pitchFamily="-65" charset="-128"/>
            </a:endParaRPr>
          </a:p>
          <a:p>
            <a:endParaRPr lang="en-US" sz="1200" b="0" i="0" u="none" strike="noStrike" kern="1200" baseline="0" dirty="0" smtClean="0">
              <a:solidFill>
                <a:schemeClr val="tx1"/>
              </a:solidFill>
              <a:latin typeface="+mn-lt"/>
              <a:ea typeface="ＭＳ Ｐゴシック" pitchFamily="-65" charset="-128"/>
              <a:cs typeface="ＭＳ Ｐゴシック" pitchFamily="-65" charset="-128"/>
            </a:endParaRPr>
          </a:p>
          <a:p>
            <a:r>
              <a:rPr lang="en-US" sz="1200" b="0" i="0" u="none" strike="noStrike" kern="1200" baseline="0" dirty="0" smtClean="0">
                <a:solidFill>
                  <a:schemeClr val="tx1"/>
                </a:solidFill>
                <a:latin typeface="+mn-lt"/>
                <a:ea typeface="ＭＳ Ｐゴシック" pitchFamily="-65" charset="-128"/>
                <a:cs typeface="ＭＳ Ｐゴシック" pitchFamily="-65" charset="-128"/>
              </a:rPr>
              <a:t>graviton states with </a:t>
            </a:r>
            <a:r>
              <a:rPr lang="en-US" sz="1200" b="0" i="0" u="none" strike="noStrike" kern="1200" baseline="0" dirty="0" err="1" smtClean="0">
                <a:solidFill>
                  <a:schemeClr val="tx1"/>
                </a:solidFill>
                <a:latin typeface="+mn-lt"/>
                <a:ea typeface="ＭＳ Ｐゴシック" pitchFamily="-65" charset="-128"/>
                <a:cs typeface="ＭＳ Ｐゴシック" pitchFamily="-65" charset="-128"/>
              </a:rPr>
              <a:t>TeV</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 mass scale</a:t>
            </a:r>
          </a:p>
          <a:p>
            <a:r>
              <a:rPr lang="en-US" sz="1200" b="0" i="0" u="none" strike="noStrike" kern="1200" baseline="0" dirty="0" smtClean="0">
                <a:solidFill>
                  <a:schemeClr val="tx1"/>
                </a:solidFill>
                <a:latin typeface="+mn-lt"/>
                <a:ea typeface="ＭＳ Ｐゴシック" pitchFamily="-65" charset="-128"/>
                <a:cs typeface="ＭＳ Ｐゴシック" pitchFamily="-65" charset="-128"/>
              </a:rPr>
              <a:t>• Phenomenology</a:t>
            </a:r>
          </a:p>
          <a:p>
            <a:r>
              <a:rPr lang="en-US" sz="1200" b="0" i="0" u="none" strike="noStrike" kern="1200" baseline="0" dirty="0" smtClean="0">
                <a:solidFill>
                  <a:schemeClr val="tx1"/>
                </a:solidFill>
                <a:latin typeface="+mn-lt"/>
                <a:ea typeface="ＭＳ Ｐゴシック" pitchFamily="-65" charset="-128"/>
                <a:cs typeface="ＭＳ Ｐゴシック" pitchFamily="-65" charset="-128"/>
              </a:rPr>
              <a:t>ü </a:t>
            </a:r>
            <a:r>
              <a:rPr lang="en-US" sz="1200" b="0" i="0" u="none" strike="noStrike" kern="1200" baseline="0" dirty="0" err="1" smtClean="0">
                <a:solidFill>
                  <a:schemeClr val="tx1"/>
                </a:solidFill>
                <a:latin typeface="+mn-lt"/>
                <a:ea typeface="ＭＳ Ｐゴシック" pitchFamily="-65" charset="-128"/>
                <a:cs typeface="ＭＳ Ｐゴシック" pitchFamily="-65" charset="-128"/>
              </a:rPr>
              <a:t>mG</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 = mass of lightest KK excitation</a:t>
            </a:r>
          </a:p>
          <a:p>
            <a:r>
              <a:rPr lang="en-US" sz="1200" b="0" i="0" u="none" strike="noStrike" kern="1200" baseline="0" dirty="0" smtClean="0">
                <a:solidFill>
                  <a:schemeClr val="tx1"/>
                </a:solidFill>
                <a:latin typeface="+mn-lt"/>
                <a:ea typeface="ＭＳ Ｐゴシック" pitchFamily="-65" charset="-128"/>
                <a:cs typeface="ＭＳ Ｐゴシック" pitchFamily="-65" charset="-128"/>
              </a:rPr>
              <a:t>ü </a:t>
            </a:r>
            <a:r>
              <a:rPr lang="en-US" sz="1200" b="0" i="0" u="none" strike="noStrike" kern="1200" baseline="0" dirty="0" err="1" smtClean="0">
                <a:solidFill>
                  <a:schemeClr val="tx1"/>
                </a:solidFill>
                <a:latin typeface="+mn-lt"/>
                <a:ea typeface="ＭＳ Ｐゴシック" pitchFamily="-65" charset="-128"/>
                <a:cs typeface="ＭＳ Ｐゴシック" pitchFamily="-65" charset="-128"/>
              </a:rPr>
              <a:t>κ</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a:t>
            </a:r>
            <a:r>
              <a:rPr lang="en-US" sz="1200" b="0" i="0" u="none" strike="noStrike" kern="1200" baseline="0" dirty="0" err="1" smtClean="0">
                <a:solidFill>
                  <a:schemeClr val="tx1"/>
                </a:solidFill>
                <a:latin typeface="+mn-lt"/>
                <a:ea typeface="ＭＳ Ｐゴシック" pitchFamily="-65" charset="-128"/>
                <a:cs typeface="ＭＳ Ｐゴシック" pitchFamily="-65" charset="-128"/>
              </a:rPr>
              <a:t>MPl</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 = dimensionless coupling to SM fields</a:t>
            </a:r>
          </a:p>
          <a:p>
            <a:r>
              <a:rPr lang="en-US" sz="1200" b="0" i="0" u="none" strike="noStrike" kern="1200" baseline="0" dirty="0" smtClean="0">
                <a:solidFill>
                  <a:schemeClr val="tx1"/>
                </a:solidFill>
                <a:latin typeface="+mn-lt"/>
                <a:ea typeface="ＭＳ Ｐゴシック" pitchFamily="-65" charset="-128"/>
                <a:cs typeface="ＭＳ Ｐゴシック" pitchFamily="-65" charset="-128"/>
              </a:rPr>
              <a:t>	Search for new physics in high mass </a:t>
            </a:r>
            <a:r>
              <a:rPr lang="en-US" sz="1200" b="0" i="0" u="none" strike="noStrike" kern="1200" baseline="0" dirty="0" err="1" smtClean="0">
                <a:solidFill>
                  <a:schemeClr val="tx1"/>
                </a:solidFill>
                <a:latin typeface="+mn-lt"/>
                <a:ea typeface="ＭＳ Ｐゴシック" pitchFamily="-65" charset="-128"/>
                <a:cs typeface="ＭＳ Ｐゴシック" pitchFamily="-65" charset="-128"/>
              </a:rPr>
              <a:t>diphoton</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 events in </a:t>
            </a:r>
            <a:r>
              <a:rPr lang="en-US" sz="1200" b="1" i="0" u="none" strike="noStrike" kern="1200" baseline="0" dirty="0" smtClean="0">
                <a:solidFill>
                  <a:schemeClr val="tx1"/>
                </a:solidFill>
                <a:latin typeface="+mn-lt"/>
                <a:ea typeface="ＭＳ Ｐゴシック" pitchFamily="-65" charset="-128"/>
                <a:cs typeface="ＭＳ Ｐゴシック" pitchFamily="-65" charset="-128"/>
              </a:rPr>
              <a:t>3.3 fb-1 </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of proton-proton collisions at √s=13 </a:t>
            </a:r>
            <a:r>
              <a:rPr lang="en-US" sz="1200" b="0" i="0" u="none" strike="noStrike" kern="1200" baseline="0" dirty="0" err="1" smtClean="0">
                <a:solidFill>
                  <a:schemeClr val="tx1"/>
                </a:solidFill>
                <a:latin typeface="+mn-lt"/>
                <a:ea typeface="ＭＳ Ｐゴシック" pitchFamily="-65" charset="-128"/>
                <a:cs typeface="ＭＳ Ｐゴシック" pitchFamily="-65" charset="-128"/>
              </a:rPr>
              <a:t>TeV</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 and combined interpretation of searches at √s=8 </a:t>
            </a:r>
            <a:r>
              <a:rPr lang="en-US" sz="1200" b="0" i="0" u="none" strike="noStrike" kern="1200" baseline="0" dirty="0" err="1" smtClean="0">
                <a:solidFill>
                  <a:schemeClr val="tx1"/>
                </a:solidFill>
                <a:latin typeface="+mn-lt"/>
                <a:ea typeface="ＭＳ Ｐゴシック" pitchFamily="-65" charset="-128"/>
                <a:cs typeface="ＭＳ Ｐゴシック" pitchFamily="-65" charset="-128"/>
              </a:rPr>
              <a:t>TeV</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 and 13 </a:t>
            </a:r>
            <a:r>
              <a:rPr lang="en-US" sz="1200" b="0" i="0" u="none" strike="noStrike" kern="1200" baseline="0" dirty="0" err="1" smtClean="0">
                <a:solidFill>
                  <a:schemeClr val="tx1"/>
                </a:solidFill>
                <a:latin typeface="+mn-lt"/>
                <a:ea typeface="ＭＳ Ｐゴシック" pitchFamily="-65" charset="-128"/>
                <a:cs typeface="ＭＳ Ｐゴシック" pitchFamily="-65" charset="-128"/>
              </a:rPr>
              <a:t>TeV</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a:t>
            </a:r>
            <a:endParaRPr lang="en-US" dirty="0"/>
          </a:p>
        </p:txBody>
      </p:sp>
      <p:sp>
        <p:nvSpPr>
          <p:cNvPr id="4" name="Slide Number Placeholder 3"/>
          <p:cNvSpPr>
            <a:spLocks noGrp="1"/>
          </p:cNvSpPr>
          <p:nvPr>
            <p:ph type="sldNum" sz="quarter" idx="10"/>
          </p:nvPr>
        </p:nvSpPr>
        <p:spPr/>
        <p:txBody>
          <a:bodyPr/>
          <a:lstStyle/>
          <a:p>
            <a:pPr>
              <a:defRPr/>
            </a:pPr>
            <a:fld id="{BD94EE9F-1F2B-DB4E-816B-22F3B8113D69}" type="slidenum">
              <a:rPr lang="en-US" smtClean="0"/>
              <a:pPr>
                <a:defRPr/>
              </a:pPr>
              <a:t>37</a:t>
            </a:fld>
            <a:endParaRPr lang="en-US"/>
          </a:p>
        </p:txBody>
      </p:sp>
    </p:spTree>
    <p:extLst>
      <p:ext uri="{BB962C8B-B14F-4D97-AF65-F5344CB8AC3E}">
        <p14:creationId xmlns:p14="http://schemas.microsoft.com/office/powerpoint/2010/main" val="3415735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solidFill>
                  <a:schemeClr val="tx2"/>
                </a:solidFill>
              </a:rPr>
              <a:t>(Data re-reconstructions during winter shut-down, using </a:t>
            </a:r>
            <a:r>
              <a:rPr lang="en-US" dirty="0" err="1" smtClean="0">
                <a:solidFill>
                  <a:schemeClr val="tx2"/>
                </a:solidFill>
              </a:rPr>
              <a:t>ECALupdated</a:t>
            </a:r>
            <a:r>
              <a:rPr lang="en-US" dirty="0" smtClean="0">
                <a:solidFill>
                  <a:schemeClr val="tx2"/>
                </a:solidFill>
              </a:rPr>
              <a:t>  channel-to-channel calibration crucial for energy resolution.</a:t>
            </a:r>
          </a:p>
          <a:p>
            <a:r>
              <a:rPr lang="en-US" dirty="0" smtClean="0">
                <a:solidFill>
                  <a:schemeClr val="tx2"/>
                </a:solidFill>
              </a:rPr>
              <a:t>Over the winter shutdown data were re-reconstructed using new channel-</a:t>
            </a:r>
            <a:r>
              <a:rPr lang="en-US" dirty="0" err="1" smtClean="0">
                <a:solidFill>
                  <a:schemeClr val="tx2"/>
                </a:solidFill>
              </a:rPr>
              <a:t>tochannel</a:t>
            </a:r>
            <a:r>
              <a:rPr lang="en-US" dirty="0" smtClean="0">
                <a:solidFill>
                  <a:schemeClr val="tx2"/>
                </a:solidFill>
              </a:rPr>
              <a:t> calibration obtained on the 2015 dataset.</a:t>
            </a:r>
          </a:p>
          <a:p>
            <a:r>
              <a:rPr lang="en-US" sz="1200" b="1" i="0" u="none" strike="noStrike" kern="1200" baseline="0" dirty="0" smtClean="0">
                <a:solidFill>
                  <a:schemeClr val="tx1"/>
                </a:solidFill>
                <a:latin typeface="+mn-lt"/>
                <a:ea typeface="ＭＳ Ｐゴシック" pitchFamily="-65" charset="-128"/>
                <a:cs typeface="ＭＳ Ｐゴシック" pitchFamily="-65" charset="-128"/>
              </a:rPr>
              <a:t>Data </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re-reconstruction, using </a:t>
            </a:r>
            <a:r>
              <a:rPr lang="en-US" sz="1200" b="1" i="0" u="none" strike="noStrike" kern="1200" baseline="0" dirty="0" smtClean="0">
                <a:solidFill>
                  <a:schemeClr val="tx1"/>
                </a:solidFill>
                <a:latin typeface="+mn-lt"/>
                <a:ea typeface="ＭＳ Ｐゴシック" pitchFamily="-65" charset="-128"/>
                <a:cs typeface="ＭＳ Ｐゴシック" pitchFamily="-65" charset="-128"/>
              </a:rPr>
              <a:t>updated channel-to-channel</a:t>
            </a:r>
          </a:p>
          <a:p>
            <a:r>
              <a:rPr lang="en-US" sz="1200" b="1" i="0" u="none" strike="noStrike" kern="1200" baseline="0" dirty="0" smtClean="0">
                <a:solidFill>
                  <a:schemeClr val="tx1"/>
                </a:solidFill>
                <a:latin typeface="+mn-lt"/>
                <a:ea typeface="ＭＳ Ｐゴシック" pitchFamily="-65" charset="-128"/>
                <a:cs typeface="ＭＳ Ｐゴシック" pitchFamily="-65" charset="-128"/>
              </a:rPr>
              <a:t>calibration, </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completed over the winter shutdown.</a:t>
            </a:r>
          </a:p>
          <a:p>
            <a:r>
              <a:rPr lang="en-US" sz="1200" b="0" i="0" u="none" strike="noStrike" kern="1200" baseline="0" dirty="0" smtClean="0">
                <a:solidFill>
                  <a:schemeClr val="tx1"/>
                </a:solidFill>
                <a:latin typeface="+mn-lt"/>
                <a:ea typeface="ＭＳ Ｐゴシック" pitchFamily="-65" charset="-128"/>
                <a:cs typeface="ＭＳ Ｐゴシック" pitchFamily="-65" charset="-128"/>
              </a:rPr>
              <a:t>Constants to equalize channel-to-channel response obtained on 2015 data.</a:t>
            </a:r>
          </a:p>
          <a:p>
            <a:r>
              <a:rPr lang="en-US" sz="1200" b="0" i="0" u="none" strike="noStrike" kern="1200" baseline="0" dirty="0" smtClean="0">
                <a:solidFill>
                  <a:schemeClr val="tx1"/>
                </a:solidFill>
                <a:latin typeface="+mn-lt"/>
                <a:ea typeface="ＭＳ Ｐゴシック" pitchFamily="-65" charset="-128"/>
                <a:cs typeface="ＭＳ Ｐゴシック" pitchFamily="-65" charset="-128"/>
              </a:rPr>
              <a:t>In the high mass region, </a:t>
            </a:r>
            <a:r>
              <a:rPr lang="en-US" sz="1200" b="1" i="0" u="none" strike="noStrike" kern="1200" baseline="0" dirty="0" smtClean="0">
                <a:solidFill>
                  <a:schemeClr val="tx1"/>
                </a:solidFill>
                <a:latin typeface="+mn-lt"/>
                <a:ea typeface="ＭＳ Ｐゴシック" pitchFamily="-65" charset="-128"/>
                <a:cs typeface="ＭＳ Ｐゴシック" pitchFamily="-65" charset="-128"/>
              </a:rPr>
              <a:t>resolution improved by ~30%</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	Lead to </a:t>
            </a:r>
            <a:r>
              <a:rPr lang="en-US" sz="1200" b="1" i="0" u="none" strike="noStrike" kern="1200" baseline="0" dirty="0" smtClean="0">
                <a:solidFill>
                  <a:schemeClr val="tx1"/>
                </a:solidFill>
                <a:latin typeface="+mn-lt"/>
                <a:ea typeface="ＭＳ Ｐゴシック" pitchFamily="-65" charset="-128"/>
                <a:cs typeface="ＭＳ Ｐゴシック" pitchFamily="-65" charset="-128"/>
              </a:rPr>
              <a:t>30% improvement </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in mass </a:t>
            </a:r>
            <a:r>
              <a:rPr lang="en-US" sz="1200" b="1" i="0" u="none" strike="noStrike" kern="1200" baseline="0" dirty="0" smtClean="0">
                <a:solidFill>
                  <a:schemeClr val="tx1"/>
                </a:solidFill>
                <a:latin typeface="+mn-lt"/>
                <a:ea typeface="ＭＳ Ｐゴシック" pitchFamily="-65" charset="-128"/>
                <a:cs typeface="ＭＳ Ｐゴシック" pitchFamily="-65" charset="-128"/>
              </a:rPr>
              <a:t>resolution </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above 500GeV </a:t>
            </a:r>
            <a:r>
              <a:rPr lang="en-US" dirty="0" smtClean="0"/>
              <a:t>leading </a:t>
            </a:r>
            <a:r>
              <a:rPr lang="en-US" dirty="0"/>
              <a:t>to a ~10% improvement in analysis sensitivity)</a:t>
            </a:r>
            <a:r>
              <a:rPr lang="en-US" dirty="0" smtClean="0"/>
              <a:t>.</a:t>
            </a:r>
            <a:endParaRPr lang="en-US" sz="1200" b="0" i="0" u="none" strike="noStrike" kern="1200" baseline="0" dirty="0" smtClean="0">
              <a:solidFill>
                <a:schemeClr val="tx1"/>
              </a:solidFill>
              <a:latin typeface="+mn-lt"/>
              <a:ea typeface="ＭＳ Ｐゴシック" pitchFamily="-65" charset="-128"/>
              <a:cs typeface="ＭＳ Ｐゴシック" pitchFamily="-65" charset="-128"/>
            </a:endParaRPr>
          </a:p>
          <a:p>
            <a:r>
              <a:rPr lang="en-US" sz="1200" b="0" i="0" u="none" strike="noStrike" kern="1200" baseline="0" dirty="0" smtClean="0">
                <a:solidFill>
                  <a:schemeClr val="tx1"/>
                </a:solidFill>
                <a:latin typeface="+mn-lt"/>
                <a:ea typeface="ＭＳ Ｐゴシック" pitchFamily="-65" charset="-128"/>
                <a:cs typeface="ＭＳ Ｐゴシック" pitchFamily="-65" charset="-128"/>
              </a:rPr>
              <a:t>Results </a:t>
            </a:r>
            <a:r>
              <a:rPr lang="en-US" sz="1200" b="1" i="0" u="none" strike="noStrike" kern="1200" baseline="0" dirty="0" smtClean="0">
                <a:solidFill>
                  <a:schemeClr val="tx1"/>
                </a:solidFill>
                <a:latin typeface="+mn-lt"/>
                <a:ea typeface="ＭＳ Ｐゴシック" pitchFamily="-65" charset="-128"/>
                <a:cs typeface="ＭＳ Ｐゴシック" pitchFamily="-65" charset="-128"/>
              </a:rPr>
              <a:t>interpreted </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in terms of </a:t>
            </a:r>
            <a:r>
              <a:rPr lang="en-US" sz="1200" b="1" i="0" u="none" strike="noStrike" kern="1200" baseline="0" dirty="0" smtClean="0">
                <a:solidFill>
                  <a:schemeClr val="tx1"/>
                </a:solidFill>
                <a:latin typeface="+mn-lt"/>
                <a:ea typeface="ＭＳ Ｐゴシック" pitchFamily="-65" charset="-128"/>
                <a:cs typeface="ＭＳ Ｐゴシック" pitchFamily="-65" charset="-128"/>
              </a:rPr>
              <a:t>spin-0 </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and </a:t>
            </a:r>
            <a:r>
              <a:rPr lang="en-US" sz="1200" b="1" i="0" u="none" strike="noStrike" kern="1200" baseline="0" dirty="0" smtClean="0">
                <a:solidFill>
                  <a:schemeClr val="tx1"/>
                </a:solidFill>
                <a:latin typeface="+mn-lt"/>
                <a:ea typeface="ＭＳ Ｐゴシック" pitchFamily="-65" charset="-128"/>
                <a:cs typeface="ＭＳ Ｐゴシック" pitchFamily="-65" charset="-128"/>
              </a:rPr>
              <a:t>spin-2 </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resonances. J=0: assumed gluon-fusion production, J=2: RS-graviton </a:t>
            </a:r>
            <a:r>
              <a:rPr lang="en-US" sz="1200" b="1" i="0" u="none" strike="noStrike" kern="1200" baseline="0" dirty="0" smtClean="0">
                <a:solidFill>
                  <a:schemeClr val="tx1"/>
                </a:solidFill>
                <a:latin typeface="+mn-lt"/>
                <a:ea typeface="ＭＳ Ｐゴシック" pitchFamily="-65" charset="-128"/>
                <a:cs typeface="ＭＳ Ｐゴシック" pitchFamily="-65" charset="-128"/>
              </a:rPr>
              <a:t>Three widths </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(/m=1.4x10-4, 1.4x10-2, 5.6x10-2)</a:t>
            </a:r>
            <a:endParaRPr lang="en-US" dirty="0" smtClean="0"/>
          </a:p>
          <a:p>
            <a:r>
              <a:rPr lang="en-US" dirty="0" smtClean="0"/>
              <a:t>Vertex id important to maintain good mass resolution</a:t>
            </a:r>
          </a:p>
          <a:p>
            <a:r>
              <a:rPr lang="en-US" dirty="0"/>
              <a:t>Observed </a:t>
            </a:r>
            <a:r>
              <a:rPr lang="en-US" dirty="0" err="1"/>
              <a:t>diphoton</a:t>
            </a:r>
            <a:r>
              <a:rPr lang="en-US" dirty="0"/>
              <a:t> invariant mass </a:t>
            </a:r>
            <a:r>
              <a:rPr lang="en-US" i="1" dirty="0" err="1"/>
              <a:t>mγγ</a:t>
            </a:r>
            <a:r>
              <a:rPr lang="en-US" dirty="0"/>
              <a:t> spectra for the event categories used in the analysis of the 13 </a:t>
            </a:r>
            <a:r>
              <a:rPr lang="en-US" dirty="0" err="1"/>
              <a:t>TeV</a:t>
            </a:r>
            <a:r>
              <a:rPr lang="en-US" dirty="0"/>
              <a:t> data: (</a:t>
            </a:r>
            <a:r>
              <a:rPr lang="en-US" dirty="0" err="1"/>
              <a:t>a,b</a:t>
            </a:r>
            <a:r>
              <a:rPr lang="en-US" dirty="0"/>
              <a:t>) magnetic field strength B= 3.8 T; (</a:t>
            </a:r>
            <a:r>
              <a:rPr lang="en-US" dirty="0" err="1"/>
              <a:t>c,d</a:t>
            </a:r>
            <a:r>
              <a:rPr lang="en-US" dirty="0"/>
              <a:t>) B= 0 T; (</a:t>
            </a:r>
            <a:r>
              <a:rPr lang="en-US" dirty="0" err="1"/>
              <a:t>a,c</a:t>
            </a:r>
            <a:r>
              <a:rPr lang="en-US" dirty="0"/>
              <a:t>) both photons in the ECAL barrel detector, (</a:t>
            </a:r>
            <a:r>
              <a:rPr lang="en-US" dirty="0" err="1"/>
              <a:t>b,d</a:t>
            </a:r>
            <a:r>
              <a:rPr lang="en-US" dirty="0"/>
              <a:t>) one photon in the ECAL barrel detector and the other in an ECAL </a:t>
            </a:r>
            <a:r>
              <a:rPr lang="en-US" dirty="0" err="1"/>
              <a:t>endcap</a:t>
            </a:r>
            <a:r>
              <a:rPr lang="en-US" dirty="0"/>
              <a:t> detector. The results of a likelihood fit to the background-only hypothesis are also shown. The shaded regions show the 1 and 2 standard deviation uncertainty bands. The lower panels show the difference between the data and fit, divided by the statistical uncertainty in the data points. </a:t>
            </a:r>
          </a:p>
        </p:txBody>
      </p:sp>
      <p:sp>
        <p:nvSpPr>
          <p:cNvPr id="4" name="Slide Number Placeholder 3"/>
          <p:cNvSpPr>
            <a:spLocks noGrp="1"/>
          </p:cNvSpPr>
          <p:nvPr>
            <p:ph type="sldNum" sz="quarter" idx="10"/>
          </p:nvPr>
        </p:nvSpPr>
        <p:spPr/>
        <p:txBody>
          <a:bodyPr/>
          <a:lstStyle/>
          <a:p>
            <a:pPr>
              <a:defRPr/>
            </a:pPr>
            <a:fld id="{BD94EE9F-1F2B-DB4E-816B-22F3B8113D69}" type="slidenum">
              <a:rPr lang="en-US" smtClean="0"/>
              <a:pPr>
                <a:defRPr/>
              </a:pPr>
              <a:t>38</a:t>
            </a:fld>
            <a:endParaRPr lang="en-US"/>
          </a:p>
        </p:txBody>
      </p:sp>
    </p:spTree>
    <p:extLst>
      <p:ext uri="{BB962C8B-B14F-4D97-AF65-F5344CB8AC3E}">
        <p14:creationId xmlns:p14="http://schemas.microsoft.com/office/powerpoint/2010/main" val="3415735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search for the resonant production of high-mass photon pairs is presented. The analysis is based on samples of proton-proton collision data collected by the CMS experiment at center-of-mass energies of 8 and 13 </a:t>
            </a:r>
            <a:r>
              <a:rPr lang="en-US" dirty="0" err="1" smtClean="0"/>
              <a:t>TeV</a:t>
            </a:r>
            <a:r>
              <a:rPr lang="en-US" dirty="0" smtClean="0"/>
              <a:t>, corresponding to integrated luminosities of 19.7 and 3.3 fb−1, respectively. The search focuses on spin-0 and spin-2 resonances with masses between 0.5 and 4 </a:t>
            </a:r>
            <a:r>
              <a:rPr lang="en-US" dirty="0" err="1" smtClean="0"/>
              <a:t>TeV</a:t>
            </a:r>
            <a:r>
              <a:rPr lang="en-US" dirty="0" smtClean="0"/>
              <a:t> and with widths, relative to the mass, between 1.4×10−4 and 5.6×10−2.</a:t>
            </a:r>
          </a:p>
          <a:p>
            <a:r>
              <a:rPr lang="en-US" dirty="0" smtClean="0"/>
              <a:t>Observed background-only </a:t>
            </a:r>
            <a:r>
              <a:rPr lang="en-US" sz="1200" i="1" kern="1200" dirty="0" smtClean="0">
                <a:solidFill>
                  <a:schemeClr val="tx1"/>
                </a:solidFill>
                <a:effectLst/>
                <a:latin typeface="+mn-lt"/>
                <a:ea typeface="ＭＳ Ｐゴシック" pitchFamily="-65" charset="-128"/>
                <a:cs typeface="ＭＳ Ｐゴシック" pitchFamily="-65" charset="-128"/>
              </a:rPr>
              <a:t>p</a:t>
            </a:r>
            <a:r>
              <a:rPr lang="en-US" dirty="0" smtClean="0"/>
              <a:t>-values for narrow-width scalar resonances as a function of the resonance mass </a:t>
            </a:r>
            <a:r>
              <a:rPr lang="en-US" sz="1200" i="1" kern="1200" dirty="0" err="1" smtClean="0">
                <a:solidFill>
                  <a:schemeClr val="tx1"/>
                </a:solidFill>
                <a:effectLst/>
                <a:latin typeface="+mn-lt"/>
                <a:ea typeface="ＭＳ Ｐゴシック" pitchFamily="-65" charset="-128"/>
                <a:cs typeface="ＭＳ Ｐゴシック" pitchFamily="-65" charset="-128"/>
              </a:rPr>
              <a:t>m</a:t>
            </a:r>
            <a:r>
              <a:rPr lang="en-US" sz="1200" kern="1200" dirty="0" err="1" smtClean="0">
                <a:solidFill>
                  <a:schemeClr val="tx1"/>
                </a:solidFill>
                <a:effectLst/>
                <a:latin typeface="+mn-lt"/>
                <a:ea typeface="ＭＳ Ｐゴシック" pitchFamily="-65" charset="-128"/>
                <a:cs typeface="ＭＳ Ｐゴシック" pitchFamily="-65" charset="-128"/>
              </a:rPr>
              <a:t>X</a:t>
            </a:r>
            <a:r>
              <a:rPr lang="en-US" dirty="0" smtClean="0"/>
              <a:t>, from the combined analysis of the 8 and 13 </a:t>
            </a:r>
            <a:r>
              <a:rPr lang="en-US" dirty="0" err="1" smtClean="0"/>
              <a:t>TeV</a:t>
            </a:r>
            <a:r>
              <a:rPr lang="en-US" dirty="0" smtClean="0"/>
              <a:t> data. The results for the separate 8 and 13 </a:t>
            </a:r>
            <a:r>
              <a:rPr lang="en-US" dirty="0" err="1" smtClean="0"/>
              <a:t>TeV</a:t>
            </a:r>
            <a:r>
              <a:rPr lang="en-US" dirty="0" smtClean="0"/>
              <a:t> data sets are also shown. The inset shows an expanded region around </a:t>
            </a:r>
            <a:r>
              <a:rPr lang="en-US" sz="1200" i="1" kern="1200" dirty="0" err="1" smtClean="0">
                <a:solidFill>
                  <a:schemeClr val="tx1"/>
                </a:solidFill>
                <a:effectLst/>
                <a:latin typeface="+mn-lt"/>
                <a:ea typeface="ＭＳ Ｐゴシック" pitchFamily="-65" charset="-128"/>
                <a:cs typeface="ＭＳ Ｐゴシック" pitchFamily="-65" charset="-128"/>
              </a:rPr>
              <a:t>m</a:t>
            </a:r>
            <a:r>
              <a:rPr lang="en-US" sz="1200" kern="1200" dirty="0" err="1" smtClean="0">
                <a:solidFill>
                  <a:schemeClr val="tx1"/>
                </a:solidFill>
                <a:effectLst/>
                <a:latin typeface="+mn-lt"/>
                <a:ea typeface="ＭＳ Ｐゴシック" pitchFamily="-65" charset="-128"/>
                <a:cs typeface="ＭＳ Ｐゴシック" pitchFamily="-65" charset="-128"/>
              </a:rPr>
              <a:t>X</a:t>
            </a:r>
            <a:r>
              <a:rPr lang="en-US" sz="1200" kern="1200" dirty="0" smtClean="0">
                <a:solidFill>
                  <a:schemeClr val="tx1"/>
                </a:solidFill>
                <a:effectLst/>
                <a:latin typeface="+mn-lt"/>
                <a:ea typeface="ＭＳ Ｐゴシック" pitchFamily="-65" charset="-128"/>
                <a:cs typeface="ＭＳ Ｐゴシック" pitchFamily="-65" charset="-128"/>
              </a:rPr>
              <a:t>=</a:t>
            </a:r>
            <a:r>
              <a:rPr lang="en-US" dirty="0" smtClean="0"/>
              <a:t> 750 </a:t>
            </a:r>
            <a:r>
              <a:rPr lang="en-US" dirty="0" err="1" smtClean="0"/>
              <a:t>GeV</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BD94EE9F-1F2B-DB4E-816B-22F3B8113D69}" type="slidenum">
              <a:rPr lang="en-US" smtClean="0"/>
              <a:pPr>
                <a:defRPr/>
              </a:pPr>
              <a:t>39</a:t>
            </a:fld>
            <a:endParaRPr lang="en-US"/>
          </a:p>
        </p:txBody>
      </p:sp>
    </p:spTree>
    <p:extLst>
      <p:ext uri="{BB962C8B-B14F-4D97-AF65-F5344CB8AC3E}">
        <p14:creationId xmlns:p14="http://schemas.microsoft.com/office/powerpoint/2010/main" val="341573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264025"/>
            <a:ext cx="6858000" cy="5032375"/>
          </a:xfrm>
        </p:spPr>
        <p:txBody>
          <a:bodyPr>
            <a:noAutofit/>
          </a:bodyPr>
          <a:lstStyle/>
          <a:p>
            <a:r>
              <a:rPr lang="en-US" dirty="0" smtClean="0"/>
              <a:t> </a:t>
            </a:r>
            <a:endParaRPr lang="en-US" dirty="0" smtClean="0">
              <a:solidFill>
                <a:srgbClr val="1F497D"/>
              </a:solidFill>
            </a:endParaRPr>
          </a:p>
        </p:txBody>
      </p:sp>
      <p:sp>
        <p:nvSpPr>
          <p:cNvPr id="4" name="Slide Number Placeholder 3"/>
          <p:cNvSpPr>
            <a:spLocks noGrp="1"/>
          </p:cNvSpPr>
          <p:nvPr>
            <p:ph type="sldNum" sz="quarter" idx="10"/>
          </p:nvPr>
        </p:nvSpPr>
        <p:spPr/>
        <p:txBody>
          <a:bodyPr/>
          <a:lstStyle/>
          <a:p>
            <a:pPr>
              <a:defRPr/>
            </a:pPr>
            <a:fld id="{BD94EE9F-1F2B-DB4E-816B-22F3B8113D69}" type="slidenum">
              <a:rPr lang="en-US" smtClean="0"/>
              <a:pPr>
                <a:defRPr/>
              </a:pPr>
              <a:t>4</a:t>
            </a:fld>
            <a:endParaRPr lang="en-US" dirty="0"/>
          </a:p>
        </p:txBody>
      </p:sp>
    </p:spTree>
    <p:extLst>
      <p:ext uri="{BB962C8B-B14F-4D97-AF65-F5344CB8AC3E}">
        <p14:creationId xmlns:p14="http://schemas.microsoft.com/office/powerpoint/2010/main" val="3415735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hope you will forgive me for</a:t>
            </a:r>
            <a:r>
              <a:rPr lang="en-US" baseline="0" dirty="0" smtClean="0"/>
              <a:t> indulging in showing pictures I enjoy looking…</a:t>
            </a:r>
          </a:p>
          <a:p>
            <a:r>
              <a:rPr lang="en-US" dirty="0" smtClean="0"/>
              <a:t>Simpler conditions (in some ways… also more primitive!)</a:t>
            </a:r>
          </a:p>
          <a:p>
            <a:r>
              <a:rPr lang="en-US" dirty="0" smtClean="0"/>
              <a:t>Quality of the papers. Citation index!</a:t>
            </a:r>
          </a:p>
          <a:p>
            <a:endParaRPr lang="en-US" sz="1200" dirty="0" smtClean="0"/>
          </a:p>
          <a:p>
            <a:r>
              <a:rPr lang="en-US" sz="1200" dirty="0" smtClean="0"/>
              <a:t>The broad mix of tasks and the skills acquired is harder to offer these days.</a:t>
            </a:r>
          </a:p>
          <a:p>
            <a:endParaRPr lang="en-US" dirty="0"/>
          </a:p>
        </p:txBody>
      </p:sp>
      <p:sp>
        <p:nvSpPr>
          <p:cNvPr id="4" name="Slide Number Placeholder 3"/>
          <p:cNvSpPr>
            <a:spLocks noGrp="1"/>
          </p:cNvSpPr>
          <p:nvPr>
            <p:ph type="sldNum" sz="quarter" idx="10"/>
          </p:nvPr>
        </p:nvSpPr>
        <p:spPr/>
        <p:txBody>
          <a:bodyPr/>
          <a:lstStyle/>
          <a:p>
            <a:pPr>
              <a:defRPr/>
            </a:pPr>
            <a:fld id="{BD94EE9F-1F2B-DB4E-816B-22F3B8113D69}" type="slidenum">
              <a:rPr lang="en-US" smtClean="0"/>
              <a:pPr>
                <a:defRPr/>
              </a:pPr>
              <a:t>40</a:t>
            </a:fld>
            <a:endParaRPr lang="en-US"/>
          </a:p>
        </p:txBody>
      </p:sp>
    </p:spTree>
    <p:extLst>
      <p:ext uri="{BB962C8B-B14F-4D97-AF65-F5344CB8AC3E}">
        <p14:creationId xmlns:p14="http://schemas.microsoft.com/office/powerpoint/2010/main" val="3415735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94EE9F-1F2B-DB4E-816B-22F3B8113D69}" type="slidenum">
              <a:rPr lang="en-US" smtClean="0"/>
              <a:pPr>
                <a:defRPr/>
              </a:pPr>
              <a:t>41</a:t>
            </a:fld>
            <a:endParaRPr lang="en-US"/>
          </a:p>
        </p:txBody>
      </p:sp>
    </p:spTree>
    <p:extLst>
      <p:ext uri="{BB962C8B-B14F-4D97-AF65-F5344CB8AC3E}">
        <p14:creationId xmlns:p14="http://schemas.microsoft.com/office/powerpoint/2010/main" val="3415735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94EE9F-1F2B-DB4E-816B-22F3B8113D69}" type="slidenum">
              <a:rPr lang="en-US" smtClean="0"/>
              <a:pPr>
                <a:defRPr/>
              </a:pPr>
              <a:t>42</a:t>
            </a:fld>
            <a:endParaRPr lang="en-US"/>
          </a:p>
        </p:txBody>
      </p:sp>
    </p:spTree>
    <p:extLst>
      <p:ext uri="{BB962C8B-B14F-4D97-AF65-F5344CB8AC3E}">
        <p14:creationId xmlns:p14="http://schemas.microsoft.com/office/powerpoint/2010/main" val="3415735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94EE9F-1F2B-DB4E-816B-22F3B8113D69}" type="slidenum">
              <a:rPr lang="en-US" smtClean="0"/>
              <a:pPr>
                <a:defRPr/>
              </a:pPr>
              <a:t>43</a:t>
            </a:fld>
            <a:endParaRPr lang="en-US"/>
          </a:p>
        </p:txBody>
      </p:sp>
    </p:spTree>
    <p:extLst>
      <p:ext uri="{BB962C8B-B14F-4D97-AF65-F5344CB8AC3E}">
        <p14:creationId xmlns:p14="http://schemas.microsoft.com/office/powerpoint/2010/main" val="3415735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BD94EE9F-1F2B-DB4E-816B-22F3B8113D69}" type="slidenum">
              <a:rPr lang="en-US" smtClean="0"/>
              <a:pPr>
                <a:defRPr/>
              </a:pPr>
              <a:t>44</a:t>
            </a:fld>
            <a:endParaRPr lang="en-US"/>
          </a:p>
        </p:txBody>
      </p:sp>
      <p:sp>
        <p:nvSpPr>
          <p:cNvPr id="5" name="Notes Placeholder 4"/>
          <p:cNvSpPr>
            <a:spLocks noGrp="1"/>
          </p:cNvSpPr>
          <p:nvPr>
            <p:ph type="body" sz="quarter" idx="11"/>
          </p:nvPr>
        </p:nvSpPr>
        <p:spPr>
          <a:xfrm>
            <a:off x="0" y="4416425"/>
            <a:ext cx="6858000" cy="4183063"/>
          </a:xfrm>
        </p:spPr>
        <p:txBody>
          <a:bodyPr>
            <a:normAutofit lnSpcReduction="10000"/>
          </a:bodyPr>
          <a:lstStyle/>
          <a:p>
            <a:endParaRPr lang="en-US" dirty="0"/>
          </a:p>
        </p:txBody>
      </p:sp>
    </p:spTree>
    <p:extLst>
      <p:ext uri="{BB962C8B-B14F-4D97-AF65-F5344CB8AC3E}">
        <p14:creationId xmlns:p14="http://schemas.microsoft.com/office/powerpoint/2010/main" val="3415735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416425"/>
            <a:ext cx="6858000" cy="4879975"/>
          </a:xfrm>
        </p:spPr>
        <p:txBody>
          <a:bodyPr>
            <a:normAutofit/>
          </a:bodyPr>
          <a:lstStyle/>
          <a:p>
            <a:pPr>
              <a:lnSpc>
                <a:spcPct val="110000"/>
              </a:lnSpc>
            </a:pPr>
            <a:endParaRPr lang="en-US" dirty="0" smtClean="0"/>
          </a:p>
        </p:txBody>
      </p:sp>
      <p:sp>
        <p:nvSpPr>
          <p:cNvPr id="4" name="Slide Number Placeholder 3"/>
          <p:cNvSpPr>
            <a:spLocks noGrp="1"/>
          </p:cNvSpPr>
          <p:nvPr>
            <p:ph type="sldNum" sz="quarter" idx="10"/>
          </p:nvPr>
        </p:nvSpPr>
        <p:spPr/>
        <p:txBody>
          <a:bodyPr/>
          <a:lstStyle/>
          <a:p>
            <a:pPr>
              <a:defRPr/>
            </a:pPr>
            <a:fld id="{BD94EE9F-1F2B-DB4E-816B-22F3B8113D69}" type="slidenum">
              <a:rPr lang="en-US" smtClean="0"/>
              <a:pPr>
                <a:defRPr/>
              </a:pPr>
              <a:t>45</a:t>
            </a:fld>
            <a:endParaRPr lang="en-US"/>
          </a:p>
        </p:txBody>
      </p:sp>
    </p:spTree>
    <p:extLst>
      <p:ext uri="{BB962C8B-B14F-4D97-AF65-F5344CB8AC3E}">
        <p14:creationId xmlns:p14="http://schemas.microsoft.com/office/powerpoint/2010/main" val="3415735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4416425"/>
            <a:ext cx="6400800" cy="4183063"/>
          </a:xfrm>
        </p:spPr>
        <p:txBody>
          <a:bodyPr>
            <a:normAutofit fontScale="92500"/>
          </a:bodyPr>
          <a:lstStyle/>
          <a:p>
            <a:endParaRPr lang="en-US" dirty="0"/>
          </a:p>
        </p:txBody>
      </p:sp>
      <p:sp>
        <p:nvSpPr>
          <p:cNvPr id="4" name="Slide Number Placeholder 3"/>
          <p:cNvSpPr>
            <a:spLocks noGrp="1"/>
          </p:cNvSpPr>
          <p:nvPr>
            <p:ph type="sldNum" sz="quarter" idx="10"/>
          </p:nvPr>
        </p:nvSpPr>
        <p:spPr/>
        <p:txBody>
          <a:bodyPr/>
          <a:lstStyle/>
          <a:p>
            <a:pPr>
              <a:defRPr/>
            </a:pPr>
            <a:fld id="{BD94EE9F-1F2B-DB4E-816B-22F3B8113D69}" type="slidenum">
              <a:rPr lang="en-US" smtClean="0"/>
              <a:pPr>
                <a:defRPr/>
              </a:pPr>
              <a:t>46</a:t>
            </a:fld>
            <a:endParaRPr lang="en-US"/>
          </a:p>
        </p:txBody>
      </p:sp>
    </p:spTree>
    <p:extLst>
      <p:ext uri="{BB962C8B-B14F-4D97-AF65-F5344CB8AC3E}">
        <p14:creationId xmlns:p14="http://schemas.microsoft.com/office/powerpoint/2010/main" val="3415735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94EE9F-1F2B-DB4E-816B-22F3B8113D69}" type="slidenum">
              <a:rPr lang="en-US" smtClean="0"/>
              <a:pPr>
                <a:defRPr/>
              </a:pPr>
              <a:t>47</a:t>
            </a:fld>
            <a:endParaRPr lang="en-US"/>
          </a:p>
        </p:txBody>
      </p:sp>
    </p:spTree>
    <p:extLst>
      <p:ext uri="{BB962C8B-B14F-4D97-AF65-F5344CB8AC3E}">
        <p14:creationId xmlns:p14="http://schemas.microsoft.com/office/powerpoint/2010/main" val="3415735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94EE9F-1F2B-DB4E-816B-22F3B8113D69}" type="slidenum">
              <a:rPr lang="en-US" smtClean="0"/>
              <a:pPr>
                <a:defRPr/>
              </a:pPr>
              <a:t>48</a:t>
            </a:fld>
            <a:endParaRPr lang="en-US"/>
          </a:p>
        </p:txBody>
      </p:sp>
    </p:spTree>
    <p:extLst>
      <p:ext uri="{BB962C8B-B14F-4D97-AF65-F5344CB8AC3E}">
        <p14:creationId xmlns:p14="http://schemas.microsoft.com/office/powerpoint/2010/main" val="3415735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94EE9F-1F2B-DB4E-816B-22F3B8113D69}" type="slidenum">
              <a:rPr lang="en-US" smtClean="0"/>
              <a:pPr>
                <a:defRPr/>
              </a:pPr>
              <a:t>49</a:t>
            </a:fld>
            <a:endParaRPr lang="en-US"/>
          </a:p>
        </p:txBody>
      </p:sp>
    </p:spTree>
    <p:extLst>
      <p:ext uri="{BB962C8B-B14F-4D97-AF65-F5344CB8AC3E}">
        <p14:creationId xmlns:p14="http://schemas.microsoft.com/office/powerpoint/2010/main" val="341573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416425"/>
            <a:ext cx="6858000" cy="4651375"/>
          </a:xfrm>
        </p:spPr>
        <p:txBody>
          <a:bodyPr>
            <a:noAutofit/>
          </a:bodyPr>
          <a:lstStyle/>
          <a:p>
            <a:endParaRPr lang="en-US" sz="1000" dirty="0"/>
          </a:p>
        </p:txBody>
      </p:sp>
    </p:spTree>
    <p:extLst>
      <p:ext uri="{BB962C8B-B14F-4D97-AF65-F5344CB8AC3E}">
        <p14:creationId xmlns:p14="http://schemas.microsoft.com/office/powerpoint/2010/main" val="3415735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94EE9F-1F2B-DB4E-816B-22F3B8113D69}" type="slidenum">
              <a:rPr lang="en-US" smtClean="0"/>
              <a:pPr>
                <a:defRPr/>
              </a:pPr>
              <a:t>50</a:t>
            </a:fld>
            <a:endParaRPr lang="en-US"/>
          </a:p>
        </p:txBody>
      </p:sp>
    </p:spTree>
    <p:extLst>
      <p:ext uri="{BB962C8B-B14F-4D97-AF65-F5344CB8AC3E}">
        <p14:creationId xmlns:p14="http://schemas.microsoft.com/office/powerpoint/2010/main" val="3415735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solidFill>
                  <a:srgbClr val="FF0000"/>
                </a:solidFill>
              </a:rPr>
              <a:t>Decay into 2 PARTICLES</a:t>
            </a:r>
          </a:p>
          <a:p>
            <a:r>
              <a:rPr lang="en-GB" dirty="0" smtClean="0">
                <a:solidFill>
                  <a:srgbClr val="FF0000"/>
                </a:solidFill>
              </a:rPr>
              <a:t>Production and decay of a SM Higgs boson: 4 major H prod modes at hadron collider.1)</a:t>
            </a:r>
            <a:r>
              <a:rPr lang="en-GB" baseline="0" dirty="0" smtClean="0">
                <a:solidFill>
                  <a:srgbClr val="FF0000"/>
                </a:solidFill>
              </a:rPr>
              <a:t> </a:t>
            </a:r>
            <a:r>
              <a:rPr lang="en-GB" baseline="0" dirty="0" err="1" smtClean="0">
                <a:solidFill>
                  <a:srgbClr val="FF0000"/>
                </a:solidFill>
              </a:rPr>
              <a:t>ggfusion</a:t>
            </a:r>
            <a:r>
              <a:rPr lang="en-GB" baseline="0" dirty="0" smtClean="0">
                <a:solidFill>
                  <a:srgbClr val="FF0000"/>
                </a:solidFill>
              </a:rPr>
              <a:t> red , 2)V</a:t>
            </a:r>
            <a:r>
              <a:rPr lang="en-US" baseline="0" dirty="0" smtClean="0">
                <a:solidFill>
                  <a:srgbClr val="FF0000"/>
                </a:solidFill>
              </a:rPr>
              <a:t>b</a:t>
            </a:r>
            <a:r>
              <a:rPr lang="en-GB" baseline="0" dirty="0" smtClean="0">
                <a:solidFill>
                  <a:srgbClr val="FF0000"/>
                </a:solidFill>
              </a:rPr>
              <a:t>fusion blue, 3)associated to </a:t>
            </a:r>
            <a:r>
              <a:rPr lang="en-GB" baseline="0" dirty="0" err="1" smtClean="0">
                <a:solidFill>
                  <a:srgbClr val="FF0000"/>
                </a:solidFill>
              </a:rPr>
              <a:t>W,z</a:t>
            </a:r>
            <a:r>
              <a:rPr lang="en-GB" baseline="0" dirty="0" smtClean="0">
                <a:solidFill>
                  <a:srgbClr val="FF0000"/>
                </a:solidFill>
              </a:rPr>
              <a:t>  violet4) associated with top pair green</a:t>
            </a:r>
            <a:endParaRPr lang="en-GB" dirty="0" smtClean="0">
              <a:solidFill>
                <a:srgbClr val="FF0000"/>
              </a:solidFill>
            </a:endParaRPr>
          </a:p>
          <a:p>
            <a:r>
              <a:rPr lang="en-GB" dirty="0" smtClean="0">
                <a:solidFill>
                  <a:srgbClr val="FF0000"/>
                </a:solidFill>
              </a:rPr>
              <a:t>*Production: Light q and g in the protons have small/no direct coupling to H boson </a:t>
            </a:r>
            <a:r>
              <a:rPr lang="en-US" dirty="0" smtClean="0">
                <a:solidFill>
                  <a:srgbClr val="FF0000"/>
                </a:solidFill>
                <a:sym typeface="Wingdings"/>
              </a:rPr>
              <a:t> first produce massive particles, to which the H would couple more willingly… </a:t>
            </a:r>
            <a:r>
              <a:rPr lang="en-GB" dirty="0" smtClean="0">
                <a:solidFill>
                  <a:srgbClr val="FF0000"/>
                </a:solidFill>
              </a:rPr>
              <a:t>Processes(2</a:t>
            </a:r>
            <a:r>
              <a:rPr lang="en-GB" baseline="0" dirty="0" smtClean="0">
                <a:solidFill>
                  <a:srgbClr val="FF0000"/>
                </a:solidFill>
              </a:rPr>
              <a:t> different couplings: </a:t>
            </a:r>
            <a:r>
              <a:rPr lang="en-GB" baseline="0" dirty="0" err="1" smtClean="0">
                <a:solidFill>
                  <a:srgbClr val="FF0000"/>
                </a:solidFill>
              </a:rPr>
              <a:t>gg</a:t>
            </a:r>
            <a:r>
              <a:rPr lang="en-GB" baseline="0" dirty="0" smtClean="0">
                <a:solidFill>
                  <a:srgbClr val="FF0000"/>
                </a:solidFill>
              </a:rPr>
              <a:t> fusion and top associated prod </a:t>
            </a:r>
            <a:r>
              <a:rPr lang="en-GB" baseline="0" dirty="0" err="1" smtClean="0">
                <a:solidFill>
                  <a:srgbClr val="FF0000"/>
                </a:solidFill>
              </a:rPr>
              <a:t>vs</a:t>
            </a:r>
            <a:r>
              <a:rPr lang="en-GB" baseline="0" dirty="0" smtClean="0">
                <a:solidFill>
                  <a:srgbClr val="FF0000"/>
                </a:solidFill>
              </a:rPr>
              <a:t> VB fusion and W/Z assoc. prod) </a:t>
            </a:r>
            <a:endParaRPr lang="en-GB" dirty="0" smtClean="0">
              <a:solidFill>
                <a:srgbClr val="FF0000"/>
              </a:solidFill>
            </a:endParaRPr>
          </a:p>
          <a:p>
            <a:r>
              <a:rPr lang="en-GB" dirty="0" smtClean="0">
                <a:solidFill>
                  <a:srgbClr val="0000FF"/>
                </a:solidFill>
                <a:latin typeface="Wingdings"/>
                <a:ea typeface="Wingdings"/>
                <a:cs typeface="Wingdings"/>
              </a:rPr>
              <a:t>-</a:t>
            </a:r>
            <a:r>
              <a:rPr lang="en-GB" dirty="0" smtClean="0">
                <a:solidFill>
                  <a:srgbClr val="0000FF"/>
                </a:solidFill>
              </a:rPr>
              <a:t>Gluon fusion blue sigma ~10pb</a:t>
            </a:r>
            <a:r>
              <a:rPr lang="en-GB" baseline="0" dirty="0" smtClean="0">
                <a:solidFill>
                  <a:srgbClr val="0000FF"/>
                </a:solidFill>
              </a:rPr>
              <a:t>    	</a:t>
            </a:r>
            <a:r>
              <a:rPr lang="en-GB" dirty="0" smtClean="0">
                <a:solidFill>
                  <a:srgbClr val="0000FF"/>
                </a:solidFill>
                <a:latin typeface="Wingdings"/>
                <a:ea typeface="Wingdings"/>
                <a:cs typeface="Wingdings"/>
              </a:rPr>
              <a:t>-</a:t>
            </a:r>
            <a:r>
              <a:rPr lang="en-GB" dirty="0" smtClean="0">
                <a:solidFill>
                  <a:srgbClr val="0000FF"/>
                </a:solidFill>
              </a:rPr>
              <a:t>Vector Boson Fusion </a:t>
            </a:r>
            <a:r>
              <a:rPr lang="en-GB" dirty="0" err="1" smtClean="0">
                <a:solidFill>
                  <a:srgbClr val="0000FF"/>
                </a:solidFill>
              </a:rPr>
              <a:t>rosso</a:t>
            </a:r>
            <a:r>
              <a:rPr lang="en-GB" dirty="0" smtClean="0">
                <a:solidFill>
                  <a:srgbClr val="0000FF"/>
                </a:solidFill>
              </a:rPr>
              <a:t> sigma~1 </a:t>
            </a:r>
            <a:r>
              <a:rPr lang="en-GB" dirty="0" err="1" smtClean="0">
                <a:solidFill>
                  <a:srgbClr val="0000FF"/>
                </a:solidFill>
              </a:rPr>
              <a:t>pb</a:t>
            </a:r>
            <a:r>
              <a:rPr lang="en-GB" dirty="0" smtClean="0">
                <a:solidFill>
                  <a:srgbClr val="0000FF"/>
                </a:solidFill>
              </a:rPr>
              <a:t>		</a:t>
            </a:r>
            <a:r>
              <a:rPr lang="en-GB" dirty="0" smtClean="0">
                <a:solidFill>
                  <a:srgbClr val="0000FF"/>
                </a:solidFill>
                <a:latin typeface="Wingdings"/>
                <a:ea typeface="Wingdings"/>
                <a:cs typeface="Wingdings"/>
              </a:rPr>
              <a:t>-</a:t>
            </a:r>
            <a:r>
              <a:rPr lang="en-GB" dirty="0" smtClean="0">
                <a:solidFill>
                  <a:srgbClr val="0000FF"/>
                </a:solidFill>
              </a:rPr>
              <a:t>W/Z associated prod.</a:t>
            </a:r>
          </a:p>
          <a:p>
            <a:r>
              <a:rPr lang="en-GB" dirty="0" smtClean="0">
                <a:solidFill>
                  <a:srgbClr val="0000FF"/>
                </a:solidFill>
                <a:latin typeface="Wingdings"/>
                <a:ea typeface="Wingdings"/>
                <a:cs typeface="Wingdings"/>
              </a:rPr>
              <a:t>-</a:t>
            </a:r>
            <a:r>
              <a:rPr lang="en-GB" dirty="0" smtClean="0">
                <a:solidFill>
                  <a:srgbClr val="0000FF"/>
                </a:solidFill>
              </a:rPr>
              <a:t>Top associated prod 		</a:t>
            </a:r>
            <a:r>
              <a:rPr lang="en-GB" dirty="0" smtClean="0">
                <a:solidFill>
                  <a:srgbClr val="0000FF"/>
                </a:solidFill>
                <a:latin typeface="Wingdings"/>
                <a:ea typeface="Wingdings"/>
                <a:cs typeface="Wingdings"/>
              </a:rPr>
              <a:t>-</a:t>
            </a:r>
            <a:r>
              <a:rPr lang="en-GB" dirty="0" smtClean="0">
                <a:solidFill>
                  <a:srgbClr val="FF0000"/>
                </a:solidFill>
              </a:rPr>
              <a:t>B-quark associated prod</a:t>
            </a:r>
          </a:p>
          <a:p>
            <a:r>
              <a:rPr lang="en-GB" dirty="0" smtClean="0">
                <a:solidFill>
                  <a:srgbClr val="FF0000"/>
                </a:solidFill>
              </a:rPr>
              <a:t>All production increases by a factor 2.5 at 14 </a:t>
            </a:r>
            <a:r>
              <a:rPr lang="en-GB" dirty="0" err="1" smtClean="0">
                <a:solidFill>
                  <a:srgbClr val="FF0000"/>
                </a:solidFill>
              </a:rPr>
              <a:t>TeV</a:t>
            </a:r>
            <a:r>
              <a:rPr lang="en-GB" dirty="0" smtClean="0">
                <a:solidFill>
                  <a:srgbClr val="FF0000"/>
                </a:solidFill>
              </a:rPr>
              <a:t>, factor 5 for</a:t>
            </a:r>
            <a:r>
              <a:rPr lang="en-GB" baseline="0" dirty="0" smtClean="0">
                <a:solidFill>
                  <a:srgbClr val="FF0000"/>
                </a:solidFill>
              </a:rPr>
              <a:t> </a:t>
            </a:r>
            <a:r>
              <a:rPr lang="en-GB" baseline="0" dirty="0" err="1" smtClean="0">
                <a:solidFill>
                  <a:srgbClr val="FF0000"/>
                </a:solidFill>
              </a:rPr>
              <a:t>ttH</a:t>
            </a:r>
            <a:endParaRPr lang="en-GB" baseline="0" dirty="0" smtClean="0">
              <a:solidFill>
                <a:srgbClr val="FF0000"/>
              </a:solidFill>
            </a:endParaRPr>
          </a:p>
          <a:p>
            <a:r>
              <a:rPr lang="en-US" baseline="0" dirty="0" smtClean="0">
                <a:solidFill>
                  <a:srgbClr val="FF0000"/>
                </a:solidFill>
              </a:rPr>
              <a:t>RUUN1: f</a:t>
            </a:r>
            <a:r>
              <a:rPr lang="en-GB" baseline="0" dirty="0" smtClean="0">
                <a:solidFill>
                  <a:srgbClr val="FF0000"/>
                </a:solidFill>
              </a:rPr>
              <a:t>or 1.5 10^15 </a:t>
            </a:r>
            <a:r>
              <a:rPr lang="en-GB" baseline="0" dirty="0" err="1" smtClean="0">
                <a:solidFill>
                  <a:srgbClr val="FF0000"/>
                </a:solidFill>
              </a:rPr>
              <a:t>pp</a:t>
            </a:r>
            <a:r>
              <a:rPr lang="en-GB" baseline="0" dirty="0" smtClean="0">
                <a:solidFill>
                  <a:srgbClr val="FF0000"/>
                </a:solidFill>
              </a:rPr>
              <a:t> interactions </a:t>
            </a:r>
            <a:r>
              <a:rPr lang="en-US" baseline="0" dirty="0" smtClean="0">
                <a:solidFill>
                  <a:srgbClr val="FF0000"/>
                </a:solidFill>
                <a:sym typeface="Wingdings"/>
              </a:rPr>
              <a:t> 560K Higgs produced </a:t>
            </a:r>
          </a:p>
          <a:p>
            <a:r>
              <a:rPr lang="en-US" baseline="0" dirty="0" smtClean="0">
                <a:solidFill>
                  <a:srgbClr val="FF0000"/>
                </a:solidFill>
                <a:sym typeface="Wingdings"/>
              </a:rPr>
              <a:t>2015-2018 factor 10 more H; 2020-2022 factor 30; 2025-2030 factor 300 more Higgs</a:t>
            </a:r>
            <a:endParaRPr lang="en-GB" dirty="0" smtClean="0">
              <a:solidFill>
                <a:srgbClr val="FF0000"/>
              </a:solidFill>
            </a:endParaRPr>
          </a:p>
          <a:p>
            <a:r>
              <a:rPr lang="en-GB" dirty="0" smtClean="0">
                <a:solidFill>
                  <a:srgbClr val="FF0000"/>
                </a:solidFill>
              </a:rPr>
              <a:t>*Decay, given the mass many decay channels are open and contribute</a:t>
            </a:r>
          </a:p>
          <a:p>
            <a:pPr marL="228600" indent="-228600">
              <a:buAutoNum type="alphaLcParenR"/>
            </a:pPr>
            <a:r>
              <a:rPr lang="en-GB" dirty="0" err="1" smtClean="0">
                <a:solidFill>
                  <a:srgbClr val="FF0000"/>
                </a:solidFill>
              </a:rPr>
              <a:t>Htobb</a:t>
            </a:r>
            <a:r>
              <a:rPr lang="en-GB" dirty="0" smtClean="0">
                <a:solidFill>
                  <a:srgbClr val="FF0000"/>
                </a:solidFill>
              </a:rPr>
              <a:t> has largest BR but suffers from large background processes. </a:t>
            </a:r>
          </a:p>
          <a:p>
            <a:pPr marL="228600" indent="-228600">
              <a:buAutoNum type="alphaLcParenR"/>
            </a:pPr>
            <a:r>
              <a:rPr lang="en-GB" dirty="0" smtClean="0">
                <a:solidFill>
                  <a:srgbClr val="FF0000"/>
                </a:solidFill>
              </a:rPr>
              <a:t>In </a:t>
            </a:r>
            <a:r>
              <a:rPr lang="en-GB" dirty="0" err="1" smtClean="0">
                <a:solidFill>
                  <a:srgbClr val="FF0000"/>
                </a:solidFill>
              </a:rPr>
              <a:t>exp</a:t>
            </a:r>
            <a:r>
              <a:rPr lang="en-GB" dirty="0" smtClean="0">
                <a:solidFill>
                  <a:srgbClr val="FF0000"/>
                </a:solidFill>
              </a:rPr>
              <a:t> search , associated production channels WH and ZH used,</a:t>
            </a:r>
            <a:r>
              <a:rPr lang="en-GB" baseline="0" dirty="0" smtClean="0">
                <a:solidFill>
                  <a:srgbClr val="FF0000"/>
                </a:solidFill>
              </a:rPr>
              <a:t> with W or Z decaying </a:t>
            </a:r>
            <a:r>
              <a:rPr lang="en-GB" baseline="0" dirty="0" err="1" smtClean="0">
                <a:solidFill>
                  <a:srgbClr val="FF0000"/>
                </a:solidFill>
              </a:rPr>
              <a:t>leptonically</a:t>
            </a:r>
            <a:endParaRPr lang="en-GB" baseline="0" dirty="0" smtClean="0">
              <a:solidFill>
                <a:srgbClr val="FF0000"/>
              </a:solidFill>
            </a:endParaRPr>
          </a:p>
          <a:p>
            <a:pPr marL="228600" indent="-228600">
              <a:buAutoNum type="alphaLcParenR"/>
            </a:pPr>
            <a:r>
              <a:rPr lang="en-US" baseline="0" dirty="0" smtClean="0">
                <a:solidFill>
                  <a:srgbClr val="FF0000"/>
                </a:solidFill>
              </a:rPr>
              <a:t>B</a:t>
            </a:r>
            <a:r>
              <a:rPr lang="en-GB" baseline="0" dirty="0" smtClean="0">
                <a:solidFill>
                  <a:srgbClr val="FF0000"/>
                </a:solidFill>
              </a:rPr>
              <a:t>) </a:t>
            </a:r>
            <a:r>
              <a:rPr lang="en-GB" baseline="0" dirty="0" err="1" smtClean="0">
                <a:solidFill>
                  <a:srgbClr val="FF0000"/>
                </a:solidFill>
              </a:rPr>
              <a:t>HtoZZ</a:t>
            </a:r>
            <a:r>
              <a:rPr lang="en-GB" baseline="0" dirty="0" smtClean="0">
                <a:solidFill>
                  <a:srgbClr val="FF0000"/>
                </a:solidFill>
              </a:rPr>
              <a:t> and </a:t>
            </a:r>
            <a:r>
              <a:rPr lang="en-GB" baseline="0" dirty="0" err="1" smtClean="0">
                <a:solidFill>
                  <a:srgbClr val="FF0000"/>
                </a:solidFill>
              </a:rPr>
              <a:t>Htogg</a:t>
            </a:r>
            <a:r>
              <a:rPr lang="en-GB" baseline="0" dirty="0" smtClean="0">
                <a:solidFill>
                  <a:srgbClr val="FF0000"/>
                </a:solidFill>
              </a:rPr>
              <a:t> have small BR but backgrounds very small , cleanest channels for signal observation</a:t>
            </a:r>
          </a:p>
          <a:p>
            <a:pPr marL="228600" indent="-228600">
              <a:buAutoNum type="alphaLcParenR"/>
            </a:pPr>
            <a:r>
              <a:rPr lang="en-US" baseline="0" dirty="0" smtClean="0">
                <a:solidFill>
                  <a:srgbClr val="FF0000"/>
                </a:solidFill>
              </a:rPr>
              <a:t>C</a:t>
            </a:r>
            <a:r>
              <a:rPr lang="en-GB" baseline="0" dirty="0" smtClean="0">
                <a:solidFill>
                  <a:srgbClr val="FF0000"/>
                </a:solidFill>
              </a:rPr>
              <a:t>) </a:t>
            </a:r>
            <a:r>
              <a:rPr lang="en-GB" baseline="0" dirty="0" err="1" smtClean="0">
                <a:solidFill>
                  <a:srgbClr val="FF0000"/>
                </a:solidFill>
              </a:rPr>
              <a:t>HtoWW</a:t>
            </a:r>
            <a:r>
              <a:rPr lang="en-GB" baseline="0" dirty="0" smtClean="0">
                <a:solidFill>
                  <a:srgbClr val="FF0000"/>
                </a:solidFill>
              </a:rPr>
              <a:t> and </a:t>
            </a:r>
            <a:r>
              <a:rPr lang="en-GB" baseline="0" dirty="0" err="1" smtClean="0">
                <a:solidFill>
                  <a:srgbClr val="FF0000"/>
                </a:solidFill>
              </a:rPr>
              <a:t>Htotautau</a:t>
            </a:r>
            <a:r>
              <a:rPr lang="en-GB" baseline="0" dirty="0" smtClean="0">
                <a:solidFill>
                  <a:srgbClr val="FF0000"/>
                </a:solidFill>
              </a:rPr>
              <a:t> have large BR , are crucial for discovery and measurement </a:t>
            </a:r>
            <a:r>
              <a:rPr lang="en-GB" baseline="0" dirty="0" err="1" smtClean="0">
                <a:solidFill>
                  <a:srgbClr val="FF0000"/>
                </a:solidFill>
              </a:rPr>
              <a:t>anthough</a:t>
            </a:r>
            <a:r>
              <a:rPr lang="en-GB" baseline="0" dirty="0" smtClean="0">
                <a:solidFill>
                  <a:srgbClr val="FF0000"/>
                </a:solidFill>
              </a:rPr>
              <a:t> large backgrounds in experimental search</a:t>
            </a:r>
            <a:endParaRPr lang="en-GB" dirty="0" smtClean="0">
              <a:solidFill>
                <a:srgbClr val="FF0000"/>
              </a:solidFil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solidFill>
                  <a:srgbClr val="FF0000"/>
                </a:solidFill>
                <a:sym typeface="Wingdings"/>
              </a:rPr>
              <a:t>Coupling to H boson ~ particle’s mass</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solidFill>
                  <a:srgbClr val="FF0000"/>
                </a:solidFill>
                <a:sym typeface="Wingdings"/>
              </a:rPr>
              <a:t>H likes to decay to</a:t>
            </a:r>
            <a:r>
              <a:rPr lang="en-US" baseline="0" dirty="0" smtClean="0">
                <a:solidFill>
                  <a:srgbClr val="FF0000"/>
                </a:solidFill>
                <a:sym typeface="Wingdings"/>
              </a:rPr>
              <a:t> the heaviest </a:t>
            </a:r>
            <a:r>
              <a:rPr lang="en-US" baseline="0" dirty="0" err="1" smtClean="0">
                <a:solidFill>
                  <a:srgbClr val="FF0000"/>
                </a:solidFill>
                <a:sym typeface="Wingdings"/>
              </a:rPr>
              <a:t>kinematically</a:t>
            </a:r>
            <a:r>
              <a:rPr lang="en-US" baseline="0" dirty="0" smtClean="0">
                <a:solidFill>
                  <a:srgbClr val="FF0000"/>
                </a:solidFill>
                <a:sym typeface="Wingdings"/>
              </a:rPr>
              <a:t> allowed pair of particles (m&lt;</a:t>
            </a:r>
            <a:r>
              <a:rPr lang="en-US" baseline="0" dirty="0" err="1" smtClean="0">
                <a:solidFill>
                  <a:srgbClr val="FF0000"/>
                </a:solidFill>
                <a:sym typeface="Wingdings"/>
              </a:rPr>
              <a:t>m_H</a:t>
            </a:r>
            <a:r>
              <a:rPr lang="en-US" baseline="0" dirty="0" smtClean="0">
                <a:solidFill>
                  <a:srgbClr val="FF0000"/>
                </a:solidFill>
                <a:sym typeface="Wingdings"/>
              </a:rPr>
              <a:t>/2)</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baseline="0" dirty="0" smtClean="0">
                <a:solidFill>
                  <a:srgbClr val="FF0000"/>
                </a:solidFill>
                <a:sym typeface="Wingdings"/>
              </a:rPr>
              <a:t>HWW*, ZZ* do not drop out sharply for </a:t>
            </a:r>
            <a:r>
              <a:rPr lang="en-US" baseline="0" dirty="0" err="1" smtClean="0">
                <a:solidFill>
                  <a:srgbClr val="FF0000"/>
                </a:solidFill>
                <a:sym typeface="Wingdings"/>
              </a:rPr>
              <a:t>m_H</a:t>
            </a:r>
            <a:r>
              <a:rPr lang="en-US" baseline="0" dirty="0" smtClean="0">
                <a:solidFill>
                  <a:srgbClr val="FF0000"/>
                </a:solidFill>
                <a:sym typeface="Wingdings"/>
              </a:rPr>
              <a:t>&lt;2m_W and </a:t>
            </a:r>
            <a:r>
              <a:rPr lang="en-US" baseline="0" dirty="0" err="1" smtClean="0">
                <a:solidFill>
                  <a:srgbClr val="FF0000"/>
                </a:solidFill>
                <a:sym typeface="Wingdings"/>
              </a:rPr>
              <a:t>m_H</a:t>
            </a:r>
            <a:r>
              <a:rPr lang="en-US" baseline="0" dirty="0" smtClean="0">
                <a:solidFill>
                  <a:srgbClr val="FF0000"/>
                </a:solidFill>
                <a:sym typeface="Wingdings"/>
              </a:rPr>
              <a:t>&lt;2m_Z</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baseline="0" dirty="0" smtClean="0">
                <a:solidFill>
                  <a:srgbClr val="FF0000"/>
                </a:solidFill>
                <a:sym typeface="Wingdings"/>
              </a:rPr>
              <a:t>H </a:t>
            </a:r>
            <a:r>
              <a:rPr lang="en-US" baseline="0" dirty="0" err="1" smtClean="0">
                <a:solidFill>
                  <a:srgbClr val="FF0000"/>
                </a:solidFill>
                <a:sym typeface="Wingdings"/>
              </a:rPr>
              <a:t>gg,gammagamma,Zgamma</a:t>
            </a:r>
            <a:r>
              <a:rPr lang="en-US" baseline="0" dirty="0" smtClean="0">
                <a:solidFill>
                  <a:srgbClr val="FF0000"/>
                </a:solidFill>
                <a:sym typeface="Wingdings"/>
              </a:rPr>
              <a:t> (massless final states) are possible via loops with top and W</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baseline="0" dirty="0" smtClean="0">
                <a:solidFill>
                  <a:srgbClr val="FF0000"/>
                </a:solidFill>
                <a:sym typeface="Wingdings"/>
              </a:rPr>
              <a:t>Increase sensitivity by measuring as many channels as possible. (</a:t>
            </a:r>
            <a:r>
              <a:rPr lang="en-US" baseline="0" dirty="0" err="1" smtClean="0">
                <a:solidFill>
                  <a:srgbClr val="FF0000"/>
                </a:solidFill>
                <a:sym typeface="Wingdings"/>
              </a:rPr>
              <a:t>i.e.Events</a:t>
            </a:r>
            <a:r>
              <a:rPr lang="en-US" baseline="0" dirty="0" smtClean="0">
                <a:solidFill>
                  <a:srgbClr val="FF0000"/>
                </a:solidFill>
                <a:sym typeface="Wingdings"/>
              </a:rPr>
              <a:t> with 2 forward jets  enhances VBF; events with additional leptons, missing energy enhances </a:t>
            </a:r>
            <a:r>
              <a:rPr lang="en-US" baseline="0" dirty="0" err="1" smtClean="0">
                <a:solidFill>
                  <a:srgbClr val="FF0000"/>
                </a:solidFill>
                <a:sym typeface="Wingdings"/>
              </a:rPr>
              <a:t>v+H</a:t>
            </a:r>
            <a:r>
              <a:rPr lang="en-US" baseline="0" dirty="0" smtClean="0">
                <a:solidFill>
                  <a:srgbClr val="FF0000"/>
                </a:solidFill>
                <a:sym typeface="Wingdings"/>
              </a:rPr>
              <a:t> contribution)</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baseline="0" dirty="0" smtClean="0">
                <a:solidFill>
                  <a:srgbClr val="FF0000"/>
                </a:solidFill>
                <a:sym typeface="Wingdings"/>
              </a:rPr>
              <a:t>Five main channels  first are the 2 golden channels </a:t>
            </a:r>
          </a:p>
          <a:p>
            <a:pPr marL="171450" marR="0" indent="-171450" algn="l" defTabSz="914400" rtl="0" eaLnBrk="0" fontAlgn="base" latinLnBrk="0" hangingPunct="0">
              <a:lnSpc>
                <a:spcPct val="100000"/>
              </a:lnSpc>
              <a:spcBef>
                <a:spcPct val="30000"/>
              </a:spcBef>
              <a:spcAft>
                <a:spcPct val="0"/>
              </a:spcAft>
              <a:buClrTx/>
              <a:buSzTx/>
              <a:buFontTx/>
              <a:buChar char="-"/>
              <a:tabLst/>
              <a:defRPr/>
            </a:pPr>
            <a:endParaRPr lang="en-GB" dirty="0" smtClean="0">
              <a:solidFill>
                <a:srgbClr val="FF0000"/>
              </a:solidFill>
            </a:endParaRPr>
          </a:p>
          <a:p>
            <a:endParaRPr lang="en-GB" dirty="0" smtClean="0">
              <a:solidFill>
                <a:srgbClr val="FF0000"/>
              </a:solidFill>
            </a:endParaRPr>
          </a:p>
          <a:p>
            <a:r>
              <a:rPr lang="en-US" dirty="0" smtClean="0"/>
              <a:t>Plots from https://</a:t>
            </a:r>
            <a:r>
              <a:rPr lang="en-US" dirty="0" err="1" smtClean="0"/>
              <a:t>twiki.cern.ch</a:t>
            </a:r>
            <a:r>
              <a:rPr lang="en-US" dirty="0" smtClean="0"/>
              <a:t>/</a:t>
            </a:r>
            <a:r>
              <a:rPr lang="en-US" dirty="0" err="1" smtClean="0"/>
              <a:t>twiki</a:t>
            </a:r>
            <a:r>
              <a:rPr lang="en-US" dirty="0" smtClean="0"/>
              <a:t>/bin/view/</a:t>
            </a:r>
            <a:r>
              <a:rPr lang="en-US" dirty="0" err="1" smtClean="0"/>
              <a:t>LHCPhysics</a:t>
            </a:r>
            <a:r>
              <a:rPr lang="en-US" dirty="0" smtClean="0"/>
              <a:t>/CERNYellowReportPagesAt8TeV</a:t>
            </a:r>
          </a:p>
          <a:p>
            <a:endParaRPr lang="en-US" dirty="0"/>
          </a:p>
        </p:txBody>
      </p:sp>
      <p:sp>
        <p:nvSpPr>
          <p:cNvPr id="4" name="Slide Number Placeholder 3"/>
          <p:cNvSpPr>
            <a:spLocks noGrp="1"/>
          </p:cNvSpPr>
          <p:nvPr>
            <p:ph type="sldNum" sz="quarter" idx="10"/>
          </p:nvPr>
        </p:nvSpPr>
        <p:spPr/>
        <p:txBody>
          <a:bodyPr/>
          <a:lstStyle/>
          <a:p>
            <a:pPr>
              <a:defRPr/>
            </a:pPr>
            <a:fld id="{BD94EE9F-1F2B-DB4E-816B-22F3B8113D69}" type="slidenum">
              <a:rPr lang="en-US" smtClean="0"/>
              <a:pPr>
                <a:defRPr/>
              </a:pPr>
              <a:t>51</a:t>
            </a:fld>
            <a:endParaRPr lang="en-US"/>
          </a:p>
        </p:txBody>
      </p:sp>
    </p:spTree>
    <p:extLst>
      <p:ext uri="{BB962C8B-B14F-4D97-AF65-F5344CB8AC3E}">
        <p14:creationId xmlns:p14="http://schemas.microsoft.com/office/powerpoint/2010/main" val="3415735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CMS</a:t>
            </a:r>
            <a:r>
              <a:rPr lang="en-US" baseline="0" dirty="0" smtClean="0">
                <a:effectLst/>
              </a:rPr>
              <a:t> - </a:t>
            </a:r>
            <a:r>
              <a:rPr lang="en-US" dirty="0" smtClean="0">
                <a:effectLst/>
              </a:rPr>
              <a:t>Distribution of the four-lepton reconstructed mass for the sum of the 4e, 4μ, and 2e2μ channels for the low-mass region. Points with error bars represent the data, shaded histograms represent the backgrounds, and the </a:t>
            </a:r>
            <a:r>
              <a:rPr lang="en-US" dirty="0" err="1" smtClean="0">
                <a:effectLst/>
              </a:rPr>
              <a:t>unshaded</a:t>
            </a:r>
            <a:r>
              <a:rPr lang="en-US" dirty="0" smtClean="0">
                <a:effectLst/>
              </a:rPr>
              <a:t> histogram the signal expectation for a mass </a:t>
            </a:r>
            <a:r>
              <a:rPr lang="en-US" dirty="0" err="1" smtClean="0">
                <a:effectLst/>
              </a:rPr>
              <a:t>hy</a:t>
            </a:r>
            <a:r>
              <a:rPr lang="en-US" dirty="0" smtClean="0">
                <a:effectLst/>
              </a:rPr>
              <a:t>- </a:t>
            </a:r>
            <a:r>
              <a:rPr lang="en-US" dirty="0" err="1" smtClean="0">
                <a:effectLst/>
              </a:rPr>
              <a:t>pothesis</a:t>
            </a:r>
            <a:r>
              <a:rPr lang="en-US" dirty="0" smtClean="0">
                <a:effectLst/>
              </a:rPr>
              <a:t> of </a:t>
            </a:r>
            <a:r>
              <a:rPr lang="en-US" dirty="0" err="1" smtClean="0">
                <a:effectLst/>
              </a:rPr>
              <a:t>m</a:t>
            </a:r>
            <a:r>
              <a:rPr lang="en-US" baseline="-25000" dirty="0" err="1" smtClean="0">
                <a:effectLst/>
              </a:rPr>
              <a:t>H</a:t>
            </a:r>
            <a:r>
              <a:rPr lang="en-US" dirty="0" smtClean="0">
                <a:effectLst/>
              </a:rPr>
              <a:t> = 126 </a:t>
            </a:r>
            <a:r>
              <a:rPr lang="en-US" dirty="0" smtClean="0">
                <a:effectLst/>
                <a:hlinkClick r:id="rId3"/>
              </a:rPr>
              <a:t>GeV</a:t>
            </a:r>
            <a:r>
              <a:rPr lang="en-US" dirty="0" smtClean="0">
                <a:effectLst/>
              </a:rPr>
              <a:t>. Signal and ZZ* background are normalized to the SM expectation, Z + X background to the estimation from data. </a:t>
            </a:r>
          </a:p>
          <a:p>
            <a:r>
              <a:rPr lang="en-US" dirty="0" smtClean="0">
                <a:effectLst/>
              </a:rPr>
              <a:t>ATLAS - </a:t>
            </a:r>
            <a:r>
              <a:rPr lang="en-US" dirty="0" smtClean="0"/>
              <a:t>(a) Distribution of the four-lepton invariant mass for the selected candidates in the m</a:t>
            </a:r>
            <a:r>
              <a:rPr lang="en-US" baseline="-25000" dirty="0" smtClean="0"/>
              <a:t>4ℓ</a:t>
            </a:r>
            <a:r>
              <a:rPr lang="en-US" dirty="0" smtClean="0"/>
              <a:t> range 80–170 </a:t>
            </a:r>
            <a:r>
              <a:rPr lang="en-US" dirty="0" err="1" smtClean="0"/>
              <a:t>GeV</a:t>
            </a:r>
            <a:r>
              <a:rPr lang="en-US" dirty="0" smtClean="0"/>
              <a:t> for the combined 7 </a:t>
            </a:r>
            <a:r>
              <a:rPr lang="en-US" dirty="0" err="1" smtClean="0"/>
              <a:t>TeV</a:t>
            </a:r>
            <a:r>
              <a:rPr lang="en-US" dirty="0" smtClean="0"/>
              <a:t> and 8 </a:t>
            </a:r>
            <a:r>
              <a:rPr lang="en-US" dirty="0" err="1" smtClean="0"/>
              <a:t>TeV</a:t>
            </a:r>
            <a:r>
              <a:rPr lang="en-US" dirty="0" smtClean="0"/>
              <a:t> data samples. Superimposed are the expected distributions of a SM Higgs boson signal for </a:t>
            </a:r>
            <a:r>
              <a:rPr lang="en-US" dirty="0" err="1" smtClean="0"/>
              <a:t>m</a:t>
            </a:r>
            <a:r>
              <a:rPr lang="en-US" baseline="-25000" dirty="0" err="1" smtClean="0"/>
              <a:t>H</a:t>
            </a:r>
            <a:r>
              <a:rPr lang="en-US" dirty="0" smtClean="0"/>
              <a:t>=124.5 </a:t>
            </a:r>
            <a:r>
              <a:rPr lang="en-US" dirty="0" err="1" smtClean="0"/>
              <a:t>GeV</a:t>
            </a:r>
            <a:r>
              <a:rPr lang="en-US" dirty="0" smtClean="0"/>
              <a:t> normalized to the measured signal strength, as well as the expected ZZ</a:t>
            </a:r>
            <a:r>
              <a:rPr lang="en-US" baseline="30000" dirty="0" smtClean="0"/>
              <a:t>*</a:t>
            </a:r>
            <a:r>
              <a:rPr lang="en-US" dirty="0" smtClean="0"/>
              <a:t> and reducible backgrounds. (b) Distribution of the BDT</a:t>
            </a:r>
            <a:r>
              <a:rPr lang="en-US" baseline="-25000" dirty="0" smtClean="0"/>
              <a:t>ZZ</a:t>
            </a:r>
            <a:r>
              <a:rPr lang="en-US" baseline="30000" dirty="0" smtClean="0"/>
              <a:t>*</a:t>
            </a:r>
            <a:r>
              <a:rPr lang="en-US" dirty="0" smtClean="0"/>
              <a:t> output, versus m</a:t>
            </a:r>
            <a:r>
              <a:rPr lang="en-US" baseline="-25000" dirty="0" smtClean="0"/>
              <a:t>4ℓ</a:t>
            </a:r>
            <a:r>
              <a:rPr lang="en-US" dirty="0" smtClean="0"/>
              <a:t> for the selected candidates in the 110–140 </a:t>
            </a:r>
            <a:r>
              <a:rPr lang="en-US" dirty="0" err="1" smtClean="0"/>
              <a:t>GeV</a:t>
            </a:r>
            <a:r>
              <a:rPr lang="en-US" dirty="0" smtClean="0"/>
              <a:t> m</a:t>
            </a:r>
            <a:r>
              <a:rPr lang="en-US" baseline="-25000" dirty="0" smtClean="0"/>
              <a:t>4ℓ</a:t>
            </a:r>
            <a:r>
              <a:rPr lang="en-US" dirty="0" smtClean="0"/>
              <a:t> range for the combined 7 </a:t>
            </a:r>
            <a:r>
              <a:rPr lang="en-US" dirty="0" err="1" smtClean="0"/>
              <a:t>TeV</a:t>
            </a:r>
            <a:r>
              <a:rPr lang="en-US" dirty="0" smtClean="0"/>
              <a:t> and 8 </a:t>
            </a:r>
            <a:r>
              <a:rPr lang="en-US" dirty="0" err="1" smtClean="0"/>
              <a:t>TeV</a:t>
            </a:r>
            <a:r>
              <a:rPr lang="en-US" dirty="0" smtClean="0"/>
              <a:t> data samples. The expected distribution for a SM Higgs with </a:t>
            </a:r>
            <a:r>
              <a:rPr lang="en-US" dirty="0" err="1" smtClean="0"/>
              <a:t>mH</a:t>
            </a:r>
            <a:r>
              <a:rPr lang="en-US" dirty="0" smtClean="0"/>
              <a:t>=124.5 </a:t>
            </a:r>
            <a:r>
              <a:rPr lang="en-US" dirty="0" err="1" smtClean="0"/>
              <a:t>GeV</a:t>
            </a:r>
            <a:r>
              <a:rPr lang="en-US" dirty="0" smtClean="0"/>
              <a:t> is indicated by the size of the blue boxes, and the total background is indicated by the intensity of the red shading.</a:t>
            </a:r>
          </a:p>
          <a:p>
            <a:r>
              <a:rPr lang="en-US" dirty="0" smtClean="0">
                <a:effectLst/>
              </a:rPr>
              <a:t>***</a:t>
            </a:r>
            <a:r>
              <a:rPr lang="en-US" dirty="0" err="1" smtClean="0">
                <a:effectLst/>
              </a:rPr>
              <a:t>sigmaxBxLumi</a:t>
            </a:r>
            <a:r>
              <a:rPr lang="en-US" dirty="0" smtClean="0">
                <a:effectLst/>
              </a:rPr>
              <a:t> = 72 events</a:t>
            </a:r>
          </a:p>
          <a:p>
            <a:r>
              <a:rPr lang="en-GB" dirty="0" smtClean="0">
                <a:solidFill>
                  <a:srgbClr val="0000FF"/>
                </a:solidFill>
              </a:rPr>
              <a:t>Search for a </a:t>
            </a:r>
            <a:r>
              <a:rPr lang="en-GB" dirty="0" smtClean="0">
                <a:solidFill>
                  <a:srgbClr val="FF0000"/>
                </a:solidFill>
              </a:rPr>
              <a:t>narrow peak</a:t>
            </a:r>
            <a:r>
              <a:rPr lang="en-GB" dirty="0" smtClean="0">
                <a:solidFill>
                  <a:srgbClr val="0000FF"/>
                </a:solidFill>
              </a:rPr>
              <a:t> in 4-lepton inv. Mass;</a:t>
            </a:r>
            <a:r>
              <a:rPr lang="en-GB" baseline="0" dirty="0" smtClean="0">
                <a:solidFill>
                  <a:srgbClr val="0000FF"/>
                </a:solidFill>
              </a:rPr>
              <a:t> 	</a:t>
            </a:r>
            <a:r>
              <a:rPr lang="en-GB" dirty="0" smtClean="0">
                <a:solidFill>
                  <a:srgbClr val="0000FF"/>
                </a:solidFill>
              </a:rPr>
              <a:t>Low statistics &amp; background channel;	Use </a:t>
            </a:r>
            <a:r>
              <a:rPr lang="en-GB" dirty="0" smtClean="0">
                <a:solidFill>
                  <a:srgbClr val="FF0000"/>
                </a:solidFill>
              </a:rPr>
              <a:t>kinematical discriminators</a:t>
            </a:r>
            <a:r>
              <a:rPr lang="en-GB" dirty="0" smtClean="0">
                <a:solidFill>
                  <a:srgbClr val="0000FF"/>
                </a:solidFill>
              </a:rPr>
              <a:t> and categories  </a:t>
            </a:r>
            <a:endParaRPr lang="en-US" dirty="0" smtClean="0">
              <a:effectLst/>
            </a:endParaRPr>
          </a:p>
          <a:p>
            <a:r>
              <a:rPr lang="en-US" dirty="0" smtClean="0">
                <a:effectLst/>
              </a:rPr>
              <a:t>4 charged</a:t>
            </a:r>
            <a:r>
              <a:rPr lang="en-US" baseline="0" dirty="0" smtClean="0">
                <a:effectLst/>
              </a:rPr>
              <a:t> </a:t>
            </a:r>
            <a:r>
              <a:rPr lang="en-US" dirty="0" smtClean="0">
                <a:effectLst/>
              </a:rPr>
              <a:t>leptons (low </a:t>
            </a:r>
            <a:r>
              <a:rPr lang="en-US" dirty="0" err="1" smtClean="0">
                <a:effectLst/>
              </a:rPr>
              <a:t>pt</a:t>
            </a:r>
            <a:r>
              <a:rPr lang="en-US" dirty="0" smtClean="0">
                <a:effectLst/>
              </a:rPr>
              <a:t> zone is important), kinematic reconstruction</a:t>
            </a:r>
            <a:r>
              <a:rPr lang="en-US" baseline="0" dirty="0" smtClean="0">
                <a:effectLst/>
              </a:rPr>
              <a:t> of 2 Z, four body decay fully reconstructed </a:t>
            </a:r>
            <a:r>
              <a:rPr lang="en-US" baseline="0" dirty="0" smtClean="0">
                <a:effectLst/>
                <a:sym typeface="Wingdings"/>
              </a:rPr>
              <a:t> spin parity studies.</a:t>
            </a:r>
            <a:endParaRPr lang="en-US" baseline="0" dirty="0" smtClean="0">
              <a:effectLst/>
            </a:endParaRPr>
          </a:p>
          <a:p>
            <a:r>
              <a:rPr lang="en-US" baseline="0" dirty="0" smtClean="0">
                <a:effectLst/>
              </a:rPr>
              <a:t>Background: is ZZ dominant , EWK well calculable process , estimated by calculations and validated in control regions.</a:t>
            </a:r>
          </a:p>
          <a:p>
            <a:r>
              <a:rPr lang="en-US" baseline="0" dirty="0" smtClean="0">
                <a:effectLst/>
              </a:rPr>
              <a:t>Small event yield~20 events; excellent high S/B ratio 2:1 (is the best) </a:t>
            </a:r>
          </a:p>
          <a:p>
            <a:r>
              <a:rPr lang="en-US" baseline="0" dirty="0" smtClean="0">
                <a:effectLst/>
              </a:rPr>
              <a:t>Good mass resolution 1-2 %</a:t>
            </a:r>
            <a:endParaRPr lang="en-US" dirty="0" smtClean="0">
              <a:effectLst/>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BD94EE9F-1F2B-DB4E-816B-22F3B8113D69}" type="slidenum">
              <a:rPr lang="en-US" smtClean="0"/>
              <a:pPr>
                <a:defRPr/>
              </a:pPr>
              <a:t>52</a:t>
            </a:fld>
            <a:endParaRPr lang="en-US"/>
          </a:p>
        </p:txBody>
      </p:sp>
    </p:spTree>
    <p:extLst>
      <p:ext uri="{BB962C8B-B14F-4D97-AF65-F5344CB8AC3E}">
        <p14:creationId xmlns:p14="http://schemas.microsoft.com/office/powerpoint/2010/main" val="3415735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94EE9F-1F2B-DB4E-816B-22F3B8113D69}" type="slidenum">
              <a:rPr lang="en-US" smtClean="0"/>
              <a:pPr>
                <a:defRPr/>
              </a:pPr>
              <a:t>53</a:t>
            </a:fld>
            <a:endParaRPr lang="en-US"/>
          </a:p>
        </p:txBody>
      </p:sp>
    </p:spTree>
    <p:extLst>
      <p:ext uri="{BB962C8B-B14F-4D97-AF65-F5344CB8AC3E}">
        <p14:creationId xmlns:p14="http://schemas.microsoft.com/office/powerpoint/2010/main" val="3415735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Limits on total width from constraints on the off shell production (</a:t>
            </a:r>
            <a:r>
              <a:rPr lang="en-US" dirty="0" err="1" smtClean="0"/>
              <a:t>diagramma</a:t>
            </a:r>
            <a:r>
              <a:rPr lang="en-US" dirty="0" smtClean="0"/>
              <a:t> con </a:t>
            </a:r>
            <a:r>
              <a:rPr lang="en-US" dirty="0" err="1" smtClean="0"/>
              <a:t>il</a:t>
            </a:r>
            <a:r>
              <a:rPr lang="en-US" dirty="0" smtClean="0"/>
              <a:t> </a:t>
            </a:r>
            <a:r>
              <a:rPr lang="en-US" dirty="0" err="1" smtClean="0"/>
              <a:t>triangolino</a:t>
            </a:r>
            <a:r>
              <a:rPr lang="en-US" dirty="0" smtClean="0"/>
              <a:t>) ; old result:</a:t>
            </a:r>
            <a:r>
              <a:rPr lang="en-US" sz="1200" i="1" dirty="0" smtClean="0"/>
              <a:t>ATLAS-CONF-2014-042; </a:t>
            </a:r>
            <a:endParaRPr lang="en-US" dirty="0" smtClean="0"/>
          </a:p>
          <a:p>
            <a:r>
              <a:rPr lang="en-US" dirty="0" smtClean="0"/>
              <a:t>Off-shell prod cross</a:t>
            </a:r>
            <a:r>
              <a:rPr lang="en-US" baseline="0" dirty="0" smtClean="0"/>
              <a:t> section and mu are </a:t>
            </a:r>
            <a:r>
              <a:rPr lang="en-US" baseline="0" dirty="0" err="1" smtClean="0"/>
              <a:t>independet</a:t>
            </a:r>
            <a:r>
              <a:rPr lang="en-US" baseline="0" dirty="0" smtClean="0"/>
              <a:t> of the width </a:t>
            </a:r>
            <a:r>
              <a:rPr lang="en-US" baseline="0" dirty="0" smtClean="0">
                <a:sym typeface="Wingdings"/>
              </a:rPr>
              <a:t> ratio of </a:t>
            </a:r>
            <a:r>
              <a:rPr lang="en-US" baseline="0" dirty="0" err="1" smtClean="0">
                <a:sym typeface="Wingdings"/>
              </a:rPr>
              <a:t>mu_off</a:t>
            </a:r>
            <a:r>
              <a:rPr lang="en-US" baseline="0" dirty="0" smtClean="0">
                <a:sym typeface="Wingdings"/>
              </a:rPr>
              <a:t>/</a:t>
            </a:r>
            <a:r>
              <a:rPr lang="en-US" baseline="0" dirty="0" err="1" smtClean="0">
                <a:sym typeface="Wingdings"/>
              </a:rPr>
              <a:t>mu_on</a:t>
            </a:r>
            <a:r>
              <a:rPr lang="en-US" baseline="0" dirty="0" smtClean="0">
                <a:sym typeface="Wingdings"/>
              </a:rPr>
              <a:t> shell allows measuring the width</a:t>
            </a:r>
          </a:p>
          <a:p>
            <a:r>
              <a:rPr lang="en-US" baseline="0" dirty="0" smtClean="0">
                <a:sym typeface="Wingdings"/>
              </a:rPr>
              <a:t>Analysis based on ZZto4l and ZZto2l2nu used by both </a:t>
            </a:r>
            <a:r>
              <a:rPr lang="en-US" baseline="0" dirty="0" err="1" smtClean="0">
                <a:sym typeface="Wingdings"/>
              </a:rPr>
              <a:t>exp</a:t>
            </a:r>
            <a:r>
              <a:rPr lang="en-US" baseline="0" dirty="0" smtClean="0">
                <a:sym typeface="Wingdings"/>
              </a:rPr>
              <a:t> ATLAS uses also WW to2l2nu</a:t>
            </a:r>
          </a:p>
          <a:p>
            <a:r>
              <a:rPr lang="en-US" dirty="0" smtClean="0">
                <a:sym typeface="Wingdings"/>
              </a:rPr>
              <a:t>Obtain a constrain on the ratio </a:t>
            </a:r>
            <a:r>
              <a:rPr lang="en-US" dirty="0" err="1" smtClean="0">
                <a:sym typeface="Wingdings"/>
              </a:rPr>
              <a:t>Width_h</a:t>
            </a:r>
            <a:r>
              <a:rPr lang="en-US" dirty="0" smtClean="0">
                <a:sym typeface="Wingdings"/>
              </a:rPr>
              <a:t>/</a:t>
            </a:r>
            <a:r>
              <a:rPr lang="en-US" dirty="0" err="1" smtClean="0">
                <a:sym typeface="Wingdings"/>
              </a:rPr>
              <a:t>Width_SM</a:t>
            </a:r>
            <a:endParaRPr lang="en-US" dirty="0" smtClean="0">
              <a:sym typeface="Wingdings"/>
            </a:endParaRPr>
          </a:p>
          <a:p>
            <a:r>
              <a:rPr lang="en-US" dirty="0" smtClean="0">
                <a:sym typeface="Wingdings"/>
              </a:rPr>
              <a:t>ATLAS off shell mu &lt;6.2</a:t>
            </a:r>
            <a:r>
              <a:rPr lang="en-US" baseline="0" dirty="0" smtClean="0">
                <a:sym typeface="Wingdings"/>
              </a:rPr>
              <a:t> @95% CL</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Is a Boson: has integer  spin </a:t>
            </a:r>
            <a:r>
              <a:rPr lang="en-US" dirty="0" smtClean="0">
                <a:sym typeface="Wingdings"/>
              </a:rPr>
              <a:t></a:t>
            </a:r>
            <a:r>
              <a:rPr lang="en-US" baseline="0" dirty="0" smtClean="0"/>
              <a:t>ZZ, WW, 2gamma</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BD94EE9F-1F2B-DB4E-816B-22F3B8113D69}" type="slidenum">
              <a:rPr lang="en-US" smtClean="0"/>
              <a:pPr>
                <a:defRPr/>
              </a:pPr>
              <a:t>54</a:t>
            </a:fld>
            <a:endParaRPr lang="en-US"/>
          </a:p>
        </p:txBody>
      </p:sp>
    </p:spTree>
    <p:extLst>
      <p:ext uri="{BB962C8B-B14F-4D97-AF65-F5344CB8AC3E}">
        <p14:creationId xmlns:p14="http://schemas.microsoft.com/office/powerpoint/2010/main" val="3415735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smtClean="0">
                <a:solidFill>
                  <a:schemeClr val="tx1"/>
                </a:solidFill>
                <a:latin typeface="+mn-lt"/>
                <a:ea typeface="ＭＳ Ｐゴシック" pitchFamily="-65" charset="-128"/>
                <a:cs typeface="ＭＳ Ｐゴシック" pitchFamily="-65" charset="-128"/>
              </a:rPr>
              <a:t>J=0 assumed gluon-fusion production; J=2: Randall </a:t>
            </a:r>
            <a:r>
              <a:rPr lang="en-US" sz="1200" b="0" i="1" u="none" strike="noStrike" kern="1200" baseline="0" dirty="0" err="1" smtClean="0">
                <a:solidFill>
                  <a:schemeClr val="tx1"/>
                </a:solidFill>
                <a:latin typeface="+mn-lt"/>
                <a:ea typeface="ＭＳ Ｐゴシック" pitchFamily="-65" charset="-128"/>
                <a:cs typeface="ＭＳ Ｐゴシック" pitchFamily="-65" charset="-128"/>
              </a:rPr>
              <a:t>Sundrum</a:t>
            </a:r>
            <a:r>
              <a:rPr lang="en-US" sz="1200" b="0" i="1" u="none" strike="noStrike" kern="1200" baseline="0" dirty="0" smtClean="0">
                <a:solidFill>
                  <a:schemeClr val="tx1"/>
                </a:solidFill>
                <a:latin typeface="+mn-lt"/>
                <a:ea typeface="ＭＳ Ｐゴシック" pitchFamily="-65" charset="-128"/>
                <a:cs typeface="ＭＳ Ｐゴシック" pitchFamily="-65" charset="-128"/>
              </a:rPr>
              <a:t> graviton; 3 widths</a:t>
            </a:r>
          </a:p>
          <a:p>
            <a:r>
              <a:rPr lang="en-US" sz="1200" b="0" i="1" u="none" strike="noStrike" kern="1200" baseline="0" dirty="0" smtClean="0">
                <a:solidFill>
                  <a:schemeClr val="tx1"/>
                </a:solidFill>
                <a:latin typeface="+mn-lt"/>
                <a:ea typeface="ＭＳ Ｐゴシック" pitchFamily="-65" charset="-128"/>
                <a:cs typeface="ＭＳ Ｐゴシック" pitchFamily="-65" charset="-128"/>
              </a:rPr>
              <a:t>          </a:t>
            </a:r>
            <a:r>
              <a:rPr lang="en-US" sz="1200" b="0" i="1" u="none" strike="noStrike" kern="1200" baseline="0" dirty="0" err="1" smtClean="0">
                <a:solidFill>
                  <a:schemeClr val="tx1"/>
                </a:solidFill>
                <a:latin typeface="+mn-lt"/>
                <a:ea typeface="ＭＳ Ｐゴシック" pitchFamily="-65" charset="-128"/>
                <a:cs typeface="ＭＳ Ｐゴシック" pitchFamily="-65" charset="-128"/>
              </a:rPr>
              <a:t>Nevents</a:t>
            </a:r>
            <a:endParaRPr lang="en-US" sz="1200" b="0" i="1" u="none" strike="noStrike" kern="1200" baseline="0" dirty="0" smtClean="0">
              <a:solidFill>
                <a:schemeClr val="tx1"/>
              </a:solidFill>
              <a:latin typeface="+mn-lt"/>
              <a:ea typeface="ＭＳ Ｐゴシック" pitchFamily="-65" charset="-128"/>
              <a:cs typeface="ＭＳ Ｐゴシック" pitchFamily="-65" charset="-128"/>
            </a:endParaRPr>
          </a:p>
          <a:p>
            <a:r>
              <a:rPr lang="el-GR" sz="1200" b="0" i="1" u="none" strike="noStrike" kern="1200" baseline="0" dirty="0" smtClean="0">
                <a:solidFill>
                  <a:schemeClr val="tx1"/>
                </a:solidFill>
                <a:latin typeface="+mn-lt"/>
                <a:ea typeface="ＭＳ Ｐゴシック" pitchFamily="-65" charset="-128"/>
                <a:cs typeface="ＭＳ Ｐゴシック" pitchFamily="-65" charset="-128"/>
              </a:rPr>
              <a:t>L</a:t>
            </a:r>
            <a:r>
              <a:rPr lang="el-GR" sz="1200" b="0" i="0" u="none" strike="noStrike" kern="1200" baseline="0" dirty="0" smtClean="0">
                <a:solidFill>
                  <a:schemeClr val="tx1"/>
                </a:solidFill>
                <a:latin typeface="+mn-lt"/>
                <a:ea typeface="ＭＳ Ｐゴシック" pitchFamily="-65" charset="-128"/>
                <a:cs typeface="ＭＳ Ｐゴシック" pitchFamily="-65" charset="-128"/>
              </a:rPr>
              <a:t>(μ </a:t>
            </a:r>
            <a:r>
              <a:rPr lang="el-GR" sz="1200" b="0" i="1" u="none" strike="noStrike" kern="1200" baseline="0" dirty="0" smtClean="0">
                <a:solidFill>
                  <a:schemeClr val="tx1"/>
                </a:solidFill>
                <a:latin typeface="+mn-lt"/>
                <a:ea typeface="ＭＳ Ｐゴシック" pitchFamily="-65" charset="-128"/>
                <a:cs typeface="ＭＳ Ｐゴシック" pitchFamily="-65" charset="-128"/>
              </a:rPr>
              <a:t>,</a:t>
            </a:r>
            <a:r>
              <a:rPr lang="el-GR" sz="1200" b="0" i="0" u="none" strike="noStrike" kern="1200" baseline="0" dirty="0" smtClean="0">
                <a:solidFill>
                  <a:schemeClr val="tx1"/>
                </a:solidFill>
                <a:latin typeface="+mn-lt"/>
                <a:ea typeface="ＭＳ Ｐゴシック" pitchFamily="-65" charset="-128"/>
                <a:cs typeface="ＭＳ Ｐゴシック" pitchFamily="-65" charset="-128"/>
              </a:rPr>
              <a:t>θ)=Π</a:t>
            </a:r>
            <a:r>
              <a:rPr lang="el-GR" sz="1200" b="0" i="1" u="none" strike="noStrike" kern="1200" baseline="0" dirty="0" smtClean="0">
                <a:solidFill>
                  <a:schemeClr val="tx1"/>
                </a:solidFill>
                <a:latin typeface="+mn-lt"/>
                <a:ea typeface="ＭＳ Ｐゴシック" pitchFamily="-65" charset="-128"/>
                <a:cs typeface="ＭＳ Ｐゴシック" pitchFamily="-65" charset="-128"/>
              </a:rPr>
              <a:t>i</a:t>
            </a:r>
            <a:r>
              <a:rPr lang="el-GR" sz="1200" b="0" i="0" u="none" strike="noStrike" kern="1200" baseline="0" dirty="0" smtClean="0">
                <a:solidFill>
                  <a:schemeClr val="tx1"/>
                </a:solidFill>
                <a:latin typeface="+mn-lt"/>
                <a:ea typeface="ＭＳ Ｐゴシック" pitchFamily="-65" charset="-128"/>
                <a:cs typeface="ＭＳ Ｐゴシック" pitchFamily="-65" charset="-128"/>
              </a:rPr>
              <a:t>=1</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   </a:t>
            </a:r>
            <a:r>
              <a:rPr lang="en-US" sz="1200" b="0" i="1" u="none" strike="noStrike" kern="1200" baseline="0" dirty="0" smtClean="0">
                <a:solidFill>
                  <a:schemeClr val="tx1"/>
                </a:solidFill>
                <a:latin typeface="+mn-lt"/>
                <a:ea typeface="ＭＳ Ｐゴシック" pitchFamily="-65" charset="-128"/>
                <a:cs typeface="ＭＳ Ｐゴシック" pitchFamily="-65" charset="-128"/>
              </a:rPr>
              <a:t> </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 μ </a:t>
            </a:r>
            <a:r>
              <a:rPr lang="en-US" sz="1200" b="0" i="1" u="none" strike="noStrike" kern="1200" baseline="0" dirty="0" smtClean="0">
                <a:solidFill>
                  <a:schemeClr val="tx1"/>
                </a:solidFill>
                <a:latin typeface="+mn-lt"/>
                <a:ea typeface="ＭＳ Ｐゴシック" pitchFamily="-65" charset="-128"/>
                <a:cs typeface="ＭＳ Ｐゴシック" pitchFamily="-65" charset="-128"/>
              </a:rPr>
              <a:t>S</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a:t>
            </a:r>
            <a:r>
              <a:rPr lang="en-US" sz="1200" b="0" i="1" u="none" strike="noStrike" kern="1200" baseline="0" dirty="0" err="1" smtClean="0">
                <a:solidFill>
                  <a:schemeClr val="tx1"/>
                </a:solidFill>
                <a:latin typeface="+mn-lt"/>
                <a:ea typeface="ＭＳ Ｐゴシック" pitchFamily="-65" charset="-128"/>
                <a:cs typeface="ＭＳ Ｐゴシック" pitchFamily="-65" charset="-128"/>
              </a:rPr>
              <a:t>mi</a:t>
            </a:r>
            <a:r>
              <a:rPr lang="en-US" sz="1200" b="0" i="0" u="none" strike="noStrike" kern="1200" baseline="0" dirty="0" err="1" smtClean="0">
                <a:solidFill>
                  <a:schemeClr val="tx1"/>
                </a:solidFill>
                <a:latin typeface="+mn-lt"/>
                <a:ea typeface="ＭＳ Ｐゴシック" pitchFamily="-65" charset="-128"/>
                <a:cs typeface="ＭＳ Ｐゴシック" pitchFamily="-65" charset="-128"/>
              </a:rPr>
              <a:t>∣θ</a:t>
            </a:r>
            <a:r>
              <a:rPr lang="en-US" sz="1200" b="0" i="1" u="none" strike="noStrike" kern="1200" baseline="0" dirty="0" err="1" smtClean="0">
                <a:solidFill>
                  <a:schemeClr val="tx1"/>
                </a:solidFill>
                <a:latin typeface="+mn-lt"/>
                <a:ea typeface="ＭＳ Ｐゴシック" pitchFamily="-65" charset="-128"/>
                <a:cs typeface="ＭＳ Ｐゴシック" pitchFamily="-65" charset="-128"/>
              </a:rPr>
              <a:t>S</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 + </a:t>
            </a:r>
            <a:r>
              <a:rPr lang="en-US" sz="1200" b="0" i="1" u="none" strike="noStrike" kern="1200" baseline="0" dirty="0" smtClean="0">
                <a:solidFill>
                  <a:schemeClr val="tx1"/>
                </a:solidFill>
                <a:latin typeface="+mn-lt"/>
                <a:ea typeface="ＭＳ Ｐゴシック" pitchFamily="-65" charset="-128"/>
                <a:cs typeface="ＭＳ Ｐゴシック" pitchFamily="-65" charset="-128"/>
              </a:rPr>
              <a:t>B</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a:t>
            </a:r>
            <a:r>
              <a:rPr lang="en-US" sz="1200" b="0" i="1" u="none" strike="noStrike" kern="1200" baseline="0" dirty="0" err="1" smtClean="0">
                <a:solidFill>
                  <a:schemeClr val="tx1"/>
                </a:solidFill>
                <a:latin typeface="+mn-lt"/>
                <a:ea typeface="ＭＳ Ｐゴシック" pitchFamily="-65" charset="-128"/>
                <a:cs typeface="ＭＳ Ｐゴシック" pitchFamily="-65" charset="-128"/>
              </a:rPr>
              <a:t>mi</a:t>
            </a:r>
            <a:r>
              <a:rPr lang="en-US" sz="1200" b="0" i="0" u="none" strike="noStrike" kern="1200" baseline="0" dirty="0" err="1" smtClean="0">
                <a:solidFill>
                  <a:schemeClr val="tx1"/>
                </a:solidFill>
                <a:latin typeface="+mn-lt"/>
                <a:ea typeface="ＭＳ Ｐゴシック" pitchFamily="-65" charset="-128"/>
                <a:cs typeface="ＭＳ Ｐゴシック" pitchFamily="-65" charset="-128"/>
              </a:rPr>
              <a:t>∣θ</a:t>
            </a:r>
            <a:r>
              <a:rPr lang="en-US" sz="1200" b="0" i="1" u="none" strike="noStrike" kern="1200" baseline="0" dirty="0" err="1" smtClean="0">
                <a:solidFill>
                  <a:schemeClr val="tx1"/>
                </a:solidFill>
                <a:latin typeface="+mn-lt"/>
                <a:ea typeface="ＭＳ Ｐゴシック" pitchFamily="-65" charset="-128"/>
                <a:cs typeface="ＭＳ Ｐゴシック" pitchFamily="-65" charset="-128"/>
              </a:rPr>
              <a:t>B</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 ]⋅</a:t>
            </a:r>
            <a:r>
              <a:rPr lang="en-US" sz="1200" b="0" i="1" u="none" strike="noStrike" kern="1200" baseline="0" dirty="0" smtClean="0">
                <a:solidFill>
                  <a:schemeClr val="tx1"/>
                </a:solidFill>
                <a:latin typeface="+mn-lt"/>
                <a:ea typeface="ＭＳ Ｐゴシック" pitchFamily="-65" charset="-128"/>
                <a:cs typeface="ＭＳ Ｐゴシック" pitchFamily="-65" charset="-128"/>
              </a:rPr>
              <a:t>Poisson</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a:t>
            </a:r>
            <a:r>
              <a:rPr lang="en-US" sz="1200" b="0" i="1" u="none" strike="noStrike" kern="1200" baseline="0" dirty="0" err="1" smtClean="0">
                <a:solidFill>
                  <a:schemeClr val="tx1"/>
                </a:solidFill>
                <a:latin typeface="+mn-lt"/>
                <a:ea typeface="ＭＳ Ｐゴシック" pitchFamily="-65" charset="-128"/>
                <a:cs typeface="ＭＳ Ｐゴシック" pitchFamily="-65" charset="-128"/>
              </a:rPr>
              <a:t>Nevents</a:t>
            </a:r>
            <a:r>
              <a:rPr lang="en-US" sz="1200" b="0" i="0" u="none" strike="noStrike" kern="1200" baseline="0" dirty="0" err="1" smtClean="0">
                <a:solidFill>
                  <a:schemeClr val="tx1"/>
                </a:solidFill>
                <a:latin typeface="+mn-lt"/>
                <a:ea typeface="ＭＳ Ｐゴシック" pitchFamily="-65" charset="-128"/>
                <a:cs typeface="ＭＳ Ｐゴシック" pitchFamily="-65" charset="-128"/>
              </a:rPr>
              <a:t>∣</a:t>
            </a:r>
            <a:r>
              <a:rPr lang="en-US" sz="1200" b="0" i="1" u="none" strike="noStrike" kern="1200" baseline="0" dirty="0" err="1" smtClean="0">
                <a:solidFill>
                  <a:schemeClr val="tx1"/>
                </a:solidFill>
                <a:latin typeface="+mn-lt"/>
                <a:ea typeface="ＭＳ Ｐゴシック" pitchFamily="-65" charset="-128"/>
                <a:cs typeface="ＭＳ Ｐゴシック" pitchFamily="-65" charset="-128"/>
              </a:rPr>
              <a:t>NB</a:t>
            </a:r>
            <a:r>
              <a:rPr lang="en-US" sz="1200" b="0" i="0" u="none" strike="noStrike" kern="1200" baseline="0" dirty="0" err="1" smtClean="0">
                <a:solidFill>
                  <a:schemeClr val="tx1"/>
                </a:solidFill>
                <a:latin typeface="+mn-lt"/>
                <a:ea typeface="ＭＳ Ｐゴシック" pitchFamily="-65" charset="-128"/>
                <a:cs typeface="ＭＳ Ｐゴシック" pitchFamily="-65" charset="-128"/>
              </a:rPr>
              <a:t>+μ</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 </a:t>
            </a:r>
            <a:r>
              <a:rPr lang="en-US" sz="1200" b="0" i="1" u="none" strike="noStrike" kern="1200" baseline="0" dirty="0" smtClean="0">
                <a:solidFill>
                  <a:schemeClr val="tx1"/>
                </a:solidFill>
                <a:latin typeface="+mn-lt"/>
                <a:ea typeface="ＭＳ Ｐゴシック" pitchFamily="-65" charset="-128"/>
                <a:cs typeface="ＭＳ Ｐゴシック" pitchFamily="-65" charset="-128"/>
              </a:rPr>
              <a:t>NS</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a:t>
            </a:r>
          </a:p>
          <a:p>
            <a:r>
              <a:rPr lang="en-US" sz="1200" b="0" i="0" u="none" strike="noStrike" kern="1200" baseline="0" dirty="0" smtClean="0">
                <a:solidFill>
                  <a:schemeClr val="tx1"/>
                </a:solidFill>
                <a:latin typeface="+mn-lt"/>
                <a:ea typeface="ＭＳ Ｐゴシック" pitchFamily="-65" charset="-128"/>
                <a:cs typeface="ＭＳ Ｐゴシック" pitchFamily="-65" charset="-128"/>
              </a:rPr>
              <a:t>	Background model:</a:t>
            </a:r>
          </a:p>
          <a:p>
            <a:r>
              <a:rPr lang="en-US" sz="1200" b="0" i="0" u="none" strike="noStrike" kern="1200" baseline="0" dirty="0" smtClean="0">
                <a:solidFill>
                  <a:schemeClr val="tx1"/>
                </a:solidFill>
                <a:latin typeface="+mn-lt"/>
                <a:ea typeface="ＭＳ Ｐゴシック" pitchFamily="-65" charset="-128"/>
                <a:cs typeface="ＭＳ Ｐゴシック" pitchFamily="-65" charset="-128"/>
              </a:rPr>
              <a:t>Parametric function of m:</a:t>
            </a:r>
          </a:p>
          <a:p>
            <a:r>
              <a:rPr lang="en-US" sz="1200" b="0" i="0" u="none" strike="noStrike" kern="1200" baseline="0" dirty="0" smtClean="0">
                <a:solidFill>
                  <a:schemeClr val="tx1"/>
                </a:solidFill>
                <a:latin typeface="+mn-lt"/>
                <a:ea typeface="ＭＳ Ｐゴシック" pitchFamily="-65" charset="-128"/>
                <a:cs typeface="ＭＳ Ｐゴシック" pitchFamily="-65" charset="-128"/>
              </a:rPr>
              <a:t>Independent shape for each of the category. Coefficients treated as unconstrained nuisance parameters.</a:t>
            </a:r>
          </a:p>
          <a:p>
            <a:r>
              <a:rPr lang="en-US" sz="1200" b="0" i="0" u="none" strike="noStrike" kern="1200" baseline="0" dirty="0" smtClean="0">
                <a:solidFill>
                  <a:schemeClr val="tx1"/>
                </a:solidFill>
                <a:latin typeface="+mn-lt"/>
                <a:ea typeface="ＭＳ Ｐゴシック" pitchFamily="-65" charset="-128"/>
                <a:cs typeface="ＭＳ Ｐゴシック" pitchFamily="-65" charset="-128"/>
              </a:rPr>
              <a:t>Possible </a:t>
            </a:r>
            <a:r>
              <a:rPr lang="en-US" sz="1200" b="0" i="0" u="none" strike="noStrike" kern="1200" baseline="0" dirty="0" err="1" smtClean="0">
                <a:solidFill>
                  <a:schemeClr val="tx1"/>
                </a:solidFill>
                <a:latin typeface="+mn-lt"/>
                <a:ea typeface="ＭＳ Ｐゴシック" pitchFamily="-65" charset="-128"/>
                <a:cs typeface="ＭＳ Ｐゴシック" pitchFamily="-65" charset="-128"/>
              </a:rPr>
              <a:t>mismodelling</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 studied on simulation and explicit uncertainty added to the fit.</a:t>
            </a:r>
          </a:p>
          <a:p>
            <a:r>
              <a:rPr lang="en-US" sz="1200" b="0" i="0" u="none" strike="noStrike" kern="1200" baseline="0" dirty="0" smtClean="0">
                <a:solidFill>
                  <a:schemeClr val="tx1"/>
                </a:solidFill>
                <a:latin typeface="+mn-lt"/>
                <a:ea typeface="ＭＳ Ｐゴシック" pitchFamily="-65" charset="-128"/>
                <a:cs typeface="ＭＳ Ｐゴシック" pitchFamily="-65" charset="-128"/>
              </a:rPr>
              <a:t>	</a:t>
            </a:r>
            <a:r>
              <a:rPr lang="en-US" sz="1200" b="0" i="0" u="none" strike="noStrike" kern="1200" baseline="0" dirty="0" err="1" smtClean="0">
                <a:solidFill>
                  <a:schemeClr val="tx1"/>
                </a:solidFill>
                <a:latin typeface="+mn-lt"/>
                <a:ea typeface="ＭＳ Ｐゴシック" pitchFamily="-65" charset="-128"/>
                <a:cs typeface="ＭＳ Ｐゴシック" pitchFamily="-65" charset="-128"/>
              </a:rPr>
              <a:t>Frequentist</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 hypotheses tests.</a:t>
            </a:r>
          </a:p>
          <a:p>
            <a:r>
              <a:rPr lang="en-US" sz="1200" b="0" i="0" u="none" strike="noStrike" kern="1200" baseline="0" dirty="0" smtClean="0">
                <a:solidFill>
                  <a:schemeClr val="tx1"/>
                </a:solidFill>
                <a:latin typeface="+mn-lt"/>
                <a:ea typeface="ＭＳ Ｐゴシック" pitchFamily="-65" charset="-128"/>
                <a:cs typeface="ＭＳ Ｐゴシック" pitchFamily="-65" charset="-128"/>
              </a:rPr>
              <a:t>Test </a:t>
            </a:r>
            <a:r>
              <a:rPr lang="en-US" sz="1200" b="0" i="0" u="none" strike="noStrike" kern="1200" baseline="0" dirty="0" err="1" smtClean="0">
                <a:solidFill>
                  <a:schemeClr val="tx1"/>
                </a:solidFill>
                <a:latin typeface="+mn-lt"/>
                <a:ea typeface="ＭＳ Ｐゴシック" pitchFamily="-65" charset="-128"/>
                <a:cs typeface="ＭＳ Ｐゴシック" pitchFamily="-65" charset="-128"/>
              </a:rPr>
              <a:t>statitics</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 based on LHC-type likelihood ratio.</a:t>
            </a:r>
          </a:p>
          <a:p>
            <a:r>
              <a:rPr lang="en-US" sz="1200" b="0" i="0" u="none" strike="noStrike" kern="1200" baseline="0" dirty="0" smtClean="0">
                <a:solidFill>
                  <a:schemeClr val="tx1"/>
                </a:solidFill>
                <a:latin typeface="+mn-lt"/>
                <a:ea typeface="ＭＳ Ｐゴシック" pitchFamily="-65" charset="-128"/>
                <a:cs typeface="ＭＳ Ｐゴシック" pitchFamily="-65" charset="-128"/>
              </a:rPr>
              <a:t>Upper limits set based on CLs method.</a:t>
            </a:r>
          </a:p>
          <a:p>
            <a:r>
              <a:rPr lang="en-US" sz="1200" b="0" i="0" u="none" strike="noStrike" kern="1200" baseline="0" dirty="0" smtClean="0">
                <a:solidFill>
                  <a:schemeClr val="tx1"/>
                </a:solidFill>
                <a:latin typeface="+mn-lt"/>
                <a:ea typeface="ＭＳ Ｐゴシック" pitchFamily="-65" charset="-128"/>
                <a:cs typeface="ＭＳ Ｐゴシック" pitchFamily="-65" charset="-128"/>
              </a:rPr>
              <a:t>Background hypothesis rejection evaluated through background-only p-value.</a:t>
            </a:r>
          </a:p>
          <a:p>
            <a:r>
              <a:rPr lang="en-US" sz="1200" b="0" i="0" u="none" strike="noStrike" kern="1200" baseline="0" dirty="0" smtClean="0">
                <a:solidFill>
                  <a:schemeClr val="tx1"/>
                </a:solidFill>
                <a:latin typeface="+mn-lt"/>
                <a:ea typeface="ＭＳ Ｐゴシック" pitchFamily="-65" charset="-128"/>
                <a:cs typeface="ＭＳ Ｐゴシック" pitchFamily="-65" charset="-128"/>
              </a:rPr>
              <a:t>Asymptotic formulas used throughout (validity tested for a subset of the calculations using sampling distributions).</a:t>
            </a:r>
          </a:p>
          <a:p>
            <a:r>
              <a:rPr lang="en-US" sz="1200" b="0" i="0" u="none" strike="noStrike" kern="1200" baseline="0" dirty="0" smtClean="0">
                <a:solidFill>
                  <a:schemeClr val="tx1"/>
                </a:solidFill>
                <a:latin typeface="+mn-lt"/>
                <a:ea typeface="ＭＳ Ｐゴシック" pitchFamily="-65" charset="-128"/>
                <a:cs typeface="ＭＳ Ｐゴシック" pitchFamily="-65" charset="-128"/>
              </a:rPr>
              <a:t>Spin-2 version gives equivalent message (and it's available in backup)</a:t>
            </a:r>
            <a:endParaRPr lang="en-US" dirty="0"/>
          </a:p>
        </p:txBody>
      </p:sp>
      <p:sp>
        <p:nvSpPr>
          <p:cNvPr id="4" name="Slide Number Placeholder 3"/>
          <p:cNvSpPr>
            <a:spLocks noGrp="1"/>
          </p:cNvSpPr>
          <p:nvPr>
            <p:ph type="sldNum" sz="quarter" idx="10"/>
          </p:nvPr>
        </p:nvSpPr>
        <p:spPr/>
        <p:txBody>
          <a:bodyPr/>
          <a:lstStyle/>
          <a:p>
            <a:pPr>
              <a:defRPr/>
            </a:pPr>
            <a:fld id="{BD94EE9F-1F2B-DB4E-816B-22F3B8113D69}" type="slidenum">
              <a:rPr lang="en-US" smtClean="0"/>
              <a:pPr>
                <a:defRPr/>
              </a:pPr>
              <a:t>55</a:t>
            </a:fld>
            <a:endParaRPr lang="en-US"/>
          </a:p>
        </p:txBody>
      </p:sp>
    </p:spTree>
    <p:extLst>
      <p:ext uri="{BB962C8B-B14F-4D97-AF65-F5344CB8AC3E}">
        <p14:creationId xmlns:p14="http://schemas.microsoft.com/office/powerpoint/2010/main" val="3415735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ＭＳ Ｐゴシック" pitchFamily="-65" charset="-128"/>
                <a:cs typeface="ＭＳ Ｐゴシック" pitchFamily="-65" charset="-128"/>
              </a:rPr>
              <a:t>Combination of 8 and 13 </a:t>
            </a:r>
            <a:r>
              <a:rPr lang="en-US" sz="1200" b="0" i="0" u="none" strike="noStrike" kern="1200" baseline="0" dirty="0" err="1" smtClean="0">
                <a:solidFill>
                  <a:schemeClr val="tx1"/>
                </a:solidFill>
                <a:latin typeface="+mn-lt"/>
                <a:ea typeface="ＭＳ Ｐゴシック" pitchFamily="-65" charset="-128"/>
                <a:cs typeface="ＭＳ Ｐゴシック" pitchFamily="-65" charset="-128"/>
              </a:rPr>
              <a:t>TeV</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 data</a:t>
            </a:r>
          </a:p>
          <a:p>
            <a:r>
              <a:rPr lang="en-US" sz="1200" b="0" i="0" u="none" strike="noStrike" kern="1200" baseline="0" dirty="0" smtClean="0">
                <a:solidFill>
                  <a:schemeClr val="tx1"/>
                </a:solidFill>
                <a:latin typeface="+mn-lt"/>
                <a:ea typeface="ＭＳ Ｐゴシック" pitchFamily="-65" charset="-128"/>
                <a:cs typeface="ＭＳ Ｐゴシック" pitchFamily="-65" charset="-128"/>
              </a:rPr>
              <a:t>CMS presented </a:t>
            </a:r>
            <a:r>
              <a:rPr lang="en-US" sz="1200" b="1" i="0" u="none" strike="noStrike" kern="1200" baseline="0" dirty="0" smtClean="0">
                <a:solidFill>
                  <a:schemeClr val="tx1"/>
                </a:solidFill>
                <a:latin typeface="+mn-lt"/>
                <a:ea typeface="ＭＳ Ｐゴシック" pitchFamily="-65" charset="-128"/>
                <a:cs typeface="ＭＳ Ｐゴシック" pitchFamily="-65" charset="-128"/>
              </a:rPr>
              <a:t>two searches </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for </a:t>
            </a:r>
            <a:r>
              <a:rPr lang="en-US" sz="1200" b="0" i="0" u="none" strike="noStrike" kern="1200" baseline="0" dirty="0" err="1" smtClean="0">
                <a:solidFill>
                  <a:schemeClr val="tx1"/>
                </a:solidFill>
                <a:latin typeface="+mn-lt"/>
                <a:ea typeface="ＭＳ Ｐゴシック" pitchFamily="-65" charset="-128"/>
                <a:cs typeface="ＭＳ Ｐゴシック" pitchFamily="-65" charset="-128"/>
              </a:rPr>
              <a:t>diphoton</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 resonances at 8TeV.</a:t>
            </a:r>
          </a:p>
          <a:p>
            <a:r>
              <a:rPr lang="en-US" sz="1200" b="1" i="0" u="none" strike="noStrike" kern="1200" baseline="0" dirty="0" smtClean="0">
                <a:solidFill>
                  <a:schemeClr val="tx1"/>
                </a:solidFill>
                <a:latin typeface="+mn-lt"/>
                <a:ea typeface="ＭＳ Ｐゴシック" pitchFamily="-65" charset="-128"/>
                <a:cs typeface="ＭＳ Ｐゴシック" pitchFamily="-65" charset="-128"/>
              </a:rPr>
              <a:t>HIG-14-004</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 (PLB 750 (2015) 494) search range 150-850GeV, spin-0 and spin-2 </a:t>
            </a:r>
            <a:r>
              <a:rPr lang="en-US" sz="1200" b="0" i="0" u="none" strike="noStrike" kern="1200" baseline="0" dirty="0" err="1" smtClean="0">
                <a:solidFill>
                  <a:schemeClr val="tx1"/>
                </a:solidFill>
                <a:latin typeface="+mn-lt"/>
                <a:ea typeface="ＭＳ Ｐゴシック" pitchFamily="-65" charset="-128"/>
                <a:cs typeface="ＭＳ Ｐゴシック" pitchFamily="-65" charset="-128"/>
              </a:rPr>
              <a:t>intepretation</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a:t>
            </a:r>
          </a:p>
          <a:p>
            <a:r>
              <a:rPr lang="en-US" sz="1200" b="1" i="0" u="none" strike="noStrike" kern="1200" baseline="0" dirty="0" smtClean="0">
                <a:solidFill>
                  <a:schemeClr val="tx1"/>
                </a:solidFill>
                <a:latin typeface="+mn-lt"/>
                <a:ea typeface="ＭＳ Ｐゴシック" pitchFamily="-65" charset="-128"/>
                <a:cs typeface="ＭＳ Ｐゴシック" pitchFamily="-65" charset="-128"/>
              </a:rPr>
              <a:t>EXO-12-045</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 search range 500-3000GeV, spin-2 only interpretation.</a:t>
            </a:r>
          </a:p>
          <a:p>
            <a:r>
              <a:rPr lang="en-US" sz="1200" b="0" i="0" u="none" strike="noStrike" kern="1200" baseline="0" dirty="0" smtClean="0">
                <a:solidFill>
                  <a:schemeClr val="tx1"/>
                </a:solidFill>
                <a:latin typeface="+mn-lt"/>
                <a:ea typeface="ＭＳ Ｐゴシック" pitchFamily="-65" charset="-128"/>
                <a:cs typeface="ＭＳ Ｐゴシック" pitchFamily="-65" charset="-128"/>
              </a:rPr>
              <a:t>Combination in all 6 signal hypotheses tested at 13TeV.</a:t>
            </a:r>
          </a:p>
          <a:p>
            <a:r>
              <a:rPr lang="en-US" sz="1200" b="0" i="0" u="none" strike="noStrike" kern="1200" baseline="0" dirty="0" smtClean="0">
                <a:solidFill>
                  <a:schemeClr val="tx1"/>
                </a:solidFill>
                <a:latin typeface="+mn-lt"/>
                <a:ea typeface="ＭＳ Ｐゴシック" pitchFamily="-65" charset="-128"/>
                <a:cs typeface="ＭＳ Ｐゴシック" pitchFamily="-65" charset="-128"/>
              </a:rPr>
              <a:t>At </a:t>
            </a:r>
            <a:r>
              <a:rPr lang="en-US" sz="1200" b="1" i="0" u="none" strike="noStrike" kern="1200" baseline="0" dirty="0" smtClean="0">
                <a:solidFill>
                  <a:schemeClr val="tx1"/>
                </a:solidFill>
                <a:latin typeface="+mn-lt"/>
                <a:ea typeface="ＭＳ Ｐゴシック" pitchFamily="-65" charset="-128"/>
                <a:cs typeface="ＭＳ Ｐゴシック" pitchFamily="-65" charset="-128"/>
              </a:rPr>
              <a:t>each mass</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 </a:t>
            </a:r>
            <a:r>
              <a:rPr lang="en-US" sz="1200" b="1" i="0" u="none" strike="noStrike" kern="1200" baseline="0" dirty="0" smtClean="0">
                <a:solidFill>
                  <a:schemeClr val="tx1"/>
                </a:solidFill>
                <a:latin typeface="+mn-lt"/>
                <a:ea typeface="ＭＳ Ｐゴシック" pitchFamily="-65" charset="-128"/>
                <a:cs typeface="ＭＳ Ｐゴシック" pitchFamily="-65" charset="-128"/>
              </a:rPr>
              <a:t>pick most sensitive </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analysis: HIG-14-004 in 500-850GeV, EXO-12-045 otherwise.</a:t>
            </a:r>
          </a:p>
          <a:p>
            <a:r>
              <a:rPr lang="en-US" sz="1200" b="1" i="0" u="none" strike="noStrike" kern="1200" baseline="0" dirty="0" smtClean="0">
                <a:solidFill>
                  <a:schemeClr val="tx1"/>
                </a:solidFill>
                <a:latin typeface="+mn-lt"/>
                <a:ea typeface="ＭＳ Ｐゴシック" pitchFamily="-65" charset="-128"/>
                <a:cs typeface="ＭＳ Ｐゴシック" pitchFamily="-65" charset="-128"/>
              </a:rPr>
              <a:t>Cross section ratios </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at 750GeV.</a:t>
            </a:r>
          </a:p>
          <a:p>
            <a:r>
              <a:rPr lang="en-US" sz="1200" b="0" i="0" u="none" strike="noStrike" kern="1200" baseline="0" dirty="0" smtClean="0">
                <a:solidFill>
                  <a:schemeClr val="tx1"/>
                </a:solidFill>
                <a:latin typeface="+mn-lt"/>
                <a:ea typeface="ＭＳ Ｐゴシック" pitchFamily="-65" charset="-128"/>
                <a:cs typeface="ＭＳ Ｐゴシック" pitchFamily="-65" charset="-128"/>
              </a:rPr>
              <a:t>For spin 0 </a:t>
            </a:r>
            <a:r>
              <a:rPr lang="en-US" sz="1200" b="1" i="0" u="none" strike="noStrike" kern="1200" baseline="0" dirty="0" smtClean="0">
                <a:solidFill>
                  <a:schemeClr val="tx1"/>
                </a:solidFill>
                <a:latin typeface="+mn-lt"/>
                <a:ea typeface="ＭＳ Ｐゴシック" pitchFamily="-65" charset="-128"/>
                <a:cs typeface="ＭＳ Ｐゴシック" pitchFamily="-65" charset="-128"/>
              </a:rPr>
              <a:t>(</a:t>
            </a:r>
            <a:r>
              <a:rPr lang="en-US" sz="1200" b="1" i="0" u="none" strike="noStrike" kern="1200" baseline="0" dirty="0" err="1" smtClean="0">
                <a:solidFill>
                  <a:schemeClr val="tx1"/>
                </a:solidFill>
                <a:latin typeface="+mn-lt"/>
                <a:ea typeface="ＭＳ Ｐゴシック" pitchFamily="-65" charset="-128"/>
                <a:cs typeface="ＭＳ Ｐゴシック" pitchFamily="-65" charset="-128"/>
              </a:rPr>
              <a:t>gg</a:t>
            </a:r>
            <a:r>
              <a:rPr lang="en-US" sz="1200" b="1" i="0" u="none" strike="noStrike" kern="1200" baseline="0" dirty="0" smtClean="0">
                <a:solidFill>
                  <a:schemeClr val="tx1"/>
                </a:solidFill>
                <a:latin typeface="+mn-lt"/>
                <a:ea typeface="ＭＳ Ｐゴシック" pitchFamily="-65" charset="-128"/>
                <a:cs typeface="ＭＳ Ｐゴシック" pitchFamily="-65" charset="-128"/>
              </a:rPr>
              <a:t> → S)</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 (13TeV)/(8TeV) = </a:t>
            </a:r>
            <a:r>
              <a:rPr lang="en-US" sz="1200" b="1" i="0" u="none" strike="noStrike" kern="1200" baseline="0" dirty="0" smtClean="0">
                <a:solidFill>
                  <a:schemeClr val="tx1"/>
                </a:solidFill>
                <a:latin typeface="+mn-lt"/>
                <a:ea typeface="ＭＳ Ｐゴシック" pitchFamily="-65" charset="-128"/>
                <a:cs typeface="ＭＳ Ｐゴシック" pitchFamily="-65" charset="-128"/>
              </a:rPr>
              <a:t>4.7</a:t>
            </a:r>
          </a:p>
          <a:p>
            <a:r>
              <a:rPr lang="en-US" sz="1200" b="0" i="0" u="none" strike="noStrike" kern="1200" baseline="0" dirty="0" smtClean="0">
                <a:solidFill>
                  <a:schemeClr val="tx1"/>
                </a:solidFill>
                <a:latin typeface="+mn-lt"/>
                <a:ea typeface="ＭＳ Ｐゴシック" pitchFamily="-65" charset="-128"/>
                <a:cs typeface="ＭＳ Ｐゴシック" pitchFamily="-65" charset="-128"/>
              </a:rPr>
              <a:t>For spin 2 </a:t>
            </a:r>
            <a:r>
              <a:rPr lang="en-US" sz="1200" b="1" i="0" u="none" strike="noStrike" kern="1200" baseline="0" dirty="0" smtClean="0">
                <a:solidFill>
                  <a:schemeClr val="tx1"/>
                </a:solidFill>
                <a:latin typeface="+mn-lt"/>
                <a:ea typeface="ＭＳ Ｐゴシック" pitchFamily="-65" charset="-128"/>
                <a:cs typeface="ＭＳ Ｐゴシック" pitchFamily="-65" charset="-128"/>
              </a:rPr>
              <a:t>(GRS)</a:t>
            </a:r>
            <a:r>
              <a:rPr lang="en-US" sz="1200" b="0" i="0" u="none" strike="noStrike" kern="1200" baseline="0" dirty="0" smtClean="0">
                <a:solidFill>
                  <a:schemeClr val="tx1"/>
                </a:solidFill>
                <a:latin typeface="+mn-lt"/>
                <a:ea typeface="ＭＳ Ｐゴシック" pitchFamily="-65" charset="-128"/>
                <a:cs typeface="ＭＳ Ｐゴシック" pitchFamily="-65" charset="-128"/>
              </a:rPr>
              <a:t>: (13TeV)/(8TeV) = </a:t>
            </a:r>
            <a:r>
              <a:rPr lang="en-US" sz="1200" b="1" i="0" u="none" strike="noStrike" kern="1200" baseline="0" dirty="0" smtClean="0">
                <a:solidFill>
                  <a:schemeClr val="tx1"/>
                </a:solidFill>
                <a:latin typeface="+mn-lt"/>
                <a:ea typeface="ＭＳ Ｐゴシック" pitchFamily="-65" charset="-128"/>
                <a:cs typeface="ＭＳ Ｐゴシック" pitchFamily="-65" charset="-128"/>
              </a:rPr>
              <a:t>4.2</a:t>
            </a:r>
            <a:endParaRPr lang="en-US" sz="1200" b="0" i="0" u="none" strike="noStrike" kern="1200" baseline="0" dirty="0" smtClean="0">
              <a:solidFill>
                <a:schemeClr val="tx1"/>
              </a:solidFill>
              <a:latin typeface="+mn-lt"/>
              <a:ea typeface="ＭＳ Ｐゴシック" pitchFamily="-65" charset="-128"/>
              <a:cs typeface="ＭＳ Ｐゴシック" pitchFamily="-65" charset="-128"/>
            </a:endParaRPr>
          </a:p>
          <a:p>
            <a:r>
              <a:rPr lang="en-US" sz="1200" b="0" i="0" u="none" strike="noStrike" kern="1200" baseline="0" dirty="0" smtClean="0">
                <a:solidFill>
                  <a:schemeClr val="tx1"/>
                </a:solidFill>
                <a:latin typeface="+mn-lt"/>
                <a:ea typeface="ＭＳ Ｐゴシック" pitchFamily="-65" charset="-128"/>
                <a:cs typeface="ＭＳ Ｐゴシック" pitchFamily="-65" charset="-128"/>
              </a:rPr>
              <a:t>Compared to single analyses, sensitivity improved by 20-40%.</a:t>
            </a:r>
            <a:endParaRPr lang="en-US" dirty="0"/>
          </a:p>
        </p:txBody>
      </p:sp>
      <p:sp>
        <p:nvSpPr>
          <p:cNvPr id="4" name="Slide Number Placeholder 3"/>
          <p:cNvSpPr>
            <a:spLocks noGrp="1"/>
          </p:cNvSpPr>
          <p:nvPr>
            <p:ph type="sldNum" sz="quarter" idx="10"/>
          </p:nvPr>
        </p:nvSpPr>
        <p:spPr/>
        <p:txBody>
          <a:bodyPr/>
          <a:lstStyle/>
          <a:p>
            <a:pPr>
              <a:defRPr/>
            </a:pPr>
            <a:fld id="{BD94EE9F-1F2B-DB4E-816B-22F3B8113D69}" type="slidenum">
              <a:rPr lang="en-US" smtClean="0"/>
              <a:pPr>
                <a:defRPr/>
              </a:pPr>
              <a:t>56</a:t>
            </a:fld>
            <a:endParaRPr lang="en-US"/>
          </a:p>
        </p:txBody>
      </p:sp>
    </p:spTree>
    <p:extLst>
      <p:ext uri="{BB962C8B-B14F-4D97-AF65-F5344CB8AC3E}">
        <p14:creationId xmlns:p14="http://schemas.microsoft.com/office/powerpoint/2010/main" val="3415735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Hypoth</a:t>
            </a:r>
            <a:r>
              <a:rPr lang="en-US" dirty="0" smtClean="0"/>
              <a:t> test based</a:t>
            </a:r>
            <a:r>
              <a:rPr lang="en-US" baseline="0" dirty="0" smtClean="0"/>
              <a:t> on simultaneous </a:t>
            </a:r>
            <a:r>
              <a:rPr lang="en-US" baseline="0" dirty="0" err="1" smtClean="0"/>
              <a:t>unbinned</a:t>
            </a:r>
            <a:r>
              <a:rPr lang="en-US" baseline="0" dirty="0" smtClean="0"/>
              <a:t> likelihood fit to </a:t>
            </a:r>
            <a:r>
              <a:rPr lang="en-US" baseline="0" dirty="0" err="1" smtClean="0"/>
              <a:t>m_gg</a:t>
            </a:r>
            <a:r>
              <a:rPr lang="en-US" baseline="0" dirty="0" smtClean="0"/>
              <a:t> in all 4 categories. </a:t>
            </a:r>
          </a:p>
          <a:p>
            <a:r>
              <a:rPr lang="en-US" baseline="0" dirty="0" smtClean="0"/>
              <a:t>Shape from convolution of detector response and </a:t>
            </a:r>
            <a:r>
              <a:rPr lang="en-US" baseline="0" dirty="0" err="1" smtClean="0"/>
              <a:t>instrinsic</a:t>
            </a:r>
            <a:r>
              <a:rPr lang="en-US" baseline="0" dirty="0" smtClean="0"/>
              <a:t> line-shape, mass window used 500 </a:t>
            </a:r>
            <a:r>
              <a:rPr lang="en-US" baseline="0" dirty="0" err="1" smtClean="0"/>
              <a:t>Gev</a:t>
            </a:r>
            <a:r>
              <a:rPr lang="en-US" baseline="0" dirty="0" smtClean="0"/>
              <a:t> to 4.5 </a:t>
            </a:r>
            <a:r>
              <a:rPr lang="en-US" baseline="0" dirty="0" err="1" smtClean="0"/>
              <a:t>TeV</a:t>
            </a:r>
            <a:endParaRPr lang="en-US" baseline="0" dirty="0" smtClean="0"/>
          </a:p>
          <a:p>
            <a:r>
              <a:rPr lang="en-US" baseline="0" dirty="0" smtClean="0"/>
              <a:t>Parametric function of background model , independent for each category</a:t>
            </a:r>
          </a:p>
          <a:p>
            <a:r>
              <a:rPr lang="en-US" baseline="0" dirty="0" smtClean="0"/>
              <a:t>Upper limits set based on CL method, background </a:t>
            </a:r>
            <a:r>
              <a:rPr lang="en-US" baseline="0" dirty="0" err="1" smtClean="0"/>
              <a:t>hypoth</a:t>
            </a:r>
            <a:r>
              <a:rPr lang="en-US" baseline="0" dirty="0" smtClean="0"/>
              <a:t> rejection evaluated through </a:t>
            </a:r>
            <a:r>
              <a:rPr lang="en-US" baseline="0" dirty="0" err="1" smtClean="0"/>
              <a:t>backgroundonly</a:t>
            </a:r>
            <a:r>
              <a:rPr lang="en-US" baseline="0" dirty="0" smtClean="0"/>
              <a:t> p-value</a:t>
            </a:r>
            <a:endParaRPr lang="en-US" dirty="0"/>
          </a:p>
        </p:txBody>
      </p:sp>
      <p:sp>
        <p:nvSpPr>
          <p:cNvPr id="4" name="Slide Number Placeholder 3"/>
          <p:cNvSpPr>
            <a:spLocks noGrp="1"/>
          </p:cNvSpPr>
          <p:nvPr>
            <p:ph type="sldNum" sz="quarter" idx="10"/>
          </p:nvPr>
        </p:nvSpPr>
        <p:spPr/>
        <p:txBody>
          <a:bodyPr/>
          <a:lstStyle/>
          <a:p>
            <a:pPr>
              <a:defRPr/>
            </a:pPr>
            <a:fld id="{BD94EE9F-1F2B-DB4E-816B-22F3B8113D69}" type="slidenum">
              <a:rPr lang="en-US" smtClean="0"/>
              <a:pPr>
                <a:defRPr/>
              </a:pPr>
              <a:t>57</a:t>
            </a:fld>
            <a:endParaRPr lang="en-US"/>
          </a:p>
        </p:txBody>
      </p:sp>
    </p:spTree>
    <p:extLst>
      <p:ext uri="{BB962C8B-B14F-4D97-AF65-F5344CB8AC3E}">
        <p14:creationId xmlns:p14="http://schemas.microsoft.com/office/powerpoint/2010/main" val="12609405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Observed background-only </a:t>
            </a:r>
            <a:r>
              <a:rPr lang="en-US" i="1" dirty="0"/>
              <a:t>p</a:t>
            </a:r>
            <a:r>
              <a:rPr lang="en-US" dirty="0"/>
              <a:t>-values for narrow-width scalar resonances as a function of the resonance mass </a:t>
            </a:r>
            <a:r>
              <a:rPr lang="en-US" i="1" dirty="0" err="1"/>
              <a:t>m</a:t>
            </a:r>
            <a:r>
              <a:rPr lang="en-US" dirty="0" err="1"/>
              <a:t>X</a:t>
            </a:r>
            <a:r>
              <a:rPr lang="en-US" dirty="0"/>
              <a:t>, from the combined analysis of the 8 and 13 </a:t>
            </a:r>
            <a:r>
              <a:rPr lang="en-US" dirty="0" err="1"/>
              <a:t>TeV</a:t>
            </a:r>
            <a:r>
              <a:rPr lang="en-US" dirty="0"/>
              <a:t> data. The results for the separate 8 and 13 </a:t>
            </a:r>
            <a:r>
              <a:rPr lang="en-US" dirty="0" err="1"/>
              <a:t>TeV</a:t>
            </a:r>
            <a:r>
              <a:rPr lang="en-US" dirty="0"/>
              <a:t> data sets are also shown. The inset shows an expanded region around </a:t>
            </a:r>
            <a:r>
              <a:rPr lang="en-US" i="1" dirty="0" err="1"/>
              <a:t>m</a:t>
            </a:r>
            <a:r>
              <a:rPr lang="en-US" dirty="0" err="1"/>
              <a:t>X</a:t>
            </a:r>
            <a:r>
              <a:rPr lang="en-US" dirty="0"/>
              <a:t>= 750 </a:t>
            </a:r>
            <a:r>
              <a:rPr lang="en-US" dirty="0" err="1"/>
              <a:t>GeV</a:t>
            </a:r>
            <a:r>
              <a:rPr lang="en-US" dirty="0"/>
              <a:t>. </a:t>
            </a:r>
          </a:p>
        </p:txBody>
      </p:sp>
      <p:sp>
        <p:nvSpPr>
          <p:cNvPr id="4" name="Slide Number Placeholder 3"/>
          <p:cNvSpPr>
            <a:spLocks noGrp="1"/>
          </p:cNvSpPr>
          <p:nvPr>
            <p:ph type="sldNum" sz="quarter" idx="10"/>
          </p:nvPr>
        </p:nvSpPr>
        <p:spPr/>
        <p:txBody>
          <a:bodyPr/>
          <a:lstStyle/>
          <a:p>
            <a:pPr>
              <a:defRPr/>
            </a:pPr>
            <a:fld id="{BD94EE9F-1F2B-DB4E-816B-22F3B8113D69}" type="slidenum">
              <a:rPr lang="en-US" smtClean="0"/>
              <a:pPr>
                <a:defRPr/>
              </a:pPr>
              <a:t>58</a:t>
            </a:fld>
            <a:endParaRPr lang="en-US"/>
          </a:p>
        </p:txBody>
      </p:sp>
    </p:spTree>
    <p:extLst>
      <p:ext uri="{BB962C8B-B14F-4D97-AF65-F5344CB8AC3E}">
        <p14:creationId xmlns:p14="http://schemas.microsoft.com/office/powerpoint/2010/main" val="3415735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94EE9F-1F2B-DB4E-816B-22F3B8113D69}" type="slidenum">
              <a:rPr lang="en-US" smtClean="0"/>
              <a:pPr>
                <a:defRPr/>
              </a:pPr>
              <a:t>59</a:t>
            </a:fld>
            <a:endParaRPr lang="en-US"/>
          </a:p>
        </p:txBody>
      </p:sp>
    </p:spTree>
    <p:extLst>
      <p:ext uri="{BB962C8B-B14F-4D97-AF65-F5344CB8AC3E}">
        <p14:creationId xmlns:p14="http://schemas.microsoft.com/office/powerpoint/2010/main" val="341573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94EE9F-1F2B-DB4E-816B-22F3B8113D69}" type="slidenum">
              <a:rPr lang="en-US" smtClean="0"/>
              <a:pPr>
                <a:defRPr/>
              </a:pPr>
              <a:t>6</a:t>
            </a:fld>
            <a:endParaRPr lang="en-US"/>
          </a:p>
        </p:txBody>
      </p:sp>
    </p:spTree>
    <p:extLst>
      <p:ext uri="{BB962C8B-B14F-4D97-AF65-F5344CB8AC3E}">
        <p14:creationId xmlns:p14="http://schemas.microsoft.com/office/powerpoint/2010/main" val="341573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94EE9F-1F2B-DB4E-816B-22F3B8113D69}" type="slidenum">
              <a:rPr lang="en-US" smtClean="0"/>
              <a:pPr>
                <a:defRPr/>
              </a:pPr>
              <a:t>7</a:t>
            </a:fld>
            <a:endParaRPr lang="en-US"/>
          </a:p>
        </p:txBody>
      </p:sp>
    </p:spTree>
    <p:extLst>
      <p:ext uri="{BB962C8B-B14F-4D97-AF65-F5344CB8AC3E}">
        <p14:creationId xmlns:p14="http://schemas.microsoft.com/office/powerpoint/2010/main" val="341573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94EE9F-1F2B-DB4E-816B-22F3B8113D69}" type="slidenum">
              <a:rPr lang="en-US" smtClean="0"/>
              <a:pPr>
                <a:defRPr/>
              </a:pPr>
              <a:t>8</a:t>
            </a:fld>
            <a:endParaRPr lang="en-US"/>
          </a:p>
        </p:txBody>
      </p:sp>
    </p:spTree>
    <p:extLst>
      <p:ext uri="{BB962C8B-B14F-4D97-AF65-F5344CB8AC3E}">
        <p14:creationId xmlns:p14="http://schemas.microsoft.com/office/powerpoint/2010/main" val="341573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416425"/>
            <a:ext cx="6858000" cy="4183063"/>
          </a:xfrm>
        </p:spPr>
        <p:txBody>
          <a:bodyPr>
            <a:normAutofit fontScale="92500" lnSpcReduction="10000"/>
          </a:bodyPr>
          <a:lstStyle/>
          <a:p>
            <a:pPr>
              <a:lnSpc>
                <a:spcPct val="110000"/>
              </a:lnSpc>
            </a:pPr>
            <a:endParaRPr lang="en-US" dirty="0"/>
          </a:p>
        </p:txBody>
      </p:sp>
      <p:sp>
        <p:nvSpPr>
          <p:cNvPr id="4" name="Slide Number Placeholder 3"/>
          <p:cNvSpPr>
            <a:spLocks noGrp="1"/>
          </p:cNvSpPr>
          <p:nvPr>
            <p:ph type="sldNum" sz="quarter" idx="10"/>
          </p:nvPr>
        </p:nvSpPr>
        <p:spPr/>
        <p:txBody>
          <a:bodyPr/>
          <a:lstStyle/>
          <a:p>
            <a:pPr>
              <a:defRPr/>
            </a:pPr>
            <a:fld id="{BD94EE9F-1F2B-DB4E-816B-22F3B8113D69}" type="slidenum">
              <a:rPr lang="en-US" smtClean="0"/>
              <a:pPr>
                <a:defRPr/>
              </a:pPr>
              <a:t>9</a:t>
            </a:fld>
            <a:endParaRPr lang="en-US"/>
          </a:p>
        </p:txBody>
      </p:sp>
    </p:spTree>
    <p:extLst>
      <p:ext uri="{BB962C8B-B14F-4D97-AF65-F5344CB8AC3E}">
        <p14:creationId xmlns:p14="http://schemas.microsoft.com/office/powerpoint/2010/main" val="341573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Slide Number Placeholder 5"/>
          <p:cNvSpPr txBox="1">
            <a:spLocks/>
          </p:cNvSpPr>
          <p:nvPr userDrawn="1"/>
        </p:nvSpPr>
        <p:spPr>
          <a:xfrm>
            <a:off x="0" y="0"/>
            <a:ext cx="21336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fld id="{E198361B-7E49-324A-8B2A-C9EA73B5A38E}" type="slidenum">
              <a:rPr lang="en-US" smtClean="0"/>
              <a:pPr>
                <a:defRPr/>
              </a:pPr>
              <a:t>‹#›</a:t>
            </a:fld>
            <a:endParaRPr lang="en-US" dirty="0"/>
          </a:p>
        </p:txBody>
      </p:sp>
    </p:spTree>
    <p:extLst>
      <p:ext uri="{BB962C8B-B14F-4D97-AF65-F5344CB8AC3E}">
        <p14:creationId xmlns:p14="http://schemas.microsoft.com/office/powerpoint/2010/main" val="3782740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010400" cy="9144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438400" cy="365125"/>
          </a:xfrm>
          <a:prstGeom prst="rect">
            <a:avLst/>
          </a:prstGeom>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F4F85AC5-AD24-844E-88E7-5C12B773D5AD}" type="slidenum">
              <a:rPr lang="en-US"/>
              <a:pPr>
                <a:defRPr/>
              </a:pPr>
              <a:t>‹#›</a:t>
            </a:fld>
            <a:endParaRPr lang="en-US"/>
          </a:p>
        </p:txBody>
      </p:sp>
      <p:sp>
        <p:nvSpPr>
          <p:cNvPr id="7" name="Slide Number Placeholder 5"/>
          <p:cNvSpPr txBox="1">
            <a:spLocks/>
          </p:cNvSpPr>
          <p:nvPr userDrawn="1"/>
        </p:nvSpPr>
        <p:spPr>
          <a:xfrm>
            <a:off x="0" y="0"/>
            <a:ext cx="21336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fld id="{E198361B-7E49-324A-8B2A-C9EA73B5A38E}" type="slidenum">
              <a:rPr lang="en-US" smtClean="0"/>
              <a:pPr>
                <a:defRPr/>
              </a:pPr>
              <a:t>‹#›</a:t>
            </a:fld>
            <a:endParaRPr lang="en-US"/>
          </a:p>
        </p:txBody>
      </p:sp>
    </p:spTree>
    <p:extLst>
      <p:ext uri="{BB962C8B-B14F-4D97-AF65-F5344CB8AC3E}">
        <p14:creationId xmlns:p14="http://schemas.microsoft.com/office/powerpoint/2010/main" val="148217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438400" cy="365125"/>
          </a:xfrm>
          <a:prstGeom prst="rect">
            <a:avLst/>
          </a:prstGeom>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B11E6056-70CD-C146-8225-DE3FE6CC7A73}" type="slidenum">
              <a:rPr lang="en-US"/>
              <a:pPr>
                <a:defRPr/>
              </a:pPr>
              <a:t>‹#›</a:t>
            </a:fld>
            <a:endParaRPr lang="en-US"/>
          </a:p>
        </p:txBody>
      </p:sp>
      <p:sp>
        <p:nvSpPr>
          <p:cNvPr id="7" name="Slide Number Placeholder 5"/>
          <p:cNvSpPr txBox="1">
            <a:spLocks/>
          </p:cNvSpPr>
          <p:nvPr userDrawn="1"/>
        </p:nvSpPr>
        <p:spPr>
          <a:xfrm>
            <a:off x="0" y="0"/>
            <a:ext cx="21336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fld id="{E198361B-7E49-324A-8B2A-C9EA73B5A38E}" type="slidenum">
              <a:rPr lang="en-US" smtClean="0"/>
              <a:pPr>
                <a:defRPr/>
              </a:pPr>
              <a:t>‹#›</a:t>
            </a:fld>
            <a:endParaRPr lang="en-US"/>
          </a:p>
        </p:txBody>
      </p:sp>
    </p:spTree>
    <p:extLst>
      <p:ext uri="{BB962C8B-B14F-4D97-AF65-F5344CB8AC3E}">
        <p14:creationId xmlns:p14="http://schemas.microsoft.com/office/powerpoint/2010/main" val="3153163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010400" cy="9144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492875"/>
            <a:ext cx="2590800" cy="365125"/>
          </a:xfrm>
          <a:prstGeom prst="rect">
            <a:avLst/>
          </a:prstGeom>
        </p:spPr>
        <p:txBody>
          <a:bodyPr/>
          <a:lstStyle>
            <a:lvl1pPr>
              <a:defRPr sz="1400"/>
            </a:lvl1pPr>
          </a:lstStyle>
          <a:p>
            <a:pPr>
              <a:defRPr/>
            </a:pPr>
            <a:endParaRPr lang="en-US"/>
          </a:p>
        </p:txBody>
      </p:sp>
      <p:sp>
        <p:nvSpPr>
          <p:cNvPr id="5" name="Footer Placeholder 4"/>
          <p:cNvSpPr>
            <a:spLocks noGrp="1"/>
          </p:cNvSpPr>
          <p:nvPr>
            <p:ph type="ftr" sz="quarter" idx="11"/>
          </p:nvPr>
        </p:nvSpPr>
        <p:spPr>
          <a:xfrm>
            <a:off x="3276600" y="6492875"/>
            <a:ext cx="2895600" cy="365125"/>
          </a:xfrm>
          <a:prstGeom prst="rect">
            <a:avLst/>
          </a:prstGeom>
        </p:spPr>
        <p:txBody>
          <a:bodyPr/>
          <a:lstStyle>
            <a:lvl1pPr>
              <a:defRPr sz="1400"/>
            </a:lvl1pPr>
          </a:lstStyle>
          <a:p>
            <a:pPr>
              <a:defRPr/>
            </a:pPr>
            <a:endParaRPr lang="en-US"/>
          </a:p>
        </p:txBody>
      </p:sp>
      <p:sp>
        <p:nvSpPr>
          <p:cNvPr id="7" name="Slide Number Placeholder 5"/>
          <p:cNvSpPr txBox="1">
            <a:spLocks/>
          </p:cNvSpPr>
          <p:nvPr userDrawn="1"/>
        </p:nvSpPr>
        <p:spPr>
          <a:xfrm>
            <a:off x="0" y="0"/>
            <a:ext cx="21336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fld id="{E198361B-7E49-324A-8B2A-C9EA73B5A38E}" type="slidenum">
              <a:rPr lang="en-US" smtClean="0"/>
              <a:pPr>
                <a:defRPr/>
              </a:pPr>
              <a:t>‹#›</a:t>
            </a:fld>
            <a:endParaRPr lang="en-US" dirty="0"/>
          </a:p>
        </p:txBody>
      </p:sp>
    </p:spTree>
    <p:extLst>
      <p:ext uri="{BB962C8B-B14F-4D97-AF65-F5344CB8AC3E}">
        <p14:creationId xmlns:p14="http://schemas.microsoft.com/office/powerpoint/2010/main" val="1579148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438400" cy="365125"/>
          </a:xfrm>
          <a:prstGeom prst="rect">
            <a:avLst/>
          </a:prstGeom>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0" y="8467"/>
            <a:ext cx="2133600" cy="365125"/>
          </a:xfrm>
          <a:prstGeom prst="rect">
            <a:avLst/>
          </a:prstGeom>
        </p:spPr>
        <p:txBody>
          <a:bodyPr/>
          <a:lstStyle>
            <a:lvl1pPr>
              <a:defRPr/>
            </a:lvl1pPr>
          </a:lstStyle>
          <a:p>
            <a:pPr>
              <a:defRPr/>
            </a:pPr>
            <a:fld id="{2A8ABB8C-4B0B-9E45-816B-939A57F9430A}" type="slidenum">
              <a:rPr lang="en-US"/>
              <a:pPr>
                <a:defRPr/>
              </a:pPr>
              <a:t>‹#›</a:t>
            </a:fld>
            <a:endParaRPr lang="en-US"/>
          </a:p>
        </p:txBody>
      </p:sp>
    </p:spTree>
    <p:extLst>
      <p:ext uri="{BB962C8B-B14F-4D97-AF65-F5344CB8AC3E}">
        <p14:creationId xmlns:p14="http://schemas.microsoft.com/office/powerpoint/2010/main" val="226400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010400" cy="9144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457200" y="6356350"/>
            <a:ext cx="2438400" cy="365125"/>
          </a:xfrm>
          <a:prstGeom prst="rect">
            <a:avLst/>
          </a:prstGeom>
        </p:spPr>
        <p:txBody>
          <a:bodyPr/>
          <a:lstStyle>
            <a:lvl1pPr>
              <a:defRPr/>
            </a:lvl1pPr>
          </a:lstStyle>
          <a:p>
            <a:pPr>
              <a:defRPr/>
            </a:pPr>
            <a:endParaRPr lang="en-US"/>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0" y="0"/>
            <a:ext cx="2133600" cy="365125"/>
          </a:xfrm>
          <a:prstGeom prst="rect">
            <a:avLst/>
          </a:prstGeom>
        </p:spPr>
        <p:txBody>
          <a:bodyPr/>
          <a:lstStyle>
            <a:lvl1pPr>
              <a:defRPr/>
            </a:lvl1pPr>
          </a:lstStyle>
          <a:p>
            <a:pPr>
              <a:defRPr/>
            </a:pPr>
            <a:fld id="{E198361B-7E49-324A-8B2A-C9EA73B5A38E}" type="slidenum">
              <a:rPr lang="en-US"/>
              <a:pPr>
                <a:defRPr/>
              </a:pPr>
              <a:t>‹#›</a:t>
            </a:fld>
            <a:endParaRPr lang="en-US"/>
          </a:p>
        </p:txBody>
      </p:sp>
    </p:spTree>
    <p:extLst>
      <p:ext uri="{BB962C8B-B14F-4D97-AF65-F5344CB8AC3E}">
        <p14:creationId xmlns:p14="http://schemas.microsoft.com/office/powerpoint/2010/main" val="787605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010400" cy="9144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2"/>
          </p:nvPr>
        </p:nvSpPr>
        <p:spPr>
          <a:xfrm>
            <a:off x="0" y="0"/>
            <a:ext cx="2133600" cy="365125"/>
          </a:xfrm>
          <a:prstGeom prst="rect">
            <a:avLst/>
          </a:prstGeom>
        </p:spPr>
        <p:txBody>
          <a:bodyPr/>
          <a:lstStyle>
            <a:lvl1pPr>
              <a:defRPr/>
            </a:lvl1pPr>
          </a:lstStyle>
          <a:p>
            <a:pPr>
              <a:defRPr/>
            </a:pPr>
            <a:fld id="{E198361B-7E49-324A-8B2A-C9EA73B5A38E}" type="slidenum">
              <a:rPr lang="en-US"/>
              <a:pPr>
                <a:defRPr/>
              </a:pPr>
              <a:t>‹#›</a:t>
            </a:fld>
            <a:endParaRPr lang="en-US"/>
          </a:p>
        </p:txBody>
      </p:sp>
    </p:spTree>
    <p:extLst>
      <p:ext uri="{BB962C8B-B14F-4D97-AF65-F5344CB8AC3E}">
        <p14:creationId xmlns:p14="http://schemas.microsoft.com/office/powerpoint/2010/main" val="2208613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Slide Number Placeholder 5"/>
          <p:cNvSpPr>
            <a:spLocks noGrp="1"/>
          </p:cNvSpPr>
          <p:nvPr>
            <p:ph type="sldNum" sz="quarter" idx="12"/>
          </p:nvPr>
        </p:nvSpPr>
        <p:spPr>
          <a:xfrm>
            <a:off x="0" y="0"/>
            <a:ext cx="2133600" cy="365125"/>
          </a:xfrm>
          <a:prstGeom prst="rect">
            <a:avLst/>
          </a:prstGeom>
        </p:spPr>
        <p:txBody>
          <a:bodyPr/>
          <a:lstStyle>
            <a:lvl1pPr>
              <a:defRPr/>
            </a:lvl1pPr>
          </a:lstStyle>
          <a:p>
            <a:pPr>
              <a:defRPr/>
            </a:pPr>
            <a:fld id="{E198361B-7E49-324A-8B2A-C9EA73B5A38E}" type="slidenum">
              <a:rPr lang="en-US"/>
              <a:pPr>
                <a:defRPr/>
              </a:pPr>
              <a:t>‹#›</a:t>
            </a:fld>
            <a:endParaRPr lang="en-US"/>
          </a:p>
        </p:txBody>
      </p:sp>
    </p:spTree>
    <p:extLst>
      <p:ext uri="{BB962C8B-B14F-4D97-AF65-F5344CB8AC3E}">
        <p14:creationId xmlns:p14="http://schemas.microsoft.com/office/powerpoint/2010/main" val="1254633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438400" cy="365125"/>
          </a:xfrm>
          <a:prstGeom prst="rect">
            <a:avLst/>
          </a:prstGeom>
        </p:spPr>
        <p:txBody>
          <a:bodyPr/>
          <a:lstStyle>
            <a:lvl1pPr>
              <a:defRPr/>
            </a:lvl1pPr>
          </a:lstStyle>
          <a:p>
            <a:pPr>
              <a:defRPr/>
            </a:pPr>
            <a:endParaRPr lang="en-US"/>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330A34D4-D449-4444-AF54-C70838E8BC41}" type="slidenum">
              <a:rPr lang="en-US"/>
              <a:pPr>
                <a:defRPr/>
              </a:pPr>
              <a:t>‹#›</a:t>
            </a:fld>
            <a:endParaRPr lang="en-US"/>
          </a:p>
        </p:txBody>
      </p:sp>
      <p:sp>
        <p:nvSpPr>
          <p:cNvPr id="5" name="Slide Number Placeholder 5"/>
          <p:cNvSpPr txBox="1">
            <a:spLocks/>
          </p:cNvSpPr>
          <p:nvPr userDrawn="1"/>
        </p:nvSpPr>
        <p:spPr>
          <a:xfrm>
            <a:off x="0" y="0"/>
            <a:ext cx="21336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fld id="{E198361B-7E49-324A-8B2A-C9EA73B5A38E}" type="slidenum">
              <a:rPr lang="en-US" smtClean="0"/>
              <a:pPr>
                <a:defRPr/>
              </a:pPr>
              <a:t>‹#›</a:t>
            </a:fld>
            <a:endParaRPr lang="en-US"/>
          </a:p>
        </p:txBody>
      </p:sp>
    </p:spTree>
    <p:extLst>
      <p:ext uri="{BB962C8B-B14F-4D97-AF65-F5344CB8AC3E}">
        <p14:creationId xmlns:p14="http://schemas.microsoft.com/office/powerpoint/2010/main" val="67526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438400" cy="365125"/>
          </a:xfrm>
          <a:prstGeom prst="rect">
            <a:avLst/>
          </a:prstGeom>
        </p:spPr>
        <p:txBody>
          <a:bodyPr/>
          <a:lstStyle>
            <a:lvl1pPr>
              <a:defRPr/>
            </a:lvl1pPr>
          </a:lstStyle>
          <a:p>
            <a:pPr>
              <a:defRPr/>
            </a:pPr>
            <a:endParaRPr lang="en-US"/>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8" name="Slide Number Placeholder 5"/>
          <p:cNvSpPr txBox="1">
            <a:spLocks/>
          </p:cNvSpPr>
          <p:nvPr userDrawn="1"/>
        </p:nvSpPr>
        <p:spPr>
          <a:xfrm>
            <a:off x="0" y="0"/>
            <a:ext cx="21336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fld id="{E198361B-7E49-324A-8B2A-C9EA73B5A38E}" type="slidenum">
              <a:rPr lang="en-US" smtClean="0"/>
              <a:pPr>
                <a:defRPr/>
              </a:pPr>
              <a:t>‹#›</a:t>
            </a:fld>
            <a:endParaRPr lang="en-US"/>
          </a:p>
        </p:txBody>
      </p:sp>
    </p:spTree>
    <p:extLst>
      <p:ext uri="{BB962C8B-B14F-4D97-AF65-F5344CB8AC3E}">
        <p14:creationId xmlns:p14="http://schemas.microsoft.com/office/powerpoint/2010/main" val="2385386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438400" cy="365125"/>
          </a:xfrm>
          <a:prstGeom prst="rect">
            <a:avLst/>
          </a:prstGeom>
        </p:spPr>
        <p:txBody>
          <a:bodyPr/>
          <a:lstStyle>
            <a:lvl1pPr>
              <a:defRPr/>
            </a:lvl1pPr>
          </a:lstStyle>
          <a:p>
            <a:pPr>
              <a:defRPr/>
            </a:pPr>
            <a:endParaRPr lang="en-US"/>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22723AC1-109A-5445-B50F-46DA92FC0156}" type="slidenum">
              <a:rPr lang="en-US"/>
              <a:pPr>
                <a:defRPr/>
              </a:pPr>
              <a:t>‹#›</a:t>
            </a:fld>
            <a:endParaRPr lang="en-US"/>
          </a:p>
        </p:txBody>
      </p:sp>
      <p:sp>
        <p:nvSpPr>
          <p:cNvPr id="8" name="Slide Number Placeholder 5"/>
          <p:cNvSpPr txBox="1">
            <a:spLocks/>
          </p:cNvSpPr>
          <p:nvPr userDrawn="1"/>
        </p:nvSpPr>
        <p:spPr>
          <a:xfrm>
            <a:off x="0" y="0"/>
            <a:ext cx="21336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defRPr/>
            </a:pPr>
            <a:fld id="{E198361B-7E49-324A-8B2A-C9EA73B5A38E}" type="slidenum">
              <a:rPr lang="en-US" smtClean="0"/>
              <a:pPr>
                <a:defRPr/>
              </a:pPr>
              <a:t>‹#›</a:t>
            </a:fld>
            <a:endParaRPr lang="en-US"/>
          </a:p>
        </p:txBody>
      </p:sp>
    </p:spTree>
    <p:extLst>
      <p:ext uri="{BB962C8B-B14F-4D97-AF65-F5344CB8AC3E}">
        <p14:creationId xmlns:p14="http://schemas.microsoft.com/office/powerpoint/2010/main" val="240488331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NAFifth level</a:t>
            </a:r>
          </a:p>
        </p:txBody>
      </p:sp>
    </p:spTree>
  </p:cSld>
  <p:clrMap bg1="lt1" tx1="dk1" bg2="lt2" tx2="dk2" accent1="accent1" accent2="accent2" accent3="accent3" accent4="accent4" accent5="accent5" accent6="accent6" hlink="hlink" folHlink="folHlink"/>
  <p:sldLayoutIdLst>
    <p:sldLayoutId id="2147484503" r:id="rId1"/>
    <p:sldLayoutId id="2147484513" r:id="rId2"/>
    <p:sldLayoutId id="2147484504" r:id="rId3"/>
    <p:sldLayoutId id="2147484505" r:id="rId4"/>
    <p:sldLayoutId id="2147484506" r:id="rId5"/>
    <p:sldLayoutId id="2147484507" r:id="rId6"/>
    <p:sldLayoutId id="2147484508" r:id="rId7"/>
    <p:sldLayoutId id="2147484509" r:id="rId8"/>
    <p:sldLayoutId id="2147484510" r:id="rId9"/>
    <p:sldLayoutId id="2147484511" r:id="rId10"/>
    <p:sldLayoutId id="2147484512" r:id="rId11"/>
  </p:sldLayoutIdLst>
  <p:hf hdr="0" ftr="0" dt="0"/>
  <p:txStyles>
    <p:titleStyle>
      <a:lvl1pPr algn="ctr" rtl="0" eaLnBrk="0" fontAlgn="base" hangingPunct="0">
        <a:spcBef>
          <a:spcPct val="0"/>
        </a:spcBef>
        <a:spcAft>
          <a:spcPct val="0"/>
        </a:spcAft>
        <a:defRPr sz="4400" b="1" kern="1200">
          <a:solidFill>
            <a:srgbClr val="632523"/>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b="1">
          <a:solidFill>
            <a:srgbClr val="632523"/>
          </a:solidFill>
          <a:latin typeface="Calibri" pitchFamily="34" charset="0"/>
          <a:ea typeface="ＭＳ Ｐゴシック" pitchFamily="-65" charset="-128"/>
          <a:cs typeface="ＭＳ Ｐゴシック" pitchFamily="-65" charset="-128"/>
        </a:defRPr>
      </a:lvl2pPr>
      <a:lvl3pPr algn="ctr" rtl="0" eaLnBrk="0" fontAlgn="base" hangingPunct="0">
        <a:spcBef>
          <a:spcPct val="0"/>
        </a:spcBef>
        <a:spcAft>
          <a:spcPct val="0"/>
        </a:spcAft>
        <a:defRPr sz="4400" b="1">
          <a:solidFill>
            <a:srgbClr val="632523"/>
          </a:solidFill>
          <a:latin typeface="Calibri" pitchFamily="34" charset="0"/>
          <a:ea typeface="ＭＳ Ｐゴシック" pitchFamily="-65" charset="-128"/>
          <a:cs typeface="ＭＳ Ｐゴシック" pitchFamily="-65" charset="-128"/>
        </a:defRPr>
      </a:lvl3pPr>
      <a:lvl4pPr algn="ctr" rtl="0" eaLnBrk="0" fontAlgn="base" hangingPunct="0">
        <a:spcBef>
          <a:spcPct val="0"/>
        </a:spcBef>
        <a:spcAft>
          <a:spcPct val="0"/>
        </a:spcAft>
        <a:defRPr sz="4400" b="1">
          <a:solidFill>
            <a:srgbClr val="632523"/>
          </a:solidFill>
          <a:latin typeface="Calibri" pitchFamily="34" charset="0"/>
          <a:ea typeface="ＭＳ Ｐゴシック" pitchFamily="-65" charset="-128"/>
          <a:cs typeface="ＭＳ Ｐゴシック" pitchFamily="-65" charset="-128"/>
        </a:defRPr>
      </a:lvl4pPr>
      <a:lvl5pPr algn="ctr" rtl="0" eaLnBrk="0" fontAlgn="base" hangingPunct="0">
        <a:spcBef>
          <a:spcPct val="0"/>
        </a:spcBef>
        <a:spcAft>
          <a:spcPct val="0"/>
        </a:spcAft>
        <a:defRPr sz="4400" b="1">
          <a:solidFill>
            <a:srgbClr val="632523"/>
          </a:solidFill>
          <a:latin typeface="Calibri" pitchFamily="34" charset="0"/>
          <a:ea typeface="ＭＳ Ｐゴシック" pitchFamily="-65" charset="-128"/>
          <a:cs typeface="ＭＳ Ｐゴシック" pitchFamily="-65" charset="-128"/>
        </a:defRPr>
      </a:lvl5pPr>
      <a:lvl6pPr marL="457200" algn="ctr" rtl="0" fontAlgn="base">
        <a:spcBef>
          <a:spcPct val="0"/>
        </a:spcBef>
        <a:spcAft>
          <a:spcPct val="0"/>
        </a:spcAft>
        <a:defRPr sz="4400" b="1">
          <a:solidFill>
            <a:srgbClr val="632523"/>
          </a:solidFill>
          <a:latin typeface="Calibri" pitchFamily="34" charset="0"/>
        </a:defRPr>
      </a:lvl6pPr>
      <a:lvl7pPr marL="914400" algn="ctr" rtl="0" fontAlgn="base">
        <a:spcBef>
          <a:spcPct val="0"/>
        </a:spcBef>
        <a:spcAft>
          <a:spcPct val="0"/>
        </a:spcAft>
        <a:defRPr sz="4400" b="1">
          <a:solidFill>
            <a:srgbClr val="632523"/>
          </a:solidFill>
          <a:latin typeface="Calibri" pitchFamily="34" charset="0"/>
        </a:defRPr>
      </a:lvl7pPr>
      <a:lvl8pPr marL="1371600" algn="ctr" rtl="0" fontAlgn="base">
        <a:spcBef>
          <a:spcPct val="0"/>
        </a:spcBef>
        <a:spcAft>
          <a:spcPct val="0"/>
        </a:spcAft>
        <a:defRPr sz="4400" b="1">
          <a:solidFill>
            <a:srgbClr val="632523"/>
          </a:solidFill>
          <a:latin typeface="Calibri" pitchFamily="34" charset="0"/>
        </a:defRPr>
      </a:lvl8pPr>
      <a:lvl9pPr marL="1828800" algn="ctr" rtl="0" fontAlgn="base">
        <a:spcBef>
          <a:spcPct val="0"/>
        </a:spcBef>
        <a:spcAft>
          <a:spcPct val="0"/>
        </a:spcAft>
        <a:defRPr sz="4400" b="1">
          <a:solidFill>
            <a:srgbClr val="632523"/>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9.png"/></Relationships>
</file>

<file path=ppt/slides/_rels/slide12.xml.rels><?xml version="1.0" encoding="UTF-8" standalone="yes"?>
<Relationships xmlns="http://schemas.openxmlformats.org/package/2006/relationships"><Relationship Id="rId11" Type="http://schemas.openxmlformats.org/officeDocument/2006/relationships/image" Target="../media/image38.png"/><Relationship Id="rId12" Type="http://schemas.openxmlformats.org/officeDocument/2006/relationships/image" Target="../media/image39.png"/><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png"/><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61.png"/><Relationship Id="rId7" Type="http://schemas.openxmlformats.org/officeDocument/2006/relationships/image" Target="../media/image62.png"/><Relationship Id="rId8" Type="http://schemas.openxmlformats.org/officeDocument/2006/relationships/image" Target="../media/image63.png"/><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8" Type="http://schemas.openxmlformats.org/officeDocument/2006/relationships/image" Target="../media/image69.png"/><Relationship Id="rId9" Type="http://schemas.openxmlformats.org/officeDocument/2006/relationships/image" Target="../media/image70.png"/><Relationship Id="rId10" Type="http://schemas.openxmlformats.org/officeDocument/2006/relationships/image" Target="../media/image71.png"/><Relationship Id="rId11" Type="http://schemas.openxmlformats.org/officeDocument/2006/relationships/image" Target="../media/image72.png"/><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png"/><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image" Target="../media/image83.png"/><Relationship Id="rId7" Type="http://schemas.openxmlformats.org/officeDocument/2006/relationships/image" Target="../media/image84.png"/><Relationship Id="rId8" Type="http://schemas.openxmlformats.org/officeDocument/2006/relationships/image" Target="../media/image85.png"/><Relationship Id="rId9" Type="http://schemas.openxmlformats.org/officeDocument/2006/relationships/image" Target="../media/image86.png"/><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8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88.png"/></Relationships>
</file>

<file path=ppt/slides/_rels/slide27.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jpeg"/><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emf"/><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9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9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9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9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9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00.png"/></Relationships>
</file>

<file path=ppt/slides/_rels/slide36.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8.png"/><Relationship Id="rId5" Type="http://schemas.openxmlformats.org/officeDocument/2006/relationships/image" Target="../media/image109.png"/><Relationship Id="rId6" Type="http://schemas.openxmlformats.org/officeDocument/2006/relationships/image" Target="../media/image110.png"/><Relationship Id="rId7" Type="http://schemas.openxmlformats.org/officeDocument/2006/relationships/image" Target="../media/image111.png"/><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1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113.png"/></Relationships>
</file>

<file path=ppt/slides/_rels/slide42.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png"/><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6.png"/><Relationship Id="rId7" Type="http://schemas.openxmlformats.org/officeDocument/2006/relationships/image" Target="../media/image8.emf"/><Relationship Id="rId8" Type="http://schemas.openxmlformats.org/officeDocument/2006/relationships/image" Target="../media/image9.png"/><Relationship Id="rId9" Type="http://schemas.openxmlformats.org/officeDocument/2006/relationships/image" Target="../media/image10.png"/><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117.png"/></Relationships>
</file>

<file path=ppt/slides/_rels/slide46.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119.png"/><Relationship Id="rId5" Type="http://schemas.openxmlformats.org/officeDocument/2006/relationships/image" Target="../media/image120.png"/><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121.png"/><Relationship Id="rId4" Type="http://schemas.openxmlformats.org/officeDocument/2006/relationships/image" Target="../media/image122.png"/><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123.png"/></Relationships>
</file>

<file path=ppt/slides/_rels/slide51.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125.png"/><Relationship Id="rId5" Type="http://schemas.openxmlformats.org/officeDocument/2006/relationships/image" Target="../media/image126.png"/><Relationship Id="rId6" Type="http://schemas.openxmlformats.org/officeDocument/2006/relationships/image" Target="../media/image127.png"/><Relationship Id="rId7" Type="http://schemas.openxmlformats.org/officeDocument/2006/relationships/image" Target="../media/image128.png"/><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image" Target="../media/image130.png"/><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131.png"/><Relationship Id="rId4" Type="http://schemas.openxmlformats.org/officeDocument/2006/relationships/image" Target="../media/image132.png"/><Relationship Id="rId5" Type="http://schemas.openxmlformats.org/officeDocument/2006/relationships/image" Target="../media/image133.png"/><Relationship Id="rId6" Type="http://schemas.openxmlformats.org/officeDocument/2006/relationships/image" Target="../media/image134.png"/><Relationship Id="rId7" Type="http://schemas.openxmlformats.org/officeDocument/2006/relationships/image" Target="../media/image135.png"/><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image" Target="../media/image136.png"/><Relationship Id="rId4" Type="http://schemas.openxmlformats.org/officeDocument/2006/relationships/image" Target="../media/image137.png"/><Relationship Id="rId5" Type="http://schemas.openxmlformats.org/officeDocument/2006/relationships/image" Target="../media/image138.png"/><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139.png"/><Relationship Id="rId4" Type="http://schemas.openxmlformats.org/officeDocument/2006/relationships/image" Target="../media/image140.png"/><Relationship Id="rId5" Type="http://schemas.openxmlformats.org/officeDocument/2006/relationships/image" Target="../media/image141.png"/><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image" Target="../media/image142.png"/><Relationship Id="rId4" Type="http://schemas.openxmlformats.org/officeDocument/2006/relationships/image" Target="../media/image143.png"/><Relationship Id="rId5" Type="http://schemas.openxmlformats.org/officeDocument/2006/relationships/image" Target="../media/image144.png"/><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image" Target="../media/image145.png"/><Relationship Id="rId4" Type="http://schemas.openxmlformats.org/officeDocument/2006/relationships/image" Target="../media/image107.png"/><Relationship Id="rId5" Type="http://schemas.openxmlformats.org/officeDocument/2006/relationships/image" Target="../media/image109.png"/><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14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14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3959352" cy="4059936"/>
          </a:xfrm>
          <a:prstGeom prst="rect">
            <a:avLst/>
          </a:prstGeom>
        </p:spPr>
      </p:pic>
      <p:pic>
        <p:nvPicPr>
          <p:cNvPr id="6" name="Picture 5"/>
          <p:cNvPicPr>
            <a:picLocks noChangeAspect="1"/>
          </p:cNvPicPr>
          <p:nvPr/>
        </p:nvPicPr>
        <p:blipFill>
          <a:blip r:embed="rId4"/>
          <a:stretch>
            <a:fillRect/>
          </a:stretch>
        </p:blipFill>
        <p:spPr>
          <a:xfrm>
            <a:off x="5522976" y="8467"/>
            <a:ext cx="3621024" cy="5413248"/>
          </a:xfrm>
          <a:prstGeom prst="rect">
            <a:avLst/>
          </a:prstGeom>
        </p:spPr>
      </p:pic>
      <p:sp>
        <p:nvSpPr>
          <p:cNvPr id="3" name="Text Placeholder 2"/>
          <p:cNvSpPr>
            <a:spLocks noGrp="1"/>
          </p:cNvSpPr>
          <p:nvPr>
            <p:ph type="body" idx="1"/>
          </p:nvPr>
        </p:nvSpPr>
        <p:spPr>
          <a:xfrm>
            <a:off x="152400" y="3200400"/>
            <a:ext cx="1335087" cy="750887"/>
          </a:xfrm>
        </p:spPr>
        <p:txBody>
          <a:bodyPr/>
          <a:lstStyle/>
          <a:p>
            <a:r>
              <a:rPr lang="en-US" dirty="0" smtClean="0"/>
              <a:t> </a:t>
            </a:r>
            <a:endParaRPr lang="en-US" dirty="0"/>
          </a:p>
        </p:txBody>
      </p:sp>
      <p:sp>
        <p:nvSpPr>
          <p:cNvPr id="2" name="Title 1"/>
          <p:cNvSpPr>
            <a:spLocks noGrp="1"/>
          </p:cNvSpPr>
          <p:nvPr>
            <p:ph type="title"/>
          </p:nvPr>
        </p:nvSpPr>
        <p:spPr/>
        <p:txBody>
          <a:bodyPr/>
          <a:lstStyle/>
          <a:p>
            <a:r>
              <a:rPr lang="en-US" dirty="0" smtClean="0"/>
              <a:t> </a:t>
            </a:r>
            <a:endParaRPr lang="en-US" dirty="0"/>
          </a:p>
        </p:txBody>
      </p:sp>
      <p:sp>
        <p:nvSpPr>
          <p:cNvPr id="5" name="Subtitle 4"/>
          <p:cNvSpPr txBox="1">
            <a:spLocks/>
          </p:cNvSpPr>
          <p:nvPr/>
        </p:nvSpPr>
        <p:spPr bwMode="auto">
          <a:xfrm>
            <a:off x="1371600" y="3886200"/>
            <a:ext cx="640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Tx/>
              <a:buNone/>
            </a:pPr>
            <a:r>
              <a:rPr lang="it-IT" smtClean="0">
                <a:latin typeface="Times New Roman" charset="0"/>
              </a:rPr>
              <a:t> </a:t>
            </a:r>
            <a:endParaRPr lang="en-GB">
              <a:latin typeface="Times New Roman" charset="0"/>
            </a:endParaRPr>
          </a:p>
        </p:txBody>
      </p:sp>
      <p:grpSp>
        <p:nvGrpSpPr>
          <p:cNvPr id="18" name="Group 17"/>
          <p:cNvGrpSpPr/>
          <p:nvPr/>
        </p:nvGrpSpPr>
        <p:grpSpPr>
          <a:xfrm>
            <a:off x="0" y="6626225"/>
            <a:ext cx="9180513" cy="307975"/>
            <a:chOff x="0" y="6577013"/>
            <a:chExt cx="9180513" cy="307975"/>
          </a:xfrm>
        </p:grpSpPr>
        <p:grpSp>
          <p:nvGrpSpPr>
            <p:cNvPr id="20" name="Group 31"/>
            <p:cNvGrpSpPr>
              <a:grpSpLocks/>
            </p:cNvGrpSpPr>
            <p:nvPr/>
          </p:nvGrpSpPr>
          <p:grpSpPr bwMode="auto">
            <a:xfrm>
              <a:off x="0" y="6577013"/>
              <a:ext cx="7172325" cy="304800"/>
              <a:chOff x="0" y="4143"/>
              <a:chExt cx="4518" cy="192"/>
            </a:xfrm>
          </p:grpSpPr>
          <p:sp>
            <p:nvSpPr>
              <p:cNvPr id="22" name="TextBox 14"/>
              <p:cNvSpPr txBox="1">
                <a:spLocks noChangeArrowheads="1"/>
              </p:cNvSpPr>
              <p:nvPr/>
            </p:nvSpPr>
            <p:spPr bwMode="auto">
              <a:xfrm>
                <a:off x="0" y="4143"/>
                <a:ext cx="1175" cy="1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err="1" smtClean="0">
                    <a:solidFill>
                      <a:schemeClr val="bg1"/>
                    </a:solidFill>
                    <a:latin typeface="Arial"/>
                    <a:cs typeface="Arial"/>
                  </a:rPr>
                  <a:t>June</a:t>
                </a:r>
                <a:r>
                  <a:rPr lang="it-IT" sz="1400" dirty="0" smtClean="0">
                    <a:solidFill>
                      <a:schemeClr val="bg1"/>
                    </a:solidFill>
                    <a:latin typeface="Arial"/>
                    <a:cs typeface="Arial"/>
                  </a:rPr>
                  <a:t> 17, 2016</a:t>
                </a:r>
                <a:endParaRPr lang="en-GB" sz="1400" dirty="0">
                  <a:solidFill>
                    <a:schemeClr val="bg1"/>
                  </a:solidFill>
                  <a:latin typeface="Arial"/>
                  <a:cs typeface="Arial"/>
                </a:endParaRPr>
              </a:p>
            </p:txBody>
          </p:sp>
          <p:sp>
            <p:nvSpPr>
              <p:cNvPr id="23" name="TextBox 15"/>
              <p:cNvSpPr txBox="1">
                <a:spLocks noChangeArrowheads="1"/>
              </p:cNvSpPr>
              <p:nvPr/>
            </p:nvSpPr>
            <p:spPr bwMode="auto">
              <a:xfrm>
                <a:off x="1175" y="4143"/>
                <a:ext cx="3343" cy="192"/>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en-GB" sz="1400" dirty="0" smtClean="0">
                    <a:solidFill>
                      <a:schemeClr val="bg1"/>
                    </a:solidFill>
                    <a:latin typeface="Arial"/>
                    <a:cs typeface="Arial"/>
                  </a:rPr>
                  <a:t>Kirk McDonald Fest</a:t>
                </a:r>
                <a:endParaRPr lang="en-GB" sz="1400" dirty="0">
                  <a:solidFill>
                    <a:schemeClr val="bg1"/>
                  </a:solidFill>
                  <a:latin typeface="Arial"/>
                  <a:cs typeface="Arial"/>
                </a:endParaRPr>
              </a:p>
            </p:txBody>
          </p:sp>
        </p:grpSp>
        <p:sp>
          <p:nvSpPr>
            <p:cNvPr id="21" name="TextBox 5"/>
            <p:cNvSpPr txBox="1">
              <a:spLocks noChangeArrowheads="1"/>
            </p:cNvSpPr>
            <p:nvPr/>
          </p:nvSpPr>
          <p:spPr bwMode="auto">
            <a:xfrm>
              <a:off x="7132638" y="6580188"/>
              <a:ext cx="20478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a:solidFill>
                    <a:schemeClr val="bg1"/>
                  </a:solidFill>
                  <a:latin typeface="Arial"/>
                  <a:cs typeface="Arial"/>
                </a:rPr>
                <a:t>C. </a:t>
              </a:r>
              <a:r>
                <a:rPr lang="it-IT" sz="1400" dirty="0" smtClean="0">
                  <a:solidFill>
                    <a:schemeClr val="bg1"/>
                  </a:solidFill>
                  <a:latin typeface="Arial"/>
                  <a:cs typeface="Arial"/>
                </a:rPr>
                <a:t>Biino-</a:t>
              </a:r>
              <a:r>
                <a:rPr lang="it-IT" sz="1400" dirty="0" err="1" smtClean="0">
                  <a:solidFill>
                    <a:schemeClr val="bg1"/>
                  </a:solidFill>
                  <a:latin typeface="Arial"/>
                  <a:cs typeface="Arial"/>
                </a:rPr>
                <a:t>Palestini</a:t>
              </a:r>
              <a:endParaRPr lang="en-GB" sz="1400" dirty="0">
                <a:solidFill>
                  <a:schemeClr val="bg1"/>
                </a:solidFill>
                <a:latin typeface="Arial"/>
                <a:cs typeface="Arial"/>
              </a:endParaRPr>
            </a:p>
          </p:txBody>
        </p:sp>
      </p:grpSp>
      <p:sp>
        <p:nvSpPr>
          <p:cNvPr id="7" name="Rectangle 2"/>
          <p:cNvSpPr txBox="1">
            <a:spLocks noChangeArrowheads="1"/>
          </p:cNvSpPr>
          <p:nvPr/>
        </p:nvSpPr>
        <p:spPr bwMode="auto">
          <a:xfrm>
            <a:off x="-25400" y="4953001"/>
            <a:ext cx="9144000" cy="1904999"/>
          </a:xfrm>
          <a:prstGeom prst="rect">
            <a:avLst/>
          </a:prstGeom>
          <a:noFill/>
          <a:ln w="9525">
            <a:noFill/>
            <a:miter lim="800000"/>
            <a:headEnd/>
            <a:tailEnd/>
          </a:ln>
          <a:effectLst/>
        </p:spPr>
        <p:txBody>
          <a:bodyPr anchor="ctr"/>
          <a:lstStyle/>
          <a:p>
            <a:pPr algn="ctr">
              <a:lnSpc>
                <a:spcPct val="110000"/>
              </a:lnSpc>
              <a:defRPr/>
            </a:pPr>
            <a:r>
              <a:rPr lang="en-US" sz="3600" b="1" dirty="0" smtClean="0">
                <a:solidFill>
                  <a:schemeClr val="tx2"/>
                </a:solidFill>
                <a:effectLst>
                  <a:reflection stA="30000" endPos="75000" dist="12700" dir="5400000" sy="-100000" algn="bl" rotWithShape="0"/>
                </a:effectLst>
                <a:latin typeface="+mj-lt"/>
                <a:cs typeface="Calibri"/>
              </a:rPr>
              <a:t>                       </a:t>
            </a:r>
            <a:r>
              <a:rPr lang="en-US" sz="3600" b="1" dirty="0" smtClean="0">
                <a:solidFill>
                  <a:schemeClr val="tx2"/>
                </a:solidFill>
                <a:effectLst/>
                <a:latin typeface="+mj-lt"/>
                <a:cs typeface="Calibri"/>
              </a:rPr>
              <a:t>Physics with Pair of Particles</a:t>
            </a:r>
          </a:p>
          <a:p>
            <a:pPr algn="ctr">
              <a:lnSpc>
                <a:spcPct val="110000"/>
              </a:lnSpc>
              <a:defRPr/>
            </a:pPr>
            <a:r>
              <a:rPr lang="en-US" sz="2800" b="1" dirty="0" smtClean="0">
                <a:solidFill>
                  <a:schemeClr val="tx2"/>
                </a:solidFill>
                <a:effectLst/>
                <a:latin typeface="+mj-lt"/>
                <a:cs typeface="Calibri"/>
              </a:rPr>
              <a:t>                        from </a:t>
            </a:r>
            <a:r>
              <a:rPr lang="en-US" sz="2800" b="1" dirty="0" err="1" smtClean="0">
                <a:solidFill>
                  <a:schemeClr val="tx2"/>
                </a:solidFill>
                <a:effectLst/>
                <a:latin typeface="+mj-lt"/>
                <a:cs typeface="Calibri"/>
              </a:rPr>
              <a:t>muons</a:t>
            </a:r>
            <a:r>
              <a:rPr lang="en-US" sz="2800" b="1" dirty="0" smtClean="0">
                <a:solidFill>
                  <a:schemeClr val="tx2"/>
                </a:solidFill>
                <a:effectLst/>
                <a:latin typeface="+mj-lt"/>
                <a:cs typeface="Calibri"/>
              </a:rPr>
              <a:t>, to </a:t>
            </a:r>
            <a:r>
              <a:rPr lang="en-US" sz="2800" b="1" dirty="0" err="1" smtClean="0">
                <a:solidFill>
                  <a:schemeClr val="tx2"/>
                </a:solidFill>
                <a:effectLst/>
                <a:latin typeface="+mj-lt"/>
                <a:cs typeface="Calibri"/>
              </a:rPr>
              <a:t>pions</a:t>
            </a:r>
            <a:r>
              <a:rPr lang="en-US" sz="2800" b="1" dirty="0" smtClean="0">
                <a:solidFill>
                  <a:schemeClr val="tx2"/>
                </a:solidFill>
                <a:effectLst/>
                <a:latin typeface="+mj-lt"/>
                <a:cs typeface="Calibri"/>
              </a:rPr>
              <a:t>, to photons</a:t>
            </a:r>
            <a:endParaRPr lang="en-US" sz="2800" b="1" dirty="0">
              <a:solidFill>
                <a:schemeClr val="tx2"/>
              </a:solidFill>
              <a:effectLst/>
              <a:latin typeface="+mj-lt"/>
              <a:cs typeface="Calibri"/>
            </a:endParaRPr>
          </a:p>
        </p:txBody>
      </p:sp>
      <p:grpSp>
        <p:nvGrpSpPr>
          <p:cNvPr id="27" name="Group 26"/>
          <p:cNvGrpSpPr/>
          <p:nvPr/>
        </p:nvGrpSpPr>
        <p:grpSpPr>
          <a:xfrm>
            <a:off x="1524000" y="3048000"/>
            <a:ext cx="4495800" cy="1981200"/>
            <a:chOff x="3657600" y="762000"/>
            <a:chExt cx="4495800" cy="1981200"/>
          </a:xfrm>
        </p:grpSpPr>
        <p:sp>
          <p:nvSpPr>
            <p:cNvPr id="15" name="Rectangle 14"/>
            <p:cNvSpPr/>
            <p:nvPr/>
          </p:nvSpPr>
          <p:spPr>
            <a:xfrm>
              <a:off x="3657600" y="762000"/>
              <a:ext cx="4495800" cy="1981200"/>
            </a:xfrm>
            <a:prstGeom prst="rect">
              <a:avLst/>
            </a:prstGeom>
            <a:solidFill>
              <a:srgbClr val="FFFFF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5"/>
            <a:stretch>
              <a:fillRect/>
            </a:stretch>
          </p:blipFill>
          <p:spPr>
            <a:xfrm>
              <a:off x="4241800" y="838200"/>
              <a:ext cx="3759200" cy="1879600"/>
            </a:xfrm>
            <a:prstGeom prst="rect">
              <a:avLst/>
            </a:prstGeom>
            <a:solidFill>
              <a:srgbClr val="FFFFFF"/>
            </a:solidFill>
          </p:spPr>
        </p:pic>
      </p:grpSp>
    </p:spTree>
    <p:extLst>
      <p:ext uri="{BB962C8B-B14F-4D97-AF65-F5344CB8AC3E}">
        <p14:creationId xmlns:p14="http://schemas.microsoft.com/office/powerpoint/2010/main" val="212734524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a:stretch>
            <a:fillRect/>
          </a:stretch>
        </p:blipFill>
        <p:spPr>
          <a:xfrm>
            <a:off x="152400" y="3276600"/>
            <a:ext cx="1783080" cy="1863090"/>
          </a:xfrm>
          <a:prstGeom prst="rect">
            <a:avLst/>
          </a:prstGeom>
        </p:spPr>
      </p:pic>
      <p:pic>
        <p:nvPicPr>
          <p:cNvPr id="24" name="Picture 23"/>
          <p:cNvPicPr>
            <a:picLocks noChangeAspect="1"/>
          </p:cNvPicPr>
          <p:nvPr/>
        </p:nvPicPr>
        <p:blipFill>
          <a:blip r:embed="rId4"/>
          <a:stretch>
            <a:fillRect/>
          </a:stretch>
        </p:blipFill>
        <p:spPr>
          <a:xfrm>
            <a:off x="2133600" y="1143000"/>
            <a:ext cx="5724144" cy="3831336"/>
          </a:xfrm>
          <a:prstGeom prst="rect">
            <a:avLst/>
          </a:prstGeom>
        </p:spPr>
      </p:pic>
      <p:grpSp>
        <p:nvGrpSpPr>
          <p:cNvPr id="18" name="Group 17"/>
          <p:cNvGrpSpPr/>
          <p:nvPr/>
        </p:nvGrpSpPr>
        <p:grpSpPr>
          <a:xfrm>
            <a:off x="0" y="6577013"/>
            <a:ext cx="9180513" cy="307975"/>
            <a:chOff x="0" y="6577013"/>
            <a:chExt cx="9180513" cy="307975"/>
          </a:xfrm>
        </p:grpSpPr>
        <p:grpSp>
          <p:nvGrpSpPr>
            <p:cNvPr id="20" name="Group 31"/>
            <p:cNvGrpSpPr>
              <a:grpSpLocks/>
            </p:cNvGrpSpPr>
            <p:nvPr/>
          </p:nvGrpSpPr>
          <p:grpSpPr bwMode="auto">
            <a:xfrm>
              <a:off x="0" y="6577013"/>
              <a:ext cx="7172325" cy="304800"/>
              <a:chOff x="0" y="4143"/>
              <a:chExt cx="4518" cy="192"/>
            </a:xfrm>
          </p:grpSpPr>
          <p:sp>
            <p:nvSpPr>
              <p:cNvPr id="22" name="TextBox 14"/>
              <p:cNvSpPr txBox="1">
                <a:spLocks noChangeArrowheads="1"/>
              </p:cNvSpPr>
              <p:nvPr/>
            </p:nvSpPr>
            <p:spPr bwMode="auto">
              <a:xfrm>
                <a:off x="0" y="4143"/>
                <a:ext cx="1175" cy="1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err="1" smtClean="0">
                    <a:solidFill>
                      <a:schemeClr val="bg1"/>
                    </a:solidFill>
                    <a:latin typeface="Arial"/>
                    <a:cs typeface="Arial"/>
                  </a:rPr>
                  <a:t>June</a:t>
                </a:r>
                <a:r>
                  <a:rPr lang="it-IT" sz="1400" dirty="0" smtClean="0">
                    <a:solidFill>
                      <a:schemeClr val="bg1"/>
                    </a:solidFill>
                    <a:latin typeface="Arial"/>
                    <a:cs typeface="Arial"/>
                  </a:rPr>
                  <a:t> 17, 2016</a:t>
                </a:r>
                <a:endParaRPr lang="en-GB" sz="1400" dirty="0">
                  <a:solidFill>
                    <a:schemeClr val="bg1"/>
                  </a:solidFill>
                  <a:latin typeface="Arial"/>
                  <a:cs typeface="Arial"/>
                </a:endParaRPr>
              </a:p>
            </p:txBody>
          </p:sp>
          <p:sp>
            <p:nvSpPr>
              <p:cNvPr id="23" name="TextBox 15"/>
              <p:cNvSpPr txBox="1">
                <a:spLocks noChangeArrowheads="1"/>
              </p:cNvSpPr>
              <p:nvPr/>
            </p:nvSpPr>
            <p:spPr bwMode="auto">
              <a:xfrm>
                <a:off x="1175" y="4143"/>
                <a:ext cx="3343" cy="192"/>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en-GB" sz="1400" dirty="0" smtClean="0">
                    <a:solidFill>
                      <a:schemeClr val="bg1"/>
                    </a:solidFill>
                    <a:latin typeface="Arial"/>
                    <a:cs typeface="Arial"/>
                  </a:rPr>
                  <a:t>Kirk McDonald Fest</a:t>
                </a:r>
                <a:endParaRPr lang="en-GB" sz="1400" dirty="0">
                  <a:solidFill>
                    <a:schemeClr val="bg1"/>
                  </a:solidFill>
                  <a:latin typeface="Arial"/>
                  <a:cs typeface="Arial"/>
                </a:endParaRPr>
              </a:p>
            </p:txBody>
          </p:sp>
        </p:grpSp>
        <p:sp>
          <p:nvSpPr>
            <p:cNvPr id="21" name="TextBox 5"/>
            <p:cNvSpPr txBox="1">
              <a:spLocks noChangeArrowheads="1"/>
            </p:cNvSpPr>
            <p:nvPr/>
          </p:nvSpPr>
          <p:spPr bwMode="auto">
            <a:xfrm>
              <a:off x="7132638" y="6580188"/>
              <a:ext cx="20478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a:solidFill>
                    <a:schemeClr val="bg1"/>
                  </a:solidFill>
                  <a:latin typeface="Arial"/>
                  <a:cs typeface="Arial"/>
                </a:rPr>
                <a:t>C. </a:t>
              </a:r>
              <a:r>
                <a:rPr lang="it-IT" sz="1400" dirty="0" smtClean="0">
                  <a:solidFill>
                    <a:schemeClr val="bg1"/>
                  </a:solidFill>
                  <a:latin typeface="Arial"/>
                  <a:cs typeface="Arial"/>
                </a:rPr>
                <a:t>Biino</a:t>
              </a:r>
              <a:endParaRPr lang="en-GB" sz="1400" dirty="0">
                <a:solidFill>
                  <a:schemeClr val="bg1"/>
                </a:solidFill>
                <a:latin typeface="Arial"/>
                <a:cs typeface="Arial"/>
              </a:endParaRPr>
            </a:p>
          </p:txBody>
        </p:sp>
      </p:grpSp>
      <p:sp>
        <p:nvSpPr>
          <p:cNvPr id="4" name="Title 3"/>
          <p:cNvSpPr>
            <a:spLocks noGrp="1"/>
          </p:cNvSpPr>
          <p:nvPr>
            <p:ph type="title"/>
          </p:nvPr>
        </p:nvSpPr>
        <p:spPr/>
        <p:txBody>
          <a:bodyPr/>
          <a:lstStyle/>
          <a:p>
            <a:r>
              <a:rPr lang="en-US" dirty="0" smtClean="0"/>
              <a:t> </a:t>
            </a:r>
            <a:endParaRPr lang="en-US" dirty="0"/>
          </a:p>
        </p:txBody>
      </p:sp>
      <p:sp>
        <p:nvSpPr>
          <p:cNvPr id="5" name="Text Placeholder 4"/>
          <p:cNvSpPr>
            <a:spLocks noGrp="1"/>
          </p:cNvSpPr>
          <p:nvPr>
            <p:ph type="body" idx="1"/>
          </p:nvPr>
        </p:nvSpPr>
        <p:spPr/>
        <p:txBody>
          <a:bodyPr/>
          <a:lstStyle/>
          <a:p>
            <a:r>
              <a:rPr lang="en-US" dirty="0" smtClean="0"/>
              <a:t> </a:t>
            </a:r>
            <a:endParaRPr lang="en-US" dirty="0"/>
          </a:p>
        </p:txBody>
      </p:sp>
      <p:pic>
        <p:nvPicPr>
          <p:cNvPr id="8" name="Picture 7"/>
          <p:cNvPicPr>
            <a:picLocks noChangeAspect="1"/>
          </p:cNvPicPr>
          <p:nvPr/>
        </p:nvPicPr>
        <p:blipFill>
          <a:blip r:embed="rId5"/>
          <a:stretch>
            <a:fillRect/>
          </a:stretch>
        </p:blipFill>
        <p:spPr>
          <a:xfrm>
            <a:off x="6453758" y="2667000"/>
            <a:ext cx="2690242" cy="3870852"/>
          </a:xfrm>
          <a:prstGeom prst="rect">
            <a:avLst/>
          </a:prstGeom>
        </p:spPr>
      </p:pic>
      <p:pic>
        <p:nvPicPr>
          <p:cNvPr id="10" name="Picture 9"/>
          <p:cNvPicPr>
            <a:picLocks noChangeAspect="1"/>
          </p:cNvPicPr>
          <p:nvPr/>
        </p:nvPicPr>
        <p:blipFill>
          <a:blip r:embed="rId6"/>
          <a:stretch>
            <a:fillRect/>
          </a:stretch>
        </p:blipFill>
        <p:spPr>
          <a:xfrm>
            <a:off x="1524000" y="5404710"/>
            <a:ext cx="1066800" cy="996090"/>
          </a:xfrm>
          <a:prstGeom prst="rect">
            <a:avLst/>
          </a:prstGeom>
        </p:spPr>
      </p:pic>
      <p:sp>
        <p:nvSpPr>
          <p:cNvPr id="12" name="TextBox 11"/>
          <p:cNvSpPr txBox="1"/>
          <p:nvPr/>
        </p:nvSpPr>
        <p:spPr>
          <a:xfrm>
            <a:off x="1676400" y="228600"/>
            <a:ext cx="3400891" cy="584776"/>
          </a:xfrm>
          <a:prstGeom prst="rect">
            <a:avLst/>
          </a:prstGeom>
          <a:solidFill>
            <a:srgbClr val="FFFF00"/>
          </a:solidFill>
          <a:ln>
            <a:solidFill>
              <a:srgbClr val="1F497D"/>
            </a:solidFill>
          </a:ln>
        </p:spPr>
        <p:txBody>
          <a:bodyPr wrap="none" rtlCol="0">
            <a:spAutoFit/>
          </a:bodyPr>
          <a:lstStyle/>
          <a:p>
            <a:r>
              <a:rPr lang="en-US" sz="3200" dirty="0" smtClean="0"/>
              <a:t>Black scotch tape</a:t>
            </a:r>
            <a:endParaRPr lang="en-US" sz="3200" dirty="0"/>
          </a:p>
        </p:txBody>
      </p:sp>
      <p:sp>
        <p:nvSpPr>
          <p:cNvPr id="17" name="TextBox 16"/>
          <p:cNvSpPr txBox="1"/>
          <p:nvPr/>
        </p:nvSpPr>
        <p:spPr>
          <a:xfrm>
            <a:off x="2895600" y="5410200"/>
            <a:ext cx="3400290" cy="584776"/>
          </a:xfrm>
          <a:prstGeom prst="rect">
            <a:avLst/>
          </a:prstGeom>
          <a:solidFill>
            <a:srgbClr val="FFFF00"/>
          </a:solidFill>
          <a:ln>
            <a:solidFill>
              <a:srgbClr val="1F497D"/>
            </a:solidFill>
          </a:ln>
        </p:spPr>
        <p:txBody>
          <a:bodyPr wrap="none" rtlCol="0">
            <a:spAutoFit/>
          </a:bodyPr>
          <a:lstStyle/>
          <a:p>
            <a:r>
              <a:rPr lang="en-US" sz="3200" dirty="0" smtClean="0"/>
              <a:t>Scintillator Timing </a:t>
            </a:r>
            <a:endParaRPr lang="en-US" sz="3200" dirty="0"/>
          </a:p>
        </p:txBody>
      </p:sp>
      <p:sp>
        <p:nvSpPr>
          <p:cNvPr id="19" name="TextBox 18"/>
          <p:cNvSpPr txBox="1"/>
          <p:nvPr/>
        </p:nvSpPr>
        <p:spPr>
          <a:xfrm>
            <a:off x="228600" y="4953000"/>
            <a:ext cx="710451" cy="400110"/>
          </a:xfrm>
          <a:prstGeom prst="rect">
            <a:avLst/>
          </a:prstGeom>
          <a:solidFill>
            <a:srgbClr val="FFFF00"/>
          </a:solidFill>
          <a:ln>
            <a:solidFill>
              <a:srgbClr val="1F497D"/>
            </a:solidFill>
          </a:ln>
        </p:spPr>
        <p:txBody>
          <a:bodyPr wrap="none" rtlCol="0">
            <a:spAutoFit/>
          </a:bodyPr>
          <a:lstStyle/>
          <a:p>
            <a:r>
              <a:rPr lang="en-US" sz="2000" dirty="0" smtClean="0"/>
              <a:t>QVT </a:t>
            </a:r>
            <a:endParaRPr lang="en-US" sz="2000" dirty="0"/>
          </a:p>
        </p:txBody>
      </p:sp>
      <p:pic>
        <p:nvPicPr>
          <p:cNvPr id="15" name="Picture 14"/>
          <p:cNvPicPr>
            <a:picLocks noChangeAspect="1"/>
          </p:cNvPicPr>
          <p:nvPr/>
        </p:nvPicPr>
        <p:blipFill>
          <a:blip r:embed="rId7"/>
          <a:stretch>
            <a:fillRect/>
          </a:stretch>
        </p:blipFill>
        <p:spPr>
          <a:xfrm>
            <a:off x="7464213" y="228600"/>
            <a:ext cx="1645920" cy="834390"/>
          </a:xfrm>
          <a:prstGeom prst="rect">
            <a:avLst/>
          </a:prstGeom>
        </p:spPr>
      </p:pic>
      <p:pic>
        <p:nvPicPr>
          <p:cNvPr id="25" name="Picture 24"/>
          <p:cNvPicPr>
            <a:picLocks noChangeAspect="1"/>
          </p:cNvPicPr>
          <p:nvPr/>
        </p:nvPicPr>
        <p:blipFill>
          <a:blip r:embed="rId8"/>
          <a:stretch>
            <a:fillRect/>
          </a:stretch>
        </p:blipFill>
        <p:spPr>
          <a:xfrm>
            <a:off x="16933" y="0"/>
            <a:ext cx="1394460" cy="1748790"/>
          </a:xfrm>
          <a:prstGeom prst="rect">
            <a:avLst/>
          </a:prstGeom>
        </p:spPr>
      </p:pic>
    </p:spTree>
    <p:extLst>
      <p:ext uri="{BB962C8B-B14F-4D97-AF65-F5344CB8AC3E}">
        <p14:creationId xmlns:p14="http://schemas.microsoft.com/office/powerpoint/2010/main" val="296416693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25400"/>
            <a:ext cx="6897624" cy="5486400"/>
          </a:xfrm>
          <a:prstGeom prst="rect">
            <a:avLst/>
          </a:prstGeom>
        </p:spPr>
      </p:pic>
      <p:grpSp>
        <p:nvGrpSpPr>
          <p:cNvPr id="18" name="Group 17"/>
          <p:cNvGrpSpPr/>
          <p:nvPr/>
        </p:nvGrpSpPr>
        <p:grpSpPr>
          <a:xfrm>
            <a:off x="0" y="6577013"/>
            <a:ext cx="9180513" cy="307975"/>
            <a:chOff x="0" y="6577013"/>
            <a:chExt cx="9180513" cy="307975"/>
          </a:xfrm>
        </p:grpSpPr>
        <p:grpSp>
          <p:nvGrpSpPr>
            <p:cNvPr id="20" name="Group 31"/>
            <p:cNvGrpSpPr>
              <a:grpSpLocks/>
            </p:cNvGrpSpPr>
            <p:nvPr/>
          </p:nvGrpSpPr>
          <p:grpSpPr bwMode="auto">
            <a:xfrm>
              <a:off x="0" y="6577013"/>
              <a:ext cx="7172325" cy="304800"/>
              <a:chOff x="0" y="4143"/>
              <a:chExt cx="4518" cy="192"/>
            </a:xfrm>
          </p:grpSpPr>
          <p:sp>
            <p:nvSpPr>
              <p:cNvPr id="22" name="TextBox 14"/>
              <p:cNvSpPr txBox="1">
                <a:spLocks noChangeArrowheads="1"/>
              </p:cNvSpPr>
              <p:nvPr/>
            </p:nvSpPr>
            <p:spPr bwMode="auto">
              <a:xfrm>
                <a:off x="0" y="4143"/>
                <a:ext cx="1175" cy="1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err="1" smtClean="0">
                    <a:solidFill>
                      <a:schemeClr val="bg1"/>
                    </a:solidFill>
                    <a:latin typeface="Arial"/>
                    <a:cs typeface="Arial"/>
                  </a:rPr>
                  <a:t>June</a:t>
                </a:r>
                <a:r>
                  <a:rPr lang="it-IT" sz="1400" dirty="0" smtClean="0">
                    <a:solidFill>
                      <a:schemeClr val="bg1"/>
                    </a:solidFill>
                    <a:latin typeface="Arial"/>
                    <a:cs typeface="Arial"/>
                  </a:rPr>
                  <a:t> 17, 2016</a:t>
                </a:r>
                <a:endParaRPr lang="en-GB" sz="1400" dirty="0">
                  <a:solidFill>
                    <a:schemeClr val="bg1"/>
                  </a:solidFill>
                  <a:latin typeface="Arial"/>
                  <a:cs typeface="Arial"/>
                </a:endParaRPr>
              </a:p>
            </p:txBody>
          </p:sp>
          <p:sp>
            <p:nvSpPr>
              <p:cNvPr id="23" name="TextBox 15"/>
              <p:cNvSpPr txBox="1">
                <a:spLocks noChangeArrowheads="1"/>
              </p:cNvSpPr>
              <p:nvPr/>
            </p:nvSpPr>
            <p:spPr bwMode="auto">
              <a:xfrm>
                <a:off x="1175" y="4143"/>
                <a:ext cx="3343" cy="192"/>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en-GB" sz="1400" dirty="0" smtClean="0">
                    <a:solidFill>
                      <a:schemeClr val="bg1"/>
                    </a:solidFill>
                    <a:latin typeface="Arial"/>
                    <a:cs typeface="Arial"/>
                  </a:rPr>
                  <a:t>Kirk McDonald Fest</a:t>
                </a:r>
                <a:endParaRPr lang="en-GB" sz="1400" dirty="0">
                  <a:solidFill>
                    <a:schemeClr val="bg1"/>
                  </a:solidFill>
                  <a:latin typeface="Arial"/>
                  <a:cs typeface="Arial"/>
                </a:endParaRPr>
              </a:p>
            </p:txBody>
          </p:sp>
        </p:grpSp>
        <p:sp>
          <p:nvSpPr>
            <p:cNvPr id="21" name="TextBox 5"/>
            <p:cNvSpPr txBox="1">
              <a:spLocks noChangeArrowheads="1"/>
            </p:cNvSpPr>
            <p:nvPr/>
          </p:nvSpPr>
          <p:spPr bwMode="auto">
            <a:xfrm>
              <a:off x="7132638" y="6580188"/>
              <a:ext cx="20478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a:solidFill>
                    <a:schemeClr val="bg1"/>
                  </a:solidFill>
                  <a:latin typeface="Arial"/>
                  <a:cs typeface="Arial"/>
                </a:rPr>
                <a:t>C. </a:t>
              </a:r>
              <a:r>
                <a:rPr lang="it-IT" sz="1400" dirty="0" smtClean="0">
                  <a:solidFill>
                    <a:schemeClr val="bg1"/>
                  </a:solidFill>
                  <a:latin typeface="Arial"/>
                  <a:cs typeface="Arial"/>
                </a:rPr>
                <a:t>Biino</a:t>
              </a:r>
              <a:endParaRPr lang="en-GB" sz="1400" dirty="0">
                <a:solidFill>
                  <a:schemeClr val="bg1"/>
                </a:solidFill>
                <a:latin typeface="Arial"/>
                <a:cs typeface="Arial"/>
              </a:endParaRPr>
            </a:p>
          </p:txBody>
        </p:sp>
      </p:grpSp>
      <p:sp>
        <p:nvSpPr>
          <p:cNvPr id="4" name="Title 3"/>
          <p:cNvSpPr>
            <a:spLocks noGrp="1"/>
          </p:cNvSpPr>
          <p:nvPr>
            <p:ph type="title"/>
          </p:nvPr>
        </p:nvSpPr>
        <p:spPr/>
        <p:txBody>
          <a:bodyPr/>
          <a:lstStyle/>
          <a:p>
            <a:r>
              <a:rPr lang="en-US" dirty="0" smtClean="0"/>
              <a:t> </a:t>
            </a:r>
            <a:endParaRPr lang="en-US" dirty="0"/>
          </a:p>
        </p:txBody>
      </p:sp>
      <p:sp>
        <p:nvSpPr>
          <p:cNvPr id="5" name="Text Placeholder 4"/>
          <p:cNvSpPr>
            <a:spLocks noGrp="1"/>
          </p:cNvSpPr>
          <p:nvPr>
            <p:ph type="body" idx="1"/>
          </p:nvPr>
        </p:nvSpPr>
        <p:spPr>
          <a:xfrm>
            <a:off x="722313" y="2906713"/>
            <a:ext cx="1563687" cy="903287"/>
          </a:xfrm>
        </p:spPr>
        <p:txBody>
          <a:bodyPr/>
          <a:lstStyle/>
          <a:p>
            <a:r>
              <a:rPr lang="en-US" dirty="0" smtClean="0"/>
              <a:t> </a:t>
            </a:r>
            <a:endParaRPr lang="en-US" dirty="0"/>
          </a:p>
        </p:txBody>
      </p:sp>
      <p:sp>
        <p:nvSpPr>
          <p:cNvPr id="6" name="Rectangle 5"/>
          <p:cNvSpPr/>
          <p:nvPr/>
        </p:nvSpPr>
        <p:spPr>
          <a:xfrm>
            <a:off x="152400" y="990600"/>
            <a:ext cx="3124200" cy="1077218"/>
          </a:xfrm>
          <a:prstGeom prst="rect">
            <a:avLst/>
          </a:prstGeom>
          <a:solidFill>
            <a:schemeClr val="bg1"/>
          </a:solidFill>
          <a:ln>
            <a:solidFill>
              <a:srgbClr val="FFFF00"/>
            </a:solidFill>
          </a:ln>
        </p:spPr>
        <p:txBody>
          <a:bodyPr wrap="square">
            <a:spAutoFit/>
          </a:bodyPr>
          <a:lstStyle/>
          <a:p>
            <a:r>
              <a:rPr lang="en-US" sz="1600" dirty="0"/>
              <a:t>Level I: 2 distinct tracks, in time</a:t>
            </a:r>
          </a:p>
          <a:p>
            <a:r>
              <a:rPr lang="en-US" sz="1600" dirty="0"/>
              <a:t>Level II: point back to target in y</a:t>
            </a:r>
          </a:p>
          <a:p>
            <a:r>
              <a:rPr lang="en-US" sz="1600" dirty="0"/>
              <a:t>Level III: </a:t>
            </a:r>
            <a:r>
              <a:rPr lang="en-US" sz="1600" dirty="0" err="1"/>
              <a:t>M</a:t>
            </a:r>
            <a:r>
              <a:rPr lang="en-US" sz="1600" baseline="-25000" dirty="0" err="1">
                <a:latin typeface="Symbol" charset="2"/>
                <a:cs typeface="Symbol" charset="2"/>
              </a:rPr>
              <a:t>mm</a:t>
            </a:r>
            <a:r>
              <a:rPr lang="en-US" sz="1600" dirty="0"/>
              <a:t> &gt; 2 </a:t>
            </a:r>
            <a:r>
              <a:rPr lang="en-US" sz="1600" dirty="0" err="1"/>
              <a:t>GeV</a:t>
            </a:r>
            <a:r>
              <a:rPr lang="en-US" sz="1600" dirty="0"/>
              <a:t> (</a:t>
            </a:r>
            <a:r>
              <a:rPr lang="en-US" sz="1600" dirty="0" smtClean="0"/>
              <a:t>lookup      </a:t>
            </a:r>
          </a:p>
          <a:p>
            <a:r>
              <a:rPr lang="en-US" sz="1600" dirty="0" smtClean="0"/>
              <a:t>              tables)</a:t>
            </a:r>
            <a:endParaRPr lang="en-US" sz="1600" dirty="0"/>
          </a:p>
        </p:txBody>
      </p:sp>
      <p:sp>
        <p:nvSpPr>
          <p:cNvPr id="7" name="Rectangle 6"/>
          <p:cNvSpPr/>
          <p:nvPr/>
        </p:nvSpPr>
        <p:spPr>
          <a:xfrm>
            <a:off x="6155267" y="76200"/>
            <a:ext cx="2988733" cy="3139321"/>
          </a:xfrm>
          <a:prstGeom prst="rect">
            <a:avLst/>
          </a:prstGeom>
          <a:solidFill>
            <a:schemeClr val="accent5">
              <a:lumMod val="20000"/>
              <a:lumOff val="80000"/>
            </a:schemeClr>
          </a:solidFill>
          <a:ln>
            <a:solidFill>
              <a:schemeClr val="tx2"/>
            </a:solidFill>
          </a:ln>
        </p:spPr>
        <p:txBody>
          <a:bodyPr wrap="square">
            <a:spAutoFit/>
          </a:bodyPr>
          <a:lstStyle/>
          <a:p>
            <a:r>
              <a:rPr lang="en-US" dirty="0" smtClean="0">
                <a:solidFill>
                  <a:srgbClr val="1F497D"/>
                </a:solidFill>
              </a:rPr>
              <a:t>The trigger was based entirely on scintillator counter  </a:t>
            </a:r>
            <a:r>
              <a:rPr lang="en-US" dirty="0" err="1" smtClean="0">
                <a:solidFill>
                  <a:srgbClr val="1F497D"/>
                </a:solidFill>
              </a:rPr>
              <a:t>informations</a:t>
            </a:r>
            <a:r>
              <a:rPr lang="en-US" dirty="0" smtClean="0">
                <a:solidFill>
                  <a:srgbClr val="1F497D"/>
                </a:solidFill>
              </a:rPr>
              <a:t>, to select events with 2 penetrating particles produced in the Be target and to discriminate against pairs with low invariant mass or containing a halo </a:t>
            </a:r>
            <a:r>
              <a:rPr lang="en-US" dirty="0" err="1" smtClean="0">
                <a:solidFill>
                  <a:srgbClr val="1F497D"/>
                </a:solidFill>
              </a:rPr>
              <a:t>muon</a:t>
            </a:r>
            <a:r>
              <a:rPr lang="en-US" dirty="0" smtClean="0">
                <a:solidFill>
                  <a:srgbClr val="1F497D"/>
                </a:solidFill>
              </a:rPr>
              <a:t> from beam pion decays. </a:t>
            </a:r>
            <a:endParaRPr lang="en-US" dirty="0">
              <a:solidFill>
                <a:srgbClr val="1F497D"/>
              </a:solidFill>
            </a:endParaRPr>
          </a:p>
        </p:txBody>
      </p:sp>
      <p:sp>
        <p:nvSpPr>
          <p:cNvPr id="14" name="Rectangle 13"/>
          <p:cNvSpPr/>
          <p:nvPr/>
        </p:nvSpPr>
        <p:spPr>
          <a:xfrm>
            <a:off x="0" y="4800600"/>
            <a:ext cx="6172200" cy="1754327"/>
          </a:xfrm>
          <a:prstGeom prst="rect">
            <a:avLst/>
          </a:prstGeom>
          <a:solidFill>
            <a:srgbClr val="FFF5B7"/>
          </a:solidFill>
          <a:ln>
            <a:solidFill>
              <a:schemeClr val="tx2"/>
            </a:solidFill>
          </a:ln>
        </p:spPr>
        <p:txBody>
          <a:bodyPr wrap="square">
            <a:spAutoFit/>
          </a:bodyPr>
          <a:lstStyle/>
          <a:p>
            <a:r>
              <a:rPr lang="en-US" dirty="0">
                <a:solidFill>
                  <a:schemeClr val="tx2"/>
                </a:solidFill>
              </a:rPr>
              <a:t>The Level-1 decision was reached about </a:t>
            </a:r>
            <a:r>
              <a:rPr lang="en-US" b="1" dirty="0">
                <a:solidFill>
                  <a:schemeClr val="tx2"/>
                </a:solidFill>
              </a:rPr>
              <a:t>40 ns </a:t>
            </a:r>
            <a:r>
              <a:rPr lang="en-US" dirty="0" smtClean="0">
                <a:solidFill>
                  <a:schemeClr val="tx2"/>
                </a:solidFill>
              </a:rPr>
              <a:t>after the </a:t>
            </a:r>
            <a:r>
              <a:rPr lang="en-US" dirty="0">
                <a:solidFill>
                  <a:schemeClr val="tx2"/>
                </a:solidFill>
              </a:rPr>
              <a:t>signals emerged from the </a:t>
            </a:r>
            <a:r>
              <a:rPr lang="en-US" dirty="0" smtClean="0">
                <a:solidFill>
                  <a:schemeClr val="tx2"/>
                </a:solidFill>
              </a:rPr>
              <a:t>scintillator discriminators.</a:t>
            </a:r>
          </a:p>
          <a:p>
            <a:r>
              <a:rPr lang="en-US" dirty="0">
                <a:solidFill>
                  <a:schemeClr val="tx2"/>
                </a:solidFill>
              </a:rPr>
              <a:t>The Level-2 decision was available 10 ns after the</a:t>
            </a:r>
          </a:p>
          <a:p>
            <a:r>
              <a:rPr lang="en-US" dirty="0">
                <a:solidFill>
                  <a:schemeClr val="tx2"/>
                </a:solidFill>
              </a:rPr>
              <a:t>Level-1</a:t>
            </a:r>
            <a:r>
              <a:rPr lang="en-US" dirty="0" smtClean="0">
                <a:solidFill>
                  <a:schemeClr val="tx2"/>
                </a:solidFill>
              </a:rPr>
              <a:t>.</a:t>
            </a:r>
          </a:p>
          <a:p>
            <a:r>
              <a:rPr lang="en-US" dirty="0" smtClean="0">
                <a:solidFill>
                  <a:schemeClr val="tx2"/>
                </a:solidFill>
              </a:rPr>
              <a:t>Strong limits coming from </a:t>
            </a:r>
            <a:r>
              <a:rPr lang="en-US" dirty="0">
                <a:solidFill>
                  <a:schemeClr val="tx2"/>
                </a:solidFill>
              </a:rPr>
              <a:t>signal cables </a:t>
            </a:r>
            <a:r>
              <a:rPr lang="en-US" dirty="0" smtClean="0">
                <a:solidFill>
                  <a:schemeClr val="tx2"/>
                </a:solidFill>
              </a:rPr>
              <a:t>length of the drift chambers …</a:t>
            </a:r>
            <a:endParaRPr lang="en-US" dirty="0">
              <a:solidFill>
                <a:schemeClr val="tx2"/>
              </a:solidFill>
            </a:endParaRPr>
          </a:p>
        </p:txBody>
      </p:sp>
      <p:sp>
        <p:nvSpPr>
          <p:cNvPr id="17" name="Rectangle 16"/>
          <p:cNvSpPr/>
          <p:nvPr/>
        </p:nvSpPr>
        <p:spPr>
          <a:xfrm>
            <a:off x="6096000" y="3352800"/>
            <a:ext cx="3048000" cy="3139321"/>
          </a:xfrm>
          <a:prstGeom prst="rect">
            <a:avLst/>
          </a:prstGeom>
          <a:solidFill>
            <a:schemeClr val="accent5">
              <a:lumMod val="20000"/>
              <a:lumOff val="80000"/>
            </a:schemeClr>
          </a:solidFill>
          <a:ln>
            <a:solidFill>
              <a:schemeClr val="tx2"/>
            </a:solidFill>
          </a:ln>
        </p:spPr>
        <p:txBody>
          <a:bodyPr wrap="square">
            <a:spAutoFit/>
          </a:bodyPr>
          <a:lstStyle/>
          <a:p>
            <a:r>
              <a:rPr lang="en-US" dirty="0" smtClean="0">
                <a:solidFill>
                  <a:srgbClr val="FF0000"/>
                </a:solidFill>
              </a:rPr>
              <a:t>MOST of the TRIGGER ELECTRONICS was </a:t>
            </a:r>
            <a:r>
              <a:rPr lang="en-US" b="1" dirty="0" err="1" smtClean="0">
                <a:solidFill>
                  <a:srgbClr val="FF0000"/>
                </a:solidFill>
              </a:rPr>
              <a:t>desi-gned</a:t>
            </a:r>
            <a:r>
              <a:rPr lang="en-US" b="1" dirty="0" smtClean="0">
                <a:solidFill>
                  <a:srgbClr val="FF0000"/>
                </a:solidFill>
              </a:rPr>
              <a:t> and built in Prince-ton </a:t>
            </a:r>
            <a:r>
              <a:rPr lang="en-US" dirty="0" smtClean="0">
                <a:solidFill>
                  <a:srgbClr val="FF0000"/>
                </a:solidFill>
              </a:rPr>
              <a:t>for this experiment. </a:t>
            </a:r>
          </a:p>
          <a:p>
            <a:r>
              <a:rPr lang="en-US" dirty="0" smtClean="0">
                <a:solidFill>
                  <a:srgbClr val="1F497D"/>
                </a:solidFill>
              </a:rPr>
              <a:t>The discriminators, latches, and trigger processors used ECL integrated circuits while a few standard NIM modules were used in forming final coincidences at each trigger level.</a:t>
            </a:r>
            <a:endParaRPr lang="en-US" dirty="0">
              <a:solidFill>
                <a:srgbClr val="1F497D"/>
              </a:solidFill>
            </a:endParaRPr>
          </a:p>
        </p:txBody>
      </p:sp>
    </p:spTree>
    <p:extLst>
      <p:ext uri="{BB962C8B-B14F-4D97-AF65-F5344CB8AC3E}">
        <p14:creationId xmlns:p14="http://schemas.microsoft.com/office/powerpoint/2010/main" val="126935955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0" y="6577013"/>
            <a:ext cx="9180513" cy="307975"/>
            <a:chOff x="0" y="6577013"/>
            <a:chExt cx="9180513" cy="307975"/>
          </a:xfrm>
        </p:grpSpPr>
        <p:grpSp>
          <p:nvGrpSpPr>
            <p:cNvPr id="20" name="Group 31"/>
            <p:cNvGrpSpPr>
              <a:grpSpLocks/>
            </p:cNvGrpSpPr>
            <p:nvPr/>
          </p:nvGrpSpPr>
          <p:grpSpPr bwMode="auto">
            <a:xfrm>
              <a:off x="0" y="6577013"/>
              <a:ext cx="7172325" cy="304800"/>
              <a:chOff x="0" y="4143"/>
              <a:chExt cx="4518" cy="192"/>
            </a:xfrm>
          </p:grpSpPr>
          <p:sp>
            <p:nvSpPr>
              <p:cNvPr id="22" name="TextBox 14"/>
              <p:cNvSpPr txBox="1">
                <a:spLocks noChangeArrowheads="1"/>
              </p:cNvSpPr>
              <p:nvPr/>
            </p:nvSpPr>
            <p:spPr bwMode="auto">
              <a:xfrm>
                <a:off x="0" y="4143"/>
                <a:ext cx="1175" cy="1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err="1" smtClean="0">
                    <a:solidFill>
                      <a:schemeClr val="bg1"/>
                    </a:solidFill>
                    <a:latin typeface="Arial"/>
                    <a:cs typeface="Arial"/>
                  </a:rPr>
                  <a:t>June</a:t>
                </a:r>
                <a:r>
                  <a:rPr lang="it-IT" sz="1400" dirty="0" smtClean="0">
                    <a:solidFill>
                      <a:schemeClr val="bg1"/>
                    </a:solidFill>
                    <a:latin typeface="Arial"/>
                    <a:cs typeface="Arial"/>
                  </a:rPr>
                  <a:t> 17, 2016</a:t>
                </a:r>
                <a:endParaRPr lang="en-GB" sz="1400" dirty="0">
                  <a:solidFill>
                    <a:schemeClr val="bg1"/>
                  </a:solidFill>
                  <a:latin typeface="Arial"/>
                  <a:cs typeface="Arial"/>
                </a:endParaRPr>
              </a:p>
            </p:txBody>
          </p:sp>
          <p:sp>
            <p:nvSpPr>
              <p:cNvPr id="23" name="TextBox 15"/>
              <p:cNvSpPr txBox="1">
                <a:spLocks noChangeArrowheads="1"/>
              </p:cNvSpPr>
              <p:nvPr/>
            </p:nvSpPr>
            <p:spPr bwMode="auto">
              <a:xfrm>
                <a:off x="1175" y="4143"/>
                <a:ext cx="3343" cy="192"/>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en-GB" sz="1400" dirty="0" smtClean="0">
                    <a:solidFill>
                      <a:schemeClr val="bg1"/>
                    </a:solidFill>
                    <a:latin typeface="Arial"/>
                    <a:cs typeface="Arial"/>
                  </a:rPr>
                  <a:t>Kirk McDonald Fest</a:t>
                </a:r>
                <a:endParaRPr lang="en-GB" sz="1400" dirty="0">
                  <a:solidFill>
                    <a:schemeClr val="bg1"/>
                  </a:solidFill>
                  <a:latin typeface="Arial"/>
                  <a:cs typeface="Arial"/>
                </a:endParaRPr>
              </a:p>
            </p:txBody>
          </p:sp>
        </p:grpSp>
        <p:sp>
          <p:nvSpPr>
            <p:cNvPr id="21" name="TextBox 5"/>
            <p:cNvSpPr txBox="1">
              <a:spLocks noChangeArrowheads="1"/>
            </p:cNvSpPr>
            <p:nvPr/>
          </p:nvSpPr>
          <p:spPr bwMode="auto">
            <a:xfrm>
              <a:off x="7132638" y="6580188"/>
              <a:ext cx="20478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a:solidFill>
                    <a:schemeClr val="bg1"/>
                  </a:solidFill>
                  <a:latin typeface="Arial"/>
                  <a:cs typeface="Arial"/>
                </a:rPr>
                <a:t>C. </a:t>
              </a:r>
              <a:r>
                <a:rPr lang="it-IT" sz="1400" dirty="0" smtClean="0">
                  <a:solidFill>
                    <a:schemeClr val="bg1"/>
                  </a:solidFill>
                  <a:latin typeface="Arial"/>
                  <a:cs typeface="Arial"/>
                </a:rPr>
                <a:t>Biino</a:t>
              </a:r>
              <a:endParaRPr lang="en-GB" sz="1400" dirty="0">
                <a:solidFill>
                  <a:schemeClr val="bg1"/>
                </a:solidFill>
                <a:latin typeface="Arial"/>
                <a:cs typeface="Arial"/>
              </a:endParaRPr>
            </a:p>
          </p:txBody>
        </p:sp>
      </p:grpSp>
      <p:sp>
        <p:nvSpPr>
          <p:cNvPr id="4" name="Title 3"/>
          <p:cNvSpPr>
            <a:spLocks noGrp="1"/>
          </p:cNvSpPr>
          <p:nvPr>
            <p:ph type="title"/>
          </p:nvPr>
        </p:nvSpPr>
        <p:spPr/>
        <p:txBody>
          <a:bodyPr/>
          <a:lstStyle/>
          <a:p>
            <a:r>
              <a:rPr lang="en-US" dirty="0" smtClean="0"/>
              <a:t> </a:t>
            </a:r>
            <a:endParaRPr lang="en-US" dirty="0"/>
          </a:p>
        </p:txBody>
      </p:sp>
      <p:sp>
        <p:nvSpPr>
          <p:cNvPr id="5" name="Text Placeholder 4"/>
          <p:cNvSpPr>
            <a:spLocks noGrp="1"/>
          </p:cNvSpPr>
          <p:nvPr>
            <p:ph type="body" idx="1"/>
          </p:nvPr>
        </p:nvSpPr>
        <p:spPr/>
        <p:txBody>
          <a:bodyPr/>
          <a:lstStyle/>
          <a:p>
            <a:r>
              <a:rPr lang="en-US" dirty="0" smtClean="0"/>
              <a:t> </a:t>
            </a:r>
            <a:endParaRPr lang="en-US" dirty="0"/>
          </a:p>
        </p:txBody>
      </p:sp>
      <p:pic>
        <p:nvPicPr>
          <p:cNvPr id="8" name="Picture 7"/>
          <p:cNvPicPr>
            <a:picLocks noChangeAspect="1"/>
          </p:cNvPicPr>
          <p:nvPr/>
        </p:nvPicPr>
        <p:blipFill>
          <a:blip r:embed="rId3"/>
          <a:stretch>
            <a:fillRect/>
          </a:stretch>
        </p:blipFill>
        <p:spPr>
          <a:xfrm>
            <a:off x="1174436" y="0"/>
            <a:ext cx="1949764" cy="1066800"/>
          </a:xfrm>
          <a:prstGeom prst="rect">
            <a:avLst/>
          </a:prstGeom>
        </p:spPr>
      </p:pic>
      <p:pic>
        <p:nvPicPr>
          <p:cNvPr id="9" name="Picture 8"/>
          <p:cNvPicPr>
            <a:picLocks noChangeAspect="1"/>
          </p:cNvPicPr>
          <p:nvPr/>
        </p:nvPicPr>
        <p:blipFill>
          <a:blip r:embed="rId4"/>
          <a:stretch>
            <a:fillRect/>
          </a:stretch>
        </p:blipFill>
        <p:spPr>
          <a:xfrm>
            <a:off x="457200" y="914400"/>
            <a:ext cx="2209800" cy="2237422"/>
          </a:xfrm>
          <a:prstGeom prst="rect">
            <a:avLst/>
          </a:prstGeom>
        </p:spPr>
      </p:pic>
      <p:pic>
        <p:nvPicPr>
          <p:cNvPr id="10" name="Picture 9"/>
          <p:cNvPicPr>
            <a:picLocks noChangeAspect="1"/>
          </p:cNvPicPr>
          <p:nvPr/>
        </p:nvPicPr>
        <p:blipFill>
          <a:blip r:embed="rId5"/>
          <a:stretch>
            <a:fillRect/>
          </a:stretch>
        </p:blipFill>
        <p:spPr>
          <a:xfrm>
            <a:off x="3352800" y="0"/>
            <a:ext cx="3314700" cy="1155019"/>
          </a:xfrm>
          <a:prstGeom prst="rect">
            <a:avLst/>
          </a:prstGeom>
        </p:spPr>
      </p:pic>
      <p:pic>
        <p:nvPicPr>
          <p:cNvPr id="11" name="Picture 10"/>
          <p:cNvPicPr>
            <a:picLocks noChangeAspect="1"/>
          </p:cNvPicPr>
          <p:nvPr/>
        </p:nvPicPr>
        <p:blipFill>
          <a:blip r:embed="rId6"/>
          <a:stretch>
            <a:fillRect/>
          </a:stretch>
        </p:blipFill>
        <p:spPr>
          <a:xfrm>
            <a:off x="7310967" y="4572000"/>
            <a:ext cx="1841500" cy="1648049"/>
          </a:xfrm>
          <a:prstGeom prst="rect">
            <a:avLst/>
          </a:prstGeom>
        </p:spPr>
      </p:pic>
      <p:pic>
        <p:nvPicPr>
          <p:cNvPr id="12" name="Picture 11"/>
          <p:cNvPicPr>
            <a:picLocks noChangeAspect="1"/>
          </p:cNvPicPr>
          <p:nvPr/>
        </p:nvPicPr>
        <p:blipFill>
          <a:blip r:embed="rId7"/>
          <a:stretch>
            <a:fillRect/>
          </a:stretch>
        </p:blipFill>
        <p:spPr>
          <a:xfrm>
            <a:off x="3761360" y="1219200"/>
            <a:ext cx="2715639" cy="1905000"/>
          </a:xfrm>
          <a:prstGeom prst="rect">
            <a:avLst/>
          </a:prstGeom>
        </p:spPr>
      </p:pic>
      <p:pic>
        <p:nvPicPr>
          <p:cNvPr id="13" name="Picture 12"/>
          <p:cNvPicPr>
            <a:picLocks noChangeAspect="1"/>
          </p:cNvPicPr>
          <p:nvPr/>
        </p:nvPicPr>
        <p:blipFill>
          <a:blip r:embed="rId8"/>
          <a:stretch>
            <a:fillRect/>
          </a:stretch>
        </p:blipFill>
        <p:spPr>
          <a:xfrm>
            <a:off x="7479218" y="2209800"/>
            <a:ext cx="1664782" cy="1422400"/>
          </a:xfrm>
          <a:prstGeom prst="rect">
            <a:avLst/>
          </a:prstGeom>
        </p:spPr>
      </p:pic>
      <p:pic>
        <p:nvPicPr>
          <p:cNvPr id="14" name="Picture 13"/>
          <p:cNvPicPr>
            <a:picLocks noChangeAspect="1"/>
          </p:cNvPicPr>
          <p:nvPr/>
        </p:nvPicPr>
        <p:blipFill>
          <a:blip r:embed="rId9"/>
          <a:stretch>
            <a:fillRect/>
          </a:stretch>
        </p:blipFill>
        <p:spPr>
          <a:xfrm>
            <a:off x="101600" y="3429000"/>
            <a:ext cx="2260600" cy="1990744"/>
          </a:xfrm>
          <a:prstGeom prst="rect">
            <a:avLst/>
          </a:prstGeom>
        </p:spPr>
      </p:pic>
      <p:pic>
        <p:nvPicPr>
          <p:cNvPr id="15" name="Picture 14"/>
          <p:cNvPicPr>
            <a:picLocks noChangeAspect="1"/>
          </p:cNvPicPr>
          <p:nvPr/>
        </p:nvPicPr>
        <p:blipFill>
          <a:blip r:embed="rId10"/>
          <a:stretch>
            <a:fillRect/>
          </a:stretch>
        </p:blipFill>
        <p:spPr>
          <a:xfrm>
            <a:off x="6900333" y="304800"/>
            <a:ext cx="2235200" cy="1676400"/>
          </a:xfrm>
          <a:prstGeom prst="rect">
            <a:avLst/>
          </a:prstGeom>
        </p:spPr>
      </p:pic>
      <p:sp>
        <p:nvSpPr>
          <p:cNvPr id="19" name="Rectangle 18"/>
          <p:cNvSpPr/>
          <p:nvPr/>
        </p:nvSpPr>
        <p:spPr>
          <a:xfrm>
            <a:off x="16933" y="5562600"/>
            <a:ext cx="2590800" cy="923330"/>
          </a:xfrm>
          <a:prstGeom prst="rect">
            <a:avLst/>
          </a:prstGeom>
          <a:solidFill>
            <a:srgbClr val="FFFF00"/>
          </a:solidFill>
        </p:spPr>
        <p:txBody>
          <a:bodyPr wrap="square">
            <a:spAutoFit/>
          </a:bodyPr>
          <a:lstStyle/>
          <a:p>
            <a:r>
              <a:rPr lang="en-US" dirty="0">
                <a:solidFill>
                  <a:srgbClr val="FF0000"/>
                </a:solidFill>
              </a:rPr>
              <a:t>"...you are in a twisty maze of passageways, all alike"</a:t>
            </a:r>
          </a:p>
        </p:txBody>
      </p:sp>
      <p:pic>
        <p:nvPicPr>
          <p:cNvPr id="6" name="Picture 5"/>
          <p:cNvPicPr>
            <a:picLocks noChangeAspect="1"/>
          </p:cNvPicPr>
          <p:nvPr/>
        </p:nvPicPr>
        <p:blipFill>
          <a:blip r:embed="rId11"/>
          <a:stretch>
            <a:fillRect/>
          </a:stretch>
        </p:blipFill>
        <p:spPr>
          <a:xfrm>
            <a:off x="2514600" y="3219365"/>
            <a:ext cx="2441448" cy="3630168"/>
          </a:xfrm>
          <a:prstGeom prst="rect">
            <a:avLst/>
          </a:prstGeom>
        </p:spPr>
      </p:pic>
      <p:pic>
        <p:nvPicPr>
          <p:cNvPr id="7" name="Picture 6"/>
          <p:cNvPicPr>
            <a:picLocks noChangeAspect="1"/>
          </p:cNvPicPr>
          <p:nvPr/>
        </p:nvPicPr>
        <p:blipFill>
          <a:blip r:embed="rId12"/>
          <a:stretch>
            <a:fillRect/>
          </a:stretch>
        </p:blipFill>
        <p:spPr>
          <a:xfrm>
            <a:off x="4953000" y="3236299"/>
            <a:ext cx="2450592" cy="3630168"/>
          </a:xfrm>
          <a:prstGeom prst="rect">
            <a:avLst/>
          </a:prstGeom>
        </p:spPr>
      </p:pic>
      <p:sp>
        <p:nvSpPr>
          <p:cNvPr id="2" name="TextBox 1"/>
          <p:cNvSpPr txBox="1"/>
          <p:nvPr/>
        </p:nvSpPr>
        <p:spPr>
          <a:xfrm>
            <a:off x="5181600" y="1447800"/>
            <a:ext cx="1373518" cy="400110"/>
          </a:xfrm>
          <a:prstGeom prst="rect">
            <a:avLst/>
          </a:prstGeom>
          <a:noFill/>
        </p:spPr>
        <p:txBody>
          <a:bodyPr wrap="none" rtlCol="0">
            <a:spAutoFit/>
          </a:bodyPr>
          <a:lstStyle/>
          <a:p>
            <a:r>
              <a:rPr lang="en-US" sz="2000" dirty="0" smtClean="0">
                <a:solidFill>
                  <a:schemeClr val="tx2"/>
                </a:solidFill>
                <a:latin typeface="+mn-lt"/>
              </a:rPr>
              <a:t>Twist &amp; flat</a:t>
            </a:r>
            <a:endParaRPr lang="en-US" sz="2000" dirty="0">
              <a:solidFill>
                <a:schemeClr val="tx2"/>
              </a:solidFill>
              <a:latin typeface="+mn-lt"/>
            </a:endParaRPr>
          </a:p>
        </p:txBody>
      </p:sp>
    </p:spTree>
    <p:extLst>
      <p:ext uri="{BB962C8B-B14F-4D97-AF65-F5344CB8AC3E}">
        <p14:creationId xmlns:p14="http://schemas.microsoft.com/office/powerpoint/2010/main" val="428114316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0" y="6577013"/>
            <a:ext cx="9180513" cy="307975"/>
            <a:chOff x="0" y="6577013"/>
            <a:chExt cx="9180513" cy="307975"/>
          </a:xfrm>
        </p:grpSpPr>
        <p:grpSp>
          <p:nvGrpSpPr>
            <p:cNvPr id="20" name="Group 31"/>
            <p:cNvGrpSpPr>
              <a:grpSpLocks/>
            </p:cNvGrpSpPr>
            <p:nvPr/>
          </p:nvGrpSpPr>
          <p:grpSpPr bwMode="auto">
            <a:xfrm>
              <a:off x="0" y="6577013"/>
              <a:ext cx="7172325" cy="304800"/>
              <a:chOff x="0" y="4143"/>
              <a:chExt cx="4518" cy="192"/>
            </a:xfrm>
          </p:grpSpPr>
          <p:sp>
            <p:nvSpPr>
              <p:cNvPr id="22" name="TextBox 14"/>
              <p:cNvSpPr txBox="1">
                <a:spLocks noChangeArrowheads="1"/>
              </p:cNvSpPr>
              <p:nvPr/>
            </p:nvSpPr>
            <p:spPr bwMode="auto">
              <a:xfrm>
                <a:off x="0" y="4143"/>
                <a:ext cx="1175" cy="1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err="1" smtClean="0">
                    <a:solidFill>
                      <a:schemeClr val="bg1"/>
                    </a:solidFill>
                    <a:latin typeface="Arial"/>
                    <a:cs typeface="Arial"/>
                  </a:rPr>
                  <a:t>June</a:t>
                </a:r>
                <a:r>
                  <a:rPr lang="it-IT" sz="1400" dirty="0" smtClean="0">
                    <a:solidFill>
                      <a:schemeClr val="bg1"/>
                    </a:solidFill>
                    <a:latin typeface="Arial"/>
                    <a:cs typeface="Arial"/>
                  </a:rPr>
                  <a:t> 17, 2016</a:t>
                </a:r>
                <a:endParaRPr lang="en-GB" sz="1400" dirty="0">
                  <a:solidFill>
                    <a:schemeClr val="bg1"/>
                  </a:solidFill>
                  <a:latin typeface="Arial"/>
                  <a:cs typeface="Arial"/>
                </a:endParaRPr>
              </a:p>
            </p:txBody>
          </p:sp>
          <p:sp>
            <p:nvSpPr>
              <p:cNvPr id="23" name="TextBox 15"/>
              <p:cNvSpPr txBox="1">
                <a:spLocks noChangeArrowheads="1"/>
              </p:cNvSpPr>
              <p:nvPr/>
            </p:nvSpPr>
            <p:spPr bwMode="auto">
              <a:xfrm>
                <a:off x="1175" y="4143"/>
                <a:ext cx="3343" cy="192"/>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en-GB" sz="1400" dirty="0" smtClean="0">
                    <a:solidFill>
                      <a:schemeClr val="bg1"/>
                    </a:solidFill>
                    <a:latin typeface="Arial"/>
                    <a:cs typeface="Arial"/>
                  </a:rPr>
                  <a:t>Kirk McDonald Fest</a:t>
                </a:r>
                <a:endParaRPr lang="en-GB" sz="1400" dirty="0">
                  <a:solidFill>
                    <a:schemeClr val="bg1"/>
                  </a:solidFill>
                  <a:latin typeface="Arial"/>
                  <a:cs typeface="Arial"/>
                </a:endParaRPr>
              </a:p>
            </p:txBody>
          </p:sp>
        </p:grpSp>
        <p:sp>
          <p:nvSpPr>
            <p:cNvPr id="21" name="TextBox 5"/>
            <p:cNvSpPr txBox="1">
              <a:spLocks noChangeArrowheads="1"/>
            </p:cNvSpPr>
            <p:nvPr/>
          </p:nvSpPr>
          <p:spPr bwMode="auto">
            <a:xfrm>
              <a:off x="7132638" y="6580188"/>
              <a:ext cx="20478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a:solidFill>
                    <a:schemeClr val="bg1"/>
                  </a:solidFill>
                  <a:latin typeface="Arial"/>
                  <a:cs typeface="Arial"/>
                </a:rPr>
                <a:t>C. </a:t>
              </a:r>
              <a:r>
                <a:rPr lang="it-IT" sz="1400" dirty="0" smtClean="0">
                  <a:solidFill>
                    <a:schemeClr val="bg1"/>
                  </a:solidFill>
                  <a:latin typeface="Arial"/>
                  <a:cs typeface="Arial"/>
                </a:rPr>
                <a:t>Biino</a:t>
              </a:r>
              <a:endParaRPr lang="en-GB" sz="1400" dirty="0">
                <a:solidFill>
                  <a:schemeClr val="bg1"/>
                </a:solidFill>
                <a:latin typeface="Arial"/>
                <a:cs typeface="Arial"/>
              </a:endParaRPr>
            </a:p>
          </p:txBody>
        </p:sp>
      </p:grpSp>
      <p:sp>
        <p:nvSpPr>
          <p:cNvPr id="4" name="Title 3"/>
          <p:cNvSpPr>
            <a:spLocks noGrp="1"/>
          </p:cNvSpPr>
          <p:nvPr>
            <p:ph type="title"/>
          </p:nvPr>
        </p:nvSpPr>
        <p:spPr/>
        <p:txBody>
          <a:bodyPr/>
          <a:lstStyle/>
          <a:p>
            <a:r>
              <a:rPr lang="en-US" dirty="0" smtClean="0"/>
              <a:t> </a:t>
            </a:r>
            <a:endParaRPr lang="en-US" dirty="0"/>
          </a:p>
        </p:txBody>
      </p:sp>
      <p:sp>
        <p:nvSpPr>
          <p:cNvPr id="5" name="Text Placeholder 4"/>
          <p:cNvSpPr>
            <a:spLocks noGrp="1"/>
          </p:cNvSpPr>
          <p:nvPr>
            <p:ph type="body" idx="1"/>
          </p:nvPr>
        </p:nvSpPr>
        <p:spPr/>
        <p:txBody>
          <a:bodyPr/>
          <a:lstStyle/>
          <a:p>
            <a:r>
              <a:rPr lang="en-US" dirty="0" smtClean="0"/>
              <a:t> </a:t>
            </a:r>
            <a:endParaRPr lang="en-US" dirty="0"/>
          </a:p>
        </p:txBody>
      </p:sp>
      <p:pic>
        <p:nvPicPr>
          <p:cNvPr id="24" name="Picture 23"/>
          <p:cNvPicPr>
            <a:picLocks noChangeAspect="1"/>
          </p:cNvPicPr>
          <p:nvPr/>
        </p:nvPicPr>
        <p:blipFill>
          <a:blip r:embed="rId3"/>
          <a:stretch>
            <a:fillRect/>
          </a:stretch>
        </p:blipFill>
        <p:spPr>
          <a:xfrm>
            <a:off x="101599" y="117225"/>
            <a:ext cx="3314631" cy="1787775"/>
          </a:xfrm>
          <a:prstGeom prst="rect">
            <a:avLst/>
          </a:prstGeom>
          <a:ln w="38100" cmpd="sng">
            <a:solidFill>
              <a:srgbClr val="FFFF00"/>
            </a:solidFill>
          </a:ln>
        </p:spPr>
      </p:pic>
      <p:pic>
        <p:nvPicPr>
          <p:cNvPr id="2" name="Picture 1"/>
          <p:cNvPicPr>
            <a:picLocks noChangeAspect="1"/>
          </p:cNvPicPr>
          <p:nvPr/>
        </p:nvPicPr>
        <p:blipFill>
          <a:blip r:embed="rId4"/>
          <a:stretch>
            <a:fillRect/>
          </a:stretch>
        </p:blipFill>
        <p:spPr>
          <a:xfrm>
            <a:off x="131064" y="2819400"/>
            <a:ext cx="5431536" cy="3657600"/>
          </a:xfrm>
          <a:prstGeom prst="rect">
            <a:avLst/>
          </a:prstGeom>
        </p:spPr>
      </p:pic>
      <p:pic>
        <p:nvPicPr>
          <p:cNvPr id="6" name="Picture 5"/>
          <p:cNvPicPr>
            <a:picLocks noChangeAspect="1"/>
          </p:cNvPicPr>
          <p:nvPr/>
        </p:nvPicPr>
        <p:blipFill>
          <a:blip r:embed="rId5"/>
          <a:stretch>
            <a:fillRect/>
          </a:stretch>
        </p:blipFill>
        <p:spPr>
          <a:xfrm>
            <a:off x="5562600" y="304800"/>
            <a:ext cx="3505200" cy="5205984"/>
          </a:xfrm>
          <a:prstGeom prst="rect">
            <a:avLst/>
          </a:prstGeom>
        </p:spPr>
      </p:pic>
    </p:spTree>
    <p:extLst>
      <p:ext uri="{BB962C8B-B14F-4D97-AF65-F5344CB8AC3E}">
        <p14:creationId xmlns:p14="http://schemas.microsoft.com/office/powerpoint/2010/main" val="349522953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590800" y="0"/>
            <a:ext cx="4724400" cy="3188208"/>
          </a:xfrm>
          <a:prstGeom prst="rect">
            <a:avLst/>
          </a:prstGeom>
        </p:spPr>
      </p:pic>
      <p:grpSp>
        <p:nvGrpSpPr>
          <p:cNvPr id="18" name="Group 17"/>
          <p:cNvGrpSpPr/>
          <p:nvPr/>
        </p:nvGrpSpPr>
        <p:grpSpPr>
          <a:xfrm>
            <a:off x="0" y="6577013"/>
            <a:ext cx="9180513" cy="307975"/>
            <a:chOff x="0" y="6577013"/>
            <a:chExt cx="9180513" cy="307975"/>
          </a:xfrm>
        </p:grpSpPr>
        <p:grpSp>
          <p:nvGrpSpPr>
            <p:cNvPr id="20" name="Group 31"/>
            <p:cNvGrpSpPr>
              <a:grpSpLocks/>
            </p:cNvGrpSpPr>
            <p:nvPr/>
          </p:nvGrpSpPr>
          <p:grpSpPr bwMode="auto">
            <a:xfrm>
              <a:off x="0" y="6577013"/>
              <a:ext cx="7172325" cy="304800"/>
              <a:chOff x="0" y="4143"/>
              <a:chExt cx="4518" cy="192"/>
            </a:xfrm>
          </p:grpSpPr>
          <p:sp>
            <p:nvSpPr>
              <p:cNvPr id="22" name="TextBox 14"/>
              <p:cNvSpPr txBox="1">
                <a:spLocks noChangeArrowheads="1"/>
              </p:cNvSpPr>
              <p:nvPr/>
            </p:nvSpPr>
            <p:spPr bwMode="auto">
              <a:xfrm>
                <a:off x="0" y="4143"/>
                <a:ext cx="1175" cy="1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err="1" smtClean="0">
                    <a:solidFill>
                      <a:schemeClr val="bg1"/>
                    </a:solidFill>
                    <a:latin typeface="Arial"/>
                    <a:cs typeface="Arial"/>
                  </a:rPr>
                  <a:t>June</a:t>
                </a:r>
                <a:r>
                  <a:rPr lang="it-IT" sz="1400" dirty="0" smtClean="0">
                    <a:solidFill>
                      <a:schemeClr val="bg1"/>
                    </a:solidFill>
                    <a:latin typeface="Arial"/>
                    <a:cs typeface="Arial"/>
                  </a:rPr>
                  <a:t> 17, 2016</a:t>
                </a:r>
                <a:endParaRPr lang="en-GB" sz="1400" dirty="0">
                  <a:solidFill>
                    <a:schemeClr val="bg1"/>
                  </a:solidFill>
                  <a:latin typeface="Arial"/>
                  <a:cs typeface="Arial"/>
                </a:endParaRPr>
              </a:p>
            </p:txBody>
          </p:sp>
          <p:sp>
            <p:nvSpPr>
              <p:cNvPr id="23" name="TextBox 15"/>
              <p:cNvSpPr txBox="1">
                <a:spLocks noChangeArrowheads="1"/>
              </p:cNvSpPr>
              <p:nvPr/>
            </p:nvSpPr>
            <p:spPr bwMode="auto">
              <a:xfrm>
                <a:off x="1175" y="4143"/>
                <a:ext cx="3343" cy="192"/>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en-GB" sz="1400" dirty="0" smtClean="0">
                    <a:solidFill>
                      <a:schemeClr val="bg1"/>
                    </a:solidFill>
                    <a:latin typeface="Arial"/>
                    <a:cs typeface="Arial"/>
                  </a:rPr>
                  <a:t>Kirk McDonald Fest</a:t>
                </a:r>
                <a:endParaRPr lang="en-GB" sz="1400" dirty="0">
                  <a:solidFill>
                    <a:schemeClr val="bg1"/>
                  </a:solidFill>
                  <a:latin typeface="Arial"/>
                  <a:cs typeface="Arial"/>
                </a:endParaRPr>
              </a:p>
            </p:txBody>
          </p:sp>
        </p:grpSp>
        <p:sp>
          <p:nvSpPr>
            <p:cNvPr id="21" name="TextBox 5"/>
            <p:cNvSpPr txBox="1">
              <a:spLocks noChangeArrowheads="1"/>
            </p:cNvSpPr>
            <p:nvPr/>
          </p:nvSpPr>
          <p:spPr bwMode="auto">
            <a:xfrm>
              <a:off x="7132638" y="6580188"/>
              <a:ext cx="20478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a:solidFill>
                    <a:schemeClr val="bg1"/>
                  </a:solidFill>
                  <a:latin typeface="Arial"/>
                  <a:cs typeface="Arial"/>
                </a:rPr>
                <a:t>C. </a:t>
              </a:r>
              <a:r>
                <a:rPr lang="it-IT" sz="1400" dirty="0" smtClean="0">
                  <a:solidFill>
                    <a:schemeClr val="bg1"/>
                  </a:solidFill>
                  <a:latin typeface="Arial"/>
                  <a:cs typeface="Arial"/>
                </a:rPr>
                <a:t>Biino</a:t>
              </a:r>
              <a:endParaRPr lang="en-GB" sz="1400" dirty="0">
                <a:solidFill>
                  <a:schemeClr val="bg1"/>
                </a:solidFill>
                <a:latin typeface="Arial"/>
                <a:cs typeface="Arial"/>
              </a:endParaRPr>
            </a:p>
          </p:txBody>
        </p:sp>
      </p:grpSp>
      <p:sp>
        <p:nvSpPr>
          <p:cNvPr id="4" name="Title 3"/>
          <p:cNvSpPr>
            <a:spLocks noGrp="1"/>
          </p:cNvSpPr>
          <p:nvPr>
            <p:ph type="title"/>
          </p:nvPr>
        </p:nvSpPr>
        <p:spPr/>
        <p:txBody>
          <a:bodyPr/>
          <a:lstStyle/>
          <a:p>
            <a:r>
              <a:rPr lang="en-US" dirty="0" smtClean="0"/>
              <a:t> </a:t>
            </a:r>
            <a:endParaRPr lang="en-US" dirty="0"/>
          </a:p>
        </p:txBody>
      </p:sp>
      <p:sp>
        <p:nvSpPr>
          <p:cNvPr id="5" name="Text Placeholder 4"/>
          <p:cNvSpPr>
            <a:spLocks noGrp="1"/>
          </p:cNvSpPr>
          <p:nvPr>
            <p:ph type="body" idx="1"/>
          </p:nvPr>
        </p:nvSpPr>
        <p:spPr/>
        <p:txBody>
          <a:bodyPr/>
          <a:lstStyle/>
          <a:p>
            <a:r>
              <a:rPr lang="en-US" dirty="0" smtClean="0"/>
              <a:t> </a:t>
            </a:r>
            <a:endParaRPr lang="en-US" dirty="0"/>
          </a:p>
        </p:txBody>
      </p:sp>
      <p:pic>
        <p:nvPicPr>
          <p:cNvPr id="11" name="Picture 10"/>
          <p:cNvPicPr>
            <a:picLocks noChangeAspect="1"/>
          </p:cNvPicPr>
          <p:nvPr/>
        </p:nvPicPr>
        <p:blipFill>
          <a:blip r:embed="rId4"/>
          <a:stretch>
            <a:fillRect/>
          </a:stretch>
        </p:blipFill>
        <p:spPr>
          <a:xfrm>
            <a:off x="5669921" y="4953000"/>
            <a:ext cx="2940679" cy="1560055"/>
          </a:xfrm>
          <a:prstGeom prst="rect">
            <a:avLst/>
          </a:prstGeom>
          <a:ln w="38100" cmpd="sng">
            <a:solidFill>
              <a:srgbClr val="FFFF00"/>
            </a:solidFill>
          </a:ln>
        </p:spPr>
      </p:pic>
      <p:pic>
        <p:nvPicPr>
          <p:cNvPr id="12" name="Picture 11"/>
          <p:cNvPicPr>
            <a:picLocks noChangeAspect="1"/>
          </p:cNvPicPr>
          <p:nvPr/>
        </p:nvPicPr>
        <p:blipFill>
          <a:blip r:embed="rId5"/>
          <a:stretch>
            <a:fillRect/>
          </a:stretch>
        </p:blipFill>
        <p:spPr>
          <a:xfrm>
            <a:off x="7696200" y="2303419"/>
            <a:ext cx="1430867" cy="2878181"/>
          </a:xfrm>
          <a:prstGeom prst="rect">
            <a:avLst/>
          </a:prstGeom>
          <a:ln w="38100" cmpd="sng">
            <a:solidFill>
              <a:srgbClr val="FFFF00"/>
            </a:solidFill>
          </a:ln>
        </p:spPr>
      </p:pic>
      <p:grpSp>
        <p:nvGrpSpPr>
          <p:cNvPr id="26" name="Group 25"/>
          <p:cNvGrpSpPr/>
          <p:nvPr/>
        </p:nvGrpSpPr>
        <p:grpSpPr>
          <a:xfrm>
            <a:off x="5257800" y="457200"/>
            <a:ext cx="3886200" cy="1625263"/>
            <a:chOff x="3581400" y="-533400"/>
            <a:chExt cx="3886200" cy="1625263"/>
          </a:xfrm>
        </p:grpSpPr>
        <p:sp>
          <p:nvSpPr>
            <p:cNvPr id="16" name="TextBox 15"/>
            <p:cNvSpPr txBox="1"/>
            <p:nvPr/>
          </p:nvSpPr>
          <p:spPr>
            <a:xfrm>
              <a:off x="5257800" y="76200"/>
              <a:ext cx="2209800" cy="1015663"/>
            </a:xfrm>
            <a:prstGeom prst="rect">
              <a:avLst/>
            </a:prstGeom>
            <a:solidFill>
              <a:schemeClr val="tx2">
                <a:lumMod val="60000"/>
                <a:lumOff val="40000"/>
              </a:schemeClr>
            </a:solidFill>
          </p:spPr>
          <p:txBody>
            <a:bodyPr wrap="square" rtlCol="0">
              <a:spAutoFit/>
            </a:bodyPr>
            <a:lstStyle/>
            <a:p>
              <a:pPr algn="ctr"/>
              <a:r>
                <a:rPr lang="en-US" sz="2000" b="1" dirty="0" smtClean="0">
                  <a:solidFill>
                    <a:schemeClr val="bg1"/>
                  </a:solidFill>
                </a:rPr>
                <a:t>Anybody remembers what was THIS ?</a:t>
              </a:r>
              <a:endParaRPr lang="en-US" sz="2000" b="1" dirty="0">
                <a:solidFill>
                  <a:schemeClr val="bg1"/>
                </a:solidFill>
              </a:endParaRPr>
            </a:p>
          </p:txBody>
        </p:sp>
        <p:cxnSp>
          <p:nvCxnSpPr>
            <p:cNvPr id="19" name="Straight Arrow Connector 18"/>
            <p:cNvCxnSpPr>
              <a:stCxn id="16" idx="1"/>
            </p:cNvCxnSpPr>
            <p:nvPr/>
          </p:nvCxnSpPr>
          <p:spPr>
            <a:xfrm flipH="1" flipV="1">
              <a:off x="3581400" y="-533400"/>
              <a:ext cx="1676400" cy="1117432"/>
            </a:xfrm>
            <a:prstGeom prst="straightConnector1">
              <a:avLst/>
            </a:prstGeom>
            <a:ln w="76200" cmpd="sng">
              <a:solidFill>
                <a:schemeClr val="tx2">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grpSp>
      <p:pic>
        <p:nvPicPr>
          <p:cNvPr id="6" name="Picture 5"/>
          <p:cNvPicPr>
            <a:picLocks noChangeAspect="1"/>
          </p:cNvPicPr>
          <p:nvPr/>
        </p:nvPicPr>
        <p:blipFill>
          <a:blip r:embed="rId6"/>
          <a:stretch>
            <a:fillRect/>
          </a:stretch>
        </p:blipFill>
        <p:spPr>
          <a:xfrm>
            <a:off x="0" y="3124200"/>
            <a:ext cx="5120640" cy="3438144"/>
          </a:xfrm>
          <a:prstGeom prst="rect">
            <a:avLst/>
          </a:prstGeom>
        </p:spPr>
      </p:pic>
    </p:spTree>
    <p:extLst>
      <p:ext uri="{BB962C8B-B14F-4D97-AF65-F5344CB8AC3E}">
        <p14:creationId xmlns:p14="http://schemas.microsoft.com/office/powerpoint/2010/main" val="28598022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0" y="6577013"/>
            <a:ext cx="9180513" cy="307975"/>
            <a:chOff x="0" y="6577013"/>
            <a:chExt cx="9180513" cy="307975"/>
          </a:xfrm>
        </p:grpSpPr>
        <p:grpSp>
          <p:nvGrpSpPr>
            <p:cNvPr id="20" name="Group 31"/>
            <p:cNvGrpSpPr>
              <a:grpSpLocks/>
            </p:cNvGrpSpPr>
            <p:nvPr/>
          </p:nvGrpSpPr>
          <p:grpSpPr bwMode="auto">
            <a:xfrm>
              <a:off x="0" y="6577013"/>
              <a:ext cx="7172325" cy="304800"/>
              <a:chOff x="0" y="4143"/>
              <a:chExt cx="4518" cy="192"/>
            </a:xfrm>
          </p:grpSpPr>
          <p:sp>
            <p:nvSpPr>
              <p:cNvPr id="22" name="TextBox 14"/>
              <p:cNvSpPr txBox="1">
                <a:spLocks noChangeArrowheads="1"/>
              </p:cNvSpPr>
              <p:nvPr/>
            </p:nvSpPr>
            <p:spPr bwMode="auto">
              <a:xfrm>
                <a:off x="0" y="4143"/>
                <a:ext cx="1175" cy="1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err="1" smtClean="0">
                    <a:solidFill>
                      <a:schemeClr val="bg1"/>
                    </a:solidFill>
                    <a:latin typeface="Arial"/>
                    <a:cs typeface="Arial"/>
                  </a:rPr>
                  <a:t>June</a:t>
                </a:r>
                <a:r>
                  <a:rPr lang="it-IT" sz="1400" dirty="0" smtClean="0">
                    <a:solidFill>
                      <a:schemeClr val="bg1"/>
                    </a:solidFill>
                    <a:latin typeface="Arial"/>
                    <a:cs typeface="Arial"/>
                  </a:rPr>
                  <a:t> 17, 2016</a:t>
                </a:r>
                <a:endParaRPr lang="en-GB" sz="1400" dirty="0">
                  <a:solidFill>
                    <a:schemeClr val="bg1"/>
                  </a:solidFill>
                  <a:latin typeface="Arial"/>
                  <a:cs typeface="Arial"/>
                </a:endParaRPr>
              </a:p>
            </p:txBody>
          </p:sp>
          <p:sp>
            <p:nvSpPr>
              <p:cNvPr id="23" name="TextBox 15"/>
              <p:cNvSpPr txBox="1">
                <a:spLocks noChangeArrowheads="1"/>
              </p:cNvSpPr>
              <p:nvPr/>
            </p:nvSpPr>
            <p:spPr bwMode="auto">
              <a:xfrm>
                <a:off x="1175" y="4143"/>
                <a:ext cx="3343" cy="192"/>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en-GB" sz="1400" dirty="0" smtClean="0">
                    <a:solidFill>
                      <a:schemeClr val="bg1"/>
                    </a:solidFill>
                    <a:latin typeface="Arial"/>
                    <a:cs typeface="Arial"/>
                  </a:rPr>
                  <a:t>Kirk McDonald Fest</a:t>
                </a:r>
                <a:endParaRPr lang="en-GB" sz="1400" dirty="0">
                  <a:solidFill>
                    <a:schemeClr val="bg1"/>
                  </a:solidFill>
                  <a:latin typeface="Arial"/>
                  <a:cs typeface="Arial"/>
                </a:endParaRPr>
              </a:p>
            </p:txBody>
          </p:sp>
        </p:grpSp>
        <p:sp>
          <p:nvSpPr>
            <p:cNvPr id="21" name="TextBox 5"/>
            <p:cNvSpPr txBox="1">
              <a:spLocks noChangeArrowheads="1"/>
            </p:cNvSpPr>
            <p:nvPr/>
          </p:nvSpPr>
          <p:spPr bwMode="auto">
            <a:xfrm>
              <a:off x="7132638" y="6580188"/>
              <a:ext cx="20478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a:solidFill>
                    <a:schemeClr val="bg1"/>
                  </a:solidFill>
                  <a:latin typeface="Arial"/>
                  <a:cs typeface="Arial"/>
                </a:rPr>
                <a:t>C. </a:t>
              </a:r>
              <a:r>
                <a:rPr lang="it-IT" sz="1400" dirty="0" smtClean="0">
                  <a:solidFill>
                    <a:schemeClr val="bg1"/>
                  </a:solidFill>
                  <a:latin typeface="Arial"/>
                  <a:cs typeface="Arial"/>
                </a:rPr>
                <a:t>Biino</a:t>
              </a:r>
              <a:endParaRPr lang="en-GB" sz="1400" dirty="0">
                <a:solidFill>
                  <a:schemeClr val="bg1"/>
                </a:solidFill>
                <a:latin typeface="Arial"/>
                <a:cs typeface="Arial"/>
              </a:endParaRPr>
            </a:p>
          </p:txBody>
        </p:sp>
      </p:grpSp>
      <p:sp>
        <p:nvSpPr>
          <p:cNvPr id="4" name="Title 3"/>
          <p:cNvSpPr>
            <a:spLocks noGrp="1"/>
          </p:cNvSpPr>
          <p:nvPr>
            <p:ph type="title"/>
          </p:nvPr>
        </p:nvSpPr>
        <p:spPr/>
        <p:txBody>
          <a:bodyPr/>
          <a:lstStyle/>
          <a:p>
            <a:r>
              <a:rPr lang="en-US" dirty="0" smtClean="0"/>
              <a:t> </a:t>
            </a:r>
            <a:endParaRPr lang="en-US" dirty="0"/>
          </a:p>
        </p:txBody>
      </p:sp>
      <p:sp>
        <p:nvSpPr>
          <p:cNvPr id="5" name="Text Placeholder 4"/>
          <p:cNvSpPr>
            <a:spLocks noGrp="1"/>
          </p:cNvSpPr>
          <p:nvPr>
            <p:ph type="body" idx="1"/>
          </p:nvPr>
        </p:nvSpPr>
        <p:spPr/>
        <p:txBody>
          <a:bodyPr/>
          <a:lstStyle/>
          <a:p>
            <a:r>
              <a:rPr lang="en-US" dirty="0" smtClean="0"/>
              <a:t> </a:t>
            </a:r>
            <a:endParaRPr lang="en-US" dirty="0"/>
          </a:p>
        </p:txBody>
      </p:sp>
      <p:pic>
        <p:nvPicPr>
          <p:cNvPr id="2" name="Picture 1"/>
          <p:cNvPicPr>
            <a:picLocks noChangeAspect="1"/>
          </p:cNvPicPr>
          <p:nvPr/>
        </p:nvPicPr>
        <p:blipFill>
          <a:blip r:embed="rId3"/>
          <a:stretch>
            <a:fillRect/>
          </a:stretch>
        </p:blipFill>
        <p:spPr>
          <a:xfrm>
            <a:off x="8467" y="0"/>
            <a:ext cx="3758184" cy="5559552"/>
          </a:xfrm>
          <a:prstGeom prst="rect">
            <a:avLst/>
          </a:prstGeom>
        </p:spPr>
      </p:pic>
      <p:pic>
        <p:nvPicPr>
          <p:cNvPr id="3" name="Picture 2"/>
          <p:cNvPicPr>
            <a:picLocks noChangeAspect="1"/>
          </p:cNvPicPr>
          <p:nvPr/>
        </p:nvPicPr>
        <p:blipFill>
          <a:blip r:embed="rId4"/>
          <a:stretch>
            <a:fillRect/>
          </a:stretch>
        </p:blipFill>
        <p:spPr>
          <a:xfrm>
            <a:off x="5309616" y="8467"/>
            <a:ext cx="3834384" cy="2590800"/>
          </a:xfrm>
          <a:prstGeom prst="rect">
            <a:avLst/>
          </a:prstGeom>
        </p:spPr>
      </p:pic>
      <p:pic>
        <p:nvPicPr>
          <p:cNvPr id="7" name="Picture 6"/>
          <p:cNvPicPr>
            <a:picLocks noChangeAspect="1"/>
          </p:cNvPicPr>
          <p:nvPr/>
        </p:nvPicPr>
        <p:blipFill>
          <a:blip r:embed="rId5"/>
          <a:stretch>
            <a:fillRect/>
          </a:stretch>
        </p:blipFill>
        <p:spPr>
          <a:xfrm>
            <a:off x="3733800" y="2590800"/>
            <a:ext cx="2823210" cy="1920240"/>
          </a:xfrm>
          <a:prstGeom prst="rect">
            <a:avLst/>
          </a:prstGeom>
        </p:spPr>
      </p:pic>
      <p:pic>
        <p:nvPicPr>
          <p:cNvPr id="10" name="Picture 9"/>
          <p:cNvPicPr>
            <a:picLocks noChangeAspect="1"/>
          </p:cNvPicPr>
          <p:nvPr/>
        </p:nvPicPr>
        <p:blipFill>
          <a:blip r:embed="rId6"/>
          <a:stretch>
            <a:fillRect/>
          </a:stretch>
        </p:blipFill>
        <p:spPr>
          <a:xfrm>
            <a:off x="5623560" y="4191000"/>
            <a:ext cx="3520440" cy="2366010"/>
          </a:xfrm>
          <a:prstGeom prst="rect">
            <a:avLst/>
          </a:prstGeom>
        </p:spPr>
      </p:pic>
      <p:pic>
        <p:nvPicPr>
          <p:cNvPr id="13" name="Picture 12"/>
          <p:cNvPicPr>
            <a:picLocks noChangeAspect="1"/>
          </p:cNvPicPr>
          <p:nvPr/>
        </p:nvPicPr>
        <p:blipFill>
          <a:blip r:embed="rId7"/>
          <a:stretch>
            <a:fillRect/>
          </a:stretch>
        </p:blipFill>
        <p:spPr>
          <a:xfrm>
            <a:off x="3729990" y="5067300"/>
            <a:ext cx="1908810" cy="1485900"/>
          </a:xfrm>
          <a:prstGeom prst="rect">
            <a:avLst/>
          </a:prstGeom>
        </p:spPr>
      </p:pic>
    </p:spTree>
    <p:extLst>
      <p:ext uri="{BB962C8B-B14F-4D97-AF65-F5344CB8AC3E}">
        <p14:creationId xmlns:p14="http://schemas.microsoft.com/office/powerpoint/2010/main" val="62872116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0" y="6577013"/>
            <a:ext cx="9180513" cy="307975"/>
            <a:chOff x="0" y="6577013"/>
            <a:chExt cx="9180513" cy="307975"/>
          </a:xfrm>
        </p:grpSpPr>
        <p:grpSp>
          <p:nvGrpSpPr>
            <p:cNvPr id="20" name="Group 31"/>
            <p:cNvGrpSpPr>
              <a:grpSpLocks/>
            </p:cNvGrpSpPr>
            <p:nvPr/>
          </p:nvGrpSpPr>
          <p:grpSpPr bwMode="auto">
            <a:xfrm>
              <a:off x="0" y="6577013"/>
              <a:ext cx="7172325" cy="304800"/>
              <a:chOff x="0" y="4143"/>
              <a:chExt cx="4518" cy="192"/>
            </a:xfrm>
          </p:grpSpPr>
          <p:sp>
            <p:nvSpPr>
              <p:cNvPr id="22" name="TextBox 14"/>
              <p:cNvSpPr txBox="1">
                <a:spLocks noChangeArrowheads="1"/>
              </p:cNvSpPr>
              <p:nvPr/>
            </p:nvSpPr>
            <p:spPr bwMode="auto">
              <a:xfrm>
                <a:off x="0" y="4143"/>
                <a:ext cx="1175" cy="1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err="1" smtClean="0">
                    <a:solidFill>
                      <a:schemeClr val="bg1"/>
                    </a:solidFill>
                    <a:latin typeface="Arial"/>
                    <a:cs typeface="Arial"/>
                  </a:rPr>
                  <a:t>June</a:t>
                </a:r>
                <a:r>
                  <a:rPr lang="it-IT" sz="1400" dirty="0" smtClean="0">
                    <a:solidFill>
                      <a:schemeClr val="bg1"/>
                    </a:solidFill>
                    <a:latin typeface="Arial"/>
                    <a:cs typeface="Arial"/>
                  </a:rPr>
                  <a:t> 17, 2016</a:t>
                </a:r>
                <a:endParaRPr lang="en-GB" sz="1400" dirty="0">
                  <a:solidFill>
                    <a:schemeClr val="bg1"/>
                  </a:solidFill>
                  <a:latin typeface="Arial"/>
                  <a:cs typeface="Arial"/>
                </a:endParaRPr>
              </a:p>
            </p:txBody>
          </p:sp>
          <p:sp>
            <p:nvSpPr>
              <p:cNvPr id="23" name="TextBox 15"/>
              <p:cNvSpPr txBox="1">
                <a:spLocks noChangeArrowheads="1"/>
              </p:cNvSpPr>
              <p:nvPr/>
            </p:nvSpPr>
            <p:spPr bwMode="auto">
              <a:xfrm>
                <a:off x="1175" y="4143"/>
                <a:ext cx="3343" cy="192"/>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en-GB" sz="1400" dirty="0" smtClean="0">
                    <a:solidFill>
                      <a:schemeClr val="bg1"/>
                    </a:solidFill>
                    <a:latin typeface="Arial"/>
                    <a:cs typeface="Arial"/>
                  </a:rPr>
                  <a:t>Kirk McDonald Fest</a:t>
                </a:r>
                <a:endParaRPr lang="en-GB" sz="1400" dirty="0">
                  <a:solidFill>
                    <a:schemeClr val="bg1"/>
                  </a:solidFill>
                  <a:latin typeface="Arial"/>
                  <a:cs typeface="Arial"/>
                </a:endParaRPr>
              </a:p>
            </p:txBody>
          </p:sp>
        </p:grpSp>
        <p:sp>
          <p:nvSpPr>
            <p:cNvPr id="21" name="TextBox 5"/>
            <p:cNvSpPr txBox="1">
              <a:spLocks noChangeArrowheads="1"/>
            </p:cNvSpPr>
            <p:nvPr/>
          </p:nvSpPr>
          <p:spPr bwMode="auto">
            <a:xfrm>
              <a:off x="7132638" y="6580188"/>
              <a:ext cx="20478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a:solidFill>
                    <a:schemeClr val="bg1"/>
                  </a:solidFill>
                  <a:latin typeface="Arial"/>
                  <a:cs typeface="Arial"/>
                </a:rPr>
                <a:t>C. </a:t>
              </a:r>
              <a:r>
                <a:rPr lang="it-IT" sz="1400" dirty="0" smtClean="0">
                  <a:solidFill>
                    <a:schemeClr val="bg1"/>
                  </a:solidFill>
                  <a:latin typeface="Arial"/>
                  <a:cs typeface="Arial"/>
                </a:rPr>
                <a:t>Biino</a:t>
              </a:r>
              <a:endParaRPr lang="en-GB" sz="1400" dirty="0">
                <a:solidFill>
                  <a:schemeClr val="bg1"/>
                </a:solidFill>
                <a:latin typeface="Arial"/>
                <a:cs typeface="Arial"/>
              </a:endParaRPr>
            </a:p>
          </p:txBody>
        </p:sp>
      </p:grpSp>
      <p:sp>
        <p:nvSpPr>
          <p:cNvPr id="4" name="Title 3"/>
          <p:cNvSpPr>
            <a:spLocks noGrp="1"/>
          </p:cNvSpPr>
          <p:nvPr>
            <p:ph type="title"/>
          </p:nvPr>
        </p:nvSpPr>
        <p:spPr/>
        <p:txBody>
          <a:bodyPr/>
          <a:lstStyle/>
          <a:p>
            <a:r>
              <a:rPr lang="en-US" dirty="0" smtClean="0"/>
              <a:t> </a:t>
            </a:r>
            <a:endParaRPr lang="en-US" dirty="0"/>
          </a:p>
        </p:txBody>
      </p:sp>
      <p:sp>
        <p:nvSpPr>
          <p:cNvPr id="5" name="Text Placeholder 4"/>
          <p:cNvSpPr>
            <a:spLocks noGrp="1"/>
          </p:cNvSpPr>
          <p:nvPr>
            <p:ph type="body" idx="1"/>
          </p:nvPr>
        </p:nvSpPr>
        <p:spPr/>
        <p:txBody>
          <a:bodyPr/>
          <a:lstStyle/>
          <a:p>
            <a:r>
              <a:rPr lang="en-US" dirty="0" smtClean="0"/>
              <a:t> </a:t>
            </a:r>
            <a:endParaRPr lang="en-US" dirty="0"/>
          </a:p>
        </p:txBody>
      </p:sp>
      <p:sp>
        <p:nvSpPr>
          <p:cNvPr id="7" name="TextBox 6"/>
          <p:cNvSpPr txBox="1"/>
          <p:nvPr/>
        </p:nvSpPr>
        <p:spPr>
          <a:xfrm>
            <a:off x="381000" y="3406914"/>
            <a:ext cx="3276600" cy="830997"/>
          </a:xfrm>
          <a:prstGeom prst="rect">
            <a:avLst/>
          </a:prstGeom>
          <a:solidFill>
            <a:srgbClr val="FFFF00"/>
          </a:solidFill>
        </p:spPr>
        <p:txBody>
          <a:bodyPr wrap="square" rtlCol="0">
            <a:spAutoFit/>
          </a:bodyPr>
          <a:lstStyle/>
          <a:p>
            <a:pPr algn="ctr"/>
            <a:r>
              <a:rPr lang="en-US" sz="2400" b="1" dirty="0" smtClean="0">
                <a:solidFill>
                  <a:srgbClr val="FF0000"/>
                </a:solidFill>
              </a:rPr>
              <a:t>“Princeton House”</a:t>
            </a:r>
          </a:p>
          <a:p>
            <a:pPr algn="ctr"/>
            <a:r>
              <a:rPr lang="en-US" sz="2400" b="1" dirty="0" smtClean="0">
                <a:solidFill>
                  <a:srgbClr val="FF0000"/>
                </a:solidFill>
              </a:rPr>
              <a:t> in Sauk circle </a:t>
            </a:r>
            <a:endParaRPr lang="en-US" sz="2400" b="1" dirty="0">
              <a:solidFill>
                <a:srgbClr val="FF0000"/>
              </a:solidFill>
            </a:endParaRPr>
          </a:p>
        </p:txBody>
      </p:sp>
      <p:sp>
        <p:nvSpPr>
          <p:cNvPr id="19" name="TextBox 18"/>
          <p:cNvSpPr txBox="1"/>
          <p:nvPr/>
        </p:nvSpPr>
        <p:spPr>
          <a:xfrm>
            <a:off x="5334000" y="2514600"/>
            <a:ext cx="3276600" cy="461665"/>
          </a:xfrm>
          <a:prstGeom prst="rect">
            <a:avLst/>
          </a:prstGeom>
          <a:noFill/>
        </p:spPr>
        <p:txBody>
          <a:bodyPr wrap="square" rtlCol="0">
            <a:spAutoFit/>
          </a:bodyPr>
          <a:lstStyle/>
          <a:p>
            <a:pPr algn="ctr"/>
            <a:r>
              <a:rPr lang="en-US" sz="2400" b="1" dirty="0" err="1" smtClean="0">
                <a:solidFill>
                  <a:srgbClr val="1F497D"/>
                </a:solidFill>
              </a:rPr>
              <a:t>Fermilab</a:t>
            </a:r>
            <a:r>
              <a:rPr lang="en-US" sz="2400" b="1" dirty="0" smtClean="0">
                <a:solidFill>
                  <a:srgbClr val="1F497D"/>
                </a:solidFill>
              </a:rPr>
              <a:t> Village</a:t>
            </a:r>
            <a:endParaRPr lang="en-US" sz="2400" b="1" dirty="0">
              <a:solidFill>
                <a:srgbClr val="1F497D"/>
              </a:solidFill>
            </a:endParaRPr>
          </a:p>
        </p:txBody>
      </p:sp>
      <p:pic>
        <p:nvPicPr>
          <p:cNvPr id="6" name="Picture 5"/>
          <p:cNvPicPr>
            <a:picLocks noChangeAspect="1"/>
          </p:cNvPicPr>
          <p:nvPr/>
        </p:nvPicPr>
        <p:blipFill>
          <a:blip r:embed="rId3"/>
          <a:stretch>
            <a:fillRect/>
          </a:stretch>
        </p:blipFill>
        <p:spPr>
          <a:xfrm>
            <a:off x="25400" y="0"/>
            <a:ext cx="4864608" cy="3273552"/>
          </a:xfrm>
          <a:prstGeom prst="rect">
            <a:avLst/>
          </a:prstGeom>
        </p:spPr>
      </p:pic>
      <p:pic>
        <p:nvPicPr>
          <p:cNvPr id="8" name="Picture 7"/>
          <p:cNvPicPr>
            <a:picLocks noChangeAspect="1"/>
          </p:cNvPicPr>
          <p:nvPr/>
        </p:nvPicPr>
        <p:blipFill>
          <a:blip r:embed="rId4"/>
          <a:stretch>
            <a:fillRect/>
          </a:stretch>
        </p:blipFill>
        <p:spPr>
          <a:xfrm>
            <a:off x="0" y="4267200"/>
            <a:ext cx="3406140" cy="2286000"/>
          </a:xfrm>
          <a:prstGeom prst="rect">
            <a:avLst/>
          </a:prstGeom>
        </p:spPr>
      </p:pic>
      <p:pic>
        <p:nvPicPr>
          <p:cNvPr id="9" name="Picture 8"/>
          <p:cNvPicPr>
            <a:picLocks noChangeAspect="1"/>
          </p:cNvPicPr>
          <p:nvPr/>
        </p:nvPicPr>
        <p:blipFill>
          <a:blip r:embed="rId5"/>
          <a:stretch>
            <a:fillRect/>
          </a:stretch>
        </p:blipFill>
        <p:spPr>
          <a:xfrm>
            <a:off x="4876799" y="16933"/>
            <a:ext cx="4258733" cy="2140515"/>
          </a:xfrm>
          <a:prstGeom prst="rect">
            <a:avLst/>
          </a:prstGeom>
        </p:spPr>
      </p:pic>
      <p:pic>
        <p:nvPicPr>
          <p:cNvPr id="11" name="Picture 10"/>
          <p:cNvPicPr>
            <a:picLocks noChangeAspect="1"/>
          </p:cNvPicPr>
          <p:nvPr/>
        </p:nvPicPr>
        <p:blipFill>
          <a:blip r:embed="rId6"/>
          <a:stretch>
            <a:fillRect/>
          </a:stretch>
        </p:blipFill>
        <p:spPr>
          <a:xfrm>
            <a:off x="4491990" y="3429000"/>
            <a:ext cx="4652010" cy="3154680"/>
          </a:xfrm>
          <a:prstGeom prst="rect">
            <a:avLst/>
          </a:prstGeom>
        </p:spPr>
      </p:pic>
    </p:spTree>
    <p:extLst>
      <p:ext uri="{BB962C8B-B14F-4D97-AF65-F5344CB8AC3E}">
        <p14:creationId xmlns:p14="http://schemas.microsoft.com/office/powerpoint/2010/main" val="357288359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0" y="6577013"/>
            <a:ext cx="9180513" cy="307975"/>
            <a:chOff x="0" y="6577013"/>
            <a:chExt cx="9180513" cy="307975"/>
          </a:xfrm>
        </p:grpSpPr>
        <p:grpSp>
          <p:nvGrpSpPr>
            <p:cNvPr id="20" name="Group 31"/>
            <p:cNvGrpSpPr>
              <a:grpSpLocks/>
            </p:cNvGrpSpPr>
            <p:nvPr/>
          </p:nvGrpSpPr>
          <p:grpSpPr bwMode="auto">
            <a:xfrm>
              <a:off x="0" y="6577013"/>
              <a:ext cx="7172325" cy="304800"/>
              <a:chOff x="0" y="4143"/>
              <a:chExt cx="4518" cy="192"/>
            </a:xfrm>
          </p:grpSpPr>
          <p:sp>
            <p:nvSpPr>
              <p:cNvPr id="22" name="TextBox 14"/>
              <p:cNvSpPr txBox="1">
                <a:spLocks noChangeArrowheads="1"/>
              </p:cNvSpPr>
              <p:nvPr/>
            </p:nvSpPr>
            <p:spPr bwMode="auto">
              <a:xfrm>
                <a:off x="0" y="4143"/>
                <a:ext cx="1175" cy="1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err="1" smtClean="0">
                    <a:solidFill>
                      <a:schemeClr val="bg1"/>
                    </a:solidFill>
                    <a:latin typeface="Arial"/>
                    <a:cs typeface="Arial"/>
                  </a:rPr>
                  <a:t>June</a:t>
                </a:r>
                <a:r>
                  <a:rPr lang="it-IT" sz="1400" dirty="0" smtClean="0">
                    <a:solidFill>
                      <a:schemeClr val="bg1"/>
                    </a:solidFill>
                    <a:latin typeface="Arial"/>
                    <a:cs typeface="Arial"/>
                  </a:rPr>
                  <a:t> 17, 2016</a:t>
                </a:r>
                <a:endParaRPr lang="en-GB" sz="1400" dirty="0">
                  <a:solidFill>
                    <a:schemeClr val="bg1"/>
                  </a:solidFill>
                  <a:latin typeface="Arial"/>
                  <a:cs typeface="Arial"/>
                </a:endParaRPr>
              </a:p>
            </p:txBody>
          </p:sp>
          <p:sp>
            <p:nvSpPr>
              <p:cNvPr id="23" name="TextBox 15"/>
              <p:cNvSpPr txBox="1">
                <a:spLocks noChangeArrowheads="1"/>
              </p:cNvSpPr>
              <p:nvPr/>
            </p:nvSpPr>
            <p:spPr bwMode="auto">
              <a:xfrm>
                <a:off x="1175" y="4143"/>
                <a:ext cx="3343" cy="192"/>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en-GB" sz="1400" dirty="0" smtClean="0">
                    <a:solidFill>
                      <a:schemeClr val="bg1"/>
                    </a:solidFill>
                    <a:latin typeface="Arial"/>
                    <a:cs typeface="Arial"/>
                  </a:rPr>
                  <a:t>Kirk McDonald Fest</a:t>
                </a:r>
                <a:endParaRPr lang="en-GB" sz="1400" dirty="0">
                  <a:solidFill>
                    <a:schemeClr val="bg1"/>
                  </a:solidFill>
                  <a:latin typeface="Arial"/>
                  <a:cs typeface="Arial"/>
                </a:endParaRPr>
              </a:p>
            </p:txBody>
          </p:sp>
        </p:grpSp>
        <p:sp>
          <p:nvSpPr>
            <p:cNvPr id="21" name="TextBox 5"/>
            <p:cNvSpPr txBox="1">
              <a:spLocks noChangeArrowheads="1"/>
            </p:cNvSpPr>
            <p:nvPr/>
          </p:nvSpPr>
          <p:spPr bwMode="auto">
            <a:xfrm>
              <a:off x="7132638" y="6580188"/>
              <a:ext cx="20478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a:solidFill>
                    <a:schemeClr val="bg1"/>
                  </a:solidFill>
                  <a:latin typeface="Arial"/>
                  <a:cs typeface="Arial"/>
                </a:rPr>
                <a:t>C. </a:t>
              </a:r>
              <a:r>
                <a:rPr lang="it-IT" sz="1400" dirty="0" smtClean="0">
                  <a:solidFill>
                    <a:schemeClr val="bg1"/>
                  </a:solidFill>
                  <a:latin typeface="Arial"/>
                  <a:cs typeface="Arial"/>
                </a:rPr>
                <a:t>Biino</a:t>
              </a:r>
              <a:endParaRPr lang="en-GB" sz="1400" dirty="0">
                <a:solidFill>
                  <a:schemeClr val="bg1"/>
                </a:solidFill>
                <a:latin typeface="Arial"/>
                <a:cs typeface="Arial"/>
              </a:endParaRPr>
            </a:p>
          </p:txBody>
        </p:sp>
      </p:grpSp>
      <p:sp>
        <p:nvSpPr>
          <p:cNvPr id="4" name="Title 3"/>
          <p:cNvSpPr>
            <a:spLocks noGrp="1"/>
          </p:cNvSpPr>
          <p:nvPr>
            <p:ph type="title"/>
          </p:nvPr>
        </p:nvSpPr>
        <p:spPr>
          <a:xfrm>
            <a:off x="5029199" y="4800600"/>
            <a:ext cx="3465513" cy="968375"/>
          </a:xfrm>
        </p:spPr>
        <p:txBody>
          <a:bodyPr/>
          <a:lstStyle/>
          <a:p>
            <a:r>
              <a:rPr lang="en-US" dirty="0" smtClean="0"/>
              <a:t> </a:t>
            </a:r>
            <a:endParaRPr lang="en-US" dirty="0"/>
          </a:p>
        </p:txBody>
      </p:sp>
      <p:sp>
        <p:nvSpPr>
          <p:cNvPr id="5" name="Text Placeholder 4"/>
          <p:cNvSpPr>
            <a:spLocks noGrp="1"/>
          </p:cNvSpPr>
          <p:nvPr>
            <p:ph type="body" idx="1"/>
          </p:nvPr>
        </p:nvSpPr>
        <p:spPr/>
        <p:txBody>
          <a:bodyPr/>
          <a:lstStyle/>
          <a:p>
            <a:r>
              <a:rPr lang="en-US" dirty="0" smtClean="0"/>
              <a:t> </a:t>
            </a:r>
            <a:endParaRPr lang="en-US" dirty="0"/>
          </a:p>
        </p:txBody>
      </p:sp>
      <p:sp>
        <p:nvSpPr>
          <p:cNvPr id="6" name="TextBox 5"/>
          <p:cNvSpPr txBox="1"/>
          <p:nvPr/>
        </p:nvSpPr>
        <p:spPr>
          <a:xfrm>
            <a:off x="0" y="685800"/>
            <a:ext cx="2269067" cy="4093428"/>
          </a:xfrm>
          <a:prstGeom prst="rect">
            <a:avLst/>
          </a:prstGeom>
          <a:solidFill>
            <a:schemeClr val="accent5">
              <a:lumMod val="20000"/>
              <a:lumOff val="80000"/>
            </a:schemeClr>
          </a:solidFill>
        </p:spPr>
        <p:txBody>
          <a:bodyPr wrap="square" rtlCol="0">
            <a:spAutoFit/>
          </a:bodyPr>
          <a:lstStyle/>
          <a:p>
            <a:r>
              <a:rPr lang="en-US" sz="2000" dirty="0">
                <a:solidFill>
                  <a:srgbClr val="1F497D"/>
                </a:solidFill>
              </a:rPr>
              <a:t>Maybe </a:t>
            </a:r>
            <a:r>
              <a:rPr lang="en-US" sz="2000" dirty="0" smtClean="0">
                <a:solidFill>
                  <a:srgbClr val="1F497D"/>
                </a:solidFill>
              </a:rPr>
              <a:t>E615 the first </a:t>
            </a:r>
            <a:r>
              <a:rPr lang="en-US" sz="2000" dirty="0">
                <a:solidFill>
                  <a:srgbClr val="1F497D"/>
                </a:solidFill>
              </a:rPr>
              <a:t>collaboration to get a terminal in the village to profit of the night…</a:t>
            </a:r>
            <a:r>
              <a:rPr lang="en-US" sz="2000" dirty="0" smtClean="0">
                <a:solidFill>
                  <a:srgbClr val="1F497D"/>
                </a:solidFill>
              </a:rPr>
              <a:t>.</a:t>
            </a:r>
          </a:p>
          <a:p>
            <a:endParaRPr lang="en-US" sz="2000" dirty="0">
              <a:solidFill>
                <a:srgbClr val="1F497D"/>
              </a:solidFill>
            </a:endParaRPr>
          </a:p>
          <a:p>
            <a:r>
              <a:rPr lang="en-US" sz="2000" dirty="0" smtClean="0">
                <a:solidFill>
                  <a:srgbClr val="1F497D"/>
                </a:solidFill>
              </a:rPr>
              <a:t>… to push E615 tapes through the reconstruction program running </a:t>
            </a:r>
          </a:p>
          <a:p>
            <a:r>
              <a:rPr lang="en-US" sz="2000" dirty="0" smtClean="0">
                <a:solidFill>
                  <a:srgbClr val="1F497D"/>
                </a:solidFill>
              </a:rPr>
              <a:t>at </a:t>
            </a:r>
            <a:r>
              <a:rPr lang="en-US" sz="2000" dirty="0">
                <a:solidFill>
                  <a:srgbClr val="1F497D"/>
                </a:solidFill>
              </a:rPr>
              <a:t>the computer center  </a:t>
            </a:r>
            <a:r>
              <a:rPr lang="en-US" sz="2000" dirty="0" smtClean="0">
                <a:solidFill>
                  <a:srgbClr val="1F497D"/>
                </a:solidFill>
              </a:rPr>
              <a:t>- 7</a:t>
            </a:r>
            <a:r>
              <a:rPr lang="en-US" sz="2000" baseline="30000" dirty="0" smtClean="0">
                <a:solidFill>
                  <a:srgbClr val="1F497D"/>
                </a:solidFill>
              </a:rPr>
              <a:t>th</a:t>
            </a:r>
            <a:r>
              <a:rPr lang="en-US" sz="2000" dirty="0" smtClean="0">
                <a:solidFill>
                  <a:srgbClr val="1F497D"/>
                </a:solidFill>
              </a:rPr>
              <a:t> </a:t>
            </a:r>
            <a:r>
              <a:rPr lang="en-US" sz="2000" dirty="0" err="1">
                <a:solidFill>
                  <a:srgbClr val="1F497D"/>
                </a:solidFill>
              </a:rPr>
              <a:t>flloor</a:t>
            </a:r>
            <a:r>
              <a:rPr lang="en-US" sz="2000" dirty="0">
                <a:solidFill>
                  <a:srgbClr val="1F497D"/>
                </a:solidFill>
              </a:rPr>
              <a:t> of the Hi-</a:t>
            </a:r>
            <a:r>
              <a:rPr lang="en-US" sz="2000" dirty="0" smtClean="0">
                <a:solidFill>
                  <a:srgbClr val="1F497D"/>
                </a:solidFill>
              </a:rPr>
              <a:t>Rise. </a:t>
            </a:r>
          </a:p>
        </p:txBody>
      </p:sp>
      <p:sp>
        <p:nvSpPr>
          <p:cNvPr id="7" name="Rectangle 6"/>
          <p:cNvSpPr/>
          <p:nvPr/>
        </p:nvSpPr>
        <p:spPr>
          <a:xfrm>
            <a:off x="6934200" y="303073"/>
            <a:ext cx="2057400" cy="1754327"/>
          </a:xfrm>
          <a:prstGeom prst="rect">
            <a:avLst/>
          </a:prstGeom>
          <a:solidFill>
            <a:srgbClr val="DBEEF4"/>
          </a:solidFill>
        </p:spPr>
        <p:txBody>
          <a:bodyPr wrap="square">
            <a:spAutoFit/>
          </a:bodyPr>
          <a:lstStyle/>
          <a:p>
            <a:r>
              <a:rPr lang="en-US" dirty="0">
                <a:sym typeface="Wingdings"/>
              </a:rPr>
              <a:t>~40 M events written on </a:t>
            </a:r>
            <a:r>
              <a:rPr lang="en-US" dirty="0" smtClean="0">
                <a:sym typeface="Wingdings"/>
              </a:rPr>
              <a:t>tape. </a:t>
            </a:r>
          </a:p>
          <a:p>
            <a:r>
              <a:rPr lang="en-US" dirty="0" smtClean="0">
                <a:sym typeface="Wingdings"/>
              </a:rPr>
              <a:t>A final </a:t>
            </a:r>
            <a:r>
              <a:rPr lang="en-US" dirty="0">
                <a:sym typeface="Wingdings"/>
              </a:rPr>
              <a:t>sample of </a:t>
            </a:r>
            <a:r>
              <a:rPr lang="en-US" dirty="0" smtClean="0">
                <a:sym typeface="Wingdings"/>
              </a:rPr>
              <a:t>103K events </a:t>
            </a:r>
            <a:r>
              <a:rPr lang="en-US" dirty="0">
                <a:sym typeface="Wingdings"/>
              </a:rPr>
              <a:t>with </a:t>
            </a:r>
            <a:endParaRPr lang="en-US" dirty="0" smtClean="0">
              <a:sym typeface="Wingdings"/>
            </a:endParaRPr>
          </a:p>
          <a:p>
            <a:r>
              <a:rPr lang="en-US" dirty="0" smtClean="0">
                <a:sym typeface="Wingdings"/>
              </a:rPr>
              <a:t>M</a:t>
            </a:r>
            <a:r>
              <a:rPr lang="en-US" dirty="0">
                <a:sym typeface="Wingdings"/>
              </a:rPr>
              <a:t>&gt;2.5GeV/</a:t>
            </a:r>
            <a:r>
              <a:rPr lang="en-US" dirty="0" smtClean="0">
                <a:sym typeface="Wingdings"/>
              </a:rPr>
              <a:t>c</a:t>
            </a:r>
            <a:r>
              <a:rPr lang="en-US" baseline="30000" dirty="0" smtClean="0">
                <a:sym typeface="Wingdings"/>
              </a:rPr>
              <a:t>2</a:t>
            </a:r>
            <a:r>
              <a:rPr lang="en-US" dirty="0" smtClean="0">
                <a:sym typeface="Wingdings"/>
              </a:rPr>
              <a:t> </a:t>
            </a:r>
          </a:p>
          <a:p>
            <a:r>
              <a:rPr lang="en-US" dirty="0" smtClean="0">
                <a:sym typeface="Wingdings"/>
              </a:rPr>
              <a:t>and </a:t>
            </a:r>
            <a:r>
              <a:rPr lang="en-US" dirty="0" err="1" smtClean="0">
                <a:sym typeface="Wingdings"/>
              </a:rPr>
              <a:t>x</a:t>
            </a:r>
            <a:r>
              <a:rPr lang="en-US" baseline="-25000" dirty="0" err="1" smtClean="0">
                <a:sym typeface="Wingdings"/>
              </a:rPr>
              <a:t>F</a:t>
            </a:r>
            <a:r>
              <a:rPr lang="en-US" dirty="0" smtClean="0">
                <a:sym typeface="Wingdings"/>
              </a:rPr>
              <a:t> </a:t>
            </a:r>
            <a:r>
              <a:rPr lang="en-US" dirty="0">
                <a:sym typeface="Wingdings"/>
              </a:rPr>
              <a:t>&gt; 0.3</a:t>
            </a:r>
          </a:p>
        </p:txBody>
      </p:sp>
      <p:pic>
        <p:nvPicPr>
          <p:cNvPr id="2" name="Picture 1"/>
          <p:cNvPicPr>
            <a:picLocks noChangeAspect="1"/>
          </p:cNvPicPr>
          <p:nvPr/>
        </p:nvPicPr>
        <p:blipFill>
          <a:blip r:embed="rId3"/>
          <a:stretch>
            <a:fillRect/>
          </a:stretch>
        </p:blipFill>
        <p:spPr>
          <a:xfrm>
            <a:off x="2286000" y="12700"/>
            <a:ext cx="4572000" cy="6812280"/>
          </a:xfrm>
          <a:prstGeom prst="rect">
            <a:avLst/>
          </a:prstGeom>
        </p:spPr>
      </p:pic>
      <p:pic>
        <p:nvPicPr>
          <p:cNvPr id="8" name="Picture 7"/>
          <p:cNvPicPr>
            <a:picLocks noChangeAspect="1"/>
          </p:cNvPicPr>
          <p:nvPr/>
        </p:nvPicPr>
        <p:blipFill>
          <a:blip r:embed="rId4"/>
          <a:stretch>
            <a:fillRect/>
          </a:stretch>
        </p:blipFill>
        <p:spPr>
          <a:xfrm>
            <a:off x="6833616" y="2743200"/>
            <a:ext cx="2386584" cy="3813048"/>
          </a:xfrm>
          <a:prstGeom prst="rect">
            <a:avLst/>
          </a:prstGeom>
        </p:spPr>
      </p:pic>
    </p:spTree>
    <p:extLst>
      <p:ext uri="{BB962C8B-B14F-4D97-AF65-F5344CB8AC3E}">
        <p14:creationId xmlns:p14="http://schemas.microsoft.com/office/powerpoint/2010/main" val="247742286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0" y="6577013"/>
            <a:ext cx="9180513" cy="307975"/>
            <a:chOff x="0" y="6577013"/>
            <a:chExt cx="9180513" cy="307975"/>
          </a:xfrm>
        </p:grpSpPr>
        <p:grpSp>
          <p:nvGrpSpPr>
            <p:cNvPr id="20" name="Group 31"/>
            <p:cNvGrpSpPr>
              <a:grpSpLocks/>
            </p:cNvGrpSpPr>
            <p:nvPr/>
          </p:nvGrpSpPr>
          <p:grpSpPr bwMode="auto">
            <a:xfrm>
              <a:off x="0" y="6577013"/>
              <a:ext cx="7172325" cy="304800"/>
              <a:chOff x="0" y="4143"/>
              <a:chExt cx="4518" cy="192"/>
            </a:xfrm>
          </p:grpSpPr>
          <p:sp>
            <p:nvSpPr>
              <p:cNvPr id="22" name="TextBox 14"/>
              <p:cNvSpPr txBox="1">
                <a:spLocks noChangeArrowheads="1"/>
              </p:cNvSpPr>
              <p:nvPr/>
            </p:nvSpPr>
            <p:spPr bwMode="auto">
              <a:xfrm>
                <a:off x="0" y="4143"/>
                <a:ext cx="1175" cy="1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err="1" smtClean="0">
                    <a:solidFill>
                      <a:schemeClr val="bg1"/>
                    </a:solidFill>
                    <a:latin typeface="Arial"/>
                    <a:cs typeface="Arial"/>
                  </a:rPr>
                  <a:t>June</a:t>
                </a:r>
                <a:r>
                  <a:rPr lang="it-IT" sz="1400" dirty="0" smtClean="0">
                    <a:solidFill>
                      <a:schemeClr val="bg1"/>
                    </a:solidFill>
                    <a:latin typeface="Arial"/>
                    <a:cs typeface="Arial"/>
                  </a:rPr>
                  <a:t> 17, 2016</a:t>
                </a:r>
                <a:endParaRPr lang="en-GB" sz="1400" dirty="0">
                  <a:solidFill>
                    <a:schemeClr val="bg1"/>
                  </a:solidFill>
                  <a:latin typeface="Arial"/>
                  <a:cs typeface="Arial"/>
                </a:endParaRPr>
              </a:p>
            </p:txBody>
          </p:sp>
          <p:sp>
            <p:nvSpPr>
              <p:cNvPr id="23" name="TextBox 15"/>
              <p:cNvSpPr txBox="1">
                <a:spLocks noChangeArrowheads="1"/>
              </p:cNvSpPr>
              <p:nvPr/>
            </p:nvSpPr>
            <p:spPr bwMode="auto">
              <a:xfrm>
                <a:off x="1175" y="4143"/>
                <a:ext cx="3343" cy="192"/>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en-GB" sz="1400" dirty="0" smtClean="0">
                    <a:solidFill>
                      <a:schemeClr val="bg1"/>
                    </a:solidFill>
                    <a:latin typeface="Arial"/>
                    <a:cs typeface="Arial"/>
                  </a:rPr>
                  <a:t>Kirk McDonald Fest</a:t>
                </a:r>
                <a:endParaRPr lang="en-GB" sz="1400" dirty="0">
                  <a:solidFill>
                    <a:schemeClr val="bg1"/>
                  </a:solidFill>
                  <a:latin typeface="Arial"/>
                  <a:cs typeface="Arial"/>
                </a:endParaRPr>
              </a:p>
            </p:txBody>
          </p:sp>
        </p:grpSp>
        <p:sp>
          <p:nvSpPr>
            <p:cNvPr id="21" name="TextBox 5"/>
            <p:cNvSpPr txBox="1">
              <a:spLocks noChangeArrowheads="1"/>
            </p:cNvSpPr>
            <p:nvPr/>
          </p:nvSpPr>
          <p:spPr bwMode="auto">
            <a:xfrm>
              <a:off x="7132638" y="6580188"/>
              <a:ext cx="20478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a:solidFill>
                    <a:schemeClr val="bg1"/>
                  </a:solidFill>
                  <a:latin typeface="Arial"/>
                  <a:cs typeface="Arial"/>
                </a:rPr>
                <a:t>C. </a:t>
              </a:r>
              <a:r>
                <a:rPr lang="it-IT" sz="1400" dirty="0" smtClean="0">
                  <a:solidFill>
                    <a:schemeClr val="bg1"/>
                  </a:solidFill>
                  <a:latin typeface="Arial"/>
                  <a:cs typeface="Arial"/>
                </a:rPr>
                <a:t>Biino</a:t>
              </a:r>
              <a:endParaRPr lang="en-GB" sz="1400" dirty="0">
                <a:solidFill>
                  <a:schemeClr val="bg1"/>
                </a:solidFill>
                <a:latin typeface="Arial"/>
                <a:cs typeface="Arial"/>
              </a:endParaRPr>
            </a:p>
          </p:txBody>
        </p:sp>
      </p:grpSp>
      <p:sp>
        <p:nvSpPr>
          <p:cNvPr id="4" name="Title 3"/>
          <p:cNvSpPr>
            <a:spLocks noGrp="1"/>
          </p:cNvSpPr>
          <p:nvPr>
            <p:ph type="title"/>
          </p:nvPr>
        </p:nvSpPr>
        <p:spPr/>
        <p:txBody>
          <a:bodyPr/>
          <a:lstStyle/>
          <a:p>
            <a:r>
              <a:rPr lang="en-US" dirty="0" smtClean="0"/>
              <a:t> </a:t>
            </a:r>
            <a:endParaRPr lang="en-US" dirty="0"/>
          </a:p>
        </p:txBody>
      </p:sp>
      <p:sp>
        <p:nvSpPr>
          <p:cNvPr id="5" name="Text Placeholder 4"/>
          <p:cNvSpPr>
            <a:spLocks noGrp="1"/>
          </p:cNvSpPr>
          <p:nvPr>
            <p:ph type="body" idx="1"/>
          </p:nvPr>
        </p:nvSpPr>
        <p:spPr/>
        <p:txBody>
          <a:bodyPr/>
          <a:lstStyle/>
          <a:p>
            <a:r>
              <a:rPr lang="en-US" dirty="0" smtClean="0"/>
              <a:t> </a:t>
            </a:r>
            <a:endParaRPr lang="en-US" dirty="0"/>
          </a:p>
        </p:txBody>
      </p:sp>
      <p:sp>
        <p:nvSpPr>
          <p:cNvPr id="2" name="TextBox 1"/>
          <p:cNvSpPr txBox="1"/>
          <p:nvPr/>
        </p:nvSpPr>
        <p:spPr>
          <a:xfrm>
            <a:off x="1447800" y="1416784"/>
            <a:ext cx="3048000" cy="1631216"/>
          </a:xfrm>
          <a:prstGeom prst="rect">
            <a:avLst/>
          </a:prstGeom>
          <a:noFill/>
        </p:spPr>
        <p:txBody>
          <a:bodyPr wrap="square" rtlCol="0">
            <a:spAutoFit/>
          </a:bodyPr>
          <a:lstStyle/>
          <a:p>
            <a:pPr algn="ctr"/>
            <a:r>
              <a:rPr lang="en-US" sz="2000" dirty="0" smtClean="0">
                <a:solidFill>
                  <a:srgbClr val="1F497D"/>
                </a:solidFill>
              </a:rPr>
              <a:t>E615-Cineforum of </a:t>
            </a:r>
            <a:r>
              <a:rPr lang="en-US" sz="2000" b="1" dirty="0">
                <a:solidFill>
                  <a:srgbClr val="1F497D"/>
                </a:solidFill>
              </a:rPr>
              <a:t>screwball comedi</a:t>
            </a:r>
            <a:r>
              <a:rPr lang="en-US" sz="2000" dirty="0">
                <a:solidFill>
                  <a:srgbClr val="1F497D"/>
                </a:solidFill>
              </a:rPr>
              <a:t>es </a:t>
            </a:r>
            <a:r>
              <a:rPr lang="en-US" sz="2000" dirty="0" smtClean="0">
                <a:solidFill>
                  <a:srgbClr val="1F497D"/>
                </a:solidFill>
              </a:rPr>
              <a:t> in the “Chicago house” at FNAL village with the help of </a:t>
            </a:r>
            <a:r>
              <a:rPr lang="en-US" sz="2000" b="1" dirty="0" err="1" smtClean="0">
                <a:solidFill>
                  <a:srgbClr val="1F497D"/>
                </a:solidFill>
              </a:rPr>
              <a:t>Kelby</a:t>
            </a:r>
            <a:r>
              <a:rPr lang="en-US" sz="2000" b="1" dirty="0" smtClean="0">
                <a:solidFill>
                  <a:srgbClr val="1F497D"/>
                </a:solidFill>
              </a:rPr>
              <a:t> Anderson</a:t>
            </a:r>
            <a:endParaRPr lang="en-US" sz="2000" b="1" dirty="0">
              <a:solidFill>
                <a:srgbClr val="1F497D"/>
              </a:solidFill>
            </a:endParaRPr>
          </a:p>
        </p:txBody>
      </p:sp>
      <p:sp>
        <p:nvSpPr>
          <p:cNvPr id="7" name="TextBox 6"/>
          <p:cNvSpPr txBox="1"/>
          <p:nvPr/>
        </p:nvSpPr>
        <p:spPr>
          <a:xfrm>
            <a:off x="2749201" y="3352800"/>
            <a:ext cx="3118199" cy="646331"/>
          </a:xfrm>
          <a:prstGeom prst="rect">
            <a:avLst/>
          </a:prstGeom>
          <a:noFill/>
        </p:spPr>
        <p:txBody>
          <a:bodyPr wrap="none" rtlCol="0">
            <a:spAutoFit/>
          </a:bodyPr>
          <a:lstStyle/>
          <a:p>
            <a:r>
              <a:rPr lang="en-US" dirty="0" smtClean="0"/>
              <a:t>From Woody Allen movies to </a:t>
            </a:r>
          </a:p>
          <a:p>
            <a:r>
              <a:rPr lang="en-US" dirty="0" smtClean="0"/>
              <a:t>… a galaxy far far away ...</a:t>
            </a:r>
            <a:endParaRPr lang="en-US" dirty="0"/>
          </a:p>
        </p:txBody>
      </p:sp>
      <p:sp>
        <p:nvSpPr>
          <p:cNvPr id="13" name="TextBox 12"/>
          <p:cNvSpPr txBox="1"/>
          <p:nvPr/>
        </p:nvSpPr>
        <p:spPr>
          <a:xfrm>
            <a:off x="1502692" y="152400"/>
            <a:ext cx="1850108" cy="461665"/>
          </a:xfrm>
          <a:prstGeom prst="rect">
            <a:avLst/>
          </a:prstGeom>
          <a:solidFill>
            <a:srgbClr val="FF0000"/>
          </a:solidFill>
        </p:spPr>
        <p:txBody>
          <a:bodyPr wrap="square" rtlCol="0">
            <a:spAutoFit/>
          </a:bodyPr>
          <a:lstStyle/>
          <a:p>
            <a:pPr algn="ctr"/>
            <a:r>
              <a:rPr lang="en-US" sz="2400" b="1" dirty="0" smtClean="0">
                <a:solidFill>
                  <a:srgbClr val="FFFF00"/>
                </a:solidFill>
              </a:rPr>
              <a:t>E615 FUN</a:t>
            </a:r>
            <a:endParaRPr lang="en-US" sz="2400" b="1" dirty="0">
              <a:solidFill>
                <a:srgbClr val="FFFF00"/>
              </a:solidFill>
            </a:endParaRPr>
          </a:p>
        </p:txBody>
      </p:sp>
      <p:pic>
        <p:nvPicPr>
          <p:cNvPr id="14" name="Picture 13"/>
          <p:cNvPicPr>
            <a:picLocks noChangeAspect="1"/>
          </p:cNvPicPr>
          <p:nvPr/>
        </p:nvPicPr>
        <p:blipFill>
          <a:blip r:embed="rId3"/>
          <a:stretch>
            <a:fillRect/>
          </a:stretch>
        </p:blipFill>
        <p:spPr>
          <a:xfrm>
            <a:off x="0" y="3200400"/>
            <a:ext cx="2286000" cy="3417570"/>
          </a:xfrm>
          <a:prstGeom prst="rect">
            <a:avLst/>
          </a:prstGeom>
        </p:spPr>
      </p:pic>
      <p:pic>
        <p:nvPicPr>
          <p:cNvPr id="15" name="Picture 14"/>
          <p:cNvPicPr>
            <a:picLocks noChangeAspect="1"/>
          </p:cNvPicPr>
          <p:nvPr/>
        </p:nvPicPr>
        <p:blipFill>
          <a:blip r:embed="rId4"/>
          <a:stretch>
            <a:fillRect/>
          </a:stretch>
        </p:blipFill>
        <p:spPr>
          <a:xfrm>
            <a:off x="3355848" y="0"/>
            <a:ext cx="5788152" cy="1133856"/>
          </a:xfrm>
          <a:prstGeom prst="rect">
            <a:avLst/>
          </a:prstGeom>
        </p:spPr>
      </p:pic>
      <p:pic>
        <p:nvPicPr>
          <p:cNvPr id="16" name="Picture 15"/>
          <p:cNvPicPr>
            <a:picLocks noChangeAspect="1"/>
          </p:cNvPicPr>
          <p:nvPr/>
        </p:nvPicPr>
        <p:blipFill>
          <a:blip r:embed="rId5"/>
          <a:stretch>
            <a:fillRect/>
          </a:stretch>
        </p:blipFill>
        <p:spPr>
          <a:xfrm>
            <a:off x="6492240" y="3200400"/>
            <a:ext cx="2651760" cy="3392424"/>
          </a:xfrm>
          <a:prstGeom prst="rect">
            <a:avLst/>
          </a:prstGeom>
        </p:spPr>
      </p:pic>
      <p:pic>
        <p:nvPicPr>
          <p:cNvPr id="17" name="Picture 16"/>
          <p:cNvPicPr>
            <a:picLocks noChangeAspect="1"/>
          </p:cNvPicPr>
          <p:nvPr/>
        </p:nvPicPr>
        <p:blipFill>
          <a:blip r:embed="rId6"/>
          <a:stretch>
            <a:fillRect/>
          </a:stretch>
        </p:blipFill>
        <p:spPr>
          <a:xfrm>
            <a:off x="4590965" y="1219200"/>
            <a:ext cx="4544568" cy="1956816"/>
          </a:xfrm>
          <a:prstGeom prst="rect">
            <a:avLst/>
          </a:prstGeom>
        </p:spPr>
      </p:pic>
      <p:pic>
        <p:nvPicPr>
          <p:cNvPr id="19" name="Picture 18"/>
          <p:cNvPicPr>
            <a:picLocks noChangeAspect="1"/>
          </p:cNvPicPr>
          <p:nvPr/>
        </p:nvPicPr>
        <p:blipFill>
          <a:blip r:embed="rId7"/>
          <a:stretch>
            <a:fillRect/>
          </a:stretch>
        </p:blipFill>
        <p:spPr>
          <a:xfrm>
            <a:off x="2667000" y="4114800"/>
            <a:ext cx="3280410" cy="2446020"/>
          </a:xfrm>
          <a:prstGeom prst="rect">
            <a:avLst/>
          </a:prstGeom>
        </p:spPr>
      </p:pic>
      <p:pic>
        <p:nvPicPr>
          <p:cNvPr id="24" name="Picture 23"/>
          <p:cNvPicPr>
            <a:picLocks noChangeAspect="1"/>
          </p:cNvPicPr>
          <p:nvPr/>
        </p:nvPicPr>
        <p:blipFill>
          <a:blip r:embed="rId8"/>
          <a:stretch>
            <a:fillRect/>
          </a:stretch>
        </p:blipFill>
        <p:spPr>
          <a:xfrm>
            <a:off x="0" y="0"/>
            <a:ext cx="1435608" cy="2130552"/>
          </a:xfrm>
          <a:prstGeom prst="rect">
            <a:avLst/>
          </a:prstGeom>
        </p:spPr>
      </p:pic>
    </p:spTree>
    <p:extLst>
      <p:ext uri="{BB962C8B-B14F-4D97-AF65-F5344CB8AC3E}">
        <p14:creationId xmlns:p14="http://schemas.microsoft.com/office/powerpoint/2010/main" val="107602926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886200" y="2057400"/>
            <a:ext cx="3074670" cy="2331720"/>
          </a:xfrm>
          <a:prstGeom prst="rect">
            <a:avLst/>
          </a:prstGeom>
        </p:spPr>
      </p:pic>
      <p:grpSp>
        <p:nvGrpSpPr>
          <p:cNvPr id="18" name="Group 17"/>
          <p:cNvGrpSpPr/>
          <p:nvPr/>
        </p:nvGrpSpPr>
        <p:grpSpPr>
          <a:xfrm>
            <a:off x="0" y="6577013"/>
            <a:ext cx="9180513" cy="307975"/>
            <a:chOff x="0" y="6577013"/>
            <a:chExt cx="9180513" cy="307975"/>
          </a:xfrm>
        </p:grpSpPr>
        <p:grpSp>
          <p:nvGrpSpPr>
            <p:cNvPr id="20" name="Group 31"/>
            <p:cNvGrpSpPr>
              <a:grpSpLocks/>
            </p:cNvGrpSpPr>
            <p:nvPr/>
          </p:nvGrpSpPr>
          <p:grpSpPr bwMode="auto">
            <a:xfrm>
              <a:off x="0" y="6577013"/>
              <a:ext cx="7172325" cy="304800"/>
              <a:chOff x="0" y="4143"/>
              <a:chExt cx="4518" cy="192"/>
            </a:xfrm>
          </p:grpSpPr>
          <p:sp>
            <p:nvSpPr>
              <p:cNvPr id="22" name="TextBox 14"/>
              <p:cNvSpPr txBox="1">
                <a:spLocks noChangeArrowheads="1"/>
              </p:cNvSpPr>
              <p:nvPr/>
            </p:nvSpPr>
            <p:spPr bwMode="auto">
              <a:xfrm>
                <a:off x="0" y="4143"/>
                <a:ext cx="1175" cy="1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err="1" smtClean="0">
                    <a:solidFill>
                      <a:schemeClr val="bg1"/>
                    </a:solidFill>
                    <a:latin typeface="Arial"/>
                    <a:cs typeface="Arial"/>
                  </a:rPr>
                  <a:t>June</a:t>
                </a:r>
                <a:r>
                  <a:rPr lang="it-IT" sz="1400" dirty="0" smtClean="0">
                    <a:solidFill>
                      <a:schemeClr val="bg1"/>
                    </a:solidFill>
                    <a:latin typeface="Arial"/>
                    <a:cs typeface="Arial"/>
                  </a:rPr>
                  <a:t> 17, 2016</a:t>
                </a:r>
                <a:endParaRPr lang="en-GB" sz="1400" dirty="0">
                  <a:solidFill>
                    <a:schemeClr val="bg1"/>
                  </a:solidFill>
                  <a:latin typeface="Arial"/>
                  <a:cs typeface="Arial"/>
                </a:endParaRPr>
              </a:p>
            </p:txBody>
          </p:sp>
          <p:sp>
            <p:nvSpPr>
              <p:cNvPr id="23" name="TextBox 15"/>
              <p:cNvSpPr txBox="1">
                <a:spLocks noChangeArrowheads="1"/>
              </p:cNvSpPr>
              <p:nvPr/>
            </p:nvSpPr>
            <p:spPr bwMode="auto">
              <a:xfrm>
                <a:off x="1175" y="4143"/>
                <a:ext cx="3343" cy="192"/>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en-GB" sz="1400" dirty="0" smtClean="0">
                    <a:solidFill>
                      <a:schemeClr val="bg1"/>
                    </a:solidFill>
                    <a:latin typeface="Arial"/>
                    <a:cs typeface="Arial"/>
                  </a:rPr>
                  <a:t>Kirk McDonald Fest</a:t>
                </a:r>
                <a:endParaRPr lang="en-GB" sz="1400" dirty="0">
                  <a:solidFill>
                    <a:schemeClr val="bg1"/>
                  </a:solidFill>
                  <a:latin typeface="Arial"/>
                  <a:cs typeface="Arial"/>
                </a:endParaRPr>
              </a:p>
            </p:txBody>
          </p:sp>
        </p:grpSp>
        <p:sp>
          <p:nvSpPr>
            <p:cNvPr id="21" name="TextBox 5"/>
            <p:cNvSpPr txBox="1">
              <a:spLocks noChangeArrowheads="1"/>
            </p:cNvSpPr>
            <p:nvPr/>
          </p:nvSpPr>
          <p:spPr bwMode="auto">
            <a:xfrm>
              <a:off x="7132638" y="6580188"/>
              <a:ext cx="20478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a:solidFill>
                    <a:schemeClr val="bg1"/>
                  </a:solidFill>
                  <a:latin typeface="Arial"/>
                  <a:cs typeface="Arial"/>
                </a:rPr>
                <a:t>C. </a:t>
              </a:r>
              <a:r>
                <a:rPr lang="it-IT" sz="1400" dirty="0" smtClean="0">
                  <a:solidFill>
                    <a:schemeClr val="bg1"/>
                  </a:solidFill>
                  <a:latin typeface="Arial"/>
                  <a:cs typeface="Arial"/>
                </a:rPr>
                <a:t>Biino</a:t>
              </a:r>
              <a:endParaRPr lang="en-GB" sz="1400" dirty="0">
                <a:solidFill>
                  <a:schemeClr val="bg1"/>
                </a:solidFill>
                <a:latin typeface="Arial"/>
                <a:cs typeface="Arial"/>
              </a:endParaRPr>
            </a:p>
          </p:txBody>
        </p:sp>
      </p:grpSp>
      <p:sp>
        <p:nvSpPr>
          <p:cNvPr id="4" name="Title 3"/>
          <p:cNvSpPr>
            <a:spLocks noGrp="1"/>
          </p:cNvSpPr>
          <p:nvPr>
            <p:ph type="title"/>
          </p:nvPr>
        </p:nvSpPr>
        <p:spPr/>
        <p:txBody>
          <a:bodyPr/>
          <a:lstStyle/>
          <a:p>
            <a:r>
              <a:rPr lang="en-US" dirty="0" smtClean="0"/>
              <a:t> </a:t>
            </a:r>
            <a:endParaRPr lang="en-US" dirty="0"/>
          </a:p>
        </p:txBody>
      </p:sp>
      <p:sp>
        <p:nvSpPr>
          <p:cNvPr id="5" name="Text Placeholder 4"/>
          <p:cNvSpPr>
            <a:spLocks noGrp="1"/>
          </p:cNvSpPr>
          <p:nvPr>
            <p:ph type="body" idx="1"/>
          </p:nvPr>
        </p:nvSpPr>
        <p:spPr/>
        <p:txBody>
          <a:bodyPr/>
          <a:lstStyle/>
          <a:p>
            <a:r>
              <a:rPr lang="en-US" dirty="0" smtClean="0"/>
              <a:t> </a:t>
            </a:r>
            <a:endParaRPr lang="en-US" dirty="0"/>
          </a:p>
        </p:txBody>
      </p:sp>
      <p:pic>
        <p:nvPicPr>
          <p:cNvPr id="3" name="Picture 2"/>
          <p:cNvPicPr>
            <a:picLocks noChangeAspect="1"/>
          </p:cNvPicPr>
          <p:nvPr/>
        </p:nvPicPr>
        <p:blipFill>
          <a:blip r:embed="rId4"/>
          <a:stretch>
            <a:fillRect/>
          </a:stretch>
        </p:blipFill>
        <p:spPr>
          <a:xfrm>
            <a:off x="0" y="0"/>
            <a:ext cx="1648742" cy="1752600"/>
          </a:xfrm>
          <a:prstGeom prst="rect">
            <a:avLst/>
          </a:prstGeom>
        </p:spPr>
      </p:pic>
      <p:pic>
        <p:nvPicPr>
          <p:cNvPr id="8" name="Picture 7"/>
          <p:cNvPicPr>
            <a:picLocks noChangeAspect="1"/>
          </p:cNvPicPr>
          <p:nvPr/>
        </p:nvPicPr>
        <p:blipFill>
          <a:blip r:embed="rId5"/>
          <a:stretch>
            <a:fillRect/>
          </a:stretch>
        </p:blipFill>
        <p:spPr>
          <a:xfrm>
            <a:off x="685800" y="1981200"/>
            <a:ext cx="2768600" cy="1410094"/>
          </a:xfrm>
          <a:prstGeom prst="rect">
            <a:avLst/>
          </a:prstGeom>
        </p:spPr>
      </p:pic>
      <p:pic>
        <p:nvPicPr>
          <p:cNvPr id="10" name="Picture 9"/>
          <p:cNvPicPr>
            <a:picLocks noChangeAspect="1"/>
          </p:cNvPicPr>
          <p:nvPr/>
        </p:nvPicPr>
        <p:blipFill>
          <a:blip r:embed="rId6"/>
          <a:stretch>
            <a:fillRect/>
          </a:stretch>
        </p:blipFill>
        <p:spPr>
          <a:xfrm>
            <a:off x="0" y="4953000"/>
            <a:ext cx="2387600" cy="1618043"/>
          </a:xfrm>
          <a:prstGeom prst="rect">
            <a:avLst/>
          </a:prstGeom>
        </p:spPr>
      </p:pic>
      <p:pic>
        <p:nvPicPr>
          <p:cNvPr id="11" name="Picture 10"/>
          <p:cNvPicPr>
            <a:picLocks noChangeAspect="1"/>
          </p:cNvPicPr>
          <p:nvPr/>
        </p:nvPicPr>
        <p:blipFill>
          <a:blip r:embed="rId7"/>
          <a:stretch>
            <a:fillRect/>
          </a:stretch>
        </p:blipFill>
        <p:spPr>
          <a:xfrm>
            <a:off x="2438399" y="3809999"/>
            <a:ext cx="3886201" cy="2701205"/>
          </a:xfrm>
          <a:prstGeom prst="rect">
            <a:avLst/>
          </a:prstGeom>
        </p:spPr>
      </p:pic>
      <p:pic>
        <p:nvPicPr>
          <p:cNvPr id="13" name="Picture 12"/>
          <p:cNvPicPr>
            <a:picLocks noChangeAspect="1"/>
          </p:cNvPicPr>
          <p:nvPr/>
        </p:nvPicPr>
        <p:blipFill>
          <a:blip r:embed="rId8"/>
          <a:stretch>
            <a:fillRect/>
          </a:stretch>
        </p:blipFill>
        <p:spPr>
          <a:xfrm>
            <a:off x="1828800" y="863600"/>
            <a:ext cx="4432300" cy="965200"/>
          </a:xfrm>
          <a:prstGeom prst="rect">
            <a:avLst/>
          </a:prstGeom>
        </p:spPr>
      </p:pic>
      <p:pic>
        <p:nvPicPr>
          <p:cNvPr id="14" name="Picture 13"/>
          <p:cNvPicPr>
            <a:picLocks noChangeAspect="1"/>
          </p:cNvPicPr>
          <p:nvPr/>
        </p:nvPicPr>
        <p:blipFill>
          <a:blip r:embed="rId9"/>
          <a:stretch>
            <a:fillRect/>
          </a:stretch>
        </p:blipFill>
        <p:spPr>
          <a:xfrm>
            <a:off x="152400" y="3886200"/>
            <a:ext cx="1811867" cy="860011"/>
          </a:xfrm>
          <a:prstGeom prst="rect">
            <a:avLst/>
          </a:prstGeom>
          <a:ln>
            <a:solidFill>
              <a:srgbClr val="FF6600"/>
            </a:solidFill>
          </a:ln>
        </p:spPr>
      </p:pic>
      <p:sp>
        <p:nvSpPr>
          <p:cNvPr id="15" name="Rectangle 14"/>
          <p:cNvSpPr/>
          <p:nvPr/>
        </p:nvSpPr>
        <p:spPr>
          <a:xfrm>
            <a:off x="7239000" y="2667000"/>
            <a:ext cx="1673355" cy="461665"/>
          </a:xfrm>
          <a:prstGeom prst="rect">
            <a:avLst/>
          </a:prstGeom>
          <a:ln>
            <a:solidFill>
              <a:srgbClr val="660066"/>
            </a:solidFill>
          </a:ln>
        </p:spPr>
        <p:txBody>
          <a:bodyPr wrap="none">
            <a:spAutoFit/>
          </a:bodyPr>
          <a:lstStyle/>
          <a:p>
            <a:r>
              <a:rPr lang="en-US" sz="2400" dirty="0" smtClean="0"/>
              <a:t>Chez </a:t>
            </a:r>
            <a:r>
              <a:rPr lang="en-US" sz="2400" dirty="0"/>
              <a:t>Leon</a:t>
            </a:r>
          </a:p>
        </p:txBody>
      </p:sp>
      <p:sp>
        <p:nvSpPr>
          <p:cNvPr id="19" name="TextBox 18"/>
          <p:cNvSpPr txBox="1"/>
          <p:nvPr/>
        </p:nvSpPr>
        <p:spPr>
          <a:xfrm>
            <a:off x="2362200" y="152400"/>
            <a:ext cx="3505200" cy="461665"/>
          </a:xfrm>
          <a:prstGeom prst="rect">
            <a:avLst/>
          </a:prstGeom>
          <a:solidFill>
            <a:srgbClr val="FF0000"/>
          </a:solidFill>
        </p:spPr>
        <p:txBody>
          <a:bodyPr wrap="square" rtlCol="0">
            <a:spAutoFit/>
          </a:bodyPr>
          <a:lstStyle/>
          <a:p>
            <a:pPr algn="ctr"/>
            <a:r>
              <a:rPr lang="en-US" sz="2400" b="1" dirty="0" smtClean="0">
                <a:solidFill>
                  <a:srgbClr val="FFFF00"/>
                </a:solidFill>
              </a:rPr>
              <a:t>…more E615 FUN</a:t>
            </a:r>
            <a:endParaRPr lang="en-US" sz="2400" b="1" dirty="0">
              <a:solidFill>
                <a:srgbClr val="FFFF00"/>
              </a:solidFill>
            </a:endParaRPr>
          </a:p>
        </p:txBody>
      </p:sp>
      <p:pic>
        <p:nvPicPr>
          <p:cNvPr id="2" name="Picture 1"/>
          <p:cNvPicPr>
            <a:picLocks noChangeAspect="1"/>
          </p:cNvPicPr>
          <p:nvPr/>
        </p:nvPicPr>
        <p:blipFill>
          <a:blip r:embed="rId10"/>
          <a:stretch>
            <a:fillRect/>
          </a:stretch>
        </p:blipFill>
        <p:spPr>
          <a:xfrm>
            <a:off x="7018020" y="3810000"/>
            <a:ext cx="2125980" cy="2743200"/>
          </a:xfrm>
          <a:prstGeom prst="rect">
            <a:avLst/>
          </a:prstGeom>
        </p:spPr>
      </p:pic>
      <p:pic>
        <p:nvPicPr>
          <p:cNvPr id="16" name="Picture 15"/>
          <p:cNvPicPr>
            <a:picLocks noChangeAspect="1"/>
          </p:cNvPicPr>
          <p:nvPr/>
        </p:nvPicPr>
        <p:blipFill>
          <a:blip r:embed="rId11"/>
          <a:stretch>
            <a:fillRect/>
          </a:stretch>
        </p:blipFill>
        <p:spPr>
          <a:xfrm>
            <a:off x="6403763" y="0"/>
            <a:ext cx="2731770" cy="2057400"/>
          </a:xfrm>
          <a:prstGeom prst="rect">
            <a:avLst/>
          </a:prstGeom>
        </p:spPr>
      </p:pic>
    </p:spTree>
    <p:extLst>
      <p:ext uri="{BB962C8B-B14F-4D97-AF65-F5344CB8AC3E}">
        <p14:creationId xmlns:p14="http://schemas.microsoft.com/office/powerpoint/2010/main" val="171630315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 y="3200400"/>
            <a:ext cx="1335087" cy="750887"/>
          </a:xfrm>
        </p:spPr>
        <p:txBody>
          <a:bodyPr/>
          <a:lstStyle/>
          <a:p>
            <a:r>
              <a:rPr lang="en-US" dirty="0" smtClean="0"/>
              <a:t> </a:t>
            </a:r>
            <a:endParaRPr lang="en-US" dirty="0"/>
          </a:p>
        </p:txBody>
      </p:sp>
      <p:sp>
        <p:nvSpPr>
          <p:cNvPr id="2" name="Title 1"/>
          <p:cNvSpPr>
            <a:spLocks noGrp="1"/>
          </p:cNvSpPr>
          <p:nvPr>
            <p:ph type="title"/>
          </p:nvPr>
        </p:nvSpPr>
        <p:spPr>
          <a:xfrm>
            <a:off x="6629399" y="4406901"/>
            <a:ext cx="1865313" cy="317500"/>
          </a:xfrm>
        </p:spPr>
        <p:txBody>
          <a:bodyPr/>
          <a:lstStyle/>
          <a:p>
            <a:r>
              <a:rPr lang="en-US" dirty="0" smtClean="0"/>
              <a:t> </a:t>
            </a:r>
            <a:endParaRPr lang="en-US" dirty="0"/>
          </a:p>
        </p:txBody>
      </p:sp>
      <p:sp>
        <p:nvSpPr>
          <p:cNvPr id="5" name="Subtitle 4"/>
          <p:cNvSpPr txBox="1">
            <a:spLocks/>
          </p:cNvSpPr>
          <p:nvPr/>
        </p:nvSpPr>
        <p:spPr bwMode="auto">
          <a:xfrm>
            <a:off x="457200" y="5562600"/>
            <a:ext cx="8229600" cy="685800"/>
          </a:xfrm>
          <a:prstGeom prst="rect">
            <a:avLst/>
          </a:prstGeom>
          <a:solidFill>
            <a:schemeClr val="accent5">
              <a:lumMod val="40000"/>
              <a:lumOff val="60000"/>
            </a:schemeClr>
          </a:solidFill>
          <a:ln>
            <a:solidFill>
              <a:srgbClr val="1F497D"/>
            </a:solidFill>
          </a:ln>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Tx/>
              <a:buNone/>
            </a:pPr>
            <a:r>
              <a:rPr lang="it-IT" sz="1600" dirty="0" smtClean="0">
                <a:latin typeface="American Typewriter"/>
                <a:cs typeface="American Typewriter"/>
              </a:rPr>
              <a:t>(</a:t>
            </a:r>
            <a:r>
              <a:rPr lang="it-IT" sz="1600" dirty="0" err="1" smtClean="0">
                <a:latin typeface="American Typewriter"/>
                <a:cs typeface="American Typewriter"/>
              </a:rPr>
              <a:t>Proposed</a:t>
            </a:r>
            <a:r>
              <a:rPr lang="it-IT" sz="1600" dirty="0" smtClean="0">
                <a:latin typeface="American Typewriter"/>
                <a:cs typeface="American Typewriter"/>
              </a:rPr>
              <a:t>: 1978-05-04, </a:t>
            </a:r>
            <a:r>
              <a:rPr lang="it-IT" sz="1600" dirty="0" err="1" smtClean="0">
                <a:latin typeface="American Typewriter"/>
                <a:cs typeface="American Typewriter"/>
              </a:rPr>
              <a:t>Approved</a:t>
            </a:r>
            <a:r>
              <a:rPr lang="it-IT" sz="1600" dirty="0" smtClean="0">
                <a:latin typeface="American Typewriter"/>
                <a:cs typeface="American Typewriter"/>
              </a:rPr>
              <a:t>: 1979-07-01, </a:t>
            </a:r>
            <a:r>
              <a:rPr lang="it-IT" sz="1600" dirty="0" err="1" smtClean="0">
                <a:latin typeface="American Typewriter"/>
                <a:cs typeface="American Typewriter"/>
              </a:rPr>
              <a:t>Completed</a:t>
            </a:r>
            <a:r>
              <a:rPr lang="it-IT" sz="1600" dirty="0" smtClean="0">
                <a:latin typeface="American Typewriter"/>
                <a:cs typeface="American Typewriter"/>
              </a:rPr>
              <a:t>: 1984-07-15)</a:t>
            </a:r>
          </a:p>
          <a:p>
            <a:pPr marL="0" indent="0" algn="ctr">
              <a:buNone/>
            </a:pPr>
            <a:r>
              <a:rPr lang="en-US" sz="1600" dirty="0" smtClean="0">
                <a:latin typeface="American Typewriter"/>
                <a:cs typeface="American Typewriter"/>
              </a:rPr>
              <a:t>Ran for 2260 hours</a:t>
            </a:r>
            <a:endParaRPr lang="it-IT" sz="1600" dirty="0" smtClean="0">
              <a:latin typeface="American Typewriter"/>
              <a:cs typeface="American Typewriter"/>
            </a:endParaRPr>
          </a:p>
        </p:txBody>
      </p:sp>
      <p:pic>
        <p:nvPicPr>
          <p:cNvPr id="11" name="Picture 10"/>
          <p:cNvPicPr>
            <a:picLocks noChangeAspect="1"/>
          </p:cNvPicPr>
          <p:nvPr/>
        </p:nvPicPr>
        <p:blipFill>
          <a:blip r:embed="rId3"/>
          <a:stretch>
            <a:fillRect/>
          </a:stretch>
        </p:blipFill>
        <p:spPr>
          <a:xfrm>
            <a:off x="16933" y="-76200"/>
            <a:ext cx="5269230" cy="4114800"/>
          </a:xfrm>
          <a:prstGeom prst="rect">
            <a:avLst/>
          </a:prstGeom>
        </p:spPr>
      </p:pic>
      <p:grpSp>
        <p:nvGrpSpPr>
          <p:cNvPr id="14" name="Group 13"/>
          <p:cNvGrpSpPr/>
          <p:nvPr/>
        </p:nvGrpSpPr>
        <p:grpSpPr>
          <a:xfrm>
            <a:off x="0" y="6626225"/>
            <a:ext cx="9180513" cy="307975"/>
            <a:chOff x="0" y="6577013"/>
            <a:chExt cx="9180513" cy="307975"/>
          </a:xfrm>
        </p:grpSpPr>
        <p:grpSp>
          <p:nvGrpSpPr>
            <p:cNvPr id="15" name="Group 31"/>
            <p:cNvGrpSpPr>
              <a:grpSpLocks/>
            </p:cNvGrpSpPr>
            <p:nvPr/>
          </p:nvGrpSpPr>
          <p:grpSpPr bwMode="auto">
            <a:xfrm>
              <a:off x="0" y="6577013"/>
              <a:ext cx="7172325" cy="304800"/>
              <a:chOff x="0" y="4143"/>
              <a:chExt cx="4518" cy="192"/>
            </a:xfrm>
          </p:grpSpPr>
          <p:sp>
            <p:nvSpPr>
              <p:cNvPr id="17" name="TextBox 14"/>
              <p:cNvSpPr txBox="1">
                <a:spLocks noChangeArrowheads="1"/>
              </p:cNvSpPr>
              <p:nvPr/>
            </p:nvSpPr>
            <p:spPr bwMode="auto">
              <a:xfrm>
                <a:off x="0" y="4143"/>
                <a:ext cx="1175" cy="1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err="1" smtClean="0">
                    <a:solidFill>
                      <a:schemeClr val="bg1"/>
                    </a:solidFill>
                    <a:latin typeface="Arial"/>
                    <a:cs typeface="Arial"/>
                  </a:rPr>
                  <a:t>June</a:t>
                </a:r>
                <a:r>
                  <a:rPr lang="it-IT" sz="1400" dirty="0" smtClean="0">
                    <a:solidFill>
                      <a:schemeClr val="bg1"/>
                    </a:solidFill>
                    <a:latin typeface="Arial"/>
                    <a:cs typeface="Arial"/>
                  </a:rPr>
                  <a:t> 17, 2016</a:t>
                </a:r>
                <a:endParaRPr lang="en-GB" sz="1400" dirty="0">
                  <a:solidFill>
                    <a:schemeClr val="bg1"/>
                  </a:solidFill>
                  <a:latin typeface="Arial"/>
                  <a:cs typeface="Arial"/>
                </a:endParaRPr>
              </a:p>
            </p:txBody>
          </p:sp>
          <p:sp>
            <p:nvSpPr>
              <p:cNvPr id="19" name="TextBox 15"/>
              <p:cNvSpPr txBox="1">
                <a:spLocks noChangeArrowheads="1"/>
              </p:cNvSpPr>
              <p:nvPr/>
            </p:nvSpPr>
            <p:spPr bwMode="auto">
              <a:xfrm>
                <a:off x="1175" y="4143"/>
                <a:ext cx="3343" cy="192"/>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en-GB" sz="1400" dirty="0" smtClean="0">
                    <a:solidFill>
                      <a:schemeClr val="bg1"/>
                    </a:solidFill>
                    <a:latin typeface="Arial"/>
                    <a:cs typeface="Arial"/>
                  </a:rPr>
                  <a:t>Kirk McDonald Fest</a:t>
                </a:r>
                <a:endParaRPr lang="en-GB" sz="1400" dirty="0">
                  <a:solidFill>
                    <a:schemeClr val="bg1"/>
                  </a:solidFill>
                  <a:latin typeface="Arial"/>
                  <a:cs typeface="Arial"/>
                </a:endParaRPr>
              </a:p>
            </p:txBody>
          </p:sp>
        </p:grpSp>
        <p:sp>
          <p:nvSpPr>
            <p:cNvPr id="16" name="TextBox 5"/>
            <p:cNvSpPr txBox="1">
              <a:spLocks noChangeArrowheads="1"/>
            </p:cNvSpPr>
            <p:nvPr/>
          </p:nvSpPr>
          <p:spPr bwMode="auto">
            <a:xfrm>
              <a:off x="7132638" y="6580188"/>
              <a:ext cx="20478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a:solidFill>
                    <a:schemeClr val="bg1"/>
                  </a:solidFill>
                  <a:latin typeface="Arial"/>
                  <a:cs typeface="Arial"/>
                </a:rPr>
                <a:t>C. </a:t>
              </a:r>
              <a:r>
                <a:rPr lang="it-IT" sz="1400" dirty="0" smtClean="0">
                  <a:solidFill>
                    <a:schemeClr val="bg1"/>
                  </a:solidFill>
                  <a:latin typeface="Arial"/>
                  <a:cs typeface="Arial"/>
                </a:rPr>
                <a:t>Biino-</a:t>
              </a:r>
              <a:r>
                <a:rPr lang="it-IT" sz="1400" dirty="0" err="1" smtClean="0">
                  <a:solidFill>
                    <a:schemeClr val="bg1"/>
                  </a:solidFill>
                  <a:latin typeface="Arial"/>
                  <a:cs typeface="Arial"/>
                </a:rPr>
                <a:t>Palestini</a:t>
              </a:r>
              <a:endParaRPr lang="en-GB" sz="1400" dirty="0">
                <a:solidFill>
                  <a:schemeClr val="bg1"/>
                </a:solidFill>
                <a:latin typeface="Arial"/>
                <a:cs typeface="Arial"/>
              </a:endParaRPr>
            </a:p>
          </p:txBody>
        </p:sp>
      </p:grpSp>
      <p:pic>
        <p:nvPicPr>
          <p:cNvPr id="7" name="Picture 6"/>
          <p:cNvPicPr>
            <a:picLocks noChangeAspect="1"/>
          </p:cNvPicPr>
          <p:nvPr/>
        </p:nvPicPr>
        <p:blipFill>
          <a:blip r:embed="rId4"/>
          <a:stretch>
            <a:fillRect/>
          </a:stretch>
        </p:blipFill>
        <p:spPr>
          <a:xfrm>
            <a:off x="4751917" y="765810"/>
            <a:ext cx="4400550" cy="4491990"/>
          </a:xfrm>
          <a:prstGeom prst="rect">
            <a:avLst/>
          </a:prstGeom>
        </p:spPr>
      </p:pic>
    </p:spTree>
    <p:extLst>
      <p:ext uri="{BB962C8B-B14F-4D97-AF65-F5344CB8AC3E}">
        <p14:creationId xmlns:p14="http://schemas.microsoft.com/office/powerpoint/2010/main" val="4523433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276600" y="3962400"/>
            <a:ext cx="1752600" cy="1815862"/>
          </a:xfrm>
          <a:prstGeom prst="rect">
            <a:avLst/>
          </a:prstGeom>
        </p:spPr>
      </p:pic>
      <p:grpSp>
        <p:nvGrpSpPr>
          <p:cNvPr id="18" name="Group 17"/>
          <p:cNvGrpSpPr/>
          <p:nvPr/>
        </p:nvGrpSpPr>
        <p:grpSpPr>
          <a:xfrm>
            <a:off x="0" y="6577013"/>
            <a:ext cx="9180513" cy="307975"/>
            <a:chOff x="0" y="6577013"/>
            <a:chExt cx="9180513" cy="307975"/>
          </a:xfrm>
        </p:grpSpPr>
        <p:grpSp>
          <p:nvGrpSpPr>
            <p:cNvPr id="20" name="Group 31"/>
            <p:cNvGrpSpPr>
              <a:grpSpLocks/>
            </p:cNvGrpSpPr>
            <p:nvPr/>
          </p:nvGrpSpPr>
          <p:grpSpPr bwMode="auto">
            <a:xfrm>
              <a:off x="0" y="6577013"/>
              <a:ext cx="7172325" cy="304800"/>
              <a:chOff x="0" y="4143"/>
              <a:chExt cx="4518" cy="192"/>
            </a:xfrm>
          </p:grpSpPr>
          <p:sp>
            <p:nvSpPr>
              <p:cNvPr id="22" name="TextBox 14"/>
              <p:cNvSpPr txBox="1">
                <a:spLocks noChangeArrowheads="1"/>
              </p:cNvSpPr>
              <p:nvPr/>
            </p:nvSpPr>
            <p:spPr bwMode="auto">
              <a:xfrm>
                <a:off x="0" y="4143"/>
                <a:ext cx="1175" cy="1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err="1" smtClean="0">
                    <a:solidFill>
                      <a:schemeClr val="bg1"/>
                    </a:solidFill>
                    <a:latin typeface="Arial"/>
                    <a:cs typeface="Arial"/>
                  </a:rPr>
                  <a:t>June</a:t>
                </a:r>
                <a:r>
                  <a:rPr lang="it-IT" sz="1400" dirty="0" smtClean="0">
                    <a:solidFill>
                      <a:schemeClr val="bg1"/>
                    </a:solidFill>
                    <a:latin typeface="Arial"/>
                    <a:cs typeface="Arial"/>
                  </a:rPr>
                  <a:t> 17, 2016</a:t>
                </a:r>
                <a:endParaRPr lang="en-GB" sz="1400" dirty="0">
                  <a:solidFill>
                    <a:schemeClr val="bg1"/>
                  </a:solidFill>
                  <a:latin typeface="Arial"/>
                  <a:cs typeface="Arial"/>
                </a:endParaRPr>
              </a:p>
            </p:txBody>
          </p:sp>
          <p:sp>
            <p:nvSpPr>
              <p:cNvPr id="23" name="TextBox 15"/>
              <p:cNvSpPr txBox="1">
                <a:spLocks noChangeArrowheads="1"/>
              </p:cNvSpPr>
              <p:nvPr/>
            </p:nvSpPr>
            <p:spPr bwMode="auto">
              <a:xfrm>
                <a:off x="1175" y="4143"/>
                <a:ext cx="3343" cy="192"/>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en-GB" sz="1400" dirty="0" smtClean="0">
                    <a:solidFill>
                      <a:schemeClr val="bg1"/>
                    </a:solidFill>
                    <a:latin typeface="Arial"/>
                    <a:cs typeface="Arial"/>
                  </a:rPr>
                  <a:t>Kirk McDonald Fest</a:t>
                </a:r>
                <a:endParaRPr lang="en-GB" sz="1400" dirty="0">
                  <a:solidFill>
                    <a:schemeClr val="bg1"/>
                  </a:solidFill>
                  <a:latin typeface="Arial"/>
                  <a:cs typeface="Arial"/>
                </a:endParaRPr>
              </a:p>
            </p:txBody>
          </p:sp>
        </p:grpSp>
        <p:sp>
          <p:nvSpPr>
            <p:cNvPr id="21" name="TextBox 5"/>
            <p:cNvSpPr txBox="1">
              <a:spLocks noChangeArrowheads="1"/>
            </p:cNvSpPr>
            <p:nvPr/>
          </p:nvSpPr>
          <p:spPr bwMode="auto">
            <a:xfrm>
              <a:off x="7132638" y="6580188"/>
              <a:ext cx="20478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a:solidFill>
                    <a:schemeClr val="bg1"/>
                  </a:solidFill>
                  <a:latin typeface="Arial"/>
                  <a:cs typeface="Arial"/>
                </a:rPr>
                <a:t>C. </a:t>
              </a:r>
              <a:r>
                <a:rPr lang="it-IT" sz="1400" dirty="0" smtClean="0">
                  <a:solidFill>
                    <a:schemeClr val="bg1"/>
                  </a:solidFill>
                  <a:latin typeface="Arial"/>
                  <a:cs typeface="Arial"/>
                </a:rPr>
                <a:t>Biino</a:t>
              </a:r>
              <a:endParaRPr lang="en-GB" sz="1400" dirty="0">
                <a:solidFill>
                  <a:schemeClr val="bg1"/>
                </a:solidFill>
                <a:latin typeface="Arial"/>
                <a:cs typeface="Arial"/>
              </a:endParaRPr>
            </a:p>
          </p:txBody>
        </p:sp>
      </p:grpSp>
      <p:sp>
        <p:nvSpPr>
          <p:cNvPr id="4" name="Title 3"/>
          <p:cNvSpPr>
            <a:spLocks noGrp="1"/>
          </p:cNvSpPr>
          <p:nvPr>
            <p:ph type="title"/>
          </p:nvPr>
        </p:nvSpPr>
        <p:spPr/>
        <p:txBody>
          <a:bodyPr/>
          <a:lstStyle/>
          <a:p>
            <a:r>
              <a:rPr lang="en-US" dirty="0" smtClean="0"/>
              <a:t> </a:t>
            </a:r>
            <a:endParaRPr lang="en-US" dirty="0"/>
          </a:p>
        </p:txBody>
      </p:sp>
      <p:sp>
        <p:nvSpPr>
          <p:cNvPr id="5" name="Text Placeholder 4"/>
          <p:cNvSpPr>
            <a:spLocks noGrp="1"/>
          </p:cNvSpPr>
          <p:nvPr>
            <p:ph type="body" idx="1"/>
          </p:nvPr>
        </p:nvSpPr>
        <p:spPr/>
        <p:txBody>
          <a:bodyPr/>
          <a:lstStyle/>
          <a:p>
            <a:r>
              <a:rPr lang="en-US" dirty="0" smtClean="0"/>
              <a:t> </a:t>
            </a:r>
            <a:endParaRPr lang="en-US" dirty="0"/>
          </a:p>
        </p:txBody>
      </p:sp>
      <p:pic>
        <p:nvPicPr>
          <p:cNvPr id="2" name="Picture 1"/>
          <p:cNvPicPr>
            <a:picLocks noChangeAspect="1"/>
          </p:cNvPicPr>
          <p:nvPr/>
        </p:nvPicPr>
        <p:blipFill>
          <a:blip r:embed="rId4"/>
          <a:stretch>
            <a:fillRect/>
          </a:stretch>
        </p:blipFill>
        <p:spPr>
          <a:xfrm>
            <a:off x="5012267" y="0"/>
            <a:ext cx="4114800" cy="6592078"/>
          </a:xfrm>
          <a:prstGeom prst="rect">
            <a:avLst/>
          </a:prstGeom>
        </p:spPr>
      </p:pic>
      <p:pic>
        <p:nvPicPr>
          <p:cNvPr id="3" name="Picture 2"/>
          <p:cNvPicPr>
            <a:picLocks noChangeAspect="1"/>
          </p:cNvPicPr>
          <p:nvPr/>
        </p:nvPicPr>
        <p:blipFill>
          <a:blip r:embed="rId5"/>
          <a:stretch>
            <a:fillRect/>
          </a:stretch>
        </p:blipFill>
        <p:spPr>
          <a:xfrm>
            <a:off x="25400" y="3124200"/>
            <a:ext cx="3308473" cy="2590800"/>
          </a:xfrm>
          <a:prstGeom prst="rect">
            <a:avLst/>
          </a:prstGeom>
        </p:spPr>
      </p:pic>
      <p:sp>
        <p:nvSpPr>
          <p:cNvPr id="6" name="TextBox 5"/>
          <p:cNvSpPr txBox="1"/>
          <p:nvPr/>
        </p:nvSpPr>
        <p:spPr>
          <a:xfrm>
            <a:off x="456828" y="1683603"/>
            <a:ext cx="3657972" cy="830997"/>
          </a:xfrm>
          <a:prstGeom prst="rect">
            <a:avLst/>
          </a:prstGeom>
          <a:noFill/>
        </p:spPr>
        <p:txBody>
          <a:bodyPr wrap="none" rtlCol="0">
            <a:spAutoFit/>
          </a:bodyPr>
          <a:lstStyle/>
          <a:p>
            <a:r>
              <a:rPr lang="en-US" sz="2400" dirty="0" smtClean="0"/>
              <a:t>Kirk suggesting the </a:t>
            </a:r>
          </a:p>
          <a:p>
            <a:r>
              <a:rPr lang="en-US" sz="2400" dirty="0" smtClean="0"/>
              <a:t>best vacation destination!</a:t>
            </a:r>
            <a:endParaRPr lang="en-US" sz="2400" dirty="0"/>
          </a:p>
        </p:txBody>
      </p:sp>
      <p:sp>
        <p:nvSpPr>
          <p:cNvPr id="7" name="TextBox 6"/>
          <p:cNvSpPr txBox="1"/>
          <p:nvPr/>
        </p:nvSpPr>
        <p:spPr>
          <a:xfrm>
            <a:off x="457200" y="986135"/>
            <a:ext cx="3810000" cy="461665"/>
          </a:xfrm>
          <a:prstGeom prst="rect">
            <a:avLst/>
          </a:prstGeom>
          <a:noFill/>
        </p:spPr>
        <p:txBody>
          <a:bodyPr wrap="square" rtlCol="0">
            <a:spAutoFit/>
          </a:bodyPr>
          <a:lstStyle/>
          <a:p>
            <a:r>
              <a:rPr lang="en-US" sz="2400" dirty="0" smtClean="0"/>
              <a:t>“Rosie” magnet incident…</a:t>
            </a:r>
            <a:endParaRPr lang="en-US" sz="2400" dirty="0"/>
          </a:p>
        </p:txBody>
      </p:sp>
      <p:sp>
        <p:nvSpPr>
          <p:cNvPr id="14" name="TextBox 13"/>
          <p:cNvSpPr txBox="1"/>
          <p:nvPr/>
        </p:nvSpPr>
        <p:spPr>
          <a:xfrm>
            <a:off x="152400" y="224135"/>
            <a:ext cx="4648200" cy="461665"/>
          </a:xfrm>
          <a:prstGeom prst="rect">
            <a:avLst/>
          </a:prstGeom>
          <a:solidFill>
            <a:srgbClr val="FF0000"/>
          </a:solidFill>
        </p:spPr>
        <p:txBody>
          <a:bodyPr wrap="square" rtlCol="0">
            <a:spAutoFit/>
          </a:bodyPr>
          <a:lstStyle/>
          <a:p>
            <a:pPr algn="ctr"/>
            <a:r>
              <a:rPr lang="en-US" sz="2400" b="1" dirty="0" smtClean="0">
                <a:solidFill>
                  <a:srgbClr val="FFFF00"/>
                </a:solidFill>
              </a:rPr>
              <a:t>E615 - time for far away FUN</a:t>
            </a:r>
            <a:endParaRPr lang="en-US" sz="2400" b="1" dirty="0">
              <a:solidFill>
                <a:srgbClr val="FFFF00"/>
              </a:solidFill>
            </a:endParaRPr>
          </a:p>
        </p:txBody>
      </p:sp>
    </p:spTree>
    <p:extLst>
      <p:ext uri="{BB962C8B-B14F-4D97-AF65-F5344CB8AC3E}">
        <p14:creationId xmlns:p14="http://schemas.microsoft.com/office/powerpoint/2010/main" val="220181745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0" y="6577013"/>
            <a:ext cx="9180513" cy="307975"/>
            <a:chOff x="0" y="6577013"/>
            <a:chExt cx="9180513" cy="307975"/>
          </a:xfrm>
        </p:grpSpPr>
        <p:grpSp>
          <p:nvGrpSpPr>
            <p:cNvPr id="20" name="Group 31"/>
            <p:cNvGrpSpPr>
              <a:grpSpLocks/>
            </p:cNvGrpSpPr>
            <p:nvPr/>
          </p:nvGrpSpPr>
          <p:grpSpPr bwMode="auto">
            <a:xfrm>
              <a:off x="0" y="6577013"/>
              <a:ext cx="7172325" cy="304800"/>
              <a:chOff x="0" y="4143"/>
              <a:chExt cx="4518" cy="192"/>
            </a:xfrm>
          </p:grpSpPr>
          <p:sp>
            <p:nvSpPr>
              <p:cNvPr id="22" name="TextBox 14"/>
              <p:cNvSpPr txBox="1">
                <a:spLocks noChangeArrowheads="1"/>
              </p:cNvSpPr>
              <p:nvPr/>
            </p:nvSpPr>
            <p:spPr bwMode="auto">
              <a:xfrm>
                <a:off x="0" y="4143"/>
                <a:ext cx="1175" cy="1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err="1" smtClean="0">
                    <a:solidFill>
                      <a:schemeClr val="bg1"/>
                    </a:solidFill>
                    <a:latin typeface="Arial"/>
                    <a:cs typeface="Arial"/>
                  </a:rPr>
                  <a:t>June</a:t>
                </a:r>
                <a:r>
                  <a:rPr lang="it-IT" sz="1400" dirty="0" smtClean="0">
                    <a:solidFill>
                      <a:schemeClr val="bg1"/>
                    </a:solidFill>
                    <a:latin typeface="Arial"/>
                    <a:cs typeface="Arial"/>
                  </a:rPr>
                  <a:t> 17, 2016</a:t>
                </a:r>
                <a:endParaRPr lang="en-GB" sz="1400" dirty="0">
                  <a:solidFill>
                    <a:schemeClr val="bg1"/>
                  </a:solidFill>
                  <a:latin typeface="Arial"/>
                  <a:cs typeface="Arial"/>
                </a:endParaRPr>
              </a:p>
            </p:txBody>
          </p:sp>
          <p:sp>
            <p:nvSpPr>
              <p:cNvPr id="23" name="TextBox 15"/>
              <p:cNvSpPr txBox="1">
                <a:spLocks noChangeArrowheads="1"/>
              </p:cNvSpPr>
              <p:nvPr/>
            </p:nvSpPr>
            <p:spPr bwMode="auto">
              <a:xfrm>
                <a:off x="1175" y="4143"/>
                <a:ext cx="3343" cy="192"/>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en-GB" sz="1400" dirty="0" smtClean="0">
                    <a:solidFill>
                      <a:schemeClr val="bg1"/>
                    </a:solidFill>
                    <a:latin typeface="Arial"/>
                    <a:cs typeface="Arial"/>
                  </a:rPr>
                  <a:t>Kirk McDonald Fest</a:t>
                </a:r>
                <a:endParaRPr lang="en-GB" sz="1400" dirty="0">
                  <a:solidFill>
                    <a:schemeClr val="bg1"/>
                  </a:solidFill>
                  <a:latin typeface="Arial"/>
                  <a:cs typeface="Arial"/>
                </a:endParaRPr>
              </a:p>
            </p:txBody>
          </p:sp>
        </p:grpSp>
        <p:sp>
          <p:nvSpPr>
            <p:cNvPr id="21" name="TextBox 5"/>
            <p:cNvSpPr txBox="1">
              <a:spLocks noChangeArrowheads="1"/>
            </p:cNvSpPr>
            <p:nvPr/>
          </p:nvSpPr>
          <p:spPr bwMode="auto">
            <a:xfrm>
              <a:off x="7132638" y="6580188"/>
              <a:ext cx="20478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a:solidFill>
                    <a:schemeClr val="bg1"/>
                  </a:solidFill>
                  <a:latin typeface="Arial"/>
                  <a:cs typeface="Arial"/>
                </a:rPr>
                <a:t>C. </a:t>
              </a:r>
              <a:r>
                <a:rPr lang="it-IT" sz="1400" dirty="0" smtClean="0">
                  <a:solidFill>
                    <a:schemeClr val="bg1"/>
                  </a:solidFill>
                  <a:latin typeface="Arial"/>
                  <a:cs typeface="Arial"/>
                </a:rPr>
                <a:t>Biino</a:t>
              </a:r>
              <a:endParaRPr lang="en-GB" sz="1400" dirty="0">
                <a:solidFill>
                  <a:schemeClr val="bg1"/>
                </a:solidFill>
                <a:latin typeface="Arial"/>
                <a:cs typeface="Arial"/>
              </a:endParaRPr>
            </a:p>
          </p:txBody>
        </p:sp>
      </p:grpSp>
      <p:sp>
        <p:nvSpPr>
          <p:cNvPr id="4" name="Title 3"/>
          <p:cNvSpPr>
            <a:spLocks noGrp="1"/>
          </p:cNvSpPr>
          <p:nvPr>
            <p:ph type="title"/>
          </p:nvPr>
        </p:nvSpPr>
        <p:spPr/>
        <p:txBody>
          <a:bodyPr/>
          <a:lstStyle/>
          <a:p>
            <a:r>
              <a:rPr lang="en-US" dirty="0" smtClean="0"/>
              <a:t> </a:t>
            </a:r>
            <a:endParaRPr lang="en-US" dirty="0"/>
          </a:p>
        </p:txBody>
      </p:sp>
      <p:sp>
        <p:nvSpPr>
          <p:cNvPr id="5" name="Text Placeholder 4"/>
          <p:cNvSpPr>
            <a:spLocks noGrp="1"/>
          </p:cNvSpPr>
          <p:nvPr>
            <p:ph type="body" idx="1"/>
          </p:nvPr>
        </p:nvSpPr>
        <p:spPr/>
        <p:txBody>
          <a:bodyPr/>
          <a:lstStyle/>
          <a:p>
            <a:r>
              <a:rPr lang="en-US" dirty="0" smtClean="0"/>
              <a:t> </a:t>
            </a:r>
            <a:endParaRPr lang="en-US" dirty="0"/>
          </a:p>
        </p:txBody>
      </p:sp>
      <p:sp>
        <p:nvSpPr>
          <p:cNvPr id="8" name="TextBox 7"/>
          <p:cNvSpPr txBox="1"/>
          <p:nvPr/>
        </p:nvSpPr>
        <p:spPr>
          <a:xfrm>
            <a:off x="3733800" y="2895600"/>
            <a:ext cx="1905000" cy="3539431"/>
          </a:xfrm>
          <a:prstGeom prst="rect">
            <a:avLst/>
          </a:prstGeom>
          <a:noFill/>
        </p:spPr>
        <p:txBody>
          <a:bodyPr wrap="square" rtlCol="0">
            <a:spAutoFit/>
          </a:bodyPr>
          <a:lstStyle/>
          <a:p>
            <a:pPr algn="ctr"/>
            <a:r>
              <a:rPr lang="en-US" sz="2800" dirty="0" smtClean="0"/>
              <a:t>Summers in </a:t>
            </a:r>
          </a:p>
          <a:p>
            <a:pPr algn="ctr"/>
            <a:r>
              <a:rPr lang="en-US" sz="2800" dirty="0" smtClean="0"/>
              <a:t>Princeton !</a:t>
            </a:r>
          </a:p>
          <a:p>
            <a:pPr algn="ctr"/>
            <a:r>
              <a:rPr lang="en-US" sz="2800" dirty="0" smtClean="0"/>
              <a:t> </a:t>
            </a:r>
          </a:p>
          <a:p>
            <a:pPr algn="ctr"/>
            <a:r>
              <a:rPr lang="en-US" sz="2800" dirty="0" smtClean="0"/>
              <a:t>Happily house </a:t>
            </a:r>
          </a:p>
          <a:p>
            <a:pPr algn="ctr"/>
            <a:r>
              <a:rPr lang="en-US" sz="2800" dirty="0" smtClean="0"/>
              <a:t>and </a:t>
            </a:r>
          </a:p>
          <a:p>
            <a:pPr algn="ctr"/>
            <a:r>
              <a:rPr lang="en-US" sz="2800" dirty="0" smtClean="0"/>
              <a:t>dog sitting</a:t>
            </a:r>
            <a:endParaRPr lang="en-US" sz="2800" dirty="0"/>
          </a:p>
        </p:txBody>
      </p:sp>
      <p:pic>
        <p:nvPicPr>
          <p:cNvPr id="9" name="Picture 8"/>
          <p:cNvPicPr>
            <a:picLocks noChangeAspect="1"/>
          </p:cNvPicPr>
          <p:nvPr/>
        </p:nvPicPr>
        <p:blipFill>
          <a:blip r:embed="rId3"/>
          <a:stretch>
            <a:fillRect/>
          </a:stretch>
        </p:blipFill>
        <p:spPr>
          <a:xfrm>
            <a:off x="0" y="0"/>
            <a:ext cx="4183380" cy="2811780"/>
          </a:xfrm>
          <a:prstGeom prst="rect">
            <a:avLst/>
          </a:prstGeom>
        </p:spPr>
      </p:pic>
      <p:pic>
        <p:nvPicPr>
          <p:cNvPr id="10" name="Picture 9"/>
          <p:cNvPicPr>
            <a:picLocks noChangeAspect="1"/>
          </p:cNvPicPr>
          <p:nvPr/>
        </p:nvPicPr>
        <p:blipFill>
          <a:blip r:embed="rId4"/>
          <a:stretch>
            <a:fillRect/>
          </a:stretch>
        </p:blipFill>
        <p:spPr>
          <a:xfrm>
            <a:off x="0" y="2895600"/>
            <a:ext cx="3145536" cy="3657600"/>
          </a:xfrm>
          <a:prstGeom prst="rect">
            <a:avLst/>
          </a:prstGeom>
        </p:spPr>
      </p:pic>
      <p:pic>
        <p:nvPicPr>
          <p:cNvPr id="11" name="Picture 10"/>
          <p:cNvPicPr>
            <a:picLocks noChangeAspect="1"/>
          </p:cNvPicPr>
          <p:nvPr/>
        </p:nvPicPr>
        <p:blipFill>
          <a:blip r:embed="rId5"/>
          <a:stretch>
            <a:fillRect/>
          </a:stretch>
        </p:blipFill>
        <p:spPr>
          <a:xfrm>
            <a:off x="5698067" y="0"/>
            <a:ext cx="3429000" cy="2320290"/>
          </a:xfrm>
          <a:prstGeom prst="rect">
            <a:avLst/>
          </a:prstGeom>
        </p:spPr>
      </p:pic>
      <p:pic>
        <p:nvPicPr>
          <p:cNvPr id="12" name="Picture 11"/>
          <p:cNvPicPr>
            <a:picLocks noChangeAspect="1"/>
          </p:cNvPicPr>
          <p:nvPr/>
        </p:nvPicPr>
        <p:blipFill>
          <a:blip r:embed="rId6"/>
          <a:stretch>
            <a:fillRect/>
          </a:stretch>
        </p:blipFill>
        <p:spPr>
          <a:xfrm>
            <a:off x="5943600" y="2286000"/>
            <a:ext cx="3255264" cy="4800600"/>
          </a:xfrm>
          <a:prstGeom prst="rect">
            <a:avLst/>
          </a:prstGeom>
        </p:spPr>
      </p:pic>
    </p:spTree>
    <p:extLst>
      <p:ext uri="{BB962C8B-B14F-4D97-AF65-F5344CB8AC3E}">
        <p14:creationId xmlns:p14="http://schemas.microsoft.com/office/powerpoint/2010/main" val="293088496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0" y="6577013"/>
            <a:ext cx="9180513" cy="307975"/>
            <a:chOff x="0" y="6577013"/>
            <a:chExt cx="9180513" cy="307975"/>
          </a:xfrm>
        </p:grpSpPr>
        <p:grpSp>
          <p:nvGrpSpPr>
            <p:cNvPr id="20" name="Group 31"/>
            <p:cNvGrpSpPr>
              <a:grpSpLocks/>
            </p:cNvGrpSpPr>
            <p:nvPr/>
          </p:nvGrpSpPr>
          <p:grpSpPr bwMode="auto">
            <a:xfrm>
              <a:off x="0" y="6577013"/>
              <a:ext cx="7172325" cy="304800"/>
              <a:chOff x="0" y="4143"/>
              <a:chExt cx="4518" cy="192"/>
            </a:xfrm>
          </p:grpSpPr>
          <p:sp>
            <p:nvSpPr>
              <p:cNvPr id="22" name="TextBox 14"/>
              <p:cNvSpPr txBox="1">
                <a:spLocks noChangeArrowheads="1"/>
              </p:cNvSpPr>
              <p:nvPr/>
            </p:nvSpPr>
            <p:spPr bwMode="auto">
              <a:xfrm>
                <a:off x="0" y="4143"/>
                <a:ext cx="1175" cy="1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err="1" smtClean="0">
                    <a:solidFill>
                      <a:schemeClr val="bg1"/>
                    </a:solidFill>
                    <a:latin typeface="Arial"/>
                    <a:cs typeface="Arial"/>
                  </a:rPr>
                  <a:t>June</a:t>
                </a:r>
                <a:r>
                  <a:rPr lang="it-IT" sz="1400" dirty="0" smtClean="0">
                    <a:solidFill>
                      <a:schemeClr val="bg1"/>
                    </a:solidFill>
                    <a:latin typeface="Arial"/>
                    <a:cs typeface="Arial"/>
                  </a:rPr>
                  <a:t> 17, 2016</a:t>
                </a:r>
                <a:endParaRPr lang="en-GB" sz="1400" dirty="0">
                  <a:solidFill>
                    <a:schemeClr val="bg1"/>
                  </a:solidFill>
                  <a:latin typeface="Arial"/>
                  <a:cs typeface="Arial"/>
                </a:endParaRPr>
              </a:p>
            </p:txBody>
          </p:sp>
          <p:sp>
            <p:nvSpPr>
              <p:cNvPr id="23" name="TextBox 15"/>
              <p:cNvSpPr txBox="1">
                <a:spLocks noChangeArrowheads="1"/>
              </p:cNvSpPr>
              <p:nvPr/>
            </p:nvSpPr>
            <p:spPr bwMode="auto">
              <a:xfrm>
                <a:off x="1175" y="4143"/>
                <a:ext cx="3343" cy="192"/>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en-GB" sz="1400" dirty="0" smtClean="0">
                    <a:solidFill>
                      <a:schemeClr val="bg1"/>
                    </a:solidFill>
                    <a:latin typeface="Arial"/>
                    <a:cs typeface="Arial"/>
                  </a:rPr>
                  <a:t>Kirk McDonald Fest</a:t>
                </a:r>
                <a:endParaRPr lang="en-GB" sz="1400" dirty="0">
                  <a:solidFill>
                    <a:schemeClr val="bg1"/>
                  </a:solidFill>
                  <a:latin typeface="Arial"/>
                  <a:cs typeface="Arial"/>
                </a:endParaRPr>
              </a:p>
            </p:txBody>
          </p:sp>
        </p:grpSp>
        <p:sp>
          <p:nvSpPr>
            <p:cNvPr id="21" name="TextBox 5"/>
            <p:cNvSpPr txBox="1">
              <a:spLocks noChangeArrowheads="1"/>
            </p:cNvSpPr>
            <p:nvPr/>
          </p:nvSpPr>
          <p:spPr bwMode="auto">
            <a:xfrm>
              <a:off x="7132638" y="6580188"/>
              <a:ext cx="20478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a:solidFill>
                    <a:schemeClr val="bg1"/>
                  </a:solidFill>
                  <a:latin typeface="Arial"/>
                  <a:cs typeface="Arial"/>
                </a:rPr>
                <a:t>C. </a:t>
              </a:r>
              <a:r>
                <a:rPr lang="it-IT" sz="1400" dirty="0" smtClean="0">
                  <a:solidFill>
                    <a:schemeClr val="bg1"/>
                  </a:solidFill>
                  <a:latin typeface="Arial"/>
                  <a:cs typeface="Arial"/>
                </a:rPr>
                <a:t>Biino</a:t>
              </a:r>
              <a:endParaRPr lang="en-GB" sz="1400" dirty="0">
                <a:solidFill>
                  <a:schemeClr val="bg1"/>
                </a:solidFill>
                <a:latin typeface="Arial"/>
                <a:cs typeface="Arial"/>
              </a:endParaRPr>
            </a:p>
          </p:txBody>
        </p:sp>
      </p:grpSp>
      <p:sp>
        <p:nvSpPr>
          <p:cNvPr id="4" name="Title 3"/>
          <p:cNvSpPr>
            <a:spLocks noGrp="1"/>
          </p:cNvSpPr>
          <p:nvPr>
            <p:ph type="title"/>
          </p:nvPr>
        </p:nvSpPr>
        <p:spPr/>
        <p:txBody>
          <a:bodyPr/>
          <a:lstStyle/>
          <a:p>
            <a:r>
              <a:rPr lang="en-US" dirty="0" smtClean="0"/>
              <a:t> </a:t>
            </a:r>
            <a:endParaRPr lang="en-US" dirty="0"/>
          </a:p>
        </p:txBody>
      </p:sp>
      <p:sp>
        <p:nvSpPr>
          <p:cNvPr id="5" name="Text Placeholder 4"/>
          <p:cNvSpPr>
            <a:spLocks noGrp="1"/>
          </p:cNvSpPr>
          <p:nvPr>
            <p:ph type="body" idx="1"/>
          </p:nvPr>
        </p:nvSpPr>
        <p:spPr/>
        <p:txBody>
          <a:bodyPr/>
          <a:lstStyle/>
          <a:p>
            <a:r>
              <a:rPr lang="en-US" dirty="0" smtClean="0"/>
              <a:t> </a:t>
            </a:r>
            <a:endParaRPr lang="en-US" dirty="0"/>
          </a:p>
        </p:txBody>
      </p:sp>
      <p:pic>
        <p:nvPicPr>
          <p:cNvPr id="2" name="Picture 1"/>
          <p:cNvPicPr>
            <a:picLocks noChangeAspect="1"/>
          </p:cNvPicPr>
          <p:nvPr/>
        </p:nvPicPr>
        <p:blipFill>
          <a:blip r:embed="rId3"/>
          <a:stretch>
            <a:fillRect/>
          </a:stretch>
        </p:blipFill>
        <p:spPr>
          <a:xfrm>
            <a:off x="-16933" y="0"/>
            <a:ext cx="5838195" cy="3117596"/>
          </a:xfrm>
          <a:prstGeom prst="rect">
            <a:avLst/>
          </a:prstGeom>
        </p:spPr>
      </p:pic>
      <p:pic>
        <p:nvPicPr>
          <p:cNvPr id="10" name="Picture 9"/>
          <p:cNvPicPr>
            <a:picLocks noChangeAspect="1"/>
          </p:cNvPicPr>
          <p:nvPr/>
        </p:nvPicPr>
        <p:blipFill>
          <a:blip r:embed="rId4"/>
          <a:stretch>
            <a:fillRect/>
          </a:stretch>
        </p:blipFill>
        <p:spPr>
          <a:xfrm rot="20820000">
            <a:off x="1753093" y="338434"/>
            <a:ext cx="7480195" cy="3566569"/>
          </a:xfrm>
          <a:prstGeom prst="rect">
            <a:avLst/>
          </a:prstGeom>
        </p:spPr>
      </p:pic>
      <p:pic>
        <p:nvPicPr>
          <p:cNvPr id="11" name="Picture 10"/>
          <p:cNvPicPr>
            <a:picLocks noChangeAspect="1"/>
          </p:cNvPicPr>
          <p:nvPr/>
        </p:nvPicPr>
        <p:blipFill>
          <a:blip r:embed="rId5"/>
          <a:stretch>
            <a:fillRect/>
          </a:stretch>
        </p:blipFill>
        <p:spPr>
          <a:xfrm rot="720000">
            <a:off x="-122299" y="1780245"/>
            <a:ext cx="5799619" cy="3831136"/>
          </a:xfrm>
          <a:prstGeom prst="rect">
            <a:avLst/>
          </a:prstGeom>
        </p:spPr>
      </p:pic>
      <p:pic>
        <p:nvPicPr>
          <p:cNvPr id="12" name="Picture 11"/>
          <p:cNvPicPr>
            <a:picLocks noChangeAspect="1"/>
          </p:cNvPicPr>
          <p:nvPr/>
        </p:nvPicPr>
        <p:blipFill>
          <a:blip r:embed="rId6"/>
          <a:stretch>
            <a:fillRect/>
          </a:stretch>
        </p:blipFill>
        <p:spPr>
          <a:xfrm rot="1260000">
            <a:off x="3683096" y="2038217"/>
            <a:ext cx="5967978" cy="2949425"/>
          </a:xfrm>
          <a:prstGeom prst="rect">
            <a:avLst/>
          </a:prstGeom>
        </p:spPr>
      </p:pic>
      <p:pic>
        <p:nvPicPr>
          <p:cNvPr id="13" name="Picture 12"/>
          <p:cNvPicPr>
            <a:picLocks noChangeAspect="1"/>
          </p:cNvPicPr>
          <p:nvPr/>
        </p:nvPicPr>
        <p:blipFill>
          <a:blip r:embed="rId7"/>
          <a:stretch>
            <a:fillRect/>
          </a:stretch>
        </p:blipFill>
        <p:spPr>
          <a:xfrm>
            <a:off x="-152400" y="3599666"/>
            <a:ext cx="6477000" cy="3258333"/>
          </a:xfrm>
          <a:prstGeom prst="rect">
            <a:avLst/>
          </a:prstGeom>
        </p:spPr>
      </p:pic>
      <p:pic>
        <p:nvPicPr>
          <p:cNvPr id="14" name="Picture 13"/>
          <p:cNvPicPr>
            <a:picLocks noChangeAspect="1"/>
          </p:cNvPicPr>
          <p:nvPr/>
        </p:nvPicPr>
        <p:blipFill>
          <a:blip r:embed="rId8"/>
          <a:stretch>
            <a:fillRect/>
          </a:stretch>
        </p:blipFill>
        <p:spPr>
          <a:xfrm rot="19920000">
            <a:off x="3367784" y="3884899"/>
            <a:ext cx="7365323" cy="3523316"/>
          </a:xfrm>
          <a:prstGeom prst="rect">
            <a:avLst/>
          </a:prstGeom>
        </p:spPr>
      </p:pic>
      <p:pic>
        <p:nvPicPr>
          <p:cNvPr id="15" name="Picture 14"/>
          <p:cNvPicPr>
            <a:picLocks noChangeAspect="1"/>
          </p:cNvPicPr>
          <p:nvPr/>
        </p:nvPicPr>
        <p:blipFill>
          <a:blip r:embed="rId9"/>
          <a:stretch>
            <a:fillRect/>
          </a:stretch>
        </p:blipFill>
        <p:spPr>
          <a:xfrm rot="480000">
            <a:off x="-291673" y="5109879"/>
            <a:ext cx="6988253" cy="5057453"/>
          </a:xfrm>
          <a:prstGeom prst="rect">
            <a:avLst/>
          </a:prstGeom>
        </p:spPr>
      </p:pic>
    </p:spTree>
    <p:extLst>
      <p:ext uri="{BB962C8B-B14F-4D97-AF65-F5344CB8AC3E}">
        <p14:creationId xmlns:p14="http://schemas.microsoft.com/office/powerpoint/2010/main" val="38997127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0" y="6583892"/>
            <a:ext cx="9180513" cy="307975"/>
            <a:chOff x="0" y="6577013"/>
            <a:chExt cx="9180513" cy="307975"/>
          </a:xfrm>
        </p:grpSpPr>
        <p:grpSp>
          <p:nvGrpSpPr>
            <p:cNvPr id="20" name="Group 31"/>
            <p:cNvGrpSpPr>
              <a:grpSpLocks/>
            </p:cNvGrpSpPr>
            <p:nvPr/>
          </p:nvGrpSpPr>
          <p:grpSpPr bwMode="auto">
            <a:xfrm>
              <a:off x="0" y="6577013"/>
              <a:ext cx="7172325" cy="304800"/>
              <a:chOff x="0" y="4143"/>
              <a:chExt cx="4518" cy="192"/>
            </a:xfrm>
          </p:grpSpPr>
          <p:sp>
            <p:nvSpPr>
              <p:cNvPr id="22" name="TextBox 14"/>
              <p:cNvSpPr txBox="1">
                <a:spLocks noChangeArrowheads="1"/>
              </p:cNvSpPr>
              <p:nvPr/>
            </p:nvSpPr>
            <p:spPr bwMode="auto">
              <a:xfrm>
                <a:off x="0" y="4143"/>
                <a:ext cx="1175" cy="1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err="1" smtClean="0">
                    <a:solidFill>
                      <a:schemeClr val="bg1"/>
                    </a:solidFill>
                    <a:latin typeface="Arial"/>
                    <a:cs typeface="Arial"/>
                  </a:rPr>
                  <a:t>June</a:t>
                </a:r>
                <a:r>
                  <a:rPr lang="it-IT" sz="1400" dirty="0" smtClean="0">
                    <a:solidFill>
                      <a:schemeClr val="bg1"/>
                    </a:solidFill>
                    <a:latin typeface="Arial"/>
                    <a:cs typeface="Arial"/>
                  </a:rPr>
                  <a:t> 17, 2016</a:t>
                </a:r>
                <a:endParaRPr lang="en-GB" sz="1400" dirty="0">
                  <a:solidFill>
                    <a:schemeClr val="bg1"/>
                  </a:solidFill>
                  <a:latin typeface="Arial"/>
                  <a:cs typeface="Arial"/>
                </a:endParaRPr>
              </a:p>
            </p:txBody>
          </p:sp>
          <p:sp>
            <p:nvSpPr>
              <p:cNvPr id="23" name="TextBox 15"/>
              <p:cNvSpPr txBox="1">
                <a:spLocks noChangeArrowheads="1"/>
              </p:cNvSpPr>
              <p:nvPr/>
            </p:nvSpPr>
            <p:spPr bwMode="auto">
              <a:xfrm>
                <a:off x="1175" y="4143"/>
                <a:ext cx="3343" cy="192"/>
              </a:xfrm>
              <a:prstGeom prst="rect">
                <a:avLst/>
              </a:prstGeom>
              <a:solidFill>
                <a:srgbClr val="558ED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en-GB" sz="1400" dirty="0" smtClean="0">
                    <a:solidFill>
                      <a:schemeClr val="bg1"/>
                    </a:solidFill>
                    <a:latin typeface="Arial"/>
                    <a:cs typeface="Arial"/>
                  </a:rPr>
                  <a:t>Kirk McDonald Fest</a:t>
                </a:r>
                <a:endParaRPr lang="en-GB" sz="1400" dirty="0">
                  <a:solidFill>
                    <a:schemeClr val="bg1"/>
                  </a:solidFill>
                  <a:latin typeface="Arial"/>
                  <a:cs typeface="Arial"/>
                </a:endParaRPr>
              </a:p>
            </p:txBody>
          </p:sp>
        </p:grpSp>
        <p:sp>
          <p:nvSpPr>
            <p:cNvPr id="21" name="TextBox 5"/>
            <p:cNvSpPr txBox="1">
              <a:spLocks noChangeArrowheads="1"/>
            </p:cNvSpPr>
            <p:nvPr/>
          </p:nvSpPr>
          <p:spPr bwMode="auto">
            <a:xfrm>
              <a:off x="7132638" y="6580188"/>
              <a:ext cx="20478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a:solidFill>
                    <a:schemeClr val="bg1"/>
                  </a:solidFill>
                  <a:latin typeface="Arial"/>
                  <a:cs typeface="Arial"/>
                </a:rPr>
                <a:t>C. </a:t>
              </a:r>
              <a:r>
                <a:rPr lang="it-IT" sz="1400" dirty="0" smtClean="0">
                  <a:solidFill>
                    <a:schemeClr val="bg1"/>
                  </a:solidFill>
                  <a:latin typeface="Arial"/>
                  <a:cs typeface="Arial"/>
                </a:rPr>
                <a:t>Biino</a:t>
              </a:r>
              <a:endParaRPr lang="en-GB" sz="1400" dirty="0">
                <a:solidFill>
                  <a:schemeClr val="bg1"/>
                </a:solidFill>
                <a:latin typeface="Arial"/>
                <a:cs typeface="Arial"/>
              </a:endParaRPr>
            </a:p>
          </p:txBody>
        </p:sp>
      </p:grpSp>
      <p:sp>
        <p:nvSpPr>
          <p:cNvPr id="11" name="Title 1"/>
          <p:cNvSpPr txBox="1">
            <a:spLocks/>
          </p:cNvSpPr>
          <p:nvPr/>
        </p:nvSpPr>
        <p:spPr>
          <a:xfrm>
            <a:off x="1219200" y="0"/>
            <a:ext cx="2514600" cy="838200"/>
          </a:xfrm>
          <a:prstGeom prst="rect">
            <a:avLst/>
          </a:prstGeom>
        </p:spPr>
        <p:txBody>
          <a:bodyPr anchor="t"/>
          <a:lstStyle>
            <a:lvl1pPr algn="l" rtl="0" eaLnBrk="0" fontAlgn="base" hangingPunct="0">
              <a:spcBef>
                <a:spcPct val="0"/>
              </a:spcBef>
              <a:spcAft>
                <a:spcPct val="0"/>
              </a:spcAft>
              <a:defRPr sz="4000" b="1" kern="1200" cap="all">
                <a:solidFill>
                  <a:srgbClr val="632523"/>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b="1">
                <a:solidFill>
                  <a:srgbClr val="632523"/>
                </a:solidFill>
                <a:latin typeface="Calibri" pitchFamily="34" charset="0"/>
                <a:ea typeface="ＭＳ Ｐゴシック" pitchFamily="-65" charset="-128"/>
                <a:cs typeface="ＭＳ Ｐゴシック" pitchFamily="-65" charset="-128"/>
              </a:defRPr>
            </a:lvl2pPr>
            <a:lvl3pPr algn="ctr" rtl="0" eaLnBrk="0" fontAlgn="base" hangingPunct="0">
              <a:spcBef>
                <a:spcPct val="0"/>
              </a:spcBef>
              <a:spcAft>
                <a:spcPct val="0"/>
              </a:spcAft>
              <a:defRPr sz="4400" b="1">
                <a:solidFill>
                  <a:srgbClr val="632523"/>
                </a:solidFill>
                <a:latin typeface="Calibri" pitchFamily="34" charset="0"/>
                <a:ea typeface="ＭＳ Ｐゴシック" pitchFamily="-65" charset="-128"/>
                <a:cs typeface="ＭＳ Ｐゴシック" pitchFamily="-65" charset="-128"/>
              </a:defRPr>
            </a:lvl3pPr>
            <a:lvl4pPr algn="ctr" rtl="0" eaLnBrk="0" fontAlgn="base" hangingPunct="0">
              <a:spcBef>
                <a:spcPct val="0"/>
              </a:spcBef>
              <a:spcAft>
                <a:spcPct val="0"/>
              </a:spcAft>
              <a:defRPr sz="4400" b="1">
                <a:solidFill>
                  <a:srgbClr val="632523"/>
                </a:solidFill>
                <a:latin typeface="Calibri" pitchFamily="34" charset="0"/>
                <a:ea typeface="ＭＳ Ｐゴシック" pitchFamily="-65" charset="-128"/>
                <a:cs typeface="ＭＳ Ｐゴシック" pitchFamily="-65" charset="-128"/>
              </a:defRPr>
            </a:lvl4pPr>
            <a:lvl5pPr algn="ctr" rtl="0" eaLnBrk="0" fontAlgn="base" hangingPunct="0">
              <a:spcBef>
                <a:spcPct val="0"/>
              </a:spcBef>
              <a:spcAft>
                <a:spcPct val="0"/>
              </a:spcAft>
              <a:defRPr sz="4400" b="1">
                <a:solidFill>
                  <a:srgbClr val="632523"/>
                </a:solidFill>
                <a:latin typeface="Calibri" pitchFamily="34" charset="0"/>
                <a:ea typeface="ＭＳ Ｐゴシック" pitchFamily="-65" charset="-128"/>
                <a:cs typeface="ＭＳ Ｐゴシック" pitchFamily="-65" charset="-128"/>
              </a:defRPr>
            </a:lvl5pPr>
            <a:lvl6pPr marL="457200" algn="ctr" rtl="0" fontAlgn="base">
              <a:spcBef>
                <a:spcPct val="0"/>
              </a:spcBef>
              <a:spcAft>
                <a:spcPct val="0"/>
              </a:spcAft>
              <a:defRPr sz="4400" b="1">
                <a:solidFill>
                  <a:srgbClr val="632523"/>
                </a:solidFill>
                <a:latin typeface="Calibri" pitchFamily="34" charset="0"/>
              </a:defRPr>
            </a:lvl6pPr>
            <a:lvl7pPr marL="914400" algn="ctr" rtl="0" fontAlgn="base">
              <a:spcBef>
                <a:spcPct val="0"/>
              </a:spcBef>
              <a:spcAft>
                <a:spcPct val="0"/>
              </a:spcAft>
              <a:defRPr sz="4400" b="1">
                <a:solidFill>
                  <a:srgbClr val="632523"/>
                </a:solidFill>
                <a:latin typeface="Calibri" pitchFamily="34" charset="0"/>
              </a:defRPr>
            </a:lvl7pPr>
            <a:lvl8pPr marL="1371600" algn="ctr" rtl="0" fontAlgn="base">
              <a:spcBef>
                <a:spcPct val="0"/>
              </a:spcBef>
              <a:spcAft>
                <a:spcPct val="0"/>
              </a:spcAft>
              <a:defRPr sz="4400" b="1">
                <a:solidFill>
                  <a:srgbClr val="632523"/>
                </a:solidFill>
                <a:latin typeface="Calibri" pitchFamily="34" charset="0"/>
              </a:defRPr>
            </a:lvl8pPr>
            <a:lvl9pPr marL="1828800" algn="ctr" rtl="0" fontAlgn="base">
              <a:spcBef>
                <a:spcPct val="0"/>
              </a:spcBef>
              <a:spcAft>
                <a:spcPct val="0"/>
              </a:spcAft>
              <a:defRPr sz="4400" b="1">
                <a:solidFill>
                  <a:srgbClr val="632523"/>
                </a:solidFill>
                <a:latin typeface="Calibri" pitchFamily="34" charset="0"/>
              </a:defRPr>
            </a:lvl9pPr>
          </a:lstStyle>
          <a:p>
            <a:r>
              <a:rPr lang="en-US" smtClean="0"/>
              <a:t> </a:t>
            </a:r>
            <a:endParaRPr lang="en-US" dirty="0"/>
          </a:p>
        </p:txBody>
      </p:sp>
      <p:sp>
        <p:nvSpPr>
          <p:cNvPr id="19" name="Rectangle 2"/>
          <p:cNvSpPr txBox="1">
            <a:spLocks noChangeArrowheads="1"/>
          </p:cNvSpPr>
          <p:nvPr/>
        </p:nvSpPr>
        <p:spPr bwMode="auto">
          <a:xfrm>
            <a:off x="0" y="0"/>
            <a:ext cx="9144000" cy="864096"/>
          </a:xfrm>
          <a:prstGeom prst="rect">
            <a:avLst/>
          </a:prstGeom>
          <a:solidFill>
            <a:schemeClr val="tx2">
              <a:lumMod val="60000"/>
              <a:lumOff val="40000"/>
            </a:schemeClr>
          </a:solidFill>
          <a:ln w="9525">
            <a:noFill/>
            <a:miter lim="800000"/>
            <a:headEnd/>
            <a:tailEnd/>
          </a:ln>
          <a:effectLst>
            <a:reflection blurRad="6350" stA="52000" endA="300" endPos="35000" dir="5400000" sy="-100000" algn="bl" rotWithShape="0"/>
          </a:effectLst>
        </p:spPr>
        <p:txBody>
          <a:bodyPr anchor="ctr"/>
          <a:lstStyle/>
          <a:p>
            <a:pPr>
              <a:lnSpc>
                <a:spcPct val="50000"/>
              </a:lnSpc>
              <a:defRPr/>
            </a:pPr>
            <a:r>
              <a:rPr lang="en-GB" sz="3600" dirty="0">
                <a:solidFill>
                  <a:schemeClr val="bg1"/>
                </a:solidFill>
                <a:effectLst>
                  <a:reflection stA="50000" endPos="75000" dist="12700" dir="5400000" sy="-100000" algn="bl" rotWithShape="0"/>
                </a:effectLst>
                <a:latin typeface="Calibri"/>
                <a:ea typeface="ＭＳ Ｐゴシック" pitchFamily="34" charset="-128"/>
                <a:cs typeface="Calibri"/>
              </a:rPr>
              <a:t> </a:t>
            </a:r>
            <a:r>
              <a:rPr lang="en-GB" sz="3600" dirty="0" smtClean="0">
                <a:solidFill>
                  <a:schemeClr val="bg1"/>
                </a:solidFill>
                <a:effectLst>
                  <a:reflection stA="50000" endPos="75000" dist="12700" dir="5400000" sy="-100000" algn="bl" rotWithShape="0"/>
                </a:effectLst>
                <a:latin typeface="Calibri"/>
                <a:ea typeface="ＭＳ Ｐゴシック" pitchFamily="34" charset="-128"/>
                <a:cs typeface="Calibri"/>
              </a:rPr>
              <a:t> Direct CP Violation in the neutral </a:t>
            </a:r>
            <a:r>
              <a:rPr lang="en-GB" sz="3600" dirty="0" err="1" smtClean="0">
                <a:solidFill>
                  <a:schemeClr val="bg1"/>
                </a:solidFill>
                <a:effectLst>
                  <a:reflection stA="50000" endPos="75000" dist="12700" dir="5400000" sy="-100000" algn="bl" rotWithShape="0"/>
                </a:effectLst>
                <a:latin typeface="Calibri"/>
                <a:ea typeface="ＭＳ Ｐゴシック" pitchFamily="34" charset="-128"/>
                <a:cs typeface="Calibri"/>
              </a:rPr>
              <a:t>Kaon</a:t>
            </a:r>
            <a:r>
              <a:rPr lang="en-GB" sz="3600" dirty="0" smtClean="0">
                <a:solidFill>
                  <a:schemeClr val="bg1"/>
                </a:solidFill>
                <a:effectLst>
                  <a:reflection stA="50000" endPos="75000" dist="12700" dir="5400000" sy="-100000" algn="bl" rotWithShape="0"/>
                </a:effectLst>
                <a:latin typeface="Calibri"/>
                <a:ea typeface="ＭＳ Ｐゴシック" pitchFamily="34" charset="-128"/>
                <a:cs typeface="Calibri"/>
              </a:rPr>
              <a:t> system</a:t>
            </a:r>
            <a:endParaRPr lang="ru-RU" sz="3600" kern="0" dirty="0">
              <a:solidFill>
                <a:schemeClr val="bg1"/>
              </a:solidFill>
              <a:latin typeface="Calibri"/>
              <a:ea typeface="+mj-ea"/>
              <a:cs typeface="Calibri"/>
            </a:endParaRPr>
          </a:p>
        </p:txBody>
      </p:sp>
      <p:sp>
        <p:nvSpPr>
          <p:cNvPr id="27" name="TextBox 5"/>
          <p:cNvSpPr txBox="1">
            <a:spLocks noChangeArrowheads="1"/>
          </p:cNvSpPr>
          <p:nvPr/>
        </p:nvSpPr>
        <p:spPr bwMode="auto">
          <a:xfrm>
            <a:off x="7132638" y="6580188"/>
            <a:ext cx="20478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a:solidFill>
                  <a:schemeClr val="bg1"/>
                </a:solidFill>
                <a:latin typeface="Arial"/>
                <a:cs typeface="Arial"/>
              </a:rPr>
              <a:t>C. </a:t>
            </a:r>
            <a:r>
              <a:rPr lang="it-IT" sz="1400" dirty="0" smtClean="0">
                <a:solidFill>
                  <a:schemeClr val="bg1"/>
                </a:solidFill>
                <a:latin typeface="Arial"/>
                <a:cs typeface="Arial"/>
              </a:rPr>
              <a:t>Biino</a:t>
            </a:r>
            <a:endParaRPr lang="en-GB" sz="1400" dirty="0">
              <a:solidFill>
                <a:schemeClr val="bg1"/>
              </a:solidFill>
              <a:latin typeface="Arial"/>
              <a:cs typeface="Arial"/>
            </a:endParaRPr>
          </a:p>
        </p:txBody>
      </p:sp>
      <p:sp>
        <p:nvSpPr>
          <p:cNvPr id="3" name="Title 2"/>
          <p:cNvSpPr>
            <a:spLocks noGrp="1"/>
          </p:cNvSpPr>
          <p:nvPr>
            <p:ph type="title"/>
          </p:nvPr>
        </p:nvSpPr>
        <p:spPr/>
        <p:txBody>
          <a:bodyPr/>
          <a:lstStyle/>
          <a:p>
            <a:r>
              <a:rPr lang="en-US" dirty="0" smtClean="0"/>
              <a:t> </a:t>
            </a:r>
            <a:endParaRPr lang="en-US" dirty="0"/>
          </a:p>
        </p:txBody>
      </p:sp>
      <p:sp>
        <p:nvSpPr>
          <p:cNvPr id="6" name="Text Placeholder 5"/>
          <p:cNvSpPr>
            <a:spLocks noGrp="1"/>
          </p:cNvSpPr>
          <p:nvPr>
            <p:ph type="body" idx="1"/>
          </p:nvPr>
        </p:nvSpPr>
        <p:spPr/>
        <p:txBody>
          <a:bodyPr/>
          <a:lstStyle/>
          <a:p>
            <a:r>
              <a:rPr lang="en-US" dirty="0" smtClean="0"/>
              <a:t> </a:t>
            </a:r>
            <a:endParaRPr lang="en-US" dirty="0"/>
          </a:p>
        </p:txBody>
      </p:sp>
      <p:sp>
        <p:nvSpPr>
          <p:cNvPr id="24" name="Rectangle 5"/>
          <p:cNvSpPr>
            <a:spLocks noChangeArrowheads="1"/>
          </p:cNvSpPr>
          <p:nvPr/>
        </p:nvSpPr>
        <p:spPr bwMode="auto">
          <a:xfrm>
            <a:off x="76200" y="990600"/>
            <a:ext cx="7239000" cy="2877711"/>
          </a:xfrm>
          <a:prstGeom prst="rect">
            <a:avLst/>
          </a:prstGeom>
          <a:solidFill>
            <a:srgbClr val="E5FDFF"/>
          </a:solidFill>
          <a:ln w="9525">
            <a:solidFill>
              <a:schemeClr val="accent2"/>
            </a:solidFill>
            <a:miter lim="800000"/>
            <a:headEnd/>
            <a:tailEnd/>
          </a:ln>
          <a:effectLst>
            <a:outerShdw blurRad="63500" dist="38099" dir="2700000" algn="ctr" rotWithShape="0">
              <a:srgbClr val="0066FF">
                <a:alpha val="74998"/>
              </a:srgbClr>
            </a:outerShdw>
          </a:effectLst>
        </p:spPr>
        <p:txBody>
          <a:bodyPr wrap="square">
            <a:spAutoFit/>
          </a:bodyPr>
          <a:lstStyle/>
          <a:p>
            <a:pPr>
              <a:lnSpc>
                <a:spcPct val="130000"/>
              </a:lnSpc>
              <a:buClr>
                <a:srgbClr val="FF0000"/>
              </a:buClr>
              <a:buSzPct val="120000"/>
              <a:defRPr/>
            </a:pPr>
            <a:r>
              <a:rPr lang="en-US" sz="2000" b="1" dirty="0" smtClean="0">
                <a:solidFill>
                  <a:srgbClr val="1F497D"/>
                </a:solidFill>
                <a:latin typeface="Arial"/>
                <a:cs typeface="Arial"/>
              </a:rPr>
              <a:t>Experimental situation on </a:t>
            </a:r>
            <a:r>
              <a:rPr lang="en-US" sz="2000" b="1" dirty="0" smtClean="0">
                <a:solidFill>
                  <a:srgbClr val="1F497D"/>
                </a:solidFill>
                <a:latin typeface="Symbol" charset="2"/>
                <a:cs typeface="Symbol" charset="2"/>
              </a:rPr>
              <a:t>e/e</a:t>
            </a:r>
            <a:r>
              <a:rPr lang="en-US" sz="2000" b="1" dirty="0" smtClean="0">
                <a:solidFill>
                  <a:srgbClr val="1F497D"/>
                </a:solidFill>
                <a:latin typeface="Arial"/>
                <a:cs typeface="Arial"/>
              </a:rPr>
              <a:t>’ from </a:t>
            </a:r>
            <a:r>
              <a:rPr lang="en-US" sz="2000" b="1" dirty="0">
                <a:solidFill>
                  <a:srgbClr val="1F497D"/>
                </a:solidFill>
                <a:latin typeface="Arial"/>
                <a:cs typeface="Arial"/>
              </a:rPr>
              <a:t>p</a:t>
            </a:r>
            <a:r>
              <a:rPr lang="en-US" sz="2000" b="1" dirty="0" smtClean="0">
                <a:solidFill>
                  <a:srgbClr val="1F497D"/>
                </a:solidFill>
                <a:latin typeface="Arial"/>
                <a:cs typeface="Arial"/>
              </a:rPr>
              <a:t>revious generation experiments (early 90</a:t>
            </a:r>
            <a:r>
              <a:rPr lang="ja-JP" altLang="en-US" sz="2000" b="1" dirty="0" smtClean="0">
                <a:solidFill>
                  <a:srgbClr val="1F497D"/>
                </a:solidFill>
                <a:latin typeface="Arial"/>
                <a:cs typeface="Arial"/>
              </a:rPr>
              <a:t>’</a:t>
            </a:r>
            <a:r>
              <a:rPr lang="en-US" sz="2000" b="1" dirty="0" smtClean="0">
                <a:solidFill>
                  <a:srgbClr val="1F497D"/>
                </a:solidFill>
                <a:latin typeface="Arial"/>
                <a:cs typeface="Arial"/>
              </a:rPr>
              <a:t>s):</a:t>
            </a:r>
            <a:endParaRPr lang="en-US" sz="2000" b="1" dirty="0" smtClean="0">
              <a:solidFill>
                <a:srgbClr val="1F497D"/>
              </a:solidFill>
              <a:latin typeface="Arial"/>
              <a:cs typeface="Arial"/>
              <a:sym typeface="Symbol" charset="0"/>
            </a:endParaRPr>
          </a:p>
          <a:p>
            <a:pPr lvl="1">
              <a:lnSpc>
                <a:spcPct val="130000"/>
              </a:lnSpc>
              <a:buClr>
                <a:schemeClr val="accent2"/>
              </a:buClr>
              <a:buSzPct val="120000"/>
              <a:buFont typeface="Wingdings" charset="0"/>
              <a:buChar char="§"/>
              <a:defRPr/>
            </a:pPr>
            <a:r>
              <a:rPr lang="en-US" b="1" dirty="0" smtClean="0">
                <a:solidFill>
                  <a:schemeClr val="accent2"/>
                </a:solidFill>
                <a:cs typeface="+mn-cs"/>
                <a:sym typeface="Symbol" charset="0"/>
              </a:rPr>
              <a:t> NA31 (CERN)           (23.0 ± 6.5) x 10</a:t>
            </a:r>
            <a:r>
              <a:rPr lang="en-US" b="1" baseline="30000" dirty="0" smtClean="0">
                <a:solidFill>
                  <a:schemeClr val="accent2"/>
                </a:solidFill>
                <a:cs typeface="+mn-cs"/>
                <a:sym typeface="Symbol" charset="0"/>
              </a:rPr>
              <a:t>-4</a:t>
            </a:r>
            <a:endParaRPr lang="en-US" b="1" dirty="0" smtClean="0">
              <a:solidFill>
                <a:schemeClr val="accent2"/>
              </a:solidFill>
              <a:cs typeface="+mn-cs"/>
              <a:sym typeface="Symbol" charset="0"/>
            </a:endParaRPr>
          </a:p>
          <a:p>
            <a:pPr lvl="1">
              <a:lnSpc>
                <a:spcPct val="130000"/>
              </a:lnSpc>
              <a:buClr>
                <a:schemeClr val="accent2"/>
              </a:buClr>
              <a:buSzPct val="120000"/>
              <a:buFont typeface="Wingdings" charset="0"/>
              <a:buChar char="§"/>
              <a:defRPr/>
            </a:pPr>
            <a:r>
              <a:rPr lang="en-US" b="1" dirty="0" smtClean="0">
                <a:solidFill>
                  <a:schemeClr val="accent2"/>
                </a:solidFill>
                <a:cs typeface="+mn-cs"/>
                <a:sym typeface="Symbol" charset="0"/>
              </a:rPr>
              <a:t> E731  (</a:t>
            </a:r>
            <a:r>
              <a:rPr lang="en-US" b="1" dirty="0" err="1" smtClean="0">
                <a:solidFill>
                  <a:schemeClr val="accent2"/>
                </a:solidFill>
                <a:cs typeface="+mn-cs"/>
                <a:sym typeface="Symbol" charset="0"/>
              </a:rPr>
              <a:t>Fermilab</a:t>
            </a:r>
            <a:r>
              <a:rPr lang="en-US" b="1" dirty="0" smtClean="0">
                <a:solidFill>
                  <a:schemeClr val="accent2"/>
                </a:solidFill>
                <a:cs typeface="+mn-cs"/>
                <a:sym typeface="Symbol" charset="0"/>
              </a:rPr>
              <a:t>)       (7.4 ± 5.9) x 10</a:t>
            </a:r>
            <a:r>
              <a:rPr lang="en-US" b="1" baseline="30000" dirty="0" smtClean="0">
                <a:solidFill>
                  <a:schemeClr val="accent2"/>
                </a:solidFill>
                <a:cs typeface="+mn-cs"/>
                <a:sym typeface="Symbol" charset="0"/>
              </a:rPr>
              <a:t>-4</a:t>
            </a:r>
          </a:p>
          <a:p>
            <a:pPr>
              <a:lnSpc>
                <a:spcPct val="130000"/>
              </a:lnSpc>
              <a:buClr>
                <a:schemeClr val="accent2"/>
              </a:buClr>
              <a:buSzPct val="120000"/>
              <a:defRPr/>
            </a:pPr>
            <a:r>
              <a:rPr lang="en-US" sz="2400" b="1" dirty="0" smtClean="0">
                <a:solidFill>
                  <a:srgbClr val="FF0000"/>
                </a:solidFill>
                <a:latin typeface="Symbol" charset="0"/>
                <a:cs typeface="+mn-cs"/>
                <a:sym typeface="Symbol" charset="0"/>
              </a:rPr>
              <a:t>( /)  0  ?</a:t>
            </a:r>
            <a:r>
              <a:rPr lang="en-US" sz="2000" dirty="0" smtClean="0">
                <a:solidFill>
                  <a:schemeClr val="tx1"/>
                </a:solidFill>
                <a:cs typeface="+mn-cs"/>
              </a:rPr>
              <a:t> </a:t>
            </a:r>
            <a:r>
              <a:rPr lang="en-US" sz="2400" b="1" dirty="0" smtClean="0">
                <a:solidFill>
                  <a:srgbClr val="000099"/>
                </a:solidFill>
                <a:latin typeface="Symbol" charset="0"/>
                <a:sym typeface="Symbol" charset="0"/>
              </a:rPr>
              <a:t></a:t>
            </a:r>
            <a:r>
              <a:rPr lang="en-US" b="1" dirty="0" smtClean="0">
                <a:solidFill>
                  <a:srgbClr val="000099"/>
                </a:solidFill>
                <a:latin typeface="Symbol" charset="0"/>
                <a:sym typeface="Symbol" charset="0"/>
              </a:rPr>
              <a:t> </a:t>
            </a:r>
            <a:r>
              <a:rPr lang="en-US" sz="2000" dirty="0">
                <a:solidFill>
                  <a:srgbClr val="000099"/>
                </a:solidFill>
                <a:sym typeface="Symbol" charset="0"/>
              </a:rPr>
              <a:t>Second generation of experiments:  </a:t>
            </a:r>
          </a:p>
          <a:p>
            <a:pPr lvl="1">
              <a:lnSpc>
                <a:spcPct val="130000"/>
              </a:lnSpc>
              <a:buClr>
                <a:srgbClr val="FF0000"/>
              </a:buClr>
              <a:buSzPct val="120000"/>
              <a:buFont typeface="Wingdings" charset="0"/>
              <a:buChar char="§"/>
              <a:defRPr/>
            </a:pPr>
            <a:r>
              <a:rPr lang="en-US" b="1" dirty="0">
                <a:solidFill>
                  <a:srgbClr val="000099"/>
                </a:solidFill>
                <a:sym typeface="Symbol" charset="0"/>
              </a:rPr>
              <a:t> KTEV (</a:t>
            </a:r>
            <a:r>
              <a:rPr lang="en-US" b="1" dirty="0" err="1">
                <a:solidFill>
                  <a:srgbClr val="000099"/>
                </a:solidFill>
                <a:sym typeface="Symbol" charset="0"/>
              </a:rPr>
              <a:t>Fermilab</a:t>
            </a:r>
            <a:r>
              <a:rPr lang="en-US" b="1" dirty="0">
                <a:solidFill>
                  <a:srgbClr val="000099"/>
                </a:solidFill>
                <a:sym typeface="Symbol" charset="0"/>
              </a:rPr>
              <a:t>)        </a:t>
            </a:r>
          </a:p>
          <a:p>
            <a:pPr lvl="1">
              <a:lnSpc>
                <a:spcPct val="130000"/>
              </a:lnSpc>
              <a:buClr>
                <a:schemeClr val="accent2"/>
              </a:buClr>
              <a:buSzPct val="120000"/>
              <a:buFont typeface="Wingdings" charset="0"/>
              <a:buChar char="§"/>
              <a:defRPr/>
            </a:pPr>
            <a:r>
              <a:rPr lang="en-US" b="1" dirty="0">
                <a:solidFill>
                  <a:srgbClr val="000099"/>
                </a:solidFill>
                <a:sym typeface="Symbol" charset="0"/>
              </a:rPr>
              <a:t> NA48 (CERN</a:t>
            </a:r>
            <a:r>
              <a:rPr lang="en-US" b="1" dirty="0" smtClean="0">
                <a:solidFill>
                  <a:srgbClr val="000099"/>
                </a:solidFill>
                <a:sym typeface="Symbol" charset="0"/>
              </a:rPr>
              <a:t>)</a:t>
            </a:r>
            <a:endParaRPr lang="en-US" b="1" dirty="0"/>
          </a:p>
        </p:txBody>
      </p:sp>
      <p:sp>
        <p:nvSpPr>
          <p:cNvPr id="26" name="Text Box 3"/>
          <p:cNvSpPr txBox="1">
            <a:spLocks noChangeArrowheads="1"/>
          </p:cNvSpPr>
          <p:nvPr/>
        </p:nvSpPr>
        <p:spPr bwMode="auto">
          <a:xfrm>
            <a:off x="3183467" y="3276600"/>
            <a:ext cx="5943600" cy="2123658"/>
          </a:xfrm>
          <a:prstGeom prst="rect">
            <a:avLst/>
          </a:prstGeom>
          <a:solidFill>
            <a:srgbClr val="FFFFE1"/>
          </a:solidFill>
          <a:ln w="9525">
            <a:solidFill>
              <a:schemeClr val="accent2"/>
            </a:solidFill>
            <a:miter lim="800000"/>
            <a:headEnd/>
            <a:tailEnd/>
          </a:ln>
          <a:effectLst>
            <a:outerShdw blurRad="63500" dist="38099" dir="2700000" algn="ctr" rotWithShape="0">
              <a:srgbClr val="6666FF">
                <a:alpha val="74998"/>
              </a:srgbClr>
            </a:outerShdw>
          </a:effectLst>
        </p:spPr>
        <p:txBody>
          <a:bodyPr wrap="square">
            <a:spAutoFit/>
          </a:bodyPr>
          <a:lstStyle/>
          <a:p>
            <a:pPr>
              <a:spcAft>
                <a:spcPct val="30000"/>
              </a:spcAft>
              <a:buClr>
                <a:srgbClr val="990033"/>
              </a:buClr>
              <a:buSzPct val="120000"/>
              <a:buFont typeface="Monotype Sorts" charset="0"/>
              <a:buNone/>
              <a:defRPr/>
            </a:pPr>
            <a:r>
              <a:rPr lang="en-US" sz="2000" dirty="0">
                <a:solidFill>
                  <a:srgbClr val="000099"/>
                </a:solidFill>
                <a:cs typeface="+mn-cs"/>
              </a:rPr>
              <a:t> Measure the double ratio:</a:t>
            </a:r>
          </a:p>
          <a:p>
            <a:pPr>
              <a:buClr>
                <a:srgbClr val="990033"/>
              </a:buClr>
              <a:buSzPct val="120000"/>
              <a:buFont typeface="Monotype Sorts" charset="0"/>
              <a:buNone/>
              <a:defRPr/>
            </a:pPr>
            <a:r>
              <a:rPr lang="en-US" sz="2000" dirty="0">
                <a:solidFill>
                  <a:srgbClr val="000099"/>
                </a:solidFill>
                <a:cs typeface="+mn-cs"/>
              </a:rPr>
              <a:t>     BR(</a:t>
            </a:r>
            <a:r>
              <a:rPr lang="en-US" sz="2000" dirty="0">
                <a:solidFill>
                  <a:srgbClr val="FF3300"/>
                </a:solidFill>
                <a:cs typeface="+mn-cs"/>
                <a:sym typeface="Monotype Sorts" charset="0"/>
              </a:rPr>
              <a:t>K</a:t>
            </a:r>
            <a:r>
              <a:rPr lang="en-US" sz="2000" baseline="-25000" dirty="0">
                <a:solidFill>
                  <a:srgbClr val="FF3300"/>
                </a:solidFill>
                <a:cs typeface="+mn-cs"/>
                <a:sym typeface="Monotype Sorts" charset="0"/>
              </a:rPr>
              <a:t>L</a:t>
            </a:r>
            <a:r>
              <a:rPr lang="en-US" sz="2000" baseline="-25000" dirty="0">
                <a:solidFill>
                  <a:srgbClr val="000099"/>
                </a:solidFill>
                <a:cs typeface="+mn-cs"/>
                <a:sym typeface="Monotype Sorts" charset="0"/>
              </a:rPr>
              <a:t> </a:t>
            </a:r>
            <a:r>
              <a:rPr lang="en-US" sz="2000" b="1" dirty="0">
                <a:solidFill>
                  <a:srgbClr val="000099"/>
                </a:solidFill>
                <a:latin typeface="Symbol" charset="0"/>
                <a:cs typeface="+mn-cs"/>
                <a:sym typeface="Symbol" charset="0"/>
              </a:rPr>
              <a:t></a:t>
            </a:r>
            <a:r>
              <a:rPr lang="en-US" sz="2000" b="1" baseline="-25000" dirty="0">
                <a:solidFill>
                  <a:srgbClr val="000099"/>
                </a:solidFill>
                <a:cs typeface="+mn-cs"/>
                <a:sym typeface="Monotype Sorts" charset="0"/>
              </a:rPr>
              <a:t> </a:t>
            </a:r>
            <a:r>
              <a:rPr lang="en-US" sz="2000" dirty="0">
                <a:solidFill>
                  <a:srgbClr val="D343C5"/>
                </a:solidFill>
                <a:latin typeface="Symbol" charset="0"/>
                <a:cs typeface="+mn-cs"/>
                <a:sym typeface="Monotype Sorts" charset="0"/>
              </a:rPr>
              <a:t>p</a:t>
            </a:r>
            <a:r>
              <a:rPr lang="en-US" sz="2000" baseline="30000" dirty="0">
                <a:solidFill>
                  <a:srgbClr val="D343C5"/>
                </a:solidFill>
                <a:cs typeface="+mn-cs"/>
                <a:sym typeface="Monotype Sorts" charset="0"/>
              </a:rPr>
              <a:t>0</a:t>
            </a:r>
            <a:r>
              <a:rPr lang="en-US" sz="2000" dirty="0">
                <a:solidFill>
                  <a:srgbClr val="D343C5"/>
                </a:solidFill>
                <a:latin typeface="Symbol" charset="0"/>
                <a:cs typeface="+mn-cs"/>
                <a:sym typeface="Monotype Sorts" charset="0"/>
              </a:rPr>
              <a:t>p</a:t>
            </a:r>
            <a:r>
              <a:rPr lang="en-US" sz="2000" baseline="30000" dirty="0">
                <a:solidFill>
                  <a:srgbClr val="D343C5"/>
                </a:solidFill>
                <a:cs typeface="+mn-cs"/>
                <a:sym typeface="Monotype Sorts" charset="0"/>
              </a:rPr>
              <a:t>0</a:t>
            </a:r>
            <a:r>
              <a:rPr lang="en-US" sz="2000" baseline="-25000" dirty="0">
                <a:solidFill>
                  <a:srgbClr val="FF00FF"/>
                </a:solidFill>
                <a:cs typeface="+mn-cs"/>
                <a:sym typeface="Monotype Sorts" charset="0"/>
              </a:rPr>
              <a:t> </a:t>
            </a:r>
            <a:r>
              <a:rPr lang="en-US" sz="2000" dirty="0">
                <a:solidFill>
                  <a:srgbClr val="000099"/>
                </a:solidFill>
                <a:cs typeface="+mn-cs"/>
              </a:rPr>
              <a:t>) BR(</a:t>
            </a:r>
            <a:r>
              <a:rPr lang="en-US" sz="2000" dirty="0">
                <a:solidFill>
                  <a:srgbClr val="0066FF"/>
                </a:solidFill>
                <a:cs typeface="+mn-cs"/>
                <a:sym typeface="Monotype Sorts" charset="0"/>
              </a:rPr>
              <a:t>K</a:t>
            </a:r>
            <a:r>
              <a:rPr lang="en-US" sz="2000" baseline="-25000" dirty="0">
                <a:solidFill>
                  <a:srgbClr val="0066FF"/>
                </a:solidFill>
                <a:cs typeface="+mn-cs"/>
                <a:sym typeface="Monotype Sorts" charset="0"/>
              </a:rPr>
              <a:t>S</a:t>
            </a:r>
            <a:r>
              <a:rPr lang="en-US" sz="2000" baseline="-25000" dirty="0">
                <a:solidFill>
                  <a:srgbClr val="000099"/>
                </a:solidFill>
                <a:cs typeface="+mn-cs"/>
                <a:sym typeface="Monotype Sorts" charset="0"/>
              </a:rPr>
              <a:t> </a:t>
            </a:r>
            <a:r>
              <a:rPr lang="en-US" sz="2000" b="1" dirty="0">
                <a:solidFill>
                  <a:srgbClr val="000099"/>
                </a:solidFill>
                <a:latin typeface="Symbol" charset="0"/>
                <a:cs typeface="+mn-cs"/>
                <a:sym typeface="Symbol" charset="0"/>
              </a:rPr>
              <a:t></a:t>
            </a:r>
            <a:r>
              <a:rPr lang="en-US" sz="2000" baseline="30000" dirty="0">
                <a:solidFill>
                  <a:srgbClr val="000099"/>
                </a:solidFill>
                <a:cs typeface="+mn-cs"/>
                <a:sym typeface="Monotype Sorts" charset="0"/>
              </a:rPr>
              <a:t> </a:t>
            </a:r>
            <a:r>
              <a:rPr lang="en-US" sz="2000" dirty="0" err="1">
                <a:solidFill>
                  <a:srgbClr val="009900"/>
                </a:solidFill>
                <a:latin typeface="Symbol" charset="0"/>
                <a:cs typeface="+mn-cs"/>
                <a:sym typeface="Monotype Sorts" charset="0"/>
              </a:rPr>
              <a:t>p</a:t>
            </a:r>
            <a:r>
              <a:rPr lang="en-US" sz="2000" baseline="30000" dirty="0" err="1">
                <a:solidFill>
                  <a:srgbClr val="009900"/>
                </a:solidFill>
                <a:cs typeface="+mn-cs"/>
                <a:sym typeface="Monotype Sorts" charset="0"/>
              </a:rPr>
              <a:t>+</a:t>
            </a:r>
            <a:r>
              <a:rPr lang="en-US" sz="2000" dirty="0" err="1">
                <a:solidFill>
                  <a:srgbClr val="009900"/>
                </a:solidFill>
                <a:latin typeface="Symbol" charset="0"/>
                <a:cs typeface="+mn-cs"/>
                <a:sym typeface="Monotype Sorts" charset="0"/>
              </a:rPr>
              <a:t>p</a:t>
            </a:r>
            <a:r>
              <a:rPr lang="en-US" sz="2000" baseline="30000" dirty="0">
                <a:solidFill>
                  <a:srgbClr val="009900"/>
                </a:solidFill>
                <a:cs typeface="+mn-cs"/>
                <a:sym typeface="Monotype Sorts" charset="0"/>
              </a:rPr>
              <a:t>-</a:t>
            </a:r>
            <a:r>
              <a:rPr lang="en-US" sz="2000" baseline="30000" dirty="0">
                <a:solidFill>
                  <a:srgbClr val="000099"/>
                </a:solidFill>
                <a:cs typeface="+mn-cs"/>
                <a:sym typeface="Monotype Sorts" charset="0"/>
              </a:rPr>
              <a:t> </a:t>
            </a:r>
            <a:r>
              <a:rPr lang="en-US" sz="2000" dirty="0">
                <a:solidFill>
                  <a:srgbClr val="000099"/>
                </a:solidFill>
                <a:cs typeface="+mn-cs"/>
              </a:rPr>
              <a:t>) </a:t>
            </a:r>
          </a:p>
          <a:p>
            <a:pPr>
              <a:buClr>
                <a:srgbClr val="990033"/>
              </a:buClr>
              <a:buSzPct val="120000"/>
              <a:buFont typeface="Monotype Sorts" charset="0"/>
              <a:buNone/>
              <a:defRPr/>
            </a:pPr>
            <a:r>
              <a:rPr lang="en-US" sz="2000" dirty="0">
                <a:solidFill>
                  <a:srgbClr val="000099"/>
                </a:solidFill>
                <a:cs typeface="+mn-cs"/>
              </a:rPr>
              <a:t>R= </a:t>
            </a:r>
            <a:r>
              <a:rPr lang="en-US" sz="2000" dirty="0">
                <a:solidFill>
                  <a:srgbClr val="000099"/>
                </a:solidFill>
                <a:latin typeface="Symbol" charset="0"/>
                <a:cs typeface="+mn-cs"/>
                <a:sym typeface="Symbol" charset="0"/>
              </a:rPr>
              <a:t>  = 1- 6 </a:t>
            </a:r>
            <a:r>
              <a:rPr lang="en-US" sz="2000" dirty="0">
                <a:solidFill>
                  <a:srgbClr val="000099"/>
                </a:solidFill>
                <a:cs typeface="+mn-cs"/>
                <a:sym typeface="Symbol" charset="0"/>
              </a:rPr>
              <a:t>Re(</a:t>
            </a:r>
            <a:r>
              <a:rPr lang="en-US" sz="2000" b="1" dirty="0">
                <a:solidFill>
                  <a:srgbClr val="FF0000"/>
                </a:solidFill>
                <a:latin typeface="Symbol" charset="0"/>
                <a:cs typeface="+mn-cs"/>
                <a:sym typeface="Symbol" charset="0"/>
              </a:rPr>
              <a:t> / </a:t>
            </a:r>
            <a:r>
              <a:rPr lang="en-US" sz="2000" dirty="0">
                <a:solidFill>
                  <a:srgbClr val="000099"/>
                </a:solidFill>
                <a:latin typeface="Symbol" charset="0"/>
                <a:cs typeface="+mn-cs"/>
                <a:sym typeface="Symbol" charset="0"/>
              </a:rPr>
              <a:t> </a:t>
            </a:r>
            <a:r>
              <a:rPr lang="en-US" sz="2000" dirty="0">
                <a:solidFill>
                  <a:srgbClr val="000099"/>
                </a:solidFill>
                <a:cs typeface="+mn-cs"/>
                <a:sym typeface="Symbol" charset="0"/>
              </a:rPr>
              <a:t>)</a:t>
            </a:r>
            <a:endParaRPr lang="en-US" sz="2000" dirty="0">
              <a:solidFill>
                <a:srgbClr val="000099"/>
              </a:solidFill>
              <a:cs typeface="+mn-cs"/>
            </a:endParaRPr>
          </a:p>
          <a:p>
            <a:pPr>
              <a:spcAft>
                <a:spcPct val="30000"/>
              </a:spcAft>
              <a:defRPr/>
            </a:pPr>
            <a:r>
              <a:rPr lang="en-US" sz="2000" dirty="0">
                <a:solidFill>
                  <a:srgbClr val="000099"/>
                </a:solidFill>
                <a:cs typeface="+mn-cs"/>
              </a:rPr>
              <a:t>     BR(</a:t>
            </a:r>
            <a:r>
              <a:rPr lang="en-US" sz="2000" dirty="0">
                <a:solidFill>
                  <a:srgbClr val="0066FF"/>
                </a:solidFill>
                <a:cs typeface="+mn-cs"/>
                <a:sym typeface="Monotype Sorts" charset="0"/>
              </a:rPr>
              <a:t>K</a:t>
            </a:r>
            <a:r>
              <a:rPr lang="en-US" sz="2000" baseline="-25000" dirty="0">
                <a:solidFill>
                  <a:srgbClr val="0066FF"/>
                </a:solidFill>
                <a:cs typeface="+mn-cs"/>
                <a:sym typeface="Monotype Sorts" charset="0"/>
              </a:rPr>
              <a:t>S</a:t>
            </a:r>
            <a:r>
              <a:rPr lang="en-US" sz="2000" baseline="-25000" dirty="0">
                <a:solidFill>
                  <a:srgbClr val="000099"/>
                </a:solidFill>
                <a:cs typeface="+mn-cs"/>
                <a:sym typeface="Monotype Sorts" charset="0"/>
              </a:rPr>
              <a:t> </a:t>
            </a:r>
            <a:r>
              <a:rPr lang="en-US" sz="2000" b="1" dirty="0">
                <a:solidFill>
                  <a:srgbClr val="000099"/>
                </a:solidFill>
                <a:latin typeface="Symbol" charset="0"/>
                <a:cs typeface="+mn-cs"/>
                <a:sym typeface="Symbol" charset="0"/>
              </a:rPr>
              <a:t></a:t>
            </a:r>
            <a:r>
              <a:rPr lang="en-US" sz="2000" b="1" baseline="-25000" dirty="0">
                <a:solidFill>
                  <a:srgbClr val="000099"/>
                </a:solidFill>
                <a:cs typeface="+mn-cs"/>
                <a:sym typeface="Monotype Sorts" charset="0"/>
              </a:rPr>
              <a:t> </a:t>
            </a:r>
            <a:r>
              <a:rPr lang="en-US" sz="2000" dirty="0">
                <a:solidFill>
                  <a:srgbClr val="D343C5"/>
                </a:solidFill>
                <a:latin typeface="Symbol" charset="0"/>
                <a:cs typeface="+mn-cs"/>
                <a:sym typeface="Monotype Sorts" charset="0"/>
              </a:rPr>
              <a:t>p</a:t>
            </a:r>
            <a:r>
              <a:rPr lang="en-US" sz="2000" baseline="30000" dirty="0">
                <a:solidFill>
                  <a:srgbClr val="D343C5"/>
                </a:solidFill>
                <a:cs typeface="+mn-cs"/>
                <a:sym typeface="Monotype Sorts" charset="0"/>
              </a:rPr>
              <a:t>0</a:t>
            </a:r>
            <a:r>
              <a:rPr lang="en-US" sz="2000" dirty="0">
                <a:solidFill>
                  <a:srgbClr val="D343C5"/>
                </a:solidFill>
                <a:latin typeface="Symbol" charset="0"/>
                <a:cs typeface="+mn-cs"/>
                <a:sym typeface="Monotype Sorts" charset="0"/>
              </a:rPr>
              <a:t>p</a:t>
            </a:r>
            <a:r>
              <a:rPr lang="en-US" sz="2000" baseline="30000" dirty="0">
                <a:solidFill>
                  <a:srgbClr val="D343C5"/>
                </a:solidFill>
                <a:cs typeface="+mn-cs"/>
                <a:sym typeface="Monotype Sorts" charset="0"/>
              </a:rPr>
              <a:t>0</a:t>
            </a:r>
            <a:r>
              <a:rPr lang="en-US" sz="2000" baseline="-25000" dirty="0">
                <a:solidFill>
                  <a:srgbClr val="000099"/>
                </a:solidFill>
                <a:cs typeface="+mn-cs"/>
                <a:sym typeface="Monotype Sorts" charset="0"/>
              </a:rPr>
              <a:t> </a:t>
            </a:r>
            <a:r>
              <a:rPr lang="en-US" sz="2000" dirty="0">
                <a:solidFill>
                  <a:srgbClr val="000099"/>
                </a:solidFill>
                <a:cs typeface="+mn-cs"/>
              </a:rPr>
              <a:t>) BR(</a:t>
            </a:r>
            <a:r>
              <a:rPr lang="en-US" sz="2000" dirty="0">
                <a:solidFill>
                  <a:srgbClr val="FF3300"/>
                </a:solidFill>
                <a:cs typeface="+mn-cs"/>
                <a:sym typeface="Monotype Sorts" charset="0"/>
              </a:rPr>
              <a:t>K</a:t>
            </a:r>
            <a:r>
              <a:rPr lang="en-US" sz="2000" baseline="-25000" dirty="0">
                <a:solidFill>
                  <a:srgbClr val="FF3300"/>
                </a:solidFill>
                <a:cs typeface="+mn-cs"/>
                <a:sym typeface="Monotype Sorts" charset="0"/>
              </a:rPr>
              <a:t>L</a:t>
            </a:r>
            <a:r>
              <a:rPr lang="en-US" sz="2000" baseline="-25000" dirty="0">
                <a:solidFill>
                  <a:srgbClr val="000099"/>
                </a:solidFill>
                <a:cs typeface="+mn-cs"/>
                <a:sym typeface="Monotype Sorts" charset="0"/>
              </a:rPr>
              <a:t> </a:t>
            </a:r>
            <a:r>
              <a:rPr lang="en-US" sz="2000" b="1" dirty="0">
                <a:solidFill>
                  <a:srgbClr val="000099"/>
                </a:solidFill>
                <a:latin typeface="Symbol" charset="0"/>
                <a:cs typeface="+mn-cs"/>
                <a:sym typeface="Symbol" charset="0"/>
              </a:rPr>
              <a:t></a:t>
            </a:r>
            <a:r>
              <a:rPr lang="en-US" sz="2000" baseline="30000" dirty="0">
                <a:solidFill>
                  <a:srgbClr val="000099"/>
                </a:solidFill>
                <a:cs typeface="+mn-cs"/>
                <a:sym typeface="Monotype Sorts" charset="0"/>
              </a:rPr>
              <a:t> </a:t>
            </a:r>
            <a:r>
              <a:rPr lang="en-US" sz="2000" dirty="0" err="1">
                <a:solidFill>
                  <a:srgbClr val="009900"/>
                </a:solidFill>
                <a:latin typeface="Symbol" charset="0"/>
                <a:cs typeface="+mn-cs"/>
                <a:sym typeface="Monotype Sorts" charset="0"/>
              </a:rPr>
              <a:t>p</a:t>
            </a:r>
            <a:r>
              <a:rPr lang="en-US" sz="2000" baseline="30000" dirty="0" err="1">
                <a:solidFill>
                  <a:srgbClr val="009900"/>
                </a:solidFill>
                <a:cs typeface="+mn-cs"/>
                <a:sym typeface="Monotype Sorts" charset="0"/>
              </a:rPr>
              <a:t>+</a:t>
            </a:r>
            <a:r>
              <a:rPr lang="en-US" sz="2000" dirty="0" err="1">
                <a:solidFill>
                  <a:srgbClr val="009900"/>
                </a:solidFill>
                <a:latin typeface="Symbol" charset="0"/>
                <a:cs typeface="+mn-cs"/>
                <a:sym typeface="Monotype Sorts" charset="0"/>
              </a:rPr>
              <a:t>p</a:t>
            </a:r>
            <a:r>
              <a:rPr lang="en-US" sz="2000" baseline="30000" dirty="0">
                <a:solidFill>
                  <a:srgbClr val="009900"/>
                </a:solidFill>
                <a:cs typeface="+mn-cs"/>
                <a:sym typeface="Monotype Sorts" charset="0"/>
              </a:rPr>
              <a:t>-</a:t>
            </a:r>
            <a:r>
              <a:rPr lang="en-US" sz="2000" baseline="30000" dirty="0">
                <a:solidFill>
                  <a:srgbClr val="000099"/>
                </a:solidFill>
                <a:cs typeface="+mn-cs"/>
                <a:sym typeface="Monotype Sorts" charset="0"/>
              </a:rPr>
              <a:t> </a:t>
            </a:r>
            <a:r>
              <a:rPr lang="en-US" sz="2000" dirty="0">
                <a:solidFill>
                  <a:srgbClr val="000099"/>
                </a:solidFill>
                <a:cs typeface="+mn-cs"/>
              </a:rPr>
              <a:t>)</a:t>
            </a:r>
          </a:p>
          <a:p>
            <a:pPr>
              <a:defRPr/>
            </a:pPr>
            <a:r>
              <a:rPr lang="en-US" sz="2000" dirty="0">
                <a:solidFill>
                  <a:srgbClr val="000099"/>
                </a:solidFill>
                <a:cs typeface="+mn-cs"/>
              </a:rPr>
              <a:t>by </a:t>
            </a:r>
            <a:r>
              <a:rPr lang="en-US" sz="2000" dirty="0">
                <a:solidFill>
                  <a:srgbClr val="CC3300"/>
                </a:solidFill>
                <a:cs typeface="+mn-cs"/>
              </a:rPr>
              <a:t>counting </a:t>
            </a:r>
            <a:r>
              <a:rPr lang="en-US" sz="2000" dirty="0">
                <a:solidFill>
                  <a:srgbClr val="000099"/>
                </a:solidFill>
                <a:cs typeface="+mn-cs"/>
              </a:rPr>
              <a:t>the number of decays in two beams of </a:t>
            </a:r>
            <a:r>
              <a:rPr lang="en-US" sz="2000" dirty="0">
                <a:solidFill>
                  <a:srgbClr val="FF3300"/>
                </a:solidFill>
                <a:cs typeface="+mn-cs"/>
                <a:sym typeface="Monotype Sorts" charset="0"/>
              </a:rPr>
              <a:t>K</a:t>
            </a:r>
            <a:r>
              <a:rPr lang="en-US" sz="2000" baseline="-25000" dirty="0">
                <a:solidFill>
                  <a:srgbClr val="FF3300"/>
                </a:solidFill>
                <a:cs typeface="+mn-cs"/>
                <a:sym typeface="Monotype Sorts" charset="0"/>
              </a:rPr>
              <a:t>L</a:t>
            </a:r>
            <a:r>
              <a:rPr lang="en-US" sz="2000" dirty="0">
                <a:solidFill>
                  <a:srgbClr val="000099"/>
                </a:solidFill>
                <a:cs typeface="+mn-cs"/>
              </a:rPr>
              <a:t> and </a:t>
            </a:r>
            <a:r>
              <a:rPr lang="en-US" sz="2000" dirty="0">
                <a:solidFill>
                  <a:srgbClr val="0066FF"/>
                </a:solidFill>
                <a:cs typeface="+mn-cs"/>
                <a:sym typeface="Monotype Sorts" charset="0"/>
              </a:rPr>
              <a:t>K</a:t>
            </a:r>
            <a:r>
              <a:rPr lang="en-US" sz="2000" baseline="-25000" dirty="0">
                <a:solidFill>
                  <a:srgbClr val="0066FF"/>
                </a:solidFill>
                <a:cs typeface="+mn-cs"/>
                <a:sym typeface="Monotype Sorts" charset="0"/>
              </a:rPr>
              <a:t>S</a:t>
            </a:r>
            <a:r>
              <a:rPr lang="en-US" sz="2000" baseline="-25000" dirty="0">
                <a:solidFill>
                  <a:srgbClr val="000099"/>
                </a:solidFill>
                <a:cs typeface="+mn-cs"/>
                <a:sym typeface="Monotype Sorts" charset="0"/>
              </a:rPr>
              <a:t> </a:t>
            </a:r>
            <a:endParaRPr lang="en-US" sz="2000" dirty="0">
              <a:solidFill>
                <a:srgbClr val="000099"/>
              </a:solidFill>
              <a:cs typeface="+mn-cs"/>
            </a:endParaRPr>
          </a:p>
        </p:txBody>
      </p:sp>
      <p:sp>
        <p:nvSpPr>
          <p:cNvPr id="29" name="Text Box 19"/>
          <p:cNvSpPr txBox="1">
            <a:spLocks noChangeArrowheads="1"/>
          </p:cNvSpPr>
          <p:nvPr/>
        </p:nvSpPr>
        <p:spPr bwMode="auto">
          <a:xfrm>
            <a:off x="152400" y="5562600"/>
            <a:ext cx="8534400" cy="923330"/>
          </a:xfrm>
          <a:prstGeom prst="rect">
            <a:avLst/>
          </a:prstGeom>
          <a:solidFill>
            <a:srgbClr val="E5FDFF"/>
          </a:solidFill>
          <a:ln w="9525">
            <a:solidFill>
              <a:srgbClr val="000080"/>
            </a:solidFill>
            <a:miter lim="800000"/>
            <a:headEnd/>
            <a:tailEnd/>
          </a:ln>
          <a:effectLst>
            <a:outerShdw blurRad="63500" dist="38099" dir="2700000" algn="ctr" rotWithShape="0">
              <a:srgbClr val="6666FF">
                <a:alpha val="74998"/>
              </a:srgbClr>
            </a:outerShdw>
          </a:effectLst>
        </p:spPr>
        <p:txBody>
          <a:bodyPr wrap="square">
            <a:spAutoFit/>
          </a:bodyPr>
          <a:lstStyle/>
          <a:p>
            <a:pPr algn="ctr">
              <a:buClr>
                <a:srgbClr val="990033"/>
              </a:buClr>
              <a:buSzPct val="120000"/>
              <a:buFont typeface="Monotype Sorts" charset="0"/>
              <a:buNone/>
              <a:defRPr/>
            </a:pPr>
            <a:r>
              <a:rPr lang="en-US" dirty="0">
                <a:solidFill>
                  <a:srgbClr val="000099"/>
                </a:solidFill>
                <a:cs typeface="+mn-cs"/>
              </a:rPr>
              <a:t>   </a:t>
            </a:r>
            <a:r>
              <a:rPr lang="en-US" dirty="0">
                <a:solidFill>
                  <a:srgbClr val="0066FF"/>
                </a:solidFill>
                <a:cs typeface="+mn-cs"/>
              </a:rPr>
              <a:t>Need  </a:t>
            </a:r>
            <a:r>
              <a:rPr lang="en-US" dirty="0">
                <a:solidFill>
                  <a:srgbClr val="FF0000"/>
                </a:solidFill>
                <a:latin typeface="Symbol" charset="0"/>
                <a:cs typeface="+mn-cs"/>
                <a:sym typeface="Symbol" charset="0"/>
              </a:rPr>
              <a:t> </a:t>
            </a:r>
            <a:r>
              <a:rPr lang="en-US" dirty="0">
                <a:solidFill>
                  <a:srgbClr val="FF0000"/>
                </a:solidFill>
                <a:cs typeface="+mn-cs"/>
              </a:rPr>
              <a:t>3. 10</a:t>
            </a:r>
            <a:r>
              <a:rPr lang="en-US" baseline="30000" dirty="0">
                <a:solidFill>
                  <a:srgbClr val="FF0000"/>
                </a:solidFill>
                <a:cs typeface="+mn-cs"/>
              </a:rPr>
              <a:t>6</a:t>
            </a:r>
            <a:r>
              <a:rPr lang="en-US" dirty="0">
                <a:solidFill>
                  <a:srgbClr val="FF0000"/>
                </a:solidFill>
                <a:cs typeface="+mn-cs"/>
              </a:rPr>
              <a:t>  </a:t>
            </a:r>
            <a:r>
              <a:rPr lang="en-US" dirty="0">
                <a:solidFill>
                  <a:srgbClr val="FF0000"/>
                </a:solidFill>
                <a:cs typeface="+mn-cs"/>
                <a:sym typeface="Monotype Sorts" charset="0"/>
              </a:rPr>
              <a:t>K</a:t>
            </a:r>
            <a:r>
              <a:rPr lang="en-US" baseline="-25000" dirty="0">
                <a:solidFill>
                  <a:srgbClr val="FF0000"/>
                </a:solidFill>
                <a:cs typeface="+mn-cs"/>
                <a:sym typeface="Monotype Sorts" charset="0"/>
              </a:rPr>
              <a:t>L </a:t>
            </a:r>
            <a:r>
              <a:rPr lang="en-US" b="1" dirty="0">
                <a:solidFill>
                  <a:srgbClr val="FF0000"/>
                </a:solidFill>
                <a:latin typeface="Symbol" charset="0"/>
                <a:cs typeface="+mn-cs"/>
                <a:sym typeface="Symbol" charset="0"/>
              </a:rPr>
              <a:t></a:t>
            </a:r>
            <a:r>
              <a:rPr lang="en-US" b="1" baseline="-25000" dirty="0">
                <a:solidFill>
                  <a:srgbClr val="FF0000"/>
                </a:solidFill>
                <a:cs typeface="+mn-cs"/>
                <a:sym typeface="Monotype Sorts" charset="0"/>
              </a:rPr>
              <a:t> </a:t>
            </a:r>
            <a:r>
              <a:rPr lang="en-US" dirty="0">
                <a:solidFill>
                  <a:srgbClr val="FF0000"/>
                </a:solidFill>
                <a:latin typeface="Symbol" charset="0"/>
                <a:cs typeface="+mn-cs"/>
                <a:sym typeface="Monotype Sorts" charset="0"/>
              </a:rPr>
              <a:t>p</a:t>
            </a:r>
            <a:r>
              <a:rPr lang="en-US" baseline="30000" dirty="0">
                <a:solidFill>
                  <a:srgbClr val="FF0000"/>
                </a:solidFill>
                <a:latin typeface="Symbol" charset="0"/>
                <a:cs typeface="+mn-cs"/>
                <a:sym typeface="Monotype Sorts" charset="0"/>
              </a:rPr>
              <a:t>0</a:t>
            </a:r>
            <a:r>
              <a:rPr lang="en-US" dirty="0">
                <a:solidFill>
                  <a:srgbClr val="FF0000"/>
                </a:solidFill>
                <a:latin typeface="Symbol" charset="0"/>
                <a:cs typeface="+mn-cs"/>
                <a:sym typeface="Monotype Sorts" charset="0"/>
              </a:rPr>
              <a:t>p</a:t>
            </a:r>
            <a:r>
              <a:rPr lang="en-US" baseline="30000" dirty="0">
                <a:solidFill>
                  <a:srgbClr val="FF0000"/>
                </a:solidFill>
                <a:latin typeface="Symbol" charset="0"/>
                <a:cs typeface="+mn-cs"/>
                <a:sym typeface="Monotype Sorts" charset="0"/>
              </a:rPr>
              <a:t>0</a:t>
            </a:r>
            <a:r>
              <a:rPr lang="en-US" baseline="30000" dirty="0">
                <a:solidFill>
                  <a:srgbClr val="FF0000"/>
                </a:solidFill>
                <a:cs typeface="+mn-cs"/>
              </a:rPr>
              <a:t>  </a:t>
            </a:r>
            <a:r>
              <a:rPr lang="en-US" dirty="0">
                <a:solidFill>
                  <a:srgbClr val="0066FF"/>
                </a:solidFill>
                <a:cs typeface="+mn-cs"/>
              </a:rPr>
              <a:t>for</a:t>
            </a:r>
            <a:r>
              <a:rPr lang="en-US" dirty="0">
                <a:solidFill>
                  <a:srgbClr val="FF0000"/>
                </a:solidFill>
                <a:cs typeface="+mn-cs"/>
              </a:rPr>
              <a:t> </a:t>
            </a:r>
            <a:r>
              <a:rPr lang="en-US" dirty="0">
                <a:solidFill>
                  <a:srgbClr val="0066FF"/>
                </a:solidFill>
                <a:cs typeface="+mn-cs"/>
              </a:rPr>
              <a:t>stat. error on  R </a:t>
            </a:r>
            <a:r>
              <a:rPr lang="en-US" dirty="0">
                <a:solidFill>
                  <a:srgbClr val="0066FF"/>
                </a:solidFill>
                <a:latin typeface="Symbol" charset="0"/>
                <a:cs typeface="+mn-cs"/>
                <a:sym typeface="Symbol" charset="0"/>
              </a:rPr>
              <a:t></a:t>
            </a:r>
            <a:r>
              <a:rPr lang="en-US" dirty="0">
                <a:solidFill>
                  <a:srgbClr val="0066FF"/>
                </a:solidFill>
                <a:cs typeface="+mn-cs"/>
              </a:rPr>
              <a:t> 0.1%</a:t>
            </a:r>
            <a:endParaRPr lang="en-US" dirty="0">
              <a:solidFill>
                <a:srgbClr val="FF0000"/>
              </a:solidFill>
              <a:cs typeface="+mn-cs"/>
            </a:endParaRPr>
          </a:p>
          <a:p>
            <a:pPr algn="ctr">
              <a:buClr>
                <a:srgbClr val="990033"/>
              </a:buClr>
              <a:buSzPct val="120000"/>
              <a:buFont typeface="Monotype Sorts" charset="0"/>
              <a:buNone/>
              <a:defRPr/>
            </a:pPr>
            <a:r>
              <a:rPr lang="en-US" dirty="0">
                <a:solidFill>
                  <a:srgbClr val="0066FF"/>
                </a:solidFill>
                <a:cs typeface="+mn-cs"/>
              </a:rPr>
              <a:t>and look for</a:t>
            </a:r>
            <a:r>
              <a:rPr lang="en-US" dirty="0">
                <a:solidFill>
                  <a:srgbClr val="FF0000"/>
                </a:solidFill>
                <a:cs typeface="+mn-cs"/>
              </a:rPr>
              <a:t> cancellation of systematic effects </a:t>
            </a:r>
            <a:r>
              <a:rPr lang="en-US" dirty="0">
                <a:solidFill>
                  <a:srgbClr val="0066FF"/>
                </a:solidFill>
                <a:cs typeface="+mn-cs"/>
              </a:rPr>
              <a:t>related to differences in acceptance, efficiency, backgrounds</a:t>
            </a:r>
            <a:endParaRPr lang="en-US" dirty="0">
              <a:solidFill>
                <a:srgbClr val="FF0000"/>
              </a:solidFill>
              <a:cs typeface="+mn-cs"/>
            </a:endParaRPr>
          </a:p>
        </p:txBody>
      </p:sp>
    </p:spTree>
    <p:extLst>
      <p:ext uri="{BB962C8B-B14F-4D97-AF65-F5344CB8AC3E}">
        <p14:creationId xmlns:p14="http://schemas.microsoft.com/office/powerpoint/2010/main" val="90028628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0" y="6583892"/>
            <a:ext cx="9180513" cy="307975"/>
            <a:chOff x="0" y="6577013"/>
            <a:chExt cx="9180513" cy="307975"/>
          </a:xfrm>
        </p:grpSpPr>
        <p:grpSp>
          <p:nvGrpSpPr>
            <p:cNvPr id="20" name="Group 31"/>
            <p:cNvGrpSpPr>
              <a:grpSpLocks/>
            </p:cNvGrpSpPr>
            <p:nvPr/>
          </p:nvGrpSpPr>
          <p:grpSpPr bwMode="auto">
            <a:xfrm>
              <a:off x="0" y="6577013"/>
              <a:ext cx="7172325" cy="304800"/>
              <a:chOff x="0" y="4143"/>
              <a:chExt cx="4518" cy="192"/>
            </a:xfrm>
          </p:grpSpPr>
          <p:sp>
            <p:nvSpPr>
              <p:cNvPr id="22" name="TextBox 14"/>
              <p:cNvSpPr txBox="1">
                <a:spLocks noChangeArrowheads="1"/>
              </p:cNvSpPr>
              <p:nvPr/>
            </p:nvSpPr>
            <p:spPr bwMode="auto">
              <a:xfrm>
                <a:off x="0" y="4143"/>
                <a:ext cx="1175" cy="1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err="1" smtClean="0">
                    <a:solidFill>
                      <a:schemeClr val="bg1"/>
                    </a:solidFill>
                    <a:latin typeface="Arial"/>
                    <a:cs typeface="Arial"/>
                  </a:rPr>
                  <a:t>June</a:t>
                </a:r>
                <a:r>
                  <a:rPr lang="it-IT" sz="1400" dirty="0" smtClean="0">
                    <a:solidFill>
                      <a:schemeClr val="bg1"/>
                    </a:solidFill>
                    <a:latin typeface="Arial"/>
                    <a:cs typeface="Arial"/>
                  </a:rPr>
                  <a:t> 17, 2016</a:t>
                </a:r>
                <a:endParaRPr lang="en-GB" sz="1400" dirty="0">
                  <a:solidFill>
                    <a:schemeClr val="bg1"/>
                  </a:solidFill>
                  <a:latin typeface="Arial"/>
                  <a:cs typeface="Arial"/>
                </a:endParaRPr>
              </a:p>
            </p:txBody>
          </p:sp>
          <p:sp>
            <p:nvSpPr>
              <p:cNvPr id="23" name="TextBox 15"/>
              <p:cNvSpPr txBox="1">
                <a:spLocks noChangeArrowheads="1"/>
              </p:cNvSpPr>
              <p:nvPr/>
            </p:nvSpPr>
            <p:spPr bwMode="auto">
              <a:xfrm>
                <a:off x="1175" y="4143"/>
                <a:ext cx="3343" cy="192"/>
              </a:xfrm>
              <a:prstGeom prst="rect">
                <a:avLst/>
              </a:prstGeom>
              <a:solidFill>
                <a:srgbClr val="558ED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en-GB" sz="1400" dirty="0" smtClean="0">
                    <a:solidFill>
                      <a:schemeClr val="bg1"/>
                    </a:solidFill>
                    <a:latin typeface="Arial"/>
                    <a:cs typeface="Arial"/>
                  </a:rPr>
                  <a:t>Kirk McDonald Fest</a:t>
                </a:r>
                <a:endParaRPr lang="en-GB" sz="1400" dirty="0">
                  <a:solidFill>
                    <a:schemeClr val="bg1"/>
                  </a:solidFill>
                  <a:latin typeface="Arial"/>
                  <a:cs typeface="Arial"/>
                </a:endParaRPr>
              </a:p>
            </p:txBody>
          </p:sp>
        </p:grpSp>
        <p:sp>
          <p:nvSpPr>
            <p:cNvPr id="21" name="TextBox 5"/>
            <p:cNvSpPr txBox="1">
              <a:spLocks noChangeArrowheads="1"/>
            </p:cNvSpPr>
            <p:nvPr/>
          </p:nvSpPr>
          <p:spPr bwMode="auto">
            <a:xfrm>
              <a:off x="7132638" y="6580188"/>
              <a:ext cx="20478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a:solidFill>
                    <a:schemeClr val="bg1"/>
                  </a:solidFill>
                  <a:latin typeface="Arial"/>
                  <a:cs typeface="Arial"/>
                </a:rPr>
                <a:t>C. </a:t>
              </a:r>
              <a:r>
                <a:rPr lang="it-IT" sz="1400" dirty="0" smtClean="0">
                  <a:solidFill>
                    <a:schemeClr val="bg1"/>
                  </a:solidFill>
                  <a:latin typeface="Arial"/>
                  <a:cs typeface="Arial"/>
                </a:rPr>
                <a:t>Biino</a:t>
              </a:r>
              <a:endParaRPr lang="en-GB" sz="1400" dirty="0">
                <a:solidFill>
                  <a:schemeClr val="bg1"/>
                </a:solidFill>
                <a:latin typeface="Arial"/>
                <a:cs typeface="Arial"/>
              </a:endParaRPr>
            </a:p>
          </p:txBody>
        </p:sp>
      </p:grpSp>
      <p:sp>
        <p:nvSpPr>
          <p:cNvPr id="27" name="TextBox 5"/>
          <p:cNvSpPr txBox="1">
            <a:spLocks noChangeArrowheads="1"/>
          </p:cNvSpPr>
          <p:nvPr/>
        </p:nvSpPr>
        <p:spPr bwMode="auto">
          <a:xfrm>
            <a:off x="7132638" y="6580188"/>
            <a:ext cx="20478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a:solidFill>
                  <a:schemeClr val="bg1"/>
                </a:solidFill>
                <a:latin typeface="Arial"/>
                <a:cs typeface="Arial"/>
              </a:rPr>
              <a:t>C. </a:t>
            </a:r>
            <a:r>
              <a:rPr lang="it-IT" sz="1400" dirty="0" smtClean="0">
                <a:solidFill>
                  <a:schemeClr val="bg1"/>
                </a:solidFill>
                <a:latin typeface="Arial"/>
                <a:cs typeface="Arial"/>
              </a:rPr>
              <a:t>Biino</a:t>
            </a:r>
            <a:endParaRPr lang="en-GB" sz="1400" dirty="0">
              <a:solidFill>
                <a:schemeClr val="bg1"/>
              </a:solidFill>
              <a:latin typeface="Arial"/>
              <a:cs typeface="Arial"/>
            </a:endParaRPr>
          </a:p>
        </p:txBody>
      </p:sp>
      <p:sp>
        <p:nvSpPr>
          <p:cNvPr id="3" name="Title 2"/>
          <p:cNvSpPr>
            <a:spLocks noGrp="1"/>
          </p:cNvSpPr>
          <p:nvPr>
            <p:ph type="title"/>
          </p:nvPr>
        </p:nvSpPr>
        <p:spPr>
          <a:xfrm>
            <a:off x="722313" y="4254500"/>
            <a:ext cx="7772400" cy="1362075"/>
          </a:xfrm>
        </p:spPr>
        <p:txBody>
          <a:bodyPr/>
          <a:lstStyle/>
          <a:p>
            <a:r>
              <a:rPr lang="en-US" dirty="0" smtClean="0"/>
              <a:t> </a:t>
            </a:r>
            <a:endParaRPr lang="en-US" dirty="0"/>
          </a:p>
        </p:txBody>
      </p:sp>
      <p:sp>
        <p:nvSpPr>
          <p:cNvPr id="6" name="Text Placeholder 5"/>
          <p:cNvSpPr>
            <a:spLocks noGrp="1"/>
          </p:cNvSpPr>
          <p:nvPr>
            <p:ph type="body" idx="1"/>
          </p:nvPr>
        </p:nvSpPr>
        <p:spPr>
          <a:xfrm>
            <a:off x="722313" y="2754313"/>
            <a:ext cx="7772400" cy="1500187"/>
          </a:xfrm>
        </p:spPr>
        <p:txBody>
          <a:bodyPr/>
          <a:lstStyle/>
          <a:p>
            <a:r>
              <a:rPr lang="en-US" dirty="0" smtClean="0"/>
              <a:t> </a:t>
            </a:r>
            <a:endParaRPr lang="en-US" dirty="0"/>
          </a:p>
        </p:txBody>
      </p:sp>
      <p:sp>
        <p:nvSpPr>
          <p:cNvPr id="12" name="Rectangle 2"/>
          <p:cNvSpPr txBox="1">
            <a:spLocks noChangeArrowheads="1"/>
          </p:cNvSpPr>
          <p:nvPr/>
        </p:nvSpPr>
        <p:spPr bwMode="auto">
          <a:xfrm>
            <a:off x="0" y="0"/>
            <a:ext cx="9144000" cy="864096"/>
          </a:xfrm>
          <a:prstGeom prst="rect">
            <a:avLst/>
          </a:prstGeom>
          <a:solidFill>
            <a:srgbClr val="558ED5"/>
          </a:solidFill>
          <a:ln w="9525">
            <a:noFill/>
            <a:miter lim="800000"/>
            <a:headEnd/>
            <a:tailEnd/>
          </a:ln>
          <a:effectLst>
            <a:reflection blurRad="6350" stA="52000" endA="300" endPos="35000" dir="5400000" sy="-100000" algn="bl" rotWithShape="0"/>
          </a:effectLst>
        </p:spPr>
        <p:txBody>
          <a:bodyPr anchor="ctr"/>
          <a:lstStyle/>
          <a:p>
            <a:pPr>
              <a:lnSpc>
                <a:spcPct val="50000"/>
              </a:lnSpc>
              <a:defRPr/>
            </a:pPr>
            <a:r>
              <a:rPr lang="en-GB" sz="3600" dirty="0">
                <a:solidFill>
                  <a:schemeClr val="bg1"/>
                </a:solidFill>
                <a:effectLst>
                  <a:reflection stA="50000" endPos="75000" dist="12700" dir="5400000" sy="-100000" algn="bl" rotWithShape="0"/>
                </a:effectLst>
                <a:latin typeface="Calibri"/>
                <a:ea typeface="ＭＳ Ｐゴシック" pitchFamily="34" charset="-128"/>
                <a:cs typeface="Calibri"/>
              </a:rPr>
              <a:t> </a:t>
            </a:r>
            <a:r>
              <a:rPr lang="en-GB" sz="3600" dirty="0" smtClean="0">
                <a:solidFill>
                  <a:schemeClr val="bg1"/>
                </a:solidFill>
                <a:effectLst>
                  <a:reflection stA="50000" endPos="75000" dist="12700" dir="5400000" sy="-100000" algn="bl" rotWithShape="0"/>
                </a:effectLst>
                <a:latin typeface="Calibri"/>
                <a:ea typeface="ＭＳ Ｐゴシック" pitchFamily="34" charset="-128"/>
                <a:cs typeface="Calibri"/>
              </a:rPr>
              <a:t> The ideal experiment…</a:t>
            </a:r>
            <a:endParaRPr lang="ru-RU" sz="3600" kern="0" dirty="0">
              <a:solidFill>
                <a:schemeClr val="bg1"/>
              </a:solidFill>
              <a:latin typeface="Calibri"/>
              <a:ea typeface="+mj-ea"/>
              <a:cs typeface="Calibri"/>
            </a:endParaRPr>
          </a:p>
        </p:txBody>
      </p:sp>
      <p:sp>
        <p:nvSpPr>
          <p:cNvPr id="13" name="Text Box 3"/>
          <p:cNvSpPr txBox="1">
            <a:spLocks noChangeArrowheads="1"/>
          </p:cNvSpPr>
          <p:nvPr/>
        </p:nvSpPr>
        <p:spPr bwMode="auto">
          <a:xfrm>
            <a:off x="76200" y="1066800"/>
            <a:ext cx="8915400" cy="4483100"/>
          </a:xfrm>
          <a:prstGeom prst="rect">
            <a:avLst/>
          </a:prstGeom>
          <a:solidFill>
            <a:srgbClr val="FCFEDE"/>
          </a:solidFill>
          <a:ln w="9525">
            <a:solidFill>
              <a:srgbClr val="000080"/>
            </a:solidFill>
            <a:miter lim="800000"/>
            <a:headEnd/>
            <a:tailEnd/>
          </a:ln>
          <a:effectLst>
            <a:outerShdw blurRad="63500" dist="107763" dir="2700000" algn="ctr" rotWithShape="0">
              <a:srgbClr val="6666FF">
                <a:alpha val="74998"/>
              </a:srgbClr>
            </a:outerShdw>
          </a:effectLst>
        </p:spPr>
        <p:txBody>
          <a:bodyPr>
            <a:spAutoFit/>
          </a:bodyPr>
          <a:lstStyle/>
          <a:p>
            <a:pPr>
              <a:lnSpc>
                <a:spcPct val="120000"/>
              </a:lnSpc>
              <a:buClr>
                <a:srgbClr val="0066FF"/>
              </a:buClr>
              <a:buSzPct val="115000"/>
              <a:buFont typeface="Monotype Sorts" charset="0"/>
              <a:buNone/>
              <a:defRPr/>
            </a:pPr>
            <a:r>
              <a:rPr lang="en-US" sz="2000">
                <a:solidFill>
                  <a:srgbClr val="000099"/>
                </a:solidFill>
                <a:cs typeface="+mn-cs"/>
              </a:rPr>
              <a:t> </a:t>
            </a:r>
          </a:p>
          <a:p>
            <a:pPr>
              <a:lnSpc>
                <a:spcPct val="120000"/>
              </a:lnSpc>
              <a:buClr>
                <a:srgbClr val="0066FF"/>
              </a:buClr>
              <a:buSzPct val="115000"/>
              <a:buFont typeface="Monotype Sorts" charset="0"/>
              <a:buNone/>
              <a:defRPr/>
            </a:pPr>
            <a:endParaRPr lang="en-US" sz="2000" b="1">
              <a:solidFill>
                <a:srgbClr val="000099"/>
              </a:solidFill>
              <a:cs typeface="+mn-cs"/>
            </a:endParaRPr>
          </a:p>
          <a:p>
            <a:pPr>
              <a:lnSpc>
                <a:spcPct val="120000"/>
              </a:lnSpc>
              <a:buClr>
                <a:srgbClr val="0066FF"/>
              </a:buClr>
              <a:buSzPct val="115000"/>
              <a:buFont typeface="Monotype Sorts" charset="0"/>
              <a:buNone/>
              <a:defRPr/>
            </a:pPr>
            <a:endParaRPr lang="en-US" sz="2000" b="1">
              <a:solidFill>
                <a:srgbClr val="000099"/>
              </a:solidFill>
              <a:cs typeface="+mn-cs"/>
            </a:endParaRPr>
          </a:p>
          <a:p>
            <a:pPr>
              <a:lnSpc>
                <a:spcPct val="120000"/>
              </a:lnSpc>
              <a:buClr>
                <a:srgbClr val="0066FF"/>
              </a:buClr>
              <a:buSzPct val="115000"/>
              <a:buFont typeface="Monotype Sorts" charset="0"/>
              <a:buNone/>
              <a:defRPr/>
            </a:pPr>
            <a:endParaRPr lang="en-US" sz="2000" b="1">
              <a:solidFill>
                <a:srgbClr val="000099"/>
              </a:solidFill>
              <a:cs typeface="+mn-cs"/>
            </a:endParaRPr>
          </a:p>
          <a:p>
            <a:pPr>
              <a:lnSpc>
                <a:spcPct val="120000"/>
              </a:lnSpc>
              <a:buClr>
                <a:srgbClr val="0066FF"/>
              </a:buClr>
              <a:buSzPct val="115000"/>
              <a:buFont typeface="Monotype Sorts" charset="0"/>
              <a:buNone/>
              <a:defRPr/>
            </a:pPr>
            <a:endParaRPr lang="en-US" sz="2000" b="1">
              <a:solidFill>
                <a:srgbClr val="000099"/>
              </a:solidFill>
              <a:cs typeface="+mn-cs"/>
            </a:endParaRPr>
          </a:p>
          <a:p>
            <a:pPr>
              <a:lnSpc>
                <a:spcPct val="120000"/>
              </a:lnSpc>
              <a:buClr>
                <a:srgbClr val="0066FF"/>
              </a:buClr>
              <a:buSzPct val="115000"/>
              <a:buFont typeface="Monotype Sorts" charset="0"/>
              <a:buNone/>
              <a:defRPr/>
            </a:pPr>
            <a:endParaRPr lang="en-US" sz="2000" b="1">
              <a:solidFill>
                <a:srgbClr val="000099"/>
              </a:solidFill>
              <a:cs typeface="+mn-cs"/>
            </a:endParaRPr>
          </a:p>
          <a:p>
            <a:pPr>
              <a:lnSpc>
                <a:spcPct val="120000"/>
              </a:lnSpc>
              <a:buClr>
                <a:srgbClr val="0066FF"/>
              </a:buClr>
              <a:buSzPct val="115000"/>
              <a:buFont typeface="Monotype Sorts" charset="0"/>
              <a:buNone/>
              <a:defRPr/>
            </a:pPr>
            <a:endParaRPr lang="en-US" sz="2000" b="1">
              <a:solidFill>
                <a:srgbClr val="000099"/>
              </a:solidFill>
              <a:cs typeface="+mn-cs"/>
            </a:endParaRPr>
          </a:p>
          <a:p>
            <a:pPr>
              <a:lnSpc>
                <a:spcPct val="120000"/>
              </a:lnSpc>
              <a:buClr>
                <a:srgbClr val="0066FF"/>
              </a:buClr>
              <a:buSzPct val="115000"/>
              <a:buFont typeface="Monotype Sorts" charset="0"/>
              <a:buNone/>
              <a:defRPr/>
            </a:pPr>
            <a:endParaRPr lang="en-US" sz="2000" b="1">
              <a:solidFill>
                <a:srgbClr val="000099"/>
              </a:solidFill>
              <a:cs typeface="+mn-cs"/>
            </a:endParaRPr>
          </a:p>
          <a:p>
            <a:pPr>
              <a:lnSpc>
                <a:spcPct val="120000"/>
              </a:lnSpc>
              <a:buClr>
                <a:srgbClr val="0066FF"/>
              </a:buClr>
              <a:buSzPct val="115000"/>
              <a:buFont typeface="Monotype Sorts" charset="0"/>
              <a:buNone/>
              <a:defRPr/>
            </a:pPr>
            <a:endParaRPr lang="en-US" sz="2000" b="1">
              <a:solidFill>
                <a:srgbClr val="000099"/>
              </a:solidFill>
              <a:cs typeface="+mn-cs"/>
            </a:endParaRPr>
          </a:p>
          <a:p>
            <a:pPr>
              <a:lnSpc>
                <a:spcPct val="120000"/>
              </a:lnSpc>
              <a:buClr>
                <a:srgbClr val="0066FF"/>
              </a:buClr>
              <a:buSzPct val="115000"/>
              <a:buFont typeface="Monotype Sorts" charset="0"/>
              <a:buNone/>
              <a:defRPr/>
            </a:pPr>
            <a:endParaRPr lang="en-US" sz="2000" b="1">
              <a:solidFill>
                <a:srgbClr val="000099"/>
              </a:solidFill>
              <a:cs typeface="+mn-cs"/>
            </a:endParaRPr>
          </a:p>
          <a:p>
            <a:pPr>
              <a:lnSpc>
                <a:spcPct val="120000"/>
              </a:lnSpc>
              <a:buClr>
                <a:srgbClr val="0066FF"/>
              </a:buClr>
              <a:buSzPct val="115000"/>
              <a:buFont typeface="Monotype Sorts" charset="0"/>
              <a:buNone/>
              <a:defRPr/>
            </a:pPr>
            <a:endParaRPr lang="en-US" sz="2000" b="1">
              <a:solidFill>
                <a:srgbClr val="000099"/>
              </a:solidFill>
              <a:cs typeface="+mn-cs"/>
            </a:endParaRPr>
          </a:p>
          <a:p>
            <a:pPr>
              <a:lnSpc>
                <a:spcPct val="120000"/>
              </a:lnSpc>
              <a:buClr>
                <a:srgbClr val="0066FF"/>
              </a:buClr>
              <a:buSzPct val="115000"/>
              <a:buFont typeface="Monotype Sorts" charset="0"/>
              <a:buNone/>
              <a:defRPr/>
            </a:pPr>
            <a:endParaRPr lang="en-US" sz="2000" b="1">
              <a:solidFill>
                <a:srgbClr val="000099"/>
              </a:solidFill>
              <a:cs typeface="+mn-cs"/>
            </a:endParaRPr>
          </a:p>
        </p:txBody>
      </p:sp>
      <p:sp>
        <p:nvSpPr>
          <p:cNvPr id="14" name="AutoShape 4"/>
          <p:cNvSpPr>
            <a:spLocks noChangeArrowheads="1"/>
          </p:cNvSpPr>
          <p:nvPr/>
        </p:nvSpPr>
        <p:spPr bwMode="auto">
          <a:xfrm>
            <a:off x="7543800" y="1219200"/>
            <a:ext cx="1219200" cy="4267200"/>
          </a:xfrm>
          <a:prstGeom prst="roundRect">
            <a:avLst>
              <a:gd name="adj" fmla="val 16667"/>
            </a:avLst>
          </a:prstGeom>
          <a:solidFill>
            <a:srgbClr val="A3D979"/>
          </a:solidFill>
          <a:ln w="28575">
            <a:solidFill>
              <a:srgbClr val="236B1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nchor="ctr">
            <a:spAutoFit/>
          </a:bodyPr>
          <a:lstStyle/>
          <a:p>
            <a:pPr>
              <a:defRPr/>
            </a:pPr>
            <a:endParaRPr lang="en-US">
              <a:cs typeface="+mn-cs"/>
            </a:endParaRPr>
          </a:p>
        </p:txBody>
      </p:sp>
      <p:sp>
        <p:nvSpPr>
          <p:cNvPr id="15" name="AutoShape 5"/>
          <p:cNvSpPr>
            <a:spLocks noChangeArrowheads="1"/>
          </p:cNvSpPr>
          <p:nvPr/>
        </p:nvSpPr>
        <p:spPr bwMode="auto">
          <a:xfrm>
            <a:off x="3276600" y="2286000"/>
            <a:ext cx="3733800" cy="1828800"/>
          </a:xfrm>
          <a:prstGeom prst="roundRect">
            <a:avLst>
              <a:gd name="adj" fmla="val 16667"/>
            </a:avLst>
          </a:prstGeom>
          <a:solidFill>
            <a:srgbClr val="DBFFCA"/>
          </a:solidFill>
          <a:ln w="28575">
            <a:solidFill>
              <a:srgbClr val="18605A"/>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nchor="ctr">
            <a:spAutoFit/>
          </a:bodyPr>
          <a:lstStyle/>
          <a:p>
            <a:pPr>
              <a:defRPr/>
            </a:pPr>
            <a:endParaRPr lang="en-US">
              <a:cs typeface="+mn-cs"/>
            </a:endParaRPr>
          </a:p>
        </p:txBody>
      </p:sp>
      <p:sp>
        <p:nvSpPr>
          <p:cNvPr id="16" name="Line 6"/>
          <p:cNvSpPr>
            <a:spLocks noChangeShapeType="1"/>
          </p:cNvSpPr>
          <p:nvPr/>
        </p:nvSpPr>
        <p:spPr bwMode="auto">
          <a:xfrm>
            <a:off x="1295400" y="3124200"/>
            <a:ext cx="1371600" cy="0"/>
          </a:xfrm>
          <a:prstGeom prst="line">
            <a:avLst/>
          </a:prstGeom>
          <a:noFill/>
          <a:ln w="28575">
            <a:solidFill>
              <a:srgbClr val="9900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nchor="ctr">
            <a:spAutoFit/>
          </a:bodyPr>
          <a:lstStyle/>
          <a:p>
            <a:pPr>
              <a:defRPr/>
            </a:pPr>
            <a:endParaRPr lang="en-US">
              <a:cs typeface="+mn-cs"/>
            </a:endParaRPr>
          </a:p>
        </p:txBody>
      </p:sp>
      <p:sp>
        <p:nvSpPr>
          <p:cNvPr id="17" name="Line 7"/>
          <p:cNvSpPr>
            <a:spLocks noChangeShapeType="1"/>
          </p:cNvSpPr>
          <p:nvPr/>
        </p:nvSpPr>
        <p:spPr bwMode="auto">
          <a:xfrm>
            <a:off x="1600200" y="3276600"/>
            <a:ext cx="1371600" cy="0"/>
          </a:xfrm>
          <a:prstGeom prst="line">
            <a:avLst/>
          </a:prstGeom>
          <a:noFill/>
          <a:ln w="2857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nchor="ctr">
            <a:spAutoFit/>
          </a:bodyPr>
          <a:lstStyle/>
          <a:p>
            <a:pPr>
              <a:defRPr/>
            </a:pPr>
            <a:endParaRPr lang="en-US">
              <a:cs typeface="+mn-cs"/>
            </a:endParaRPr>
          </a:p>
        </p:txBody>
      </p:sp>
      <p:sp>
        <p:nvSpPr>
          <p:cNvPr id="24" name="Text Box 8"/>
          <p:cNvSpPr txBox="1">
            <a:spLocks noChangeArrowheads="1"/>
          </p:cNvSpPr>
          <p:nvPr/>
        </p:nvSpPr>
        <p:spPr bwMode="auto">
          <a:xfrm>
            <a:off x="7959725" y="1533525"/>
            <a:ext cx="423863" cy="3495675"/>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rgbClr val="00008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defRPr/>
            </a:pPr>
            <a:r>
              <a:rPr lang="en-GB" b="1">
                <a:solidFill>
                  <a:srgbClr val="236B18"/>
                </a:solidFill>
                <a:cs typeface="+mn-cs"/>
              </a:rPr>
              <a:t>D</a:t>
            </a:r>
          </a:p>
          <a:p>
            <a:pPr>
              <a:defRPr/>
            </a:pPr>
            <a:r>
              <a:rPr lang="en-GB" b="1">
                <a:solidFill>
                  <a:srgbClr val="236B18"/>
                </a:solidFill>
                <a:cs typeface="+mn-cs"/>
              </a:rPr>
              <a:t>E</a:t>
            </a:r>
          </a:p>
          <a:p>
            <a:pPr>
              <a:defRPr/>
            </a:pPr>
            <a:r>
              <a:rPr lang="en-GB" b="1">
                <a:solidFill>
                  <a:srgbClr val="236B18"/>
                </a:solidFill>
                <a:cs typeface="+mn-cs"/>
              </a:rPr>
              <a:t>T</a:t>
            </a:r>
          </a:p>
          <a:p>
            <a:pPr>
              <a:defRPr/>
            </a:pPr>
            <a:r>
              <a:rPr lang="en-GB" b="1">
                <a:solidFill>
                  <a:srgbClr val="236B18"/>
                </a:solidFill>
                <a:cs typeface="+mn-cs"/>
              </a:rPr>
              <a:t>E</a:t>
            </a:r>
          </a:p>
          <a:p>
            <a:pPr>
              <a:defRPr/>
            </a:pPr>
            <a:r>
              <a:rPr lang="en-GB" b="1">
                <a:solidFill>
                  <a:srgbClr val="236B18"/>
                </a:solidFill>
                <a:cs typeface="+mn-cs"/>
              </a:rPr>
              <a:t>C</a:t>
            </a:r>
          </a:p>
          <a:p>
            <a:pPr>
              <a:defRPr/>
            </a:pPr>
            <a:r>
              <a:rPr lang="en-GB" b="1">
                <a:solidFill>
                  <a:srgbClr val="236B18"/>
                </a:solidFill>
                <a:cs typeface="+mn-cs"/>
              </a:rPr>
              <a:t>T</a:t>
            </a:r>
          </a:p>
          <a:p>
            <a:pPr>
              <a:defRPr/>
            </a:pPr>
            <a:r>
              <a:rPr lang="en-GB" b="1">
                <a:solidFill>
                  <a:srgbClr val="236B18"/>
                </a:solidFill>
                <a:cs typeface="+mn-cs"/>
              </a:rPr>
              <a:t>O</a:t>
            </a:r>
          </a:p>
          <a:p>
            <a:pPr>
              <a:defRPr/>
            </a:pPr>
            <a:r>
              <a:rPr lang="en-GB" b="1">
                <a:solidFill>
                  <a:srgbClr val="236B18"/>
                </a:solidFill>
                <a:cs typeface="+mn-cs"/>
              </a:rPr>
              <a:t>R</a:t>
            </a:r>
            <a:endParaRPr lang="en-GB" sz="2000" b="1">
              <a:solidFill>
                <a:srgbClr val="236B18"/>
              </a:solidFill>
              <a:cs typeface="+mn-cs"/>
            </a:endParaRPr>
          </a:p>
        </p:txBody>
      </p:sp>
      <p:grpSp>
        <p:nvGrpSpPr>
          <p:cNvPr id="25" name="Group 9"/>
          <p:cNvGrpSpPr>
            <a:grpSpLocks/>
          </p:cNvGrpSpPr>
          <p:nvPr/>
        </p:nvGrpSpPr>
        <p:grpSpPr bwMode="auto">
          <a:xfrm>
            <a:off x="4114800" y="2667000"/>
            <a:ext cx="1905000" cy="1066800"/>
            <a:chOff x="2592" y="1776"/>
            <a:chExt cx="1200" cy="672"/>
          </a:xfrm>
        </p:grpSpPr>
        <p:sp>
          <p:nvSpPr>
            <p:cNvPr id="26" name="Line 10"/>
            <p:cNvSpPr>
              <a:spLocks noChangeShapeType="1"/>
            </p:cNvSpPr>
            <p:nvPr/>
          </p:nvSpPr>
          <p:spPr bwMode="auto">
            <a:xfrm flipV="1">
              <a:off x="2592" y="1776"/>
              <a:ext cx="1200" cy="336"/>
            </a:xfrm>
            <a:prstGeom prst="line">
              <a:avLst/>
            </a:prstGeom>
            <a:noFill/>
            <a:ln w="28575">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000" tIns="46800" rIns="90000" bIns="46800" anchor="ctr">
              <a:spAutoFit/>
            </a:bodyPr>
            <a:lstStyle/>
            <a:p>
              <a:pPr>
                <a:defRPr/>
              </a:pPr>
              <a:endParaRPr lang="en-US">
                <a:cs typeface="+mn-cs"/>
              </a:endParaRPr>
            </a:p>
          </p:txBody>
        </p:sp>
        <p:sp>
          <p:nvSpPr>
            <p:cNvPr id="28" name="Line 11"/>
            <p:cNvSpPr>
              <a:spLocks noChangeShapeType="1"/>
            </p:cNvSpPr>
            <p:nvPr/>
          </p:nvSpPr>
          <p:spPr bwMode="auto">
            <a:xfrm>
              <a:off x="2592" y="2112"/>
              <a:ext cx="1200" cy="336"/>
            </a:xfrm>
            <a:prstGeom prst="line">
              <a:avLst/>
            </a:prstGeom>
            <a:noFill/>
            <a:ln w="28575">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000" tIns="46800" rIns="90000" bIns="46800" anchor="ctr">
              <a:spAutoFit/>
            </a:bodyPr>
            <a:lstStyle/>
            <a:p>
              <a:pPr>
                <a:defRPr/>
              </a:pPr>
              <a:endParaRPr lang="en-US">
                <a:cs typeface="+mn-cs"/>
              </a:endParaRPr>
            </a:p>
          </p:txBody>
        </p:sp>
      </p:grpSp>
      <p:sp>
        <p:nvSpPr>
          <p:cNvPr id="29" name="Text Box 12"/>
          <p:cNvSpPr txBox="1">
            <a:spLocks noChangeArrowheads="1"/>
          </p:cNvSpPr>
          <p:nvPr/>
        </p:nvSpPr>
        <p:spPr bwMode="auto">
          <a:xfrm>
            <a:off x="3429000" y="3597275"/>
            <a:ext cx="2214563" cy="517525"/>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rgbClr val="00008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defRPr/>
            </a:pPr>
            <a:r>
              <a:rPr lang="en-GB" b="1">
                <a:solidFill>
                  <a:srgbClr val="18605A"/>
                </a:solidFill>
                <a:cs typeface="+mn-cs"/>
              </a:rPr>
              <a:t>Decay Volume</a:t>
            </a:r>
            <a:endParaRPr lang="en-GB" sz="2000" b="1">
              <a:solidFill>
                <a:srgbClr val="18605A"/>
              </a:solidFill>
              <a:cs typeface="+mn-cs"/>
            </a:endParaRPr>
          </a:p>
        </p:txBody>
      </p:sp>
      <p:sp>
        <p:nvSpPr>
          <p:cNvPr id="30" name="Rectangle 13"/>
          <p:cNvSpPr>
            <a:spLocks noChangeArrowheads="1"/>
          </p:cNvSpPr>
          <p:nvPr/>
        </p:nvSpPr>
        <p:spPr bwMode="auto">
          <a:xfrm>
            <a:off x="609600" y="2590800"/>
            <a:ext cx="1958975" cy="517525"/>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rgbClr val="00008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defRPr/>
            </a:pPr>
            <a:r>
              <a:rPr lang="en-US">
                <a:solidFill>
                  <a:srgbClr val="990033"/>
                </a:solidFill>
                <a:cs typeface="+mn-cs"/>
              </a:rPr>
              <a:t>K</a:t>
            </a:r>
            <a:r>
              <a:rPr lang="en-US" baseline="-25000">
                <a:solidFill>
                  <a:srgbClr val="990033"/>
                </a:solidFill>
                <a:cs typeface="+mn-cs"/>
              </a:rPr>
              <a:t>L</a:t>
            </a:r>
            <a:r>
              <a:rPr lang="en-US">
                <a:solidFill>
                  <a:srgbClr val="000099"/>
                </a:solidFill>
                <a:cs typeface="+mn-cs"/>
              </a:rPr>
              <a:t>, </a:t>
            </a:r>
            <a:r>
              <a:rPr lang="en-US">
                <a:solidFill>
                  <a:srgbClr val="0000CC"/>
                </a:solidFill>
                <a:cs typeface="+mn-cs"/>
              </a:rPr>
              <a:t>K</a:t>
            </a:r>
            <a:r>
              <a:rPr lang="en-US" baseline="-25000">
                <a:solidFill>
                  <a:srgbClr val="0000CC"/>
                </a:solidFill>
                <a:cs typeface="+mn-cs"/>
              </a:rPr>
              <a:t>S</a:t>
            </a:r>
            <a:r>
              <a:rPr lang="en-US">
                <a:solidFill>
                  <a:srgbClr val="000099"/>
                </a:solidFill>
                <a:cs typeface="+mn-cs"/>
              </a:rPr>
              <a:t> beams</a:t>
            </a:r>
            <a:endParaRPr lang="en-GB">
              <a:solidFill>
                <a:srgbClr val="000099"/>
              </a:solidFill>
              <a:cs typeface="+mn-cs"/>
            </a:endParaRPr>
          </a:p>
        </p:txBody>
      </p:sp>
      <p:sp>
        <p:nvSpPr>
          <p:cNvPr id="31" name="AutoShape 14"/>
          <p:cNvSpPr>
            <a:spLocks noChangeArrowheads="1"/>
          </p:cNvSpPr>
          <p:nvPr/>
        </p:nvSpPr>
        <p:spPr bwMode="auto">
          <a:xfrm flipH="1">
            <a:off x="4343400" y="990600"/>
            <a:ext cx="3124200" cy="1062038"/>
          </a:xfrm>
          <a:prstGeom prst="wedgeRoundRectCallout">
            <a:avLst>
              <a:gd name="adj1" fmla="val -62806"/>
              <a:gd name="adj2" fmla="val 90954"/>
              <a:gd name="adj3" fmla="val 16667"/>
            </a:avLst>
          </a:prstGeom>
          <a:solidFill>
            <a:srgbClr val="FFFFCC"/>
          </a:solidFill>
          <a:ln w="28575">
            <a:solidFill>
              <a:srgbClr val="0066FF"/>
            </a:solidFill>
            <a:miter lim="800000"/>
            <a:headEnd/>
            <a:tailEnd/>
          </a:ln>
          <a:effectLst>
            <a:outerShdw blurRad="63500" dist="38099" dir="2700000" algn="ctr" rotWithShape="0">
              <a:srgbClr val="8080FF">
                <a:alpha val="74998"/>
              </a:srgbClr>
            </a:outerShdw>
          </a:effectLst>
        </p:spPr>
        <p:txBody>
          <a:bodyPr lIns="54000" tIns="82800" rIns="54000" bIns="0" anchor="ctr"/>
          <a:lstStyle/>
          <a:p>
            <a:pPr algn="ctr">
              <a:defRPr/>
            </a:pPr>
            <a:r>
              <a:rPr lang="en-US">
                <a:solidFill>
                  <a:srgbClr val="000099"/>
                </a:solidFill>
                <a:cs typeface="+mn-cs"/>
              </a:rPr>
              <a:t>Identical detector</a:t>
            </a:r>
          </a:p>
          <a:p>
            <a:pPr algn="ctr">
              <a:defRPr/>
            </a:pPr>
            <a:r>
              <a:rPr lang="en-US">
                <a:solidFill>
                  <a:srgbClr val="000099"/>
                </a:solidFill>
                <a:cs typeface="+mn-cs"/>
              </a:rPr>
              <a:t>illumination</a:t>
            </a:r>
            <a:endParaRPr lang="en-GB">
              <a:solidFill>
                <a:srgbClr val="000099"/>
              </a:solidFill>
              <a:cs typeface="+mn-cs"/>
            </a:endParaRPr>
          </a:p>
          <a:p>
            <a:pPr algn="ctr">
              <a:defRPr/>
            </a:pPr>
            <a:endParaRPr lang="en-GB" sz="1400">
              <a:cs typeface="+mn-cs"/>
            </a:endParaRPr>
          </a:p>
        </p:txBody>
      </p:sp>
      <p:sp>
        <p:nvSpPr>
          <p:cNvPr id="32" name="AutoShape 15"/>
          <p:cNvSpPr>
            <a:spLocks noChangeArrowheads="1"/>
          </p:cNvSpPr>
          <p:nvPr/>
        </p:nvSpPr>
        <p:spPr bwMode="auto">
          <a:xfrm>
            <a:off x="609600" y="914400"/>
            <a:ext cx="2590800" cy="1219200"/>
          </a:xfrm>
          <a:prstGeom prst="wedgeRoundRectCallout">
            <a:avLst>
              <a:gd name="adj1" fmla="val 981"/>
              <a:gd name="adj2" fmla="val 97528"/>
              <a:gd name="adj3" fmla="val 16667"/>
            </a:avLst>
          </a:prstGeom>
          <a:solidFill>
            <a:srgbClr val="FFFFCC"/>
          </a:solidFill>
          <a:ln w="28575">
            <a:solidFill>
              <a:srgbClr val="0066FF"/>
            </a:solidFill>
            <a:miter lim="800000"/>
            <a:headEnd/>
            <a:tailEnd/>
          </a:ln>
          <a:effectLst>
            <a:outerShdw blurRad="63500" dist="38099" dir="2700000" algn="ctr" rotWithShape="0">
              <a:srgbClr val="8080FF">
                <a:alpha val="74998"/>
              </a:srgbClr>
            </a:outerShdw>
          </a:effectLst>
        </p:spPr>
        <p:txBody>
          <a:bodyPr lIns="54000" tIns="82800" rIns="54000" bIns="0" anchor="ctr"/>
          <a:lstStyle/>
          <a:p>
            <a:pPr algn="ctr">
              <a:defRPr/>
            </a:pPr>
            <a:r>
              <a:rPr lang="en-US">
                <a:solidFill>
                  <a:srgbClr val="000099"/>
                </a:solidFill>
                <a:cs typeface="+mn-cs"/>
              </a:rPr>
              <a:t>Simultaneous   </a:t>
            </a:r>
          </a:p>
          <a:p>
            <a:pPr algn="ctr">
              <a:defRPr/>
            </a:pPr>
            <a:r>
              <a:rPr lang="en-US">
                <a:solidFill>
                  <a:srgbClr val="990033"/>
                </a:solidFill>
                <a:cs typeface="+mn-cs"/>
              </a:rPr>
              <a:t>K</a:t>
            </a:r>
            <a:r>
              <a:rPr lang="en-US" baseline="-25000">
                <a:solidFill>
                  <a:srgbClr val="990033"/>
                </a:solidFill>
                <a:cs typeface="+mn-cs"/>
              </a:rPr>
              <a:t>L</a:t>
            </a:r>
            <a:r>
              <a:rPr lang="en-US">
                <a:solidFill>
                  <a:srgbClr val="000099"/>
                </a:solidFill>
                <a:cs typeface="+mn-cs"/>
              </a:rPr>
              <a:t>, </a:t>
            </a:r>
            <a:r>
              <a:rPr lang="en-US">
                <a:solidFill>
                  <a:srgbClr val="0000CC"/>
                </a:solidFill>
                <a:cs typeface="+mn-cs"/>
              </a:rPr>
              <a:t>K</a:t>
            </a:r>
            <a:r>
              <a:rPr lang="en-US" baseline="-25000">
                <a:solidFill>
                  <a:srgbClr val="0000CC"/>
                </a:solidFill>
                <a:cs typeface="+mn-cs"/>
              </a:rPr>
              <a:t>S</a:t>
            </a:r>
            <a:r>
              <a:rPr lang="en-US">
                <a:solidFill>
                  <a:srgbClr val="000099"/>
                </a:solidFill>
                <a:cs typeface="+mn-cs"/>
              </a:rPr>
              <a:t> beams</a:t>
            </a:r>
            <a:endParaRPr lang="en-GB">
              <a:solidFill>
                <a:srgbClr val="000099"/>
              </a:solidFill>
              <a:cs typeface="+mn-cs"/>
            </a:endParaRPr>
          </a:p>
          <a:p>
            <a:pPr algn="ctr">
              <a:defRPr/>
            </a:pPr>
            <a:endParaRPr lang="en-GB" sz="1400">
              <a:cs typeface="+mn-cs"/>
            </a:endParaRPr>
          </a:p>
        </p:txBody>
      </p:sp>
      <p:sp>
        <p:nvSpPr>
          <p:cNvPr id="33" name="AutoShape 16"/>
          <p:cNvSpPr>
            <a:spLocks noChangeArrowheads="1"/>
          </p:cNvSpPr>
          <p:nvPr/>
        </p:nvSpPr>
        <p:spPr bwMode="auto">
          <a:xfrm flipH="1">
            <a:off x="457200" y="3733800"/>
            <a:ext cx="2590800" cy="990600"/>
          </a:xfrm>
          <a:prstGeom prst="wedgeRoundRectCallout">
            <a:avLst>
              <a:gd name="adj1" fmla="val 9130"/>
              <a:gd name="adj2" fmla="val -90227"/>
              <a:gd name="adj3" fmla="val 16667"/>
            </a:avLst>
          </a:prstGeom>
          <a:solidFill>
            <a:srgbClr val="FFFFCC"/>
          </a:solidFill>
          <a:ln w="28575">
            <a:solidFill>
              <a:srgbClr val="0066FF"/>
            </a:solidFill>
            <a:miter lim="800000"/>
            <a:headEnd/>
            <a:tailEnd/>
          </a:ln>
          <a:effectLst>
            <a:outerShdw blurRad="63500" dist="38099" dir="2700000" algn="ctr" rotWithShape="0">
              <a:srgbClr val="8080FF">
                <a:alpha val="74998"/>
              </a:srgbClr>
            </a:outerShdw>
          </a:effectLst>
        </p:spPr>
        <p:txBody>
          <a:bodyPr lIns="54000" tIns="82800" rIns="54000" bIns="0" anchor="ctr"/>
          <a:lstStyle/>
          <a:p>
            <a:pPr algn="ctr">
              <a:defRPr/>
            </a:pPr>
            <a:r>
              <a:rPr lang="en-US">
                <a:solidFill>
                  <a:srgbClr val="000099"/>
                </a:solidFill>
                <a:cs typeface="+mn-cs"/>
              </a:rPr>
              <a:t>Identical </a:t>
            </a:r>
            <a:r>
              <a:rPr lang="en-US">
                <a:solidFill>
                  <a:srgbClr val="990033"/>
                </a:solidFill>
                <a:cs typeface="+mn-cs"/>
              </a:rPr>
              <a:t>K</a:t>
            </a:r>
            <a:r>
              <a:rPr lang="en-US" baseline="-25000">
                <a:solidFill>
                  <a:srgbClr val="990033"/>
                </a:solidFill>
                <a:cs typeface="+mn-cs"/>
              </a:rPr>
              <a:t>L</a:t>
            </a:r>
            <a:r>
              <a:rPr lang="en-US">
                <a:solidFill>
                  <a:srgbClr val="000099"/>
                </a:solidFill>
                <a:cs typeface="+mn-cs"/>
              </a:rPr>
              <a:t>, </a:t>
            </a:r>
            <a:r>
              <a:rPr lang="en-US">
                <a:solidFill>
                  <a:srgbClr val="0000CC"/>
                </a:solidFill>
                <a:cs typeface="+mn-cs"/>
              </a:rPr>
              <a:t>K</a:t>
            </a:r>
            <a:r>
              <a:rPr lang="en-US" baseline="-25000">
                <a:solidFill>
                  <a:srgbClr val="0000CC"/>
                </a:solidFill>
                <a:cs typeface="+mn-cs"/>
              </a:rPr>
              <a:t>S</a:t>
            </a:r>
            <a:r>
              <a:rPr lang="en-US">
                <a:solidFill>
                  <a:srgbClr val="000099"/>
                </a:solidFill>
                <a:cs typeface="+mn-cs"/>
              </a:rPr>
              <a:t> </a:t>
            </a:r>
          </a:p>
          <a:p>
            <a:pPr>
              <a:defRPr/>
            </a:pPr>
            <a:r>
              <a:rPr lang="en-US">
                <a:solidFill>
                  <a:srgbClr val="000099"/>
                </a:solidFill>
                <a:cs typeface="+mn-cs"/>
              </a:rPr>
              <a:t>energy spectra</a:t>
            </a:r>
            <a:endParaRPr lang="en-GB">
              <a:solidFill>
                <a:srgbClr val="000099"/>
              </a:solidFill>
              <a:cs typeface="+mn-cs"/>
            </a:endParaRPr>
          </a:p>
        </p:txBody>
      </p:sp>
      <p:sp>
        <p:nvSpPr>
          <p:cNvPr id="34" name="AutoShape 17"/>
          <p:cNvSpPr>
            <a:spLocks noChangeArrowheads="1"/>
          </p:cNvSpPr>
          <p:nvPr/>
        </p:nvSpPr>
        <p:spPr bwMode="auto">
          <a:xfrm flipH="1">
            <a:off x="2209800" y="4876800"/>
            <a:ext cx="2209800" cy="914400"/>
          </a:xfrm>
          <a:prstGeom prst="wedgeRoundRectCallout">
            <a:avLst>
              <a:gd name="adj1" fmla="val -33551"/>
              <a:gd name="adj2" fmla="val -136634"/>
              <a:gd name="adj3" fmla="val 16667"/>
            </a:avLst>
          </a:prstGeom>
          <a:solidFill>
            <a:srgbClr val="FFFFCC"/>
          </a:solidFill>
          <a:ln w="28575">
            <a:solidFill>
              <a:srgbClr val="0066FF"/>
            </a:solidFill>
            <a:miter lim="800000"/>
            <a:headEnd/>
            <a:tailEnd/>
          </a:ln>
          <a:effectLst>
            <a:outerShdw blurRad="63500" dist="38099" dir="2700000" algn="ctr" rotWithShape="0">
              <a:srgbClr val="8080FF">
                <a:alpha val="74998"/>
              </a:srgbClr>
            </a:outerShdw>
          </a:effectLst>
        </p:spPr>
        <p:txBody>
          <a:bodyPr lIns="54000" tIns="82800" rIns="54000" bIns="0" anchor="ctr"/>
          <a:lstStyle/>
          <a:p>
            <a:pPr algn="ctr">
              <a:defRPr/>
            </a:pPr>
            <a:r>
              <a:rPr lang="en-US">
                <a:solidFill>
                  <a:srgbClr val="000099"/>
                </a:solidFill>
                <a:cs typeface="+mn-cs"/>
              </a:rPr>
              <a:t>Overlapping</a:t>
            </a:r>
          </a:p>
          <a:p>
            <a:pPr algn="ctr">
              <a:defRPr/>
            </a:pPr>
            <a:r>
              <a:rPr lang="en-GB">
                <a:solidFill>
                  <a:srgbClr val="000099"/>
                </a:solidFill>
                <a:cs typeface="+mn-cs"/>
              </a:rPr>
              <a:t>decay volume</a:t>
            </a:r>
          </a:p>
        </p:txBody>
      </p:sp>
      <p:sp>
        <p:nvSpPr>
          <p:cNvPr id="35" name="AutoShape 18"/>
          <p:cNvSpPr>
            <a:spLocks noChangeArrowheads="1"/>
          </p:cNvSpPr>
          <p:nvPr/>
        </p:nvSpPr>
        <p:spPr bwMode="auto">
          <a:xfrm flipH="1">
            <a:off x="4572000" y="4343400"/>
            <a:ext cx="2819400" cy="1371600"/>
          </a:xfrm>
          <a:prstGeom prst="wedgeRoundRectCallout">
            <a:avLst>
              <a:gd name="adj1" fmla="val -64472"/>
              <a:gd name="adj2" fmla="val -77667"/>
              <a:gd name="adj3" fmla="val 16667"/>
            </a:avLst>
          </a:prstGeom>
          <a:solidFill>
            <a:srgbClr val="FFFFCC"/>
          </a:solidFill>
          <a:ln w="28575">
            <a:solidFill>
              <a:srgbClr val="0066FF"/>
            </a:solidFill>
            <a:miter lim="800000"/>
            <a:headEnd/>
            <a:tailEnd/>
          </a:ln>
          <a:effectLst>
            <a:outerShdw blurRad="63500" dist="38099" dir="2700000" algn="ctr" rotWithShape="0">
              <a:srgbClr val="8080FF">
                <a:alpha val="74998"/>
              </a:srgbClr>
            </a:outerShdw>
          </a:effectLst>
        </p:spPr>
        <p:txBody>
          <a:bodyPr lIns="54000" tIns="82800" rIns="54000" bIns="0" anchor="ctr"/>
          <a:lstStyle/>
          <a:p>
            <a:pPr algn="ctr">
              <a:defRPr/>
            </a:pPr>
            <a:endParaRPr lang="en-US">
              <a:solidFill>
                <a:srgbClr val="000099"/>
              </a:solidFill>
              <a:cs typeface="+mn-cs"/>
            </a:endParaRPr>
          </a:p>
          <a:p>
            <a:pPr algn="ctr">
              <a:defRPr/>
            </a:pPr>
            <a:r>
              <a:rPr lang="en-US">
                <a:solidFill>
                  <a:srgbClr val="000099"/>
                </a:solidFill>
                <a:cs typeface="+mn-cs"/>
              </a:rPr>
              <a:t>Identical trigger</a:t>
            </a:r>
          </a:p>
          <a:p>
            <a:pPr algn="ctr">
              <a:defRPr/>
            </a:pPr>
            <a:r>
              <a:rPr lang="en-US">
                <a:solidFill>
                  <a:srgbClr val="000099"/>
                </a:solidFill>
                <a:cs typeface="+mn-cs"/>
              </a:rPr>
              <a:t>and acquisition </a:t>
            </a:r>
          </a:p>
          <a:p>
            <a:pPr algn="ctr">
              <a:defRPr/>
            </a:pPr>
            <a:r>
              <a:rPr lang="en-US">
                <a:solidFill>
                  <a:srgbClr val="000099"/>
                </a:solidFill>
                <a:cs typeface="+mn-cs"/>
              </a:rPr>
              <a:t>biases</a:t>
            </a:r>
            <a:endParaRPr lang="en-GB">
              <a:solidFill>
                <a:srgbClr val="000099"/>
              </a:solidFill>
              <a:cs typeface="+mn-cs"/>
            </a:endParaRPr>
          </a:p>
          <a:p>
            <a:pPr algn="ctr">
              <a:defRPr/>
            </a:pPr>
            <a:endParaRPr lang="en-GB">
              <a:solidFill>
                <a:srgbClr val="000099"/>
              </a:solidFill>
              <a:cs typeface="+mn-cs"/>
            </a:endParaRPr>
          </a:p>
        </p:txBody>
      </p:sp>
      <p:sp>
        <p:nvSpPr>
          <p:cNvPr id="36" name="Text Box 21"/>
          <p:cNvSpPr txBox="1">
            <a:spLocks noChangeArrowheads="1"/>
          </p:cNvSpPr>
          <p:nvPr/>
        </p:nvSpPr>
        <p:spPr bwMode="auto">
          <a:xfrm>
            <a:off x="555625" y="5902325"/>
            <a:ext cx="7750175" cy="650875"/>
          </a:xfrm>
          <a:prstGeom prst="rect">
            <a:avLst/>
          </a:prstGeom>
          <a:solidFill>
            <a:srgbClr val="FCFEDE"/>
          </a:solidFill>
          <a:ln w="9525">
            <a:solidFill>
              <a:srgbClr val="0066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800" b="1">
                <a:solidFill>
                  <a:srgbClr val="1F497D"/>
                </a:solidFill>
                <a:latin typeface="+mn-lt"/>
                <a:cs typeface="+mn-cs"/>
              </a:rPr>
              <a:t>Exploit cancellations of the double beam method i.e. for perfectly overlapping and concurrent beams the corrections are minimized</a:t>
            </a:r>
          </a:p>
        </p:txBody>
      </p:sp>
    </p:spTree>
    <p:extLst>
      <p:ext uri="{BB962C8B-B14F-4D97-AF65-F5344CB8AC3E}">
        <p14:creationId xmlns:p14="http://schemas.microsoft.com/office/powerpoint/2010/main" val="141109845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0" y="6553200"/>
            <a:ext cx="9180513" cy="307975"/>
            <a:chOff x="0" y="6577013"/>
            <a:chExt cx="9180513" cy="307975"/>
          </a:xfrm>
        </p:grpSpPr>
        <p:grpSp>
          <p:nvGrpSpPr>
            <p:cNvPr id="20" name="Group 31"/>
            <p:cNvGrpSpPr>
              <a:grpSpLocks/>
            </p:cNvGrpSpPr>
            <p:nvPr/>
          </p:nvGrpSpPr>
          <p:grpSpPr bwMode="auto">
            <a:xfrm>
              <a:off x="0" y="6577013"/>
              <a:ext cx="7172325" cy="304800"/>
              <a:chOff x="0" y="4143"/>
              <a:chExt cx="4518" cy="192"/>
            </a:xfrm>
          </p:grpSpPr>
          <p:sp>
            <p:nvSpPr>
              <p:cNvPr id="22" name="TextBox 14"/>
              <p:cNvSpPr txBox="1">
                <a:spLocks noChangeArrowheads="1"/>
              </p:cNvSpPr>
              <p:nvPr/>
            </p:nvSpPr>
            <p:spPr bwMode="auto">
              <a:xfrm>
                <a:off x="0" y="4143"/>
                <a:ext cx="1175" cy="1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err="1" smtClean="0">
                    <a:solidFill>
                      <a:schemeClr val="bg1"/>
                    </a:solidFill>
                    <a:latin typeface="Arial"/>
                    <a:cs typeface="Arial"/>
                  </a:rPr>
                  <a:t>June</a:t>
                </a:r>
                <a:r>
                  <a:rPr lang="it-IT" sz="1400" dirty="0" smtClean="0">
                    <a:solidFill>
                      <a:schemeClr val="bg1"/>
                    </a:solidFill>
                    <a:latin typeface="Arial"/>
                    <a:cs typeface="Arial"/>
                  </a:rPr>
                  <a:t> 17, 2016</a:t>
                </a:r>
                <a:endParaRPr lang="en-GB" sz="1400" dirty="0">
                  <a:solidFill>
                    <a:schemeClr val="bg1"/>
                  </a:solidFill>
                  <a:latin typeface="Arial"/>
                  <a:cs typeface="Arial"/>
                </a:endParaRPr>
              </a:p>
            </p:txBody>
          </p:sp>
          <p:sp>
            <p:nvSpPr>
              <p:cNvPr id="23" name="TextBox 15"/>
              <p:cNvSpPr txBox="1">
                <a:spLocks noChangeArrowheads="1"/>
              </p:cNvSpPr>
              <p:nvPr/>
            </p:nvSpPr>
            <p:spPr bwMode="auto">
              <a:xfrm>
                <a:off x="1175" y="4143"/>
                <a:ext cx="3343" cy="192"/>
              </a:xfrm>
              <a:prstGeom prst="rect">
                <a:avLst/>
              </a:prstGeom>
              <a:solidFill>
                <a:srgbClr val="558ED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en-GB" sz="1400" dirty="0" smtClean="0">
                    <a:solidFill>
                      <a:schemeClr val="bg1"/>
                    </a:solidFill>
                    <a:latin typeface="Arial"/>
                    <a:cs typeface="Arial"/>
                  </a:rPr>
                  <a:t>Kirk McDonald Fest</a:t>
                </a:r>
                <a:endParaRPr lang="en-GB" sz="1400" dirty="0">
                  <a:solidFill>
                    <a:schemeClr val="bg1"/>
                  </a:solidFill>
                  <a:latin typeface="Arial"/>
                  <a:cs typeface="Arial"/>
                </a:endParaRPr>
              </a:p>
            </p:txBody>
          </p:sp>
        </p:grpSp>
        <p:sp>
          <p:nvSpPr>
            <p:cNvPr id="21" name="TextBox 5"/>
            <p:cNvSpPr txBox="1">
              <a:spLocks noChangeArrowheads="1"/>
            </p:cNvSpPr>
            <p:nvPr/>
          </p:nvSpPr>
          <p:spPr bwMode="auto">
            <a:xfrm>
              <a:off x="7132638" y="6580188"/>
              <a:ext cx="20478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a:solidFill>
                    <a:schemeClr val="bg1"/>
                  </a:solidFill>
                  <a:latin typeface="Arial"/>
                  <a:cs typeface="Arial"/>
                </a:rPr>
                <a:t>C. </a:t>
              </a:r>
              <a:r>
                <a:rPr lang="it-IT" sz="1400" dirty="0" smtClean="0">
                  <a:solidFill>
                    <a:schemeClr val="bg1"/>
                  </a:solidFill>
                  <a:latin typeface="Arial"/>
                  <a:cs typeface="Arial"/>
                </a:rPr>
                <a:t>Biino</a:t>
              </a:r>
              <a:endParaRPr lang="en-GB" sz="1400" dirty="0">
                <a:solidFill>
                  <a:schemeClr val="bg1"/>
                </a:solidFill>
                <a:latin typeface="Arial"/>
                <a:cs typeface="Arial"/>
              </a:endParaRPr>
            </a:p>
          </p:txBody>
        </p:sp>
      </p:grpSp>
      <p:sp>
        <p:nvSpPr>
          <p:cNvPr id="3" name="Title 2"/>
          <p:cNvSpPr>
            <a:spLocks noGrp="1"/>
          </p:cNvSpPr>
          <p:nvPr>
            <p:ph type="title"/>
          </p:nvPr>
        </p:nvSpPr>
        <p:spPr/>
        <p:txBody>
          <a:bodyPr/>
          <a:lstStyle/>
          <a:p>
            <a:r>
              <a:rPr lang="en-US" dirty="0" smtClean="0"/>
              <a:t> </a:t>
            </a:r>
            <a:endParaRPr lang="en-US" dirty="0"/>
          </a:p>
        </p:txBody>
      </p:sp>
      <p:sp>
        <p:nvSpPr>
          <p:cNvPr id="6" name="Text Placeholder 5"/>
          <p:cNvSpPr>
            <a:spLocks noGrp="1"/>
          </p:cNvSpPr>
          <p:nvPr>
            <p:ph type="body" idx="1"/>
          </p:nvPr>
        </p:nvSpPr>
        <p:spPr/>
        <p:txBody>
          <a:bodyPr/>
          <a:lstStyle/>
          <a:p>
            <a:r>
              <a:rPr lang="en-US" dirty="0" smtClean="0"/>
              <a:t> </a:t>
            </a:r>
            <a:endParaRPr lang="en-US" dirty="0"/>
          </a:p>
        </p:txBody>
      </p:sp>
      <p:sp>
        <p:nvSpPr>
          <p:cNvPr id="12" name="Rectangle 2"/>
          <p:cNvSpPr txBox="1">
            <a:spLocks noChangeArrowheads="1"/>
          </p:cNvSpPr>
          <p:nvPr/>
        </p:nvSpPr>
        <p:spPr bwMode="auto">
          <a:xfrm>
            <a:off x="0" y="0"/>
            <a:ext cx="9144000" cy="864096"/>
          </a:xfrm>
          <a:prstGeom prst="rect">
            <a:avLst/>
          </a:prstGeom>
          <a:solidFill>
            <a:srgbClr val="558ED5"/>
          </a:solidFill>
          <a:ln w="9525">
            <a:noFill/>
            <a:miter lim="800000"/>
            <a:headEnd/>
            <a:tailEnd/>
          </a:ln>
          <a:effectLst>
            <a:reflection blurRad="6350" stA="52000" endA="300" endPos="35000" dir="5400000" sy="-100000" algn="bl" rotWithShape="0"/>
          </a:effectLst>
        </p:spPr>
        <p:txBody>
          <a:bodyPr anchor="ctr"/>
          <a:lstStyle/>
          <a:p>
            <a:pPr>
              <a:lnSpc>
                <a:spcPct val="50000"/>
              </a:lnSpc>
              <a:defRPr/>
            </a:pPr>
            <a:r>
              <a:rPr lang="en-GB" sz="3600" dirty="0">
                <a:solidFill>
                  <a:schemeClr val="bg1"/>
                </a:solidFill>
                <a:effectLst>
                  <a:reflection stA="50000" endPos="75000" dist="12700" dir="5400000" sy="-100000" algn="bl" rotWithShape="0"/>
                </a:effectLst>
                <a:latin typeface="Calibri"/>
                <a:ea typeface="ＭＳ Ｐゴシック" pitchFamily="34" charset="-128"/>
                <a:cs typeface="Calibri"/>
              </a:rPr>
              <a:t> </a:t>
            </a:r>
            <a:r>
              <a:rPr lang="en-GB" sz="3600" dirty="0" smtClean="0">
                <a:solidFill>
                  <a:schemeClr val="bg1"/>
                </a:solidFill>
                <a:effectLst>
                  <a:reflection stA="50000" endPos="75000" dist="12700" dir="5400000" sy="-100000" algn="bl" rotWithShape="0"/>
                </a:effectLst>
                <a:latin typeface="Calibri"/>
                <a:ea typeface="ＭＳ Ｐゴシック" pitchFamily="34" charset="-128"/>
                <a:cs typeface="Calibri"/>
              </a:rPr>
              <a:t>NA48 simultaneous and collinear K</a:t>
            </a:r>
            <a:r>
              <a:rPr lang="en-GB" sz="3600" baseline="-25000" dirty="0" smtClean="0">
                <a:solidFill>
                  <a:schemeClr val="bg1"/>
                </a:solidFill>
                <a:effectLst>
                  <a:reflection stA="50000" endPos="75000" dist="12700" dir="5400000" sy="-100000" algn="bl" rotWithShape="0"/>
                </a:effectLst>
                <a:latin typeface="Calibri"/>
                <a:ea typeface="ＭＳ Ｐゴシック" pitchFamily="34" charset="-128"/>
                <a:cs typeface="Calibri"/>
              </a:rPr>
              <a:t>L </a:t>
            </a:r>
            <a:r>
              <a:rPr lang="en-GB" sz="3200" dirty="0">
                <a:solidFill>
                  <a:schemeClr val="bg1"/>
                </a:solidFill>
                <a:effectLst>
                  <a:reflection stA="50000" endPos="75000" dist="12700" dir="5400000" sy="-100000" algn="bl" rotWithShape="0"/>
                </a:effectLst>
                <a:latin typeface="Calibri"/>
                <a:ea typeface="ＭＳ Ｐゴシック" pitchFamily="34" charset="-128"/>
                <a:cs typeface="Calibri"/>
              </a:rPr>
              <a:t>&amp;</a:t>
            </a:r>
            <a:r>
              <a:rPr lang="en-GB" sz="3200" dirty="0" smtClean="0">
                <a:solidFill>
                  <a:schemeClr val="bg1"/>
                </a:solidFill>
                <a:effectLst>
                  <a:reflection stA="50000" endPos="75000" dist="12700" dir="5400000" sy="-100000" algn="bl" rotWithShape="0"/>
                </a:effectLst>
                <a:latin typeface="Calibri"/>
                <a:ea typeface="ＭＳ Ｐゴシック" pitchFamily="34" charset="-128"/>
                <a:cs typeface="Calibri"/>
              </a:rPr>
              <a:t> </a:t>
            </a:r>
            <a:r>
              <a:rPr lang="en-GB" sz="3600" dirty="0" smtClean="0">
                <a:solidFill>
                  <a:schemeClr val="bg1"/>
                </a:solidFill>
                <a:effectLst>
                  <a:reflection stA="50000" endPos="75000" dist="12700" dir="5400000" sy="-100000" algn="bl" rotWithShape="0"/>
                </a:effectLst>
                <a:latin typeface="Calibri"/>
                <a:ea typeface="ＭＳ Ｐゴシック" pitchFamily="34" charset="-128"/>
                <a:cs typeface="Calibri"/>
              </a:rPr>
              <a:t>K</a:t>
            </a:r>
            <a:r>
              <a:rPr lang="en-GB" sz="3600" baseline="-25000" dirty="0" smtClean="0">
                <a:solidFill>
                  <a:schemeClr val="bg1"/>
                </a:solidFill>
                <a:effectLst>
                  <a:reflection stA="50000" endPos="75000" dist="12700" dir="5400000" sy="-100000" algn="bl" rotWithShape="0"/>
                </a:effectLst>
                <a:latin typeface="Calibri"/>
                <a:ea typeface="ＭＳ Ｐゴシック" pitchFamily="34" charset="-128"/>
                <a:cs typeface="Calibri"/>
              </a:rPr>
              <a:t>S</a:t>
            </a:r>
            <a:r>
              <a:rPr lang="en-GB" sz="3600" dirty="0" smtClean="0">
                <a:solidFill>
                  <a:schemeClr val="bg1"/>
                </a:solidFill>
                <a:effectLst>
                  <a:reflection stA="50000" endPos="75000" dist="12700" dir="5400000" sy="-100000" algn="bl" rotWithShape="0"/>
                </a:effectLst>
                <a:latin typeface="Calibri"/>
                <a:ea typeface="ＭＳ Ｐゴシック" pitchFamily="34" charset="-128"/>
                <a:cs typeface="Calibri"/>
              </a:rPr>
              <a:t> beams</a:t>
            </a:r>
            <a:endParaRPr lang="ru-RU" sz="3600" kern="0" dirty="0">
              <a:solidFill>
                <a:schemeClr val="bg1"/>
              </a:solidFill>
              <a:latin typeface="Calibri"/>
              <a:ea typeface="+mj-ea"/>
              <a:cs typeface="Calibri"/>
            </a:endParaRPr>
          </a:p>
        </p:txBody>
      </p:sp>
      <p:pic>
        <p:nvPicPr>
          <p:cNvPr id="16"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8534400" cy="4716463"/>
          </a:xfrm>
          <a:prstGeom prst="rect">
            <a:avLst/>
          </a:prstGeom>
          <a:noFill/>
          <a:ln w="9525">
            <a:solidFill>
              <a:srgbClr val="0066FF"/>
            </a:solidFill>
            <a:miter lim="800000"/>
            <a:headEnd/>
            <a:tailEnd/>
          </a:ln>
          <a:effectLst>
            <a:outerShdw blurRad="63500" dist="107763" dir="2700000" algn="ctr" rotWithShape="0">
              <a:srgbClr val="0066FF">
                <a:alpha val="74998"/>
              </a:srgbClr>
            </a:outerShdw>
          </a:effectLst>
          <a:extLst>
            <a:ext uri="{909E8E84-426E-40dd-AFC4-6F175D3DCCD1}">
              <a14:hiddenFill xmlns:a14="http://schemas.microsoft.com/office/drawing/2010/main">
                <a:solidFill>
                  <a:schemeClr val="accent1"/>
                </a:solidFill>
              </a14:hiddenFill>
            </a:ext>
          </a:extLst>
        </p:spPr>
      </p:pic>
      <p:sp>
        <p:nvSpPr>
          <p:cNvPr id="17" name="Rectangle 14"/>
          <p:cNvSpPr>
            <a:spLocks noChangeArrowheads="1"/>
          </p:cNvSpPr>
          <p:nvPr/>
        </p:nvSpPr>
        <p:spPr bwMode="auto">
          <a:xfrm>
            <a:off x="346075" y="5867400"/>
            <a:ext cx="8645525" cy="650875"/>
          </a:xfrm>
          <a:prstGeom prst="rect">
            <a:avLst/>
          </a:prstGeom>
          <a:solidFill>
            <a:srgbClr val="FFFFCC"/>
          </a:solidFill>
          <a:ln w="9525">
            <a:solidFill>
              <a:srgbClr val="0066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800">
                <a:solidFill>
                  <a:srgbClr val="000099"/>
                </a:solidFill>
                <a:cs typeface="+mn-cs"/>
              </a:rPr>
              <a:t>K</a:t>
            </a:r>
            <a:r>
              <a:rPr lang="en-US" sz="1800" baseline="-25000">
                <a:solidFill>
                  <a:srgbClr val="000099"/>
                </a:solidFill>
                <a:cs typeface="+mn-cs"/>
              </a:rPr>
              <a:t>S</a:t>
            </a:r>
            <a:r>
              <a:rPr lang="en-US" sz="1800">
                <a:solidFill>
                  <a:srgbClr val="000099"/>
                </a:solidFill>
                <a:cs typeface="+mn-cs"/>
              </a:rPr>
              <a:t> from </a:t>
            </a:r>
            <a:r>
              <a:rPr lang="en-US" sz="1800">
                <a:solidFill>
                  <a:srgbClr val="FF0000"/>
                </a:solidFill>
                <a:cs typeface="+mn-cs"/>
              </a:rPr>
              <a:t>protons on target</a:t>
            </a:r>
            <a:endParaRPr lang="en-US" sz="1800">
              <a:solidFill>
                <a:srgbClr val="000099"/>
              </a:solidFill>
              <a:cs typeface="+mn-cs"/>
            </a:endParaRPr>
          </a:p>
          <a:p>
            <a:pPr algn="ctr">
              <a:defRPr/>
            </a:pPr>
            <a:r>
              <a:rPr lang="en-US" sz="1800">
                <a:solidFill>
                  <a:srgbClr val="000099"/>
                </a:solidFill>
                <a:cs typeface="+mn-cs"/>
              </a:rPr>
              <a:t>K</a:t>
            </a:r>
            <a:r>
              <a:rPr lang="en-US" sz="1800" baseline="-25000">
                <a:solidFill>
                  <a:srgbClr val="000099"/>
                </a:solidFill>
                <a:cs typeface="+mn-cs"/>
              </a:rPr>
              <a:t>S</a:t>
            </a:r>
            <a:r>
              <a:rPr lang="en-US" sz="1800">
                <a:solidFill>
                  <a:srgbClr val="000099"/>
                </a:solidFill>
                <a:cs typeface="+mn-cs"/>
              </a:rPr>
              <a:t> and K</a:t>
            </a:r>
            <a:r>
              <a:rPr lang="en-US" sz="1800" baseline="-25000">
                <a:solidFill>
                  <a:srgbClr val="000099"/>
                </a:solidFill>
                <a:cs typeface="+mn-cs"/>
              </a:rPr>
              <a:t>L </a:t>
            </a:r>
            <a:r>
              <a:rPr lang="en-US" sz="1800">
                <a:solidFill>
                  <a:srgbClr val="000099"/>
                </a:solidFill>
                <a:cs typeface="+mn-cs"/>
              </a:rPr>
              <a:t> beams are distinguished by </a:t>
            </a:r>
            <a:r>
              <a:rPr lang="en-US" sz="1800">
                <a:solidFill>
                  <a:srgbClr val="FF0000"/>
                </a:solidFill>
                <a:cs typeface="+mn-cs"/>
              </a:rPr>
              <a:t>proton tagging</a:t>
            </a:r>
            <a:r>
              <a:rPr lang="en-US" sz="1800">
                <a:solidFill>
                  <a:srgbClr val="000099"/>
                </a:solidFill>
                <a:cs typeface="+mn-cs"/>
              </a:rPr>
              <a:t> upstream of the K</a:t>
            </a:r>
            <a:r>
              <a:rPr lang="en-US" sz="1800" baseline="-25000">
                <a:solidFill>
                  <a:srgbClr val="000099"/>
                </a:solidFill>
                <a:cs typeface="+mn-cs"/>
              </a:rPr>
              <a:t>S</a:t>
            </a:r>
            <a:r>
              <a:rPr lang="en-US" sz="1800">
                <a:solidFill>
                  <a:srgbClr val="000099"/>
                </a:solidFill>
                <a:cs typeface="+mn-cs"/>
              </a:rPr>
              <a:t> target</a:t>
            </a:r>
          </a:p>
        </p:txBody>
      </p:sp>
      <p:sp>
        <p:nvSpPr>
          <p:cNvPr id="24" name="Text Box 15"/>
          <p:cNvSpPr txBox="1">
            <a:spLocks noChangeArrowheads="1"/>
          </p:cNvSpPr>
          <p:nvPr/>
        </p:nvSpPr>
        <p:spPr bwMode="auto">
          <a:xfrm>
            <a:off x="4800600" y="4924425"/>
            <a:ext cx="1143000" cy="2571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60000"/>
              </a:lnSpc>
              <a:spcBef>
                <a:spcPct val="50000"/>
              </a:spcBef>
              <a:defRPr/>
            </a:pPr>
            <a:r>
              <a:rPr lang="en-US" sz="1800" b="1" dirty="0">
                <a:solidFill>
                  <a:schemeClr val="tx1"/>
                </a:solidFill>
                <a:latin typeface="Times New Roman" charset="0"/>
                <a:cs typeface="+mn-cs"/>
              </a:rPr>
              <a:t>20 m long</a:t>
            </a:r>
            <a:endParaRPr lang="en-US" sz="1800" dirty="0">
              <a:solidFill>
                <a:schemeClr val="tx1"/>
              </a:solidFill>
              <a:latin typeface="Times New Roman" charset="0"/>
              <a:cs typeface="+mn-cs"/>
            </a:endParaRPr>
          </a:p>
        </p:txBody>
      </p:sp>
    </p:spTree>
    <p:extLst>
      <p:ext uri="{BB962C8B-B14F-4D97-AF65-F5344CB8AC3E}">
        <p14:creationId xmlns:p14="http://schemas.microsoft.com/office/powerpoint/2010/main" val="378320999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0" y="6583892"/>
            <a:ext cx="9180513" cy="307975"/>
            <a:chOff x="0" y="6577013"/>
            <a:chExt cx="9180513" cy="307975"/>
          </a:xfrm>
        </p:grpSpPr>
        <p:grpSp>
          <p:nvGrpSpPr>
            <p:cNvPr id="20" name="Group 31"/>
            <p:cNvGrpSpPr>
              <a:grpSpLocks/>
            </p:cNvGrpSpPr>
            <p:nvPr/>
          </p:nvGrpSpPr>
          <p:grpSpPr bwMode="auto">
            <a:xfrm>
              <a:off x="0" y="6577013"/>
              <a:ext cx="7172325" cy="304800"/>
              <a:chOff x="0" y="4143"/>
              <a:chExt cx="4518" cy="192"/>
            </a:xfrm>
          </p:grpSpPr>
          <p:sp>
            <p:nvSpPr>
              <p:cNvPr id="22" name="TextBox 14"/>
              <p:cNvSpPr txBox="1">
                <a:spLocks noChangeArrowheads="1"/>
              </p:cNvSpPr>
              <p:nvPr/>
            </p:nvSpPr>
            <p:spPr bwMode="auto">
              <a:xfrm>
                <a:off x="0" y="4143"/>
                <a:ext cx="1175" cy="1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err="1" smtClean="0">
                    <a:solidFill>
                      <a:schemeClr val="bg1"/>
                    </a:solidFill>
                    <a:latin typeface="Arial"/>
                    <a:cs typeface="Arial"/>
                  </a:rPr>
                  <a:t>June</a:t>
                </a:r>
                <a:r>
                  <a:rPr lang="it-IT" sz="1400" dirty="0" smtClean="0">
                    <a:solidFill>
                      <a:schemeClr val="bg1"/>
                    </a:solidFill>
                    <a:latin typeface="Arial"/>
                    <a:cs typeface="Arial"/>
                  </a:rPr>
                  <a:t> 17, 2016</a:t>
                </a:r>
                <a:endParaRPr lang="en-GB" sz="1400" dirty="0">
                  <a:solidFill>
                    <a:schemeClr val="bg1"/>
                  </a:solidFill>
                  <a:latin typeface="Arial"/>
                  <a:cs typeface="Arial"/>
                </a:endParaRPr>
              </a:p>
            </p:txBody>
          </p:sp>
          <p:sp>
            <p:nvSpPr>
              <p:cNvPr id="23" name="TextBox 15"/>
              <p:cNvSpPr txBox="1">
                <a:spLocks noChangeArrowheads="1"/>
              </p:cNvSpPr>
              <p:nvPr/>
            </p:nvSpPr>
            <p:spPr bwMode="auto">
              <a:xfrm>
                <a:off x="1175" y="4143"/>
                <a:ext cx="3343" cy="192"/>
              </a:xfrm>
              <a:prstGeom prst="rect">
                <a:avLst/>
              </a:prstGeom>
              <a:solidFill>
                <a:srgbClr val="558ED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en-GB" sz="1400" dirty="0" smtClean="0">
                    <a:solidFill>
                      <a:schemeClr val="bg1"/>
                    </a:solidFill>
                    <a:latin typeface="Arial"/>
                    <a:cs typeface="Arial"/>
                  </a:rPr>
                  <a:t>Kirk McDonald Fest</a:t>
                </a:r>
                <a:endParaRPr lang="en-GB" sz="1400" dirty="0">
                  <a:solidFill>
                    <a:schemeClr val="bg1"/>
                  </a:solidFill>
                  <a:latin typeface="Arial"/>
                  <a:cs typeface="Arial"/>
                </a:endParaRPr>
              </a:p>
            </p:txBody>
          </p:sp>
        </p:grpSp>
        <p:sp>
          <p:nvSpPr>
            <p:cNvPr id="21" name="TextBox 5"/>
            <p:cNvSpPr txBox="1">
              <a:spLocks noChangeArrowheads="1"/>
            </p:cNvSpPr>
            <p:nvPr/>
          </p:nvSpPr>
          <p:spPr bwMode="auto">
            <a:xfrm>
              <a:off x="7132638" y="6580188"/>
              <a:ext cx="20478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a:solidFill>
                    <a:schemeClr val="bg1"/>
                  </a:solidFill>
                  <a:latin typeface="Arial"/>
                  <a:cs typeface="Arial"/>
                </a:rPr>
                <a:t>C. </a:t>
              </a:r>
              <a:r>
                <a:rPr lang="it-IT" sz="1400" dirty="0" smtClean="0">
                  <a:solidFill>
                    <a:schemeClr val="bg1"/>
                  </a:solidFill>
                  <a:latin typeface="Arial"/>
                  <a:cs typeface="Arial"/>
                </a:rPr>
                <a:t>Biino</a:t>
              </a:r>
              <a:endParaRPr lang="en-GB" sz="1400" dirty="0">
                <a:solidFill>
                  <a:schemeClr val="bg1"/>
                </a:solidFill>
                <a:latin typeface="Arial"/>
                <a:cs typeface="Arial"/>
              </a:endParaRPr>
            </a:p>
          </p:txBody>
        </p:sp>
      </p:grpSp>
      <p:sp>
        <p:nvSpPr>
          <p:cNvPr id="27" name="TextBox 5"/>
          <p:cNvSpPr txBox="1">
            <a:spLocks noChangeArrowheads="1"/>
          </p:cNvSpPr>
          <p:nvPr/>
        </p:nvSpPr>
        <p:spPr bwMode="auto">
          <a:xfrm>
            <a:off x="7132638" y="6580188"/>
            <a:ext cx="20478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a:solidFill>
                  <a:schemeClr val="bg1"/>
                </a:solidFill>
                <a:latin typeface="Arial"/>
                <a:cs typeface="Arial"/>
              </a:rPr>
              <a:t>C. </a:t>
            </a:r>
            <a:r>
              <a:rPr lang="it-IT" sz="1400" dirty="0" smtClean="0">
                <a:solidFill>
                  <a:schemeClr val="bg1"/>
                </a:solidFill>
                <a:latin typeface="Arial"/>
                <a:cs typeface="Arial"/>
              </a:rPr>
              <a:t>Biino</a:t>
            </a:r>
            <a:endParaRPr lang="en-GB" sz="1400" dirty="0">
              <a:solidFill>
                <a:schemeClr val="bg1"/>
              </a:solidFill>
              <a:latin typeface="Arial"/>
              <a:cs typeface="Arial"/>
            </a:endParaRPr>
          </a:p>
        </p:txBody>
      </p:sp>
      <p:sp>
        <p:nvSpPr>
          <p:cNvPr id="3" name="Title 2"/>
          <p:cNvSpPr>
            <a:spLocks noGrp="1"/>
          </p:cNvSpPr>
          <p:nvPr>
            <p:ph type="title"/>
          </p:nvPr>
        </p:nvSpPr>
        <p:spPr/>
        <p:txBody>
          <a:bodyPr/>
          <a:lstStyle/>
          <a:p>
            <a:r>
              <a:rPr lang="en-US" dirty="0" smtClean="0"/>
              <a:t> </a:t>
            </a:r>
            <a:endParaRPr lang="en-US" dirty="0"/>
          </a:p>
        </p:txBody>
      </p:sp>
      <p:sp>
        <p:nvSpPr>
          <p:cNvPr id="6" name="Text Placeholder 5"/>
          <p:cNvSpPr>
            <a:spLocks noGrp="1"/>
          </p:cNvSpPr>
          <p:nvPr>
            <p:ph type="body" idx="1"/>
          </p:nvPr>
        </p:nvSpPr>
        <p:spPr/>
        <p:txBody>
          <a:bodyPr/>
          <a:lstStyle/>
          <a:p>
            <a:r>
              <a:rPr lang="en-US" dirty="0" smtClean="0"/>
              <a:t> </a:t>
            </a:r>
            <a:endParaRPr lang="en-US" dirty="0"/>
          </a:p>
        </p:txBody>
      </p:sp>
      <p:sp>
        <p:nvSpPr>
          <p:cNvPr id="12" name="Rectangle 2"/>
          <p:cNvSpPr txBox="1">
            <a:spLocks noChangeArrowheads="1"/>
          </p:cNvSpPr>
          <p:nvPr/>
        </p:nvSpPr>
        <p:spPr bwMode="auto">
          <a:xfrm>
            <a:off x="0" y="0"/>
            <a:ext cx="9144000" cy="864096"/>
          </a:xfrm>
          <a:prstGeom prst="rect">
            <a:avLst/>
          </a:prstGeom>
          <a:solidFill>
            <a:srgbClr val="558ED5"/>
          </a:solidFill>
          <a:ln w="9525">
            <a:noFill/>
            <a:miter lim="800000"/>
            <a:headEnd/>
            <a:tailEnd/>
          </a:ln>
          <a:effectLst>
            <a:reflection blurRad="6350" stA="52000" endA="300" endPos="35000" dir="5400000" sy="-100000" algn="bl" rotWithShape="0"/>
          </a:effectLst>
        </p:spPr>
        <p:txBody>
          <a:bodyPr anchor="ctr"/>
          <a:lstStyle/>
          <a:p>
            <a:pPr>
              <a:lnSpc>
                <a:spcPct val="50000"/>
              </a:lnSpc>
              <a:defRPr/>
            </a:pPr>
            <a:r>
              <a:rPr lang="en-GB" sz="3600" dirty="0">
                <a:solidFill>
                  <a:schemeClr val="bg1"/>
                </a:solidFill>
                <a:effectLst>
                  <a:reflection stA="50000" endPos="75000" dist="12700" dir="5400000" sy="-100000" algn="bl" rotWithShape="0"/>
                </a:effectLst>
                <a:latin typeface="Calibri"/>
                <a:ea typeface="ＭＳ Ｐゴシック" pitchFamily="34" charset="-128"/>
                <a:cs typeface="Calibri"/>
              </a:rPr>
              <a:t> </a:t>
            </a:r>
            <a:r>
              <a:rPr lang="en-GB" sz="3600" dirty="0" smtClean="0">
                <a:solidFill>
                  <a:schemeClr val="bg1"/>
                </a:solidFill>
                <a:effectLst>
                  <a:reflection stA="50000" endPos="75000" dist="12700" dir="5400000" sy="-100000" algn="bl" rotWithShape="0"/>
                </a:effectLst>
                <a:latin typeface="Calibri"/>
                <a:ea typeface="ＭＳ Ｐゴシック" pitchFamily="34" charset="-128"/>
                <a:cs typeface="Calibri"/>
              </a:rPr>
              <a:t> NA48 detector</a:t>
            </a:r>
            <a:endParaRPr lang="ru-RU" sz="3600" kern="0" dirty="0">
              <a:solidFill>
                <a:schemeClr val="bg1"/>
              </a:solidFill>
              <a:latin typeface="Calibri"/>
              <a:ea typeface="+mj-ea"/>
              <a:cs typeface="Calibri"/>
            </a:endParaRPr>
          </a:p>
        </p:txBody>
      </p:sp>
      <p:sp>
        <p:nvSpPr>
          <p:cNvPr id="13" name="Date Placeholder 4"/>
          <p:cNvSpPr>
            <a:spLocks noGrp="1"/>
          </p:cNvSpPr>
          <p:nvPr>
            <p:ph type="dt" sz="quarter" idx="10"/>
          </p:nvPr>
        </p:nvSpPr>
        <p:spPr>
          <a:xfrm>
            <a:off x="76200" y="6477000"/>
            <a:ext cx="2362200" cy="457200"/>
          </a:xfrm>
        </p:spPr>
        <p:txBody>
          <a:bodyPr/>
          <a:lstStyle>
            <a:lvl1pPr>
              <a:defRPr sz="2400">
                <a:solidFill>
                  <a:schemeClr val="tx2"/>
                </a:solidFill>
                <a:latin typeface="Comic Sans MS" charset="0"/>
                <a:ea typeface="ＭＳ Ｐゴシック" charset="0"/>
                <a:cs typeface="ＭＳ Ｐゴシック" charset="0"/>
              </a:defRPr>
            </a:lvl1pPr>
            <a:lvl2pPr marL="742950" indent="-285750">
              <a:defRPr sz="2400">
                <a:solidFill>
                  <a:schemeClr val="tx2"/>
                </a:solidFill>
                <a:latin typeface="Comic Sans MS" charset="0"/>
                <a:ea typeface="ＭＳ Ｐゴシック" charset="0"/>
              </a:defRPr>
            </a:lvl2pPr>
            <a:lvl3pPr marL="1143000" indent="-228600">
              <a:defRPr sz="2400">
                <a:solidFill>
                  <a:schemeClr val="tx2"/>
                </a:solidFill>
                <a:latin typeface="Comic Sans MS" charset="0"/>
                <a:ea typeface="ＭＳ Ｐゴシック" charset="0"/>
              </a:defRPr>
            </a:lvl3pPr>
            <a:lvl4pPr marL="1600200" indent="-228600">
              <a:defRPr sz="2400">
                <a:solidFill>
                  <a:schemeClr val="tx2"/>
                </a:solidFill>
                <a:latin typeface="Comic Sans MS" charset="0"/>
                <a:ea typeface="ＭＳ Ｐゴシック" charset="0"/>
              </a:defRPr>
            </a:lvl4pPr>
            <a:lvl5pPr marL="2057400" indent="-228600">
              <a:defRPr sz="2400">
                <a:solidFill>
                  <a:schemeClr val="tx2"/>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2"/>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2"/>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2"/>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2"/>
                </a:solidFill>
                <a:latin typeface="Comic Sans MS" charset="0"/>
                <a:ea typeface="ＭＳ Ｐゴシック" charset="0"/>
              </a:defRPr>
            </a:lvl9pPr>
          </a:lstStyle>
          <a:p>
            <a:pPr>
              <a:defRPr/>
            </a:pPr>
            <a:r>
              <a:rPr lang="en-US" sz="1400" smtClean="0">
                <a:solidFill>
                  <a:srgbClr val="000099"/>
                </a:solidFill>
              </a:rPr>
              <a:t>Meson 2002</a:t>
            </a:r>
          </a:p>
          <a:p>
            <a:pPr>
              <a:defRPr/>
            </a:pPr>
            <a:endParaRPr lang="en-US" sz="1400" b="0" smtClean="0">
              <a:solidFill>
                <a:schemeClr val="tx1"/>
              </a:solidFill>
            </a:endParaRPr>
          </a:p>
        </p:txBody>
      </p:sp>
      <p:pic>
        <p:nvPicPr>
          <p:cNvPr id="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990600"/>
            <a:ext cx="5029200" cy="5257800"/>
          </a:xfrm>
          <a:prstGeom prst="rect">
            <a:avLst/>
          </a:prstGeom>
          <a:noFill/>
          <a:ln>
            <a:solidFill>
              <a:srgbClr val="0066FF"/>
            </a:solidFill>
            <a:miter lim="800000"/>
            <a:headEnd/>
            <a:tailEnd/>
          </a:ln>
          <a:effectLst>
            <a:outerShdw blurRad="63500" dist="107763" dir="2700000" algn="ctr" rotWithShape="0">
              <a:srgbClr val="0066FF">
                <a:alpha val="74998"/>
              </a:srgbClr>
            </a:outerShdw>
          </a:effectLst>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pic>
      <p:sp>
        <p:nvSpPr>
          <p:cNvPr id="17" name="Rectangle 4"/>
          <p:cNvSpPr txBox="1">
            <a:spLocks noChangeArrowheads="1"/>
          </p:cNvSpPr>
          <p:nvPr/>
        </p:nvSpPr>
        <p:spPr>
          <a:xfrm>
            <a:off x="76200" y="1143000"/>
            <a:ext cx="3733800" cy="5257800"/>
          </a:xfrm>
          <a:prstGeom prst="rect">
            <a:avLst/>
          </a:prstGeom>
          <a:solidFill>
            <a:srgbClr val="E5FDFF"/>
          </a:solidFill>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defRPr/>
            </a:pPr>
            <a:r>
              <a:rPr lang="en-US" sz="2400" dirty="0" err="1" smtClean="0">
                <a:solidFill>
                  <a:srgbClr val="1F497D"/>
                </a:solidFill>
                <a:cs typeface="+mn-cs"/>
              </a:rPr>
              <a:t>Muon</a:t>
            </a:r>
            <a:r>
              <a:rPr lang="en-US" sz="2400" dirty="0" smtClean="0">
                <a:solidFill>
                  <a:srgbClr val="1F497D"/>
                </a:solidFill>
                <a:cs typeface="+mn-cs"/>
              </a:rPr>
              <a:t> veto and hadron calorimeter (background, trigger)</a:t>
            </a:r>
          </a:p>
          <a:p>
            <a:pPr>
              <a:lnSpc>
                <a:spcPct val="90000"/>
              </a:lnSpc>
              <a:defRPr/>
            </a:pPr>
            <a:r>
              <a:rPr lang="en-US" sz="2400" dirty="0" smtClean="0">
                <a:solidFill>
                  <a:srgbClr val="1F497D"/>
                </a:solidFill>
                <a:cs typeface="+mn-cs"/>
              </a:rPr>
              <a:t>Quasi homogeneous </a:t>
            </a:r>
            <a:r>
              <a:rPr lang="en-US" sz="2400" u="sng" dirty="0" smtClean="0">
                <a:solidFill>
                  <a:srgbClr val="800000"/>
                </a:solidFill>
                <a:cs typeface="+mn-cs"/>
              </a:rPr>
              <a:t>liquid krypton calorimeter </a:t>
            </a:r>
            <a:r>
              <a:rPr lang="en-US" sz="2400" dirty="0" smtClean="0">
                <a:solidFill>
                  <a:srgbClr val="1F497D"/>
                </a:solidFill>
                <a:cs typeface="+mn-cs"/>
              </a:rPr>
              <a:t>to detect </a:t>
            </a:r>
            <a:r>
              <a:rPr lang="en-US" sz="2400" b="1" dirty="0" smtClean="0">
                <a:solidFill>
                  <a:srgbClr val="1F497D"/>
                </a:solidFill>
                <a:cs typeface="+mn-cs"/>
                <a:sym typeface="Symbol" charset="0"/>
              </a:rPr>
              <a:t></a:t>
            </a:r>
            <a:r>
              <a:rPr lang="en-US" sz="2400" b="1" baseline="30000" dirty="0" smtClean="0">
                <a:solidFill>
                  <a:srgbClr val="1F497D"/>
                </a:solidFill>
                <a:cs typeface="+mn-cs"/>
                <a:sym typeface="Symbol" charset="0"/>
              </a:rPr>
              <a:t>0</a:t>
            </a:r>
            <a:r>
              <a:rPr lang="en-US" sz="2400" b="1" dirty="0" smtClean="0">
                <a:solidFill>
                  <a:srgbClr val="1F497D"/>
                </a:solidFill>
                <a:cs typeface="+mn-cs"/>
                <a:sym typeface="Symbol" charset="0"/>
              </a:rPr>
              <a:t></a:t>
            </a:r>
            <a:r>
              <a:rPr lang="en-US" sz="2400" b="1" baseline="30000" dirty="0" smtClean="0">
                <a:solidFill>
                  <a:srgbClr val="1F497D"/>
                </a:solidFill>
                <a:cs typeface="+mn-cs"/>
                <a:sym typeface="Symbol" charset="0"/>
              </a:rPr>
              <a:t>0 </a:t>
            </a:r>
            <a:r>
              <a:rPr lang="en-US" sz="2400" dirty="0" smtClean="0">
                <a:solidFill>
                  <a:srgbClr val="1F497D"/>
                </a:solidFill>
                <a:cs typeface="+mn-cs"/>
              </a:rPr>
              <a:t>events</a:t>
            </a:r>
          </a:p>
          <a:p>
            <a:pPr>
              <a:lnSpc>
                <a:spcPct val="90000"/>
              </a:lnSpc>
              <a:defRPr/>
            </a:pPr>
            <a:r>
              <a:rPr lang="en-US" sz="2400" dirty="0" smtClean="0">
                <a:solidFill>
                  <a:srgbClr val="1F497D"/>
                </a:solidFill>
                <a:cs typeface="+mn-cs"/>
              </a:rPr>
              <a:t>Scintillation </a:t>
            </a:r>
            <a:r>
              <a:rPr lang="en-US" sz="2400" dirty="0" err="1" smtClean="0">
                <a:solidFill>
                  <a:srgbClr val="1F497D"/>
                </a:solidFill>
                <a:cs typeface="+mn-cs"/>
              </a:rPr>
              <a:t>hodoscope</a:t>
            </a:r>
            <a:r>
              <a:rPr lang="en-US" sz="2400" dirty="0" smtClean="0">
                <a:solidFill>
                  <a:srgbClr val="1F497D"/>
                </a:solidFill>
                <a:cs typeface="+mn-cs"/>
              </a:rPr>
              <a:t> (trigger and timing </a:t>
            </a:r>
            <a:r>
              <a:rPr lang="en-US" sz="2400" b="1" dirty="0" smtClean="0">
                <a:solidFill>
                  <a:srgbClr val="1F497D"/>
                </a:solidFill>
                <a:cs typeface="+mn-cs"/>
                <a:sym typeface="Symbol" charset="0"/>
              </a:rPr>
              <a:t></a:t>
            </a:r>
            <a:r>
              <a:rPr lang="en-US" sz="2400" b="1" baseline="30000" dirty="0" smtClean="0">
                <a:solidFill>
                  <a:srgbClr val="1F497D"/>
                </a:solidFill>
                <a:cs typeface="+mn-cs"/>
                <a:sym typeface="Symbol" charset="0"/>
              </a:rPr>
              <a:t>+</a:t>
            </a:r>
            <a:r>
              <a:rPr lang="en-US" sz="2400" b="1" dirty="0" smtClean="0">
                <a:solidFill>
                  <a:srgbClr val="1F497D"/>
                </a:solidFill>
                <a:cs typeface="+mn-cs"/>
                <a:sym typeface="Symbol" charset="0"/>
              </a:rPr>
              <a:t></a:t>
            </a:r>
            <a:r>
              <a:rPr lang="en-US" sz="2400" b="1" baseline="30000" dirty="0" smtClean="0">
                <a:solidFill>
                  <a:srgbClr val="1F497D"/>
                </a:solidFill>
                <a:cs typeface="+mn-cs"/>
                <a:sym typeface="Symbol" charset="0"/>
              </a:rPr>
              <a:t>-</a:t>
            </a:r>
            <a:r>
              <a:rPr lang="en-US" sz="2400" dirty="0" smtClean="0">
                <a:solidFill>
                  <a:srgbClr val="1F497D"/>
                </a:solidFill>
                <a:cs typeface="+mn-cs"/>
              </a:rPr>
              <a:t>)</a:t>
            </a:r>
            <a:r>
              <a:rPr lang="en-US" sz="2400" b="1" dirty="0" smtClean="0">
                <a:solidFill>
                  <a:srgbClr val="1F497D"/>
                </a:solidFill>
                <a:cs typeface="+mn-cs"/>
                <a:sym typeface="Symbol" charset="0"/>
              </a:rPr>
              <a:t> </a:t>
            </a:r>
            <a:endParaRPr lang="en-US" sz="2400" dirty="0" smtClean="0">
              <a:solidFill>
                <a:srgbClr val="1F497D"/>
              </a:solidFill>
              <a:cs typeface="+mn-cs"/>
            </a:endParaRPr>
          </a:p>
          <a:p>
            <a:pPr>
              <a:lnSpc>
                <a:spcPct val="90000"/>
              </a:lnSpc>
              <a:defRPr/>
            </a:pPr>
            <a:r>
              <a:rPr lang="en-US" sz="2400" dirty="0" smtClean="0">
                <a:solidFill>
                  <a:srgbClr val="800000"/>
                </a:solidFill>
                <a:cs typeface="+mn-cs"/>
              </a:rPr>
              <a:t>Magnetic spectrometer </a:t>
            </a:r>
            <a:r>
              <a:rPr lang="en-US" sz="2400" dirty="0" smtClean="0">
                <a:solidFill>
                  <a:srgbClr val="1F497D"/>
                </a:solidFill>
                <a:cs typeface="+mn-cs"/>
              </a:rPr>
              <a:t>to detect </a:t>
            </a:r>
            <a:r>
              <a:rPr lang="en-US" sz="2400" b="1" dirty="0" smtClean="0">
                <a:solidFill>
                  <a:srgbClr val="1F497D"/>
                </a:solidFill>
                <a:cs typeface="+mn-cs"/>
                <a:sym typeface="Symbol" charset="0"/>
              </a:rPr>
              <a:t></a:t>
            </a:r>
            <a:r>
              <a:rPr lang="en-US" sz="2400" b="1" baseline="30000" dirty="0" smtClean="0">
                <a:solidFill>
                  <a:srgbClr val="1F497D"/>
                </a:solidFill>
                <a:cs typeface="+mn-cs"/>
                <a:sym typeface="Symbol" charset="0"/>
              </a:rPr>
              <a:t>+</a:t>
            </a:r>
            <a:r>
              <a:rPr lang="en-US" sz="2400" b="1" dirty="0" smtClean="0">
                <a:solidFill>
                  <a:srgbClr val="1F497D"/>
                </a:solidFill>
                <a:cs typeface="+mn-cs"/>
                <a:sym typeface="Symbol" charset="0"/>
              </a:rPr>
              <a:t></a:t>
            </a:r>
            <a:r>
              <a:rPr lang="en-US" sz="2400" b="1" baseline="30000" dirty="0" smtClean="0">
                <a:solidFill>
                  <a:srgbClr val="1F497D"/>
                </a:solidFill>
                <a:cs typeface="+mn-cs"/>
                <a:sym typeface="Symbol" charset="0"/>
              </a:rPr>
              <a:t>-</a:t>
            </a:r>
            <a:r>
              <a:rPr lang="en-US" sz="2400" b="1" dirty="0" smtClean="0">
                <a:solidFill>
                  <a:srgbClr val="1F497D"/>
                </a:solidFill>
                <a:cs typeface="+mn-cs"/>
                <a:sym typeface="Symbol" charset="0"/>
              </a:rPr>
              <a:t> </a:t>
            </a:r>
            <a:r>
              <a:rPr lang="en-US" sz="2400" dirty="0" smtClean="0">
                <a:solidFill>
                  <a:srgbClr val="1F497D"/>
                </a:solidFill>
                <a:cs typeface="+mn-cs"/>
              </a:rPr>
              <a:t>events </a:t>
            </a:r>
            <a:r>
              <a:rPr lang="en-US" sz="1800" dirty="0" smtClean="0">
                <a:solidFill>
                  <a:srgbClr val="1F497D"/>
                </a:solidFill>
                <a:latin typeface="Symbol" charset="0"/>
                <a:cs typeface="+mn-cs"/>
                <a:sym typeface="Symbol" charset="0"/>
              </a:rPr>
              <a:t>s</a:t>
            </a:r>
            <a:r>
              <a:rPr lang="en-US" sz="1800" dirty="0" smtClean="0">
                <a:solidFill>
                  <a:srgbClr val="1F497D"/>
                </a:solidFill>
                <a:cs typeface="+mn-cs"/>
              </a:rPr>
              <a:t>(P)/P </a:t>
            </a:r>
            <a:r>
              <a:rPr lang="en-US" sz="1800" dirty="0" smtClean="0">
                <a:solidFill>
                  <a:srgbClr val="1F497D"/>
                </a:solidFill>
                <a:latin typeface="Symbol" charset="0"/>
                <a:cs typeface="+mn-cs"/>
                <a:sym typeface="Symbol" charset="0"/>
              </a:rPr>
              <a:t>  </a:t>
            </a:r>
            <a:r>
              <a:rPr lang="en-US" sz="1800" dirty="0" smtClean="0">
                <a:solidFill>
                  <a:srgbClr val="1F497D"/>
                </a:solidFill>
                <a:cs typeface="+mn-cs"/>
              </a:rPr>
              <a:t>0.5 </a:t>
            </a:r>
            <a:r>
              <a:rPr lang="en-US" sz="1800" dirty="0" smtClean="0">
                <a:solidFill>
                  <a:srgbClr val="1F497D"/>
                </a:solidFill>
                <a:latin typeface="Symbol" charset="0"/>
                <a:cs typeface="+mn-cs"/>
                <a:sym typeface="Symbol" charset="0"/>
              </a:rPr>
              <a:t>%   </a:t>
            </a:r>
            <a:r>
              <a:rPr lang="en-US" sz="1800" dirty="0" smtClean="0">
                <a:solidFill>
                  <a:srgbClr val="1F497D"/>
                </a:solidFill>
                <a:cs typeface="+mn-cs"/>
              </a:rPr>
              <a:t> 0.009  P(</a:t>
            </a:r>
            <a:r>
              <a:rPr lang="en-US" sz="1800" dirty="0" err="1" smtClean="0">
                <a:solidFill>
                  <a:srgbClr val="1F497D"/>
                </a:solidFill>
                <a:cs typeface="+mn-cs"/>
              </a:rPr>
              <a:t>GeV</a:t>
            </a:r>
            <a:r>
              <a:rPr lang="en-US" sz="1800" dirty="0" smtClean="0">
                <a:solidFill>
                  <a:srgbClr val="1F497D"/>
                </a:solidFill>
                <a:cs typeface="+mn-cs"/>
              </a:rPr>
              <a:t>/c)%</a:t>
            </a:r>
          </a:p>
          <a:p>
            <a:pPr>
              <a:spcBef>
                <a:spcPct val="50000"/>
              </a:spcBef>
              <a:buFontTx/>
              <a:buNone/>
              <a:defRPr/>
            </a:pPr>
            <a:r>
              <a:rPr lang="en-US" sz="1800" dirty="0" smtClean="0">
                <a:solidFill>
                  <a:srgbClr val="1F497D"/>
                </a:solidFill>
                <a:cs typeface="+mn-cs"/>
              </a:rPr>
              <a:t>(</a:t>
            </a:r>
            <a:r>
              <a:rPr lang="en-US" sz="1800" dirty="0" smtClean="0">
                <a:solidFill>
                  <a:srgbClr val="1F497D"/>
                </a:solidFill>
                <a:latin typeface="Symbol" charset="0"/>
                <a:cs typeface="+mn-cs"/>
                <a:sym typeface="Symbol" charset="0"/>
              </a:rPr>
              <a:t></a:t>
            </a:r>
            <a:r>
              <a:rPr lang="en-US" sz="1800" dirty="0" smtClean="0">
                <a:solidFill>
                  <a:srgbClr val="1F497D"/>
                </a:solidFill>
                <a:cs typeface="+mn-cs"/>
              </a:rPr>
              <a:t> 1% for 100 </a:t>
            </a:r>
            <a:r>
              <a:rPr lang="en-US" sz="1800" dirty="0" err="1" smtClean="0">
                <a:solidFill>
                  <a:srgbClr val="1F497D"/>
                </a:solidFill>
                <a:cs typeface="+mn-cs"/>
              </a:rPr>
              <a:t>GeV</a:t>
            </a:r>
            <a:r>
              <a:rPr lang="en-US" sz="1800" dirty="0" smtClean="0">
                <a:solidFill>
                  <a:srgbClr val="1F497D"/>
                </a:solidFill>
                <a:cs typeface="+mn-cs"/>
              </a:rPr>
              <a:t>/c track momentum)</a:t>
            </a:r>
            <a:endParaRPr lang="en-US" sz="2800" dirty="0" smtClean="0">
              <a:solidFill>
                <a:srgbClr val="1F497D"/>
              </a:solidFill>
              <a:cs typeface="+mn-cs"/>
            </a:endParaRPr>
          </a:p>
        </p:txBody>
      </p:sp>
      <p:sp>
        <p:nvSpPr>
          <p:cNvPr id="24" name="Rectangle 7"/>
          <p:cNvSpPr>
            <a:spLocks noChangeArrowheads="1"/>
          </p:cNvSpPr>
          <p:nvPr/>
        </p:nvSpPr>
        <p:spPr bwMode="auto">
          <a:xfrm>
            <a:off x="6248400" y="5105400"/>
            <a:ext cx="838200" cy="7620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1800">
                <a:solidFill>
                  <a:schemeClr val="tx1"/>
                </a:solidFill>
                <a:cs typeface="+mn-cs"/>
              </a:rPr>
              <a:t>1 m</a:t>
            </a:r>
          </a:p>
        </p:txBody>
      </p:sp>
      <p:sp>
        <p:nvSpPr>
          <p:cNvPr id="25" name="Line 9"/>
          <p:cNvSpPr>
            <a:spLocks noChangeShapeType="1"/>
          </p:cNvSpPr>
          <p:nvPr/>
        </p:nvSpPr>
        <p:spPr bwMode="auto">
          <a:xfrm>
            <a:off x="6324600" y="5257800"/>
            <a:ext cx="0" cy="3810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6" name="Line 12"/>
          <p:cNvSpPr>
            <a:spLocks noChangeShapeType="1"/>
          </p:cNvSpPr>
          <p:nvPr/>
        </p:nvSpPr>
        <p:spPr bwMode="auto">
          <a:xfrm>
            <a:off x="3657600" y="1752600"/>
            <a:ext cx="533400" cy="1524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8" name="Line 14"/>
          <p:cNvSpPr>
            <a:spLocks noChangeShapeType="1"/>
          </p:cNvSpPr>
          <p:nvPr/>
        </p:nvSpPr>
        <p:spPr bwMode="auto">
          <a:xfrm>
            <a:off x="3581400" y="1905000"/>
            <a:ext cx="990600" cy="5334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9" name="Line 15"/>
          <p:cNvSpPr>
            <a:spLocks noChangeShapeType="1"/>
          </p:cNvSpPr>
          <p:nvPr/>
        </p:nvSpPr>
        <p:spPr bwMode="auto">
          <a:xfrm flipV="1">
            <a:off x="3581400" y="2895600"/>
            <a:ext cx="1371600" cy="3048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0" name="Line 16"/>
          <p:cNvSpPr>
            <a:spLocks noChangeShapeType="1"/>
          </p:cNvSpPr>
          <p:nvPr/>
        </p:nvSpPr>
        <p:spPr bwMode="auto">
          <a:xfrm flipV="1">
            <a:off x="3505200" y="2971800"/>
            <a:ext cx="1600200" cy="12192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1" name="Line 17"/>
          <p:cNvSpPr>
            <a:spLocks noChangeShapeType="1"/>
          </p:cNvSpPr>
          <p:nvPr/>
        </p:nvSpPr>
        <p:spPr bwMode="auto">
          <a:xfrm flipV="1">
            <a:off x="3429000" y="3810000"/>
            <a:ext cx="1981200" cy="1524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2" name="Line 18"/>
          <p:cNvSpPr>
            <a:spLocks noChangeShapeType="1"/>
          </p:cNvSpPr>
          <p:nvPr/>
        </p:nvSpPr>
        <p:spPr bwMode="auto">
          <a:xfrm flipV="1">
            <a:off x="3429000" y="4953000"/>
            <a:ext cx="3200400" cy="4572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3" name="Line 19"/>
          <p:cNvSpPr>
            <a:spLocks noChangeShapeType="1"/>
          </p:cNvSpPr>
          <p:nvPr/>
        </p:nvSpPr>
        <p:spPr bwMode="auto">
          <a:xfrm flipH="1" flipV="1">
            <a:off x="8001000" y="5638800"/>
            <a:ext cx="533400" cy="2286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4" name="Line 20"/>
          <p:cNvSpPr>
            <a:spLocks noChangeShapeType="1"/>
          </p:cNvSpPr>
          <p:nvPr/>
        </p:nvSpPr>
        <p:spPr bwMode="auto">
          <a:xfrm flipH="1" flipV="1">
            <a:off x="8229600" y="5334000"/>
            <a:ext cx="457200" cy="4572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5" name="Text Box 21"/>
          <p:cNvSpPr txBox="1">
            <a:spLocks noChangeArrowheads="1"/>
          </p:cNvSpPr>
          <p:nvPr/>
        </p:nvSpPr>
        <p:spPr bwMode="auto">
          <a:xfrm>
            <a:off x="7924800" y="5851525"/>
            <a:ext cx="1114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000" b="1">
                <a:solidFill>
                  <a:schemeClr val="tx1"/>
                </a:solidFill>
                <a:cs typeface="+mn-cs"/>
              </a:rPr>
              <a:t>Decay</a:t>
            </a:r>
            <a:r>
              <a:rPr lang="en-US" sz="1000">
                <a:solidFill>
                  <a:schemeClr val="tx1"/>
                </a:solidFill>
                <a:cs typeface="+mn-cs"/>
              </a:rPr>
              <a:t> products</a:t>
            </a:r>
          </a:p>
          <a:p>
            <a:pPr>
              <a:defRPr/>
            </a:pPr>
            <a:r>
              <a:rPr lang="en-US" sz="1000">
                <a:solidFill>
                  <a:schemeClr val="tx1"/>
                </a:solidFill>
                <a:cs typeface="+mn-cs"/>
              </a:rPr>
              <a:t>From K decays</a:t>
            </a:r>
          </a:p>
        </p:txBody>
      </p:sp>
    </p:spTree>
    <p:extLst>
      <p:ext uri="{BB962C8B-B14F-4D97-AF65-F5344CB8AC3E}">
        <p14:creationId xmlns:p14="http://schemas.microsoft.com/office/powerpoint/2010/main" val="348966384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0" y="6553200"/>
            <a:ext cx="9180513" cy="307975"/>
            <a:chOff x="0" y="6577013"/>
            <a:chExt cx="9180513" cy="307975"/>
          </a:xfrm>
        </p:grpSpPr>
        <p:grpSp>
          <p:nvGrpSpPr>
            <p:cNvPr id="20" name="Group 31"/>
            <p:cNvGrpSpPr>
              <a:grpSpLocks/>
            </p:cNvGrpSpPr>
            <p:nvPr/>
          </p:nvGrpSpPr>
          <p:grpSpPr bwMode="auto">
            <a:xfrm>
              <a:off x="0" y="6577013"/>
              <a:ext cx="7172325" cy="304800"/>
              <a:chOff x="0" y="4143"/>
              <a:chExt cx="4518" cy="192"/>
            </a:xfrm>
          </p:grpSpPr>
          <p:sp>
            <p:nvSpPr>
              <p:cNvPr id="22" name="TextBox 14"/>
              <p:cNvSpPr txBox="1">
                <a:spLocks noChangeArrowheads="1"/>
              </p:cNvSpPr>
              <p:nvPr/>
            </p:nvSpPr>
            <p:spPr bwMode="auto">
              <a:xfrm>
                <a:off x="0" y="4143"/>
                <a:ext cx="1175" cy="1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err="1" smtClean="0">
                    <a:solidFill>
                      <a:schemeClr val="bg1"/>
                    </a:solidFill>
                    <a:latin typeface="Arial"/>
                    <a:cs typeface="Arial"/>
                  </a:rPr>
                  <a:t>June</a:t>
                </a:r>
                <a:r>
                  <a:rPr lang="it-IT" sz="1400" dirty="0" smtClean="0">
                    <a:solidFill>
                      <a:schemeClr val="bg1"/>
                    </a:solidFill>
                    <a:latin typeface="Arial"/>
                    <a:cs typeface="Arial"/>
                  </a:rPr>
                  <a:t> 17, 2016</a:t>
                </a:r>
                <a:endParaRPr lang="en-GB" sz="1400" dirty="0">
                  <a:solidFill>
                    <a:schemeClr val="bg1"/>
                  </a:solidFill>
                  <a:latin typeface="Arial"/>
                  <a:cs typeface="Arial"/>
                </a:endParaRPr>
              </a:p>
            </p:txBody>
          </p:sp>
          <p:sp>
            <p:nvSpPr>
              <p:cNvPr id="23" name="TextBox 15"/>
              <p:cNvSpPr txBox="1">
                <a:spLocks noChangeArrowheads="1"/>
              </p:cNvSpPr>
              <p:nvPr/>
            </p:nvSpPr>
            <p:spPr bwMode="auto">
              <a:xfrm>
                <a:off x="1175" y="4143"/>
                <a:ext cx="3343" cy="192"/>
              </a:xfrm>
              <a:prstGeom prst="rect">
                <a:avLst/>
              </a:prstGeom>
              <a:solidFill>
                <a:srgbClr val="558ED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en-GB" sz="1400" dirty="0" smtClean="0">
                    <a:solidFill>
                      <a:schemeClr val="bg1"/>
                    </a:solidFill>
                    <a:latin typeface="Arial"/>
                    <a:cs typeface="Arial"/>
                  </a:rPr>
                  <a:t>Kirk McDonald Fest</a:t>
                </a:r>
                <a:endParaRPr lang="en-GB" sz="1400" dirty="0">
                  <a:solidFill>
                    <a:schemeClr val="bg1"/>
                  </a:solidFill>
                  <a:latin typeface="Arial"/>
                  <a:cs typeface="Arial"/>
                </a:endParaRPr>
              </a:p>
            </p:txBody>
          </p:sp>
        </p:grpSp>
        <p:sp>
          <p:nvSpPr>
            <p:cNvPr id="21" name="TextBox 5"/>
            <p:cNvSpPr txBox="1">
              <a:spLocks noChangeArrowheads="1"/>
            </p:cNvSpPr>
            <p:nvPr/>
          </p:nvSpPr>
          <p:spPr bwMode="auto">
            <a:xfrm>
              <a:off x="7132638" y="6580188"/>
              <a:ext cx="20478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a:solidFill>
                    <a:schemeClr val="bg1"/>
                  </a:solidFill>
                  <a:latin typeface="Arial"/>
                  <a:cs typeface="Arial"/>
                </a:rPr>
                <a:t>C. </a:t>
              </a:r>
              <a:r>
                <a:rPr lang="it-IT" sz="1400" dirty="0" smtClean="0">
                  <a:solidFill>
                    <a:schemeClr val="bg1"/>
                  </a:solidFill>
                  <a:latin typeface="Arial"/>
                  <a:cs typeface="Arial"/>
                </a:rPr>
                <a:t>Biino</a:t>
              </a:r>
              <a:endParaRPr lang="en-GB" sz="1400" dirty="0">
                <a:solidFill>
                  <a:schemeClr val="bg1"/>
                </a:solidFill>
                <a:latin typeface="Arial"/>
                <a:cs typeface="Arial"/>
              </a:endParaRPr>
            </a:p>
          </p:txBody>
        </p:sp>
      </p:grpSp>
      <p:sp>
        <p:nvSpPr>
          <p:cNvPr id="3" name="Title 2"/>
          <p:cNvSpPr>
            <a:spLocks noGrp="1"/>
          </p:cNvSpPr>
          <p:nvPr>
            <p:ph type="title"/>
          </p:nvPr>
        </p:nvSpPr>
        <p:spPr/>
        <p:txBody>
          <a:bodyPr/>
          <a:lstStyle/>
          <a:p>
            <a:r>
              <a:rPr lang="en-US" dirty="0" smtClean="0"/>
              <a:t> </a:t>
            </a:r>
            <a:endParaRPr lang="en-US" dirty="0"/>
          </a:p>
        </p:txBody>
      </p:sp>
      <p:sp>
        <p:nvSpPr>
          <p:cNvPr id="6" name="Text Placeholder 5"/>
          <p:cNvSpPr>
            <a:spLocks noGrp="1"/>
          </p:cNvSpPr>
          <p:nvPr>
            <p:ph type="body" idx="1"/>
          </p:nvPr>
        </p:nvSpPr>
        <p:spPr/>
        <p:txBody>
          <a:bodyPr/>
          <a:lstStyle/>
          <a:p>
            <a:r>
              <a:rPr lang="en-US" dirty="0" smtClean="0"/>
              <a:t> </a:t>
            </a:r>
            <a:endParaRPr lang="en-US" dirty="0"/>
          </a:p>
        </p:txBody>
      </p:sp>
      <p:sp>
        <p:nvSpPr>
          <p:cNvPr id="12" name="Rectangle 2"/>
          <p:cNvSpPr txBox="1">
            <a:spLocks noChangeArrowheads="1"/>
          </p:cNvSpPr>
          <p:nvPr/>
        </p:nvSpPr>
        <p:spPr bwMode="auto">
          <a:xfrm>
            <a:off x="0" y="0"/>
            <a:ext cx="9144000" cy="864096"/>
          </a:xfrm>
          <a:prstGeom prst="rect">
            <a:avLst/>
          </a:prstGeom>
          <a:solidFill>
            <a:srgbClr val="558ED5"/>
          </a:solidFill>
          <a:ln w="9525">
            <a:noFill/>
            <a:miter lim="800000"/>
            <a:headEnd/>
            <a:tailEnd/>
          </a:ln>
          <a:effectLst>
            <a:reflection blurRad="6350" stA="52000" endA="300" endPos="35000" dir="5400000" sy="-100000" algn="bl" rotWithShape="0"/>
          </a:effectLst>
        </p:spPr>
        <p:txBody>
          <a:bodyPr anchor="ctr"/>
          <a:lstStyle/>
          <a:p>
            <a:pPr>
              <a:lnSpc>
                <a:spcPct val="50000"/>
              </a:lnSpc>
              <a:defRPr/>
            </a:pPr>
            <a:r>
              <a:rPr lang="en-GB" sz="3600" dirty="0">
                <a:solidFill>
                  <a:schemeClr val="bg1"/>
                </a:solidFill>
                <a:effectLst>
                  <a:reflection stA="50000" endPos="75000" dist="12700" dir="5400000" sy="-100000" algn="bl" rotWithShape="0"/>
                </a:effectLst>
                <a:latin typeface="Calibri"/>
                <a:ea typeface="ＭＳ Ｐゴシック" pitchFamily="34" charset="-128"/>
                <a:cs typeface="Calibri"/>
              </a:rPr>
              <a:t> </a:t>
            </a:r>
            <a:r>
              <a:rPr lang="en-GB" sz="3600" dirty="0" smtClean="0">
                <a:solidFill>
                  <a:schemeClr val="bg1"/>
                </a:solidFill>
                <a:effectLst>
                  <a:reflection stA="50000" endPos="75000" dist="12700" dir="5400000" sy="-100000" algn="bl" rotWithShape="0"/>
                </a:effectLst>
                <a:latin typeface="Calibri"/>
                <a:ea typeface="ＭＳ Ｐゴシック" pitchFamily="34" charset="-128"/>
                <a:cs typeface="Calibri"/>
              </a:rPr>
              <a:t> NA48: the AKS </a:t>
            </a:r>
            <a:r>
              <a:rPr lang="en-GB" sz="3600" dirty="0" err="1" smtClean="0">
                <a:solidFill>
                  <a:schemeClr val="bg1"/>
                </a:solidFill>
                <a:effectLst>
                  <a:reflection stA="50000" endPos="75000" dist="12700" dir="5400000" sy="-100000" algn="bl" rotWithShape="0"/>
                </a:effectLst>
                <a:latin typeface="Calibri"/>
                <a:ea typeface="ＭＳ Ｐゴシック" pitchFamily="34" charset="-128"/>
                <a:cs typeface="Calibri"/>
              </a:rPr>
              <a:t>anticounter</a:t>
            </a:r>
            <a:endParaRPr lang="ru-RU" sz="3600" kern="0" dirty="0">
              <a:solidFill>
                <a:schemeClr val="bg1"/>
              </a:solidFill>
              <a:latin typeface="Calibri"/>
              <a:ea typeface="+mj-ea"/>
              <a:cs typeface="Calibri"/>
            </a:endParaRPr>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50" y="990600"/>
            <a:ext cx="4679950" cy="4725988"/>
          </a:xfrm>
          <a:prstGeom prst="rect">
            <a:avLst/>
          </a:prstGeom>
          <a:noFill/>
          <a:ln>
            <a:solidFill>
              <a:srgbClr val="0066FF"/>
            </a:solidFill>
            <a:miter lim="800000"/>
            <a:headEnd/>
            <a:tailEnd/>
          </a:ln>
          <a:effectLst>
            <a:outerShdw blurRad="63500" dist="107763" dir="2700000" algn="ctr" rotWithShape="0">
              <a:srgbClr val="0066FF">
                <a:alpha val="74998"/>
              </a:srgbClr>
            </a:outerShdw>
          </a:effectLst>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pic>
      <p:sp>
        <p:nvSpPr>
          <p:cNvPr id="11" name="Rectangle 4"/>
          <p:cNvSpPr txBox="1">
            <a:spLocks noChangeArrowheads="1"/>
          </p:cNvSpPr>
          <p:nvPr/>
        </p:nvSpPr>
        <p:spPr>
          <a:xfrm>
            <a:off x="5030788" y="990600"/>
            <a:ext cx="3884612" cy="4724400"/>
          </a:xfrm>
          <a:prstGeom prst="rect">
            <a:avLst/>
          </a:prstGeom>
          <a:solidFill>
            <a:srgbClr val="E5FDFF"/>
          </a:solidFill>
          <a:ln>
            <a:solidFill>
              <a:srgbClr val="0066FF"/>
            </a:solidFill>
            <a:miter lim="800000"/>
            <a:headEnd/>
            <a:tailEnd/>
          </a:ln>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10000"/>
              </a:lnSpc>
              <a:defRPr/>
            </a:pPr>
            <a:r>
              <a:rPr lang="en-US" sz="2400" dirty="0" smtClean="0">
                <a:solidFill>
                  <a:srgbClr val="FF0000"/>
                </a:solidFill>
                <a:cs typeface="+mn-cs"/>
              </a:rPr>
              <a:t>Defines beginning of decay region</a:t>
            </a:r>
            <a:r>
              <a:rPr lang="en-US" sz="2400" dirty="0" smtClean="0">
                <a:cs typeface="+mn-cs"/>
              </a:rPr>
              <a:t> for </a:t>
            </a:r>
            <a:r>
              <a:rPr lang="en-US" sz="2400" dirty="0" err="1" smtClean="0">
                <a:latin typeface="Symbol" charset="0"/>
                <a:cs typeface="+mn-cs"/>
                <a:sym typeface="Monotype Sorts" charset="0"/>
              </a:rPr>
              <a:t>p</a:t>
            </a:r>
            <a:r>
              <a:rPr lang="en-US" sz="2400" baseline="30000" dirty="0" err="1" smtClean="0">
                <a:cs typeface="+mn-cs"/>
                <a:sym typeface="Monotype Sorts" charset="0"/>
              </a:rPr>
              <a:t>+</a:t>
            </a:r>
            <a:r>
              <a:rPr lang="en-US" sz="2400" dirty="0" err="1" smtClean="0">
                <a:latin typeface="Symbol" charset="0"/>
                <a:cs typeface="+mn-cs"/>
                <a:sym typeface="Monotype Sorts" charset="0"/>
              </a:rPr>
              <a:t>p</a:t>
            </a:r>
            <a:r>
              <a:rPr lang="en-US" sz="2400" baseline="30000" dirty="0" smtClean="0">
                <a:cs typeface="+mn-cs"/>
                <a:sym typeface="Monotype Sorts" charset="0"/>
              </a:rPr>
              <a:t>-</a:t>
            </a:r>
            <a:r>
              <a:rPr lang="en-US" sz="2400" b="1" dirty="0" smtClean="0">
                <a:latin typeface="Symbol" charset="0"/>
                <a:cs typeface="+mn-cs"/>
                <a:sym typeface="Symbol" charset="0"/>
              </a:rPr>
              <a:t> </a:t>
            </a:r>
            <a:r>
              <a:rPr lang="en-US" sz="2400" dirty="0" smtClean="0">
                <a:cs typeface="+mn-cs"/>
              </a:rPr>
              <a:t>and </a:t>
            </a:r>
            <a:r>
              <a:rPr lang="en-US" sz="2400" dirty="0" smtClean="0">
                <a:latin typeface="Symbol" charset="0"/>
                <a:cs typeface="+mn-cs"/>
                <a:sym typeface="Monotype Sorts" charset="0"/>
              </a:rPr>
              <a:t>p</a:t>
            </a:r>
            <a:r>
              <a:rPr lang="en-US" sz="2000" baseline="30000" dirty="0" smtClean="0">
                <a:cs typeface="+mn-cs"/>
                <a:sym typeface="Monotype Sorts" charset="0"/>
              </a:rPr>
              <a:t>0</a:t>
            </a:r>
            <a:r>
              <a:rPr lang="en-US" sz="2400" dirty="0" smtClean="0">
                <a:latin typeface="Symbol" charset="0"/>
                <a:cs typeface="+mn-cs"/>
                <a:sym typeface="Monotype Sorts" charset="0"/>
              </a:rPr>
              <a:t>p</a:t>
            </a:r>
            <a:r>
              <a:rPr lang="en-US" sz="2000" baseline="30000" dirty="0" smtClean="0">
                <a:cs typeface="+mn-cs"/>
                <a:sym typeface="Monotype Sorts" charset="0"/>
              </a:rPr>
              <a:t>0</a:t>
            </a:r>
            <a:r>
              <a:rPr lang="en-US" sz="2400" b="1" dirty="0" smtClean="0">
                <a:solidFill>
                  <a:srgbClr val="FF0000"/>
                </a:solidFill>
                <a:latin typeface="Symbol" charset="0"/>
                <a:cs typeface="+mn-cs"/>
                <a:sym typeface="Symbol" charset="0"/>
              </a:rPr>
              <a:t>  </a:t>
            </a:r>
            <a:r>
              <a:rPr lang="en-US" sz="2400" dirty="0" smtClean="0">
                <a:cs typeface="+mn-cs"/>
              </a:rPr>
              <a:t>K</a:t>
            </a:r>
            <a:r>
              <a:rPr lang="en-US" sz="2400" baseline="-25000" dirty="0" smtClean="0">
                <a:cs typeface="+mn-cs"/>
              </a:rPr>
              <a:t>S </a:t>
            </a:r>
            <a:r>
              <a:rPr lang="en-US" sz="2400" dirty="0" smtClean="0">
                <a:cs typeface="+mn-cs"/>
              </a:rPr>
              <a:t> decays</a:t>
            </a:r>
          </a:p>
          <a:p>
            <a:pPr>
              <a:lnSpc>
                <a:spcPct val="110000"/>
              </a:lnSpc>
              <a:defRPr/>
            </a:pPr>
            <a:r>
              <a:rPr lang="en-US" sz="2400" dirty="0" smtClean="0">
                <a:cs typeface="+mn-cs"/>
              </a:rPr>
              <a:t>Plastic scintillation counters following a </a:t>
            </a:r>
          </a:p>
          <a:p>
            <a:pPr>
              <a:lnSpc>
                <a:spcPct val="110000"/>
              </a:lnSpc>
              <a:buClr>
                <a:srgbClr val="000099"/>
              </a:buClr>
              <a:defRPr/>
            </a:pPr>
            <a:r>
              <a:rPr lang="en-US" sz="2400" dirty="0" smtClean="0">
                <a:solidFill>
                  <a:srgbClr val="0066FF"/>
                </a:solidFill>
                <a:cs typeface="+mn-cs"/>
              </a:rPr>
              <a:t>Photon converter :</a:t>
            </a:r>
            <a:endParaRPr lang="en-US" sz="2000" dirty="0" smtClean="0">
              <a:solidFill>
                <a:srgbClr val="0066FF"/>
              </a:solidFill>
              <a:cs typeface="+mn-cs"/>
            </a:endParaRPr>
          </a:p>
          <a:p>
            <a:pPr lvl="1">
              <a:defRPr/>
            </a:pPr>
            <a:r>
              <a:rPr lang="en-US" sz="2000" dirty="0" smtClean="0">
                <a:solidFill>
                  <a:srgbClr val="0066FF"/>
                </a:solidFill>
              </a:rPr>
              <a:t>iridium crystal</a:t>
            </a:r>
            <a:r>
              <a:rPr lang="en-US" sz="2000" dirty="0" smtClean="0"/>
              <a:t> 3mm thick , </a:t>
            </a:r>
            <a:r>
              <a:rPr lang="en-US" sz="2000" dirty="0"/>
              <a:t>0.98 X</a:t>
            </a:r>
            <a:r>
              <a:rPr lang="en-US" sz="2000" baseline="-25000" dirty="0"/>
              <a:t>0</a:t>
            </a:r>
            <a:r>
              <a:rPr lang="en-US" sz="2000" dirty="0"/>
              <a:t> for amorphous </a:t>
            </a:r>
            <a:r>
              <a:rPr lang="en-US" sz="2000" dirty="0" smtClean="0"/>
              <a:t>iridium </a:t>
            </a:r>
            <a:r>
              <a:rPr lang="en-US" sz="2000" dirty="0" smtClean="0">
                <a:latin typeface="Symbol" charset="0"/>
                <a:sym typeface="Symbol" charset="0"/>
              </a:rPr>
              <a:t> </a:t>
            </a:r>
            <a:r>
              <a:rPr lang="en-US" sz="2000" dirty="0" smtClean="0"/>
              <a:t>1.79 X</a:t>
            </a:r>
            <a:r>
              <a:rPr lang="en-US" sz="2000" baseline="-25000" dirty="0" smtClean="0"/>
              <a:t>0</a:t>
            </a:r>
            <a:r>
              <a:rPr lang="en-US" sz="2000" dirty="0" smtClean="0"/>
              <a:t> for the </a:t>
            </a:r>
            <a:r>
              <a:rPr lang="en-US" sz="2000" b="1" dirty="0" smtClean="0"/>
              <a:t>aligned crystal </a:t>
            </a:r>
            <a:r>
              <a:rPr lang="en-US" sz="2000" dirty="0" smtClean="0"/>
              <a:t>and less scattering</a:t>
            </a:r>
          </a:p>
          <a:p>
            <a:pPr lvl="1">
              <a:buFontTx/>
              <a:buNone/>
              <a:defRPr/>
            </a:pPr>
            <a:r>
              <a:rPr lang="en-US" sz="2000" dirty="0" smtClean="0"/>
              <a:t>    </a:t>
            </a:r>
          </a:p>
        </p:txBody>
      </p:sp>
      <p:sp>
        <p:nvSpPr>
          <p:cNvPr id="13" name="Text Box 5"/>
          <p:cNvSpPr txBox="1">
            <a:spLocks noChangeArrowheads="1"/>
          </p:cNvSpPr>
          <p:nvPr/>
        </p:nvSpPr>
        <p:spPr bwMode="auto">
          <a:xfrm>
            <a:off x="3382963" y="3276600"/>
            <a:ext cx="13414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solidFill>
                  <a:schemeClr val="tx1"/>
                </a:solidFill>
                <a:cs typeface="+mn-cs"/>
              </a:rPr>
              <a:t>K</a:t>
            </a:r>
            <a:r>
              <a:rPr lang="en-US" baseline="-25000">
                <a:solidFill>
                  <a:schemeClr val="tx1"/>
                </a:solidFill>
                <a:cs typeface="+mn-cs"/>
              </a:rPr>
              <a:t>S</a:t>
            </a:r>
            <a:r>
              <a:rPr lang="en-US">
                <a:solidFill>
                  <a:schemeClr val="tx1"/>
                </a:solidFill>
                <a:cs typeface="+mn-cs"/>
              </a:rPr>
              <a:t> beam</a:t>
            </a:r>
          </a:p>
        </p:txBody>
      </p:sp>
      <p:sp>
        <p:nvSpPr>
          <p:cNvPr id="2" name="TextBox 1"/>
          <p:cNvSpPr txBox="1"/>
          <p:nvPr/>
        </p:nvSpPr>
        <p:spPr>
          <a:xfrm>
            <a:off x="96847" y="5943600"/>
            <a:ext cx="7370753" cy="400110"/>
          </a:xfrm>
          <a:prstGeom prst="rect">
            <a:avLst/>
          </a:prstGeom>
          <a:noFill/>
        </p:spPr>
        <p:txBody>
          <a:bodyPr wrap="none" rtlCol="0">
            <a:spAutoFit/>
          </a:bodyPr>
          <a:lstStyle/>
          <a:p>
            <a:r>
              <a:rPr lang="en-US" sz="2000" dirty="0" smtClean="0"/>
              <a:t>Exploiting photon </a:t>
            </a:r>
            <a:r>
              <a:rPr lang="en-US" sz="2000" dirty="0" err="1" smtClean="0"/>
              <a:t>convertion</a:t>
            </a:r>
            <a:r>
              <a:rPr lang="en-US" sz="2000" dirty="0" smtClean="0"/>
              <a:t> enhancement in an aligned crystal </a:t>
            </a:r>
            <a:endParaRPr lang="en-US" sz="2000" dirty="0"/>
          </a:p>
        </p:txBody>
      </p:sp>
      <p:pic>
        <p:nvPicPr>
          <p:cNvPr id="14" name="Picture 7" descr="deco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5411538"/>
            <a:ext cx="1447800" cy="1446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759974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0" y="6583892"/>
            <a:ext cx="9180513" cy="307975"/>
            <a:chOff x="0" y="6577013"/>
            <a:chExt cx="9180513" cy="307975"/>
          </a:xfrm>
        </p:grpSpPr>
        <p:grpSp>
          <p:nvGrpSpPr>
            <p:cNvPr id="20" name="Group 31"/>
            <p:cNvGrpSpPr>
              <a:grpSpLocks/>
            </p:cNvGrpSpPr>
            <p:nvPr/>
          </p:nvGrpSpPr>
          <p:grpSpPr bwMode="auto">
            <a:xfrm>
              <a:off x="0" y="6577013"/>
              <a:ext cx="7172325" cy="304800"/>
              <a:chOff x="0" y="4143"/>
              <a:chExt cx="4518" cy="192"/>
            </a:xfrm>
          </p:grpSpPr>
          <p:sp>
            <p:nvSpPr>
              <p:cNvPr id="22" name="TextBox 14"/>
              <p:cNvSpPr txBox="1">
                <a:spLocks noChangeArrowheads="1"/>
              </p:cNvSpPr>
              <p:nvPr/>
            </p:nvSpPr>
            <p:spPr bwMode="auto">
              <a:xfrm>
                <a:off x="0" y="4143"/>
                <a:ext cx="1175" cy="1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err="1" smtClean="0">
                    <a:solidFill>
                      <a:schemeClr val="bg1"/>
                    </a:solidFill>
                    <a:latin typeface="Arial"/>
                    <a:cs typeface="Arial"/>
                  </a:rPr>
                  <a:t>June</a:t>
                </a:r>
                <a:r>
                  <a:rPr lang="it-IT" sz="1400" dirty="0" smtClean="0">
                    <a:solidFill>
                      <a:schemeClr val="bg1"/>
                    </a:solidFill>
                    <a:latin typeface="Arial"/>
                    <a:cs typeface="Arial"/>
                  </a:rPr>
                  <a:t> 17, 2016</a:t>
                </a:r>
                <a:endParaRPr lang="en-GB" sz="1400" dirty="0">
                  <a:solidFill>
                    <a:schemeClr val="bg1"/>
                  </a:solidFill>
                  <a:latin typeface="Arial"/>
                  <a:cs typeface="Arial"/>
                </a:endParaRPr>
              </a:p>
            </p:txBody>
          </p:sp>
          <p:sp>
            <p:nvSpPr>
              <p:cNvPr id="23" name="TextBox 15"/>
              <p:cNvSpPr txBox="1">
                <a:spLocks noChangeArrowheads="1"/>
              </p:cNvSpPr>
              <p:nvPr/>
            </p:nvSpPr>
            <p:spPr bwMode="auto">
              <a:xfrm>
                <a:off x="1175" y="4143"/>
                <a:ext cx="3343" cy="192"/>
              </a:xfrm>
              <a:prstGeom prst="rect">
                <a:avLst/>
              </a:prstGeom>
              <a:solidFill>
                <a:srgbClr val="558ED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en-GB" sz="1400" dirty="0" smtClean="0">
                    <a:solidFill>
                      <a:schemeClr val="bg1"/>
                    </a:solidFill>
                    <a:latin typeface="Arial"/>
                    <a:cs typeface="Arial"/>
                  </a:rPr>
                  <a:t>Kirk McDonald Fest</a:t>
                </a:r>
                <a:endParaRPr lang="en-GB" sz="1400" dirty="0">
                  <a:solidFill>
                    <a:schemeClr val="bg1"/>
                  </a:solidFill>
                  <a:latin typeface="Arial"/>
                  <a:cs typeface="Arial"/>
                </a:endParaRPr>
              </a:p>
            </p:txBody>
          </p:sp>
        </p:grpSp>
        <p:sp>
          <p:nvSpPr>
            <p:cNvPr id="21" name="TextBox 5"/>
            <p:cNvSpPr txBox="1">
              <a:spLocks noChangeArrowheads="1"/>
            </p:cNvSpPr>
            <p:nvPr/>
          </p:nvSpPr>
          <p:spPr bwMode="auto">
            <a:xfrm>
              <a:off x="7132638" y="6580188"/>
              <a:ext cx="20478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a:solidFill>
                    <a:schemeClr val="bg1"/>
                  </a:solidFill>
                  <a:latin typeface="Arial"/>
                  <a:cs typeface="Arial"/>
                </a:rPr>
                <a:t>C. </a:t>
              </a:r>
              <a:r>
                <a:rPr lang="it-IT" sz="1400" dirty="0" smtClean="0">
                  <a:solidFill>
                    <a:schemeClr val="bg1"/>
                  </a:solidFill>
                  <a:latin typeface="Arial"/>
                  <a:cs typeface="Arial"/>
                </a:rPr>
                <a:t>Biino</a:t>
              </a:r>
              <a:endParaRPr lang="en-GB" sz="1400" dirty="0">
                <a:solidFill>
                  <a:schemeClr val="bg1"/>
                </a:solidFill>
                <a:latin typeface="Arial"/>
                <a:cs typeface="Arial"/>
              </a:endParaRPr>
            </a:p>
          </p:txBody>
        </p:sp>
      </p:grpSp>
      <p:sp>
        <p:nvSpPr>
          <p:cNvPr id="27" name="TextBox 5"/>
          <p:cNvSpPr txBox="1">
            <a:spLocks noChangeArrowheads="1"/>
          </p:cNvSpPr>
          <p:nvPr/>
        </p:nvSpPr>
        <p:spPr bwMode="auto">
          <a:xfrm>
            <a:off x="7132638" y="6580188"/>
            <a:ext cx="20478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a:solidFill>
                  <a:schemeClr val="bg1"/>
                </a:solidFill>
                <a:latin typeface="Arial"/>
                <a:cs typeface="Arial"/>
              </a:rPr>
              <a:t>C. </a:t>
            </a:r>
            <a:r>
              <a:rPr lang="it-IT" sz="1400" dirty="0" smtClean="0">
                <a:solidFill>
                  <a:schemeClr val="bg1"/>
                </a:solidFill>
                <a:latin typeface="Arial"/>
                <a:cs typeface="Arial"/>
              </a:rPr>
              <a:t>Biino</a:t>
            </a:r>
            <a:endParaRPr lang="en-GB" sz="1400" dirty="0">
              <a:solidFill>
                <a:schemeClr val="bg1"/>
              </a:solidFill>
              <a:latin typeface="Arial"/>
              <a:cs typeface="Arial"/>
            </a:endParaRPr>
          </a:p>
        </p:txBody>
      </p:sp>
      <p:sp>
        <p:nvSpPr>
          <p:cNvPr id="3" name="Title 2"/>
          <p:cNvSpPr>
            <a:spLocks noGrp="1"/>
          </p:cNvSpPr>
          <p:nvPr>
            <p:ph type="title"/>
          </p:nvPr>
        </p:nvSpPr>
        <p:spPr/>
        <p:txBody>
          <a:bodyPr/>
          <a:lstStyle/>
          <a:p>
            <a:r>
              <a:rPr lang="en-US" dirty="0" smtClean="0"/>
              <a:t> </a:t>
            </a:r>
            <a:endParaRPr lang="en-US" dirty="0"/>
          </a:p>
        </p:txBody>
      </p:sp>
      <p:sp>
        <p:nvSpPr>
          <p:cNvPr id="6" name="Text Placeholder 5"/>
          <p:cNvSpPr>
            <a:spLocks noGrp="1"/>
          </p:cNvSpPr>
          <p:nvPr>
            <p:ph type="body" idx="1"/>
          </p:nvPr>
        </p:nvSpPr>
        <p:spPr/>
        <p:txBody>
          <a:bodyPr/>
          <a:lstStyle/>
          <a:p>
            <a:r>
              <a:rPr lang="en-US" dirty="0" smtClean="0"/>
              <a:t> </a:t>
            </a:r>
            <a:endParaRPr lang="en-US" dirty="0"/>
          </a:p>
        </p:txBody>
      </p:sp>
      <p:sp>
        <p:nvSpPr>
          <p:cNvPr id="12" name="Rectangle 2"/>
          <p:cNvSpPr txBox="1">
            <a:spLocks noChangeArrowheads="1"/>
          </p:cNvSpPr>
          <p:nvPr/>
        </p:nvSpPr>
        <p:spPr bwMode="auto">
          <a:xfrm>
            <a:off x="0" y="0"/>
            <a:ext cx="9144000" cy="864096"/>
          </a:xfrm>
          <a:prstGeom prst="rect">
            <a:avLst/>
          </a:prstGeom>
          <a:solidFill>
            <a:srgbClr val="558ED5"/>
          </a:solidFill>
          <a:ln w="9525">
            <a:noFill/>
            <a:miter lim="800000"/>
            <a:headEnd/>
            <a:tailEnd/>
          </a:ln>
          <a:effectLst>
            <a:reflection blurRad="6350" stA="52000" endA="300" endPos="35000" dir="5400000" sy="-100000" algn="bl" rotWithShape="0"/>
          </a:effectLst>
        </p:spPr>
        <p:txBody>
          <a:bodyPr anchor="ctr"/>
          <a:lstStyle/>
          <a:p>
            <a:pPr>
              <a:lnSpc>
                <a:spcPct val="50000"/>
              </a:lnSpc>
              <a:defRPr/>
            </a:pPr>
            <a:r>
              <a:rPr lang="en-GB" sz="3600" dirty="0" smtClean="0">
                <a:solidFill>
                  <a:schemeClr val="bg1"/>
                </a:solidFill>
                <a:effectLst>
                  <a:reflection stA="50000" endPos="75000" dist="12700" dir="5400000" sy="-100000" algn="bl" rotWithShape="0"/>
                </a:effectLst>
                <a:latin typeface="Calibri"/>
                <a:ea typeface="ＭＳ Ｐゴシック" pitchFamily="34" charset="-128"/>
                <a:cs typeface="Calibri"/>
              </a:rPr>
              <a:t>  NA48 Tagging performance</a:t>
            </a:r>
            <a:endParaRPr lang="ru-RU" sz="3600" kern="0" dirty="0">
              <a:solidFill>
                <a:schemeClr val="bg1"/>
              </a:solidFill>
              <a:latin typeface="Calibri"/>
              <a:ea typeface="+mj-ea"/>
              <a:cs typeface="Calibri"/>
            </a:endParaRPr>
          </a:p>
        </p:txBody>
      </p:sp>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l="3485" t="3391" r="5917"/>
          <a:stretch>
            <a:fillRect/>
          </a:stretch>
        </p:blipFill>
        <p:spPr bwMode="auto">
          <a:xfrm>
            <a:off x="838200" y="2541240"/>
            <a:ext cx="2895600" cy="3173760"/>
          </a:xfrm>
          <a:prstGeom prst="rect">
            <a:avLst/>
          </a:prstGeom>
          <a:noFill/>
          <a:ln>
            <a:solidFill>
              <a:srgbClr val="0066FF"/>
            </a:solidFill>
            <a:miter lim="800000"/>
            <a:headEnd/>
            <a:tailEnd/>
          </a:ln>
          <a:effectLst>
            <a:outerShdw blurRad="63500" dist="107763" dir="2700000" algn="ctr" rotWithShape="0">
              <a:srgbClr val="0066FF">
                <a:alpha val="74998"/>
              </a:srgbClr>
            </a:outerShdw>
          </a:effectLst>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pic>
      <p:pic>
        <p:nvPicPr>
          <p:cNvPr id="14" name="Picture 4"/>
          <p:cNvPicPr>
            <a:picLocks noChangeAspect="1" noChangeArrowheads="1"/>
          </p:cNvPicPr>
          <p:nvPr/>
        </p:nvPicPr>
        <p:blipFill>
          <a:blip r:embed="rId4">
            <a:extLst>
              <a:ext uri="{28A0092B-C50C-407E-A947-70E740481C1C}">
                <a14:useLocalDpi xmlns:a14="http://schemas.microsoft.com/office/drawing/2010/main" val="0"/>
              </a:ext>
            </a:extLst>
          </a:blip>
          <a:srcRect l="5315" t="3391" r="6126"/>
          <a:stretch>
            <a:fillRect/>
          </a:stretch>
        </p:blipFill>
        <p:spPr>
          <a:xfrm>
            <a:off x="4897437" y="1676400"/>
            <a:ext cx="3941763" cy="4419600"/>
          </a:xfrm>
          <a:prstGeom prst="rect">
            <a:avLst/>
          </a:prstGeom>
          <a:ln>
            <a:solidFill>
              <a:srgbClr val="0066FF"/>
            </a:solidFill>
            <a:miter lim="800000"/>
            <a:headEnd/>
            <a:tailEnd/>
          </a:ln>
          <a:effectLst>
            <a:outerShdw blurRad="63500" dist="107763" dir="2700000" algn="ctr" rotWithShape="0">
              <a:srgbClr val="0066FF">
                <a:alpha val="74998"/>
              </a:srgbClr>
            </a:outerShdw>
          </a:effectLst>
        </p:spPr>
      </p:pic>
      <p:sp>
        <p:nvSpPr>
          <p:cNvPr id="15" name="Text Box 5"/>
          <p:cNvSpPr txBox="1">
            <a:spLocks noChangeArrowheads="1"/>
          </p:cNvSpPr>
          <p:nvPr/>
        </p:nvSpPr>
        <p:spPr bwMode="auto">
          <a:xfrm>
            <a:off x="228600" y="5842000"/>
            <a:ext cx="4232275" cy="711200"/>
          </a:xfrm>
          <a:prstGeom prst="rect">
            <a:avLst/>
          </a:prstGeom>
          <a:solidFill>
            <a:srgbClr val="FFFFD9"/>
          </a:solidFill>
          <a:ln w="9525">
            <a:solidFill>
              <a:srgbClr val="0066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a:solidFill>
                  <a:srgbClr val="000099"/>
                </a:solidFill>
                <a:cs typeface="+mn-cs"/>
              </a:rPr>
              <a:t>Identify </a:t>
            </a:r>
            <a:r>
              <a:rPr lang="en-US" sz="2000" b="1">
                <a:solidFill>
                  <a:srgbClr val="0066FF"/>
                </a:solidFill>
                <a:cs typeface="+mn-cs"/>
                <a:sym typeface="Monotype Sorts" charset="0"/>
              </a:rPr>
              <a:t>K</a:t>
            </a:r>
            <a:r>
              <a:rPr lang="en-US" sz="2000" b="1" baseline="-25000">
                <a:solidFill>
                  <a:srgbClr val="0066FF"/>
                </a:solidFill>
                <a:cs typeface="+mn-cs"/>
                <a:sym typeface="Monotype Sorts" charset="0"/>
              </a:rPr>
              <a:t>S</a:t>
            </a:r>
            <a:r>
              <a:rPr lang="en-US" sz="2000">
                <a:solidFill>
                  <a:srgbClr val="000099"/>
                </a:solidFill>
                <a:cs typeface="+mn-cs"/>
              </a:rPr>
              <a:t>, </a:t>
            </a:r>
            <a:r>
              <a:rPr lang="en-US" sz="2000" b="1">
                <a:solidFill>
                  <a:srgbClr val="FF0000"/>
                </a:solidFill>
                <a:cs typeface="+mn-cs"/>
                <a:sym typeface="Monotype Sorts" charset="0"/>
              </a:rPr>
              <a:t>K</a:t>
            </a:r>
            <a:r>
              <a:rPr lang="en-US" sz="2000" b="1" baseline="-25000">
                <a:solidFill>
                  <a:srgbClr val="FF0000"/>
                </a:solidFill>
                <a:cs typeface="+mn-cs"/>
                <a:sym typeface="Monotype Sorts" charset="0"/>
              </a:rPr>
              <a:t>L</a:t>
            </a:r>
            <a:r>
              <a:rPr lang="en-US" sz="2000">
                <a:solidFill>
                  <a:srgbClr val="FF0000"/>
                </a:solidFill>
                <a:cs typeface="+mn-cs"/>
              </a:rPr>
              <a:t> </a:t>
            </a:r>
            <a:r>
              <a:rPr lang="en-US" sz="2000">
                <a:solidFill>
                  <a:srgbClr val="000099"/>
                </a:solidFill>
                <a:cs typeface="+mn-cs"/>
              </a:rPr>
              <a:t>with decay vertex </a:t>
            </a:r>
          </a:p>
          <a:p>
            <a:pPr>
              <a:defRPr/>
            </a:pPr>
            <a:r>
              <a:rPr lang="en-US" sz="2000">
                <a:solidFill>
                  <a:srgbClr val="000099"/>
                </a:solidFill>
                <a:cs typeface="+mn-cs"/>
              </a:rPr>
              <a:t>position in transverse plane</a:t>
            </a:r>
          </a:p>
        </p:txBody>
      </p:sp>
      <p:sp>
        <p:nvSpPr>
          <p:cNvPr id="4" name="Rectangle 3"/>
          <p:cNvSpPr/>
          <p:nvPr/>
        </p:nvSpPr>
        <p:spPr>
          <a:xfrm>
            <a:off x="0" y="914400"/>
            <a:ext cx="4800600" cy="1592744"/>
          </a:xfrm>
          <a:prstGeom prst="rect">
            <a:avLst/>
          </a:prstGeom>
          <a:solidFill>
            <a:srgbClr val="E5FDFF"/>
          </a:solidFill>
        </p:spPr>
        <p:txBody>
          <a:bodyPr wrap="square">
            <a:spAutoFit/>
          </a:bodyPr>
          <a:lstStyle/>
          <a:p>
            <a:pPr algn="ctr">
              <a:lnSpc>
                <a:spcPct val="90000"/>
              </a:lnSpc>
              <a:defRPr/>
            </a:pPr>
            <a:r>
              <a:rPr lang="en-GB" b="1" dirty="0">
                <a:solidFill>
                  <a:srgbClr val="000099"/>
                </a:solidFill>
                <a:effectLst>
                  <a:outerShdw blurRad="38100" dist="38100" dir="2700000" algn="tl">
                    <a:srgbClr val="000000"/>
                  </a:outerShdw>
                </a:effectLst>
              </a:rPr>
              <a:t>NA48: </a:t>
            </a:r>
            <a:r>
              <a:rPr lang="en-US" b="1" dirty="0">
                <a:solidFill>
                  <a:srgbClr val="0000CC"/>
                </a:solidFill>
              </a:rPr>
              <a:t>K</a:t>
            </a:r>
            <a:r>
              <a:rPr lang="en-US" b="1" baseline="-25000" dirty="0">
                <a:solidFill>
                  <a:srgbClr val="0000CC"/>
                </a:solidFill>
              </a:rPr>
              <a:t>S</a:t>
            </a:r>
            <a:r>
              <a:rPr lang="en-GB" b="1" dirty="0">
                <a:solidFill>
                  <a:srgbClr val="000099"/>
                </a:solidFill>
              </a:rPr>
              <a:t> are tagged using the difference between the </a:t>
            </a:r>
            <a:r>
              <a:rPr lang="en-GB" b="1" dirty="0" smtClean="0">
                <a:solidFill>
                  <a:srgbClr val="000099"/>
                </a:solidFill>
              </a:rPr>
              <a:t>event </a:t>
            </a:r>
            <a:r>
              <a:rPr lang="en-GB" b="1" dirty="0">
                <a:solidFill>
                  <a:srgbClr val="000099"/>
                </a:solidFill>
              </a:rPr>
              <a:t>time and the nearest proton in the Tagger:</a:t>
            </a:r>
          </a:p>
          <a:p>
            <a:pPr algn="ctr">
              <a:lnSpc>
                <a:spcPct val="90000"/>
              </a:lnSpc>
              <a:defRPr/>
            </a:pPr>
            <a:r>
              <a:rPr lang="en-US" b="1" dirty="0">
                <a:solidFill>
                  <a:srgbClr val="0000CC"/>
                </a:solidFill>
              </a:rPr>
              <a:t>K</a:t>
            </a:r>
            <a:r>
              <a:rPr lang="en-US" b="1" baseline="-25000" dirty="0">
                <a:solidFill>
                  <a:srgbClr val="0000CC"/>
                </a:solidFill>
              </a:rPr>
              <a:t>S </a:t>
            </a:r>
            <a:r>
              <a:rPr lang="en-GB" b="1" dirty="0">
                <a:solidFill>
                  <a:srgbClr val="000099"/>
                </a:solidFill>
              </a:rPr>
              <a:t>= |</a:t>
            </a:r>
            <a:r>
              <a:rPr lang="en-GB" b="1" dirty="0" err="1">
                <a:solidFill>
                  <a:srgbClr val="000099"/>
                </a:solidFill>
              </a:rPr>
              <a:t>t</a:t>
            </a:r>
            <a:r>
              <a:rPr lang="en-GB" b="1" baseline="-25000" dirty="0" err="1">
                <a:solidFill>
                  <a:srgbClr val="000099"/>
                </a:solidFill>
              </a:rPr>
              <a:t>tag</a:t>
            </a:r>
            <a:r>
              <a:rPr lang="en-GB" b="1" dirty="0">
                <a:solidFill>
                  <a:srgbClr val="000099"/>
                </a:solidFill>
              </a:rPr>
              <a:t> - </a:t>
            </a:r>
            <a:r>
              <a:rPr lang="en-GB" b="1" dirty="0" err="1">
                <a:solidFill>
                  <a:srgbClr val="000099"/>
                </a:solidFill>
              </a:rPr>
              <a:t>t</a:t>
            </a:r>
            <a:r>
              <a:rPr lang="en-GB" b="1" baseline="-25000" dirty="0" err="1">
                <a:solidFill>
                  <a:srgbClr val="000099"/>
                </a:solidFill>
              </a:rPr>
              <a:t>K</a:t>
            </a:r>
            <a:r>
              <a:rPr lang="en-GB" b="1" dirty="0">
                <a:solidFill>
                  <a:srgbClr val="000099"/>
                </a:solidFill>
              </a:rPr>
              <a:t>| </a:t>
            </a:r>
            <a:r>
              <a:rPr lang="en-GB" b="1" dirty="0">
                <a:solidFill>
                  <a:srgbClr val="000099"/>
                </a:solidFill>
                <a:sym typeface="Symbol" charset="0"/>
              </a:rPr>
              <a:t></a:t>
            </a:r>
            <a:r>
              <a:rPr lang="en-GB" b="1" dirty="0">
                <a:solidFill>
                  <a:srgbClr val="000099"/>
                </a:solidFill>
              </a:rPr>
              <a:t>  2ns </a:t>
            </a:r>
          </a:p>
          <a:p>
            <a:pPr algn="ctr">
              <a:lnSpc>
                <a:spcPct val="90000"/>
              </a:lnSpc>
              <a:defRPr/>
            </a:pPr>
            <a:r>
              <a:rPr lang="en-US" b="1" dirty="0">
                <a:solidFill>
                  <a:srgbClr val="CC3300"/>
                </a:solidFill>
              </a:rPr>
              <a:t>K</a:t>
            </a:r>
            <a:r>
              <a:rPr lang="en-US" b="1" baseline="-25000" dirty="0">
                <a:solidFill>
                  <a:srgbClr val="CC3300"/>
                </a:solidFill>
              </a:rPr>
              <a:t>L</a:t>
            </a:r>
            <a:r>
              <a:rPr lang="en-US" b="1" baseline="-25000" dirty="0">
                <a:solidFill>
                  <a:srgbClr val="0000CC"/>
                </a:solidFill>
              </a:rPr>
              <a:t> </a:t>
            </a:r>
            <a:r>
              <a:rPr lang="en-GB" b="1" dirty="0">
                <a:solidFill>
                  <a:srgbClr val="000099"/>
                </a:solidFill>
              </a:rPr>
              <a:t>= |</a:t>
            </a:r>
            <a:r>
              <a:rPr lang="en-GB" b="1" dirty="0" err="1">
                <a:solidFill>
                  <a:srgbClr val="000099"/>
                </a:solidFill>
              </a:rPr>
              <a:t>t</a:t>
            </a:r>
            <a:r>
              <a:rPr lang="en-GB" b="1" baseline="-25000" dirty="0" err="1">
                <a:solidFill>
                  <a:srgbClr val="000099"/>
                </a:solidFill>
              </a:rPr>
              <a:t>tag</a:t>
            </a:r>
            <a:r>
              <a:rPr lang="en-GB" b="1" dirty="0">
                <a:solidFill>
                  <a:srgbClr val="000099"/>
                </a:solidFill>
              </a:rPr>
              <a:t> - </a:t>
            </a:r>
            <a:r>
              <a:rPr lang="en-GB" b="1" dirty="0" err="1">
                <a:solidFill>
                  <a:srgbClr val="000099"/>
                </a:solidFill>
              </a:rPr>
              <a:t>t</a:t>
            </a:r>
            <a:r>
              <a:rPr lang="en-GB" b="1" baseline="-25000" dirty="0" err="1">
                <a:solidFill>
                  <a:srgbClr val="000099"/>
                </a:solidFill>
              </a:rPr>
              <a:t>K</a:t>
            </a:r>
            <a:r>
              <a:rPr lang="en-GB" b="1" dirty="0">
                <a:solidFill>
                  <a:srgbClr val="000099"/>
                </a:solidFill>
              </a:rPr>
              <a:t>| </a:t>
            </a:r>
            <a:r>
              <a:rPr lang="en-GB" b="1" dirty="0">
                <a:solidFill>
                  <a:srgbClr val="000099"/>
                </a:solidFill>
                <a:sym typeface="Symbol" charset="0"/>
              </a:rPr>
              <a:t>  </a:t>
            </a:r>
            <a:r>
              <a:rPr lang="en-GB" b="1" dirty="0">
                <a:solidFill>
                  <a:srgbClr val="000099"/>
                </a:solidFill>
              </a:rPr>
              <a:t>2ns</a:t>
            </a:r>
          </a:p>
          <a:p>
            <a:pPr algn="ctr">
              <a:lnSpc>
                <a:spcPct val="90000"/>
              </a:lnSpc>
              <a:defRPr/>
            </a:pPr>
            <a:r>
              <a:rPr lang="en-GB" b="1" dirty="0">
                <a:solidFill>
                  <a:srgbClr val="000099"/>
                </a:solidFill>
              </a:rPr>
              <a:t>Done for both </a:t>
            </a:r>
            <a:r>
              <a:rPr lang="en-US" b="1" dirty="0">
                <a:solidFill>
                  <a:srgbClr val="006600"/>
                </a:solidFill>
                <a:sym typeface="Symbol" charset="0"/>
              </a:rPr>
              <a:t></a:t>
            </a:r>
            <a:r>
              <a:rPr lang="en-US" b="1" baseline="30000" dirty="0">
                <a:solidFill>
                  <a:srgbClr val="006600"/>
                </a:solidFill>
                <a:sym typeface="Symbol" charset="0"/>
              </a:rPr>
              <a:t>+</a:t>
            </a:r>
            <a:r>
              <a:rPr lang="en-US" b="1" dirty="0">
                <a:solidFill>
                  <a:srgbClr val="006600"/>
                </a:solidFill>
                <a:sym typeface="Symbol" charset="0"/>
              </a:rPr>
              <a:t></a:t>
            </a:r>
            <a:r>
              <a:rPr lang="en-US" b="1" baseline="30000" dirty="0">
                <a:solidFill>
                  <a:srgbClr val="006600"/>
                </a:solidFill>
              </a:rPr>
              <a:t>-</a:t>
            </a:r>
            <a:r>
              <a:rPr lang="en-US" baseline="30000" dirty="0">
                <a:solidFill>
                  <a:srgbClr val="006600"/>
                </a:solidFill>
              </a:rPr>
              <a:t> </a:t>
            </a:r>
            <a:r>
              <a:rPr lang="en-GB" b="1" dirty="0">
                <a:solidFill>
                  <a:srgbClr val="000099"/>
                </a:solidFill>
              </a:rPr>
              <a:t>and</a:t>
            </a:r>
            <a:r>
              <a:rPr lang="it-IT" b="1" dirty="0">
                <a:solidFill>
                  <a:srgbClr val="000099"/>
                </a:solidFill>
                <a:sym typeface="Symbol" charset="0"/>
              </a:rPr>
              <a:t> </a:t>
            </a:r>
            <a:r>
              <a:rPr lang="en-US" b="1" dirty="0">
                <a:solidFill>
                  <a:srgbClr val="FF0066"/>
                </a:solidFill>
                <a:sym typeface="Symbol" charset="0"/>
              </a:rPr>
              <a:t></a:t>
            </a:r>
            <a:r>
              <a:rPr lang="en-US" b="1" baseline="30000" dirty="0">
                <a:solidFill>
                  <a:srgbClr val="FF0066"/>
                </a:solidFill>
                <a:sym typeface="Symbol" charset="0"/>
              </a:rPr>
              <a:t>0</a:t>
            </a:r>
            <a:r>
              <a:rPr lang="en-US" b="1" dirty="0">
                <a:solidFill>
                  <a:srgbClr val="FF0066"/>
                </a:solidFill>
                <a:sym typeface="Symbol" charset="0"/>
              </a:rPr>
              <a:t></a:t>
            </a:r>
            <a:r>
              <a:rPr lang="en-US" b="1" baseline="30000" dirty="0">
                <a:solidFill>
                  <a:srgbClr val="FF0066"/>
                </a:solidFill>
              </a:rPr>
              <a:t>0</a:t>
            </a:r>
            <a:endParaRPr lang="en-GB" b="1" baseline="30000" dirty="0">
              <a:solidFill>
                <a:srgbClr val="FF0066"/>
              </a:solidFill>
            </a:endParaRPr>
          </a:p>
        </p:txBody>
      </p:sp>
    </p:spTree>
    <p:extLst>
      <p:ext uri="{BB962C8B-B14F-4D97-AF65-F5344CB8AC3E}">
        <p14:creationId xmlns:p14="http://schemas.microsoft.com/office/powerpoint/2010/main" val="32149521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722789" y="838200"/>
            <a:ext cx="3438144" cy="4279392"/>
          </a:xfrm>
          <a:prstGeom prst="rect">
            <a:avLst/>
          </a:prstGeom>
        </p:spPr>
      </p:pic>
      <p:grpSp>
        <p:nvGrpSpPr>
          <p:cNvPr id="18" name="Group 17"/>
          <p:cNvGrpSpPr/>
          <p:nvPr/>
        </p:nvGrpSpPr>
        <p:grpSpPr>
          <a:xfrm>
            <a:off x="0" y="6583892"/>
            <a:ext cx="9180513" cy="307975"/>
            <a:chOff x="0" y="6577013"/>
            <a:chExt cx="9180513" cy="307975"/>
          </a:xfrm>
        </p:grpSpPr>
        <p:grpSp>
          <p:nvGrpSpPr>
            <p:cNvPr id="20" name="Group 31"/>
            <p:cNvGrpSpPr>
              <a:grpSpLocks/>
            </p:cNvGrpSpPr>
            <p:nvPr/>
          </p:nvGrpSpPr>
          <p:grpSpPr bwMode="auto">
            <a:xfrm>
              <a:off x="0" y="6577013"/>
              <a:ext cx="7172325" cy="304800"/>
              <a:chOff x="0" y="4143"/>
              <a:chExt cx="4518" cy="192"/>
            </a:xfrm>
          </p:grpSpPr>
          <p:sp>
            <p:nvSpPr>
              <p:cNvPr id="22" name="TextBox 14"/>
              <p:cNvSpPr txBox="1">
                <a:spLocks noChangeArrowheads="1"/>
              </p:cNvSpPr>
              <p:nvPr/>
            </p:nvSpPr>
            <p:spPr bwMode="auto">
              <a:xfrm>
                <a:off x="0" y="4143"/>
                <a:ext cx="1175" cy="1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err="1" smtClean="0">
                    <a:solidFill>
                      <a:schemeClr val="bg1"/>
                    </a:solidFill>
                    <a:latin typeface="Arial"/>
                    <a:cs typeface="Arial"/>
                  </a:rPr>
                  <a:t>June</a:t>
                </a:r>
                <a:r>
                  <a:rPr lang="it-IT" sz="1400" dirty="0" smtClean="0">
                    <a:solidFill>
                      <a:schemeClr val="bg1"/>
                    </a:solidFill>
                    <a:latin typeface="Arial"/>
                    <a:cs typeface="Arial"/>
                  </a:rPr>
                  <a:t> 17, 2016</a:t>
                </a:r>
                <a:endParaRPr lang="en-GB" sz="1400" dirty="0">
                  <a:solidFill>
                    <a:schemeClr val="bg1"/>
                  </a:solidFill>
                  <a:latin typeface="Arial"/>
                  <a:cs typeface="Arial"/>
                </a:endParaRPr>
              </a:p>
            </p:txBody>
          </p:sp>
          <p:sp>
            <p:nvSpPr>
              <p:cNvPr id="23" name="TextBox 15"/>
              <p:cNvSpPr txBox="1">
                <a:spLocks noChangeArrowheads="1"/>
              </p:cNvSpPr>
              <p:nvPr/>
            </p:nvSpPr>
            <p:spPr bwMode="auto">
              <a:xfrm>
                <a:off x="1175" y="4143"/>
                <a:ext cx="3343" cy="192"/>
              </a:xfrm>
              <a:prstGeom prst="rect">
                <a:avLst/>
              </a:prstGeom>
              <a:solidFill>
                <a:srgbClr val="558ED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en-GB" sz="1400" dirty="0" smtClean="0">
                    <a:solidFill>
                      <a:schemeClr val="bg1"/>
                    </a:solidFill>
                    <a:latin typeface="Arial"/>
                    <a:cs typeface="Arial"/>
                  </a:rPr>
                  <a:t>Kirk McDonald Fest</a:t>
                </a:r>
                <a:endParaRPr lang="en-GB" sz="1400" dirty="0">
                  <a:solidFill>
                    <a:schemeClr val="bg1"/>
                  </a:solidFill>
                  <a:latin typeface="Arial"/>
                  <a:cs typeface="Arial"/>
                </a:endParaRPr>
              </a:p>
            </p:txBody>
          </p:sp>
        </p:grpSp>
        <p:sp>
          <p:nvSpPr>
            <p:cNvPr id="21" name="TextBox 5"/>
            <p:cNvSpPr txBox="1">
              <a:spLocks noChangeArrowheads="1"/>
            </p:cNvSpPr>
            <p:nvPr/>
          </p:nvSpPr>
          <p:spPr bwMode="auto">
            <a:xfrm>
              <a:off x="7132638" y="6580188"/>
              <a:ext cx="20478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a:solidFill>
                    <a:schemeClr val="bg1"/>
                  </a:solidFill>
                  <a:latin typeface="Arial"/>
                  <a:cs typeface="Arial"/>
                </a:rPr>
                <a:t>C. </a:t>
              </a:r>
              <a:r>
                <a:rPr lang="it-IT" sz="1400" dirty="0" smtClean="0">
                  <a:solidFill>
                    <a:schemeClr val="bg1"/>
                  </a:solidFill>
                  <a:latin typeface="Arial"/>
                  <a:cs typeface="Arial"/>
                </a:rPr>
                <a:t>Biino</a:t>
              </a:r>
              <a:endParaRPr lang="en-GB" sz="1400" dirty="0">
                <a:solidFill>
                  <a:schemeClr val="bg1"/>
                </a:solidFill>
                <a:latin typeface="Arial"/>
                <a:cs typeface="Arial"/>
              </a:endParaRPr>
            </a:p>
          </p:txBody>
        </p:sp>
      </p:grpSp>
      <p:sp>
        <p:nvSpPr>
          <p:cNvPr id="27" name="TextBox 5"/>
          <p:cNvSpPr txBox="1">
            <a:spLocks noChangeArrowheads="1"/>
          </p:cNvSpPr>
          <p:nvPr/>
        </p:nvSpPr>
        <p:spPr bwMode="auto">
          <a:xfrm>
            <a:off x="7132638" y="6580188"/>
            <a:ext cx="20478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a:solidFill>
                  <a:schemeClr val="bg1"/>
                </a:solidFill>
                <a:latin typeface="Arial"/>
                <a:cs typeface="Arial"/>
              </a:rPr>
              <a:t>C. </a:t>
            </a:r>
            <a:r>
              <a:rPr lang="it-IT" sz="1400" dirty="0" smtClean="0">
                <a:solidFill>
                  <a:schemeClr val="bg1"/>
                </a:solidFill>
                <a:latin typeface="Arial"/>
                <a:cs typeface="Arial"/>
              </a:rPr>
              <a:t>Biino</a:t>
            </a:r>
            <a:endParaRPr lang="en-GB" sz="1400" dirty="0">
              <a:solidFill>
                <a:schemeClr val="bg1"/>
              </a:solidFill>
              <a:latin typeface="Arial"/>
              <a:cs typeface="Arial"/>
            </a:endParaRPr>
          </a:p>
        </p:txBody>
      </p:sp>
      <p:sp>
        <p:nvSpPr>
          <p:cNvPr id="3" name="Title 2"/>
          <p:cNvSpPr>
            <a:spLocks noGrp="1"/>
          </p:cNvSpPr>
          <p:nvPr>
            <p:ph type="title"/>
          </p:nvPr>
        </p:nvSpPr>
        <p:spPr/>
        <p:txBody>
          <a:bodyPr/>
          <a:lstStyle/>
          <a:p>
            <a:r>
              <a:rPr lang="en-US" dirty="0" smtClean="0"/>
              <a:t> </a:t>
            </a:r>
            <a:endParaRPr lang="en-US" dirty="0"/>
          </a:p>
        </p:txBody>
      </p:sp>
      <p:sp>
        <p:nvSpPr>
          <p:cNvPr id="6" name="Text Placeholder 5"/>
          <p:cNvSpPr>
            <a:spLocks noGrp="1"/>
          </p:cNvSpPr>
          <p:nvPr>
            <p:ph type="body" idx="1"/>
          </p:nvPr>
        </p:nvSpPr>
        <p:spPr/>
        <p:txBody>
          <a:bodyPr/>
          <a:lstStyle/>
          <a:p>
            <a:r>
              <a:rPr lang="en-US" dirty="0" smtClean="0"/>
              <a:t> </a:t>
            </a:r>
            <a:endParaRPr lang="en-US" dirty="0"/>
          </a:p>
        </p:txBody>
      </p:sp>
      <p:sp>
        <p:nvSpPr>
          <p:cNvPr id="12" name="Rectangle 2"/>
          <p:cNvSpPr txBox="1">
            <a:spLocks noChangeArrowheads="1"/>
          </p:cNvSpPr>
          <p:nvPr/>
        </p:nvSpPr>
        <p:spPr bwMode="auto">
          <a:xfrm>
            <a:off x="0" y="0"/>
            <a:ext cx="9144000" cy="864096"/>
          </a:xfrm>
          <a:prstGeom prst="rect">
            <a:avLst/>
          </a:prstGeom>
          <a:solidFill>
            <a:srgbClr val="558ED5"/>
          </a:solidFill>
          <a:ln w="9525">
            <a:noFill/>
            <a:miter lim="800000"/>
            <a:headEnd/>
            <a:tailEnd/>
          </a:ln>
          <a:effectLst>
            <a:reflection blurRad="6350" stA="52000" endA="300" endPos="35000" dir="5400000" sy="-100000" algn="bl" rotWithShape="0"/>
          </a:effectLst>
        </p:spPr>
        <p:txBody>
          <a:bodyPr anchor="ctr"/>
          <a:lstStyle/>
          <a:p>
            <a:pPr>
              <a:lnSpc>
                <a:spcPct val="50000"/>
              </a:lnSpc>
              <a:defRPr/>
            </a:pPr>
            <a:r>
              <a:rPr lang="en-GB" sz="3600" dirty="0">
                <a:solidFill>
                  <a:schemeClr val="bg1"/>
                </a:solidFill>
                <a:effectLst>
                  <a:reflection stA="50000" endPos="75000" dist="12700" dir="5400000" sy="-100000" algn="bl" rotWithShape="0"/>
                </a:effectLst>
                <a:latin typeface="Calibri"/>
                <a:ea typeface="ＭＳ Ｐゴシック" pitchFamily="34" charset="-128"/>
                <a:cs typeface="Calibri"/>
              </a:rPr>
              <a:t> </a:t>
            </a:r>
            <a:r>
              <a:rPr lang="en-GB" sz="3600" dirty="0" smtClean="0">
                <a:solidFill>
                  <a:schemeClr val="bg1"/>
                </a:solidFill>
                <a:effectLst>
                  <a:reflection stA="50000" endPos="75000" dist="12700" dir="5400000" sy="-100000" algn="bl" rotWithShape="0"/>
                </a:effectLst>
                <a:latin typeface="Calibri"/>
                <a:ea typeface="ＭＳ Ｐゴシック" pitchFamily="34" charset="-128"/>
                <a:cs typeface="Calibri"/>
              </a:rPr>
              <a:t> NA48 and </a:t>
            </a:r>
            <a:r>
              <a:rPr lang="en-GB" sz="3600" dirty="0" err="1" smtClean="0">
                <a:solidFill>
                  <a:schemeClr val="bg1"/>
                </a:solidFill>
                <a:effectLst>
                  <a:reflection stA="50000" endPos="75000" dist="12700" dir="5400000" sy="-100000" algn="bl" rotWithShape="0"/>
                </a:effectLst>
                <a:latin typeface="Calibri"/>
                <a:ea typeface="ＭＳ Ｐゴシック" pitchFamily="34" charset="-128"/>
                <a:cs typeface="Calibri"/>
              </a:rPr>
              <a:t>KTeV</a:t>
            </a:r>
            <a:r>
              <a:rPr lang="en-GB" sz="3600" dirty="0" smtClean="0">
                <a:solidFill>
                  <a:schemeClr val="bg1"/>
                </a:solidFill>
                <a:effectLst>
                  <a:reflection stA="50000" endPos="75000" dist="12700" dir="5400000" sy="-100000" algn="bl" rotWithShape="0"/>
                </a:effectLst>
                <a:latin typeface="Calibri"/>
                <a:ea typeface="ＭＳ Ｐゴシック" pitchFamily="34" charset="-128"/>
                <a:cs typeface="Calibri"/>
              </a:rPr>
              <a:t>: </a:t>
            </a:r>
            <a:r>
              <a:rPr lang="en-GB" sz="3600" dirty="0">
                <a:solidFill>
                  <a:schemeClr val="bg1"/>
                </a:solidFill>
                <a:effectLst>
                  <a:reflection stA="50000" endPos="75000" dist="12700" dir="5400000" sy="-100000" algn="bl" rotWithShape="0"/>
                </a:effectLst>
                <a:latin typeface="Calibri"/>
                <a:ea typeface="ＭＳ Ｐゴシック" pitchFamily="34" charset="-128"/>
                <a:cs typeface="Calibri"/>
              </a:rPr>
              <a:t>t</a:t>
            </a:r>
            <a:r>
              <a:rPr lang="en-GB" sz="3600" dirty="0" smtClean="0">
                <a:solidFill>
                  <a:schemeClr val="bg1"/>
                </a:solidFill>
                <a:effectLst>
                  <a:reflection stA="50000" endPos="75000" dist="12700" dir="5400000" sy="-100000" algn="bl" rotWithShape="0"/>
                </a:effectLst>
                <a:latin typeface="Calibri"/>
                <a:ea typeface="ＭＳ Ｐゴシック" pitchFamily="34" charset="-128"/>
                <a:cs typeface="Calibri"/>
              </a:rPr>
              <a:t>he art of </a:t>
            </a:r>
            <a:r>
              <a:rPr lang="en-GB" sz="3600" dirty="0" err="1" smtClean="0">
                <a:solidFill>
                  <a:schemeClr val="bg1"/>
                </a:solidFill>
                <a:effectLst>
                  <a:reflection stA="50000" endPos="75000" dist="12700" dir="5400000" sy="-100000" algn="bl" rotWithShape="0"/>
                </a:effectLst>
                <a:latin typeface="Calibri"/>
                <a:ea typeface="ＭＳ Ｐゴシック" pitchFamily="34" charset="-128"/>
                <a:cs typeface="Calibri"/>
              </a:rPr>
              <a:t>calorimetry</a:t>
            </a:r>
            <a:endParaRPr lang="ru-RU" sz="3600" kern="0" dirty="0">
              <a:solidFill>
                <a:schemeClr val="bg1"/>
              </a:solidFill>
              <a:latin typeface="Calibri"/>
              <a:ea typeface="+mj-ea"/>
              <a:cs typeface="Calibri"/>
            </a:endParaRPr>
          </a:p>
        </p:txBody>
      </p:sp>
      <p:sp>
        <p:nvSpPr>
          <p:cNvPr id="33" name="Text Box 2053"/>
          <p:cNvSpPr txBox="1">
            <a:spLocks noChangeArrowheads="1"/>
          </p:cNvSpPr>
          <p:nvPr/>
        </p:nvSpPr>
        <p:spPr bwMode="auto">
          <a:xfrm>
            <a:off x="228600" y="990600"/>
            <a:ext cx="5334000" cy="1746250"/>
          </a:xfrm>
          <a:prstGeom prst="rect">
            <a:avLst/>
          </a:prstGeom>
          <a:solidFill>
            <a:srgbClr val="E5FDFF"/>
          </a:solidFill>
          <a:ln w="9525">
            <a:solidFill>
              <a:srgbClr val="000080"/>
            </a:solidFill>
            <a:miter lim="800000"/>
            <a:headEnd/>
            <a:tailEnd/>
          </a:ln>
          <a:effectLst>
            <a:outerShdw blurRad="63500" dist="38099" dir="2700000" algn="ctr" rotWithShape="0">
              <a:srgbClr val="6666FF">
                <a:alpha val="74998"/>
              </a:srgbClr>
            </a:outerShdw>
          </a:effectLst>
        </p:spPr>
        <p:txBody>
          <a:bodyPr>
            <a:spAutoFit/>
          </a:bodyPr>
          <a:lstStyle/>
          <a:p>
            <a:pPr>
              <a:buClr>
                <a:srgbClr val="990033"/>
              </a:buClr>
              <a:buSzPct val="115000"/>
              <a:buFont typeface="Wingdings" charset="0"/>
              <a:buChar char="§"/>
              <a:defRPr/>
            </a:pPr>
            <a:r>
              <a:rPr lang="it-IT" sz="2000" b="1">
                <a:solidFill>
                  <a:srgbClr val="4C0019"/>
                </a:solidFill>
                <a:cs typeface="+mn-cs"/>
                <a:sym typeface="Monotype Sorts" charset="0"/>
              </a:rPr>
              <a:t> </a:t>
            </a:r>
            <a:r>
              <a:rPr lang="it-IT" sz="2000" b="1">
                <a:solidFill>
                  <a:srgbClr val="000099"/>
                </a:solidFill>
                <a:cs typeface="+mn-cs"/>
                <a:sym typeface="Symbol" charset="0"/>
              </a:rPr>
              <a:t>3100 CsI crystals</a:t>
            </a:r>
          </a:p>
          <a:p>
            <a:pPr>
              <a:buClr>
                <a:srgbClr val="990033"/>
              </a:buClr>
              <a:buSzPct val="115000"/>
              <a:buFont typeface="Wingdings" charset="0"/>
              <a:buChar char="§"/>
              <a:defRPr/>
            </a:pPr>
            <a:r>
              <a:rPr lang="it-IT" sz="2000" b="1">
                <a:solidFill>
                  <a:srgbClr val="000099"/>
                </a:solidFill>
                <a:cs typeface="+mn-cs"/>
                <a:sym typeface="Symbol" charset="0"/>
              </a:rPr>
              <a:t> 0,5 m depth (~27 X</a:t>
            </a:r>
            <a:r>
              <a:rPr lang="it-IT" sz="2000" b="1" baseline="-25000">
                <a:solidFill>
                  <a:srgbClr val="000099"/>
                </a:solidFill>
                <a:cs typeface="+mn-cs"/>
                <a:sym typeface="Symbol" charset="0"/>
              </a:rPr>
              <a:t>0</a:t>
            </a:r>
            <a:r>
              <a:rPr lang="it-IT" sz="2000" b="1">
                <a:solidFill>
                  <a:srgbClr val="000099"/>
                </a:solidFill>
                <a:cs typeface="+mn-cs"/>
                <a:sym typeface="Symbol" charset="0"/>
              </a:rPr>
              <a:t>)</a:t>
            </a:r>
          </a:p>
          <a:p>
            <a:pPr>
              <a:buClr>
                <a:srgbClr val="990033"/>
              </a:buClr>
              <a:buSzPct val="115000"/>
              <a:buFont typeface="Wingdings" charset="0"/>
              <a:buChar char="§"/>
              <a:defRPr/>
            </a:pPr>
            <a:r>
              <a:rPr lang="it-IT" sz="2000" b="1">
                <a:solidFill>
                  <a:srgbClr val="000099"/>
                </a:solidFill>
                <a:cs typeface="+mn-cs"/>
                <a:sym typeface="Symbol" charset="0"/>
              </a:rPr>
              <a:t> </a:t>
            </a:r>
            <a:r>
              <a:rPr lang="en-US" sz="1800" b="1">
                <a:solidFill>
                  <a:srgbClr val="FF0000"/>
                </a:solidFill>
                <a:latin typeface="Symbol" charset="0"/>
                <a:cs typeface="+mn-cs"/>
                <a:sym typeface="Symbol" charset="0"/>
              </a:rPr>
              <a:t>s</a:t>
            </a:r>
            <a:r>
              <a:rPr lang="en-US" sz="1800" b="1">
                <a:solidFill>
                  <a:srgbClr val="FF0000"/>
                </a:solidFill>
                <a:cs typeface="+mn-cs"/>
              </a:rPr>
              <a:t>(E)/E </a:t>
            </a:r>
            <a:r>
              <a:rPr lang="en-US" sz="1800" b="1">
                <a:solidFill>
                  <a:srgbClr val="FF0000"/>
                </a:solidFill>
                <a:latin typeface="Symbol" charset="0"/>
                <a:cs typeface="+mn-cs"/>
                <a:sym typeface="Symbol" charset="0"/>
              </a:rPr>
              <a:t>  </a:t>
            </a:r>
            <a:r>
              <a:rPr lang="en-US" sz="1800" b="1">
                <a:solidFill>
                  <a:srgbClr val="FF0000"/>
                </a:solidFill>
                <a:cs typeface="+mn-cs"/>
              </a:rPr>
              <a:t>2.0 </a:t>
            </a:r>
            <a:r>
              <a:rPr lang="en-US" sz="1800" b="1">
                <a:solidFill>
                  <a:srgbClr val="FF0000"/>
                </a:solidFill>
                <a:cs typeface="+mn-cs"/>
                <a:sym typeface="Symbol" charset="0"/>
              </a:rPr>
              <a:t>%</a:t>
            </a:r>
            <a:r>
              <a:rPr lang="en-US" sz="1800" b="1">
                <a:solidFill>
                  <a:srgbClr val="FF0000"/>
                </a:solidFill>
                <a:latin typeface="Symbol" charset="0"/>
                <a:cs typeface="+mn-cs"/>
                <a:sym typeface="Symbol" charset="0"/>
              </a:rPr>
              <a:t> / </a:t>
            </a:r>
            <a:r>
              <a:rPr lang="en-US" sz="1800" b="1">
                <a:solidFill>
                  <a:srgbClr val="FF0000"/>
                </a:solidFill>
                <a:cs typeface="+mn-cs"/>
                <a:sym typeface="Symbol" charset="0"/>
              </a:rPr>
              <a:t>E</a:t>
            </a:r>
            <a:r>
              <a:rPr lang="en-US" sz="1800" b="1">
                <a:solidFill>
                  <a:srgbClr val="FF0000"/>
                </a:solidFill>
                <a:latin typeface="Symbol" charset="0"/>
                <a:cs typeface="+mn-cs"/>
                <a:sym typeface="Symbol" charset="0"/>
              </a:rPr>
              <a:t> </a:t>
            </a:r>
            <a:r>
              <a:rPr lang="en-US" sz="1800" b="1">
                <a:solidFill>
                  <a:srgbClr val="FF0000"/>
                </a:solidFill>
                <a:cs typeface="+mn-cs"/>
              </a:rPr>
              <a:t> 0.45%</a:t>
            </a:r>
            <a:r>
              <a:rPr lang="en-US" sz="1800">
                <a:solidFill>
                  <a:srgbClr val="FF0000"/>
                </a:solidFill>
                <a:cs typeface="+mn-cs"/>
              </a:rPr>
              <a:t> </a:t>
            </a:r>
          </a:p>
          <a:p>
            <a:pPr>
              <a:buClr>
                <a:srgbClr val="990033"/>
              </a:buClr>
              <a:buSzPct val="115000"/>
              <a:buFont typeface="Monotype Sorts" charset="0"/>
              <a:buNone/>
              <a:defRPr/>
            </a:pPr>
            <a:r>
              <a:rPr lang="en-US" sz="1600">
                <a:solidFill>
                  <a:schemeClr val="tx1"/>
                </a:solidFill>
                <a:cs typeface="+mn-cs"/>
              </a:rPr>
              <a:t>(E in GeV) ;</a:t>
            </a:r>
            <a:r>
              <a:rPr lang="en-US">
                <a:solidFill>
                  <a:schemeClr val="tx1"/>
                </a:solidFill>
                <a:cs typeface="+mn-cs"/>
              </a:rPr>
              <a:t> </a:t>
            </a:r>
            <a:r>
              <a:rPr lang="it-IT" sz="2000" b="1">
                <a:solidFill>
                  <a:srgbClr val="000099"/>
                </a:solidFill>
                <a:cs typeface="+mn-cs"/>
                <a:sym typeface="Symbol" charset="0"/>
              </a:rPr>
              <a:t>0.7% energy resolution for </a:t>
            </a:r>
          </a:p>
          <a:p>
            <a:pPr>
              <a:buClr>
                <a:srgbClr val="990033"/>
              </a:buClr>
              <a:buSzPct val="115000"/>
              <a:buFont typeface="Monotype Sorts" charset="0"/>
              <a:buNone/>
              <a:defRPr/>
            </a:pPr>
            <a:r>
              <a:rPr lang="it-IT" sz="2000" b="1">
                <a:solidFill>
                  <a:srgbClr val="000099"/>
                </a:solidFill>
                <a:cs typeface="+mn-cs"/>
                <a:sym typeface="Symbol" charset="0"/>
              </a:rPr>
              <a:t>19 GeV </a:t>
            </a:r>
            <a:r>
              <a:rPr lang="it-IT" b="1">
                <a:solidFill>
                  <a:srgbClr val="000099"/>
                </a:solidFill>
                <a:cs typeface="+mn-cs"/>
                <a:sym typeface="Symbol" charset="0"/>
              </a:rPr>
              <a:t></a:t>
            </a:r>
            <a:r>
              <a:rPr lang="it-IT" sz="2000" b="1">
                <a:solidFill>
                  <a:srgbClr val="000099"/>
                </a:solidFill>
                <a:cs typeface="+mn-cs"/>
                <a:sym typeface="Symbol" charset="0"/>
              </a:rPr>
              <a:t> </a:t>
            </a:r>
          </a:p>
        </p:txBody>
      </p:sp>
      <p:sp>
        <p:nvSpPr>
          <p:cNvPr id="34" name="Text Box 2054"/>
          <p:cNvSpPr txBox="1">
            <a:spLocks noChangeArrowheads="1"/>
          </p:cNvSpPr>
          <p:nvPr/>
        </p:nvSpPr>
        <p:spPr bwMode="auto">
          <a:xfrm>
            <a:off x="3352800" y="4987925"/>
            <a:ext cx="5638800" cy="1793875"/>
          </a:xfrm>
          <a:prstGeom prst="rect">
            <a:avLst/>
          </a:prstGeom>
          <a:solidFill>
            <a:srgbClr val="E5FDFF"/>
          </a:solidFill>
          <a:ln w="9525">
            <a:solidFill>
              <a:srgbClr val="000080"/>
            </a:solidFill>
            <a:miter lim="800000"/>
            <a:headEnd/>
            <a:tailEnd/>
          </a:ln>
          <a:effectLst>
            <a:outerShdw blurRad="63500" dist="38099" dir="2700000" algn="ctr" rotWithShape="0">
              <a:srgbClr val="6666FF">
                <a:alpha val="74998"/>
              </a:srgbClr>
            </a:outerShdw>
          </a:effectLst>
        </p:spPr>
        <p:txBody>
          <a:bodyPr>
            <a:spAutoFit/>
          </a:bodyPr>
          <a:lstStyle/>
          <a:p>
            <a:pPr>
              <a:buClr>
                <a:srgbClr val="990033"/>
              </a:buClr>
              <a:buFont typeface="Wingdings" charset="0"/>
              <a:buChar char="§"/>
              <a:defRPr/>
            </a:pPr>
            <a:r>
              <a:rPr lang="it-IT" sz="2000" b="1" dirty="0">
                <a:solidFill>
                  <a:srgbClr val="000099"/>
                </a:solidFill>
                <a:cs typeface="+mn-cs"/>
                <a:sym typeface="Symbol" charset="0"/>
              </a:rPr>
              <a:t> 10 m</a:t>
            </a:r>
            <a:r>
              <a:rPr lang="it-IT" sz="2000" b="1" baseline="30000" dirty="0">
                <a:solidFill>
                  <a:srgbClr val="000099"/>
                </a:solidFill>
                <a:cs typeface="+mn-cs"/>
                <a:sym typeface="Symbol" charset="0"/>
              </a:rPr>
              <a:t>3</a:t>
            </a:r>
            <a:r>
              <a:rPr lang="it-IT" sz="2000" b="1" dirty="0">
                <a:solidFill>
                  <a:srgbClr val="000099"/>
                </a:solidFill>
                <a:cs typeface="+mn-cs"/>
                <a:sym typeface="Symbol" charset="0"/>
              </a:rPr>
              <a:t> of </a:t>
            </a:r>
            <a:r>
              <a:rPr lang="it-IT" sz="2000" b="1" dirty="0" err="1">
                <a:solidFill>
                  <a:srgbClr val="000099"/>
                </a:solidFill>
                <a:cs typeface="+mn-cs"/>
                <a:sym typeface="Symbol" charset="0"/>
              </a:rPr>
              <a:t>LKr</a:t>
            </a:r>
            <a:r>
              <a:rPr lang="it-IT" sz="2000" b="1" dirty="0">
                <a:solidFill>
                  <a:srgbClr val="000099"/>
                </a:solidFill>
                <a:cs typeface="+mn-cs"/>
                <a:sym typeface="Symbol" charset="0"/>
              </a:rPr>
              <a:t> (13212 </a:t>
            </a:r>
            <a:r>
              <a:rPr lang="it-IT" sz="2000" b="1" dirty="0" err="1">
                <a:solidFill>
                  <a:srgbClr val="000099"/>
                </a:solidFill>
                <a:cs typeface="+mn-cs"/>
                <a:sym typeface="Symbol" charset="0"/>
              </a:rPr>
              <a:t>cells</a:t>
            </a:r>
            <a:r>
              <a:rPr lang="it-IT" sz="2000" b="1" dirty="0">
                <a:solidFill>
                  <a:srgbClr val="000099"/>
                </a:solidFill>
                <a:cs typeface="+mn-cs"/>
                <a:sym typeface="Symbol" charset="0"/>
              </a:rPr>
              <a:t>)</a:t>
            </a:r>
          </a:p>
          <a:p>
            <a:pPr>
              <a:buClr>
                <a:srgbClr val="990033"/>
              </a:buClr>
              <a:buFont typeface="Wingdings" charset="0"/>
              <a:buChar char="§"/>
              <a:defRPr/>
            </a:pPr>
            <a:r>
              <a:rPr lang="it-IT" sz="2000" b="1" dirty="0">
                <a:solidFill>
                  <a:srgbClr val="000099"/>
                </a:solidFill>
                <a:cs typeface="+mn-cs"/>
                <a:sym typeface="Symbol" charset="0"/>
              </a:rPr>
              <a:t> 1.25 m </a:t>
            </a:r>
            <a:r>
              <a:rPr lang="it-IT" sz="2000" b="1" dirty="0" err="1">
                <a:solidFill>
                  <a:srgbClr val="000099"/>
                </a:solidFill>
                <a:cs typeface="+mn-cs"/>
                <a:sym typeface="Symbol" charset="0"/>
              </a:rPr>
              <a:t>depth</a:t>
            </a:r>
            <a:r>
              <a:rPr lang="it-IT" sz="2000" b="1" dirty="0">
                <a:solidFill>
                  <a:srgbClr val="000099"/>
                </a:solidFill>
                <a:cs typeface="+mn-cs"/>
                <a:sym typeface="Symbol" charset="0"/>
              </a:rPr>
              <a:t> (~27 X</a:t>
            </a:r>
            <a:r>
              <a:rPr lang="it-IT" sz="2000" b="1" baseline="-25000" dirty="0">
                <a:solidFill>
                  <a:srgbClr val="000099"/>
                </a:solidFill>
                <a:cs typeface="+mn-cs"/>
                <a:sym typeface="Symbol" charset="0"/>
              </a:rPr>
              <a:t>0</a:t>
            </a:r>
            <a:r>
              <a:rPr lang="it-IT" sz="2000" b="1" dirty="0">
                <a:solidFill>
                  <a:srgbClr val="000099"/>
                </a:solidFill>
                <a:cs typeface="+mn-cs"/>
                <a:sym typeface="Symbol" charset="0"/>
              </a:rPr>
              <a:t>)</a:t>
            </a:r>
          </a:p>
          <a:p>
            <a:pPr>
              <a:buClr>
                <a:srgbClr val="990033"/>
              </a:buClr>
              <a:buFont typeface="Wingdings" charset="0"/>
              <a:buChar char="§"/>
              <a:defRPr/>
            </a:pPr>
            <a:r>
              <a:rPr lang="it-IT" sz="2000" b="1" dirty="0">
                <a:solidFill>
                  <a:srgbClr val="000099"/>
                </a:solidFill>
                <a:cs typeface="+mn-cs"/>
                <a:sym typeface="Symbol" charset="0"/>
              </a:rPr>
              <a:t> </a:t>
            </a:r>
            <a:r>
              <a:rPr lang="en-US" sz="1800" b="1" dirty="0">
                <a:solidFill>
                  <a:srgbClr val="FF0000"/>
                </a:solidFill>
                <a:latin typeface="Symbol" charset="0"/>
                <a:cs typeface="+mn-cs"/>
                <a:sym typeface="Symbol" charset="0"/>
              </a:rPr>
              <a:t>s</a:t>
            </a:r>
            <a:r>
              <a:rPr lang="en-US" sz="1800" b="1" dirty="0">
                <a:solidFill>
                  <a:srgbClr val="FF0000"/>
                </a:solidFill>
                <a:cs typeface="+mn-cs"/>
              </a:rPr>
              <a:t>(E)/E </a:t>
            </a:r>
            <a:r>
              <a:rPr lang="en-US" sz="1800" b="1" dirty="0">
                <a:solidFill>
                  <a:srgbClr val="FF0000"/>
                </a:solidFill>
                <a:latin typeface="Symbol" charset="0"/>
                <a:cs typeface="+mn-cs"/>
                <a:sym typeface="Symbol" charset="0"/>
              </a:rPr>
              <a:t>  </a:t>
            </a:r>
            <a:r>
              <a:rPr lang="en-US" sz="1800" b="1" dirty="0">
                <a:solidFill>
                  <a:srgbClr val="FF0000"/>
                </a:solidFill>
                <a:cs typeface="+mn-cs"/>
              </a:rPr>
              <a:t>3.2 </a:t>
            </a:r>
            <a:r>
              <a:rPr lang="en-US" sz="1800" b="1" dirty="0">
                <a:solidFill>
                  <a:srgbClr val="FF0000"/>
                </a:solidFill>
                <a:cs typeface="+mn-cs"/>
                <a:sym typeface="Symbol" charset="0"/>
              </a:rPr>
              <a:t>%</a:t>
            </a:r>
            <a:r>
              <a:rPr lang="en-US" sz="1800" b="1" dirty="0">
                <a:solidFill>
                  <a:srgbClr val="FF0000"/>
                </a:solidFill>
                <a:latin typeface="Symbol" charset="0"/>
                <a:cs typeface="+mn-cs"/>
                <a:sym typeface="Symbol" charset="0"/>
              </a:rPr>
              <a:t> / </a:t>
            </a:r>
            <a:r>
              <a:rPr lang="en-US" sz="1800" b="1" dirty="0">
                <a:solidFill>
                  <a:srgbClr val="FF0000"/>
                </a:solidFill>
                <a:cs typeface="+mn-cs"/>
                <a:sym typeface="Symbol" charset="0"/>
              </a:rPr>
              <a:t>E</a:t>
            </a:r>
            <a:r>
              <a:rPr lang="en-US" sz="1800" b="1" dirty="0">
                <a:solidFill>
                  <a:srgbClr val="FF0000"/>
                </a:solidFill>
                <a:latin typeface="Symbol" charset="0"/>
                <a:cs typeface="+mn-cs"/>
                <a:sym typeface="Symbol" charset="0"/>
              </a:rPr>
              <a:t>  </a:t>
            </a:r>
            <a:r>
              <a:rPr lang="en-US" sz="1800" b="1" dirty="0">
                <a:solidFill>
                  <a:srgbClr val="FF0000"/>
                </a:solidFill>
                <a:cs typeface="+mn-cs"/>
              </a:rPr>
              <a:t> 0.09 /E </a:t>
            </a:r>
            <a:r>
              <a:rPr lang="en-US" sz="1800" b="1" dirty="0">
                <a:solidFill>
                  <a:srgbClr val="FF0000"/>
                </a:solidFill>
                <a:latin typeface="Symbol" charset="0"/>
                <a:cs typeface="+mn-cs"/>
                <a:sym typeface="Symbol" charset="0"/>
              </a:rPr>
              <a:t></a:t>
            </a:r>
            <a:r>
              <a:rPr lang="en-US" sz="1800" b="1" dirty="0">
                <a:solidFill>
                  <a:srgbClr val="FF0000"/>
                </a:solidFill>
                <a:cs typeface="+mn-cs"/>
              </a:rPr>
              <a:t> 0.42%</a:t>
            </a:r>
            <a:r>
              <a:rPr lang="en-US" sz="1600" dirty="0">
                <a:solidFill>
                  <a:srgbClr val="FF0000"/>
                </a:solidFill>
                <a:cs typeface="+mn-cs"/>
              </a:rPr>
              <a:t>   </a:t>
            </a:r>
          </a:p>
          <a:p>
            <a:pPr>
              <a:lnSpc>
                <a:spcPct val="50000"/>
              </a:lnSpc>
              <a:spcBef>
                <a:spcPct val="25000"/>
              </a:spcBef>
              <a:defRPr/>
            </a:pPr>
            <a:r>
              <a:rPr lang="en-US" sz="1600" dirty="0">
                <a:solidFill>
                  <a:schemeClr val="tx1"/>
                </a:solidFill>
                <a:cs typeface="+mn-cs"/>
              </a:rPr>
              <a:t>(E in </a:t>
            </a:r>
            <a:r>
              <a:rPr lang="en-US" sz="1600" dirty="0" err="1">
                <a:solidFill>
                  <a:schemeClr val="tx1"/>
                </a:solidFill>
                <a:cs typeface="+mn-cs"/>
              </a:rPr>
              <a:t>GeV</a:t>
            </a:r>
            <a:r>
              <a:rPr lang="en-US" sz="1600" dirty="0">
                <a:solidFill>
                  <a:schemeClr val="tx1"/>
                </a:solidFill>
                <a:cs typeface="+mn-cs"/>
              </a:rPr>
              <a:t>) ;</a:t>
            </a:r>
            <a:r>
              <a:rPr lang="it-IT" sz="2000" b="1" dirty="0">
                <a:solidFill>
                  <a:srgbClr val="000099"/>
                </a:solidFill>
                <a:cs typeface="+mn-cs"/>
                <a:sym typeface="Symbol" charset="0"/>
              </a:rPr>
              <a:t>&lt;1% </a:t>
            </a:r>
            <a:r>
              <a:rPr lang="it-IT" sz="2000" b="1" dirty="0" err="1">
                <a:solidFill>
                  <a:srgbClr val="000099"/>
                </a:solidFill>
                <a:cs typeface="+mn-cs"/>
                <a:sym typeface="Symbol" charset="0"/>
              </a:rPr>
              <a:t>energy</a:t>
            </a:r>
            <a:r>
              <a:rPr lang="it-IT" sz="2000" b="1" dirty="0">
                <a:solidFill>
                  <a:srgbClr val="000099"/>
                </a:solidFill>
                <a:cs typeface="+mn-cs"/>
                <a:sym typeface="Symbol" charset="0"/>
              </a:rPr>
              <a:t> </a:t>
            </a:r>
            <a:r>
              <a:rPr lang="it-IT" sz="2000" b="1" dirty="0" err="1">
                <a:solidFill>
                  <a:srgbClr val="000099"/>
                </a:solidFill>
                <a:cs typeface="+mn-cs"/>
                <a:sym typeface="Symbol" charset="0"/>
              </a:rPr>
              <a:t>resolution</a:t>
            </a:r>
            <a:r>
              <a:rPr lang="it-IT" sz="2000" b="1" dirty="0">
                <a:solidFill>
                  <a:srgbClr val="000099"/>
                </a:solidFill>
                <a:cs typeface="+mn-cs"/>
                <a:sym typeface="Symbol" charset="0"/>
              </a:rPr>
              <a:t> for 25GeV </a:t>
            </a:r>
            <a:r>
              <a:rPr lang="it-IT" b="1" dirty="0">
                <a:solidFill>
                  <a:srgbClr val="000099"/>
                </a:solidFill>
                <a:cs typeface="+mn-cs"/>
                <a:sym typeface="Symbol" charset="0"/>
              </a:rPr>
              <a:t></a:t>
            </a:r>
          </a:p>
          <a:p>
            <a:pPr>
              <a:lnSpc>
                <a:spcPct val="140000"/>
              </a:lnSpc>
              <a:spcBef>
                <a:spcPct val="25000"/>
              </a:spcBef>
              <a:defRPr/>
            </a:pPr>
            <a:r>
              <a:rPr lang="it-IT" sz="2000" b="1" dirty="0" err="1">
                <a:solidFill>
                  <a:srgbClr val="CC0000"/>
                </a:solidFill>
                <a:cs typeface="+mn-cs"/>
                <a:sym typeface="Symbol" charset="0"/>
              </a:rPr>
              <a:t>Unprecedented</a:t>
            </a:r>
            <a:r>
              <a:rPr lang="it-IT" sz="2000" b="1" dirty="0">
                <a:solidFill>
                  <a:srgbClr val="CC0000"/>
                </a:solidFill>
                <a:cs typeface="+mn-cs"/>
                <a:sym typeface="Symbol" charset="0"/>
              </a:rPr>
              <a:t> </a:t>
            </a:r>
            <a:r>
              <a:rPr lang="it-IT" sz="2000" b="1" dirty="0" err="1">
                <a:solidFill>
                  <a:srgbClr val="CC0000"/>
                </a:solidFill>
                <a:cs typeface="+mn-cs"/>
                <a:sym typeface="Symbol" charset="0"/>
              </a:rPr>
              <a:t>stability</a:t>
            </a:r>
            <a:r>
              <a:rPr lang="it-IT" sz="2000" b="1" dirty="0">
                <a:solidFill>
                  <a:srgbClr val="CC0000"/>
                </a:solidFill>
                <a:cs typeface="+mn-cs"/>
                <a:sym typeface="Symbol" charset="0"/>
              </a:rPr>
              <a:t> </a:t>
            </a:r>
            <a:r>
              <a:rPr lang="en-US" sz="1600" dirty="0">
                <a:solidFill>
                  <a:srgbClr val="CC0000"/>
                </a:solidFill>
                <a:cs typeface="+mn-cs"/>
              </a:rPr>
              <a:t>; </a:t>
            </a:r>
            <a:r>
              <a:rPr lang="it-IT" sz="2000" b="1" dirty="0">
                <a:solidFill>
                  <a:srgbClr val="CC0000"/>
                </a:solidFill>
                <a:cs typeface="+mn-cs"/>
                <a:sym typeface="Symbol" charset="0"/>
              </a:rPr>
              <a:t>&lt;0.1% </a:t>
            </a:r>
            <a:r>
              <a:rPr lang="it-IT" sz="2000" b="1" dirty="0" err="1">
                <a:solidFill>
                  <a:srgbClr val="CC0000"/>
                </a:solidFill>
                <a:cs typeface="+mn-cs"/>
                <a:sym typeface="Symbol" charset="0"/>
              </a:rPr>
              <a:t>corrections</a:t>
            </a:r>
            <a:r>
              <a:rPr lang="it-IT" sz="2000" b="1" dirty="0">
                <a:solidFill>
                  <a:srgbClr val="000099"/>
                </a:solidFill>
                <a:cs typeface="+mn-cs"/>
                <a:sym typeface="Symbol" charset="0"/>
              </a:rPr>
              <a:t> </a:t>
            </a:r>
          </a:p>
        </p:txBody>
      </p:sp>
      <p:sp>
        <p:nvSpPr>
          <p:cNvPr id="35" name="Text Box 2055"/>
          <p:cNvSpPr txBox="1">
            <a:spLocks noChangeArrowheads="1"/>
          </p:cNvSpPr>
          <p:nvPr/>
        </p:nvSpPr>
        <p:spPr bwMode="auto">
          <a:xfrm>
            <a:off x="4114800" y="4343400"/>
            <a:ext cx="1143000" cy="466725"/>
          </a:xfrm>
          <a:prstGeom prst="rect">
            <a:avLst/>
          </a:prstGeom>
          <a:solidFill>
            <a:srgbClr val="FFFFCC"/>
          </a:solidFill>
          <a:ln w="9525">
            <a:solidFill>
              <a:srgbClr val="000080"/>
            </a:solidFill>
            <a:miter lim="800000"/>
            <a:headEnd/>
            <a:tailEnd/>
          </a:ln>
          <a:effectLst>
            <a:outerShdw blurRad="63500" dist="107763" dir="2700000" algn="ctr" rotWithShape="0">
              <a:srgbClr val="9AA3CA">
                <a:alpha val="74998"/>
              </a:srgbClr>
            </a:outerShdw>
          </a:effectLst>
        </p:spPr>
        <p:txBody>
          <a:bodyPr lIns="90000" tIns="46800" rIns="90000" bIns="46800">
            <a:spAutoFit/>
          </a:bodyPr>
          <a:lstStyle/>
          <a:p>
            <a:pPr algn="ctr">
              <a:defRPr/>
            </a:pPr>
            <a:r>
              <a:rPr lang="en-GB" b="1">
                <a:solidFill>
                  <a:srgbClr val="0066FF"/>
                </a:solidFill>
                <a:effectLst>
                  <a:outerShdw blurRad="38100" dist="38100" dir="2700000" algn="tl">
                    <a:srgbClr val="000000"/>
                  </a:outerShdw>
                </a:effectLst>
                <a:cs typeface="+mn-cs"/>
              </a:rPr>
              <a:t>NA48</a:t>
            </a:r>
            <a:endParaRPr lang="en-GB">
              <a:solidFill>
                <a:srgbClr val="000099"/>
              </a:solidFill>
              <a:cs typeface="+mn-cs"/>
            </a:endParaRPr>
          </a:p>
        </p:txBody>
      </p:sp>
      <p:sp>
        <p:nvSpPr>
          <p:cNvPr id="36" name="Text Box 2056"/>
          <p:cNvSpPr txBox="1">
            <a:spLocks noChangeArrowheads="1"/>
          </p:cNvSpPr>
          <p:nvPr/>
        </p:nvSpPr>
        <p:spPr bwMode="auto">
          <a:xfrm>
            <a:off x="3733800" y="2962275"/>
            <a:ext cx="1143000" cy="466725"/>
          </a:xfrm>
          <a:prstGeom prst="rect">
            <a:avLst/>
          </a:prstGeom>
          <a:solidFill>
            <a:srgbClr val="FFFFCC"/>
          </a:solidFill>
          <a:ln w="9525">
            <a:solidFill>
              <a:srgbClr val="000080"/>
            </a:solidFill>
            <a:miter lim="800000"/>
            <a:headEnd/>
            <a:tailEnd/>
          </a:ln>
          <a:effectLst>
            <a:outerShdw blurRad="63500" dist="107763" dir="2700000" algn="ctr" rotWithShape="0">
              <a:srgbClr val="9AA3CA">
                <a:alpha val="74998"/>
              </a:srgbClr>
            </a:outerShdw>
          </a:effectLst>
        </p:spPr>
        <p:txBody>
          <a:bodyPr lIns="90000" tIns="46800" rIns="90000" bIns="46800">
            <a:spAutoFit/>
          </a:bodyPr>
          <a:lstStyle/>
          <a:p>
            <a:pPr algn="ctr">
              <a:defRPr/>
            </a:pPr>
            <a:r>
              <a:rPr lang="en-GB" b="1">
                <a:solidFill>
                  <a:srgbClr val="0066FF"/>
                </a:solidFill>
                <a:effectLst>
                  <a:outerShdw blurRad="38100" dist="38100" dir="2700000" algn="tl">
                    <a:srgbClr val="000000"/>
                  </a:outerShdw>
                </a:effectLst>
                <a:cs typeface="+mn-cs"/>
              </a:rPr>
              <a:t>KTeV</a:t>
            </a:r>
            <a:endParaRPr lang="en-GB">
              <a:solidFill>
                <a:srgbClr val="000099"/>
              </a:solidFill>
              <a:cs typeface="+mn-cs"/>
            </a:endParaRPr>
          </a:p>
        </p:txBody>
      </p:sp>
      <p:sp>
        <p:nvSpPr>
          <p:cNvPr id="37" name="AutoShape 2057"/>
          <p:cNvSpPr>
            <a:spLocks noChangeArrowheads="1"/>
          </p:cNvSpPr>
          <p:nvPr/>
        </p:nvSpPr>
        <p:spPr bwMode="auto">
          <a:xfrm rot="13055829">
            <a:off x="4953000" y="2332038"/>
            <a:ext cx="366713" cy="868362"/>
          </a:xfrm>
          <a:prstGeom prst="curvedRightArrow">
            <a:avLst>
              <a:gd name="adj1" fmla="val 47359"/>
              <a:gd name="adj2" fmla="val 94718"/>
              <a:gd name="adj3" fmla="val 33333"/>
            </a:avLst>
          </a:prstGeom>
          <a:gradFill rotWithShape="0">
            <a:gsLst>
              <a:gs pos="0">
                <a:schemeClr val="accent2"/>
              </a:gs>
              <a:gs pos="100000">
                <a:schemeClr val="accent2">
                  <a:gamma/>
                  <a:shade val="46275"/>
                  <a:invGamma/>
                </a:schemeClr>
              </a:gs>
            </a:gsLst>
            <a:path path="rect">
              <a:fillToRect r="100000" b="100000"/>
            </a:path>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8" name="AutoShape 2058"/>
          <p:cNvSpPr>
            <a:spLocks noChangeArrowheads="1"/>
          </p:cNvSpPr>
          <p:nvPr/>
        </p:nvSpPr>
        <p:spPr bwMode="auto">
          <a:xfrm rot="2463468">
            <a:off x="3657600" y="4313238"/>
            <a:ext cx="366713" cy="868362"/>
          </a:xfrm>
          <a:prstGeom prst="curvedRightArrow">
            <a:avLst>
              <a:gd name="adj1" fmla="val 47359"/>
              <a:gd name="adj2" fmla="val 94718"/>
              <a:gd name="adj3" fmla="val 33333"/>
            </a:avLst>
          </a:prstGeom>
          <a:gradFill rotWithShape="0">
            <a:gsLst>
              <a:gs pos="0">
                <a:schemeClr val="accent2"/>
              </a:gs>
              <a:gs pos="100000">
                <a:schemeClr val="accent2">
                  <a:gamma/>
                  <a:shade val="46275"/>
                  <a:invGamma/>
                </a:schemeClr>
              </a:gs>
            </a:gsLst>
            <a:path path="rect">
              <a:fillToRect r="100000" b="100000"/>
            </a:path>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9" name="AutoShape 2059"/>
          <p:cNvSpPr>
            <a:spLocks noChangeArrowheads="1"/>
          </p:cNvSpPr>
          <p:nvPr/>
        </p:nvSpPr>
        <p:spPr bwMode="auto">
          <a:xfrm rot="14688332" flipH="1">
            <a:off x="5280025" y="3635375"/>
            <a:ext cx="366713" cy="868363"/>
          </a:xfrm>
          <a:prstGeom prst="curvedRightArrow">
            <a:avLst>
              <a:gd name="adj1" fmla="val 47359"/>
              <a:gd name="adj2" fmla="val 94719"/>
              <a:gd name="adj3" fmla="val 33333"/>
            </a:avLst>
          </a:prstGeom>
          <a:gradFill rotWithShape="0">
            <a:gsLst>
              <a:gs pos="0">
                <a:schemeClr val="accent2"/>
              </a:gs>
              <a:gs pos="100000">
                <a:schemeClr val="accent2">
                  <a:gamma/>
                  <a:shade val="46275"/>
                  <a:invGamma/>
                </a:schemeClr>
              </a:gs>
            </a:gsLst>
            <a:path path="rect">
              <a:fillToRect r="100000" b="100000"/>
            </a:path>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0" name="AutoShape 2060"/>
          <p:cNvSpPr>
            <a:spLocks noChangeArrowheads="1"/>
          </p:cNvSpPr>
          <p:nvPr/>
        </p:nvSpPr>
        <p:spPr bwMode="auto">
          <a:xfrm rot="4403192" flipH="1">
            <a:off x="3375026" y="3268662"/>
            <a:ext cx="366712" cy="868363"/>
          </a:xfrm>
          <a:prstGeom prst="curvedRightArrow">
            <a:avLst>
              <a:gd name="adj1" fmla="val 47359"/>
              <a:gd name="adj2" fmla="val 94719"/>
              <a:gd name="adj3" fmla="val 33333"/>
            </a:avLst>
          </a:prstGeom>
          <a:gradFill rotWithShape="0">
            <a:gsLst>
              <a:gs pos="0">
                <a:schemeClr val="accent2"/>
              </a:gs>
              <a:gs pos="100000">
                <a:schemeClr val="accent2">
                  <a:gamma/>
                  <a:shade val="46275"/>
                  <a:invGamma/>
                </a:schemeClr>
              </a:gs>
            </a:gsLst>
            <a:path path="rect">
              <a:fillToRect r="100000" b="100000"/>
            </a:path>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4" name="Picture 3"/>
          <p:cNvPicPr>
            <a:picLocks noChangeAspect="1"/>
          </p:cNvPicPr>
          <p:nvPr/>
        </p:nvPicPr>
        <p:blipFill>
          <a:blip r:embed="rId4"/>
          <a:stretch>
            <a:fillRect/>
          </a:stretch>
        </p:blipFill>
        <p:spPr>
          <a:xfrm>
            <a:off x="79248" y="2819400"/>
            <a:ext cx="3044952" cy="3749040"/>
          </a:xfrm>
          <a:prstGeom prst="rect">
            <a:avLst/>
          </a:prstGeom>
        </p:spPr>
      </p:pic>
    </p:spTree>
    <p:extLst>
      <p:ext uri="{BB962C8B-B14F-4D97-AF65-F5344CB8AC3E}">
        <p14:creationId xmlns:p14="http://schemas.microsoft.com/office/powerpoint/2010/main" val="94596026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533400" y="3429000"/>
            <a:ext cx="877887" cy="927100"/>
          </a:xfrm>
        </p:spPr>
        <p:txBody>
          <a:bodyPr/>
          <a:lstStyle/>
          <a:p>
            <a:r>
              <a:rPr lang="en-US" dirty="0" smtClean="0"/>
              <a:t> </a:t>
            </a:r>
            <a:endParaRPr lang="en-US" dirty="0"/>
          </a:p>
        </p:txBody>
      </p:sp>
      <p:sp>
        <p:nvSpPr>
          <p:cNvPr id="3" name="Text Placeholder 2"/>
          <p:cNvSpPr>
            <a:spLocks noGrp="1"/>
          </p:cNvSpPr>
          <p:nvPr>
            <p:ph type="body" idx="1"/>
          </p:nvPr>
        </p:nvSpPr>
        <p:spPr>
          <a:xfrm>
            <a:off x="152400" y="3200400"/>
            <a:ext cx="1335087" cy="750887"/>
          </a:xfrm>
        </p:spPr>
        <p:txBody>
          <a:bodyPr/>
          <a:lstStyle/>
          <a:p>
            <a:r>
              <a:rPr lang="en-US" dirty="0" smtClean="0"/>
              <a:t> </a:t>
            </a:r>
            <a:endParaRPr lang="en-US" dirty="0"/>
          </a:p>
        </p:txBody>
      </p:sp>
      <p:sp>
        <p:nvSpPr>
          <p:cNvPr id="5" name="Subtitle 4"/>
          <p:cNvSpPr txBox="1">
            <a:spLocks/>
          </p:cNvSpPr>
          <p:nvPr/>
        </p:nvSpPr>
        <p:spPr bwMode="auto">
          <a:xfrm>
            <a:off x="3505200" y="2133600"/>
            <a:ext cx="5486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latin typeface="Arial"/>
                <a:cs typeface="Arial"/>
              </a:rPr>
              <a:t>Internal gluon </a:t>
            </a:r>
            <a:r>
              <a:rPr lang="en-US" sz="1800" dirty="0">
                <a:latin typeface="Arial"/>
                <a:cs typeface="Arial"/>
              </a:rPr>
              <a:t>exchanges – effects of the </a:t>
            </a:r>
            <a:r>
              <a:rPr lang="en-US" sz="1800" i="1" dirty="0">
                <a:latin typeface="Arial"/>
                <a:cs typeface="Arial"/>
              </a:rPr>
              <a:t>pion bound state </a:t>
            </a:r>
            <a:r>
              <a:rPr lang="en-US" sz="1800" dirty="0">
                <a:latin typeface="Arial"/>
                <a:cs typeface="Arial"/>
              </a:rPr>
              <a:t>– should have observable </a:t>
            </a:r>
            <a:r>
              <a:rPr lang="en-US" sz="1800" dirty="0" smtClean="0">
                <a:latin typeface="Arial"/>
                <a:cs typeface="Arial"/>
              </a:rPr>
              <a:t>effects </a:t>
            </a:r>
            <a:r>
              <a:rPr lang="en-US" sz="1800" dirty="0" smtClean="0">
                <a:latin typeface="Arial"/>
                <a:cs typeface="Arial"/>
                <a:sym typeface="Wingdings"/>
              </a:rPr>
              <a:t> </a:t>
            </a:r>
            <a:r>
              <a:rPr lang="en-US" sz="1800" dirty="0" smtClean="0">
                <a:latin typeface="Arial"/>
                <a:cs typeface="Arial"/>
              </a:rPr>
              <a:t>“</a:t>
            </a:r>
            <a:r>
              <a:rPr lang="en-US" sz="1800" dirty="0">
                <a:latin typeface="Arial"/>
                <a:cs typeface="Arial"/>
              </a:rPr>
              <a:t>Higher Twist” contributions</a:t>
            </a:r>
          </a:p>
        </p:txBody>
      </p:sp>
      <p:grpSp>
        <p:nvGrpSpPr>
          <p:cNvPr id="18" name="Group 17"/>
          <p:cNvGrpSpPr/>
          <p:nvPr/>
        </p:nvGrpSpPr>
        <p:grpSpPr>
          <a:xfrm>
            <a:off x="0" y="6577013"/>
            <a:ext cx="9180513" cy="307975"/>
            <a:chOff x="0" y="6577013"/>
            <a:chExt cx="9180513" cy="307975"/>
          </a:xfrm>
        </p:grpSpPr>
        <p:grpSp>
          <p:nvGrpSpPr>
            <p:cNvPr id="20" name="Group 31"/>
            <p:cNvGrpSpPr>
              <a:grpSpLocks/>
            </p:cNvGrpSpPr>
            <p:nvPr/>
          </p:nvGrpSpPr>
          <p:grpSpPr bwMode="auto">
            <a:xfrm>
              <a:off x="0" y="6577013"/>
              <a:ext cx="7172325" cy="304800"/>
              <a:chOff x="0" y="4143"/>
              <a:chExt cx="4518" cy="192"/>
            </a:xfrm>
          </p:grpSpPr>
          <p:sp>
            <p:nvSpPr>
              <p:cNvPr id="22" name="TextBox 14"/>
              <p:cNvSpPr txBox="1">
                <a:spLocks noChangeArrowheads="1"/>
              </p:cNvSpPr>
              <p:nvPr/>
            </p:nvSpPr>
            <p:spPr bwMode="auto">
              <a:xfrm>
                <a:off x="0" y="4143"/>
                <a:ext cx="1175" cy="1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err="1" smtClean="0">
                    <a:solidFill>
                      <a:schemeClr val="bg1"/>
                    </a:solidFill>
                    <a:latin typeface="Arial"/>
                    <a:cs typeface="Arial"/>
                  </a:rPr>
                  <a:t>June</a:t>
                </a:r>
                <a:r>
                  <a:rPr lang="it-IT" sz="1400" dirty="0" smtClean="0">
                    <a:solidFill>
                      <a:schemeClr val="bg1"/>
                    </a:solidFill>
                    <a:latin typeface="Arial"/>
                    <a:cs typeface="Arial"/>
                  </a:rPr>
                  <a:t> 17, 2016</a:t>
                </a:r>
                <a:endParaRPr lang="en-GB" sz="1400" dirty="0">
                  <a:solidFill>
                    <a:schemeClr val="bg1"/>
                  </a:solidFill>
                  <a:latin typeface="Arial"/>
                  <a:cs typeface="Arial"/>
                </a:endParaRPr>
              </a:p>
            </p:txBody>
          </p:sp>
          <p:sp>
            <p:nvSpPr>
              <p:cNvPr id="23" name="TextBox 15"/>
              <p:cNvSpPr txBox="1">
                <a:spLocks noChangeArrowheads="1"/>
              </p:cNvSpPr>
              <p:nvPr/>
            </p:nvSpPr>
            <p:spPr bwMode="auto">
              <a:xfrm>
                <a:off x="1175" y="4143"/>
                <a:ext cx="3343" cy="192"/>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en-GB" sz="1400" dirty="0" smtClean="0">
                    <a:solidFill>
                      <a:schemeClr val="bg1"/>
                    </a:solidFill>
                    <a:latin typeface="Arial"/>
                    <a:cs typeface="Arial"/>
                  </a:rPr>
                  <a:t>Kirk McDonald Fest</a:t>
                </a:r>
                <a:endParaRPr lang="en-GB" sz="1400" dirty="0">
                  <a:solidFill>
                    <a:schemeClr val="bg1"/>
                  </a:solidFill>
                  <a:latin typeface="Arial"/>
                  <a:cs typeface="Arial"/>
                </a:endParaRPr>
              </a:p>
            </p:txBody>
          </p:sp>
        </p:grpSp>
        <p:sp>
          <p:nvSpPr>
            <p:cNvPr id="21" name="TextBox 5"/>
            <p:cNvSpPr txBox="1">
              <a:spLocks noChangeArrowheads="1"/>
            </p:cNvSpPr>
            <p:nvPr/>
          </p:nvSpPr>
          <p:spPr bwMode="auto">
            <a:xfrm>
              <a:off x="7132638" y="6580188"/>
              <a:ext cx="20478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a:solidFill>
                    <a:schemeClr val="bg1"/>
                  </a:solidFill>
                  <a:latin typeface="Arial"/>
                  <a:cs typeface="Arial"/>
                </a:rPr>
                <a:t>C. </a:t>
              </a:r>
              <a:r>
                <a:rPr lang="it-IT" sz="1400" dirty="0" smtClean="0">
                  <a:solidFill>
                    <a:schemeClr val="bg1"/>
                  </a:solidFill>
                  <a:latin typeface="Arial"/>
                  <a:cs typeface="Arial"/>
                </a:rPr>
                <a:t>Biino</a:t>
              </a:r>
              <a:endParaRPr lang="en-GB" sz="1400" dirty="0">
                <a:solidFill>
                  <a:schemeClr val="bg1"/>
                </a:solidFill>
                <a:latin typeface="Arial"/>
                <a:cs typeface="Arial"/>
              </a:endParaRPr>
            </a:p>
          </p:txBody>
        </p:sp>
      </p:grpSp>
      <p:pic>
        <p:nvPicPr>
          <p:cNvPr id="11" name="Picture 10"/>
          <p:cNvPicPr>
            <a:picLocks noChangeAspect="1"/>
          </p:cNvPicPr>
          <p:nvPr/>
        </p:nvPicPr>
        <p:blipFill>
          <a:blip r:embed="rId3"/>
          <a:stretch>
            <a:fillRect/>
          </a:stretch>
        </p:blipFill>
        <p:spPr>
          <a:xfrm>
            <a:off x="0" y="0"/>
            <a:ext cx="3581400" cy="1790700"/>
          </a:xfrm>
          <a:prstGeom prst="rect">
            <a:avLst/>
          </a:prstGeom>
          <a:solidFill>
            <a:srgbClr val="FFFFFF"/>
          </a:solidFill>
        </p:spPr>
      </p:pic>
      <p:sp>
        <p:nvSpPr>
          <p:cNvPr id="6" name="TextBox 5"/>
          <p:cNvSpPr txBox="1"/>
          <p:nvPr/>
        </p:nvSpPr>
        <p:spPr>
          <a:xfrm>
            <a:off x="3048000" y="228600"/>
            <a:ext cx="6096541" cy="369332"/>
          </a:xfrm>
          <a:prstGeom prst="rect">
            <a:avLst/>
          </a:prstGeom>
          <a:noFill/>
        </p:spPr>
        <p:txBody>
          <a:bodyPr wrap="none" rtlCol="0">
            <a:spAutoFit/>
          </a:bodyPr>
          <a:lstStyle/>
          <a:p>
            <a:pPr marL="285750" indent="-285750">
              <a:buFont typeface="Arial"/>
              <a:buChar char="•"/>
            </a:pPr>
            <a:r>
              <a:rPr lang="en-US" dirty="0" smtClean="0"/>
              <a:t>Naïve picture confirmed by early </a:t>
            </a:r>
            <a:r>
              <a:rPr lang="en-US" dirty="0" err="1" smtClean="0"/>
              <a:t>Drell</a:t>
            </a:r>
            <a:r>
              <a:rPr lang="en-US" dirty="0" smtClean="0"/>
              <a:t>-Yan experiments</a:t>
            </a:r>
            <a:endParaRPr lang="en-US" dirty="0"/>
          </a:p>
        </p:txBody>
      </p:sp>
      <p:pic>
        <p:nvPicPr>
          <p:cNvPr id="13" name="Picture 12"/>
          <p:cNvPicPr>
            <a:picLocks noChangeAspect="1"/>
          </p:cNvPicPr>
          <p:nvPr/>
        </p:nvPicPr>
        <p:blipFill>
          <a:blip r:embed="rId4"/>
          <a:stretch>
            <a:fillRect/>
          </a:stretch>
        </p:blipFill>
        <p:spPr>
          <a:xfrm>
            <a:off x="3276600" y="681462"/>
            <a:ext cx="2819400" cy="664737"/>
          </a:xfrm>
          <a:prstGeom prst="rect">
            <a:avLst/>
          </a:prstGeom>
        </p:spPr>
      </p:pic>
      <p:grpSp>
        <p:nvGrpSpPr>
          <p:cNvPr id="14" name="Group 13"/>
          <p:cNvGrpSpPr/>
          <p:nvPr/>
        </p:nvGrpSpPr>
        <p:grpSpPr>
          <a:xfrm>
            <a:off x="6616700" y="609600"/>
            <a:ext cx="2146300" cy="762976"/>
            <a:chOff x="3839307" y="4876800"/>
            <a:chExt cx="2374900" cy="762976"/>
          </a:xfrm>
        </p:grpSpPr>
        <p:pic>
          <p:nvPicPr>
            <p:cNvPr id="15" name="Picture 14"/>
            <p:cNvPicPr>
              <a:picLocks noChangeAspect="1"/>
            </p:cNvPicPr>
            <p:nvPr/>
          </p:nvPicPr>
          <p:blipFill>
            <a:blip r:embed="rId5"/>
            <a:stretch>
              <a:fillRect/>
            </a:stretch>
          </p:blipFill>
          <p:spPr>
            <a:xfrm>
              <a:off x="3839307" y="4915876"/>
              <a:ext cx="2374900" cy="723900"/>
            </a:xfrm>
            <a:prstGeom prst="rect">
              <a:avLst/>
            </a:prstGeom>
          </p:spPr>
        </p:pic>
        <p:sp>
          <p:nvSpPr>
            <p:cNvPr id="16" name="Merge 15"/>
            <p:cNvSpPr/>
            <p:nvPr/>
          </p:nvSpPr>
          <p:spPr bwMode="auto">
            <a:xfrm>
              <a:off x="4191000" y="4876800"/>
              <a:ext cx="304800" cy="304800"/>
            </a:xfrm>
            <a:prstGeom prst="flowChartMerge">
              <a:avLst/>
            </a:prstGeom>
            <a:solidFill>
              <a:srgbClr val="FFFFFF"/>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Helvetica" charset="0"/>
                <a:ea typeface="ＭＳ Ｐゴシック" charset="0"/>
              </a:endParaRPr>
            </a:p>
          </p:txBody>
        </p:sp>
      </p:grpSp>
      <p:sp>
        <p:nvSpPr>
          <p:cNvPr id="19" name="TextBox 18"/>
          <p:cNvSpPr txBox="1"/>
          <p:nvPr/>
        </p:nvSpPr>
        <p:spPr>
          <a:xfrm>
            <a:off x="1905000" y="1600200"/>
            <a:ext cx="5006499" cy="369332"/>
          </a:xfrm>
          <a:prstGeom prst="rect">
            <a:avLst/>
          </a:prstGeom>
          <a:noFill/>
        </p:spPr>
        <p:txBody>
          <a:bodyPr wrap="none" rtlCol="0">
            <a:spAutoFit/>
          </a:bodyPr>
          <a:lstStyle/>
          <a:p>
            <a:pPr marL="285750" indent="-285750">
              <a:buFont typeface="Arial"/>
              <a:buChar char="•"/>
            </a:pPr>
            <a:r>
              <a:rPr lang="en-US" dirty="0" smtClean="0"/>
              <a:t>Start including QCD higher order corrections</a:t>
            </a:r>
            <a:endParaRPr lang="en-US" dirty="0"/>
          </a:p>
        </p:txBody>
      </p:sp>
      <p:sp>
        <p:nvSpPr>
          <p:cNvPr id="8" name="TextBox 7"/>
          <p:cNvSpPr txBox="1"/>
          <p:nvPr/>
        </p:nvSpPr>
        <p:spPr>
          <a:xfrm>
            <a:off x="3276600" y="3657600"/>
            <a:ext cx="3505200" cy="1754327"/>
          </a:xfrm>
          <a:prstGeom prst="rect">
            <a:avLst/>
          </a:prstGeom>
          <a:noFill/>
        </p:spPr>
        <p:txBody>
          <a:bodyPr wrap="square" rtlCol="0">
            <a:spAutoFit/>
          </a:bodyPr>
          <a:lstStyle/>
          <a:p>
            <a:r>
              <a:rPr lang="en-US" dirty="0" smtClean="0"/>
              <a:t>A large </a:t>
            </a:r>
            <a:r>
              <a:rPr lang="en-US" dirty="0" err="1" smtClean="0"/>
              <a:t>x</a:t>
            </a:r>
            <a:r>
              <a:rPr lang="en-US" baseline="-25000" dirty="0" err="1" smtClean="0"/>
              <a:t>F</a:t>
            </a:r>
            <a:r>
              <a:rPr lang="en-US" dirty="0" smtClean="0"/>
              <a:t> quark with </a:t>
            </a:r>
            <a:r>
              <a:rPr lang="en-US" dirty="0" err="1" smtClean="0"/>
              <a:t>p</a:t>
            </a:r>
            <a:r>
              <a:rPr lang="en-US" baseline="-25000" dirty="0" err="1" smtClean="0"/>
              <a:t>T</a:t>
            </a:r>
            <a:r>
              <a:rPr lang="en-US" dirty="0" smtClean="0"/>
              <a:t>&gt;0 must be far off-shell </a:t>
            </a:r>
            <a:r>
              <a:rPr lang="en-US" dirty="0" smtClean="0">
                <a:sym typeface="Wingdings"/>
              </a:rPr>
              <a:t> can couple to longitudinal photons. </a:t>
            </a:r>
          </a:p>
          <a:p>
            <a:endParaRPr lang="en-US" dirty="0" smtClean="0">
              <a:sym typeface="Wingdings"/>
            </a:endParaRPr>
          </a:p>
          <a:p>
            <a:r>
              <a:rPr lang="en-US" i="1" dirty="0">
                <a:sym typeface="Wingdings"/>
              </a:rPr>
              <a:t>w</a:t>
            </a:r>
            <a:r>
              <a:rPr lang="en-US" i="1" dirty="0" smtClean="0">
                <a:sym typeface="Wingdings"/>
              </a:rPr>
              <a:t>here </a:t>
            </a:r>
            <a:r>
              <a:rPr lang="en-US" i="1" dirty="0" err="1" smtClean="0">
                <a:sym typeface="Wingdings"/>
              </a:rPr>
              <a:t>x</a:t>
            </a:r>
            <a:r>
              <a:rPr lang="en-US" i="1" baseline="-25000" dirty="0" err="1" smtClean="0">
                <a:sym typeface="Wingdings"/>
              </a:rPr>
              <a:t>F</a:t>
            </a:r>
            <a:r>
              <a:rPr lang="en-US" i="1" dirty="0" smtClean="0">
                <a:sym typeface="Wingdings"/>
              </a:rPr>
              <a:t> is the momentum fraction of the quark in the pion</a:t>
            </a:r>
            <a:endParaRPr lang="en-US" i="1" dirty="0"/>
          </a:p>
        </p:txBody>
      </p:sp>
      <p:pic>
        <p:nvPicPr>
          <p:cNvPr id="24" name="Picture 23"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5000" y="5715000"/>
            <a:ext cx="2997200" cy="558800"/>
          </a:xfrm>
          <a:prstGeom prst="rect">
            <a:avLst/>
          </a:prstGeom>
        </p:spPr>
      </p:pic>
      <p:pic>
        <p:nvPicPr>
          <p:cNvPr id="26" name="Picture 25"/>
          <p:cNvPicPr>
            <a:picLocks noChangeAspect="1"/>
          </p:cNvPicPr>
          <p:nvPr/>
        </p:nvPicPr>
        <p:blipFill>
          <a:blip r:embed="rId7"/>
          <a:stretch>
            <a:fillRect/>
          </a:stretch>
        </p:blipFill>
        <p:spPr>
          <a:xfrm>
            <a:off x="6657202" y="3162300"/>
            <a:ext cx="2486798" cy="2628900"/>
          </a:xfrm>
          <a:prstGeom prst="rect">
            <a:avLst/>
          </a:prstGeom>
        </p:spPr>
      </p:pic>
      <p:pic>
        <p:nvPicPr>
          <p:cNvPr id="27" name="Picture 26"/>
          <p:cNvPicPr>
            <a:picLocks noChangeAspect="1"/>
          </p:cNvPicPr>
          <p:nvPr/>
        </p:nvPicPr>
        <p:blipFill>
          <a:blip r:embed="rId8"/>
          <a:stretch>
            <a:fillRect/>
          </a:stretch>
        </p:blipFill>
        <p:spPr>
          <a:xfrm>
            <a:off x="4038600" y="5791200"/>
            <a:ext cx="4775200" cy="647700"/>
          </a:xfrm>
          <a:prstGeom prst="rect">
            <a:avLst/>
          </a:prstGeom>
          <a:solidFill>
            <a:srgbClr val="FFFF00"/>
          </a:solidFill>
          <a:ln>
            <a:solidFill>
              <a:schemeClr val="tx1"/>
            </a:solidFill>
          </a:ln>
        </p:spPr>
      </p:pic>
      <p:sp>
        <p:nvSpPr>
          <p:cNvPr id="28" name="Rectangle 2"/>
          <p:cNvSpPr txBox="1">
            <a:spLocks noChangeArrowheads="1"/>
          </p:cNvSpPr>
          <p:nvPr/>
        </p:nvSpPr>
        <p:spPr>
          <a:xfrm>
            <a:off x="1600200" y="5486400"/>
            <a:ext cx="2133600" cy="609600"/>
          </a:xfrm>
          <a:prstGeom prst="rect">
            <a:avLst/>
          </a:prstGeom>
          <a:solidFill>
            <a:schemeClr val="accent5">
              <a:lumMod val="20000"/>
              <a:lumOff val="80000"/>
            </a:schemeClr>
          </a:solidFill>
        </p:spPr>
        <p:txBody>
          <a:bodyPr/>
          <a:lstStyle>
            <a:lvl1pPr algn="ctr" rtl="0" eaLnBrk="0" fontAlgn="base" hangingPunct="0">
              <a:spcBef>
                <a:spcPct val="0"/>
              </a:spcBef>
              <a:spcAft>
                <a:spcPct val="0"/>
              </a:spcAft>
              <a:defRPr sz="4400" b="1" kern="1200">
                <a:solidFill>
                  <a:srgbClr val="632523"/>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b="1">
                <a:solidFill>
                  <a:srgbClr val="632523"/>
                </a:solidFill>
                <a:latin typeface="Calibri" pitchFamily="34" charset="0"/>
                <a:ea typeface="ＭＳ Ｐゴシック" pitchFamily="-65" charset="-128"/>
                <a:cs typeface="ＭＳ Ｐゴシック" pitchFamily="-65" charset="-128"/>
              </a:defRPr>
            </a:lvl2pPr>
            <a:lvl3pPr algn="ctr" rtl="0" eaLnBrk="0" fontAlgn="base" hangingPunct="0">
              <a:spcBef>
                <a:spcPct val="0"/>
              </a:spcBef>
              <a:spcAft>
                <a:spcPct val="0"/>
              </a:spcAft>
              <a:defRPr sz="4400" b="1">
                <a:solidFill>
                  <a:srgbClr val="632523"/>
                </a:solidFill>
                <a:latin typeface="Calibri" pitchFamily="34" charset="0"/>
                <a:ea typeface="ＭＳ Ｐゴシック" pitchFamily="-65" charset="-128"/>
                <a:cs typeface="ＭＳ Ｐゴシック" pitchFamily="-65" charset="-128"/>
              </a:defRPr>
            </a:lvl3pPr>
            <a:lvl4pPr algn="ctr" rtl="0" eaLnBrk="0" fontAlgn="base" hangingPunct="0">
              <a:spcBef>
                <a:spcPct val="0"/>
              </a:spcBef>
              <a:spcAft>
                <a:spcPct val="0"/>
              </a:spcAft>
              <a:defRPr sz="4400" b="1">
                <a:solidFill>
                  <a:srgbClr val="632523"/>
                </a:solidFill>
                <a:latin typeface="Calibri" pitchFamily="34" charset="0"/>
                <a:ea typeface="ＭＳ Ｐゴシック" pitchFamily="-65" charset="-128"/>
                <a:cs typeface="ＭＳ Ｐゴシック" pitchFamily="-65" charset="-128"/>
              </a:defRPr>
            </a:lvl4pPr>
            <a:lvl5pPr algn="ctr" rtl="0" eaLnBrk="0" fontAlgn="base" hangingPunct="0">
              <a:spcBef>
                <a:spcPct val="0"/>
              </a:spcBef>
              <a:spcAft>
                <a:spcPct val="0"/>
              </a:spcAft>
              <a:defRPr sz="4400" b="1">
                <a:solidFill>
                  <a:srgbClr val="632523"/>
                </a:solidFill>
                <a:latin typeface="Calibri" pitchFamily="34" charset="0"/>
                <a:ea typeface="ＭＳ Ｐゴシック" pitchFamily="-65" charset="-128"/>
                <a:cs typeface="ＭＳ Ｐゴシック" pitchFamily="-65" charset="-128"/>
              </a:defRPr>
            </a:lvl5pPr>
            <a:lvl6pPr marL="457200" algn="ctr" rtl="0" fontAlgn="base">
              <a:spcBef>
                <a:spcPct val="0"/>
              </a:spcBef>
              <a:spcAft>
                <a:spcPct val="0"/>
              </a:spcAft>
              <a:defRPr sz="4400" b="1">
                <a:solidFill>
                  <a:srgbClr val="632523"/>
                </a:solidFill>
                <a:latin typeface="Calibri" pitchFamily="34" charset="0"/>
              </a:defRPr>
            </a:lvl6pPr>
            <a:lvl7pPr marL="914400" algn="ctr" rtl="0" fontAlgn="base">
              <a:spcBef>
                <a:spcPct val="0"/>
              </a:spcBef>
              <a:spcAft>
                <a:spcPct val="0"/>
              </a:spcAft>
              <a:defRPr sz="4400" b="1">
                <a:solidFill>
                  <a:srgbClr val="632523"/>
                </a:solidFill>
                <a:latin typeface="Calibri" pitchFamily="34" charset="0"/>
              </a:defRPr>
            </a:lvl7pPr>
            <a:lvl8pPr marL="1371600" algn="ctr" rtl="0" fontAlgn="base">
              <a:spcBef>
                <a:spcPct val="0"/>
              </a:spcBef>
              <a:spcAft>
                <a:spcPct val="0"/>
              </a:spcAft>
              <a:defRPr sz="4400" b="1">
                <a:solidFill>
                  <a:srgbClr val="632523"/>
                </a:solidFill>
                <a:latin typeface="Calibri" pitchFamily="34" charset="0"/>
              </a:defRPr>
            </a:lvl8pPr>
            <a:lvl9pPr marL="1828800" algn="ctr" rtl="0" fontAlgn="base">
              <a:spcBef>
                <a:spcPct val="0"/>
              </a:spcBef>
              <a:spcAft>
                <a:spcPct val="0"/>
              </a:spcAft>
              <a:defRPr sz="4400" b="1">
                <a:solidFill>
                  <a:srgbClr val="632523"/>
                </a:solidFill>
                <a:latin typeface="Calibri" pitchFamily="34" charset="0"/>
              </a:defRPr>
            </a:lvl9pPr>
          </a:lstStyle>
          <a:p>
            <a:pPr algn="l"/>
            <a:r>
              <a:rPr lang="en-US" sz="1600" b="0" i="1" dirty="0" smtClean="0">
                <a:solidFill>
                  <a:srgbClr val="1F497D"/>
                </a:solidFill>
                <a:latin typeface="Arial"/>
                <a:cs typeface="Arial"/>
              </a:rPr>
              <a:t>Berger &amp; Brodsky </a:t>
            </a:r>
          </a:p>
          <a:p>
            <a:pPr algn="l"/>
            <a:r>
              <a:rPr lang="en-US" sz="1600" b="0" i="1" dirty="0" smtClean="0">
                <a:solidFill>
                  <a:srgbClr val="1F497D"/>
                </a:solidFill>
                <a:latin typeface="Arial"/>
                <a:cs typeface="Arial"/>
                <a:sym typeface="Wingdings"/>
              </a:rPr>
              <a:t>PRL 42, 940 (1979)</a:t>
            </a:r>
            <a:endParaRPr lang="en-US" sz="1600" b="0" i="1" dirty="0">
              <a:solidFill>
                <a:srgbClr val="1F497D"/>
              </a:solidFill>
              <a:latin typeface="Arial"/>
              <a:cs typeface="Arial"/>
            </a:endParaRPr>
          </a:p>
        </p:txBody>
      </p:sp>
      <p:pic>
        <p:nvPicPr>
          <p:cNvPr id="7" name="Picture 6"/>
          <p:cNvPicPr>
            <a:picLocks noChangeAspect="1"/>
          </p:cNvPicPr>
          <p:nvPr/>
        </p:nvPicPr>
        <p:blipFill>
          <a:blip r:embed="rId9"/>
          <a:stretch>
            <a:fillRect/>
          </a:stretch>
        </p:blipFill>
        <p:spPr>
          <a:xfrm>
            <a:off x="152400" y="1981200"/>
            <a:ext cx="2834640" cy="2914650"/>
          </a:xfrm>
          <a:prstGeom prst="rect">
            <a:avLst/>
          </a:prstGeom>
        </p:spPr>
      </p:pic>
    </p:spTree>
    <p:extLst>
      <p:ext uri="{BB962C8B-B14F-4D97-AF65-F5344CB8AC3E}">
        <p14:creationId xmlns:p14="http://schemas.microsoft.com/office/powerpoint/2010/main" val="225404978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0" y="6583892"/>
            <a:ext cx="9180513" cy="307975"/>
            <a:chOff x="0" y="6577013"/>
            <a:chExt cx="9180513" cy="307975"/>
          </a:xfrm>
        </p:grpSpPr>
        <p:grpSp>
          <p:nvGrpSpPr>
            <p:cNvPr id="20" name="Group 31"/>
            <p:cNvGrpSpPr>
              <a:grpSpLocks/>
            </p:cNvGrpSpPr>
            <p:nvPr/>
          </p:nvGrpSpPr>
          <p:grpSpPr bwMode="auto">
            <a:xfrm>
              <a:off x="0" y="6577013"/>
              <a:ext cx="7172325" cy="304800"/>
              <a:chOff x="0" y="4143"/>
              <a:chExt cx="4518" cy="192"/>
            </a:xfrm>
          </p:grpSpPr>
          <p:sp>
            <p:nvSpPr>
              <p:cNvPr id="22" name="TextBox 14"/>
              <p:cNvSpPr txBox="1">
                <a:spLocks noChangeArrowheads="1"/>
              </p:cNvSpPr>
              <p:nvPr/>
            </p:nvSpPr>
            <p:spPr bwMode="auto">
              <a:xfrm>
                <a:off x="0" y="4143"/>
                <a:ext cx="1175" cy="1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err="1" smtClean="0">
                    <a:solidFill>
                      <a:schemeClr val="bg1"/>
                    </a:solidFill>
                    <a:latin typeface="Arial"/>
                    <a:cs typeface="Arial"/>
                  </a:rPr>
                  <a:t>June</a:t>
                </a:r>
                <a:r>
                  <a:rPr lang="it-IT" sz="1400" dirty="0" smtClean="0">
                    <a:solidFill>
                      <a:schemeClr val="bg1"/>
                    </a:solidFill>
                    <a:latin typeface="Arial"/>
                    <a:cs typeface="Arial"/>
                  </a:rPr>
                  <a:t> 17, 2016</a:t>
                </a:r>
                <a:endParaRPr lang="en-GB" sz="1400" dirty="0">
                  <a:solidFill>
                    <a:schemeClr val="bg1"/>
                  </a:solidFill>
                  <a:latin typeface="Arial"/>
                  <a:cs typeface="Arial"/>
                </a:endParaRPr>
              </a:p>
            </p:txBody>
          </p:sp>
          <p:sp>
            <p:nvSpPr>
              <p:cNvPr id="23" name="TextBox 15"/>
              <p:cNvSpPr txBox="1">
                <a:spLocks noChangeArrowheads="1"/>
              </p:cNvSpPr>
              <p:nvPr/>
            </p:nvSpPr>
            <p:spPr bwMode="auto">
              <a:xfrm>
                <a:off x="1175" y="4143"/>
                <a:ext cx="3343" cy="192"/>
              </a:xfrm>
              <a:prstGeom prst="rect">
                <a:avLst/>
              </a:prstGeom>
              <a:solidFill>
                <a:srgbClr val="558ED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en-GB" sz="1400" dirty="0" smtClean="0">
                    <a:solidFill>
                      <a:schemeClr val="bg1"/>
                    </a:solidFill>
                    <a:latin typeface="Arial"/>
                    <a:cs typeface="Arial"/>
                  </a:rPr>
                  <a:t>Kirk McDonald Fest</a:t>
                </a:r>
                <a:endParaRPr lang="en-GB" sz="1400" dirty="0">
                  <a:solidFill>
                    <a:schemeClr val="bg1"/>
                  </a:solidFill>
                  <a:latin typeface="Arial"/>
                  <a:cs typeface="Arial"/>
                </a:endParaRPr>
              </a:p>
            </p:txBody>
          </p:sp>
        </p:grpSp>
        <p:sp>
          <p:nvSpPr>
            <p:cNvPr id="21" name="TextBox 5"/>
            <p:cNvSpPr txBox="1">
              <a:spLocks noChangeArrowheads="1"/>
            </p:cNvSpPr>
            <p:nvPr/>
          </p:nvSpPr>
          <p:spPr bwMode="auto">
            <a:xfrm>
              <a:off x="7132638" y="6580188"/>
              <a:ext cx="20478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a:solidFill>
                    <a:schemeClr val="bg1"/>
                  </a:solidFill>
                  <a:latin typeface="Arial"/>
                  <a:cs typeface="Arial"/>
                </a:rPr>
                <a:t>C. </a:t>
              </a:r>
              <a:r>
                <a:rPr lang="it-IT" sz="1400" dirty="0" smtClean="0">
                  <a:solidFill>
                    <a:schemeClr val="bg1"/>
                  </a:solidFill>
                  <a:latin typeface="Arial"/>
                  <a:cs typeface="Arial"/>
                </a:rPr>
                <a:t>Biino</a:t>
              </a:r>
              <a:endParaRPr lang="en-GB" sz="1400" dirty="0">
                <a:solidFill>
                  <a:schemeClr val="bg1"/>
                </a:solidFill>
                <a:latin typeface="Arial"/>
                <a:cs typeface="Arial"/>
              </a:endParaRPr>
            </a:p>
          </p:txBody>
        </p:sp>
      </p:grpSp>
      <p:sp>
        <p:nvSpPr>
          <p:cNvPr id="27" name="TextBox 5"/>
          <p:cNvSpPr txBox="1">
            <a:spLocks noChangeArrowheads="1"/>
          </p:cNvSpPr>
          <p:nvPr/>
        </p:nvSpPr>
        <p:spPr bwMode="auto">
          <a:xfrm>
            <a:off x="7132638" y="6580188"/>
            <a:ext cx="20478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a:solidFill>
                  <a:schemeClr val="bg1"/>
                </a:solidFill>
                <a:latin typeface="Arial"/>
                <a:cs typeface="Arial"/>
              </a:rPr>
              <a:t>C. </a:t>
            </a:r>
            <a:r>
              <a:rPr lang="it-IT" sz="1400" dirty="0" smtClean="0">
                <a:solidFill>
                  <a:schemeClr val="bg1"/>
                </a:solidFill>
                <a:latin typeface="Arial"/>
                <a:cs typeface="Arial"/>
              </a:rPr>
              <a:t>Biino</a:t>
            </a:r>
            <a:endParaRPr lang="en-GB" sz="1400" dirty="0">
              <a:solidFill>
                <a:schemeClr val="bg1"/>
              </a:solidFill>
              <a:latin typeface="Arial"/>
              <a:cs typeface="Arial"/>
            </a:endParaRPr>
          </a:p>
        </p:txBody>
      </p:sp>
      <p:sp>
        <p:nvSpPr>
          <p:cNvPr id="3" name="Title 2"/>
          <p:cNvSpPr>
            <a:spLocks noGrp="1"/>
          </p:cNvSpPr>
          <p:nvPr>
            <p:ph type="title"/>
          </p:nvPr>
        </p:nvSpPr>
        <p:spPr/>
        <p:txBody>
          <a:bodyPr/>
          <a:lstStyle/>
          <a:p>
            <a:r>
              <a:rPr lang="en-US" dirty="0" smtClean="0"/>
              <a:t> </a:t>
            </a:r>
            <a:endParaRPr lang="en-US" dirty="0"/>
          </a:p>
        </p:txBody>
      </p:sp>
      <p:sp>
        <p:nvSpPr>
          <p:cNvPr id="6" name="Text Placeholder 5"/>
          <p:cNvSpPr>
            <a:spLocks noGrp="1"/>
          </p:cNvSpPr>
          <p:nvPr>
            <p:ph type="body" idx="1"/>
          </p:nvPr>
        </p:nvSpPr>
        <p:spPr/>
        <p:txBody>
          <a:bodyPr/>
          <a:lstStyle/>
          <a:p>
            <a:r>
              <a:rPr lang="en-US" dirty="0" smtClean="0"/>
              <a:t> </a:t>
            </a:r>
            <a:endParaRPr lang="en-US" dirty="0"/>
          </a:p>
        </p:txBody>
      </p:sp>
      <p:sp>
        <p:nvSpPr>
          <p:cNvPr id="12" name="Rectangle 2"/>
          <p:cNvSpPr txBox="1">
            <a:spLocks noChangeArrowheads="1"/>
          </p:cNvSpPr>
          <p:nvPr/>
        </p:nvSpPr>
        <p:spPr bwMode="auto">
          <a:xfrm>
            <a:off x="0" y="0"/>
            <a:ext cx="9144000" cy="864096"/>
          </a:xfrm>
          <a:prstGeom prst="rect">
            <a:avLst/>
          </a:prstGeom>
          <a:solidFill>
            <a:schemeClr val="tx2">
              <a:lumMod val="60000"/>
              <a:lumOff val="40000"/>
            </a:schemeClr>
          </a:solidFill>
          <a:ln w="9525">
            <a:noFill/>
            <a:miter lim="800000"/>
            <a:headEnd/>
            <a:tailEnd/>
          </a:ln>
          <a:effectLst>
            <a:reflection blurRad="6350" stA="52000" endA="300" endPos="35000" dir="5400000" sy="-100000" algn="bl" rotWithShape="0"/>
          </a:effectLst>
        </p:spPr>
        <p:txBody>
          <a:bodyPr anchor="ctr"/>
          <a:lstStyle/>
          <a:p>
            <a:pPr>
              <a:lnSpc>
                <a:spcPct val="50000"/>
              </a:lnSpc>
              <a:defRPr/>
            </a:pPr>
            <a:r>
              <a:rPr lang="en-GB" sz="3600" dirty="0">
                <a:solidFill>
                  <a:schemeClr val="bg1"/>
                </a:solidFill>
                <a:effectLst>
                  <a:reflection stA="50000" endPos="75000" dist="12700" dir="5400000" sy="-100000" algn="bl" rotWithShape="0"/>
                </a:effectLst>
                <a:latin typeface="Calibri"/>
                <a:ea typeface="ＭＳ Ｐゴシック" pitchFamily="34" charset="-128"/>
                <a:cs typeface="Calibri"/>
              </a:rPr>
              <a:t> </a:t>
            </a:r>
            <a:r>
              <a:rPr lang="en-GB" sz="3600" dirty="0" smtClean="0">
                <a:solidFill>
                  <a:schemeClr val="bg1"/>
                </a:solidFill>
                <a:effectLst>
                  <a:reflection stA="50000" endPos="75000" dist="12700" dir="5400000" sy="-100000" algn="bl" rotWithShape="0"/>
                </a:effectLst>
                <a:latin typeface="Calibri"/>
                <a:ea typeface="ＭＳ Ｐゴシック" pitchFamily="34" charset="-128"/>
                <a:cs typeface="Calibri"/>
              </a:rPr>
              <a:t> Experimental results comparison</a:t>
            </a:r>
            <a:endParaRPr lang="ru-RU" sz="3600" kern="0" dirty="0">
              <a:solidFill>
                <a:schemeClr val="bg1"/>
              </a:solidFill>
              <a:latin typeface="Calibri"/>
              <a:ea typeface="+mj-ea"/>
              <a:cs typeface="Calibri"/>
            </a:endParaRPr>
          </a:p>
        </p:txBody>
      </p:sp>
      <p:sp>
        <p:nvSpPr>
          <p:cNvPr id="13" name="Rectangle 4"/>
          <p:cNvSpPr txBox="1">
            <a:spLocks noChangeArrowheads="1"/>
          </p:cNvSpPr>
          <p:nvPr/>
        </p:nvSpPr>
        <p:spPr>
          <a:xfrm>
            <a:off x="609600" y="4876800"/>
            <a:ext cx="7924800" cy="685800"/>
          </a:xfrm>
          <a:prstGeom prst="rect">
            <a:avLst/>
          </a:prstGeom>
          <a:solidFill>
            <a:srgbClr val="E5FDFF"/>
          </a:solidFill>
          <a:ln>
            <a:solidFill>
              <a:srgbClr val="0066FF"/>
            </a:solidFill>
            <a:miter lim="800000"/>
            <a:headEnd/>
            <a:tailEnd/>
          </a:ln>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Tx/>
              <a:buNone/>
              <a:defRPr/>
            </a:pPr>
            <a:r>
              <a:rPr lang="en-US" sz="2800" dirty="0" smtClean="0">
                <a:solidFill>
                  <a:srgbClr val="CC0000"/>
                </a:solidFill>
                <a:cs typeface="+mn-cs"/>
              </a:rPr>
              <a:t>PDG average:  Re(</a:t>
            </a:r>
            <a:r>
              <a:rPr lang="en-US" b="1" dirty="0" smtClean="0">
                <a:solidFill>
                  <a:srgbClr val="CC0000"/>
                </a:solidFill>
                <a:latin typeface="Symbol" charset="0"/>
                <a:cs typeface="+mn-cs"/>
                <a:sym typeface="Symbol" charset="0"/>
              </a:rPr>
              <a:t>e</a:t>
            </a:r>
            <a:r>
              <a:rPr lang="ja-JP" altLang="en-US" sz="2800" b="1" dirty="0" smtClean="0">
                <a:solidFill>
                  <a:srgbClr val="CC0000"/>
                </a:solidFill>
                <a:latin typeface="Arial"/>
                <a:cs typeface="+mn-cs"/>
                <a:sym typeface="Monotype Sorts" charset="0"/>
              </a:rPr>
              <a:t>’</a:t>
            </a:r>
            <a:r>
              <a:rPr lang="en-US" sz="2800" b="1" dirty="0" smtClean="0">
                <a:solidFill>
                  <a:srgbClr val="CC0000"/>
                </a:solidFill>
                <a:cs typeface="+mn-cs"/>
                <a:sym typeface="Monotype Sorts" charset="0"/>
              </a:rPr>
              <a:t> /</a:t>
            </a:r>
            <a:r>
              <a:rPr lang="en-US" b="1" dirty="0" smtClean="0">
                <a:solidFill>
                  <a:srgbClr val="CC0000"/>
                </a:solidFill>
                <a:latin typeface="Symbol" charset="0"/>
                <a:cs typeface="+mn-cs"/>
                <a:sym typeface="Symbol" charset="0"/>
              </a:rPr>
              <a:t> e)</a:t>
            </a:r>
            <a:r>
              <a:rPr lang="en-US" sz="2800" b="1" dirty="0" smtClean="0">
                <a:solidFill>
                  <a:srgbClr val="CC0000"/>
                </a:solidFill>
                <a:cs typeface="+mn-cs"/>
              </a:rPr>
              <a:t> = ( 16.5 </a:t>
            </a:r>
            <a:r>
              <a:rPr lang="en-US" sz="2800" b="1" dirty="0" smtClean="0">
                <a:solidFill>
                  <a:srgbClr val="CC0000"/>
                </a:solidFill>
                <a:latin typeface="Symbol" charset="0"/>
                <a:cs typeface="+mn-cs"/>
                <a:sym typeface="Symbol" charset="0"/>
              </a:rPr>
              <a:t></a:t>
            </a:r>
            <a:r>
              <a:rPr lang="en-US" sz="2800" b="1" dirty="0" smtClean="0">
                <a:solidFill>
                  <a:srgbClr val="CC0000"/>
                </a:solidFill>
                <a:cs typeface="+mn-cs"/>
                <a:sym typeface="Monotype Sorts" charset="0"/>
              </a:rPr>
              <a:t> 2.3 ) 10</a:t>
            </a:r>
            <a:r>
              <a:rPr lang="en-US" sz="2800" b="1" baseline="30000" dirty="0" smtClean="0">
                <a:solidFill>
                  <a:srgbClr val="CC0000"/>
                </a:solidFill>
                <a:cs typeface="+mn-cs"/>
                <a:sym typeface="Monotype Sorts" charset="0"/>
              </a:rPr>
              <a:t>-</a:t>
            </a:r>
            <a:r>
              <a:rPr lang="en-US" sz="2800" b="1" baseline="30000" dirty="0">
                <a:solidFill>
                  <a:srgbClr val="CC0000"/>
                </a:solidFill>
                <a:cs typeface="+mn-cs"/>
                <a:sym typeface="Monotype Sorts" charset="0"/>
              </a:rPr>
              <a:t>4</a:t>
            </a:r>
            <a:endParaRPr lang="en-US" sz="2800" dirty="0" smtClean="0">
              <a:solidFill>
                <a:srgbClr val="CC0000"/>
              </a:solidFill>
              <a:cs typeface="+mn-cs"/>
            </a:endParaRPr>
          </a:p>
        </p:txBody>
      </p:sp>
      <p:pic>
        <p:nvPicPr>
          <p:cNvPr id="14" name="Picture 10"/>
          <p:cNvPicPr>
            <a:picLocks noChangeAspect="1" noChangeArrowheads="1"/>
          </p:cNvPicPr>
          <p:nvPr/>
        </p:nvPicPr>
        <p:blipFill>
          <a:blip r:embed="rId3">
            <a:extLst>
              <a:ext uri="{28A0092B-C50C-407E-A947-70E740481C1C}">
                <a14:useLocalDpi xmlns:a14="http://schemas.microsoft.com/office/drawing/2010/main" val="0"/>
              </a:ext>
            </a:extLst>
          </a:blip>
          <a:srcRect t="59259" r="7999" b="3703"/>
          <a:stretch>
            <a:fillRect/>
          </a:stretch>
        </p:blipFill>
        <p:spPr bwMode="auto">
          <a:xfrm>
            <a:off x="723900" y="990600"/>
            <a:ext cx="7581900" cy="3478213"/>
          </a:xfrm>
          <a:prstGeom prst="rect">
            <a:avLst/>
          </a:prstGeom>
          <a:noFill/>
          <a:ln>
            <a:solidFill>
              <a:schemeClr val="tx2"/>
            </a:solidFill>
            <a:miter lim="800000"/>
            <a:headEnd/>
            <a:tailEnd/>
          </a:ln>
          <a:effectLst>
            <a:outerShdw blurRad="63500" dist="107763" dir="2700000" algn="ctr" rotWithShape="0">
              <a:srgbClr val="0066FF">
                <a:alpha val="74998"/>
              </a:srgbClr>
            </a:outerShdw>
          </a:effectLst>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pic>
      <p:sp>
        <p:nvSpPr>
          <p:cNvPr id="15" name="Text Box 5"/>
          <p:cNvSpPr txBox="1">
            <a:spLocks noChangeArrowheads="1"/>
          </p:cNvSpPr>
          <p:nvPr/>
        </p:nvSpPr>
        <p:spPr bwMode="auto">
          <a:xfrm>
            <a:off x="533400" y="5867400"/>
            <a:ext cx="8001000" cy="523220"/>
          </a:xfrm>
          <a:prstGeom prst="rect">
            <a:avLst/>
          </a:prstGeom>
          <a:solidFill>
            <a:srgbClr val="FEFFF7"/>
          </a:solidFill>
          <a:ln w="9525">
            <a:solidFill>
              <a:schemeClr val="accent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20000"/>
              </a:spcBef>
              <a:defRPr/>
            </a:pPr>
            <a:r>
              <a:rPr lang="en-US" sz="2800" b="1" dirty="0">
                <a:solidFill>
                  <a:srgbClr val="800000"/>
                </a:solidFill>
                <a:latin typeface="+mn-lt"/>
                <a:cs typeface="+mn-cs"/>
              </a:rPr>
              <a:t>Direct CP violation </a:t>
            </a:r>
            <a:r>
              <a:rPr lang="en-US" sz="2800" b="1" dirty="0" smtClean="0">
                <a:solidFill>
                  <a:srgbClr val="800000"/>
                </a:solidFill>
                <a:latin typeface="+mn-lt"/>
                <a:cs typeface="+mn-cs"/>
              </a:rPr>
              <a:t>established</a:t>
            </a:r>
            <a:endParaRPr lang="en-US" b="1" dirty="0">
              <a:solidFill>
                <a:srgbClr val="800000"/>
              </a:solidFill>
              <a:latin typeface="+mn-lt"/>
              <a:cs typeface="+mn-cs"/>
            </a:endParaRPr>
          </a:p>
        </p:txBody>
      </p:sp>
    </p:spTree>
    <p:extLst>
      <p:ext uri="{BB962C8B-B14F-4D97-AF65-F5344CB8AC3E}">
        <p14:creationId xmlns:p14="http://schemas.microsoft.com/office/powerpoint/2010/main" val="414058773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95528"/>
            <a:ext cx="9144000" cy="5833872"/>
          </a:xfrm>
          <a:prstGeom prst="rect">
            <a:avLst/>
          </a:prstGeom>
        </p:spPr>
      </p:pic>
      <p:grpSp>
        <p:nvGrpSpPr>
          <p:cNvPr id="18" name="Group 17"/>
          <p:cNvGrpSpPr/>
          <p:nvPr/>
        </p:nvGrpSpPr>
        <p:grpSpPr>
          <a:xfrm>
            <a:off x="0" y="6583892"/>
            <a:ext cx="9180513" cy="307975"/>
            <a:chOff x="0" y="6577013"/>
            <a:chExt cx="9180513" cy="307975"/>
          </a:xfrm>
        </p:grpSpPr>
        <p:grpSp>
          <p:nvGrpSpPr>
            <p:cNvPr id="20" name="Group 31"/>
            <p:cNvGrpSpPr>
              <a:grpSpLocks/>
            </p:cNvGrpSpPr>
            <p:nvPr/>
          </p:nvGrpSpPr>
          <p:grpSpPr bwMode="auto">
            <a:xfrm>
              <a:off x="0" y="6577013"/>
              <a:ext cx="7172325" cy="304800"/>
              <a:chOff x="0" y="4143"/>
              <a:chExt cx="4518" cy="192"/>
            </a:xfrm>
          </p:grpSpPr>
          <p:sp>
            <p:nvSpPr>
              <p:cNvPr id="22" name="TextBox 14"/>
              <p:cNvSpPr txBox="1">
                <a:spLocks noChangeArrowheads="1"/>
              </p:cNvSpPr>
              <p:nvPr/>
            </p:nvSpPr>
            <p:spPr bwMode="auto">
              <a:xfrm>
                <a:off x="0" y="4143"/>
                <a:ext cx="1175" cy="1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err="1" smtClean="0">
                    <a:solidFill>
                      <a:schemeClr val="bg1"/>
                    </a:solidFill>
                    <a:latin typeface="Arial"/>
                    <a:cs typeface="Arial"/>
                  </a:rPr>
                  <a:t>June</a:t>
                </a:r>
                <a:r>
                  <a:rPr lang="it-IT" sz="1400" dirty="0" smtClean="0">
                    <a:solidFill>
                      <a:schemeClr val="bg1"/>
                    </a:solidFill>
                    <a:latin typeface="Arial"/>
                    <a:cs typeface="Arial"/>
                  </a:rPr>
                  <a:t> 17, 2016</a:t>
                </a:r>
                <a:endParaRPr lang="en-GB" sz="1400" dirty="0">
                  <a:solidFill>
                    <a:schemeClr val="bg1"/>
                  </a:solidFill>
                  <a:latin typeface="Arial"/>
                  <a:cs typeface="Arial"/>
                </a:endParaRPr>
              </a:p>
            </p:txBody>
          </p:sp>
          <p:sp>
            <p:nvSpPr>
              <p:cNvPr id="23" name="TextBox 15"/>
              <p:cNvSpPr txBox="1">
                <a:spLocks noChangeArrowheads="1"/>
              </p:cNvSpPr>
              <p:nvPr/>
            </p:nvSpPr>
            <p:spPr bwMode="auto">
              <a:xfrm>
                <a:off x="1175" y="4143"/>
                <a:ext cx="3343" cy="192"/>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en-GB" sz="1400" dirty="0" smtClean="0">
                    <a:solidFill>
                      <a:schemeClr val="bg1"/>
                    </a:solidFill>
                    <a:latin typeface="Arial"/>
                    <a:cs typeface="Arial"/>
                  </a:rPr>
                  <a:t>Kirk McDonald Fest</a:t>
                </a:r>
                <a:endParaRPr lang="en-GB" sz="1400" dirty="0">
                  <a:solidFill>
                    <a:schemeClr val="bg1"/>
                  </a:solidFill>
                  <a:latin typeface="Arial"/>
                  <a:cs typeface="Arial"/>
                </a:endParaRPr>
              </a:p>
            </p:txBody>
          </p:sp>
        </p:grpSp>
        <p:sp>
          <p:nvSpPr>
            <p:cNvPr id="21" name="TextBox 5"/>
            <p:cNvSpPr txBox="1">
              <a:spLocks noChangeArrowheads="1"/>
            </p:cNvSpPr>
            <p:nvPr/>
          </p:nvSpPr>
          <p:spPr bwMode="auto">
            <a:xfrm>
              <a:off x="7132638" y="6580188"/>
              <a:ext cx="20478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a:solidFill>
                    <a:schemeClr val="bg1"/>
                  </a:solidFill>
                  <a:latin typeface="Arial"/>
                  <a:cs typeface="Arial"/>
                </a:rPr>
                <a:t>C. </a:t>
              </a:r>
              <a:r>
                <a:rPr lang="it-IT" sz="1400" dirty="0" smtClean="0">
                  <a:solidFill>
                    <a:schemeClr val="bg1"/>
                  </a:solidFill>
                  <a:latin typeface="Arial"/>
                  <a:cs typeface="Arial"/>
                </a:rPr>
                <a:t>Biino</a:t>
              </a:r>
              <a:endParaRPr lang="en-GB" sz="1400" dirty="0">
                <a:solidFill>
                  <a:schemeClr val="bg1"/>
                </a:solidFill>
                <a:latin typeface="Arial"/>
                <a:cs typeface="Arial"/>
              </a:endParaRPr>
            </a:p>
          </p:txBody>
        </p:sp>
      </p:grpSp>
      <p:sp>
        <p:nvSpPr>
          <p:cNvPr id="4" name="Title 3"/>
          <p:cNvSpPr>
            <a:spLocks noGrp="1"/>
          </p:cNvSpPr>
          <p:nvPr>
            <p:ph type="title"/>
          </p:nvPr>
        </p:nvSpPr>
        <p:spPr/>
        <p:txBody>
          <a:bodyPr/>
          <a:lstStyle/>
          <a:p>
            <a:r>
              <a:rPr lang="en-US" dirty="0" smtClean="0"/>
              <a:t> </a:t>
            </a:r>
            <a:endParaRPr lang="en-US" dirty="0"/>
          </a:p>
        </p:txBody>
      </p:sp>
      <p:sp>
        <p:nvSpPr>
          <p:cNvPr id="5" name="Text Placeholder 4"/>
          <p:cNvSpPr>
            <a:spLocks noGrp="1"/>
          </p:cNvSpPr>
          <p:nvPr>
            <p:ph type="body" idx="1"/>
          </p:nvPr>
        </p:nvSpPr>
        <p:spPr/>
        <p:txBody>
          <a:bodyPr/>
          <a:lstStyle/>
          <a:p>
            <a:r>
              <a:rPr lang="en-US" dirty="0" smtClean="0"/>
              <a:t> </a:t>
            </a:r>
            <a:endParaRPr lang="en-US" dirty="0"/>
          </a:p>
        </p:txBody>
      </p:sp>
      <p:sp>
        <p:nvSpPr>
          <p:cNvPr id="2" name="TextBox 1"/>
          <p:cNvSpPr txBox="1"/>
          <p:nvPr/>
        </p:nvSpPr>
        <p:spPr>
          <a:xfrm>
            <a:off x="1168400" y="4080933"/>
            <a:ext cx="184666" cy="369332"/>
          </a:xfrm>
          <a:prstGeom prst="rect">
            <a:avLst/>
          </a:prstGeom>
          <a:noFill/>
        </p:spPr>
        <p:txBody>
          <a:bodyPr wrap="none" rtlCol="0">
            <a:spAutoFit/>
          </a:bodyPr>
          <a:lstStyle/>
          <a:p>
            <a:endParaRPr lang="en-US" dirty="0"/>
          </a:p>
        </p:txBody>
      </p:sp>
      <p:sp>
        <p:nvSpPr>
          <p:cNvPr id="11" name="Title 1"/>
          <p:cNvSpPr txBox="1">
            <a:spLocks/>
          </p:cNvSpPr>
          <p:nvPr/>
        </p:nvSpPr>
        <p:spPr>
          <a:xfrm>
            <a:off x="1219200" y="0"/>
            <a:ext cx="2514600" cy="838200"/>
          </a:xfrm>
          <a:prstGeom prst="rect">
            <a:avLst/>
          </a:prstGeom>
        </p:spPr>
        <p:txBody>
          <a:bodyPr anchor="t"/>
          <a:lstStyle>
            <a:lvl1pPr algn="l" rtl="0" eaLnBrk="0" fontAlgn="base" hangingPunct="0">
              <a:spcBef>
                <a:spcPct val="0"/>
              </a:spcBef>
              <a:spcAft>
                <a:spcPct val="0"/>
              </a:spcAft>
              <a:defRPr sz="4000" b="1" kern="1200" cap="all">
                <a:solidFill>
                  <a:srgbClr val="632523"/>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b="1">
                <a:solidFill>
                  <a:srgbClr val="632523"/>
                </a:solidFill>
                <a:latin typeface="Calibri" pitchFamily="34" charset="0"/>
                <a:ea typeface="ＭＳ Ｐゴシック" pitchFamily="-65" charset="-128"/>
                <a:cs typeface="ＭＳ Ｐゴシック" pitchFamily="-65" charset="-128"/>
              </a:defRPr>
            </a:lvl2pPr>
            <a:lvl3pPr algn="ctr" rtl="0" eaLnBrk="0" fontAlgn="base" hangingPunct="0">
              <a:spcBef>
                <a:spcPct val="0"/>
              </a:spcBef>
              <a:spcAft>
                <a:spcPct val="0"/>
              </a:spcAft>
              <a:defRPr sz="4400" b="1">
                <a:solidFill>
                  <a:srgbClr val="632523"/>
                </a:solidFill>
                <a:latin typeface="Calibri" pitchFamily="34" charset="0"/>
                <a:ea typeface="ＭＳ Ｐゴシック" pitchFamily="-65" charset="-128"/>
                <a:cs typeface="ＭＳ Ｐゴシック" pitchFamily="-65" charset="-128"/>
              </a:defRPr>
            </a:lvl3pPr>
            <a:lvl4pPr algn="ctr" rtl="0" eaLnBrk="0" fontAlgn="base" hangingPunct="0">
              <a:spcBef>
                <a:spcPct val="0"/>
              </a:spcBef>
              <a:spcAft>
                <a:spcPct val="0"/>
              </a:spcAft>
              <a:defRPr sz="4400" b="1">
                <a:solidFill>
                  <a:srgbClr val="632523"/>
                </a:solidFill>
                <a:latin typeface="Calibri" pitchFamily="34" charset="0"/>
                <a:ea typeface="ＭＳ Ｐゴシック" pitchFamily="-65" charset="-128"/>
                <a:cs typeface="ＭＳ Ｐゴシック" pitchFamily="-65" charset="-128"/>
              </a:defRPr>
            </a:lvl4pPr>
            <a:lvl5pPr algn="ctr" rtl="0" eaLnBrk="0" fontAlgn="base" hangingPunct="0">
              <a:spcBef>
                <a:spcPct val="0"/>
              </a:spcBef>
              <a:spcAft>
                <a:spcPct val="0"/>
              </a:spcAft>
              <a:defRPr sz="4400" b="1">
                <a:solidFill>
                  <a:srgbClr val="632523"/>
                </a:solidFill>
                <a:latin typeface="Calibri" pitchFamily="34" charset="0"/>
                <a:ea typeface="ＭＳ Ｐゴシック" pitchFamily="-65" charset="-128"/>
                <a:cs typeface="ＭＳ Ｐゴシック" pitchFamily="-65" charset="-128"/>
              </a:defRPr>
            </a:lvl5pPr>
            <a:lvl6pPr marL="457200" algn="ctr" rtl="0" fontAlgn="base">
              <a:spcBef>
                <a:spcPct val="0"/>
              </a:spcBef>
              <a:spcAft>
                <a:spcPct val="0"/>
              </a:spcAft>
              <a:defRPr sz="4400" b="1">
                <a:solidFill>
                  <a:srgbClr val="632523"/>
                </a:solidFill>
                <a:latin typeface="Calibri" pitchFamily="34" charset="0"/>
              </a:defRPr>
            </a:lvl6pPr>
            <a:lvl7pPr marL="914400" algn="ctr" rtl="0" fontAlgn="base">
              <a:spcBef>
                <a:spcPct val="0"/>
              </a:spcBef>
              <a:spcAft>
                <a:spcPct val="0"/>
              </a:spcAft>
              <a:defRPr sz="4400" b="1">
                <a:solidFill>
                  <a:srgbClr val="632523"/>
                </a:solidFill>
                <a:latin typeface="Calibri" pitchFamily="34" charset="0"/>
              </a:defRPr>
            </a:lvl7pPr>
            <a:lvl8pPr marL="1371600" algn="ctr" rtl="0" fontAlgn="base">
              <a:spcBef>
                <a:spcPct val="0"/>
              </a:spcBef>
              <a:spcAft>
                <a:spcPct val="0"/>
              </a:spcAft>
              <a:defRPr sz="4400" b="1">
                <a:solidFill>
                  <a:srgbClr val="632523"/>
                </a:solidFill>
                <a:latin typeface="Calibri" pitchFamily="34" charset="0"/>
              </a:defRPr>
            </a:lvl8pPr>
            <a:lvl9pPr marL="1828800" algn="ctr" rtl="0" fontAlgn="base">
              <a:spcBef>
                <a:spcPct val="0"/>
              </a:spcBef>
              <a:spcAft>
                <a:spcPct val="0"/>
              </a:spcAft>
              <a:defRPr sz="4400" b="1">
                <a:solidFill>
                  <a:srgbClr val="632523"/>
                </a:solidFill>
                <a:latin typeface="Calibri" pitchFamily="34" charset="0"/>
              </a:defRPr>
            </a:lvl9pPr>
          </a:lstStyle>
          <a:p>
            <a:r>
              <a:rPr lang="en-US" smtClean="0"/>
              <a:t> </a:t>
            </a:r>
            <a:endParaRPr lang="en-US" dirty="0"/>
          </a:p>
        </p:txBody>
      </p:sp>
      <p:sp>
        <p:nvSpPr>
          <p:cNvPr id="12" name="Content Placeholder 3"/>
          <p:cNvSpPr txBox="1">
            <a:spLocks/>
          </p:cNvSpPr>
          <p:nvPr/>
        </p:nvSpPr>
        <p:spPr>
          <a:xfrm>
            <a:off x="4648200" y="1600200"/>
            <a:ext cx="4038600" cy="452596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smtClean="0"/>
              <a:t> </a:t>
            </a:r>
            <a:endParaRPr lang="en-US" dirty="0"/>
          </a:p>
        </p:txBody>
      </p:sp>
      <p:sp>
        <p:nvSpPr>
          <p:cNvPr id="13" name="Content Placeholder 4"/>
          <p:cNvSpPr txBox="1">
            <a:spLocks/>
          </p:cNvSpPr>
          <p:nvPr/>
        </p:nvSpPr>
        <p:spPr bwMode="auto">
          <a:xfrm>
            <a:off x="457200" y="1600200"/>
            <a:ext cx="4038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marL="0" indent="0" algn="l"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pitchFamily="-65" charset="-128"/>
                <a:cs typeface="ＭＳ Ｐゴシック" pitchFamily="-65" charset="-128"/>
              </a:defRPr>
            </a:lvl1pPr>
            <a:lvl2pPr marL="457200" indent="0" algn="l" rtl="0" eaLnBrk="0" fontAlgn="base" hangingPunct="0">
              <a:spcBef>
                <a:spcPct val="20000"/>
              </a:spcBef>
              <a:spcAft>
                <a:spcPct val="0"/>
              </a:spcAft>
              <a:buFont typeface="Arial" charset="0"/>
              <a:buNone/>
              <a:defRPr sz="1800" kern="1200">
                <a:solidFill>
                  <a:schemeClr val="tx1">
                    <a:tint val="75000"/>
                  </a:schemeClr>
                </a:solidFill>
                <a:latin typeface="+mn-lt"/>
                <a:ea typeface="ＭＳ Ｐゴシック" pitchFamily="-65" charset="-128"/>
                <a:cs typeface="+mn-cs"/>
              </a:defRPr>
            </a:lvl2pPr>
            <a:lvl3pPr marL="914400" indent="0" algn="l" rtl="0" eaLnBrk="0" fontAlgn="base" hangingPunct="0">
              <a:spcBef>
                <a:spcPct val="20000"/>
              </a:spcBef>
              <a:spcAft>
                <a:spcPct val="0"/>
              </a:spcAft>
              <a:buFont typeface="Arial" charset="0"/>
              <a:buNone/>
              <a:defRPr sz="1600" kern="1200">
                <a:solidFill>
                  <a:schemeClr val="tx1">
                    <a:tint val="75000"/>
                  </a:schemeClr>
                </a:solidFill>
                <a:latin typeface="+mn-lt"/>
                <a:ea typeface="ＭＳ Ｐゴシック" pitchFamily="-65" charset="-128"/>
                <a:cs typeface="+mn-cs"/>
              </a:defRPr>
            </a:lvl3pPr>
            <a:lvl4pPr marL="1371600" indent="0" algn="l" rtl="0" eaLnBrk="0" fontAlgn="base" hangingPunct="0">
              <a:spcBef>
                <a:spcPct val="20000"/>
              </a:spcBef>
              <a:spcAft>
                <a:spcPct val="0"/>
              </a:spcAft>
              <a:buFont typeface="Arial" charset="0"/>
              <a:buNone/>
              <a:defRPr sz="1400" kern="1200">
                <a:solidFill>
                  <a:schemeClr val="tx1">
                    <a:tint val="75000"/>
                  </a:schemeClr>
                </a:solidFill>
                <a:latin typeface="+mn-lt"/>
                <a:ea typeface="ＭＳ Ｐゴシック" pitchFamily="-65" charset="-128"/>
                <a:cs typeface="+mn-cs"/>
              </a:defRPr>
            </a:lvl4pPr>
            <a:lvl5pPr marL="1828800" indent="0" algn="l" rtl="0" eaLnBrk="0" fontAlgn="base" hangingPunct="0">
              <a:spcBef>
                <a:spcPct val="20000"/>
              </a:spcBef>
              <a:spcAft>
                <a:spcPct val="0"/>
              </a:spcAft>
              <a:buFont typeface="Arial" charset="0"/>
              <a:buNone/>
              <a:defRPr sz="1400" kern="1200">
                <a:solidFill>
                  <a:schemeClr val="tx1">
                    <a:tint val="75000"/>
                  </a:schemeClr>
                </a:solidFill>
                <a:latin typeface="+mn-lt"/>
                <a:ea typeface="ＭＳ Ｐゴシック" pitchFamily="-65" charset="-128"/>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mtClean="0"/>
              <a:t> </a:t>
            </a:r>
            <a:endParaRPr lang="en-US" dirty="0"/>
          </a:p>
        </p:txBody>
      </p:sp>
      <p:sp>
        <p:nvSpPr>
          <p:cNvPr id="14" name="Date Placeholder 2"/>
          <p:cNvSpPr>
            <a:spLocks noGrp="1"/>
          </p:cNvSpPr>
          <p:nvPr>
            <p:ph type="dt" sz="quarter" idx="10"/>
          </p:nvPr>
        </p:nvSpPr>
        <p:spPr>
          <a:xfrm>
            <a:off x="457200" y="5911850"/>
            <a:ext cx="2133600" cy="476250"/>
          </a:xfrm>
        </p:spPr>
        <p:txBody>
          <a:bodyPr/>
          <a:lstStyle/>
          <a:p>
            <a:pPr>
              <a:defRPr/>
            </a:pPr>
            <a:r>
              <a:rPr lang="en-US"/>
              <a:t>14 Dec 2010</a:t>
            </a:r>
          </a:p>
        </p:txBody>
      </p:sp>
      <p:sp>
        <p:nvSpPr>
          <p:cNvPr id="15" name="Footer Placeholder 3"/>
          <p:cNvSpPr>
            <a:spLocks noGrp="1"/>
          </p:cNvSpPr>
          <p:nvPr>
            <p:ph type="ftr" sz="quarter" idx="11"/>
          </p:nvPr>
        </p:nvSpPr>
        <p:spPr>
          <a:xfrm>
            <a:off x="3124200" y="5911850"/>
            <a:ext cx="2895600" cy="476250"/>
          </a:xfrm>
        </p:spPr>
        <p:txBody>
          <a:bodyPr/>
          <a:lstStyle/>
          <a:p>
            <a:pPr>
              <a:defRPr/>
            </a:pPr>
            <a:r>
              <a:rPr lang="en-US"/>
              <a:t>S.L.Linn -  Miami 2010</a:t>
            </a:r>
          </a:p>
        </p:txBody>
      </p:sp>
      <p:sp>
        <p:nvSpPr>
          <p:cNvPr id="17" name="Rectangle 5"/>
          <p:cNvSpPr>
            <a:spLocks noChangeArrowheads="1"/>
          </p:cNvSpPr>
          <p:nvPr/>
        </p:nvSpPr>
        <p:spPr bwMode="auto">
          <a:xfrm>
            <a:off x="5461000" y="2701925"/>
            <a:ext cx="3530600" cy="3632200"/>
          </a:xfrm>
          <a:prstGeom prst="rect">
            <a:avLst/>
          </a:prstGeom>
          <a:solidFill>
            <a:schemeClr val="tx1"/>
          </a:solidFill>
          <a:ln w="12700">
            <a:solidFill>
              <a:schemeClr val="bg1"/>
            </a:solidFill>
            <a:miter lim="800000"/>
            <a:headEnd/>
            <a:tailEnd/>
          </a:ln>
        </p:spPr>
        <p:txBody>
          <a:bodyPr lIns="90488" tIns="44450" rIns="90488" bIns="44450"/>
          <a:lstStyle/>
          <a:p>
            <a:pPr>
              <a:buFontTx/>
              <a:buChar char="•"/>
            </a:pPr>
            <a:r>
              <a:rPr lang="en-US" sz="1800">
                <a:solidFill>
                  <a:srgbClr val="A50021"/>
                </a:solidFill>
              </a:rPr>
              <a:t>Diameter 8.5 km</a:t>
            </a:r>
          </a:p>
          <a:p>
            <a:pPr>
              <a:buFontTx/>
              <a:buChar char="•"/>
            </a:pPr>
            <a:r>
              <a:rPr lang="en-US" sz="1800">
                <a:solidFill>
                  <a:srgbClr val="A50021"/>
                </a:solidFill>
              </a:rPr>
              <a:t>Beam energy: 7 TeV</a:t>
            </a:r>
          </a:p>
          <a:p>
            <a:pPr>
              <a:buFontTx/>
              <a:buChar char="•"/>
            </a:pPr>
            <a:r>
              <a:rPr lang="en-US" sz="1800">
                <a:solidFill>
                  <a:srgbClr val="A50021"/>
                </a:solidFill>
              </a:rPr>
              <a:t>Luminosity: 10</a:t>
            </a:r>
            <a:r>
              <a:rPr lang="en-US" sz="1800" baseline="30000">
                <a:solidFill>
                  <a:srgbClr val="A50021"/>
                </a:solidFill>
              </a:rPr>
              <a:t>34  </a:t>
            </a:r>
            <a:endParaRPr lang="en-US" sz="1800">
              <a:solidFill>
                <a:srgbClr val="A50021"/>
              </a:solidFill>
            </a:endParaRPr>
          </a:p>
          <a:p>
            <a:pPr>
              <a:buFontTx/>
              <a:buChar char="•"/>
            </a:pPr>
            <a:r>
              <a:rPr lang="en-US" sz="1800">
                <a:solidFill>
                  <a:srgbClr val="A50021"/>
                </a:solidFill>
              </a:rPr>
              <a:t>Protons/bunch: 1.15x10</a:t>
            </a:r>
            <a:r>
              <a:rPr lang="en-US" sz="1800" baseline="30000">
                <a:solidFill>
                  <a:srgbClr val="A50021"/>
                </a:solidFill>
              </a:rPr>
              <a:t>11 </a:t>
            </a:r>
          </a:p>
          <a:p>
            <a:pPr>
              <a:buFontTx/>
              <a:buChar char="•"/>
            </a:pPr>
            <a:r>
              <a:rPr lang="en-US" sz="1800">
                <a:solidFill>
                  <a:srgbClr val="A50021"/>
                </a:solidFill>
              </a:rPr>
              <a:t>Bunches: 2808</a:t>
            </a:r>
          </a:p>
          <a:p>
            <a:pPr>
              <a:buFontTx/>
              <a:buChar char="•"/>
            </a:pPr>
            <a:r>
              <a:rPr lang="en-US" sz="1800">
                <a:solidFill>
                  <a:srgbClr val="A50021"/>
                </a:solidFill>
              </a:rPr>
              <a:t>Bunch spacing: 25 ns</a:t>
            </a:r>
          </a:p>
          <a:p>
            <a:pPr>
              <a:buFontTx/>
              <a:buChar char="•"/>
            </a:pPr>
            <a:r>
              <a:rPr lang="en-US" sz="1800">
                <a:solidFill>
                  <a:srgbClr val="A50021"/>
                </a:solidFill>
              </a:rPr>
              <a:t>Machine current: 0.5 A</a:t>
            </a:r>
          </a:p>
          <a:p>
            <a:pPr>
              <a:buFontTx/>
              <a:buChar char="•"/>
            </a:pPr>
            <a:r>
              <a:rPr lang="en-US" sz="1800">
                <a:solidFill>
                  <a:srgbClr val="A50021"/>
                </a:solidFill>
              </a:rPr>
              <a:t>Beam Stored energy: 362 MJ  </a:t>
            </a:r>
            <a:endParaRPr lang="en-US" sz="2000">
              <a:solidFill>
                <a:srgbClr val="A50021"/>
              </a:solidFill>
            </a:endParaRPr>
          </a:p>
          <a:p>
            <a:pPr>
              <a:buFontTx/>
              <a:buChar char="•"/>
            </a:pPr>
            <a:r>
              <a:rPr lang="en-US" sz="1800">
                <a:solidFill>
                  <a:srgbClr val="A50021"/>
                </a:solidFill>
              </a:rPr>
              <a:t>Operating temperature: 1.9 K </a:t>
            </a:r>
          </a:p>
          <a:p>
            <a:pPr>
              <a:buFontTx/>
              <a:buChar char="•"/>
            </a:pPr>
            <a:r>
              <a:rPr lang="en-US" sz="1800">
                <a:solidFill>
                  <a:srgbClr val="A50021"/>
                </a:solidFill>
              </a:rPr>
              <a:t>Number of magnets: ~9300 </a:t>
            </a:r>
          </a:p>
          <a:p>
            <a:pPr>
              <a:buFontTx/>
              <a:buChar char="•"/>
            </a:pPr>
            <a:r>
              <a:rPr lang="en-US" sz="1800">
                <a:solidFill>
                  <a:srgbClr val="A50021"/>
                </a:solidFill>
              </a:rPr>
              <a:t>Magnet Stored Energy 8800 MJ </a:t>
            </a:r>
          </a:p>
          <a:p>
            <a:pPr>
              <a:buFontTx/>
              <a:buChar char="•"/>
            </a:pPr>
            <a:r>
              <a:rPr lang="en-US" sz="1800">
                <a:solidFill>
                  <a:srgbClr val="A50021"/>
                </a:solidFill>
              </a:rPr>
              <a:t>Power consumption: ~120 MW</a:t>
            </a:r>
          </a:p>
          <a:p>
            <a:pPr>
              <a:buFontTx/>
              <a:buChar char="•"/>
            </a:pPr>
            <a:r>
              <a:rPr lang="en-US" sz="1800">
                <a:solidFill>
                  <a:srgbClr val="A50021"/>
                </a:solidFill>
              </a:rPr>
              <a:t>Cost: 9.0x10</a:t>
            </a:r>
            <a:r>
              <a:rPr lang="en-US" sz="1800" baseline="30000">
                <a:solidFill>
                  <a:srgbClr val="A50021"/>
                </a:solidFill>
              </a:rPr>
              <a:t>9</a:t>
            </a:r>
            <a:r>
              <a:rPr lang="en-US" sz="1800">
                <a:solidFill>
                  <a:srgbClr val="A50021"/>
                </a:solidFill>
              </a:rPr>
              <a:t> $</a:t>
            </a:r>
            <a:endParaRPr lang="en-US" sz="2200">
              <a:solidFill>
                <a:srgbClr val="B90120"/>
              </a:solidFill>
            </a:endParaRPr>
          </a:p>
        </p:txBody>
      </p:sp>
      <p:sp>
        <p:nvSpPr>
          <p:cNvPr id="19" name="Rectangle 2"/>
          <p:cNvSpPr txBox="1">
            <a:spLocks noChangeArrowheads="1"/>
          </p:cNvSpPr>
          <p:nvPr/>
        </p:nvSpPr>
        <p:spPr bwMode="auto">
          <a:xfrm>
            <a:off x="0" y="0"/>
            <a:ext cx="6781800" cy="864096"/>
          </a:xfrm>
          <a:prstGeom prst="rect">
            <a:avLst/>
          </a:prstGeom>
          <a:solidFill>
            <a:srgbClr val="009999"/>
          </a:solidFill>
          <a:ln w="9525">
            <a:noFill/>
            <a:miter lim="800000"/>
            <a:headEnd/>
            <a:tailEnd/>
          </a:ln>
          <a:effectLst>
            <a:reflection blurRad="6350" stA="52000" endA="300" endPos="35000" dir="5400000" sy="-100000" algn="bl" rotWithShape="0"/>
          </a:effectLst>
        </p:spPr>
        <p:txBody>
          <a:bodyPr anchor="ctr"/>
          <a:lstStyle/>
          <a:p>
            <a:pPr>
              <a:lnSpc>
                <a:spcPct val="50000"/>
              </a:lnSpc>
              <a:defRPr/>
            </a:pPr>
            <a:r>
              <a:rPr lang="en-GB" sz="3600" dirty="0">
                <a:solidFill>
                  <a:schemeClr val="bg1"/>
                </a:solidFill>
                <a:effectLst>
                  <a:reflection stA="50000" endPos="75000" dist="12700" dir="5400000" sy="-100000" algn="bl" rotWithShape="0"/>
                </a:effectLst>
                <a:latin typeface="Calibri"/>
                <a:ea typeface="ＭＳ Ｐゴシック" pitchFamily="34" charset="-128"/>
                <a:cs typeface="Calibri"/>
              </a:rPr>
              <a:t> </a:t>
            </a:r>
            <a:r>
              <a:rPr lang="en-GB" sz="3600" dirty="0" smtClean="0">
                <a:solidFill>
                  <a:schemeClr val="bg1"/>
                </a:solidFill>
                <a:effectLst>
                  <a:reflection stA="50000" endPos="75000" dist="12700" dir="5400000" sy="-100000" algn="bl" rotWithShape="0"/>
                </a:effectLst>
                <a:latin typeface="Calibri"/>
                <a:ea typeface="ＭＳ Ｐゴシック" pitchFamily="34" charset="-128"/>
                <a:cs typeface="Calibri"/>
              </a:rPr>
              <a:t>   The Large Hadron Collider </a:t>
            </a:r>
            <a:endParaRPr lang="ru-RU" sz="3600" kern="0" dirty="0">
              <a:solidFill>
                <a:schemeClr val="bg1"/>
              </a:solidFill>
              <a:latin typeface="Calibri"/>
              <a:ea typeface="+mj-ea"/>
              <a:cs typeface="Calibri"/>
            </a:endParaRPr>
          </a:p>
        </p:txBody>
      </p:sp>
      <p:sp>
        <p:nvSpPr>
          <p:cNvPr id="27" name="TextBox 5"/>
          <p:cNvSpPr txBox="1">
            <a:spLocks noChangeArrowheads="1"/>
          </p:cNvSpPr>
          <p:nvPr/>
        </p:nvSpPr>
        <p:spPr bwMode="auto">
          <a:xfrm>
            <a:off x="7132638" y="6580188"/>
            <a:ext cx="20478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a:solidFill>
                  <a:schemeClr val="bg1"/>
                </a:solidFill>
                <a:latin typeface="Arial"/>
                <a:cs typeface="Arial"/>
              </a:rPr>
              <a:t>C. </a:t>
            </a:r>
            <a:r>
              <a:rPr lang="it-IT" sz="1400" dirty="0" smtClean="0">
                <a:solidFill>
                  <a:schemeClr val="bg1"/>
                </a:solidFill>
                <a:latin typeface="Arial"/>
                <a:cs typeface="Arial"/>
              </a:rPr>
              <a:t>Biino</a:t>
            </a:r>
            <a:endParaRPr lang="en-GB" sz="1400" dirty="0">
              <a:solidFill>
                <a:schemeClr val="bg1"/>
              </a:solidFill>
              <a:latin typeface="Arial"/>
              <a:cs typeface="Arial"/>
            </a:endParaRPr>
          </a:p>
        </p:txBody>
      </p:sp>
      <p:sp>
        <p:nvSpPr>
          <p:cNvPr id="28" name="Text Box 3"/>
          <p:cNvSpPr txBox="1">
            <a:spLocks noChangeArrowheads="1"/>
          </p:cNvSpPr>
          <p:nvPr/>
        </p:nvSpPr>
        <p:spPr bwMode="auto">
          <a:xfrm>
            <a:off x="5580755" y="0"/>
            <a:ext cx="3563245" cy="1323439"/>
          </a:xfrm>
          <a:prstGeom prst="rect">
            <a:avLst/>
          </a:prstGeom>
          <a:solidFill>
            <a:srgbClr val="FFFAC2"/>
          </a:solidFill>
          <a:ln w="9525">
            <a:solidFill>
              <a:srgbClr val="BBE0E3"/>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dirty="0">
                <a:solidFill>
                  <a:srgbClr val="000000"/>
                </a:solidFill>
                <a:latin typeface="+mn-lt"/>
              </a:rPr>
              <a:t>The Large Hadron </a:t>
            </a:r>
            <a:r>
              <a:rPr lang="en-US" sz="2000" b="1" dirty="0" smtClean="0">
                <a:solidFill>
                  <a:srgbClr val="000000"/>
                </a:solidFill>
                <a:latin typeface="+mn-lt"/>
              </a:rPr>
              <a:t>Collider is </a:t>
            </a:r>
            <a:r>
              <a:rPr lang="en-US" sz="2000" b="1" dirty="0">
                <a:solidFill>
                  <a:srgbClr val="000000"/>
                </a:solidFill>
                <a:latin typeface="+mn-lt"/>
              </a:rPr>
              <a:t>a </a:t>
            </a:r>
            <a:endParaRPr lang="en-US" sz="2000" b="1" dirty="0" smtClean="0">
              <a:solidFill>
                <a:srgbClr val="000000"/>
              </a:solidFill>
              <a:latin typeface="+mn-lt"/>
            </a:endParaRPr>
          </a:p>
          <a:p>
            <a:r>
              <a:rPr lang="en-US" sz="2000" b="1" dirty="0" smtClean="0">
                <a:solidFill>
                  <a:srgbClr val="000000"/>
                </a:solidFill>
                <a:latin typeface="+mn-lt"/>
              </a:rPr>
              <a:t>27 </a:t>
            </a:r>
            <a:r>
              <a:rPr lang="en-US" sz="2000" b="1" dirty="0">
                <a:solidFill>
                  <a:srgbClr val="000000"/>
                </a:solidFill>
                <a:latin typeface="+mn-lt"/>
              </a:rPr>
              <a:t>km long </a:t>
            </a:r>
            <a:r>
              <a:rPr lang="en-US" sz="2000" b="1" dirty="0" err="1" smtClean="0">
                <a:solidFill>
                  <a:srgbClr val="000000"/>
                </a:solidFill>
                <a:latin typeface="+mn-lt"/>
              </a:rPr>
              <a:t>pp</a:t>
            </a:r>
            <a:r>
              <a:rPr lang="en-US" sz="2000" b="1" dirty="0" smtClean="0">
                <a:solidFill>
                  <a:srgbClr val="000000"/>
                </a:solidFill>
                <a:latin typeface="+mn-lt"/>
              </a:rPr>
              <a:t> collider </a:t>
            </a:r>
            <a:r>
              <a:rPr lang="en-US" sz="2000" b="1" dirty="0">
                <a:solidFill>
                  <a:srgbClr val="000000"/>
                </a:solidFill>
                <a:latin typeface="+mn-lt"/>
              </a:rPr>
              <a:t>ring</a:t>
            </a:r>
          </a:p>
          <a:p>
            <a:r>
              <a:rPr lang="en-US" sz="2000" b="1" dirty="0">
                <a:solidFill>
                  <a:srgbClr val="000000"/>
                </a:solidFill>
                <a:latin typeface="+mn-lt"/>
              </a:rPr>
              <a:t>housed in a tunnel about 100 m </a:t>
            </a:r>
          </a:p>
          <a:p>
            <a:r>
              <a:rPr lang="en-US" sz="2000" b="1" dirty="0">
                <a:solidFill>
                  <a:srgbClr val="000000"/>
                </a:solidFill>
                <a:latin typeface="+mn-lt"/>
              </a:rPr>
              <a:t>underground near Geneva</a:t>
            </a:r>
          </a:p>
        </p:txBody>
      </p:sp>
    </p:spTree>
    <p:extLst>
      <p:ext uri="{BB962C8B-B14F-4D97-AF65-F5344CB8AC3E}">
        <p14:creationId xmlns:p14="http://schemas.microsoft.com/office/powerpoint/2010/main" val="371792653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39687" y="6583892"/>
            <a:ext cx="9180513" cy="307975"/>
            <a:chOff x="0" y="6577013"/>
            <a:chExt cx="9180513" cy="307975"/>
          </a:xfrm>
        </p:grpSpPr>
        <p:grpSp>
          <p:nvGrpSpPr>
            <p:cNvPr id="20" name="Group 31"/>
            <p:cNvGrpSpPr>
              <a:grpSpLocks/>
            </p:cNvGrpSpPr>
            <p:nvPr/>
          </p:nvGrpSpPr>
          <p:grpSpPr bwMode="auto">
            <a:xfrm>
              <a:off x="0" y="6577013"/>
              <a:ext cx="7172325" cy="304800"/>
              <a:chOff x="0" y="4143"/>
              <a:chExt cx="4518" cy="192"/>
            </a:xfrm>
          </p:grpSpPr>
          <p:sp>
            <p:nvSpPr>
              <p:cNvPr id="22" name="TextBox 14"/>
              <p:cNvSpPr txBox="1">
                <a:spLocks noChangeArrowheads="1"/>
              </p:cNvSpPr>
              <p:nvPr/>
            </p:nvSpPr>
            <p:spPr bwMode="auto">
              <a:xfrm>
                <a:off x="0" y="4143"/>
                <a:ext cx="1175" cy="1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err="1" smtClean="0">
                    <a:solidFill>
                      <a:schemeClr val="bg1"/>
                    </a:solidFill>
                    <a:latin typeface="Arial"/>
                    <a:cs typeface="Arial"/>
                  </a:rPr>
                  <a:t>June</a:t>
                </a:r>
                <a:r>
                  <a:rPr lang="it-IT" sz="1400" dirty="0" smtClean="0">
                    <a:solidFill>
                      <a:schemeClr val="bg1"/>
                    </a:solidFill>
                    <a:latin typeface="Arial"/>
                    <a:cs typeface="Arial"/>
                  </a:rPr>
                  <a:t> 17, 2016</a:t>
                </a:r>
                <a:endParaRPr lang="en-GB" sz="1400" dirty="0">
                  <a:solidFill>
                    <a:schemeClr val="bg1"/>
                  </a:solidFill>
                  <a:latin typeface="Arial"/>
                  <a:cs typeface="Arial"/>
                </a:endParaRPr>
              </a:p>
            </p:txBody>
          </p:sp>
          <p:sp>
            <p:nvSpPr>
              <p:cNvPr id="23" name="TextBox 15"/>
              <p:cNvSpPr txBox="1">
                <a:spLocks noChangeArrowheads="1"/>
              </p:cNvSpPr>
              <p:nvPr/>
            </p:nvSpPr>
            <p:spPr bwMode="auto">
              <a:xfrm>
                <a:off x="1175" y="4143"/>
                <a:ext cx="3343" cy="192"/>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en-GB" sz="1400" dirty="0" smtClean="0">
                    <a:solidFill>
                      <a:schemeClr val="bg1"/>
                    </a:solidFill>
                    <a:latin typeface="Arial"/>
                    <a:cs typeface="Arial"/>
                  </a:rPr>
                  <a:t>Kirk McDonald Fest</a:t>
                </a:r>
                <a:endParaRPr lang="en-GB" sz="1400" dirty="0">
                  <a:solidFill>
                    <a:schemeClr val="bg1"/>
                  </a:solidFill>
                  <a:latin typeface="Arial"/>
                  <a:cs typeface="Arial"/>
                </a:endParaRPr>
              </a:p>
            </p:txBody>
          </p:sp>
        </p:grpSp>
        <p:sp>
          <p:nvSpPr>
            <p:cNvPr id="21" name="TextBox 5"/>
            <p:cNvSpPr txBox="1">
              <a:spLocks noChangeArrowheads="1"/>
            </p:cNvSpPr>
            <p:nvPr/>
          </p:nvSpPr>
          <p:spPr bwMode="auto">
            <a:xfrm>
              <a:off x="7132638" y="6580188"/>
              <a:ext cx="20478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a:solidFill>
                    <a:schemeClr val="bg1"/>
                  </a:solidFill>
                  <a:latin typeface="Arial"/>
                  <a:cs typeface="Arial"/>
                </a:rPr>
                <a:t>C. </a:t>
              </a:r>
              <a:r>
                <a:rPr lang="it-IT" sz="1400" dirty="0" smtClean="0">
                  <a:solidFill>
                    <a:schemeClr val="bg1"/>
                  </a:solidFill>
                  <a:latin typeface="Arial"/>
                  <a:cs typeface="Arial"/>
                </a:rPr>
                <a:t>Biino</a:t>
              </a:r>
              <a:endParaRPr lang="en-GB" sz="1400" dirty="0">
                <a:solidFill>
                  <a:schemeClr val="bg1"/>
                </a:solidFill>
                <a:latin typeface="Arial"/>
                <a:cs typeface="Arial"/>
              </a:endParaRPr>
            </a:p>
          </p:txBody>
        </p:sp>
      </p:grpSp>
      <p:sp>
        <p:nvSpPr>
          <p:cNvPr id="4" name="Title 3"/>
          <p:cNvSpPr>
            <a:spLocks noGrp="1"/>
          </p:cNvSpPr>
          <p:nvPr>
            <p:ph type="title"/>
          </p:nvPr>
        </p:nvSpPr>
        <p:spPr/>
        <p:txBody>
          <a:bodyPr/>
          <a:lstStyle/>
          <a:p>
            <a:r>
              <a:rPr lang="en-US" dirty="0" smtClean="0"/>
              <a:t> </a:t>
            </a:r>
            <a:endParaRPr lang="en-US" dirty="0"/>
          </a:p>
        </p:txBody>
      </p:sp>
      <p:sp>
        <p:nvSpPr>
          <p:cNvPr id="5" name="Text Placeholder 4"/>
          <p:cNvSpPr>
            <a:spLocks noGrp="1"/>
          </p:cNvSpPr>
          <p:nvPr>
            <p:ph type="body" idx="1"/>
          </p:nvPr>
        </p:nvSpPr>
        <p:spPr/>
        <p:txBody>
          <a:bodyPr/>
          <a:lstStyle/>
          <a:p>
            <a:r>
              <a:rPr lang="en-US" dirty="0" smtClean="0"/>
              <a:t> </a:t>
            </a:r>
            <a:endParaRPr lang="en-US" dirty="0"/>
          </a:p>
        </p:txBody>
      </p:sp>
      <p:pic>
        <p:nvPicPr>
          <p:cNvPr id="9" name="Picture 4" descr="ATLAS.CMS.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38200"/>
            <a:ext cx="9143999"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txBox="1">
            <a:spLocks noChangeArrowheads="1"/>
          </p:cNvSpPr>
          <p:nvPr/>
        </p:nvSpPr>
        <p:spPr bwMode="auto">
          <a:xfrm>
            <a:off x="0" y="-25896"/>
            <a:ext cx="9144000" cy="864096"/>
          </a:xfrm>
          <a:prstGeom prst="rect">
            <a:avLst/>
          </a:prstGeom>
          <a:solidFill>
            <a:srgbClr val="009999"/>
          </a:solidFill>
          <a:ln w="9525">
            <a:noFill/>
            <a:miter lim="800000"/>
            <a:headEnd/>
            <a:tailEnd/>
          </a:ln>
          <a:effectLst>
            <a:reflection blurRad="6350" stA="52000" endA="300" endPos="35000" dir="5400000" sy="-100000" algn="bl" rotWithShape="0"/>
          </a:effectLst>
        </p:spPr>
        <p:txBody>
          <a:bodyPr anchor="ctr"/>
          <a:lstStyle/>
          <a:p>
            <a:pPr>
              <a:lnSpc>
                <a:spcPct val="50000"/>
              </a:lnSpc>
              <a:defRPr/>
            </a:pPr>
            <a:r>
              <a:rPr lang="en-GB" sz="3600" dirty="0">
                <a:solidFill>
                  <a:schemeClr val="bg1"/>
                </a:solidFill>
                <a:effectLst>
                  <a:reflection stA="50000" endPos="75000" dist="12700" dir="5400000" sy="-100000" algn="bl" rotWithShape="0"/>
                </a:effectLst>
                <a:latin typeface="Times New Roman" pitchFamily="18" charset="0"/>
                <a:ea typeface="ＭＳ Ｐゴシック" pitchFamily="34" charset="-128"/>
                <a:cs typeface="+mn-cs"/>
              </a:rPr>
              <a:t> </a:t>
            </a:r>
            <a:r>
              <a:rPr lang="en-GB" sz="3600" dirty="0" smtClean="0">
                <a:solidFill>
                  <a:schemeClr val="bg1"/>
                </a:solidFill>
                <a:effectLst>
                  <a:reflection stA="50000" endPos="75000" dist="12700" dir="5400000" sy="-100000" algn="bl" rotWithShape="0"/>
                </a:effectLst>
                <a:latin typeface="Times New Roman" pitchFamily="18" charset="0"/>
                <a:ea typeface="ＭＳ Ｐゴシック" pitchFamily="34" charset="-128"/>
                <a:cs typeface="+mn-cs"/>
              </a:rPr>
              <a:t>   </a:t>
            </a:r>
            <a:r>
              <a:rPr lang="en-GB" sz="3600" dirty="0" smtClean="0">
                <a:solidFill>
                  <a:schemeClr val="bg1"/>
                </a:solidFill>
                <a:effectLst>
                  <a:reflection stA="50000" endPos="75000" dist="12700" dir="5400000" sy="-100000" algn="bl" rotWithShape="0"/>
                </a:effectLst>
                <a:latin typeface="Calibri"/>
                <a:ea typeface="ＭＳ Ｐゴシック" pitchFamily="34" charset="-128"/>
                <a:cs typeface="Calibri"/>
              </a:rPr>
              <a:t>The LHC collider</a:t>
            </a:r>
            <a:endParaRPr lang="ru-RU" sz="3600" kern="0" dirty="0">
              <a:solidFill>
                <a:schemeClr val="bg1"/>
              </a:solidFill>
              <a:latin typeface="Calibri"/>
              <a:ea typeface="+mj-ea"/>
              <a:cs typeface="Calibri"/>
            </a:endParaRPr>
          </a:p>
        </p:txBody>
      </p:sp>
      <p:sp>
        <p:nvSpPr>
          <p:cNvPr id="11" name="Rectangle 10"/>
          <p:cNvSpPr/>
          <p:nvPr/>
        </p:nvSpPr>
        <p:spPr>
          <a:xfrm>
            <a:off x="533400" y="2286000"/>
            <a:ext cx="6324600" cy="595548"/>
          </a:xfrm>
          <a:prstGeom prst="rect">
            <a:avLst/>
          </a:prstGeom>
        </p:spPr>
        <p:txBody>
          <a:bodyPr wrap="square">
            <a:spAutoFit/>
          </a:bodyPr>
          <a:lstStyle/>
          <a:p>
            <a:pPr>
              <a:lnSpc>
                <a:spcPct val="90000"/>
              </a:lnSpc>
              <a:buFont typeface="Arial" charset="0"/>
              <a:buChar char="•"/>
            </a:pPr>
            <a:r>
              <a:rPr lang="en-GB" dirty="0">
                <a:ln w="18415" cmpd="sng">
                  <a:solidFill>
                    <a:srgbClr val="FFFFFF"/>
                  </a:solidFill>
                  <a:prstDash val="solid"/>
                </a:ln>
                <a:solidFill>
                  <a:schemeClr val="bg1"/>
                </a:solidFill>
                <a:effectLst>
                  <a:outerShdw blurRad="63500" dir="3600000" algn="tl" rotWithShape="0">
                    <a:srgbClr val="000000">
                      <a:alpha val="70000"/>
                    </a:srgbClr>
                  </a:outerShdw>
                </a:effectLst>
                <a:latin typeface="Calibri" charset="0"/>
              </a:rPr>
              <a:t> </a:t>
            </a:r>
            <a:r>
              <a:rPr lang="en-GB" dirty="0" err="1">
                <a:ln w="18415" cmpd="sng">
                  <a:solidFill>
                    <a:srgbClr val="FFFFFF"/>
                  </a:solidFill>
                  <a:prstDash val="solid"/>
                </a:ln>
                <a:solidFill>
                  <a:schemeClr val="bg1"/>
                </a:solidFill>
                <a:effectLst>
                  <a:outerShdw blurRad="63500" dir="3600000" algn="tl" rotWithShape="0">
                    <a:srgbClr val="000000">
                      <a:alpha val="70000"/>
                    </a:srgbClr>
                  </a:outerShdw>
                </a:effectLst>
                <a:latin typeface="Calibri" charset="0"/>
              </a:rPr>
              <a:t>pp</a:t>
            </a:r>
            <a:r>
              <a:rPr lang="en-GB" dirty="0">
                <a:ln w="18415" cmpd="sng">
                  <a:solidFill>
                    <a:srgbClr val="FFFFFF"/>
                  </a:solidFill>
                  <a:prstDash val="solid"/>
                </a:ln>
                <a:solidFill>
                  <a:schemeClr val="bg1"/>
                </a:solidFill>
                <a:effectLst>
                  <a:outerShdw blurRad="63500" dir="3600000" algn="tl" rotWithShape="0">
                    <a:srgbClr val="000000">
                      <a:alpha val="70000"/>
                    </a:srgbClr>
                  </a:outerShdw>
                </a:effectLst>
                <a:latin typeface="Calibri" charset="0"/>
              </a:rPr>
              <a:t> collisions at a centre of mass energy of </a:t>
            </a:r>
            <a:r>
              <a:rPr lang="en-GB" dirty="0" smtClean="0">
                <a:ln w="18415" cmpd="sng">
                  <a:solidFill>
                    <a:srgbClr val="FFFFFF"/>
                  </a:solidFill>
                  <a:prstDash val="solid"/>
                </a:ln>
                <a:solidFill>
                  <a:schemeClr val="bg1"/>
                </a:solidFill>
                <a:effectLst>
                  <a:outerShdw blurRad="63500" dir="3600000" algn="tl" rotWithShape="0">
                    <a:srgbClr val="000000">
                      <a:alpha val="70000"/>
                    </a:srgbClr>
                  </a:outerShdw>
                </a:effectLst>
                <a:latin typeface="Calibri" charset="0"/>
              </a:rPr>
              <a:t>7, 8 and 13 </a:t>
            </a:r>
            <a:r>
              <a:rPr lang="en-GB" dirty="0" err="1" smtClean="0">
                <a:ln w="18415" cmpd="sng">
                  <a:solidFill>
                    <a:srgbClr val="FFFFFF"/>
                  </a:solidFill>
                  <a:prstDash val="solid"/>
                </a:ln>
                <a:solidFill>
                  <a:schemeClr val="bg1"/>
                </a:solidFill>
                <a:effectLst>
                  <a:outerShdw blurRad="63500" dir="3600000" algn="tl" rotWithShape="0">
                    <a:srgbClr val="000000">
                      <a:alpha val="70000"/>
                    </a:srgbClr>
                  </a:outerShdw>
                </a:effectLst>
                <a:latin typeface="Calibri" charset="0"/>
              </a:rPr>
              <a:t>TeV</a:t>
            </a:r>
            <a:r>
              <a:rPr lang="en-GB" dirty="0" smtClean="0">
                <a:ln w="18415" cmpd="sng">
                  <a:solidFill>
                    <a:srgbClr val="FFFFFF"/>
                  </a:solidFill>
                  <a:prstDash val="solid"/>
                </a:ln>
                <a:solidFill>
                  <a:schemeClr val="bg1"/>
                </a:solidFill>
                <a:effectLst>
                  <a:outerShdw blurRad="63500" dir="3600000" algn="tl" rotWithShape="0">
                    <a:srgbClr val="000000">
                      <a:alpha val="70000"/>
                    </a:srgbClr>
                  </a:outerShdw>
                </a:effectLst>
                <a:latin typeface="Calibri" charset="0"/>
              </a:rPr>
              <a:t> </a:t>
            </a:r>
            <a:endParaRPr lang="en-GB" dirty="0">
              <a:ln w="18415" cmpd="sng">
                <a:solidFill>
                  <a:srgbClr val="FFFFFF"/>
                </a:solidFill>
                <a:prstDash val="solid"/>
              </a:ln>
              <a:solidFill>
                <a:schemeClr val="bg1"/>
              </a:solidFill>
              <a:effectLst>
                <a:outerShdw blurRad="63500" dir="3600000" algn="tl" rotWithShape="0">
                  <a:srgbClr val="000000">
                    <a:alpha val="70000"/>
                  </a:srgbClr>
                </a:outerShdw>
              </a:effectLst>
              <a:latin typeface="Calibri" charset="0"/>
            </a:endParaRPr>
          </a:p>
          <a:p>
            <a:pPr>
              <a:lnSpc>
                <a:spcPct val="90000"/>
              </a:lnSpc>
              <a:buFont typeface="Arial" charset="0"/>
              <a:buChar char="•"/>
            </a:pPr>
            <a:r>
              <a:rPr lang="en-GB" dirty="0">
                <a:ln w="18415" cmpd="sng">
                  <a:solidFill>
                    <a:srgbClr val="FFFFFF"/>
                  </a:solidFill>
                  <a:prstDash val="solid"/>
                </a:ln>
                <a:solidFill>
                  <a:schemeClr val="bg1"/>
                </a:solidFill>
                <a:effectLst>
                  <a:outerShdw blurRad="63500" dir="3600000" algn="tl" rotWithShape="0">
                    <a:srgbClr val="000000">
                      <a:alpha val="70000"/>
                    </a:srgbClr>
                  </a:outerShdw>
                </a:effectLst>
                <a:latin typeface="Calibri" charset="0"/>
              </a:rPr>
              <a:t> </a:t>
            </a:r>
            <a:r>
              <a:rPr lang="en-GB" dirty="0" err="1" smtClean="0">
                <a:ln w="18415" cmpd="sng">
                  <a:solidFill>
                    <a:srgbClr val="FFFFFF"/>
                  </a:solidFill>
                  <a:prstDash val="solid"/>
                </a:ln>
                <a:solidFill>
                  <a:schemeClr val="bg1"/>
                </a:solidFill>
                <a:effectLst>
                  <a:outerShdw blurRad="63500" dir="3600000" algn="tl" rotWithShape="0">
                    <a:srgbClr val="000000">
                      <a:alpha val="70000"/>
                    </a:srgbClr>
                  </a:outerShdw>
                </a:effectLst>
                <a:latin typeface="Calibri" charset="0"/>
              </a:rPr>
              <a:t>PbPb</a:t>
            </a:r>
            <a:r>
              <a:rPr lang="en-GB" dirty="0" smtClean="0">
                <a:ln w="18415" cmpd="sng">
                  <a:solidFill>
                    <a:srgbClr val="FFFFFF"/>
                  </a:solidFill>
                  <a:prstDash val="solid"/>
                </a:ln>
                <a:solidFill>
                  <a:schemeClr val="bg1"/>
                </a:solidFill>
                <a:effectLst>
                  <a:outerShdw blurRad="63500" dir="3600000" algn="tl" rotWithShape="0">
                    <a:srgbClr val="000000">
                      <a:alpha val="70000"/>
                    </a:srgbClr>
                  </a:outerShdw>
                </a:effectLst>
                <a:latin typeface="Calibri" charset="0"/>
              </a:rPr>
              <a:t> </a:t>
            </a:r>
            <a:r>
              <a:rPr lang="en-GB" dirty="0">
                <a:ln w="18415" cmpd="sng">
                  <a:solidFill>
                    <a:srgbClr val="FFFFFF"/>
                  </a:solidFill>
                  <a:prstDash val="solid"/>
                </a:ln>
                <a:solidFill>
                  <a:schemeClr val="bg1"/>
                </a:solidFill>
                <a:effectLst>
                  <a:outerShdw blurRad="63500" dir="3600000" algn="tl" rotWithShape="0">
                    <a:srgbClr val="000000">
                      <a:alpha val="70000"/>
                    </a:srgbClr>
                  </a:outerShdw>
                </a:effectLst>
                <a:latin typeface="Calibri" charset="0"/>
              </a:rPr>
              <a:t>collisions at a centre of mass energy of 2.76 </a:t>
            </a:r>
            <a:r>
              <a:rPr lang="en-GB" dirty="0" err="1">
                <a:ln w="18415" cmpd="sng">
                  <a:solidFill>
                    <a:srgbClr val="FFFFFF"/>
                  </a:solidFill>
                  <a:prstDash val="solid"/>
                </a:ln>
                <a:solidFill>
                  <a:schemeClr val="bg1"/>
                </a:solidFill>
                <a:effectLst>
                  <a:outerShdw blurRad="63500" dir="3600000" algn="tl" rotWithShape="0">
                    <a:srgbClr val="000000">
                      <a:alpha val="70000"/>
                    </a:srgbClr>
                  </a:outerShdw>
                </a:effectLst>
                <a:latin typeface="Calibri" charset="0"/>
              </a:rPr>
              <a:t>TeV</a:t>
            </a:r>
            <a:r>
              <a:rPr lang="en-GB" dirty="0">
                <a:ln w="18415" cmpd="sng">
                  <a:solidFill>
                    <a:srgbClr val="FFFFFF"/>
                  </a:solidFill>
                  <a:prstDash val="solid"/>
                </a:ln>
                <a:solidFill>
                  <a:schemeClr val="bg1"/>
                </a:solidFill>
                <a:effectLst>
                  <a:outerShdw blurRad="63500" dir="3600000" algn="tl" rotWithShape="0">
                    <a:srgbClr val="000000">
                      <a:alpha val="70000"/>
                    </a:srgbClr>
                  </a:outerShdw>
                </a:effectLst>
                <a:latin typeface="Calibri" charset="0"/>
              </a:rPr>
              <a:t>/nucleon</a:t>
            </a:r>
            <a:endParaRPr lang="en-US" dirty="0">
              <a:ln w="18415" cmpd="sng">
                <a:solidFill>
                  <a:srgbClr val="FFFFFF"/>
                </a:solidFill>
                <a:prstDash val="solid"/>
              </a:ln>
              <a:solidFill>
                <a:schemeClr val="bg1"/>
              </a:solidFill>
              <a:effectLst>
                <a:outerShdw blurRad="63500" dir="3600000" algn="tl" rotWithShape="0">
                  <a:srgbClr val="000000">
                    <a:alpha val="70000"/>
                  </a:srgbClr>
                </a:outerShdw>
              </a:effectLst>
            </a:endParaRPr>
          </a:p>
        </p:txBody>
      </p:sp>
      <p:sp>
        <p:nvSpPr>
          <p:cNvPr id="12" name="Rectangle 11"/>
          <p:cNvSpPr/>
          <p:nvPr/>
        </p:nvSpPr>
        <p:spPr>
          <a:xfrm>
            <a:off x="152400" y="1752600"/>
            <a:ext cx="6019800" cy="651460"/>
          </a:xfrm>
          <a:prstGeom prst="rect">
            <a:avLst/>
          </a:prstGeom>
        </p:spPr>
        <p:txBody>
          <a:bodyPr wrap="square">
            <a:spAutoFit/>
          </a:bodyPr>
          <a:lstStyle/>
          <a:p>
            <a:pPr marL="342900" indent="-342900">
              <a:lnSpc>
                <a:spcPct val="90000"/>
              </a:lnSpc>
              <a:spcBef>
                <a:spcPct val="20000"/>
              </a:spcBef>
              <a:buFont typeface="Wingdings" pitchFamily="2" charset="2"/>
              <a:buNone/>
              <a:defRPr/>
            </a:pPr>
            <a:r>
              <a:rPr lang="en-GB" sz="2000" kern="0" dirty="0" smtClean="0">
                <a:solidFill>
                  <a:srgbClr val="FFFF00"/>
                </a:solidFill>
                <a:latin typeface="Arial" pitchFamily="34" charset="0"/>
                <a:ea typeface="ＭＳ Ｐゴシック" pitchFamily="34" charset="-128"/>
              </a:rPr>
              <a:t>     The </a:t>
            </a:r>
            <a:r>
              <a:rPr lang="en-GB" sz="2000" kern="0" dirty="0">
                <a:solidFill>
                  <a:srgbClr val="FFFF00"/>
                </a:solidFill>
                <a:latin typeface="Arial" pitchFamily="34" charset="0"/>
                <a:ea typeface="ＭＳ Ｐゴシック" pitchFamily="34" charset="-128"/>
              </a:rPr>
              <a:t>Large Hadron Collider (LHC</a:t>
            </a:r>
            <a:r>
              <a:rPr lang="en-GB" sz="2000" kern="0" dirty="0" smtClean="0">
                <a:solidFill>
                  <a:srgbClr val="FFFF00"/>
                </a:solidFill>
                <a:latin typeface="Arial" pitchFamily="34" charset="0"/>
                <a:ea typeface="ＭＳ Ｐゴシック" pitchFamily="34" charset="-128"/>
              </a:rPr>
              <a:t>), one </a:t>
            </a:r>
            <a:r>
              <a:rPr lang="en-GB" sz="2000" kern="0" dirty="0">
                <a:solidFill>
                  <a:srgbClr val="FFFF00"/>
                </a:solidFill>
                <a:latin typeface="Arial" pitchFamily="34" charset="0"/>
                <a:ea typeface="ＭＳ Ｐゴシック" pitchFamily="34" charset="-128"/>
              </a:rPr>
              <a:t>of  </a:t>
            </a:r>
            <a:r>
              <a:rPr lang="en-GB" sz="2000" kern="0" dirty="0" smtClean="0">
                <a:solidFill>
                  <a:srgbClr val="FFFF00"/>
                </a:solidFill>
                <a:latin typeface="Arial" pitchFamily="34" charset="0"/>
                <a:ea typeface="ＭＳ Ｐゴシック" pitchFamily="34" charset="-128"/>
              </a:rPr>
              <a:t>the </a:t>
            </a:r>
            <a:r>
              <a:rPr lang="en-GB" sz="2000" kern="0" dirty="0">
                <a:solidFill>
                  <a:srgbClr val="FFFF00"/>
                </a:solidFill>
                <a:latin typeface="Arial" pitchFamily="34" charset="0"/>
                <a:ea typeface="ＭＳ Ｐゴシック" pitchFamily="34" charset="-128"/>
              </a:rPr>
              <a:t>largest and truly global scientific projects ever</a:t>
            </a:r>
          </a:p>
        </p:txBody>
      </p:sp>
      <p:sp>
        <p:nvSpPr>
          <p:cNvPr id="14" name="TextBox 7"/>
          <p:cNvSpPr txBox="1">
            <a:spLocks noChangeArrowheads="1"/>
          </p:cNvSpPr>
          <p:nvPr/>
        </p:nvSpPr>
        <p:spPr bwMode="auto">
          <a:xfrm>
            <a:off x="6629400" y="-25063"/>
            <a:ext cx="2514600" cy="1323439"/>
          </a:xfrm>
          <a:prstGeom prst="rect">
            <a:avLst/>
          </a:prstGeom>
          <a:solidFill>
            <a:srgbClr val="FFFAC2"/>
          </a:solidFill>
          <a:ln w="9525">
            <a:solidFill>
              <a:srgbClr val="BBE0E3"/>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dirty="0" smtClean="0">
                <a:solidFill>
                  <a:srgbClr val="000000"/>
                </a:solidFill>
                <a:latin typeface="+mn-lt"/>
              </a:rPr>
              <a:t>Two </a:t>
            </a:r>
            <a:r>
              <a:rPr lang="en-US" sz="2000" b="1" dirty="0">
                <a:solidFill>
                  <a:srgbClr val="000000"/>
                </a:solidFill>
                <a:latin typeface="+mn-lt"/>
              </a:rPr>
              <a:t>g</a:t>
            </a:r>
            <a:r>
              <a:rPr lang="en-US" sz="2000" b="1" dirty="0" smtClean="0">
                <a:solidFill>
                  <a:srgbClr val="000000"/>
                </a:solidFill>
                <a:latin typeface="+mn-lt"/>
              </a:rPr>
              <a:t>eneral </a:t>
            </a:r>
            <a:r>
              <a:rPr lang="en-US" sz="2000" b="1" dirty="0">
                <a:solidFill>
                  <a:srgbClr val="000000"/>
                </a:solidFill>
                <a:latin typeface="+mn-lt"/>
              </a:rPr>
              <a:t>purpose </a:t>
            </a:r>
            <a:r>
              <a:rPr lang="en-US" sz="2000" b="1" dirty="0" smtClean="0">
                <a:solidFill>
                  <a:srgbClr val="000000"/>
                </a:solidFill>
                <a:latin typeface="+mn-lt"/>
              </a:rPr>
              <a:t>detectors,  designed to search for the Higgs Boson</a:t>
            </a:r>
            <a:endParaRPr lang="en-US" sz="2000" b="1" dirty="0">
              <a:solidFill>
                <a:srgbClr val="000000"/>
              </a:solidFill>
              <a:latin typeface="+mn-lt"/>
            </a:endParaRPr>
          </a:p>
        </p:txBody>
      </p:sp>
    </p:spTree>
    <p:extLst>
      <p:ext uri="{BB962C8B-B14F-4D97-AF65-F5344CB8AC3E}">
        <p14:creationId xmlns:p14="http://schemas.microsoft.com/office/powerpoint/2010/main" val="389914612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0" y="6583892"/>
            <a:ext cx="9180513" cy="307975"/>
            <a:chOff x="0" y="6577013"/>
            <a:chExt cx="9180513" cy="307975"/>
          </a:xfrm>
        </p:grpSpPr>
        <p:grpSp>
          <p:nvGrpSpPr>
            <p:cNvPr id="20" name="Group 31"/>
            <p:cNvGrpSpPr>
              <a:grpSpLocks/>
            </p:cNvGrpSpPr>
            <p:nvPr/>
          </p:nvGrpSpPr>
          <p:grpSpPr bwMode="auto">
            <a:xfrm>
              <a:off x="0" y="6577013"/>
              <a:ext cx="7172325" cy="304800"/>
              <a:chOff x="0" y="4143"/>
              <a:chExt cx="4518" cy="192"/>
            </a:xfrm>
          </p:grpSpPr>
          <p:sp>
            <p:nvSpPr>
              <p:cNvPr id="22" name="TextBox 14"/>
              <p:cNvSpPr txBox="1">
                <a:spLocks noChangeArrowheads="1"/>
              </p:cNvSpPr>
              <p:nvPr/>
            </p:nvSpPr>
            <p:spPr bwMode="auto">
              <a:xfrm>
                <a:off x="0" y="4143"/>
                <a:ext cx="1175" cy="1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err="1" smtClean="0">
                    <a:solidFill>
                      <a:schemeClr val="bg1"/>
                    </a:solidFill>
                    <a:latin typeface="Arial"/>
                    <a:cs typeface="Arial"/>
                  </a:rPr>
                  <a:t>June</a:t>
                </a:r>
                <a:r>
                  <a:rPr lang="it-IT" sz="1400" dirty="0" smtClean="0">
                    <a:solidFill>
                      <a:schemeClr val="bg1"/>
                    </a:solidFill>
                    <a:latin typeface="Arial"/>
                    <a:cs typeface="Arial"/>
                  </a:rPr>
                  <a:t> 17, 2016</a:t>
                </a:r>
                <a:endParaRPr lang="en-GB" sz="1400" dirty="0">
                  <a:solidFill>
                    <a:schemeClr val="bg1"/>
                  </a:solidFill>
                  <a:latin typeface="Arial"/>
                  <a:cs typeface="Arial"/>
                </a:endParaRPr>
              </a:p>
            </p:txBody>
          </p:sp>
          <p:sp>
            <p:nvSpPr>
              <p:cNvPr id="23" name="TextBox 15"/>
              <p:cNvSpPr txBox="1">
                <a:spLocks noChangeArrowheads="1"/>
              </p:cNvSpPr>
              <p:nvPr/>
            </p:nvSpPr>
            <p:spPr bwMode="auto">
              <a:xfrm>
                <a:off x="1175" y="4143"/>
                <a:ext cx="3343" cy="192"/>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en-GB" sz="1400" dirty="0" smtClean="0">
                    <a:solidFill>
                      <a:schemeClr val="bg1"/>
                    </a:solidFill>
                    <a:latin typeface="Arial"/>
                    <a:cs typeface="Arial"/>
                  </a:rPr>
                  <a:t>Kirk McDonald Fest</a:t>
                </a:r>
                <a:endParaRPr lang="en-GB" sz="1400" dirty="0">
                  <a:solidFill>
                    <a:schemeClr val="bg1"/>
                  </a:solidFill>
                  <a:latin typeface="Arial"/>
                  <a:cs typeface="Arial"/>
                </a:endParaRPr>
              </a:p>
            </p:txBody>
          </p:sp>
        </p:grpSp>
        <p:sp>
          <p:nvSpPr>
            <p:cNvPr id="21" name="TextBox 5"/>
            <p:cNvSpPr txBox="1">
              <a:spLocks noChangeArrowheads="1"/>
            </p:cNvSpPr>
            <p:nvPr/>
          </p:nvSpPr>
          <p:spPr bwMode="auto">
            <a:xfrm>
              <a:off x="7132638" y="6580188"/>
              <a:ext cx="20478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a:solidFill>
                    <a:schemeClr val="bg1"/>
                  </a:solidFill>
                  <a:latin typeface="Arial"/>
                  <a:cs typeface="Arial"/>
                </a:rPr>
                <a:t>C. </a:t>
              </a:r>
              <a:r>
                <a:rPr lang="it-IT" sz="1400" dirty="0" smtClean="0">
                  <a:solidFill>
                    <a:schemeClr val="bg1"/>
                  </a:solidFill>
                  <a:latin typeface="Arial"/>
                  <a:cs typeface="Arial"/>
                </a:rPr>
                <a:t>Biino</a:t>
              </a:r>
              <a:endParaRPr lang="en-GB" sz="1400" dirty="0">
                <a:solidFill>
                  <a:schemeClr val="bg1"/>
                </a:solidFill>
                <a:latin typeface="Arial"/>
                <a:cs typeface="Arial"/>
              </a:endParaRPr>
            </a:p>
          </p:txBody>
        </p:sp>
      </p:grpSp>
      <p:sp>
        <p:nvSpPr>
          <p:cNvPr id="4" name="Title 3"/>
          <p:cNvSpPr>
            <a:spLocks noGrp="1"/>
          </p:cNvSpPr>
          <p:nvPr>
            <p:ph type="title"/>
          </p:nvPr>
        </p:nvSpPr>
        <p:spPr/>
        <p:txBody>
          <a:bodyPr/>
          <a:lstStyle/>
          <a:p>
            <a:r>
              <a:rPr lang="en-US" dirty="0" smtClean="0"/>
              <a:t> </a:t>
            </a:r>
            <a:endParaRPr lang="en-US" dirty="0"/>
          </a:p>
        </p:txBody>
      </p:sp>
      <p:sp>
        <p:nvSpPr>
          <p:cNvPr id="5" name="Text Placeholder 4"/>
          <p:cNvSpPr>
            <a:spLocks noGrp="1"/>
          </p:cNvSpPr>
          <p:nvPr>
            <p:ph type="body" idx="1"/>
          </p:nvPr>
        </p:nvSpPr>
        <p:spPr/>
        <p:txBody>
          <a:bodyPr/>
          <a:lstStyle/>
          <a:p>
            <a:r>
              <a:rPr lang="en-US" dirty="0" smtClean="0"/>
              <a:t> </a:t>
            </a:r>
            <a:endParaRPr lang="en-US" dirty="0"/>
          </a:p>
        </p:txBody>
      </p:sp>
      <p:pic>
        <p:nvPicPr>
          <p:cNvPr id="9" name="Picture 8" descr="CMS_2_lar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3400"/>
            <a:ext cx="9144000" cy="6097810"/>
          </a:xfrm>
          <a:prstGeom prst="rect">
            <a:avLst/>
          </a:prstGeom>
        </p:spPr>
      </p:pic>
      <p:sp>
        <p:nvSpPr>
          <p:cNvPr id="11" name="Content Placeholder 2"/>
          <p:cNvSpPr txBox="1">
            <a:spLocks/>
          </p:cNvSpPr>
          <p:nvPr/>
        </p:nvSpPr>
        <p:spPr bwMode="auto">
          <a:xfrm>
            <a:off x="457200" y="1600200"/>
            <a:ext cx="4038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marL="0" indent="0" algn="l"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pitchFamily="-65" charset="-128"/>
                <a:cs typeface="ＭＳ Ｐゴシック" pitchFamily="-65" charset="-128"/>
              </a:defRPr>
            </a:lvl1pPr>
            <a:lvl2pPr marL="457200" indent="0" algn="l" rtl="0" eaLnBrk="0" fontAlgn="base" hangingPunct="0">
              <a:spcBef>
                <a:spcPct val="20000"/>
              </a:spcBef>
              <a:spcAft>
                <a:spcPct val="0"/>
              </a:spcAft>
              <a:buFont typeface="Arial" charset="0"/>
              <a:buNone/>
              <a:defRPr sz="1800" kern="1200">
                <a:solidFill>
                  <a:schemeClr val="tx1">
                    <a:tint val="75000"/>
                  </a:schemeClr>
                </a:solidFill>
                <a:latin typeface="+mn-lt"/>
                <a:ea typeface="ＭＳ Ｐゴシック" pitchFamily="-65" charset="-128"/>
                <a:cs typeface="+mn-cs"/>
              </a:defRPr>
            </a:lvl2pPr>
            <a:lvl3pPr marL="914400" indent="0" algn="l" rtl="0" eaLnBrk="0" fontAlgn="base" hangingPunct="0">
              <a:spcBef>
                <a:spcPct val="20000"/>
              </a:spcBef>
              <a:spcAft>
                <a:spcPct val="0"/>
              </a:spcAft>
              <a:buFont typeface="Arial" charset="0"/>
              <a:buNone/>
              <a:defRPr sz="1600" kern="1200">
                <a:solidFill>
                  <a:schemeClr val="tx1">
                    <a:tint val="75000"/>
                  </a:schemeClr>
                </a:solidFill>
                <a:latin typeface="+mn-lt"/>
                <a:ea typeface="ＭＳ Ｐゴシック" pitchFamily="-65" charset="-128"/>
                <a:cs typeface="+mn-cs"/>
              </a:defRPr>
            </a:lvl3pPr>
            <a:lvl4pPr marL="1371600" indent="0" algn="l" rtl="0" eaLnBrk="0" fontAlgn="base" hangingPunct="0">
              <a:spcBef>
                <a:spcPct val="20000"/>
              </a:spcBef>
              <a:spcAft>
                <a:spcPct val="0"/>
              </a:spcAft>
              <a:buFont typeface="Arial" charset="0"/>
              <a:buNone/>
              <a:defRPr sz="1400" kern="1200">
                <a:solidFill>
                  <a:schemeClr val="tx1">
                    <a:tint val="75000"/>
                  </a:schemeClr>
                </a:solidFill>
                <a:latin typeface="+mn-lt"/>
                <a:ea typeface="ＭＳ Ｐゴシック" pitchFamily="-65" charset="-128"/>
                <a:cs typeface="+mn-cs"/>
              </a:defRPr>
            </a:lvl4pPr>
            <a:lvl5pPr marL="1828800" indent="0" algn="l" rtl="0" eaLnBrk="0" fontAlgn="base" hangingPunct="0">
              <a:spcBef>
                <a:spcPct val="20000"/>
              </a:spcBef>
              <a:spcAft>
                <a:spcPct val="0"/>
              </a:spcAft>
              <a:buFont typeface="Arial" charset="0"/>
              <a:buNone/>
              <a:defRPr sz="1400" kern="1200">
                <a:solidFill>
                  <a:schemeClr val="tx1">
                    <a:tint val="75000"/>
                  </a:schemeClr>
                </a:solidFill>
                <a:latin typeface="+mn-lt"/>
                <a:ea typeface="ＭＳ Ｐゴシック" pitchFamily="-65" charset="-128"/>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mtClean="0"/>
              <a:t> </a:t>
            </a:r>
            <a:endParaRPr lang="en-US" dirty="0"/>
          </a:p>
        </p:txBody>
      </p:sp>
      <p:sp>
        <p:nvSpPr>
          <p:cNvPr id="12" name="Content Placeholder 3"/>
          <p:cNvSpPr txBox="1">
            <a:spLocks/>
          </p:cNvSpPr>
          <p:nvPr/>
        </p:nvSpPr>
        <p:spPr>
          <a:xfrm>
            <a:off x="4648200" y="1600200"/>
            <a:ext cx="4038600" cy="452596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smtClean="0"/>
              <a:t> </a:t>
            </a:r>
            <a:endParaRPr lang="en-US" dirty="0"/>
          </a:p>
        </p:txBody>
      </p:sp>
      <p:sp>
        <p:nvSpPr>
          <p:cNvPr id="13" name="Slide Number Placeholder 4"/>
          <p:cNvSpPr>
            <a:spLocks noGrp="1"/>
          </p:cNvSpPr>
          <p:nvPr>
            <p:ph type="sldNum" sz="quarter" idx="12"/>
          </p:nvPr>
        </p:nvSpPr>
        <p:spPr>
          <a:xfrm>
            <a:off x="0" y="0"/>
            <a:ext cx="2133600" cy="365125"/>
          </a:xfrm>
        </p:spPr>
        <p:txBody>
          <a:bodyPr/>
          <a:lstStyle/>
          <a:p>
            <a:pPr>
              <a:defRPr/>
            </a:pPr>
            <a:fld id="{E198361B-7E49-324A-8B2A-C9EA73B5A38E}" type="slidenum">
              <a:rPr lang="en-US" smtClean="0"/>
              <a:pPr>
                <a:defRPr/>
              </a:pPr>
              <a:t>33</a:t>
            </a:fld>
            <a:endParaRPr lang="en-US"/>
          </a:p>
        </p:txBody>
      </p:sp>
      <p:sp>
        <p:nvSpPr>
          <p:cNvPr id="14" name="Rectangle 2"/>
          <p:cNvSpPr txBox="1">
            <a:spLocks noChangeArrowheads="1"/>
          </p:cNvSpPr>
          <p:nvPr/>
        </p:nvSpPr>
        <p:spPr bwMode="auto">
          <a:xfrm>
            <a:off x="-5644" y="0"/>
            <a:ext cx="6273486" cy="864096"/>
          </a:xfrm>
          <a:prstGeom prst="rect">
            <a:avLst/>
          </a:prstGeom>
          <a:solidFill>
            <a:srgbClr val="009999"/>
          </a:solidFill>
          <a:ln w="9525">
            <a:noFill/>
            <a:miter lim="800000"/>
            <a:headEnd/>
            <a:tailEnd/>
          </a:ln>
          <a:effectLst>
            <a:reflection blurRad="6350" stA="52000" endA="300" endPos="35000" dir="5400000" sy="-100000" algn="bl" rotWithShape="0"/>
          </a:effectLst>
        </p:spPr>
        <p:txBody>
          <a:bodyPr anchor="ctr"/>
          <a:lstStyle/>
          <a:p>
            <a:pPr>
              <a:lnSpc>
                <a:spcPct val="50000"/>
              </a:lnSpc>
              <a:defRPr/>
            </a:pPr>
            <a:r>
              <a:rPr lang="en-GB" sz="3600" dirty="0">
                <a:solidFill>
                  <a:schemeClr val="bg1"/>
                </a:solidFill>
                <a:effectLst>
                  <a:reflection stA="50000" endPos="75000" dist="12700" dir="5400000" sy="-100000" algn="bl" rotWithShape="0"/>
                </a:effectLst>
                <a:latin typeface="Calibri"/>
                <a:ea typeface="ＭＳ Ｐゴシック" pitchFamily="34" charset="-128"/>
                <a:cs typeface="Calibri"/>
              </a:rPr>
              <a:t> </a:t>
            </a:r>
            <a:r>
              <a:rPr lang="en-GB" sz="3600" dirty="0" smtClean="0">
                <a:solidFill>
                  <a:schemeClr val="bg1"/>
                </a:solidFill>
                <a:effectLst>
                  <a:reflection stA="50000" endPos="75000" dist="12700" dir="5400000" sy="-100000" algn="bl" rotWithShape="0"/>
                </a:effectLst>
                <a:latin typeface="Calibri"/>
                <a:ea typeface="ＭＳ Ｐゴシック" pitchFamily="34" charset="-128"/>
                <a:cs typeface="Calibri"/>
              </a:rPr>
              <a:t>   The CMS collaboration </a:t>
            </a:r>
            <a:endParaRPr lang="ru-RU" sz="3600" kern="0" dirty="0">
              <a:solidFill>
                <a:schemeClr val="bg1"/>
              </a:solidFill>
              <a:latin typeface="Calibri"/>
              <a:ea typeface="+mj-ea"/>
              <a:cs typeface="Calibri"/>
            </a:endParaRPr>
          </a:p>
        </p:txBody>
      </p:sp>
      <p:sp>
        <p:nvSpPr>
          <p:cNvPr id="15" name="Text Box 3"/>
          <p:cNvSpPr txBox="1">
            <a:spLocks noChangeArrowheads="1"/>
          </p:cNvSpPr>
          <p:nvPr/>
        </p:nvSpPr>
        <p:spPr bwMode="auto">
          <a:xfrm>
            <a:off x="6227817" y="0"/>
            <a:ext cx="2916183" cy="1323439"/>
          </a:xfrm>
          <a:prstGeom prst="rect">
            <a:avLst/>
          </a:prstGeom>
          <a:solidFill>
            <a:srgbClr val="FFF5B7"/>
          </a:solidFill>
          <a:ln w="9525">
            <a:solidFill>
              <a:srgbClr val="BBE0E3"/>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indent="-342900">
              <a:buFont typeface="Arial"/>
              <a:buChar char="•"/>
            </a:pPr>
            <a:r>
              <a:rPr lang="en-US" sz="2000" dirty="0" smtClean="0">
                <a:solidFill>
                  <a:srgbClr val="000000"/>
                </a:solidFill>
                <a:latin typeface="+mn-lt"/>
              </a:rPr>
              <a:t>42 Countries</a:t>
            </a:r>
          </a:p>
          <a:p>
            <a:pPr marL="342900" indent="-342900">
              <a:buFont typeface="Arial"/>
              <a:buChar char="•"/>
            </a:pPr>
            <a:r>
              <a:rPr lang="en-US" sz="2000" dirty="0" smtClean="0">
                <a:solidFill>
                  <a:srgbClr val="000000"/>
                </a:solidFill>
                <a:latin typeface="+mn-lt"/>
              </a:rPr>
              <a:t>190 Institutions</a:t>
            </a:r>
          </a:p>
          <a:p>
            <a:pPr marL="342900" indent="-342900">
              <a:buFont typeface="Arial"/>
              <a:buChar char="•"/>
            </a:pPr>
            <a:r>
              <a:rPr lang="en-US" sz="2000" dirty="0" smtClean="0">
                <a:solidFill>
                  <a:srgbClr val="000000"/>
                </a:solidFill>
                <a:latin typeface="+mn-lt"/>
              </a:rPr>
              <a:t>2200 Scientific Authors</a:t>
            </a:r>
          </a:p>
          <a:p>
            <a:pPr marL="342900" indent="-342900">
              <a:buFont typeface="Arial"/>
              <a:buChar char="•"/>
            </a:pPr>
            <a:r>
              <a:rPr lang="en-US" sz="2000" dirty="0">
                <a:solidFill>
                  <a:srgbClr val="000000"/>
                </a:solidFill>
                <a:latin typeface="+mn-lt"/>
              </a:rPr>
              <a:t>8</a:t>
            </a:r>
            <a:r>
              <a:rPr lang="en-US" sz="2000" dirty="0" smtClean="0">
                <a:solidFill>
                  <a:srgbClr val="000000"/>
                </a:solidFill>
                <a:latin typeface="+mn-lt"/>
              </a:rPr>
              <a:t>00 PhD Students</a:t>
            </a:r>
            <a:endParaRPr lang="en-US" sz="2000" dirty="0">
              <a:solidFill>
                <a:srgbClr val="000000"/>
              </a:solidFill>
              <a:latin typeface="+mn-lt"/>
            </a:endParaRPr>
          </a:p>
        </p:txBody>
      </p:sp>
    </p:spTree>
    <p:extLst>
      <p:ext uri="{BB962C8B-B14F-4D97-AF65-F5344CB8AC3E}">
        <p14:creationId xmlns:p14="http://schemas.microsoft.com/office/powerpoint/2010/main" val="363023282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39687" y="6583892"/>
            <a:ext cx="9180513" cy="307975"/>
            <a:chOff x="0" y="6577013"/>
            <a:chExt cx="9180513" cy="307975"/>
          </a:xfrm>
        </p:grpSpPr>
        <p:grpSp>
          <p:nvGrpSpPr>
            <p:cNvPr id="20" name="Group 31"/>
            <p:cNvGrpSpPr>
              <a:grpSpLocks/>
            </p:cNvGrpSpPr>
            <p:nvPr/>
          </p:nvGrpSpPr>
          <p:grpSpPr bwMode="auto">
            <a:xfrm>
              <a:off x="0" y="6577013"/>
              <a:ext cx="7172325" cy="304800"/>
              <a:chOff x="0" y="4143"/>
              <a:chExt cx="4518" cy="192"/>
            </a:xfrm>
          </p:grpSpPr>
          <p:sp>
            <p:nvSpPr>
              <p:cNvPr id="22" name="TextBox 14"/>
              <p:cNvSpPr txBox="1">
                <a:spLocks noChangeArrowheads="1"/>
              </p:cNvSpPr>
              <p:nvPr/>
            </p:nvSpPr>
            <p:spPr bwMode="auto">
              <a:xfrm>
                <a:off x="0" y="4143"/>
                <a:ext cx="1175" cy="1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err="1" smtClean="0">
                    <a:solidFill>
                      <a:schemeClr val="bg1"/>
                    </a:solidFill>
                    <a:latin typeface="Arial"/>
                    <a:cs typeface="Arial"/>
                  </a:rPr>
                  <a:t>June</a:t>
                </a:r>
                <a:r>
                  <a:rPr lang="it-IT" sz="1400" dirty="0" smtClean="0">
                    <a:solidFill>
                      <a:schemeClr val="bg1"/>
                    </a:solidFill>
                    <a:latin typeface="Arial"/>
                    <a:cs typeface="Arial"/>
                  </a:rPr>
                  <a:t> 17, 2016</a:t>
                </a:r>
                <a:endParaRPr lang="en-GB" sz="1400" dirty="0">
                  <a:solidFill>
                    <a:schemeClr val="bg1"/>
                  </a:solidFill>
                  <a:latin typeface="Arial"/>
                  <a:cs typeface="Arial"/>
                </a:endParaRPr>
              </a:p>
            </p:txBody>
          </p:sp>
          <p:sp>
            <p:nvSpPr>
              <p:cNvPr id="23" name="TextBox 15"/>
              <p:cNvSpPr txBox="1">
                <a:spLocks noChangeArrowheads="1"/>
              </p:cNvSpPr>
              <p:nvPr/>
            </p:nvSpPr>
            <p:spPr bwMode="auto">
              <a:xfrm>
                <a:off x="1175" y="4143"/>
                <a:ext cx="3343" cy="192"/>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en-GB" sz="1400" dirty="0" smtClean="0">
                    <a:solidFill>
                      <a:schemeClr val="bg1"/>
                    </a:solidFill>
                    <a:latin typeface="Arial"/>
                    <a:cs typeface="Arial"/>
                  </a:rPr>
                  <a:t>Kirk McDonald Fest</a:t>
                </a:r>
                <a:endParaRPr lang="en-GB" sz="1400" dirty="0">
                  <a:solidFill>
                    <a:schemeClr val="bg1"/>
                  </a:solidFill>
                  <a:latin typeface="Arial"/>
                  <a:cs typeface="Arial"/>
                </a:endParaRPr>
              </a:p>
            </p:txBody>
          </p:sp>
        </p:grpSp>
        <p:sp>
          <p:nvSpPr>
            <p:cNvPr id="21" name="TextBox 5"/>
            <p:cNvSpPr txBox="1">
              <a:spLocks noChangeArrowheads="1"/>
            </p:cNvSpPr>
            <p:nvPr/>
          </p:nvSpPr>
          <p:spPr bwMode="auto">
            <a:xfrm>
              <a:off x="7132638" y="6580188"/>
              <a:ext cx="20478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a:solidFill>
                    <a:schemeClr val="bg1"/>
                  </a:solidFill>
                  <a:latin typeface="Arial"/>
                  <a:cs typeface="Arial"/>
                </a:rPr>
                <a:t>C. </a:t>
              </a:r>
              <a:r>
                <a:rPr lang="it-IT" sz="1400" dirty="0" smtClean="0">
                  <a:solidFill>
                    <a:schemeClr val="bg1"/>
                  </a:solidFill>
                  <a:latin typeface="Arial"/>
                  <a:cs typeface="Arial"/>
                </a:rPr>
                <a:t>Biino</a:t>
              </a:r>
              <a:endParaRPr lang="en-GB" sz="1400" dirty="0">
                <a:solidFill>
                  <a:schemeClr val="bg1"/>
                </a:solidFill>
                <a:latin typeface="Arial"/>
                <a:cs typeface="Arial"/>
              </a:endParaRPr>
            </a:p>
          </p:txBody>
        </p:sp>
      </p:grpSp>
      <p:sp>
        <p:nvSpPr>
          <p:cNvPr id="4" name="Title 3"/>
          <p:cNvSpPr>
            <a:spLocks noGrp="1"/>
          </p:cNvSpPr>
          <p:nvPr>
            <p:ph type="title"/>
          </p:nvPr>
        </p:nvSpPr>
        <p:spPr/>
        <p:txBody>
          <a:bodyPr/>
          <a:lstStyle/>
          <a:p>
            <a:r>
              <a:rPr lang="en-US" dirty="0" smtClean="0"/>
              <a:t> </a:t>
            </a:r>
            <a:endParaRPr lang="en-US" dirty="0"/>
          </a:p>
        </p:txBody>
      </p:sp>
      <p:sp>
        <p:nvSpPr>
          <p:cNvPr id="5" name="Text Placeholder 4"/>
          <p:cNvSpPr>
            <a:spLocks noGrp="1"/>
          </p:cNvSpPr>
          <p:nvPr>
            <p:ph type="body" idx="1"/>
          </p:nvPr>
        </p:nvSpPr>
        <p:spPr/>
        <p:txBody>
          <a:bodyPr/>
          <a:lstStyle/>
          <a:p>
            <a:r>
              <a:rPr lang="en-US" dirty="0" smtClean="0"/>
              <a:t> </a:t>
            </a:r>
            <a:endParaRPr lang="en-US" dirty="0"/>
          </a:p>
        </p:txBody>
      </p:sp>
      <p:sp>
        <p:nvSpPr>
          <p:cNvPr id="9" name="Slide Number Placeholder 4"/>
          <p:cNvSpPr>
            <a:spLocks noGrp="1"/>
          </p:cNvSpPr>
          <p:nvPr>
            <p:ph type="sldNum" sz="quarter" idx="12"/>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5B62DAF-C241-5040-B1A2-0DA46FD1D0AA}" type="slidenum">
              <a:rPr lang="en-US" sz="1200">
                <a:solidFill>
                  <a:srgbClr val="898989"/>
                </a:solidFill>
              </a:rPr>
              <a:pPr eaLnBrk="1" hangingPunct="1"/>
              <a:t>34</a:t>
            </a:fld>
            <a:endParaRPr lang="en-US" sz="1200">
              <a:solidFill>
                <a:srgbClr val="898989"/>
              </a:solidFill>
            </a:endParaRPr>
          </a:p>
        </p:txBody>
      </p:sp>
      <p:sp>
        <p:nvSpPr>
          <p:cNvPr id="10" name="Rectangle 2"/>
          <p:cNvSpPr txBox="1">
            <a:spLocks noChangeArrowheads="1"/>
          </p:cNvSpPr>
          <p:nvPr/>
        </p:nvSpPr>
        <p:spPr>
          <a:xfrm>
            <a:off x="533400" y="198438"/>
            <a:ext cx="4648200" cy="487362"/>
          </a:xfrm>
          <a:prstGeom prst="rect">
            <a:avLst/>
          </a:prstGeom>
        </p:spPr>
        <p:txBody>
          <a:bodyPr/>
          <a:lstStyle>
            <a:lvl1pPr algn="ctr" rtl="0" eaLnBrk="0" fontAlgn="base" hangingPunct="0">
              <a:spcBef>
                <a:spcPct val="0"/>
              </a:spcBef>
              <a:spcAft>
                <a:spcPct val="0"/>
              </a:spcAft>
              <a:defRPr sz="4400" b="1" kern="1200">
                <a:solidFill>
                  <a:srgbClr val="632523"/>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b="1">
                <a:solidFill>
                  <a:srgbClr val="632523"/>
                </a:solidFill>
                <a:latin typeface="Calibri" pitchFamily="34" charset="0"/>
                <a:ea typeface="ＭＳ Ｐゴシック" pitchFamily="-65" charset="-128"/>
                <a:cs typeface="ＭＳ Ｐゴシック" pitchFamily="-65" charset="-128"/>
              </a:defRPr>
            </a:lvl2pPr>
            <a:lvl3pPr algn="ctr" rtl="0" eaLnBrk="0" fontAlgn="base" hangingPunct="0">
              <a:spcBef>
                <a:spcPct val="0"/>
              </a:spcBef>
              <a:spcAft>
                <a:spcPct val="0"/>
              </a:spcAft>
              <a:defRPr sz="4400" b="1">
                <a:solidFill>
                  <a:srgbClr val="632523"/>
                </a:solidFill>
                <a:latin typeface="Calibri" pitchFamily="34" charset="0"/>
                <a:ea typeface="ＭＳ Ｐゴシック" pitchFamily="-65" charset="-128"/>
                <a:cs typeface="ＭＳ Ｐゴシック" pitchFamily="-65" charset="-128"/>
              </a:defRPr>
            </a:lvl3pPr>
            <a:lvl4pPr algn="ctr" rtl="0" eaLnBrk="0" fontAlgn="base" hangingPunct="0">
              <a:spcBef>
                <a:spcPct val="0"/>
              </a:spcBef>
              <a:spcAft>
                <a:spcPct val="0"/>
              </a:spcAft>
              <a:defRPr sz="4400" b="1">
                <a:solidFill>
                  <a:srgbClr val="632523"/>
                </a:solidFill>
                <a:latin typeface="Calibri" pitchFamily="34" charset="0"/>
                <a:ea typeface="ＭＳ Ｐゴシック" pitchFamily="-65" charset="-128"/>
                <a:cs typeface="ＭＳ Ｐゴシック" pitchFamily="-65" charset="-128"/>
              </a:defRPr>
            </a:lvl4pPr>
            <a:lvl5pPr algn="ctr" rtl="0" eaLnBrk="0" fontAlgn="base" hangingPunct="0">
              <a:spcBef>
                <a:spcPct val="0"/>
              </a:spcBef>
              <a:spcAft>
                <a:spcPct val="0"/>
              </a:spcAft>
              <a:defRPr sz="4400" b="1">
                <a:solidFill>
                  <a:srgbClr val="632523"/>
                </a:solidFill>
                <a:latin typeface="Calibri" pitchFamily="34" charset="0"/>
                <a:ea typeface="ＭＳ Ｐゴシック" pitchFamily="-65" charset="-128"/>
                <a:cs typeface="ＭＳ Ｐゴシック" pitchFamily="-65" charset="-128"/>
              </a:defRPr>
            </a:lvl5pPr>
            <a:lvl6pPr marL="457200" algn="ctr" rtl="0" fontAlgn="base">
              <a:spcBef>
                <a:spcPct val="0"/>
              </a:spcBef>
              <a:spcAft>
                <a:spcPct val="0"/>
              </a:spcAft>
              <a:defRPr sz="4400" b="1">
                <a:solidFill>
                  <a:srgbClr val="632523"/>
                </a:solidFill>
                <a:latin typeface="Calibri" pitchFamily="34" charset="0"/>
              </a:defRPr>
            </a:lvl6pPr>
            <a:lvl7pPr marL="914400" algn="ctr" rtl="0" fontAlgn="base">
              <a:spcBef>
                <a:spcPct val="0"/>
              </a:spcBef>
              <a:spcAft>
                <a:spcPct val="0"/>
              </a:spcAft>
              <a:defRPr sz="4400" b="1">
                <a:solidFill>
                  <a:srgbClr val="632523"/>
                </a:solidFill>
                <a:latin typeface="Calibri" pitchFamily="34" charset="0"/>
              </a:defRPr>
            </a:lvl7pPr>
            <a:lvl8pPr marL="1371600" algn="ctr" rtl="0" fontAlgn="base">
              <a:spcBef>
                <a:spcPct val="0"/>
              </a:spcBef>
              <a:spcAft>
                <a:spcPct val="0"/>
              </a:spcAft>
              <a:defRPr sz="4400" b="1">
                <a:solidFill>
                  <a:srgbClr val="632523"/>
                </a:solidFill>
                <a:latin typeface="Calibri" pitchFamily="34" charset="0"/>
              </a:defRPr>
            </a:lvl8pPr>
            <a:lvl9pPr marL="1828800" algn="ctr" rtl="0" fontAlgn="base">
              <a:spcBef>
                <a:spcPct val="0"/>
              </a:spcBef>
              <a:spcAft>
                <a:spcPct val="0"/>
              </a:spcAft>
              <a:defRPr sz="4400" b="1">
                <a:solidFill>
                  <a:srgbClr val="632523"/>
                </a:solidFill>
                <a:latin typeface="Calibri" pitchFamily="34" charset="0"/>
              </a:defRPr>
            </a:lvl9pPr>
          </a:lstStyle>
          <a:p>
            <a:pPr algn="l"/>
            <a:r>
              <a:rPr lang="en-US" smtClean="0">
                <a:solidFill>
                  <a:srgbClr val="800000"/>
                </a:solidFill>
                <a:latin typeface="Calibri" charset="0"/>
                <a:ea typeface="ＭＳ Ｐゴシック" charset="0"/>
                <a:cs typeface="Arial" charset="0"/>
              </a:rPr>
              <a:t>                   </a:t>
            </a:r>
            <a:endParaRPr lang="en-US" dirty="0">
              <a:solidFill>
                <a:srgbClr val="800000"/>
              </a:solidFill>
              <a:latin typeface="Calibri" charset="0"/>
              <a:ea typeface="ＭＳ Ｐゴシック" charset="0"/>
              <a:cs typeface="Arial" charset="0"/>
            </a:endParaRPr>
          </a:p>
        </p:txBody>
      </p:sp>
      <p:pic>
        <p:nvPicPr>
          <p:cNvPr id="1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50913"/>
            <a:ext cx="8686800" cy="567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oneTexte 9"/>
          <p:cNvSpPr txBox="1"/>
          <p:nvPr/>
        </p:nvSpPr>
        <p:spPr>
          <a:xfrm>
            <a:off x="0" y="685800"/>
            <a:ext cx="3810000" cy="830997"/>
          </a:xfrm>
          <a:prstGeom prst="rect">
            <a:avLst/>
          </a:prstGeom>
          <a:solidFill>
            <a:schemeClr val="bg1"/>
          </a:solidFill>
        </p:spPr>
        <p:txBody>
          <a:bodyPr wrap="square">
            <a:spAutoFit/>
          </a:bodyPr>
          <a:lstStyle/>
          <a:p>
            <a:pPr>
              <a:defRPr/>
            </a:pPr>
            <a:r>
              <a:rPr lang="en-GB" sz="4800" b="1" dirty="0" smtClean="0">
                <a:solidFill>
                  <a:srgbClr val="031980"/>
                </a:solidFill>
                <a:effectLst>
                  <a:reflection stA="50000" endPos="75000" dist="12700" dir="5400000" sy="-100000" algn="bl" rotWithShape="0"/>
                </a:effectLst>
                <a:latin typeface="Tahoma" pitchFamily="34" charset="0"/>
                <a:ea typeface="Tahoma" pitchFamily="34" charset="0"/>
                <a:cs typeface="Tahoma" pitchFamily="34" charset="0"/>
              </a:rPr>
              <a:t>       CMS</a:t>
            </a:r>
            <a:endParaRPr lang="en-GB" sz="4800" b="1" dirty="0">
              <a:solidFill>
                <a:srgbClr val="031980"/>
              </a:solidFill>
              <a:effectLst>
                <a:reflection stA="50000" endPos="75000" dist="12700" dir="5400000" sy="-100000" algn="bl" rotWithShape="0"/>
              </a:effectLst>
              <a:latin typeface="Tahoma" pitchFamily="34" charset="0"/>
              <a:ea typeface="Tahoma" pitchFamily="34" charset="0"/>
              <a:cs typeface="Tahoma" pitchFamily="34" charset="0"/>
            </a:endParaRPr>
          </a:p>
        </p:txBody>
      </p:sp>
      <p:sp>
        <p:nvSpPr>
          <p:cNvPr id="13" name="Rectangle 2"/>
          <p:cNvSpPr txBox="1">
            <a:spLocks noChangeArrowheads="1"/>
          </p:cNvSpPr>
          <p:nvPr/>
        </p:nvSpPr>
        <p:spPr bwMode="auto">
          <a:xfrm>
            <a:off x="-76200" y="0"/>
            <a:ext cx="9220200" cy="864096"/>
          </a:xfrm>
          <a:prstGeom prst="rect">
            <a:avLst/>
          </a:prstGeom>
          <a:solidFill>
            <a:srgbClr val="009999"/>
          </a:solidFill>
          <a:ln w="9525">
            <a:noFill/>
            <a:miter lim="800000"/>
            <a:headEnd/>
            <a:tailEnd/>
          </a:ln>
          <a:effectLst>
            <a:reflection blurRad="6350" stA="52000" endA="300" endPos="35000" dir="5400000" sy="-100000" algn="bl" rotWithShape="0"/>
          </a:effectLst>
        </p:spPr>
        <p:txBody>
          <a:bodyPr anchor="ctr"/>
          <a:lstStyle/>
          <a:p>
            <a:pPr>
              <a:lnSpc>
                <a:spcPct val="50000"/>
              </a:lnSpc>
              <a:defRPr/>
            </a:pPr>
            <a:r>
              <a:rPr lang="en-GB" sz="3600" dirty="0">
                <a:solidFill>
                  <a:schemeClr val="bg1"/>
                </a:solidFill>
                <a:effectLst>
                  <a:reflection stA="50000" endPos="75000" dist="12700" dir="5400000" sy="-100000" algn="bl" rotWithShape="0"/>
                </a:effectLst>
                <a:latin typeface="Calibri"/>
                <a:ea typeface="ＭＳ Ｐゴシック" pitchFamily="34" charset="-128"/>
                <a:cs typeface="Calibri"/>
              </a:rPr>
              <a:t> </a:t>
            </a:r>
            <a:r>
              <a:rPr lang="en-GB" sz="3600" dirty="0" smtClean="0">
                <a:solidFill>
                  <a:schemeClr val="bg1"/>
                </a:solidFill>
                <a:effectLst>
                  <a:reflection stA="50000" endPos="75000" dist="12700" dir="5400000" sy="-100000" algn="bl" rotWithShape="0"/>
                </a:effectLst>
                <a:latin typeface="Calibri"/>
                <a:ea typeface="ＭＳ Ｐゴシック" pitchFamily="34" charset="-128"/>
                <a:cs typeface="Calibri"/>
              </a:rPr>
              <a:t>   The CMS Detector</a:t>
            </a:r>
            <a:endParaRPr lang="ru-RU" sz="3600" kern="0" dirty="0">
              <a:solidFill>
                <a:schemeClr val="bg1"/>
              </a:solidFill>
              <a:latin typeface="Calibri"/>
              <a:ea typeface="+mj-ea"/>
              <a:cs typeface="Calibri"/>
            </a:endParaRPr>
          </a:p>
        </p:txBody>
      </p:sp>
      <p:sp>
        <p:nvSpPr>
          <p:cNvPr id="15" name="TextBox 14"/>
          <p:cNvSpPr txBox="1"/>
          <p:nvPr/>
        </p:nvSpPr>
        <p:spPr>
          <a:xfrm>
            <a:off x="5766152" y="0"/>
            <a:ext cx="3377848" cy="369332"/>
          </a:xfrm>
          <a:prstGeom prst="rect">
            <a:avLst/>
          </a:prstGeom>
          <a:noFill/>
          <a:effectLst>
            <a:reflection blurRad="6350" stA="50000" endA="300" endPos="90000" dir="5400000" sy="-100000" algn="bl" rotWithShape="0"/>
          </a:effectLst>
        </p:spPr>
        <p:txBody>
          <a:bodyPr wrap="none" rtlCol="0">
            <a:spAutoFit/>
          </a:bodyPr>
          <a:lstStyle/>
          <a:p>
            <a:r>
              <a:rPr lang="en-US" dirty="0">
                <a:solidFill>
                  <a:schemeClr val="bg1"/>
                </a:solidFill>
                <a:latin typeface="Ayuthaya"/>
                <a:cs typeface="Ayuthaya"/>
              </a:rPr>
              <a:t>h</a:t>
            </a:r>
            <a:r>
              <a:rPr lang="en-US" dirty="0" smtClean="0">
                <a:solidFill>
                  <a:schemeClr val="bg1"/>
                </a:solidFill>
                <a:latin typeface="Ayuthaya"/>
                <a:cs typeface="Ayuthaya"/>
              </a:rPr>
              <a:t>ttp://</a:t>
            </a:r>
            <a:r>
              <a:rPr lang="en-US" dirty="0" err="1" smtClean="0">
                <a:solidFill>
                  <a:schemeClr val="bg1"/>
                </a:solidFill>
                <a:latin typeface="Ayuthaya"/>
                <a:cs typeface="Ayuthaya"/>
              </a:rPr>
              <a:t>cms.web.cern.ch</a:t>
            </a:r>
            <a:r>
              <a:rPr lang="en-US" dirty="0" smtClean="0">
                <a:solidFill>
                  <a:schemeClr val="bg1"/>
                </a:solidFill>
                <a:latin typeface="Ayuthaya"/>
                <a:cs typeface="Ayuthaya"/>
              </a:rPr>
              <a:t>/</a:t>
            </a:r>
            <a:endParaRPr lang="en-US" dirty="0">
              <a:solidFill>
                <a:schemeClr val="bg1"/>
              </a:solidFill>
              <a:latin typeface="Ayuthaya"/>
              <a:cs typeface="Ayuthaya"/>
            </a:endParaRPr>
          </a:p>
        </p:txBody>
      </p:sp>
      <p:sp>
        <p:nvSpPr>
          <p:cNvPr id="16" name="Rectangle 15"/>
          <p:cNvSpPr/>
          <p:nvPr/>
        </p:nvSpPr>
        <p:spPr>
          <a:xfrm>
            <a:off x="6479836" y="685800"/>
            <a:ext cx="2664164" cy="369332"/>
          </a:xfrm>
          <a:prstGeom prst="rect">
            <a:avLst/>
          </a:prstGeom>
          <a:solidFill>
            <a:schemeClr val="accent2">
              <a:lumMod val="20000"/>
              <a:lumOff val="80000"/>
            </a:schemeClr>
          </a:solidFill>
        </p:spPr>
        <p:txBody>
          <a:bodyPr wrap="none">
            <a:spAutoFit/>
          </a:bodyPr>
          <a:lstStyle/>
          <a:p>
            <a:r>
              <a:rPr lang="en-US" i="1" dirty="0" smtClean="0"/>
              <a:t>JINST 3 </a:t>
            </a:r>
            <a:r>
              <a:rPr lang="en-US" i="1" dirty="0"/>
              <a:t>(</a:t>
            </a:r>
            <a:r>
              <a:rPr lang="en-US" i="1" dirty="0" smtClean="0"/>
              <a:t>2008) S08004</a:t>
            </a:r>
            <a:endParaRPr lang="en-US" i="1" dirty="0"/>
          </a:p>
        </p:txBody>
      </p:sp>
    </p:spTree>
    <p:extLst>
      <p:ext uri="{BB962C8B-B14F-4D97-AF65-F5344CB8AC3E}">
        <p14:creationId xmlns:p14="http://schemas.microsoft.com/office/powerpoint/2010/main" val="14728445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39687" y="6583892"/>
            <a:ext cx="9180513" cy="307975"/>
            <a:chOff x="0" y="6577013"/>
            <a:chExt cx="9180513" cy="307975"/>
          </a:xfrm>
        </p:grpSpPr>
        <p:grpSp>
          <p:nvGrpSpPr>
            <p:cNvPr id="20" name="Group 31"/>
            <p:cNvGrpSpPr>
              <a:grpSpLocks/>
            </p:cNvGrpSpPr>
            <p:nvPr/>
          </p:nvGrpSpPr>
          <p:grpSpPr bwMode="auto">
            <a:xfrm>
              <a:off x="0" y="6577013"/>
              <a:ext cx="7172325" cy="304800"/>
              <a:chOff x="0" y="4143"/>
              <a:chExt cx="4518" cy="192"/>
            </a:xfrm>
          </p:grpSpPr>
          <p:sp>
            <p:nvSpPr>
              <p:cNvPr id="22" name="TextBox 14"/>
              <p:cNvSpPr txBox="1">
                <a:spLocks noChangeArrowheads="1"/>
              </p:cNvSpPr>
              <p:nvPr/>
            </p:nvSpPr>
            <p:spPr bwMode="auto">
              <a:xfrm>
                <a:off x="0" y="4143"/>
                <a:ext cx="1175" cy="1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err="1" smtClean="0">
                    <a:solidFill>
                      <a:schemeClr val="bg1"/>
                    </a:solidFill>
                    <a:latin typeface="Arial"/>
                    <a:cs typeface="Arial"/>
                  </a:rPr>
                  <a:t>June</a:t>
                </a:r>
                <a:r>
                  <a:rPr lang="it-IT" sz="1400" dirty="0" smtClean="0">
                    <a:solidFill>
                      <a:schemeClr val="bg1"/>
                    </a:solidFill>
                    <a:latin typeface="Arial"/>
                    <a:cs typeface="Arial"/>
                  </a:rPr>
                  <a:t> 17, 2016</a:t>
                </a:r>
                <a:endParaRPr lang="en-GB" sz="1400" dirty="0">
                  <a:solidFill>
                    <a:schemeClr val="bg1"/>
                  </a:solidFill>
                  <a:latin typeface="Arial"/>
                  <a:cs typeface="Arial"/>
                </a:endParaRPr>
              </a:p>
            </p:txBody>
          </p:sp>
          <p:sp>
            <p:nvSpPr>
              <p:cNvPr id="23" name="TextBox 15"/>
              <p:cNvSpPr txBox="1">
                <a:spLocks noChangeArrowheads="1"/>
              </p:cNvSpPr>
              <p:nvPr/>
            </p:nvSpPr>
            <p:spPr bwMode="auto">
              <a:xfrm>
                <a:off x="1175" y="4143"/>
                <a:ext cx="3343" cy="192"/>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en-GB" sz="1400" dirty="0" smtClean="0">
                    <a:solidFill>
                      <a:schemeClr val="bg1"/>
                    </a:solidFill>
                    <a:latin typeface="Arial"/>
                    <a:cs typeface="Arial"/>
                  </a:rPr>
                  <a:t>Kirk McDonald Fest</a:t>
                </a:r>
                <a:endParaRPr lang="en-GB" sz="1400" dirty="0">
                  <a:solidFill>
                    <a:schemeClr val="bg1"/>
                  </a:solidFill>
                  <a:latin typeface="Arial"/>
                  <a:cs typeface="Arial"/>
                </a:endParaRPr>
              </a:p>
            </p:txBody>
          </p:sp>
        </p:grpSp>
        <p:sp>
          <p:nvSpPr>
            <p:cNvPr id="21" name="TextBox 5"/>
            <p:cNvSpPr txBox="1">
              <a:spLocks noChangeArrowheads="1"/>
            </p:cNvSpPr>
            <p:nvPr/>
          </p:nvSpPr>
          <p:spPr bwMode="auto">
            <a:xfrm>
              <a:off x="7132638" y="6580188"/>
              <a:ext cx="20478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a:solidFill>
                    <a:schemeClr val="bg1"/>
                  </a:solidFill>
                  <a:latin typeface="Arial"/>
                  <a:cs typeface="Arial"/>
                </a:rPr>
                <a:t>C. </a:t>
              </a:r>
              <a:r>
                <a:rPr lang="it-IT" sz="1400" dirty="0" smtClean="0">
                  <a:solidFill>
                    <a:schemeClr val="bg1"/>
                  </a:solidFill>
                  <a:latin typeface="Arial"/>
                  <a:cs typeface="Arial"/>
                </a:rPr>
                <a:t>Biino</a:t>
              </a:r>
              <a:endParaRPr lang="en-GB" sz="1400" dirty="0">
                <a:solidFill>
                  <a:schemeClr val="bg1"/>
                </a:solidFill>
                <a:latin typeface="Arial"/>
                <a:cs typeface="Arial"/>
              </a:endParaRPr>
            </a:p>
          </p:txBody>
        </p:sp>
      </p:grpSp>
      <p:sp>
        <p:nvSpPr>
          <p:cNvPr id="4" name="Title 3"/>
          <p:cNvSpPr>
            <a:spLocks noGrp="1"/>
          </p:cNvSpPr>
          <p:nvPr>
            <p:ph type="title"/>
          </p:nvPr>
        </p:nvSpPr>
        <p:spPr/>
        <p:txBody>
          <a:bodyPr/>
          <a:lstStyle/>
          <a:p>
            <a:r>
              <a:rPr lang="en-US" dirty="0" smtClean="0"/>
              <a:t> </a:t>
            </a:r>
            <a:endParaRPr lang="en-US" dirty="0"/>
          </a:p>
        </p:txBody>
      </p:sp>
      <p:sp>
        <p:nvSpPr>
          <p:cNvPr id="5" name="Text Placeholder 4"/>
          <p:cNvSpPr>
            <a:spLocks noGrp="1"/>
          </p:cNvSpPr>
          <p:nvPr>
            <p:ph type="body" idx="1"/>
          </p:nvPr>
        </p:nvSpPr>
        <p:spPr/>
        <p:txBody>
          <a:bodyPr/>
          <a:lstStyle/>
          <a:p>
            <a:r>
              <a:rPr lang="en-US" dirty="0" smtClean="0"/>
              <a:t> </a:t>
            </a:r>
            <a:endParaRPr lang="en-US" dirty="0"/>
          </a:p>
        </p:txBody>
      </p:sp>
      <p:sp>
        <p:nvSpPr>
          <p:cNvPr id="9" name="Title 1"/>
          <p:cNvSpPr txBox="1">
            <a:spLocks/>
          </p:cNvSpPr>
          <p:nvPr/>
        </p:nvSpPr>
        <p:spPr>
          <a:xfrm>
            <a:off x="914400" y="0"/>
            <a:ext cx="7010400" cy="914400"/>
          </a:xfrm>
          <a:prstGeom prst="rect">
            <a:avLst/>
          </a:prstGeom>
        </p:spPr>
        <p:txBody>
          <a:bodyPr anchor="t"/>
          <a:lstStyle>
            <a:lvl1pPr algn="l" rtl="0" eaLnBrk="0" fontAlgn="base" hangingPunct="0">
              <a:spcBef>
                <a:spcPct val="0"/>
              </a:spcBef>
              <a:spcAft>
                <a:spcPct val="0"/>
              </a:spcAft>
              <a:defRPr sz="4000" b="1" kern="1200" cap="all">
                <a:solidFill>
                  <a:srgbClr val="632523"/>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b="1">
                <a:solidFill>
                  <a:srgbClr val="632523"/>
                </a:solidFill>
                <a:latin typeface="Calibri" pitchFamily="34" charset="0"/>
                <a:ea typeface="ＭＳ Ｐゴシック" pitchFamily="-65" charset="-128"/>
                <a:cs typeface="ＭＳ Ｐゴシック" pitchFamily="-65" charset="-128"/>
              </a:defRPr>
            </a:lvl2pPr>
            <a:lvl3pPr algn="ctr" rtl="0" eaLnBrk="0" fontAlgn="base" hangingPunct="0">
              <a:spcBef>
                <a:spcPct val="0"/>
              </a:spcBef>
              <a:spcAft>
                <a:spcPct val="0"/>
              </a:spcAft>
              <a:defRPr sz="4400" b="1">
                <a:solidFill>
                  <a:srgbClr val="632523"/>
                </a:solidFill>
                <a:latin typeface="Calibri" pitchFamily="34" charset="0"/>
                <a:ea typeface="ＭＳ Ｐゴシック" pitchFamily="-65" charset="-128"/>
                <a:cs typeface="ＭＳ Ｐゴシック" pitchFamily="-65" charset="-128"/>
              </a:defRPr>
            </a:lvl3pPr>
            <a:lvl4pPr algn="ctr" rtl="0" eaLnBrk="0" fontAlgn="base" hangingPunct="0">
              <a:spcBef>
                <a:spcPct val="0"/>
              </a:spcBef>
              <a:spcAft>
                <a:spcPct val="0"/>
              </a:spcAft>
              <a:defRPr sz="4400" b="1">
                <a:solidFill>
                  <a:srgbClr val="632523"/>
                </a:solidFill>
                <a:latin typeface="Calibri" pitchFamily="34" charset="0"/>
                <a:ea typeface="ＭＳ Ｐゴシック" pitchFamily="-65" charset="-128"/>
                <a:cs typeface="ＭＳ Ｐゴシック" pitchFamily="-65" charset="-128"/>
              </a:defRPr>
            </a:lvl4pPr>
            <a:lvl5pPr algn="ctr" rtl="0" eaLnBrk="0" fontAlgn="base" hangingPunct="0">
              <a:spcBef>
                <a:spcPct val="0"/>
              </a:spcBef>
              <a:spcAft>
                <a:spcPct val="0"/>
              </a:spcAft>
              <a:defRPr sz="4400" b="1">
                <a:solidFill>
                  <a:srgbClr val="632523"/>
                </a:solidFill>
                <a:latin typeface="Calibri" pitchFamily="34" charset="0"/>
                <a:ea typeface="ＭＳ Ｐゴシック" pitchFamily="-65" charset="-128"/>
                <a:cs typeface="ＭＳ Ｐゴシック" pitchFamily="-65" charset="-128"/>
              </a:defRPr>
            </a:lvl5pPr>
            <a:lvl6pPr marL="457200" algn="ctr" rtl="0" fontAlgn="base">
              <a:spcBef>
                <a:spcPct val="0"/>
              </a:spcBef>
              <a:spcAft>
                <a:spcPct val="0"/>
              </a:spcAft>
              <a:defRPr sz="4400" b="1">
                <a:solidFill>
                  <a:srgbClr val="632523"/>
                </a:solidFill>
                <a:latin typeface="Calibri" pitchFamily="34" charset="0"/>
              </a:defRPr>
            </a:lvl6pPr>
            <a:lvl7pPr marL="914400" algn="ctr" rtl="0" fontAlgn="base">
              <a:spcBef>
                <a:spcPct val="0"/>
              </a:spcBef>
              <a:spcAft>
                <a:spcPct val="0"/>
              </a:spcAft>
              <a:defRPr sz="4400" b="1">
                <a:solidFill>
                  <a:srgbClr val="632523"/>
                </a:solidFill>
                <a:latin typeface="Calibri" pitchFamily="34" charset="0"/>
              </a:defRPr>
            </a:lvl7pPr>
            <a:lvl8pPr marL="1371600" algn="ctr" rtl="0" fontAlgn="base">
              <a:spcBef>
                <a:spcPct val="0"/>
              </a:spcBef>
              <a:spcAft>
                <a:spcPct val="0"/>
              </a:spcAft>
              <a:defRPr sz="4400" b="1">
                <a:solidFill>
                  <a:srgbClr val="632523"/>
                </a:solidFill>
                <a:latin typeface="Calibri" pitchFamily="34" charset="0"/>
              </a:defRPr>
            </a:lvl8pPr>
            <a:lvl9pPr marL="1828800" algn="ctr" rtl="0" fontAlgn="base">
              <a:spcBef>
                <a:spcPct val="0"/>
              </a:spcBef>
              <a:spcAft>
                <a:spcPct val="0"/>
              </a:spcAft>
              <a:defRPr sz="4400" b="1">
                <a:solidFill>
                  <a:srgbClr val="632523"/>
                </a:solidFill>
                <a:latin typeface="Calibri" pitchFamily="34" charset="0"/>
              </a:defRPr>
            </a:lvl9pPr>
          </a:lstStyle>
          <a:p>
            <a:r>
              <a:rPr lang="en-US" smtClean="0"/>
              <a:t> </a:t>
            </a:r>
            <a:endParaRPr lang="en-US" dirty="0"/>
          </a:p>
        </p:txBody>
      </p:sp>
      <p:sp>
        <p:nvSpPr>
          <p:cNvPr id="10" name="Content Placeholder 2"/>
          <p:cNvSpPr txBox="1">
            <a:spLocks/>
          </p:cNvSpPr>
          <p:nvPr/>
        </p:nvSpPr>
        <p:spPr bwMode="auto">
          <a:xfrm>
            <a:off x="457200" y="1600200"/>
            <a:ext cx="4038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marL="0" indent="0" algn="l"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pitchFamily="-65" charset="-128"/>
                <a:cs typeface="ＭＳ Ｐゴシック" pitchFamily="-65" charset="-128"/>
              </a:defRPr>
            </a:lvl1pPr>
            <a:lvl2pPr marL="457200" indent="0" algn="l" rtl="0" eaLnBrk="0" fontAlgn="base" hangingPunct="0">
              <a:spcBef>
                <a:spcPct val="20000"/>
              </a:spcBef>
              <a:spcAft>
                <a:spcPct val="0"/>
              </a:spcAft>
              <a:buFont typeface="Arial" charset="0"/>
              <a:buNone/>
              <a:defRPr sz="1800" kern="1200">
                <a:solidFill>
                  <a:schemeClr val="tx1">
                    <a:tint val="75000"/>
                  </a:schemeClr>
                </a:solidFill>
                <a:latin typeface="+mn-lt"/>
                <a:ea typeface="ＭＳ Ｐゴシック" pitchFamily="-65" charset="-128"/>
                <a:cs typeface="+mn-cs"/>
              </a:defRPr>
            </a:lvl2pPr>
            <a:lvl3pPr marL="914400" indent="0" algn="l" rtl="0" eaLnBrk="0" fontAlgn="base" hangingPunct="0">
              <a:spcBef>
                <a:spcPct val="20000"/>
              </a:spcBef>
              <a:spcAft>
                <a:spcPct val="0"/>
              </a:spcAft>
              <a:buFont typeface="Arial" charset="0"/>
              <a:buNone/>
              <a:defRPr sz="1600" kern="1200">
                <a:solidFill>
                  <a:schemeClr val="tx1">
                    <a:tint val="75000"/>
                  </a:schemeClr>
                </a:solidFill>
                <a:latin typeface="+mn-lt"/>
                <a:ea typeface="ＭＳ Ｐゴシック" pitchFamily="-65" charset="-128"/>
                <a:cs typeface="+mn-cs"/>
              </a:defRPr>
            </a:lvl3pPr>
            <a:lvl4pPr marL="1371600" indent="0" algn="l" rtl="0" eaLnBrk="0" fontAlgn="base" hangingPunct="0">
              <a:spcBef>
                <a:spcPct val="20000"/>
              </a:spcBef>
              <a:spcAft>
                <a:spcPct val="0"/>
              </a:spcAft>
              <a:buFont typeface="Arial" charset="0"/>
              <a:buNone/>
              <a:defRPr sz="1400" kern="1200">
                <a:solidFill>
                  <a:schemeClr val="tx1">
                    <a:tint val="75000"/>
                  </a:schemeClr>
                </a:solidFill>
                <a:latin typeface="+mn-lt"/>
                <a:ea typeface="ＭＳ Ｐゴシック" pitchFamily="-65" charset="-128"/>
                <a:cs typeface="+mn-cs"/>
              </a:defRPr>
            </a:lvl4pPr>
            <a:lvl5pPr marL="1828800" indent="0" algn="l" rtl="0" eaLnBrk="0" fontAlgn="base" hangingPunct="0">
              <a:spcBef>
                <a:spcPct val="20000"/>
              </a:spcBef>
              <a:spcAft>
                <a:spcPct val="0"/>
              </a:spcAft>
              <a:buFont typeface="Arial" charset="0"/>
              <a:buNone/>
              <a:defRPr sz="1400" kern="1200">
                <a:solidFill>
                  <a:schemeClr val="tx1">
                    <a:tint val="75000"/>
                  </a:schemeClr>
                </a:solidFill>
                <a:latin typeface="+mn-lt"/>
                <a:ea typeface="ＭＳ Ｐゴシック" pitchFamily="-65" charset="-128"/>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mtClean="0"/>
              <a:t> </a:t>
            </a:r>
            <a:endParaRPr lang="en-US" dirty="0"/>
          </a:p>
        </p:txBody>
      </p:sp>
      <p:sp>
        <p:nvSpPr>
          <p:cNvPr id="11" name="Content Placeholder 3"/>
          <p:cNvSpPr txBox="1">
            <a:spLocks/>
          </p:cNvSpPr>
          <p:nvPr/>
        </p:nvSpPr>
        <p:spPr>
          <a:xfrm>
            <a:off x="4648200" y="1600200"/>
            <a:ext cx="4038600" cy="452596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smtClean="0"/>
              <a:t> </a:t>
            </a:r>
            <a:endParaRPr lang="en-US" dirty="0"/>
          </a:p>
        </p:txBody>
      </p:sp>
      <p:sp>
        <p:nvSpPr>
          <p:cNvPr id="12" name="Slide Number Placeholder 4"/>
          <p:cNvSpPr>
            <a:spLocks noGrp="1"/>
          </p:cNvSpPr>
          <p:nvPr>
            <p:ph type="sldNum" sz="quarter" idx="12"/>
          </p:nvPr>
        </p:nvSpPr>
        <p:spPr>
          <a:xfrm>
            <a:off x="0" y="0"/>
            <a:ext cx="2133600" cy="365125"/>
          </a:xfrm>
        </p:spPr>
        <p:txBody>
          <a:bodyPr/>
          <a:lstStyle/>
          <a:p>
            <a:pPr>
              <a:defRPr/>
            </a:pPr>
            <a:fld id="{E198361B-7E49-324A-8B2A-C9EA73B5A38E}" type="slidenum">
              <a:rPr lang="en-US" smtClean="0"/>
              <a:pPr>
                <a:defRPr/>
              </a:pPr>
              <a:t>35</a:t>
            </a:fld>
            <a:endParaRPr lang="en-US"/>
          </a:p>
        </p:txBody>
      </p:sp>
      <p:pic>
        <p:nvPicPr>
          <p:cNvPr id="13" name="Picture 12" descr="Screen shot 2015-04-21 at 9.45.4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7810395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39687" y="6583892"/>
            <a:ext cx="9180513" cy="307975"/>
            <a:chOff x="0" y="6577013"/>
            <a:chExt cx="9180513" cy="307975"/>
          </a:xfrm>
        </p:grpSpPr>
        <p:grpSp>
          <p:nvGrpSpPr>
            <p:cNvPr id="20" name="Group 31"/>
            <p:cNvGrpSpPr>
              <a:grpSpLocks/>
            </p:cNvGrpSpPr>
            <p:nvPr/>
          </p:nvGrpSpPr>
          <p:grpSpPr bwMode="auto">
            <a:xfrm>
              <a:off x="0" y="6577013"/>
              <a:ext cx="7172325" cy="304800"/>
              <a:chOff x="0" y="4143"/>
              <a:chExt cx="4518" cy="192"/>
            </a:xfrm>
          </p:grpSpPr>
          <p:sp>
            <p:nvSpPr>
              <p:cNvPr id="22" name="TextBox 14"/>
              <p:cNvSpPr txBox="1">
                <a:spLocks noChangeArrowheads="1"/>
              </p:cNvSpPr>
              <p:nvPr/>
            </p:nvSpPr>
            <p:spPr bwMode="auto">
              <a:xfrm>
                <a:off x="0" y="4143"/>
                <a:ext cx="1175" cy="1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err="1" smtClean="0">
                    <a:solidFill>
                      <a:schemeClr val="bg1"/>
                    </a:solidFill>
                    <a:latin typeface="Arial"/>
                    <a:cs typeface="Arial"/>
                  </a:rPr>
                  <a:t>June</a:t>
                </a:r>
                <a:r>
                  <a:rPr lang="it-IT" sz="1400" dirty="0" smtClean="0">
                    <a:solidFill>
                      <a:schemeClr val="bg1"/>
                    </a:solidFill>
                    <a:latin typeface="Arial"/>
                    <a:cs typeface="Arial"/>
                  </a:rPr>
                  <a:t> 17, 2016</a:t>
                </a:r>
                <a:endParaRPr lang="en-GB" sz="1400" dirty="0">
                  <a:solidFill>
                    <a:schemeClr val="bg1"/>
                  </a:solidFill>
                  <a:latin typeface="Arial"/>
                  <a:cs typeface="Arial"/>
                </a:endParaRPr>
              </a:p>
            </p:txBody>
          </p:sp>
          <p:sp>
            <p:nvSpPr>
              <p:cNvPr id="23" name="TextBox 15"/>
              <p:cNvSpPr txBox="1">
                <a:spLocks noChangeArrowheads="1"/>
              </p:cNvSpPr>
              <p:nvPr/>
            </p:nvSpPr>
            <p:spPr bwMode="auto">
              <a:xfrm>
                <a:off x="1175" y="4143"/>
                <a:ext cx="3343" cy="192"/>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en-GB" sz="1400" dirty="0" smtClean="0">
                    <a:solidFill>
                      <a:schemeClr val="bg1"/>
                    </a:solidFill>
                    <a:latin typeface="Arial"/>
                    <a:cs typeface="Arial"/>
                  </a:rPr>
                  <a:t>Kirk McDonald Fest</a:t>
                </a:r>
                <a:endParaRPr lang="en-GB" sz="1400" dirty="0">
                  <a:solidFill>
                    <a:schemeClr val="bg1"/>
                  </a:solidFill>
                  <a:latin typeface="Arial"/>
                  <a:cs typeface="Arial"/>
                </a:endParaRPr>
              </a:p>
            </p:txBody>
          </p:sp>
        </p:grpSp>
        <p:sp>
          <p:nvSpPr>
            <p:cNvPr id="21" name="TextBox 5"/>
            <p:cNvSpPr txBox="1">
              <a:spLocks noChangeArrowheads="1"/>
            </p:cNvSpPr>
            <p:nvPr/>
          </p:nvSpPr>
          <p:spPr bwMode="auto">
            <a:xfrm>
              <a:off x="7132638" y="6580188"/>
              <a:ext cx="20478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a:solidFill>
                    <a:schemeClr val="bg1"/>
                  </a:solidFill>
                  <a:latin typeface="Arial"/>
                  <a:cs typeface="Arial"/>
                </a:rPr>
                <a:t>C. </a:t>
              </a:r>
              <a:r>
                <a:rPr lang="it-IT" sz="1400" dirty="0" smtClean="0">
                  <a:solidFill>
                    <a:schemeClr val="bg1"/>
                  </a:solidFill>
                  <a:latin typeface="Arial"/>
                  <a:cs typeface="Arial"/>
                </a:rPr>
                <a:t>Biino</a:t>
              </a:r>
              <a:endParaRPr lang="en-GB" sz="1400" dirty="0">
                <a:solidFill>
                  <a:schemeClr val="bg1"/>
                </a:solidFill>
                <a:latin typeface="Arial"/>
                <a:cs typeface="Arial"/>
              </a:endParaRPr>
            </a:p>
          </p:txBody>
        </p:sp>
      </p:grpSp>
      <p:sp>
        <p:nvSpPr>
          <p:cNvPr id="4" name="Title 3"/>
          <p:cNvSpPr>
            <a:spLocks noGrp="1"/>
          </p:cNvSpPr>
          <p:nvPr>
            <p:ph type="title"/>
          </p:nvPr>
        </p:nvSpPr>
        <p:spPr/>
        <p:txBody>
          <a:bodyPr/>
          <a:lstStyle/>
          <a:p>
            <a:r>
              <a:rPr lang="en-US" dirty="0" smtClean="0"/>
              <a:t> </a:t>
            </a:r>
            <a:endParaRPr lang="en-US" dirty="0"/>
          </a:p>
        </p:txBody>
      </p:sp>
      <p:sp>
        <p:nvSpPr>
          <p:cNvPr id="5" name="Text Placeholder 4"/>
          <p:cNvSpPr>
            <a:spLocks noGrp="1"/>
          </p:cNvSpPr>
          <p:nvPr>
            <p:ph type="body" idx="1"/>
          </p:nvPr>
        </p:nvSpPr>
        <p:spPr/>
        <p:txBody>
          <a:bodyPr/>
          <a:lstStyle/>
          <a:p>
            <a:r>
              <a:rPr lang="en-US" dirty="0" smtClean="0"/>
              <a:t> </a:t>
            </a:r>
            <a:endParaRPr lang="en-US" dirty="0"/>
          </a:p>
        </p:txBody>
      </p:sp>
      <p:sp>
        <p:nvSpPr>
          <p:cNvPr id="9" name="Title 1"/>
          <p:cNvSpPr txBox="1">
            <a:spLocks/>
          </p:cNvSpPr>
          <p:nvPr/>
        </p:nvSpPr>
        <p:spPr>
          <a:xfrm>
            <a:off x="2286000" y="304800"/>
            <a:ext cx="2362200" cy="228600"/>
          </a:xfrm>
          <a:prstGeom prst="rect">
            <a:avLst/>
          </a:prstGeom>
        </p:spPr>
        <p:txBody>
          <a:bodyPr anchor="t"/>
          <a:lstStyle>
            <a:lvl1pPr algn="l" rtl="0" eaLnBrk="0" fontAlgn="base" hangingPunct="0">
              <a:spcBef>
                <a:spcPct val="0"/>
              </a:spcBef>
              <a:spcAft>
                <a:spcPct val="0"/>
              </a:spcAft>
              <a:defRPr sz="4000" b="1" kern="1200" cap="all">
                <a:solidFill>
                  <a:srgbClr val="632523"/>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b="1">
                <a:solidFill>
                  <a:srgbClr val="632523"/>
                </a:solidFill>
                <a:latin typeface="Calibri" pitchFamily="34" charset="0"/>
                <a:ea typeface="ＭＳ Ｐゴシック" pitchFamily="-65" charset="-128"/>
                <a:cs typeface="ＭＳ Ｐゴシック" pitchFamily="-65" charset="-128"/>
              </a:defRPr>
            </a:lvl2pPr>
            <a:lvl3pPr algn="ctr" rtl="0" eaLnBrk="0" fontAlgn="base" hangingPunct="0">
              <a:spcBef>
                <a:spcPct val="0"/>
              </a:spcBef>
              <a:spcAft>
                <a:spcPct val="0"/>
              </a:spcAft>
              <a:defRPr sz="4400" b="1">
                <a:solidFill>
                  <a:srgbClr val="632523"/>
                </a:solidFill>
                <a:latin typeface="Calibri" pitchFamily="34" charset="0"/>
                <a:ea typeface="ＭＳ Ｐゴシック" pitchFamily="-65" charset="-128"/>
                <a:cs typeface="ＭＳ Ｐゴシック" pitchFamily="-65" charset="-128"/>
              </a:defRPr>
            </a:lvl3pPr>
            <a:lvl4pPr algn="ctr" rtl="0" eaLnBrk="0" fontAlgn="base" hangingPunct="0">
              <a:spcBef>
                <a:spcPct val="0"/>
              </a:spcBef>
              <a:spcAft>
                <a:spcPct val="0"/>
              </a:spcAft>
              <a:defRPr sz="4400" b="1">
                <a:solidFill>
                  <a:srgbClr val="632523"/>
                </a:solidFill>
                <a:latin typeface="Calibri" pitchFamily="34" charset="0"/>
                <a:ea typeface="ＭＳ Ｐゴシック" pitchFamily="-65" charset="-128"/>
                <a:cs typeface="ＭＳ Ｐゴシック" pitchFamily="-65" charset="-128"/>
              </a:defRPr>
            </a:lvl4pPr>
            <a:lvl5pPr algn="ctr" rtl="0" eaLnBrk="0" fontAlgn="base" hangingPunct="0">
              <a:spcBef>
                <a:spcPct val="0"/>
              </a:spcBef>
              <a:spcAft>
                <a:spcPct val="0"/>
              </a:spcAft>
              <a:defRPr sz="4400" b="1">
                <a:solidFill>
                  <a:srgbClr val="632523"/>
                </a:solidFill>
                <a:latin typeface="Calibri" pitchFamily="34" charset="0"/>
                <a:ea typeface="ＭＳ Ｐゴシック" pitchFamily="-65" charset="-128"/>
                <a:cs typeface="ＭＳ Ｐゴシック" pitchFamily="-65" charset="-128"/>
              </a:defRPr>
            </a:lvl5pPr>
            <a:lvl6pPr marL="457200" algn="ctr" rtl="0" fontAlgn="base">
              <a:spcBef>
                <a:spcPct val="0"/>
              </a:spcBef>
              <a:spcAft>
                <a:spcPct val="0"/>
              </a:spcAft>
              <a:defRPr sz="4400" b="1">
                <a:solidFill>
                  <a:srgbClr val="632523"/>
                </a:solidFill>
                <a:latin typeface="Calibri" pitchFamily="34" charset="0"/>
              </a:defRPr>
            </a:lvl6pPr>
            <a:lvl7pPr marL="914400" algn="ctr" rtl="0" fontAlgn="base">
              <a:spcBef>
                <a:spcPct val="0"/>
              </a:spcBef>
              <a:spcAft>
                <a:spcPct val="0"/>
              </a:spcAft>
              <a:defRPr sz="4400" b="1">
                <a:solidFill>
                  <a:srgbClr val="632523"/>
                </a:solidFill>
                <a:latin typeface="Calibri" pitchFamily="34" charset="0"/>
              </a:defRPr>
            </a:lvl7pPr>
            <a:lvl8pPr marL="1371600" algn="ctr" rtl="0" fontAlgn="base">
              <a:spcBef>
                <a:spcPct val="0"/>
              </a:spcBef>
              <a:spcAft>
                <a:spcPct val="0"/>
              </a:spcAft>
              <a:defRPr sz="4400" b="1">
                <a:solidFill>
                  <a:srgbClr val="632523"/>
                </a:solidFill>
                <a:latin typeface="Calibri" pitchFamily="34" charset="0"/>
              </a:defRPr>
            </a:lvl8pPr>
            <a:lvl9pPr marL="1828800" algn="ctr" rtl="0" fontAlgn="base">
              <a:spcBef>
                <a:spcPct val="0"/>
              </a:spcBef>
              <a:spcAft>
                <a:spcPct val="0"/>
              </a:spcAft>
              <a:defRPr sz="4400" b="1">
                <a:solidFill>
                  <a:srgbClr val="632523"/>
                </a:solidFill>
                <a:latin typeface="Calibri" pitchFamily="34" charset="0"/>
              </a:defRPr>
            </a:lvl9pPr>
          </a:lstStyle>
          <a:p>
            <a:r>
              <a:rPr lang="en-US" smtClean="0"/>
              <a:t> </a:t>
            </a:r>
            <a:endParaRPr lang="en-US" dirty="0"/>
          </a:p>
        </p:txBody>
      </p:sp>
      <p:sp>
        <p:nvSpPr>
          <p:cNvPr id="10" name="Rectangle 4"/>
          <p:cNvSpPr txBox="1">
            <a:spLocks noChangeArrowheads="1"/>
          </p:cNvSpPr>
          <p:nvPr/>
        </p:nvSpPr>
        <p:spPr bwMode="auto">
          <a:xfrm>
            <a:off x="0" y="0"/>
            <a:ext cx="9144000" cy="765175"/>
          </a:xfrm>
          <a:prstGeom prst="rect">
            <a:avLst/>
          </a:prstGeom>
          <a:solidFill>
            <a:srgbClr val="009999"/>
          </a:solidFill>
          <a:ln w="9525">
            <a:noFill/>
            <a:miter lim="800000"/>
            <a:headEnd/>
            <a:tailEnd/>
          </a:ln>
          <a:effectLst>
            <a:outerShdw dist="35921" dir="2700000" algn="ctr" rotWithShape="0">
              <a:srgbClr val="808080">
                <a:alpha val="50000"/>
              </a:srgbClr>
            </a:outerShdw>
          </a:effectLst>
        </p:spPr>
        <p:txBody>
          <a:bodyPr anchor="ctr"/>
          <a:lstStyle/>
          <a:p>
            <a:pPr algn="l">
              <a:defRPr/>
            </a:pPr>
            <a:r>
              <a:rPr lang="en-US" sz="3600" dirty="0">
                <a:solidFill>
                  <a:schemeClr val="bg1"/>
                </a:solidFill>
                <a:latin typeface="+mj-lt"/>
                <a:ea typeface="ＭＳ Ｐゴシック" pitchFamily="34" charset="-128"/>
                <a:cs typeface="+mn-cs"/>
              </a:rPr>
              <a:t> </a:t>
            </a:r>
            <a:r>
              <a:rPr lang="en-US" sz="3600" dirty="0" smtClean="0">
                <a:solidFill>
                  <a:schemeClr val="bg1"/>
                </a:solidFill>
                <a:latin typeface="+mj-lt"/>
                <a:ea typeface="ＭＳ Ｐゴシック" pitchFamily="34" charset="-128"/>
                <a:cs typeface="+mn-cs"/>
              </a:rPr>
              <a:t>   Higgs </a:t>
            </a:r>
            <a:r>
              <a:rPr lang="en-US" sz="3600" dirty="0" smtClean="0">
                <a:solidFill>
                  <a:schemeClr val="bg1"/>
                </a:solidFill>
                <a:latin typeface="+mj-lt"/>
                <a:ea typeface="ＭＳ Ｐゴシック" pitchFamily="34" charset="-128"/>
                <a:cs typeface="+mn-cs"/>
                <a:sym typeface="Wingdings"/>
              </a:rPr>
              <a:t> </a:t>
            </a:r>
            <a:r>
              <a:rPr lang="en-US" sz="3600" dirty="0" err="1" smtClean="0">
                <a:solidFill>
                  <a:schemeClr val="bg1"/>
                </a:solidFill>
                <a:latin typeface="Symbol" charset="2"/>
                <a:ea typeface="ＭＳ Ｐゴシック" pitchFamily="34" charset="-128"/>
                <a:cs typeface="Symbol" charset="2"/>
                <a:sym typeface="Wingdings"/>
              </a:rPr>
              <a:t>gg</a:t>
            </a:r>
            <a:r>
              <a:rPr lang="en-US" sz="3600" dirty="0" smtClean="0">
                <a:solidFill>
                  <a:schemeClr val="bg1"/>
                </a:solidFill>
                <a:latin typeface="Symbol" charset="2"/>
                <a:ea typeface="ＭＳ Ｐゴシック" pitchFamily="34" charset="-128"/>
                <a:cs typeface="Symbol" charset="2"/>
                <a:sym typeface="Wingdings"/>
              </a:rPr>
              <a:t>  </a:t>
            </a:r>
            <a:r>
              <a:rPr lang="en-US" sz="3600" dirty="0" smtClean="0">
                <a:solidFill>
                  <a:schemeClr val="bg1"/>
                </a:solidFill>
                <a:latin typeface="+mj-lt"/>
                <a:ea typeface="ＭＳ Ｐゴシック" pitchFamily="34" charset="-128"/>
                <a:cs typeface="Symbol" charset="2"/>
                <a:sym typeface="Wingdings"/>
              </a:rPr>
              <a:t>results</a:t>
            </a:r>
            <a:endParaRPr lang="el-GR" sz="3600" dirty="0">
              <a:solidFill>
                <a:schemeClr val="bg1"/>
              </a:solidFill>
              <a:latin typeface="+mj-lt"/>
              <a:ea typeface="ＭＳ Ｐゴシック" pitchFamily="34" charset="-128"/>
              <a:cs typeface="Symbol" charset="2"/>
            </a:endParaRPr>
          </a:p>
        </p:txBody>
      </p:sp>
      <p:sp>
        <p:nvSpPr>
          <p:cNvPr id="11" name="Content Placeholder 2"/>
          <p:cNvSpPr txBox="1">
            <a:spLocks/>
          </p:cNvSpPr>
          <p:nvPr/>
        </p:nvSpPr>
        <p:spPr bwMode="auto">
          <a:xfrm>
            <a:off x="5105400" y="1219200"/>
            <a:ext cx="4038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marL="0" indent="0" algn="l"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pitchFamily="-65" charset="-128"/>
                <a:cs typeface="ＭＳ Ｐゴシック" pitchFamily="-65" charset="-128"/>
              </a:defRPr>
            </a:lvl1pPr>
            <a:lvl2pPr marL="457200" indent="0" algn="l" rtl="0" eaLnBrk="0" fontAlgn="base" hangingPunct="0">
              <a:spcBef>
                <a:spcPct val="20000"/>
              </a:spcBef>
              <a:spcAft>
                <a:spcPct val="0"/>
              </a:spcAft>
              <a:buFont typeface="Arial" charset="0"/>
              <a:buNone/>
              <a:defRPr sz="1800" kern="1200">
                <a:solidFill>
                  <a:schemeClr val="tx1">
                    <a:tint val="75000"/>
                  </a:schemeClr>
                </a:solidFill>
                <a:latin typeface="+mn-lt"/>
                <a:ea typeface="ＭＳ Ｐゴシック" pitchFamily="-65" charset="-128"/>
                <a:cs typeface="+mn-cs"/>
              </a:defRPr>
            </a:lvl2pPr>
            <a:lvl3pPr marL="914400" indent="0" algn="l" rtl="0" eaLnBrk="0" fontAlgn="base" hangingPunct="0">
              <a:spcBef>
                <a:spcPct val="20000"/>
              </a:spcBef>
              <a:spcAft>
                <a:spcPct val="0"/>
              </a:spcAft>
              <a:buFont typeface="Arial" charset="0"/>
              <a:buNone/>
              <a:defRPr sz="1600" kern="1200">
                <a:solidFill>
                  <a:schemeClr val="tx1">
                    <a:tint val="75000"/>
                  </a:schemeClr>
                </a:solidFill>
                <a:latin typeface="+mn-lt"/>
                <a:ea typeface="ＭＳ Ｐゴシック" pitchFamily="-65" charset="-128"/>
                <a:cs typeface="+mn-cs"/>
              </a:defRPr>
            </a:lvl3pPr>
            <a:lvl4pPr marL="1371600" indent="0" algn="l" rtl="0" eaLnBrk="0" fontAlgn="base" hangingPunct="0">
              <a:spcBef>
                <a:spcPct val="20000"/>
              </a:spcBef>
              <a:spcAft>
                <a:spcPct val="0"/>
              </a:spcAft>
              <a:buFont typeface="Arial" charset="0"/>
              <a:buNone/>
              <a:defRPr sz="1400" kern="1200">
                <a:solidFill>
                  <a:schemeClr val="tx1">
                    <a:tint val="75000"/>
                  </a:schemeClr>
                </a:solidFill>
                <a:latin typeface="+mn-lt"/>
                <a:ea typeface="ＭＳ Ｐゴシック" pitchFamily="-65" charset="-128"/>
                <a:cs typeface="+mn-cs"/>
              </a:defRPr>
            </a:lvl4pPr>
            <a:lvl5pPr marL="1828800" indent="0" algn="l" rtl="0" eaLnBrk="0" fontAlgn="base" hangingPunct="0">
              <a:spcBef>
                <a:spcPct val="20000"/>
              </a:spcBef>
              <a:spcAft>
                <a:spcPct val="0"/>
              </a:spcAft>
              <a:buFont typeface="Arial" charset="0"/>
              <a:buNone/>
              <a:defRPr sz="1400" kern="1200">
                <a:solidFill>
                  <a:schemeClr val="tx1">
                    <a:tint val="75000"/>
                  </a:schemeClr>
                </a:solidFill>
                <a:latin typeface="+mn-lt"/>
                <a:ea typeface="ＭＳ Ｐゴシック" pitchFamily="-65" charset="-128"/>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mtClean="0"/>
              <a:t> </a:t>
            </a:r>
            <a:endParaRPr lang="en-US" dirty="0"/>
          </a:p>
        </p:txBody>
      </p:sp>
      <p:sp>
        <p:nvSpPr>
          <p:cNvPr id="12" name="Content Placeholder 3"/>
          <p:cNvSpPr txBox="1">
            <a:spLocks/>
          </p:cNvSpPr>
          <p:nvPr/>
        </p:nvSpPr>
        <p:spPr>
          <a:xfrm>
            <a:off x="39200" y="1267361"/>
            <a:ext cx="4038600" cy="452596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smtClean="0"/>
              <a:t> </a:t>
            </a:r>
            <a:endParaRPr lang="en-US" dirty="0"/>
          </a:p>
        </p:txBody>
      </p:sp>
      <p:pic>
        <p:nvPicPr>
          <p:cNvPr id="14" name="Picture 13" descr="Screen shot 2015-04-23 at 2.28.2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3600" y="990600"/>
            <a:ext cx="4372947" cy="3962400"/>
          </a:xfrm>
          <a:prstGeom prst="rect">
            <a:avLst/>
          </a:prstGeom>
        </p:spPr>
      </p:pic>
      <p:pic>
        <p:nvPicPr>
          <p:cNvPr id="15" name="Picture 14" descr="Screen shot 2015-04-23 at 2.30.1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7" y="810161"/>
            <a:ext cx="4526533" cy="4191000"/>
          </a:xfrm>
          <a:prstGeom prst="rect">
            <a:avLst/>
          </a:prstGeom>
        </p:spPr>
      </p:pic>
      <p:sp>
        <p:nvSpPr>
          <p:cNvPr id="16" name="TextBox 15"/>
          <p:cNvSpPr txBox="1">
            <a:spLocks noChangeArrowheads="1"/>
          </p:cNvSpPr>
          <p:nvPr/>
        </p:nvSpPr>
        <p:spPr bwMode="auto">
          <a:xfrm>
            <a:off x="5181600" y="5153561"/>
            <a:ext cx="3810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en-US" sz="2000" dirty="0" err="1">
                <a:solidFill>
                  <a:srgbClr val="2E639E"/>
                </a:solidFill>
                <a:latin typeface="+mn-lt"/>
                <a:cs typeface="Symbol" charset="2"/>
              </a:rPr>
              <a:t>m</a:t>
            </a:r>
            <a:r>
              <a:rPr lang="en-US" sz="2000" baseline="-25000" dirty="0" err="1">
                <a:solidFill>
                  <a:srgbClr val="2E639E"/>
                </a:solidFill>
                <a:latin typeface="+mn-lt"/>
                <a:cs typeface="Symbol" charset="2"/>
              </a:rPr>
              <a:t>H</a:t>
            </a:r>
            <a:r>
              <a:rPr lang="en-US" sz="2000" dirty="0">
                <a:solidFill>
                  <a:srgbClr val="2E639E"/>
                </a:solidFill>
                <a:latin typeface="+mn-lt"/>
                <a:cs typeface="Symbol" charset="2"/>
              </a:rPr>
              <a:t> = 126.0 </a:t>
            </a:r>
            <a:r>
              <a:rPr lang="en-US" sz="2000" dirty="0">
                <a:solidFill>
                  <a:srgbClr val="2E639E"/>
                </a:solidFill>
                <a:latin typeface="+mn-lt"/>
              </a:rPr>
              <a:t>±</a:t>
            </a:r>
            <a:r>
              <a:rPr lang="en-US" sz="2000" dirty="0">
                <a:solidFill>
                  <a:srgbClr val="2E639E"/>
                </a:solidFill>
                <a:latin typeface="+mn-lt"/>
                <a:cs typeface="Symbol" charset="2"/>
              </a:rPr>
              <a:t> 0.5 </a:t>
            </a:r>
            <a:r>
              <a:rPr lang="en-US" sz="2000" dirty="0" err="1">
                <a:solidFill>
                  <a:srgbClr val="2E639E"/>
                </a:solidFill>
                <a:latin typeface="+mn-lt"/>
                <a:cs typeface="Symbol" charset="2"/>
              </a:rPr>
              <a:t>GeV</a:t>
            </a:r>
            <a:endParaRPr lang="en-US" sz="2000" dirty="0">
              <a:solidFill>
                <a:srgbClr val="2E639E"/>
              </a:solidFill>
              <a:latin typeface="+mn-lt"/>
              <a:cs typeface="Symbol" charset="2"/>
            </a:endParaRPr>
          </a:p>
          <a:p>
            <a:pPr eaLnBrk="1" hangingPunct="1"/>
            <a:r>
              <a:rPr lang="en-US" sz="2000" dirty="0" smtClean="0">
                <a:solidFill>
                  <a:srgbClr val="2E639E"/>
                </a:solidFill>
                <a:latin typeface="+mn-lt"/>
              </a:rPr>
              <a:t>Significance = 5.2 (expected 4.6) </a:t>
            </a:r>
            <a:r>
              <a:rPr lang="en-US" sz="2000" dirty="0" smtClean="0">
                <a:solidFill>
                  <a:srgbClr val="2E639E"/>
                </a:solidFill>
                <a:latin typeface="Symbol" charset="2"/>
                <a:cs typeface="Symbol" charset="2"/>
              </a:rPr>
              <a:t>s</a:t>
            </a:r>
          </a:p>
          <a:p>
            <a:pPr eaLnBrk="1" hangingPunct="1"/>
            <a:r>
              <a:rPr lang="en-US" sz="2000" dirty="0" smtClean="0">
                <a:solidFill>
                  <a:srgbClr val="2E639E"/>
                </a:solidFill>
                <a:latin typeface="Symbol" charset="2"/>
                <a:cs typeface="Symbol" charset="2"/>
              </a:rPr>
              <a:t>m = </a:t>
            </a:r>
            <a:r>
              <a:rPr lang="en-US" sz="2000" dirty="0">
                <a:solidFill>
                  <a:srgbClr val="2E639E"/>
                </a:solidFill>
                <a:latin typeface="Symbol" charset="2"/>
                <a:cs typeface="Symbol" charset="2"/>
              </a:rPr>
              <a:t>s </a:t>
            </a:r>
            <a:r>
              <a:rPr lang="en-US" sz="2000" dirty="0">
                <a:solidFill>
                  <a:srgbClr val="2E639E"/>
                </a:solidFill>
                <a:latin typeface="+mn-lt"/>
                <a:cs typeface="Symbol" charset="2"/>
              </a:rPr>
              <a:t>BR</a:t>
            </a:r>
            <a:r>
              <a:rPr lang="en-US" sz="2000" dirty="0" smtClean="0">
                <a:solidFill>
                  <a:srgbClr val="2E639E"/>
                </a:solidFill>
                <a:latin typeface="Symbol" charset="2"/>
                <a:cs typeface="Symbol" charset="2"/>
              </a:rPr>
              <a:t>/</a:t>
            </a:r>
            <a:r>
              <a:rPr lang="en-US" sz="2000" dirty="0" err="1" smtClean="0">
                <a:solidFill>
                  <a:srgbClr val="2E639E"/>
                </a:solidFill>
                <a:latin typeface="Symbol" charset="2"/>
                <a:cs typeface="Symbol" charset="2"/>
              </a:rPr>
              <a:t>s</a:t>
            </a:r>
            <a:r>
              <a:rPr lang="en-US" sz="2000" baseline="-25000" dirty="0" err="1" smtClean="0">
                <a:solidFill>
                  <a:srgbClr val="2E639E"/>
                </a:solidFill>
                <a:latin typeface="+mn-lt"/>
              </a:rPr>
              <a:t>SM</a:t>
            </a:r>
            <a:r>
              <a:rPr lang="en-US" sz="2000" baseline="-25000" dirty="0" smtClean="0">
                <a:solidFill>
                  <a:srgbClr val="2E639E"/>
                </a:solidFill>
                <a:latin typeface="+mn-lt"/>
              </a:rPr>
              <a:t> </a:t>
            </a:r>
            <a:r>
              <a:rPr lang="en-US" sz="2000" dirty="0" smtClean="0">
                <a:solidFill>
                  <a:srgbClr val="2E639E"/>
                </a:solidFill>
                <a:latin typeface="+mn-lt"/>
              </a:rPr>
              <a:t>BR</a:t>
            </a:r>
            <a:r>
              <a:rPr lang="en-US" sz="2000" baseline="-25000" dirty="0" smtClean="0">
                <a:solidFill>
                  <a:srgbClr val="2E639E"/>
                </a:solidFill>
                <a:latin typeface="+mn-lt"/>
              </a:rPr>
              <a:t>SM</a:t>
            </a:r>
            <a:r>
              <a:rPr lang="en-US" sz="2000" dirty="0" smtClean="0">
                <a:solidFill>
                  <a:srgbClr val="2E639E"/>
                </a:solidFill>
                <a:latin typeface="+mn-lt"/>
              </a:rPr>
              <a:t>= 1.17 ± 0.27</a:t>
            </a:r>
          </a:p>
          <a:p>
            <a:pPr eaLnBrk="1" hangingPunct="1"/>
            <a:r>
              <a:rPr lang="en-US" sz="2000" dirty="0" smtClean="0">
                <a:solidFill>
                  <a:srgbClr val="2E639E"/>
                </a:solidFill>
                <a:latin typeface="Symbol" charset="2"/>
                <a:cs typeface="Symbol" charset="2"/>
              </a:rPr>
              <a:t>G</a:t>
            </a:r>
            <a:r>
              <a:rPr lang="en-US" sz="2000" baseline="-25000" dirty="0" smtClean="0">
                <a:solidFill>
                  <a:srgbClr val="2E639E"/>
                </a:solidFill>
                <a:latin typeface="+mn-lt"/>
                <a:cs typeface="Symbol" charset="2"/>
              </a:rPr>
              <a:t>H</a:t>
            </a:r>
            <a:r>
              <a:rPr lang="en-US" sz="2000" dirty="0" smtClean="0">
                <a:solidFill>
                  <a:srgbClr val="2E639E"/>
                </a:solidFill>
                <a:latin typeface="+mn-lt"/>
                <a:cs typeface="Symbol" charset="2"/>
              </a:rPr>
              <a:t> &lt; 5.0 </a:t>
            </a:r>
            <a:r>
              <a:rPr lang="en-US" sz="2000" dirty="0" err="1" smtClean="0">
                <a:solidFill>
                  <a:srgbClr val="2E639E"/>
                </a:solidFill>
                <a:latin typeface="+mn-lt"/>
                <a:cs typeface="Symbol" charset="2"/>
              </a:rPr>
              <a:t>GeV</a:t>
            </a:r>
            <a:r>
              <a:rPr lang="en-US" sz="2000" dirty="0" smtClean="0">
                <a:solidFill>
                  <a:srgbClr val="2E639E"/>
                </a:solidFill>
                <a:latin typeface="+mn-lt"/>
                <a:cs typeface="Symbol" charset="2"/>
              </a:rPr>
              <a:t> @ 95% CL</a:t>
            </a:r>
            <a:endParaRPr lang="en-US" sz="2000" dirty="0">
              <a:solidFill>
                <a:srgbClr val="2E639E"/>
              </a:solidFill>
              <a:latin typeface="+mn-lt"/>
              <a:cs typeface="Symbol" charset="2"/>
            </a:endParaRPr>
          </a:p>
        </p:txBody>
      </p:sp>
      <p:sp>
        <p:nvSpPr>
          <p:cNvPr id="17" name="TextBox 16"/>
          <p:cNvSpPr txBox="1">
            <a:spLocks noChangeArrowheads="1"/>
          </p:cNvSpPr>
          <p:nvPr/>
        </p:nvSpPr>
        <p:spPr bwMode="auto">
          <a:xfrm>
            <a:off x="496400" y="5153561"/>
            <a:ext cx="4228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en-US" sz="2000" dirty="0" err="1">
                <a:solidFill>
                  <a:srgbClr val="2E639E"/>
                </a:solidFill>
                <a:latin typeface="+mn-lt"/>
                <a:cs typeface="Symbol" charset="2"/>
              </a:rPr>
              <a:t>m</a:t>
            </a:r>
            <a:r>
              <a:rPr lang="en-US" sz="2000" baseline="-25000" dirty="0" err="1">
                <a:solidFill>
                  <a:srgbClr val="2E639E"/>
                </a:solidFill>
                <a:latin typeface="+mn-lt"/>
                <a:cs typeface="Symbol" charset="2"/>
              </a:rPr>
              <a:t>H</a:t>
            </a:r>
            <a:r>
              <a:rPr lang="en-US" sz="2000" dirty="0">
                <a:solidFill>
                  <a:srgbClr val="2E639E"/>
                </a:solidFill>
                <a:latin typeface="+mn-lt"/>
                <a:cs typeface="Symbol" charset="2"/>
              </a:rPr>
              <a:t> = 124.7 </a:t>
            </a:r>
            <a:r>
              <a:rPr lang="en-US" sz="2000" dirty="0">
                <a:solidFill>
                  <a:srgbClr val="2E639E"/>
                </a:solidFill>
                <a:latin typeface="+mn-lt"/>
              </a:rPr>
              <a:t>±</a:t>
            </a:r>
            <a:r>
              <a:rPr lang="en-US" sz="2000" dirty="0">
                <a:solidFill>
                  <a:srgbClr val="2E639E"/>
                </a:solidFill>
                <a:latin typeface="+mn-lt"/>
                <a:cs typeface="Symbol" charset="2"/>
              </a:rPr>
              <a:t> 0.4 </a:t>
            </a:r>
            <a:r>
              <a:rPr lang="en-US" sz="2000" dirty="0" err="1">
                <a:solidFill>
                  <a:srgbClr val="2E639E"/>
                </a:solidFill>
                <a:latin typeface="+mn-lt"/>
                <a:cs typeface="Symbol" charset="2"/>
              </a:rPr>
              <a:t>GeV</a:t>
            </a:r>
            <a:endParaRPr lang="en-US" sz="2000" dirty="0">
              <a:solidFill>
                <a:srgbClr val="2E639E"/>
              </a:solidFill>
              <a:latin typeface="+mn-lt"/>
              <a:cs typeface="Symbol" charset="2"/>
            </a:endParaRPr>
          </a:p>
          <a:p>
            <a:pPr eaLnBrk="1" hangingPunct="1"/>
            <a:r>
              <a:rPr lang="en-US" sz="2000" dirty="0" smtClean="0">
                <a:solidFill>
                  <a:srgbClr val="2E639E"/>
                </a:solidFill>
                <a:latin typeface="+mn-lt"/>
              </a:rPr>
              <a:t>Significance = 5.7 (expected 5.2) </a:t>
            </a:r>
            <a:r>
              <a:rPr lang="en-US" sz="2000" dirty="0" smtClean="0">
                <a:solidFill>
                  <a:srgbClr val="2E639E"/>
                </a:solidFill>
                <a:latin typeface="Symbol" charset="2"/>
                <a:cs typeface="Symbol" charset="2"/>
              </a:rPr>
              <a:t>s</a:t>
            </a:r>
          </a:p>
          <a:p>
            <a:pPr eaLnBrk="1" hangingPunct="1"/>
            <a:r>
              <a:rPr lang="en-US" sz="2000" dirty="0" smtClean="0">
                <a:solidFill>
                  <a:srgbClr val="2E639E"/>
                </a:solidFill>
                <a:latin typeface="Symbol" charset="2"/>
                <a:cs typeface="Symbol" charset="2"/>
              </a:rPr>
              <a:t>m = s </a:t>
            </a:r>
            <a:r>
              <a:rPr lang="en-US" sz="2000" dirty="0" smtClean="0">
                <a:solidFill>
                  <a:srgbClr val="2E639E"/>
                </a:solidFill>
                <a:latin typeface="+mn-lt"/>
                <a:cs typeface="Symbol" charset="2"/>
              </a:rPr>
              <a:t>BR</a:t>
            </a:r>
            <a:r>
              <a:rPr lang="en-US" sz="2000" dirty="0" smtClean="0">
                <a:solidFill>
                  <a:srgbClr val="2E639E"/>
                </a:solidFill>
                <a:latin typeface="Symbol" charset="2"/>
                <a:cs typeface="Symbol" charset="2"/>
              </a:rPr>
              <a:t>/</a:t>
            </a:r>
            <a:r>
              <a:rPr lang="en-US" sz="2000" dirty="0" err="1" smtClean="0">
                <a:solidFill>
                  <a:srgbClr val="2E639E"/>
                </a:solidFill>
                <a:latin typeface="Symbol" charset="2"/>
                <a:cs typeface="Symbol" charset="2"/>
              </a:rPr>
              <a:t>s</a:t>
            </a:r>
            <a:r>
              <a:rPr lang="en-US" sz="2000" baseline="-25000" dirty="0" err="1" smtClean="0">
                <a:solidFill>
                  <a:srgbClr val="2E639E"/>
                </a:solidFill>
                <a:latin typeface="+mn-lt"/>
              </a:rPr>
              <a:t>SM</a:t>
            </a:r>
            <a:r>
              <a:rPr lang="en-US" sz="2000" baseline="-25000" dirty="0" smtClean="0">
                <a:solidFill>
                  <a:srgbClr val="2E639E"/>
                </a:solidFill>
                <a:latin typeface="+mn-lt"/>
              </a:rPr>
              <a:t> </a:t>
            </a:r>
            <a:r>
              <a:rPr lang="en-US" sz="2000" dirty="0" smtClean="0">
                <a:solidFill>
                  <a:srgbClr val="2E639E"/>
                </a:solidFill>
                <a:latin typeface="+mn-lt"/>
              </a:rPr>
              <a:t>BR</a:t>
            </a:r>
            <a:r>
              <a:rPr lang="en-US" sz="2000" baseline="-25000" dirty="0" smtClean="0">
                <a:solidFill>
                  <a:srgbClr val="2E639E"/>
                </a:solidFill>
                <a:latin typeface="+mn-lt"/>
              </a:rPr>
              <a:t>SM</a:t>
            </a:r>
            <a:r>
              <a:rPr lang="en-US" sz="2000" dirty="0" smtClean="0">
                <a:solidFill>
                  <a:srgbClr val="2E639E"/>
                </a:solidFill>
                <a:latin typeface="+mn-lt"/>
              </a:rPr>
              <a:t>= 1.14 + 0.26 – 0.23</a:t>
            </a:r>
          </a:p>
          <a:p>
            <a:pPr eaLnBrk="1" hangingPunct="1"/>
            <a:r>
              <a:rPr lang="en-US" sz="2000" dirty="0" smtClean="0">
                <a:solidFill>
                  <a:srgbClr val="2E639E"/>
                </a:solidFill>
                <a:latin typeface="Symbol" charset="2"/>
                <a:cs typeface="Symbol" charset="2"/>
              </a:rPr>
              <a:t>G</a:t>
            </a:r>
            <a:r>
              <a:rPr lang="en-US" sz="2000" baseline="-25000" dirty="0" smtClean="0">
                <a:solidFill>
                  <a:srgbClr val="2E639E"/>
                </a:solidFill>
                <a:latin typeface="+mn-lt"/>
                <a:cs typeface="Symbol" charset="2"/>
              </a:rPr>
              <a:t>H</a:t>
            </a:r>
            <a:r>
              <a:rPr lang="en-US" sz="2000" dirty="0" smtClean="0">
                <a:solidFill>
                  <a:srgbClr val="2E639E"/>
                </a:solidFill>
                <a:latin typeface="+mn-lt"/>
                <a:cs typeface="Symbol" charset="2"/>
              </a:rPr>
              <a:t> &lt; 3.4 </a:t>
            </a:r>
            <a:r>
              <a:rPr lang="en-US" sz="2000" dirty="0" err="1" smtClean="0">
                <a:solidFill>
                  <a:srgbClr val="2E639E"/>
                </a:solidFill>
                <a:latin typeface="+mn-lt"/>
                <a:cs typeface="Symbol" charset="2"/>
              </a:rPr>
              <a:t>GeV</a:t>
            </a:r>
            <a:r>
              <a:rPr lang="en-US" sz="2000" dirty="0" smtClean="0">
                <a:solidFill>
                  <a:srgbClr val="2E639E"/>
                </a:solidFill>
                <a:latin typeface="+mn-lt"/>
                <a:cs typeface="Symbol" charset="2"/>
              </a:rPr>
              <a:t> @ 95% CL</a:t>
            </a:r>
            <a:endParaRPr lang="en-US" sz="2000" dirty="0">
              <a:solidFill>
                <a:srgbClr val="2E639E"/>
              </a:solidFill>
              <a:latin typeface="+mn-lt"/>
              <a:cs typeface="Symbol" charset="2"/>
            </a:endParaRPr>
          </a:p>
        </p:txBody>
      </p:sp>
      <p:sp>
        <p:nvSpPr>
          <p:cNvPr id="19" name="Rectangle 18"/>
          <p:cNvSpPr/>
          <p:nvPr/>
        </p:nvSpPr>
        <p:spPr>
          <a:xfrm>
            <a:off x="5029200" y="4724400"/>
            <a:ext cx="3200400" cy="338554"/>
          </a:xfrm>
          <a:prstGeom prst="rect">
            <a:avLst/>
          </a:prstGeom>
          <a:solidFill>
            <a:srgbClr val="B3A2C7"/>
          </a:solidFill>
        </p:spPr>
        <p:txBody>
          <a:bodyPr wrap="square">
            <a:spAutoFit/>
          </a:bodyPr>
          <a:lstStyle/>
          <a:p>
            <a:r>
              <a:rPr lang="en-US" sz="1600" i="1" dirty="0" err="1" smtClean="0"/>
              <a:t>PhysRevD</a:t>
            </a:r>
            <a:r>
              <a:rPr lang="en-US" sz="1600" i="1" dirty="0" smtClean="0"/>
              <a:t> 90 (2014) 052004</a:t>
            </a:r>
            <a:endParaRPr lang="en-US" sz="1600" i="1" dirty="0"/>
          </a:p>
        </p:txBody>
      </p:sp>
      <p:sp>
        <p:nvSpPr>
          <p:cNvPr id="24" name="Rectangle 23"/>
          <p:cNvSpPr/>
          <p:nvPr/>
        </p:nvSpPr>
        <p:spPr>
          <a:xfrm>
            <a:off x="296238" y="4724400"/>
            <a:ext cx="2206927" cy="338554"/>
          </a:xfrm>
          <a:prstGeom prst="rect">
            <a:avLst/>
          </a:prstGeom>
          <a:solidFill>
            <a:srgbClr val="F2DCDB"/>
          </a:solidFill>
        </p:spPr>
        <p:txBody>
          <a:bodyPr wrap="none">
            <a:spAutoFit/>
          </a:bodyPr>
          <a:lstStyle/>
          <a:p>
            <a:r>
              <a:rPr lang="en-US" sz="1600" i="1" dirty="0" smtClean="0"/>
              <a:t>EPJC </a:t>
            </a:r>
            <a:r>
              <a:rPr lang="en-US" sz="1600" i="1" dirty="0"/>
              <a:t>74 (2014) 3076</a:t>
            </a:r>
          </a:p>
        </p:txBody>
      </p:sp>
    </p:spTree>
    <p:extLst>
      <p:ext uri="{BB962C8B-B14F-4D97-AF65-F5344CB8AC3E}">
        <p14:creationId xmlns:p14="http://schemas.microsoft.com/office/powerpoint/2010/main" val="18769375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smtClean="0"/>
              <a:t> </a:t>
            </a:r>
            <a:endParaRPr lang="en-US" dirty="0"/>
          </a:p>
        </p:txBody>
      </p:sp>
      <p:sp>
        <p:nvSpPr>
          <p:cNvPr id="9" name="Title 1"/>
          <p:cNvSpPr txBox="1">
            <a:spLocks/>
          </p:cNvSpPr>
          <p:nvPr/>
        </p:nvSpPr>
        <p:spPr>
          <a:xfrm>
            <a:off x="914400" y="0"/>
            <a:ext cx="7010400" cy="914400"/>
          </a:xfrm>
          <a:prstGeom prst="rect">
            <a:avLst/>
          </a:prstGeom>
        </p:spPr>
        <p:txBody>
          <a:bodyPr anchor="t"/>
          <a:lstStyle>
            <a:lvl1pPr algn="l" rtl="0" eaLnBrk="0" fontAlgn="base" hangingPunct="0">
              <a:spcBef>
                <a:spcPct val="0"/>
              </a:spcBef>
              <a:spcAft>
                <a:spcPct val="0"/>
              </a:spcAft>
              <a:defRPr sz="4000" b="1" kern="1200" cap="all">
                <a:solidFill>
                  <a:srgbClr val="632523"/>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b="1">
                <a:solidFill>
                  <a:srgbClr val="632523"/>
                </a:solidFill>
                <a:latin typeface="Calibri" pitchFamily="34" charset="0"/>
                <a:ea typeface="ＭＳ Ｐゴシック" pitchFamily="-65" charset="-128"/>
                <a:cs typeface="ＭＳ Ｐゴシック" pitchFamily="-65" charset="-128"/>
              </a:defRPr>
            </a:lvl2pPr>
            <a:lvl3pPr algn="ctr" rtl="0" eaLnBrk="0" fontAlgn="base" hangingPunct="0">
              <a:spcBef>
                <a:spcPct val="0"/>
              </a:spcBef>
              <a:spcAft>
                <a:spcPct val="0"/>
              </a:spcAft>
              <a:defRPr sz="4400" b="1">
                <a:solidFill>
                  <a:srgbClr val="632523"/>
                </a:solidFill>
                <a:latin typeface="Calibri" pitchFamily="34" charset="0"/>
                <a:ea typeface="ＭＳ Ｐゴシック" pitchFamily="-65" charset="-128"/>
                <a:cs typeface="ＭＳ Ｐゴシック" pitchFamily="-65" charset="-128"/>
              </a:defRPr>
            </a:lvl3pPr>
            <a:lvl4pPr algn="ctr" rtl="0" eaLnBrk="0" fontAlgn="base" hangingPunct="0">
              <a:spcBef>
                <a:spcPct val="0"/>
              </a:spcBef>
              <a:spcAft>
                <a:spcPct val="0"/>
              </a:spcAft>
              <a:defRPr sz="4400" b="1">
                <a:solidFill>
                  <a:srgbClr val="632523"/>
                </a:solidFill>
                <a:latin typeface="Calibri" pitchFamily="34" charset="0"/>
                <a:ea typeface="ＭＳ Ｐゴシック" pitchFamily="-65" charset="-128"/>
                <a:cs typeface="ＭＳ Ｐゴシック" pitchFamily="-65" charset="-128"/>
              </a:defRPr>
            </a:lvl4pPr>
            <a:lvl5pPr algn="ctr" rtl="0" eaLnBrk="0" fontAlgn="base" hangingPunct="0">
              <a:spcBef>
                <a:spcPct val="0"/>
              </a:spcBef>
              <a:spcAft>
                <a:spcPct val="0"/>
              </a:spcAft>
              <a:defRPr sz="4400" b="1">
                <a:solidFill>
                  <a:srgbClr val="632523"/>
                </a:solidFill>
                <a:latin typeface="Calibri" pitchFamily="34" charset="0"/>
                <a:ea typeface="ＭＳ Ｐゴシック" pitchFamily="-65" charset="-128"/>
                <a:cs typeface="ＭＳ Ｐゴシック" pitchFamily="-65" charset="-128"/>
              </a:defRPr>
            </a:lvl5pPr>
            <a:lvl6pPr marL="457200" algn="ctr" rtl="0" fontAlgn="base">
              <a:spcBef>
                <a:spcPct val="0"/>
              </a:spcBef>
              <a:spcAft>
                <a:spcPct val="0"/>
              </a:spcAft>
              <a:defRPr sz="4400" b="1">
                <a:solidFill>
                  <a:srgbClr val="632523"/>
                </a:solidFill>
                <a:latin typeface="Calibri" pitchFamily="34" charset="0"/>
              </a:defRPr>
            </a:lvl6pPr>
            <a:lvl7pPr marL="914400" algn="ctr" rtl="0" fontAlgn="base">
              <a:spcBef>
                <a:spcPct val="0"/>
              </a:spcBef>
              <a:spcAft>
                <a:spcPct val="0"/>
              </a:spcAft>
              <a:defRPr sz="4400" b="1">
                <a:solidFill>
                  <a:srgbClr val="632523"/>
                </a:solidFill>
                <a:latin typeface="Calibri" pitchFamily="34" charset="0"/>
              </a:defRPr>
            </a:lvl7pPr>
            <a:lvl8pPr marL="1371600" algn="ctr" rtl="0" fontAlgn="base">
              <a:spcBef>
                <a:spcPct val="0"/>
              </a:spcBef>
              <a:spcAft>
                <a:spcPct val="0"/>
              </a:spcAft>
              <a:defRPr sz="4400" b="1">
                <a:solidFill>
                  <a:srgbClr val="632523"/>
                </a:solidFill>
                <a:latin typeface="Calibri" pitchFamily="34" charset="0"/>
              </a:defRPr>
            </a:lvl8pPr>
            <a:lvl9pPr marL="1828800" algn="ctr" rtl="0" fontAlgn="base">
              <a:spcBef>
                <a:spcPct val="0"/>
              </a:spcBef>
              <a:spcAft>
                <a:spcPct val="0"/>
              </a:spcAft>
              <a:defRPr sz="4400" b="1">
                <a:solidFill>
                  <a:srgbClr val="632523"/>
                </a:solidFill>
                <a:latin typeface="Calibri" pitchFamily="34" charset="0"/>
              </a:defRPr>
            </a:lvl9pPr>
          </a:lstStyle>
          <a:p>
            <a:r>
              <a:rPr lang="en-US" smtClean="0"/>
              <a:t> </a:t>
            </a:r>
            <a:endParaRPr lang="en-US" dirty="0"/>
          </a:p>
        </p:txBody>
      </p:sp>
      <p:sp>
        <p:nvSpPr>
          <p:cNvPr id="10" name="Content Placeholder 2"/>
          <p:cNvSpPr txBox="1">
            <a:spLocks/>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marL="0" indent="0" algn="l"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pitchFamily="-65" charset="-128"/>
                <a:cs typeface="ＭＳ Ｐゴシック" pitchFamily="-65" charset="-128"/>
              </a:defRPr>
            </a:lvl1pPr>
            <a:lvl2pPr marL="457200" indent="0" algn="l" rtl="0" eaLnBrk="0" fontAlgn="base" hangingPunct="0">
              <a:spcBef>
                <a:spcPct val="20000"/>
              </a:spcBef>
              <a:spcAft>
                <a:spcPct val="0"/>
              </a:spcAft>
              <a:buFont typeface="Arial" charset="0"/>
              <a:buNone/>
              <a:defRPr sz="1800" kern="1200">
                <a:solidFill>
                  <a:schemeClr val="tx1">
                    <a:tint val="75000"/>
                  </a:schemeClr>
                </a:solidFill>
                <a:latin typeface="+mn-lt"/>
                <a:ea typeface="ＭＳ Ｐゴシック" pitchFamily="-65" charset="-128"/>
                <a:cs typeface="+mn-cs"/>
              </a:defRPr>
            </a:lvl2pPr>
            <a:lvl3pPr marL="914400" indent="0" algn="l" rtl="0" eaLnBrk="0" fontAlgn="base" hangingPunct="0">
              <a:spcBef>
                <a:spcPct val="20000"/>
              </a:spcBef>
              <a:spcAft>
                <a:spcPct val="0"/>
              </a:spcAft>
              <a:buFont typeface="Arial" charset="0"/>
              <a:buNone/>
              <a:defRPr sz="1600" kern="1200">
                <a:solidFill>
                  <a:schemeClr val="tx1">
                    <a:tint val="75000"/>
                  </a:schemeClr>
                </a:solidFill>
                <a:latin typeface="+mn-lt"/>
                <a:ea typeface="ＭＳ Ｐゴシック" pitchFamily="-65" charset="-128"/>
                <a:cs typeface="+mn-cs"/>
              </a:defRPr>
            </a:lvl3pPr>
            <a:lvl4pPr marL="1371600" indent="0" algn="l" rtl="0" eaLnBrk="0" fontAlgn="base" hangingPunct="0">
              <a:spcBef>
                <a:spcPct val="20000"/>
              </a:spcBef>
              <a:spcAft>
                <a:spcPct val="0"/>
              </a:spcAft>
              <a:buFont typeface="Arial" charset="0"/>
              <a:buNone/>
              <a:defRPr sz="1400" kern="1200">
                <a:solidFill>
                  <a:schemeClr val="tx1">
                    <a:tint val="75000"/>
                  </a:schemeClr>
                </a:solidFill>
                <a:latin typeface="+mn-lt"/>
                <a:ea typeface="ＭＳ Ｐゴシック" pitchFamily="-65" charset="-128"/>
                <a:cs typeface="+mn-cs"/>
              </a:defRPr>
            </a:lvl4pPr>
            <a:lvl5pPr marL="1828800" indent="0" algn="l" rtl="0" eaLnBrk="0" fontAlgn="base" hangingPunct="0">
              <a:spcBef>
                <a:spcPct val="20000"/>
              </a:spcBef>
              <a:spcAft>
                <a:spcPct val="0"/>
              </a:spcAft>
              <a:buFont typeface="Arial" charset="0"/>
              <a:buNone/>
              <a:defRPr sz="1400" kern="1200">
                <a:solidFill>
                  <a:schemeClr val="tx1">
                    <a:tint val="75000"/>
                  </a:schemeClr>
                </a:solidFill>
                <a:latin typeface="+mn-lt"/>
                <a:ea typeface="ＭＳ Ｐゴシック" pitchFamily="-65" charset="-128"/>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mtClean="0"/>
              <a:t> </a:t>
            </a:r>
            <a:endParaRPr lang="en-US" dirty="0"/>
          </a:p>
        </p:txBody>
      </p:sp>
      <p:sp>
        <p:nvSpPr>
          <p:cNvPr id="17" name="Rectangle 2"/>
          <p:cNvSpPr txBox="1">
            <a:spLocks noChangeArrowheads="1"/>
          </p:cNvSpPr>
          <p:nvPr/>
        </p:nvSpPr>
        <p:spPr bwMode="auto">
          <a:xfrm>
            <a:off x="-25086" y="0"/>
            <a:ext cx="9169086" cy="864096"/>
          </a:xfrm>
          <a:prstGeom prst="rect">
            <a:avLst/>
          </a:prstGeom>
          <a:solidFill>
            <a:srgbClr val="009999"/>
          </a:solidFill>
          <a:ln w="9525">
            <a:noFill/>
            <a:miter lim="800000"/>
            <a:headEnd/>
            <a:tailEnd/>
          </a:ln>
          <a:effectLst>
            <a:reflection blurRad="6350" stA="52000" endA="300" endPos="35000" dir="5400000" sy="-100000" algn="bl" rotWithShape="0"/>
          </a:effectLst>
        </p:spPr>
        <p:txBody>
          <a:bodyPr anchor="ctr"/>
          <a:lstStyle/>
          <a:p>
            <a:pPr>
              <a:lnSpc>
                <a:spcPct val="50000"/>
              </a:lnSpc>
              <a:defRPr/>
            </a:pPr>
            <a:r>
              <a:rPr lang="en-US" sz="3600" dirty="0">
                <a:solidFill>
                  <a:schemeClr val="bg1"/>
                </a:solidFill>
                <a:effectLst>
                  <a:reflection stA="50000" endPos="75000" dist="12700" dir="5400000" sy="-100000" algn="bl" rotWithShape="0"/>
                </a:effectLst>
                <a:latin typeface="Calibri"/>
                <a:ea typeface="ＭＳ Ｐゴシック" pitchFamily="34" charset="-128"/>
                <a:cs typeface="Calibri"/>
              </a:rPr>
              <a:t> </a:t>
            </a:r>
            <a:r>
              <a:rPr lang="en-US" sz="3600" dirty="0" smtClean="0">
                <a:solidFill>
                  <a:schemeClr val="bg1"/>
                </a:solidFill>
                <a:effectLst>
                  <a:reflection stA="50000" endPos="75000" dist="12700" dir="5400000" sy="-100000" algn="bl" rotWithShape="0"/>
                </a:effectLst>
                <a:latin typeface="Calibri"/>
                <a:ea typeface="ＭＳ Ｐゴシック" pitchFamily="34" charset="-128"/>
                <a:cs typeface="Calibri"/>
              </a:rPr>
              <a:t>   …search for high mass </a:t>
            </a:r>
            <a:r>
              <a:rPr lang="en-US" sz="3600" dirty="0" err="1" smtClean="0">
                <a:solidFill>
                  <a:schemeClr val="bg1"/>
                </a:solidFill>
                <a:effectLst>
                  <a:reflection stA="50000" endPos="75000" dist="12700" dir="5400000" sy="-100000" algn="bl" rotWithShape="0"/>
                </a:effectLst>
                <a:latin typeface="Calibri"/>
                <a:ea typeface="ＭＳ Ｐゴシック" pitchFamily="34" charset="-128"/>
                <a:cs typeface="Calibri"/>
              </a:rPr>
              <a:t>diphoton</a:t>
            </a:r>
            <a:r>
              <a:rPr lang="en-US" sz="3600" dirty="0" smtClean="0">
                <a:solidFill>
                  <a:schemeClr val="bg1"/>
                </a:solidFill>
                <a:effectLst>
                  <a:reflection stA="50000" endPos="75000" dist="12700" dir="5400000" sy="-100000" algn="bl" rotWithShape="0"/>
                </a:effectLst>
                <a:latin typeface="Calibri"/>
                <a:ea typeface="ＭＳ Ｐゴシック" pitchFamily="34" charset="-128"/>
                <a:cs typeface="Calibri"/>
              </a:rPr>
              <a:t> resonances</a:t>
            </a:r>
            <a:endParaRPr lang="ru-RU" sz="3600" kern="0" dirty="0">
              <a:solidFill>
                <a:schemeClr val="bg1"/>
              </a:solidFill>
              <a:latin typeface="Calibri"/>
              <a:ea typeface="+mj-ea"/>
              <a:cs typeface="Calibri"/>
            </a:endParaRPr>
          </a:p>
        </p:txBody>
      </p:sp>
      <p:sp>
        <p:nvSpPr>
          <p:cNvPr id="2" name="Title 1"/>
          <p:cNvSpPr>
            <a:spLocks noGrp="1"/>
          </p:cNvSpPr>
          <p:nvPr>
            <p:ph type="title"/>
          </p:nvPr>
        </p:nvSpPr>
        <p:spPr>
          <a:xfrm>
            <a:off x="722313" y="4406901"/>
            <a:ext cx="1716087" cy="546100"/>
          </a:xfrm>
        </p:spPr>
        <p:txBody>
          <a:bodyPr/>
          <a:lstStyle/>
          <a:p>
            <a:r>
              <a:rPr lang="en-US" dirty="0" smtClean="0"/>
              <a:t> </a:t>
            </a:r>
            <a:endParaRPr lang="en-US" dirty="0"/>
          </a:p>
        </p:txBody>
      </p:sp>
      <p:sp>
        <p:nvSpPr>
          <p:cNvPr id="3" name="TextBox 2"/>
          <p:cNvSpPr txBox="1"/>
          <p:nvPr/>
        </p:nvSpPr>
        <p:spPr>
          <a:xfrm>
            <a:off x="16933" y="1066800"/>
            <a:ext cx="8804702" cy="3970318"/>
          </a:xfrm>
          <a:prstGeom prst="rect">
            <a:avLst/>
          </a:prstGeom>
          <a:noFill/>
        </p:spPr>
        <p:txBody>
          <a:bodyPr wrap="none" rtlCol="0">
            <a:spAutoFit/>
          </a:bodyPr>
          <a:lstStyle/>
          <a:p>
            <a:r>
              <a:rPr lang="en-US" dirty="0" smtClean="0"/>
              <a:t>Why </a:t>
            </a:r>
            <a:r>
              <a:rPr lang="en-US" dirty="0" err="1" smtClean="0"/>
              <a:t>diphoton</a:t>
            </a:r>
            <a:r>
              <a:rPr lang="en-US" dirty="0" smtClean="0"/>
              <a:t> searches?</a:t>
            </a:r>
          </a:p>
          <a:p>
            <a:r>
              <a:rPr lang="en-US" b="1" dirty="0" smtClean="0"/>
              <a:t>Clean signal over smooth and well known background (i.e. H(125) </a:t>
            </a:r>
            <a:r>
              <a:rPr lang="en-US" b="1" dirty="0" smtClean="0">
                <a:sym typeface="Wingdings"/>
              </a:rPr>
              <a:t> </a:t>
            </a:r>
            <a:r>
              <a:rPr lang="en-US" b="1" dirty="0" err="1" smtClean="0">
                <a:latin typeface="Symbol" charset="2"/>
                <a:cs typeface="Symbol" charset="2"/>
                <a:sym typeface="Wingdings"/>
              </a:rPr>
              <a:t>gg</a:t>
            </a:r>
            <a:r>
              <a:rPr lang="en-US" b="1" dirty="0" smtClean="0">
                <a:sym typeface="Wingdings"/>
              </a:rPr>
              <a:t>) : </a:t>
            </a:r>
          </a:p>
          <a:p>
            <a:r>
              <a:rPr lang="en-US" b="1" dirty="0" smtClean="0">
                <a:sym typeface="Wingdings"/>
              </a:rPr>
              <a:t>two high </a:t>
            </a:r>
            <a:r>
              <a:rPr lang="en-US" b="1" dirty="0" err="1" smtClean="0">
                <a:sym typeface="Wingdings"/>
              </a:rPr>
              <a:t>p</a:t>
            </a:r>
            <a:r>
              <a:rPr lang="en-US" b="1" baseline="-25000" dirty="0" err="1" smtClean="0">
                <a:sym typeface="Wingdings"/>
              </a:rPr>
              <a:t>T</a:t>
            </a:r>
            <a:r>
              <a:rPr lang="en-US" b="1" dirty="0" smtClean="0">
                <a:sym typeface="Wingdings"/>
              </a:rPr>
              <a:t> photon candidates  </a:t>
            </a:r>
          </a:p>
          <a:p>
            <a:endParaRPr lang="en-US" dirty="0">
              <a:sym typeface="Wingdings"/>
            </a:endParaRPr>
          </a:p>
          <a:p>
            <a:endParaRPr lang="en-US" dirty="0" smtClean="0">
              <a:sym typeface="Wingdings"/>
            </a:endParaRPr>
          </a:p>
          <a:p>
            <a:pPr marL="285750" indent="-285750">
              <a:buFont typeface="Arial"/>
              <a:buChar char="•"/>
            </a:pPr>
            <a:endParaRPr lang="en-US" dirty="0">
              <a:sym typeface="Wingdings"/>
            </a:endParaRPr>
          </a:p>
          <a:p>
            <a:pPr marL="285750" indent="-285750">
              <a:buFont typeface="Arial"/>
              <a:buChar char="•"/>
            </a:pPr>
            <a:endParaRPr lang="en-US" dirty="0" smtClean="0">
              <a:sym typeface="Wingdings"/>
            </a:endParaRPr>
          </a:p>
          <a:p>
            <a:pPr marL="285750" indent="-285750">
              <a:buFont typeface="Arial"/>
              <a:buChar char="•"/>
            </a:pPr>
            <a:endParaRPr lang="en-US" dirty="0">
              <a:sym typeface="Wingdings"/>
            </a:endParaRPr>
          </a:p>
          <a:p>
            <a:pPr marL="285750" indent="-285750">
              <a:buFont typeface="Arial"/>
              <a:buChar char="•"/>
            </a:pPr>
            <a:endParaRPr lang="en-US" dirty="0" smtClean="0">
              <a:sym typeface="Wingdings"/>
            </a:endParaRPr>
          </a:p>
          <a:p>
            <a:pPr marL="285750" indent="-285750">
              <a:buFont typeface="Arial"/>
              <a:buChar char="•"/>
            </a:pPr>
            <a:endParaRPr lang="en-US" dirty="0">
              <a:sym typeface="Wingdings"/>
            </a:endParaRPr>
          </a:p>
          <a:p>
            <a:pPr marL="285750" indent="-285750">
              <a:buFont typeface="Arial"/>
              <a:buChar char="•"/>
            </a:pPr>
            <a:endParaRPr lang="en-US" dirty="0" smtClean="0">
              <a:sym typeface="Wingdings"/>
            </a:endParaRPr>
          </a:p>
          <a:p>
            <a:r>
              <a:rPr lang="en-US" dirty="0" smtClean="0">
                <a:sym typeface="Wingdings"/>
              </a:rPr>
              <a:t>Several models of physics beyond SM. </a:t>
            </a:r>
          </a:p>
          <a:p>
            <a:r>
              <a:rPr lang="en-US" b="1" dirty="0" smtClean="0"/>
              <a:t>Models </a:t>
            </a:r>
            <a:r>
              <a:rPr lang="en-US" b="1" dirty="0"/>
              <a:t>with extended Higgs </a:t>
            </a:r>
            <a:r>
              <a:rPr lang="en-US" b="1" dirty="0" smtClean="0"/>
              <a:t>sectors predict </a:t>
            </a:r>
            <a:r>
              <a:rPr lang="en-US" b="1" dirty="0"/>
              <a:t>appearance of spin-0 </a:t>
            </a:r>
            <a:r>
              <a:rPr lang="en-US" b="1" dirty="0" smtClean="0"/>
              <a:t>resonances; </a:t>
            </a:r>
          </a:p>
          <a:p>
            <a:r>
              <a:rPr lang="en-US" b="1" dirty="0" smtClean="0"/>
              <a:t>Extra</a:t>
            </a:r>
            <a:r>
              <a:rPr lang="en-US" b="1" dirty="0"/>
              <a:t>-dimensional models </a:t>
            </a:r>
            <a:r>
              <a:rPr lang="en-US" b="1" dirty="0" smtClean="0"/>
              <a:t>predict appearance </a:t>
            </a:r>
            <a:r>
              <a:rPr lang="en-US" b="1" dirty="0"/>
              <a:t>of spin-2 resonances.</a:t>
            </a:r>
          </a:p>
        </p:txBody>
      </p:sp>
      <p:pic>
        <p:nvPicPr>
          <p:cNvPr id="6" name="Picture 5"/>
          <p:cNvPicPr>
            <a:picLocks noChangeAspect="1"/>
          </p:cNvPicPr>
          <p:nvPr/>
        </p:nvPicPr>
        <p:blipFill>
          <a:blip r:embed="rId3"/>
          <a:stretch>
            <a:fillRect/>
          </a:stretch>
        </p:blipFill>
        <p:spPr>
          <a:xfrm>
            <a:off x="4051300" y="5264212"/>
            <a:ext cx="2019300" cy="895288"/>
          </a:xfrm>
          <a:prstGeom prst="rect">
            <a:avLst/>
          </a:prstGeom>
        </p:spPr>
      </p:pic>
      <p:pic>
        <p:nvPicPr>
          <p:cNvPr id="7" name="Picture 6"/>
          <p:cNvPicPr>
            <a:picLocks noChangeAspect="1"/>
          </p:cNvPicPr>
          <p:nvPr/>
        </p:nvPicPr>
        <p:blipFill>
          <a:blip r:embed="rId4"/>
          <a:stretch>
            <a:fillRect/>
          </a:stretch>
        </p:blipFill>
        <p:spPr>
          <a:xfrm>
            <a:off x="6223000" y="5257800"/>
            <a:ext cx="2387600" cy="1010415"/>
          </a:xfrm>
          <a:prstGeom prst="rect">
            <a:avLst/>
          </a:prstGeom>
        </p:spPr>
      </p:pic>
      <p:pic>
        <p:nvPicPr>
          <p:cNvPr id="27" name="Picture 26"/>
          <p:cNvPicPr>
            <a:picLocks noChangeAspect="1"/>
          </p:cNvPicPr>
          <p:nvPr/>
        </p:nvPicPr>
        <p:blipFill>
          <a:blip r:embed="rId5"/>
          <a:stretch>
            <a:fillRect/>
          </a:stretch>
        </p:blipFill>
        <p:spPr>
          <a:xfrm>
            <a:off x="1315065" y="2133600"/>
            <a:ext cx="1961535" cy="1689100"/>
          </a:xfrm>
          <a:prstGeom prst="rect">
            <a:avLst/>
          </a:prstGeom>
        </p:spPr>
      </p:pic>
      <p:pic>
        <p:nvPicPr>
          <p:cNvPr id="29" name="Picture 28"/>
          <p:cNvPicPr>
            <a:picLocks noChangeAspect="1"/>
          </p:cNvPicPr>
          <p:nvPr/>
        </p:nvPicPr>
        <p:blipFill>
          <a:blip r:embed="rId6"/>
          <a:stretch>
            <a:fillRect/>
          </a:stretch>
        </p:blipFill>
        <p:spPr>
          <a:xfrm>
            <a:off x="5168900" y="1981200"/>
            <a:ext cx="3289300" cy="2054017"/>
          </a:xfrm>
          <a:prstGeom prst="rect">
            <a:avLst/>
          </a:prstGeom>
        </p:spPr>
      </p:pic>
    </p:spTree>
    <p:extLst>
      <p:ext uri="{BB962C8B-B14F-4D97-AF65-F5344CB8AC3E}">
        <p14:creationId xmlns:p14="http://schemas.microsoft.com/office/powerpoint/2010/main" val="147870449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39687" y="6583892"/>
            <a:ext cx="9180513" cy="307975"/>
            <a:chOff x="0" y="6577013"/>
            <a:chExt cx="9180513" cy="307975"/>
          </a:xfrm>
        </p:grpSpPr>
        <p:grpSp>
          <p:nvGrpSpPr>
            <p:cNvPr id="20" name="Group 31"/>
            <p:cNvGrpSpPr>
              <a:grpSpLocks/>
            </p:cNvGrpSpPr>
            <p:nvPr/>
          </p:nvGrpSpPr>
          <p:grpSpPr bwMode="auto">
            <a:xfrm>
              <a:off x="0" y="6577013"/>
              <a:ext cx="7172325" cy="304800"/>
              <a:chOff x="0" y="4143"/>
              <a:chExt cx="4518" cy="192"/>
            </a:xfrm>
          </p:grpSpPr>
          <p:sp>
            <p:nvSpPr>
              <p:cNvPr id="22" name="TextBox 14"/>
              <p:cNvSpPr txBox="1">
                <a:spLocks noChangeArrowheads="1"/>
              </p:cNvSpPr>
              <p:nvPr/>
            </p:nvSpPr>
            <p:spPr bwMode="auto">
              <a:xfrm>
                <a:off x="0" y="4143"/>
                <a:ext cx="1175" cy="1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err="1" smtClean="0">
                    <a:solidFill>
                      <a:schemeClr val="bg1"/>
                    </a:solidFill>
                    <a:latin typeface="Arial"/>
                    <a:cs typeface="Arial"/>
                  </a:rPr>
                  <a:t>June</a:t>
                </a:r>
                <a:r>
                  <a:rPr lang="it-IT" sz="1400" dirty="0" smtClean="0">
                    <a:solidFill>
                      <a:schemeClr val="bg1"/>
                    </a:solidFill>
                    <a:latin typeface="Arial"/>
                    <a:cs typeface="Arial"/>
                  </a:rPr>
                  <a:t> 17, 2016</a:t>
                </a:r>
                <a:endParaRPr lang="en-GB" sz="1400" dirty="0">
                  <a:solidFill>
                    <a:schemeClr val="bg1"/>
                  </a:solidFill>
                  <a:latin typeface="Arial"/>
                  <a:cs typeface="Arial"/>
                </a:endParaRPr>
              </a:p>
            </p:txBody>
          </p:sp>
          <p:sp>
            <p:nvSpPr>
              <p:cNvPr id="23" name="TextBox 15"/>
              <p:cNvSpPr txBox="1">
                <a:spLocks noChangeArrowheads="1"/>
              </p:cNvSpPr>
              <p:nvPr/>
            </p:nvSpPr>
            <p:spPr bwMode="auto">
              <a:xfrm>
                <a:off x="1175" y="4143"/>
                <a:ext cx="3343" cy="192"/>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en-GB" sz="1400" dirty="0" smtClean="0">
                    <a:solidFill>
                      <a:schemeClr val="bg1"/>
                    </a:solidFill>
                    <a:latin typeface="Arial"/>
                    <a:cs typeface="Arial"/>
                  </a:rPr>
                  <a:t>Kirk McDonald Fest</a:t>
                </a:r>
                <a:endParaRPr lang="en-GB" sz="1400" dirty="0">
                  <a:solidFill>
                    <a:schemeClr val="bg1"/>
                  </a:solidFill>
                  <a:latin typeface="Arial"/>
                  <a:cs typeface="Arial"/>
                </a:endParaRPr>
              </a:p>
            </p:txBody>
          </p:sp>
        </p:grpSp>
        <p:sp>
          <p:nvSpPr>
            <p:cNvPr id="21" name="TextBox 5"/>
            <p:cNvSpPr txBox="1">
              <a:spLocks noChangeArrowheads="1"/>
            </p:cNvSpPr>
            <p:nvPr/>
          </p:nvSpPr>
          <p:spPr bwMode="auto">
            <a:xfrm>
              <a:off x="7132638" y="6580188"/>
              <a:ext cx="20478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a:solidFill>
                    <a:schemeClr val="bg1"/>
                  </a:solidFill>
                  <a:latin typeface="Arial"/>
                  <a:cs typeface="Arial"/>
                </a:rPr>
                <a:t>C. </a:t>
              </a:r>
              <a:r>
                <a:rPr lang="it-IT" sz="1400" dirty="0" smtClean="0">
                  <a:solidFill>
                    <a:schemeClr val="bg1"/>
                  </a:solidFill>
                  <a:latin typeface="Arial"/>
                  <a:cs typeface="Arial"/>
                </a:rPr>
                <a:t>Biino</a:t>
              </a:r>
              <a:endParaRPr lang="en-GB" sz="1400" dirty="0">
                <a:solidFill>
                  <a:schemeClr val="bg1"/>
                </a:solidFill>
                <a:latin typeface="Arial"/>
                <a:cs typeface="Arial"/>
              </a:endParaRPr>
            </a:p>
          </p:txBody>
        </p:sp>
      </p:grpSp>
      <p:sp>
        <p:nvSpPr>
          <p:cNvPr id="4" name="Title 3"/>
          <p:cNvSpPr>
            <a:spLocks noGrp="1"/>
          </p:cNvSpPr>
          <p:nvPr>
            <p:ph type="title"/>
          </p:nvPr>
        </p:nvSpPr>
        <p:spPr/>
        <p:txBody>
          <a:bodyPr/>
          <a:lstStyle/>
          <a:p>
            <a:r>
              <a:rPr lang="en-US" dirty="0" smtClean="0"/>
              <a:t> </a:t>
            </a:r>
            <a:endParaRPr lang="en-US" dirty="0"/>
          </a:p>
        </p:txBody>
      </p:sp>
      <p:sp>
        <p:nvSpPr>
          <p:cNvPr id="5" name="Text Placeholder 4"/>
          <p:cNvSpPr>
            <a:spLocks noGrp="1"/>
          </p:cNvSpPr>
          <p:nvPr>
            <p:ph type="body" idx="1"/>
          </p:nvPr>
        </p:nvSpPr>
        <p:spPr/>
        <p:txBody>
          <a:bodyPr/>
          <a:lstStyle/>
          <a:p>
            <a:r>
              <a:rPr lang="en-US" dirty="0" smtClean="0"/>
              <a:t> </a:t>
            </a:r>
            <a:endParaRPr lang="en-US" dirty="0"/>
          </a:p>
        </p:txBody>
      </p:sp>
      <p:sp>
        <p:nvSpPr>
          <p:cNvPr id="10" name="Rectangle 2"/>
          <p:cNvSpPr txBox="1">
            <a:spLocks noChangeArrowheads="1"/>
          </p:cNvSpPr>
          <p:nvPr/>
        </p:nvSpPr>
        <p:spPr bwMode="auto">
          <a:xfrm>
            <a:off x="-25086" y="0"/>
            <a:ext cx="9169086" cy="864096"/>
          </a:xfrm>
          <a:prstGeom prst="rect">
            <a:avLst/>
          </a:prstGeom>
          <a:solidFill>
            <a:srgbClr val="009999"/>
          </a:solidFill>
          <a:ln w="9525">
            <a:noFill/>
            <a:miter lim="800000"/>
            <a:headEnd/>
            <a:tailEnd/>
          </a:ln>
          <a:effectLst>
            <a:reflection blurRad="6350" stA="52000" endA="300" endPos="35000" dir="5400000" sy="-100000" algn="bl" rotWithShape="0"/>
          </a:effectLst>
        </p:spPr>
        <p:txBody>
          <a:bodyPr anchor="ctr"/>
          <a:lstStyle/>
          <a:p>
            <a:pPr>
              <a:lnSpc>
                <a:spcPct val="50000"/>
              </a:lnSpc>
              <a:defRPr/>
            </a:pPr>
            <a:r>
              <a:rPr lang="en-US" sz="3600" dirty="0" smtClean="0">
                <a:solidFill>
                  <a:schemeClr val="bg1"/>
                </a:solidFill>
                <a:effectLst>
                  <a:reflection stA="50000" endPos="75000" dist="12700" dir="5400000" sy="-100000" algn="bl" rotWithShape="0"/>
                </a:effectLst>
                <a:latin typeface="Calibri"/>
                <a:ea typeface="ＭＳ Ｐゴシック" pitchFamily="34" charset="-128"/>
                <a:cs typeface="Calibri"/>
              </a:rPr>
              <a:t>    Mass spectra at 3.8 T and 0 T </a:t>
            </a:r>
            <a:endParaRPr lang="ru-RU" sz="3600" kern="0" dirty="0">
              <a:solidFill>
                <a:schemeClr val="bg1"/>
              </a:solidFill>
              <a:latin typeface="Calibri"/>
              <a:ea typeface="+mj-ea"/>
              <a:cs typeface="Calibri"/>
            </a:endParaRPr>
          </a:p>
        </p:txBody>
      </p:sp>
      <p:grpSp>
        <p:nvGrpSpPr>
          <p:cNvPr id="8" name="Group 7"/>
          <p:cNvGrpSpPr/>
          <p:nvPr/>
        </p:nvGrpSpPr>
        <p:grpSpPr>
          <a:xfrm>
            <a:off x="3429000" y="990600"/>
            <a:ext cx="5486400" cy="5562600"/>
            <a:chOff x="3352799" y="914400"/>
            <a:chExt cx="5791201" cy="5943600"/>
          </a:xfrm>
        </p:grpSpPr>
        <p:grpSp>
          <p:nvGrpSpPr>
            <p:cNvPr id="2" name="Group 1"/>
            <p:cNvGrpSpPr/>
            <p:nvPr/>
          </p:nvGrpSpPr>
          <p:grpSpPr>
            <a:xfrm>
              <a:off x="3352800" y="914400"/>
              <a:ext cx="5791200" cy="3048000"/>
              <a:chOff x="76200" y="1295400"/>
              <a:chExt cx="8915400" cy="4953000"/>
            </a:xfrm>
          </p:grpSpPr>
          <p:pic>
            <p:nvPicPr>
              <p:cNvPr id="3" name="Picture 2"/>
              <p:cNvPicPr>
                <a:picLocks noChangeAspect="1"/>
              </p:cNvPicPr>
              <p:nvPr/>
            </p:nvPicPr>
            <p:blipFill>
              <a:blip r:embed="rId3"/>
              <a:stretch>
                <a:fillRect/>
              </a:stretch>
            </p:blipFill>
            <p:spPr>
              <a:xfrm>
                <a:off x="76200" y="1295400"/>
                <a:ext cx="4521200" cy="4939942"/>
              </a:xfrm>
              <a:prstGeom prst="rect">
                <a:avLst/>
              </a:prstGeom>
            </p:spPr>
          </p:pic>
          <p:pic>
            <p:nvPicPr>
              <p:cNvPr id="6" name="Picture 5"/>
              <p:cNvPicPr>
                <a:picLocks noChangeAspect="1"/>
              </p:cNvPicPr>
              <p:nvPr/>
            </p:nvPicPr>
            <p:blipFill>
              <a:blip r:embed="rId4"/>
              <a:stretch>
                <a:fillRect/>
              </a:stretch>
            </p:blipFill>
            <p:spPr>
              <a:xfrm>
                <a:off x="4601878" y="1371600"/>
                <a:ext cx="4389722" cy="4876800"/>
              </a:xfrm>
              <a:prstGeom prst="rect">
                <a:avLst/>
              </a:prstGeom>
            </p:spPr>
          </p:pic>
        </p:grpSp>
        <p:grpSp>
          <p:nvGrpSpPr>
            <p:cNvPr id="13" name="Group 12"/>
            <p:cNvGrpSpPr/>
            <p:nvPr/>
          </p:nvGrpSpPr>
          <p:grpSpPr>
            <a:xfrm>
              <a:off x="3352799" y="4038600"/>
              <a:ext cx="5791201" cy="2819400"/>
              <a:chOff x="152400" y="1371600"/>
              <a:chExt cx="8751093" cy="4886974"/>
            </a:xfrm>
          </p:grpSpPr>
          <p:pic>
            <p:nvPicPr>
              <p:cNvPr id="14" name="Picture 13"/>
              <p:cNvPicPr>
                <a:picLocks noChangeAspect="1"/>
              </p:cNvPicPr>
              <p:nvPr/>
            </p:nvPicPr>
            <p:blipFill>
              <a:blip r:embed="rId5"/>
              <a:stretch>
                <a:fillRect/>
              </a:stretch>
            </p:blipFill>
            <p:spPr>
              <a:xfrm>
                <a:off x="152400" y="1371600"/>
                <a:ext cx="4405222" cy="4876800"/>
              </a:xfrm>
              <a:prstGeom prst="rect">
                <a:avLst/>
              </a:prstGeom>
            </p:spPr>
          </p:pic>
          <p:pic>
            <p:nvPicPr>
              <p:cNvPr id="15" name="Picture 14"/>
              <p:cNvPicPr>
                <a:picLocks noChangeAspect="1"/>
              </p:cNvPicPr>
              <p:nvPr/>
            </p:nvPicPr>
            <p:blipFill>
              <a:blip r:embed="rId6"/>
              <a:stretch>
                <a:fillRect/>
              </a:stretch>
            </p:blipFill>
            <p:spPr>
              <a:xfrm>
                <a:off x="4648200" y="1435151"/>
                <a:ext cx="4255293" cy="4823423"/>
              </a:xfrm>
              <a:prstGeom prst="rect">
                <a:avLst/>
              </a:prstGeom>
            </p:spPr>
          </p:pic>
        </p:grpSp>
      </p:grpSp>
      <p:pic>
        <p:nvPicPr>
          <p:cNvPr id="16" name="Picture 15"/>
          <p:cNvPicPr>
            <a:picLocks noChangeAspect="1"/>
          </p:cNvPicPr>
          <p:nvPr/>
        </p:nvPicPr>
        <p:blipFill>
          <a:blip r:embed="rId7"/>
          <a:stretch>
            <a:fillRect/>
          </a:stretch>
        </p:blipFill>
        <p:spPr>
          <a:xfrm>
            <a:off x="152400" y="3429000"/>
            <a:ext cx="3042774" cy="2147119"/>
          </a:xfrm>
          <a:prstGeom prst="rect">
            <a:avLst/>
          </a:prstGeom>
        </p:spPr>
      </p:pic>
      <p:sp>
        <p:nvSpPr>
          <p:cNvPr id="7" name="Rectangle 6"/>
          <p:cNvSpPr/>
          <p:nvPr/>
        </p:nvSpPr>
        <p:spPr>
          <a:xfrm>
            <a:off x="152400" y="996077"/>
            <a:ext cx="2971800" cy="2585323"/>
          </a:xfrm>
          <a:prstGeom prst="rect">
            <a:avLst/>
          </a:prstGeom>
        </p:spPr>
        <p:txBody>
          <a:bodyPr wrap="square">
            <a:spAutoFit/>
          </a:bodyPr>
          <a:lstStyle/>
          <a:p>
            <a:pPr algn="ctr"/>
            <a:r>
              <a:rPr lang="en-US" dirty="0" smtClean="0">
                <a:solidFill>
                  <a:schemeClr val="tx2"/>
                </a:solidFill>
              </a:rPr>
              <a:t>Data </a:t>
            </a:r>
            <a:r>
              <a:rPr lang="en-US" dirty="0">
                <a:solidFill>
                  <a:schemeClr val="tx2"/>
                </a:solidFill>
              </a:rPr>
              <a:t>re-reconstructions during winter shut-down, using </a:t>
            </a:r>
            <a:r>
              <a:rPr lang="en-US" dirty="0" smtClean="0">
                <a:solidFill>
                  <a:schemeClr val="tx2"/>
                </a:solidFill>
              </a:rPr>
              <a:t>ECAL updated  </a:t>
            </a:r>
            <a:r>
              <a:rPr lang="en-US" dirty="0">
                <a:solidFill>
                  <a:schemeClr val="tx2"/>
                </a:solidFill>
              </a:rPr>
              <a:t>channel-to-channel </a:t>
            </a:r>
            <a:r>
              <a:rPr lang="en-US" dirty="0" smtClean="0">
                <a:solidFill>
                  <a:schemeClr val="tx2"/>
                </a:solidFill>
              </a:rPr>
              <a:t>calibration, </a:t>
            </a:r>
            <a:r>
              <a:rPr lang="en-US" dirty="0">
                <a:solidFill>
                  <a:schemeClr val="tx2"/>
                </a:solidFill>
              </a:rPr>
              <a:t>crucial for energy resolution</a:t>
            </a:r>
            <a:r>
              <a:rPr lang="en-US" dirty="0" smtClean="0">
                <a:solidFill>
                  <a:schemeClr val="tx2"/>
                </a:solidFill>
              </a:rPr>
              <a:t>.</a:t>
            </a:r>
          </a:p>
          <a:p>
            <a:pPr algn="ctr"/>
            <a:endParaRPr lang="en-US" dirty="0">
              <a:solidFill>
                <a:schemeClr val="tx2"/>
              </a:solidFill>
            </a:endParaRPr>
          </a:p>
          <a:p>
            <a:pPr algn="ctr"/>
            <a:r>
              <a:rPr lang="en-US" dirty="0" smtClean="0">
                <a:solidFill>
                  <a:schemeClr val="tx2"/>
                </a:solidFill>
              </a:rPr>
              <a:t>Additional </a:t>
            </a:r>
            <a:r>
              <a:rPr lang="en-US" dirty="0">
                <a:solidFill>
                  <a:schemeClr val="tx2"/>
                </a:solidFill>
              </a:rPr>
              <a:t>0.6 fb-1 dataset , recorded at B=</a:t>
            </a:r>
            <a:r>
              <a:rPr lang="en-US" dirty="0" smtClean="0">
                <a:solidFill>
                  <a:schemeClr val="tx2"/>
                </a:solidFill>
              </a:rPr>
              <a:t>0T.</a:t>
            </a:r>
            <a:endParaRPr lang="en-US" dirty="0">
              <a:solidFill>
                <a:schemeClr val="tx2"/>
              </a:solidFill>
            </a:endParaRPr>
          </a:p>
        </p:txBody>
      </p:sp>
      <p:sp>
        <p:nvSpPr>
          <p:cNvPr id="9" name="Rectangle 8"/>
          <p:cNvSpPr/>
          <p:nvPr/>
        </p:nvSpPr>
        <p:spPr>
          <a:xfrm>
            <a:off x="228600" y="5754469"/>
            <a:ext cx="3124200" cy="646331"/>
          </a:xfrm>
          <a:prstGeom prst="rect">
            <a:avLst/>
          </a:prstGeom>
          <a:solidFill>
            <a:srgbClr val="DBEEF4"/>
          </a:solidFill>
        </p:spPr>
        <p:txBody>
          <a:bodyPr wrap="square">
            <a:spAutoFit/>
          </a:bodyPr>
          <a:lstStyle/>
          <a:p>
            <a:r>
              <a:rPr lang="en-US" b="1" dirty="0">
                <a:ea typeface="ＭＳ Ｐゴシック" pitchFamily="-65" charset="-128"/>
                <a:cs typeface="ＭＳ Ｐゴシック" pitchFamily="-65" charset="-128"/>
              </a:rPr>
              <a:t>30% improvement </a:t>
            </a:r>
            <a:r>
              <a:rPr lang="en-US" dirty="0">
                <a:ea typeface="ＭＳ Ｐゴシック" pitchFamily="-65" charset="-128"/>
                <a:cs typeface="ＭＳ Ｐゴシック" pitchFamily="-65" charset="-128"/>
              </a:rPr>
              <a:t>in mass </a:t>
            </a:r>
            <a:r>
              <a:rPr lang="en-US" b="1" dirty="0">
                <a:ea typeface="ＭＳ Ｐゴシック" pitchFamily="-65" charset="-128"/>
                <a:cs typeface="ＭＳ Ｐゴシック" pitchFamily="-65" charset="-128"/>
              </a:rPr>
              <a:t>resolution </a:t>
            </a:r>
            <a:r>
              <a:rPr lang="en-US" dirty="0">
                <a:ea typeface="ＭＳ Ｐゴシック" pitchFamily="-65" charset="-128"/>
                <a:cs typeface="ＭＳ Ｐゴシック" pitchFamily="-65" charset="-128"/>
              </a:rPr>
              <a:t>above 500GeV.</a:t>
            </a:r>
          </a:p>
        </p:txBody>
      </p:sp>
    </p:spTree>
    <p:extLst>
      <p:ext uri="{BB962C8B-B14F-4D97-AF65-F5344CB8AC3E}">
        <p14:creationId xmlns:p14="http://schemas.microsoft.com/office/powerpoint/2010/main" val="68790720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39687" y="6583892"/>
            <a:ext cx="9180513" cy="307975"/>
            <a:chOff x="0" y="6577013"/>
            <a:chExt cx="9180513" cy="307975"/>
          </a:xfrm>
        </p:grpSpPr>
        <p:grpSp>
          <p:nvGrpSpPr>
            <p:cNvPr id="20" name="Group 31"/>
            <p:cNvGrpSpPr>
              <a:grpSpLocks/>
            </p:cNvGrpSpPr>
            <p:nvPr/>
          </p:nvGrpSpPr>
          <p:grpSpPr bwMode="auto">
            <a:xfrm>
              <a:off x="0" y="6577013"/>
              <a:ext cx="7172325" cy="304800"/>
              <a:chOff x="0" y="4143"/>
              <a:chExt cx="4518" cy="192"/>
            </a:xfrm>
          </p:grpSpPr>
          <p:sp>
            <p:nvSpPr>
              <p:cNvPr id="22" name="TextBox 14"/>
              <p:cNvSpPr txBox="1">
                <a:spLocks noChangeArrowheads="1"/>
              </p:cNvSpPr>
              <p:nvPr/>
            </p:nvSpPr>
            <p:spPr bwMode="auto">
              <a:xfrm>
                <a:off x="0" y="4143"/>
                <a:ext cx="1175" cy="1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err="1" smtClean="0">
                    <a:solidFill>
                      <a:schemeClr val="bg1"/>
                    </a:solidFill>
                    <a:latin typeface="Arial"/>
                    <a:cs typeface="Arial"/>
                  </a:rPr>
                  <a:t>June</a:t>
                </a:r>
                <a:r>
                  <a:rPr lang="it-IT" sz="1400" dirty="0" smtClean="0">
                    <a:solidFill>
                      <a:schemeClr val="bg1"/>
                    </a:solidFill>
                    <a:latin typeface="Arial"/>
                    <a:cs typeface="Arial"/>
                  </a:rPr>
                  <a:t> 17, 2016</a:t>
                </a:r>
                <a:endParaRPr lang="en-GB" sz="1400" dirty="0">
                  <a:solidFill>
                    <a:schemeClr val="bg1"/>
                  </a:solidFill>
                  <a:latin typeface="Arial"/>
                  <a:cs typeface="Arial"/>
                </a:endParaRPr>
              </a:p>
            </p:txBody>
          </p:sp>
          <p:sp>
            <p:nvSpPr>
              <p:cNvPr id="23" name="TextBox 15"/>
              <p:cNvSpPr txBox="1">
                <a:spLocks noChangeArrowheads="1"/>
              </p:cNvSpPr>
              <p:nvPr/>
            </p:nvSpPr>
            <p:spPr bwMode="auto">
              <a:xfrm>
                <a:off x="1175" y="4143"/>
                <a:ext cx="3343" cy="192"/>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en-GB" sz="1400" dirty="0" smtClean="0">
                    <a:solidFill>
                      <a:schemeClr val="bg1"/>
                    </a:solidFill>
                    <a:latin typeface="Arial"/>
                    <a:cs typeface="Arial"/>
                  </a:rPr>
                  <a:t>Kirk McDonald Fest</a:t>
                </a:r>
                <a:endParaRPr lang="en-GB" sz="1400" dirty="0">
                  <a:solidFill>
                    <a:schemeClr val="bg1"/>
                  </a:solidFill>
                  <a:latin typeface="Arial"/>
                  <a:cs typeface="Arial"/>
                </a:endParaRPr>
              </a:p>
            </p:txBody>
          </p:sp>
        </p:grpSp>
        <p:sp>
          <p:nvSpPr>
            <p:cNvPr id="21" name="TextBox 5"/>
            <p:cNvSpPr txBox="1">
              <a:spLocks noChangeArrowheads="1"/>
            </p:cNvSpPr>
            <p:nvPr/>
          </p:nvSpPr>
          <p:spPr bwMode="auto">
            <a:xfrm>
              <a:off x="7132638" y="6580188"/>
              <a:ext cx="20478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a:solidFill>
                    <a:schemeClr val="bg1"/>
                  </a:solidFill>
                  <a:latin typeface="Arial"/>
                  <a:cs typeface="Arial"/>
                </a:rPr>
                <a:t>C. </a:t>
              </a:r>
              <a:r>
                <a:rPr lang="it-IT" sz="1400" dirty="0" smtClean="0">
                  <a:solidFill>
                    <a:schemeClr val="bg1"/>
                  </a:solidFill>
                  <a:latin typeface="Arial"/>
                  <a:cs typeface="Arial"/>
                </a:rPr>
                <a:t>Biino</a:t>
              </a:r>
              <a:endParaRPr lang="en-GB" sz="1400" dirty="0">
                <a:solidFill>
                  <a:schemeClr val="bg1"/>
                </a:solidFill>
                <a:latin typeface="Arial"/>
                <a:cs typeface="Arial"/>
              </a:endParaRPr>
            </a:p>
          </p:txBody>
        </p:sp>
      </p:grpSp>
      <p:sp>
        <p:nvSpPr>
          <p:cNvPr id="4" name="Title 3"/>
          <p:cNvSpPr>
            <a:spLocks noGrp="1"/>
          </p:cNvSpPr>
          <p:nvPr>
            <p:ph type="title"/>
          </p:nvPr>
        </p:nvSpPr>
        <p:spPr/>
        <p:txBody>
          <a:bodyPr/>
          <a:lstStyle/>
          <a:p>
            <a:r>
              <a:rPr lang="en-US" dirty="0" smtClean="0"/>
              <a:t> </a:t>
            </a:r>
            <a:endParaRPr lang="en-US" dirty="0"/>
          </a:p>
        </p:txBody>
      </p:sp>
      <p:sp>
        <p:nvSpPr>
          <p:cNvPr id="5" name="Text Placeholder 4"/>
          <p:cNvSpPr>
            <a:spLocks noGrp="1"/>
          </p:cNvSpPr>
          <p:nvPr>
            <p:ph type="body" idx="1"/>
          </p:nvPr>
        </p:nvSpPr>
        <p:spPr/>
        <p:txBody>
          <a:bodyPr/>
          <a:lstStyle/>
          <a:p>
            <a:r>
              <a:rPr lang="en-US" dirty="0" smtClean="0"/>
              <a:t> </a:t>
            </a:r>
            <a:endParaRPr lang="en-US" dirty="0"/>
          </a:p>
        </p:txBody>
      </p:sp>
      <p:sp>
        <p:nvSpPr>
          <p:cNvPr id="2" name="Rectangle 1"/>
          <p:cNvSpPr/>
          <p:nvPr/>
        </p:nvSpPr>
        <p:spPr>
          <a:xfrm>
            <a:off x="381000" y="152400"/>
            <a:ext cx="8458200" cy="2246769"/>
          </a:xfrm>
          <a:prstGeom prst="rect">
            <a:avLst/>
          </a:prstGeom>
        </p:spPr>
        <p:txBody>
          <a:bodyPr wrap="square">
            <a:spAutoFit/>
          </a:bodyPr>
          <a:lstStyle/>
          <a:p>
            <a:r>
              <a:rPr lang="en-US" sz="2000" dirty="0" smtClean="0"/>
              <a:t>Limits </a:t>
            </a:r>
            <a:r>
              <a:rPr lang="en-US" sz="2000" dirty="0"/>
              <a:t>are set on scalar resonances produced through gluon-gluon fusion, and on Randall-</a:t>
            </a:r>
            <a:r>
              <a:rPr lang="en-US" sz="2000" dirty="0" err="1"/>
              <a:t>Sundrum</a:t>
            </a:r>
            <a:r>
              <a:rPr lang="en-US" sz="2000" dirty="0"/>
              <a:t> gravitons. A modest excess of events compatible with a narrow resonance with a mass of about 750 </a:t>
            </a:r>
            <a:r>
              <a:rPr lang="en-US" sz="2000" dirty="0" err="1"/>
              <a:t>GeV</a:t>
            </a:r>
            <a:r>
              <a:rPr lang="en-US" sz="2000" dirty="0"/>
              <a:t> is observed. The local significance of the excess is approximately 3.4 standard deviations. The significance is reduced to 1.6 standard deviations once the effect of searching under multiple signal hypotheses is considered. </a:t>
            </a:r>
          </a:p>
        </p:txBody>
      </p:sp>
      <p:sp>
        <p:nvSpPr>
          <p:cNvPr id="6" name="Rectangle 5"/>
          <p:cNvSpPr/>
          <p:nvPr/>
        </p:nvSpPr>
        <p:spPr>
          <a:xfrm>
            <a:off x="6248400" y="2819400"/>
            <a:ext cx="2362200" cy="3416320"/>
          </a:xfrm>
          <a:prstGeom prst="rect">
            <a:avLst/>
          </a:prstGeom>
          <a:solidFill>
            <a:srgbClr val="FFF5B7"/>
          </a:solidFill>
        </p:spPr>
        <p:txBody>
          <a:bodyPr wrap="square">
            <a:spAutoFit/>
          </a:bodyPr>
          <a:lstStyle/>
          <a:p>
            <a:r>
              <a:rPr lang="en-US" sz="2400" b="1" dirty="0" smtClean="0">
                <a:latin typeface="+mn-lt"/>
              </a:rPr>
              <a:t>Just a  statistical fluctuation?</a:t>
            </a:r>
          </a:p>
          <a:p>
            <a:endParaRPr lang="en-US" sz="2400" b="1" dirty="0">
              <a:latin typeface="+mn-lt"/>
            </a:endParaRPr>
          </a:p>
          <a:p>
            <a:r>
              <a:rPr lang="en-US" sz="2400" b="1" dirty="0" smtClean="0">
                <a:latin typeface="+mn-lt"/>
              </a:rPr>
              <a:t>More </a:t>
            </a:r>
            <a:r>
              <a:rPr lang="en-US" sz="2400" b="1" dirty="0">
                <a:latin typeface="+mn-lt"/>
              </a:rPr>
              <a:t>data needed to verify excess origin: looking forward to </a:t>
            </a:r>
            <a:r>
              <a:rPr lang="en-US" sz="2400" b="1" dirty="0" smtClean="0">
                <a:latin typeface="+mn-lt"/>
              </a:rPr>
              <a:t>results from 2016 </a:t>
            </a:r>
            <a:r>
              <a:rPr lang="en-US" sz="2400" b="1" dirty="0">
                <a:latin typeface="+mn-lt"/>
              </a:rPr>
              <a:t>LHC run </a:t>
            </a:r>
          </a:p>
        </p:txBody>
      </p:sp>
      <p:pic>
        <p:nvPicPr>
          <p:cNvPr id="7" name="Picture 6" descr="Screen Shot 2016-06-16 at 21.37.5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410" y="2286000"/>
            <a:ext cx="5844390" cy="3846598"/>
          </a:xfrm>
          <a:prstGeom prst="rect">
            <a:avLst/>
          </a:prstGeom>
        </p:spPr>
      </p:pic>
    </p:spTree>
    <p:extLst>
      <p:ext uri="{BB962C8B-B14F-4D97-AF65-F5344CB8AC3E}">
        <p14:creationId xmlns:p14="http://schemas.microsoft.com/office/powerpoint/2010/main" val="280361661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533400" y="3429000"/>
            <a:ext cx="877887" cy="927100"/>
          </a:xfrm>
        </p:spPr>
        <p:txBody>
          <a:bodyPr/>
          <a:lstStyle/>
          <a:p>
            <a:r>
              <a:rPr lang="en-US" dirty="0" smtClean="0"/>
              <a:t> </a:t>
            </a:r>
            <a:endParaRPr lang="en-US" dirty="0"/>
          </a:p>
        </p:txBody>
      </p:sp>
      <p:sp>
        <p:nvSpPr>
          <p:cNvPr id="3" name="Text Placeholder 2"/>
          <p:cNvSpPr>
            <a:spLocks noGrp="1"/>
          </p:cNvSpPr>
          <p:nvPr>
            <p:ph type="body" idx="1"/>
          </p:nvPr>
        </p:nvSpPr>
        <p:spPr>
          <a:xfrm>
            <a:off x="152400" y="3200400"/>
            <a:ext cx="1335087" cy="750887"/>
          </a:xfrm>
        </p:spPr>
        <p:txBody>
          <a:bodyPr/>
          <a:lstStyle/>
          <a:p>
            <a:r>
              <a:rPr lang="en-US" dirty="0" smtClean="0"/>
              <a:t> </a:t>
            </a:r>
            <a:endParaRPr lang="en-US" dirty="0"/>
          </a:p>
        </p:txBody>
      </p:sp>
      <p:grpSp>
        <p:nvGrpSpPr>
          <p:cNvPr id="18" name="Group 17"/>
          <p:cNvGrpSpPr/>
          <p:nvPr/>
        </p:nvGrpSpPr>
        <p:grpSpPr>
          <a:xfrm>
            <a:off x="0" y="6577013"/>
            <a:ext cx="9180513" cy="307975"/>
            <a:chOff x="0" y="6577013"/>
            <a:chExt cx="9180513" cy="307975"/>
          </a:xfrm>
        </p:grpSpPr>
        <p:grpSp>
          <p:nvGrpSpPr>
            <p:cNvPr id="20" name="Group 31"/>
            <p:cNvGrpSpPr>
              <a:grpSpLocks/>
            </p:cNvGrpSpPr>
            <p:nvPr/>
          </p:nvGrpSpPr>
          <p:grpSpPr bwMode="auto">
            <a:xfrm>
              <a:off x="0" y="6577013"/>
              <a:ext cx="7172325" cy="304800"/>
              <a:chOff x="0" y="4143"/>
              <a:chExt cx="4518" cy="192"/>
            </a:xfrm>
          </p:grpSpPr>
          <p:sp>
            <p:nvSpPr>
              <p:cNvPr id="22" name="TextBox 14"/>
              <p:cNvSpPr txBox="1">
                <a:spLocks noChangeArrowheads="1"/>
              </p:cNvSpPr>
              <p:nvPr/>
            </p:nvSpPr>
            <p:spPr bwMode="auto">
              <a:xfrm>
                <a:off x="0" y="4143"/>
                <a:ext cx="1175" cy="1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err="1" smtClean="0">
                    <a:solidFill>
                      <a:schemeClr val="bg1"/>
                    </a:solidFill>
                    <a:latin typeface="Arial"/>
                    <a:cs typeface="Arial"/>
                  </a:rPr>
                  <a:t>June</a:t>
                </a:r>
                <a:r>
                  <a:rPr lang="it-IT" sz="1400" dirty="0" smtClean="0">
                    <a:solidFill>
                      <a:schemeClr val="bg1"/>
                    </a:solidFill>
                    <a:latin typeface="Arial"/>
                    <a:cs typeface="Arial"/>
                  </a:rPr>
                  <a:t> 17, 2016</a:t>
                </a:r>
                <a:endParaRPr lang="en-GB" sz="1400" dirty="0">
                  <a:solidFill>
                    <a:schemeClr val="bg1"/>
                  </a:solidFill>
                  <a:latin typeface="Arial"/>
                  <a:cs typeface="Arial"/>
                </a:endParaRPr>
              </a:p>
            </p:txBody>
          </p:sp>
          <p:sp>
            <p:nvSpPr>
              <p:cNvPr id="23" name="TextBox 15"/>
              <p:cNvSpPr txBox="1">
                <a:spLocks noChangeArrowheads="1"/>
              </p:cNvSpPr>
              <p:nvPr/>
            </p:nvSpPr>
            <p:spPr bwMode="auto">
              <a:xfrm>
                <a:off x="1175" y="4143"/>
                <a:ext cx="3343" cy="192"/>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en-GB" sz="1400" dirty="0" smtClean="0">
                    <a:solidFill>
                      <a:schemeClr val="bg1"/>
                    </a:solidFill>
                    <a:latin typeface="Arial"/>
                    <a:cs typeface="Arial"/>
                  </a:rPr>
                  <a:t>Kirk McDonald Fest</a:t>
                </a:r>
                <a:endParaRPr lang="en-GB" sz="1400" dirty="0">
                  <a:solidFill>
                    <a:schemeClr val="bg1"/>
                  </a:solidFill>
                  <a:latin typeface="Arial"/>
                  <a:cs typeface="Arial"/>
                </a:endParaRPr>
              </a:p>
            </p:txBody>
          </p:sp>
        </p:grpSp>
        <p:sp>
          <p:nvSpPr>
            <p:cNvPr id="21" name="TextBox 5"/>
            <p:cNvSpPr txBox="1">
              <a:spLocks noChangeArrowheads="1"/>
            </p:cNvSpPr>
            <p:nvPr/>
          </p:nvSpPr>
          <p:spPr bwMode="auto">
            <a:xfrm>
              <a:off x="7132638" y="6580188"/>
              <a:ext cx="20478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a:solidFill>
                    <a:schemeClr val="bg1"/>
                  </a:solidFill>
                  <a:latin typeface="Arial"/>
                  <a:cs typeface="Arial"/>
                </a:rPr>
                <a:t>C. </a:t>
              </a:r>
              <a:r>
                <a:rPr lang="it-IT" sz="1400" dirty="0" smtClean="0">
                  <a:solidFill>
                    <a:schemeClr val="bg1"/>
                  </a:solidFill>
                  <a:latin typeface="Arial"/>
                  <a:cs typeface="Arial"/>
                </a:rPr>
                <a:t>Biino</a:t>
              </a:r>
              <a:endParaRPr lang="en-GB" sz="1400" dirty="0">
                <a:solidFill>
                  <a:schemeClr val="bg1"/>
                </a:solidFill>
                <a:latin typeface="Arial"/>
                <a:cs typeface="Arial"/>
              </a:endParaRPr>
            </a:p>
          </p:txBody>
        </p:sp>
      </p:grpSp>
      <p:grpSp>
        <p:nvGrpSpPr>
          <p:cNvPr id="4" name="Group 3"/>
          <p:cNvGrpSpPr/>
          <p:nvPr/>
        </p:nvGrpSpPr>
        <p:grpSpPr>
          <a:xfrm>
            <a:off x="76200" y="-76200"/>
            <a:ext cx="9067800" cy="6723380"/>
            <a:chOff x="59267" y="0"/>
            <a:chExt cx="9067800" cy="6723380"/>
          </a:xfrm>
        </p:grpSpPr>
        <p:sp>
          <p:nvSpPr>
            <p:cNvPr id="2" name="TextBox 1"/>
            <p:cNvSpPr txBox="1"/>
            <p:nvPr/>
          </p:nvSpPr>
          <p:spPr>
            <a:xfrm>
              <a:off x="59267" y="0"/>
              <a:ext cx="9067800" cy="6723380"/>
            </a:xfrm>
            <a:prstGeom prst="rect">
              <a:avLst/>
            </a:prstGeom>
            <a:noFill/>
          </p:spPr>
          <p:txBody>
            <a:bodyPr wrap="square" rtlCol="0">
              <a:spAutoFit/>
            </a:bodyPr>
            <a:lstStyle/>
            <a:p>
              <a:pPr>
                <a:lnSpc>
                  <a:spcPct val="110000"/>
                </a:lnSpc>
              </a:pPr>
              <a:r>
                <a:rPr lang="en-US" sz="2400" b="1" dirty="0" smtClean="0">
                  <a:solidFill>
                    <a:srgbClr val="FF0000"/>
                  </a:solidFill>
                </a:rPr>
                <a:t>E615: Search </a:t>
              </a:r>
              <a:r>
                <a:rPr lang="en-US" sz="2400" b="1" dirty="0">
                  <a:solidFill>
                    <a:srgbClr val="FF0000"/>
                  </a:solidFill>
                </a:rPr>
                <a:t>for departures from the simple </a:t>
              </a:r>
              <a:r>
                <a:rPr lang="en-US" sz="2400" b="1" dirty="0" smtClean="0">
                  <a:solidFill>
                    <a:srgbClr val="FF0000"/>
                  </a:solidFill>
                </a:rPr>
                <a:t>DY model </a:t>
              </a:r>
            </a:p>
            <a:p>
              <a:pPr algn="ctr">
                <a:lnSpc>
                  <a:spcPct val="110000"/>
                </a:lnSpc>
              </a:pPr>
              <a:r>
                <a:rPr lang="en-US" sz="2400" b="1" dirty="0" smtClean="0">
                  <a:solidFill>
                    <a:srgbClr val="FF0000"/>
                  </a:solidFill>
                </a:rPr>
                <a:t>and </a:t>
              </a:r>
              <a:r>
                <a:rPr lang="en-US" sz="2400" b="1" dirty="0">
                  <a:solidFill>
                    <a:srgbClr val="FF0000"/>
                  </a:solidFill>
                </a:rPr>
                <a:t>test </a:t>
              </a:r>
              <a:r>
                <a:rPr lang="en-US" sz="2400" b="1" dirty="0" smtClean="0">
                  <a:solidFill>
                    <a:srgbClr val="FF0000"/>
                  </a:solidFill>
                </a:rPr>
                <a:t>QCD predictions</a:t>
              </a:r>
              <a:endParaRPr lang="en-US" sz="2400" dirty="0">
                <a:solidFill>
                  <a:schemeClr val="tx2"/>
                </a:solidFill>
              </a:endParaRPr>
            </a:p>
            <a:p>
              <a:pPr>
                <a:lnSpc>
                  <a:spcPct val="110000"/>
                </a:lnSpc>
              </a:pPr>
              <a:endParaRPr lang="en-US" dirty="0" smtClean="0">
                <a:solidFill>
                  <a:schemeClr val="tx2"/>
                </a:solidFill>
              </a:endParaRPr>
            </a:p>
            <a:p>
              <a:pPr>
                <a:lnSpc>
                  <a:spcPct val="110000"/>
                </a:lnSpc>
              </a:pPr>
              <a:endParaRPr lang="en-US" dirty="0">
                <a:solidFill>
                  <a:schemeClr val="tx2"/>
                </a:solidFill>
              </a:endParaRPr>
            </a:p>
            <a:p>
              <a:pPr>
                <a:lnSpc>
                  <a:spcPct val="110000"/>
                </a:lnSpc>
              </a:pPr>
              <a:r>
                <a:rPr lang="en-US" sz="2000" u="sng" dirty="0" smtClean="0">
                  <a:solidFill>
                    <a:schemeClr val="tx2"/>
                  </a:solidFill>
                </a:rPr>
                <a:t>E615 Physics Goal:</a:t>
              </a:r>
            </a:p>
            <a:p>
              <a:pPr marL="285750" indent="-285750">
                <a:lnSpc>
                  <a:spcPct val="110000"/>
                </a:lnSpc>
                <a:buFont typeface="Arial"/>
                <a:buChar char="•"/>
              </a:pPr>
              <a:r>
                <a:rPr lang="en-US" dirty="0" smtClean="0">
                  <a:solidFill>
                    <a:schemeClr val="tx2"/>
                  </a:solidFill>
                </a:rPr>
                <a:t>Study </a:t>
              </a:r>
              <a:r>
                <a:rPr lang="en-US" dirty="0">
                  <a:solidFill>
                    <a:schemeClr val="tx2"/>
                  </a:solidFill>
                </a:rPr>
                <a:t>pion structure </a:t>
              </a:r>
              <a:r>
                <a:rPr lang="en-US" dirty="0" smtClean="0">
                  <a:solidFill>
                    <a:schemeClr val="tx2"/>
                  </a:solidFill>
                </a:rPr>
                <a:t>functions</a:t>
              </a:r>
            </a:p>
            <a:p>
              <a:pPr marL="285750" indent="-285750">
                <a:lnSpc>
                  <a:spcPct val="110000"/>
                </a:lnSpc>
                <a:buFont typeface="Arial"/>
                <a:buChar char="•"/>
              </a:pPr>
              <a:r>
                <a:rPr lang="en-US" dirty="0">
                  <a:solidFill>
                    <a:schemeClr val="tx2"/>
                  </a:solidFill>
                </a:rPr>
                <a:t>High statistics measurement of the </a:t>
              </a:r>
              <a:r>
                <a:rPr lang="en-US" dirty="0" err="1">
                  <a:solidFill>
                    <a:schemeClr val="tx2"/>
                  </a:solidFill>
                </a:rPr>
                <a:t>muon</a:t>
              </a:r>
              <a:r>
                <a:rPr lang="en-US" dirty="0">
                  <a:solidFill>
                    <a:schemeClr val="tx2"/>
                  </a:solidFill>
                </a:rPr>
                <a:t> pair angular distribution as a function of </a:t>
              </a:r>
              <a:r>
                <a:rPr lang="en-US" dirty="0" err="1">
                  <a:solidFill>
                    <a:schemeClr val="tx2"/>
                  </a:solidFill>
                </a:rPr>
                <a:t>x</a:t>
              </a:r>
              <a:r>
                <a:rPr lang="en-US" baseline="-25000" dirty="0" err="1">
                  <a:solidFill>
                    <a:schemeClr val="tx2"/>
                  </a:solidFill>
                </a:rPr>
                <a:t>F</a:t>
              </a:r>
              <a:r>
                <a:rPr lang="en-US" dirty="0">
                  <a:solidFill>
                    <a:schemeClr val="tx2"/>
                  </a:solidFill>
                </a:rPr>
                <a:t> using a 255 </a:t>
              </a:r>
              <a:r>
                <a:rPr lang="en-US" dirty="0" err="1">
                  <a:solidFill>
                    <a:schemeClr val="tx2"/>
                  </a:solidFill>
                </a:rPr>
                <a:t>GeV</a:t>
              </a:r>
              <a:r>
                <a:rPr lang="en-US" dirty="0">
                  <a:solidFill>
                    <a:schemeClr val="tx2"/>
                  </a:solidFill>
                </a:rPr>
                <a:t>/c </a:t>
              </a:r>
              <a:r>
                <a:rPr lang="en-US" dirty="0" smtClean="0">
                  <a:solidFill>
                    <a:schemeClr val="tx2"/>
                  </a:solidFill>
                </a:rPr>
                <a:t>beam</a:t>
              </a:r>
            </a:p>
            <a:p>
              <a:pPr marL="285750" indent="-285750">
                <a:lnSpc>
                  <a:spcPct val="110000"/>
                </a:lnSpc>
                <a:buFont typeface="Arial"/>
                <a:buChar char="•"/>
              </a:pPr>
              <a:r>
                <a:rPr lang="en-US" dirty="0">
                  <a:solidFill>
                    <a:schemeClr val="tx2"/>
                  </a:solidFill>
                </a:rPr>
                <a:t>Search for scale breaking effects in the pion structure function by comparing </a:t>
              </a:r>
              <a:r>
                <a:rPr lang="en-US" dirty="0" err="1" smtClean="0">
                  <a:solidFill>
                    <a:schemeClr val="tx2"/>
                  </a:solidFill>
                </a:rPr>
                <a:t>measu-rements</a:t>
              </a:r>
              <a:r>
                <a:rPr lang="en-US" dirty="0" smtClean="0">
                  <a:solidFill>
                    <a:schemeClr val="tx2"/>
                  </a:solidFill>
                </a:rPr>
                <a:t> </a:t>
              </a:r>
              <a:r>
                <a:rPr lang="en-US" dirty="0">
                  <a:solidFill>
                    <a:schemeClr val="tx2"/>
                  </a:solidFill>
                </a:rPr>
                <a:t>at 255 </a:t>
              </a:r>
              <a:r>
                <a:rPr lang="en-US" dirty="0" err="1">
                  <a:solidFill>
                    <a:schemeClr val="tx2"/>
                  </a:solidFill>
                </a:rPr>
                <a:t>Gev</a:t>
              </a:r>
              <a:r>
                <a:rPr lang="en-US" dirty="0">
                  <a:solidFill>
                    <a:schemeClr val="tx2"/>
                  </a:solidFill>
                </a:rPr>
                <a:t>/c with ones at 80 </a:t>
              </a:r>
              <a:r>
                <a:rPr lang="en-US" dirty="0" err="1">
                  <a:solidFill>
                    <a:schemeClr val="tx2"/>
                  </a:solidFill>
                </a:rPr>
                <a:t>GeV</a:t>
              </a:r>
              <a:r>
                <a:rPr lang="en-US" dirty="0">
                  <a:solidFill>
                    <a:schemeClr val="tx2"/>
                  </a:solidFill>
                </a:rPr>
                <a:t>/</a:t>
              </a:r>
              <a:r>
                <a:rPr lang="en-US" dirty="0" smtClean="0">
                  <a:solidFill>
                    <a:schemeClr val="tx2"/>
                  </a:solidFill>
                </a:rPr>
                <a:t>c</a:t>
              </a:r>
            </a:p>
            <a:p>
              <a:pPr marL="285750" indent="-285750">
                <a:lnSpc>
                  <a:spcPct val="110000"/>
                </a:lnSpc>
                <a:buFont typeface="Arial"/>
                <a:buChar char="•"/>
              </a:pPr>
              <a:r>
                <a:rPr lang="en-US" dirty="0" smtClean="0">
                  <a:solidFill>
                    <a:schemeClr val="tx2"/>
                  </a:solidFill>
                </a:rPr>
                <a:t>Perform</a:t>
              </a:r>
              <a:r>
                <a:rPr lang="en-US" dirty="0" smtClean="0">
                  <a:solidFill>
                    <a:schemeClr val="tx2"/>
                  </a:solidFill>
                  <a:latin typeface="Symbol" charset="2"/>
                  <a:cs typeface="Symbol" charset="2"/>
                </a:rPr>
                <a:t> </a:t>
              </a:r>
              <a:r>
                <a:rPr lang="en-US" dirty="0">
                  <a:solidFill>
                    <a:schemeClr val="tx2"/>
                  </a:solidFill>
                  <a:latin typeface="Symbol" charset="2"/>
                  <a:cs typeface="Symbol" charset="2"/>
                </a:rPr>
                <a:t>p</a:t>
              </a:r>
              <a:r>
                <a:rPr lang="en-US" baseline="30000" dirty="0">
                  <a:solidFill>
                    <a:schemeClr val="tx2"/>
                  </a:solidFill>
                </a:rPr>
                <a:t>+</a:t>
              </a:r>
              <a:r>
                <a:rPr lang="en-US" dirty="0">
                  <a:solidFill>
                    <a:schemeClr val="tx2"/>
                  </a:solidFill>
                </a:rPr>
                <a:t>/</a:t>
              </a:r>
              <a:r>
                <a:rPr lang="en-US" dirty="0">
                  <a:solidFill>
                    <a:schemeClr val="tx2"/>
                  </a:solidFill>
                  <a:latin typeface="Symbol" charset="2"/>
                  <a:cs typeface="Symbol" charset="2"/>
                </a:rPr>
                <a:t>p</a:t>
              </a:r>
              <a:r>
                <a:rPr lang="en-US" baseline="30000" dirty="0">
                  <a:solidFill>
                    <a:schemeClr val="tx2"/>
                  </a:solidFill>
                </a:rPr>
                <a:t>-</a:t>
              </a:r>
              <a:r>
                <a:rPr lang="en-US" dirty="0">
                  <a:solidFill>
                    <a:schemeClr val="tx2"/>
                  </a:solidFill>
                </a:rPr>
                <a:t> test at high </a:t>
              </a:r>
              <a:r>
                <a:rPr lang="en-US" dirty="0" err="1">
                  <a:solidFill>
                    <a:schemeClr val="tx2"/>
                  </a:solidFill>
                </a:rPr>
                <a:t>x</a:t>
              </a:r>
              <a:r>
                <a:rPr lang="en-US" baseline="-25000" dirty="0" err="1">
                  <a:solidFill>
                    <a:schemeClr val="tx2"/>
                  </a:solidFill>
                </a:rPr>
                <a:t>F</a:t>
              </a:r>
              <a:r>
                <a:rPr lang="en-US" dirty="0">
                  <a:solidFill>
                    <a:schemeClr val="tx2"/>
                  </a:solidFill>
                </a:rPr>
                <a:t> with 255 </a:t>
              </a:r>
              <a:r>
                <a:rPr lang="en-US" dirty="0" err="1">
                  <a:solidFill>
                    <a:schemeClr val="tx2"/>
                  </a:solidFill>
                </a:rPr>
                <a:t>GeV</a:t>
              </a:r>
              <a:r>
                <a:rPr lang="en-US" dirty="0">
                  <a:solidFill>
                    <a:schemeClr val="tx2"/>
                  </a:solidFill>
                </a:rPr>
                <a:t>/c beams to check that the production does proceed through q q   annihilation</a:t>
              </a:r>
              <a:r>
                <a:rPr lang="en-US" dirty="0" smtClean="0">
                  <a:solidFill>
                    <a:schemeClr val="tx2"/>
                  </a:solidFill>
                </a:rPr>
                <a:t>.</a:t>
              </a:r>
              <a:endParaRPr lang="en-US" u="sng" dirty="0">
                <a:solidFill>
                  <a:schemeClr val="tx2"/>
                </a:solidFill>
              </a:endParaRPr>
            </a:p>
            <a:p>
              <a:pPr>
                <a:lnSpc>
                  <a:spcPct val="110000"/>
                </a:lnSpc>
              </a:pPr>
              <a:r>
                <a:rPr lang="en-US" sz="2000" u="sng" dirty="0" smtClean="0">
                  <a:solidFill>
                    <a:schemeClr val="accent1"/>
                  </a:solidFill>
                </a:rPr>
                <a:t>E615 Detector </a:t>
              </a:r>
              <a:r>
                <a:rPr lang="en-US" sz="2000" u="sng" dirty="0">
                  <a:solidFill>
                    <a:schemeClr val="accent1"/>
                  </a:solidFill>
                </a:rPr>
                <a:t>design:</a:t>
              </a:r>
            </a:p>
            <a:p>
              <a:pPr marL="285750" indent="-285750">
                <a:lnSpc>
                  <a:spcPct val="110000"/>
                </a:lnSpc>
                <a:buFont typeface="Arial"/>
                <a:buChar char="•"/>
              </a:pPr>
              <a:r>
                <a:rPr lang="en-US" dirty="0">
                  <a:solidFill>
                    <a:schemeClr val="accent1"/>
                  </a:solidFill>
                </a:rPr>
                <a:t>Cross section for the production of lepton pairs at </a:t>
              </a:r>
              <a:r>
                <a:rPr lang="en-US" dirty="0" err="1">
                  <a:solidFill>
                    <a:schemeClr val="accent1"/>
                  </a:solidFill>
                </a:rPr>
                <a:t>x</a:t>
              </a:r>
              <a:r>
                <a:rPr lang="en-US" baseline="-25000" dirty="0" err="1">
                  <a:solidFill>
                    <a:schemeClr val="accent1"/>
                  </a:solidFill>
                </a:rPr>
                <a:t>F</a:t>
              </a:r>
              <a:r>
                <a:rPr lang="en-US" baseline="-25000" dirty="0">
                  <a:solidFill>
                    <a:schemeClr val="accent1"/>
                  </a:solidFill>
                </a:rPr>
                <a:t> </a:t>
              </a:r>
              <a:r>
                <a:rPr lang="en-US" dirty="0">
                  <a:solidFill>
                    <a:schemeClr val="accent1"/>
                  </a:solidFill>
                </a:rPr>
                <a:t>&gt; 0, </a:t>
              </a:r>
              <a:r>
                <a:rPr lang="en-US" dirty="0" err="1">
                  <a:solidFill>
                    <a:schemeClr val="accent1"/>
                  </a:solidFill>
                </a:rPr>
                <a:t>M</a:t>
              </a:r>
              <a:r>
                <a:rPr lang="en-US" baseline="-25000" dirty="0" err="1">
                  <a:solidFill>
                    <a:schemeClr val="accent1"/>
                  </a:solidFill>
                  <a:latin typeface="Mistral"/>
                  <a:cs typeface="Mistral"/>
                </a:rPr>
                <a:t>ll</a:t>
              </a:r>
              <a:r>
                <a:rPr lang="en-US" baseline="-25000" dirty="0">
                  <a:solidFill>
                    <a:schemeClr val="accent1"/>
                  </a:solidFill>
                  <a:latin typeface="Mistral"/>
                  <a:cs typeface="Mistral"/>
                </a:rPr>
                <a:t> </a:t>
              </a:r>
              <a:r>
                <a:rPr lang="en-US" dirty="0">
                  <a:solidFill>
                    <a:schemeClr val="accent1"/>
                  </a:solidFill>
                </a:rPr>
                <a:t>&gt; 4 </a:t>
              </a:r>
              <a:r>
                <a:rPr lang="en-US" dirty="0" err="1">
                  <a:solidFill>
                    <a:schemeClr val="accent1"/>
                  </a:solidFill>
                </a:rPr>
                <a:t>GeV</a:t>
              </a:r>
              <a:r>
                <a:rPr lang="en-US" dirty="0">
                  <a:solidFill>
                    <a:schemeClr val="accent1"/>
                  </a:solidFill>
                </a:rPr>
                <a:t>/c</a:t>
              </a:r>
              <a:r>
                <a:rPr lang="en-US" baseline="30000" dirty="0">
                  <a:solidFill>
                    <a:schemeClr val="accent1"/>
                  </a:solidFill>
                </a:rPr>
                <a:t>2</a:t>
              </a:r>
              <a:r>
                <a:rPr lang="en-US" dirty="0">
                  <a:solidFill>
                    <a:schemeClr val="accent1"/>
                  </a:solidFill>
                </a:rPr>
                <a:t>, s=</a:t>
              </a:r>
              <a:r>
                <a:rPr lang="en-US" dirty="0" smtClean="0">
                  <a:solidFill>
                    <a:schemeClr val="accent1"/>
                  </a:solidFill>
                </a:rPr>
                <a:t>10-20 </a:t>
              </a:r>
              <a:r>
                <a:rPr lang="en-US" dirty="0" err="1">
                  <a:solidFill>
                    <a:schemeClr val="accent1"/>
                  </a:solidFill>
                </a:rPr>
                <a:t>GeV</a:t>
              </a:r>
              <a:r>
                <a:rPr lang="en-US" dirty="0">
                  <a:solidFill>
                    <a:schemeClr val="accent1"/>
                  </a:solidFill>
                </a:rPr>
                <a:t> is of the order of </a:t>
              </a:r>
              <a:r>
                <a:rPr lang="en-US" dirty="0" smtClean="0">
                  <a:solidFill>
                    <a:schemeClr val="accent1"/>
                  </a:solidFill>
                </a:rPr>
                <a:t>100 </a:t>
              </a:r>
              <a:r>
                <a:rPr lang="en-US" dirty="0" err="1" smtClean="0">
                  <a:solidFill>
                    <a:schemeClr val="accent1"/>
                  </a:solidFill>
                </a:rPr>
                <a:t>pb</a:t>
              </a:r>
              <a:r>
                <a:rPr lang="en-US" dirty="0" smtClean="0">
                  <a:solidFill>
                    <a:schemeClr val="accent1"/>
                  </a:solidFill>
                </a:rPr>
                <a:t> </a:t>
              </a:r>
              <a:r>
                <a:rPr lang="en-US" dirty="0">
                  <a:solidFill>
                    <a:schemeClr val="accent1"/>
                  </a:solidFill>
                </a:rPr>
                <a:t>per </a:t>
              </a:r>
              <a:r>
                <a:rPr lang="en-US" dirty="0" smtClean="0">
                  <a:solidFill>
                    <a:schemeClr val="accent1"/>
                  </a:solidFill>
                </a:rPr>
                <a:t>Nucleon </a:t>
              </a:r>
              <a:r>
                <a:rPr lang="en-US" dirty="0" smtClean="0">
                  <a:solidFill>
                    <a:schemeClr val="accent1"/>
                  </a:solidFill>
                  <a:sym typeface="Wingdings"/>
                </a:rPr>
                <a:t> </a:t>
              </a:r>
              <a:r>
                <a:rPr lang="en-US" dirty="0">
                  <a:solidFill>
                    <a:schemeClr val="accent1"/>
                  </a:solidFill>
                  <a:sym typeface="Wingdings"/>
                </a:rPr>
                <a:t>high intensity beam </a:t>
              </a:r>
            </a:p>
            <a:p>
              <a:pPr marL="285750" indent="-285750">
                <a:lnSpc>
                  <a:spcPct val="110000"/>
                </a:lnSpc>
                <a:buFont typeface="Arial"/>
                <a:buChar char="•"/>
              </a:pPr>
              <a:r>
                <a:rPr lang="en-US" dirty="0" err="1">
                  <a:solidFill>
                    <a:schemeClr val="accent1"/>
                  </a:solidFill>
                  <a:sym typeface="Wingdings"/>
                </a:rPr>
                <a:t>Muon</a:t>
              </a:r>
              <a:r>
                <a:rPr lang="en-US" dirty="0">
                  <a:solidFill>
                    <a:schemeClr val="accent1"/>
                  </a:solidFill>
                  <a:sym typeface="Wingdings"/>
                </a:rPr>
                <a:t> pairs in the final state  beam dump experiment</a:t>
              </a:r>
            </a:p>
            <a:p>
              <a:pPr marL="285750" indent="-285750">
                <a:lnSpc>
                  <a:spcPct val="110000"/>
                </a:lnSpc>
                <a:buFont typeface="Arial"/>
                <a:buChar char="•"/>
              </a:pPr>
              <a:r>
                <a:rPr lang="en-US" dirty="0">
                  <a:solidFill>
                    <a:schemeClr val="accent1"/>
                  </a:solidFill>
                  <a:sym typeface="Wingdings"/>
                </a:rPr>
                <a:t>Should maintain good acceptance in the angular variables at large </a:t>
              </a:r>
              <a:r>
                <a:rPr lang="en-US" dirty="0" err="1">
                  <a:solidFill>
                    <a:schemeClr val="accent1"/>
                  </a:solidFill>
                  <a:sym typeface="Wingdings"/>
                </a:rPr>
                <a:t>x</a:t>
              </a:r>
              <a:r>
                <a:rPr lang="en-US" baseline="-25000" dirty="0" err="1">
                  <a:solidFill>
                    <a:schemeClr val="accent1"/>
                  </a:solidFill>
                  <a:sym typeface="Wingdings"/>
                </a:rPr>
                <a:t>F</a:t>
              </a:r>
              <a:endParaRPr lang="en-US" baseline="-25000" dirty="0">
                <a:solidFill>
                  <a:schemeClr val="accent1"/>
                </a:solidFill>
                <a:sym typeface="Wingdings"/>
              </a:endParaRPr>
            </a:p>
            <a:p>
              <a:pPr marL="285750" indent="-285750">
                <a:lnSpc>
                  <a:spcPct val="110000"/>
                </a:lnSpc>
                <a:buFont typeface="Arial"/>
                <a:buChar char="•"/>
              </a:pPr>
              <a:r>
                <a:rPr lang="en-US" dirty="0">
                  <a:solidFill>
                    <a:schemeClr val="accent1"/>
                  </a:solidFill>
                </a:rPr>
                <a:t>The detectors acceptance is peaked at large </a:t>
              </a:r>
              <a:r>
                <a:rPr lang="en-US" dirty="0" err="1" smtClean="0">
                  <a:solidFill>
                    <a:schemeClr val="accent1"/>
                  </a:solidFill>
                </a:rPr>
                <a:t>x</a:t>
              </a:r>
              <a:r>
                <a:rPr lang="en-US" baseline="-25000" dirty="0" err="1" smtClean="0">
                  <a:solidFill>
                    <a:schemeClr val="accent1"/>
                  </a:solidFill>
                </a:rPr>
                <a:t>F</a:t>
              </a:r>
              <a:r>
                <a:rPr lang="en-US" dirty="0" smtClean="0">
                  <a:solidFill>
                    <a:schemeClr val="accent1"/>
                  </a:solidFill>
                </a:rPr>
                <a:t> </a:t>
              </a:r>
              <a:r>
                <a:rPr lang="en-US" dirty="0">
                  <a:solidFill>
                    <a:schemeClr val="accent1"/>
                  </a:solidFill>
                </a:rPr>
                <a:t>where logarithmic and higher twist scale dependence are predicted. </a:t>
              </a:r>
              <a:endParaRPr lang="en-US" baseline="-25000" dirty="0">
                <a:solidFill>
                  <a:schemeClr val="accent1"/>
                </a:solidFill>
                <a:sym typeface="Wingdings"/>
              </a:endParaRPr>
            </a:p>
            <a:p>
              <a:pPr marL="285750" indent="-285750">
                <a:lnSpc>
                  <a:spcPct val="110000"/>
                </a:lnSpc>
                <a:buFont typeface="Arial"/>
                <a:buChar char="•"/>
              </a:pPr>
              <a:r>
                <a:rPr lang="en-US" dirty="0">
                  <a:solidFill>
                    <a:schemeClr val="accent1"/>
                  </a:solidFill>
                  <a:sym typeface="Wingdings"/>
                </a:rPr>
                <a:t>Reduce low mass acceptance </a:t>
              </a:r>
            </a:p>
            <a:p>
              <a:pPr marL="285750" indent="-285750">
                <a:lnSpc>
                  <a:spcPct val="110000"/>
                </a:lnSpc>
                <a:buFont typeface="Arial"/>
                <a:buChar char="•"/>
              </a:pPr>
              <a:r>
                <a:rPr lang="en-US" dirty="0">
                  <a:solidFill>
                    <a:schemeClr val="accent1"/>
                  </a:solidFill>
                  <a:sym typeface="Wingdings"/>
                </a:rPr>
                <a:t>Ready identification of </a:t>
              </a:r>
              <a:r>
                <a:rPr lang="en-US" dirty="0" err="1">
                  <a:solidFill>
                    <a:schemeClr val="accent1"/>
                  </a:solidFill>
                  <a:sym typeface="Wingdings"/>
                </a:rPr>
                <a:t>Drell</a:t>
              </a:r>
              <a:r>
                <a:rPr lang="en-US" dirty="0">
                  <a:solidFill>
                    <a:schemeClr val="accent1"/>
                  </a:solidFill>
                  <a:sym typeface="Wingdings"/>
                </a:rPr>
                <a:t>-Yan events</a:t>
              </a:r>
            </a:p>
          </p:txBody>
        </p:sp>
        <p:cxnSp>
          <p:nvCxnSpPr>
            <p:cNvPr id="12" name="Straight Connector 11"/>
            <p:cNvCxnSpPr/>
            <p:nvPr/>
          </p:nvCxnSpPr>
          <p:spPr>
            <a:xfrm>
              <a:off x="2269067" y="3657600"/>
              <a:ext cx="252323" cy="0"/>
            </a:xfrm>
            <a:prstGeom prst="line">
              <a:avLst/>
            </a:prstGeom>
            <a:ln>
              <a:solidFill>
                <a:srgbClr val="1F497D"/>
              </a:solidFill>
            </a:ln>
          </p:spPr>
          <p:style>
            <a:lnRef idx="2">
              <a:schemeClr val="accent1"/>
            </a:lnRef>
            <a:fillRef idx="0">
              <a:schemeClr val="accent1"/>
            </a:fillRef>
            <a:effectRef idx="1">
              <a:schemeClr val="accent1"/>
            </a:effectRef>
            <a:fontRef idx="minor">
              <a:schemeClr val="tx1"/>
            </a:fontRef>
          </p:style>
        </p:cxnSp>
      </p:grpSp>
      <p:sp>
        <p:nvSpPr>
          <p:cNvPr id="6" name="TextBox 5"/>
          <p:cNvSpPr txBox="1"/>
          <p:nvPr/>
        </p:nvSpPr>
        <p:spPr>
          <a:xfrm>
            <a:off x="0" y="838200"/>
            <a:ext cx="9144000" cy="492443"/>
          </a:xfrm>
          <a:prstGeom prst="rect">
            <a:avLst/>
          </a:prstGeom>
          <a:noFill/>
        </p:spPr>
        <p:txBody>
          <a:bodyPr wrap="square" rtlCol="0">
            <a:spAutoFit/>
          </a:bodyPr>
          <a:lstStyle/>
          <a:p>
            <a:pPr algn="ctr">
              <a:lnSpc>
                <a:spcPct val="110000"/>
              </a:lnSpc>
            </a:pPr>
            <a:r>
              <a:rPr lang="el-GR" sz="2400" dirty="0" smtClean="0"/>
              <a:t>π</a:t>
            </a:r>
            <a:r>
              <a:rPr lang="en-US" sz="2400" dirty="0" smtClean="0"/>
              <a:t> W         </a:t>
            </a:r>
            <a:r>
              <a:rPr lang="en-US" sz="2400" dirty="0" err="1" smtClean="0">
                <a:latin typeface="Symbol" charset="2"/>
                <a:cs typeface="Symbol" charset="2"/>
              </a:rPr>
              <a:t>m</a:t>
            </a:r>
            <a:r>
              <a:rPr lang="en-US" sz="2400" baseline="30000" dirty="0" err="1" smtClean="0"/>
              <a:t>+</a:t>
            </a:r>
            <a:r>
              <a:rPr lang="en-US" sz="2400" dirty="0" err="1" smtClean="0">
                <a:latin typeface="Symbol" charset="2"/>
                <a:cs typeface="Symbol" charset="2"/>
              </a:rPr>
              <a:t>m</a:t>
            </a:r>
            <a:r>
              <a:rPr lang="en-US" sz="2400" baseline="30000" dirty="0" smtClean="0"/>
              <a:t>-</a:t>
            </a:r>
            <a:r>
              <a:rPr lang="en-US" sz="2400" dirty="0"/>
              <a:t> </a:t>
            </a:r>
            <a:r>
              <a:rPr lang="en-US" sz="2400" dirty="0" smtClean="0"/>
              <a:t>X  (</a:t>
            </a:r>
            <a:r>
              <a:rPr lang="en-US" sz="2000" dirty="0" smtClean="0"/>
              <a:t>in the continuum region </a:t>
            </a:r>
            <a:r>
              <a:rPr lang="en-US" sz="2000" dirty="0"/>
              <a:t> </a:t>
            </a:r>
            <a:r>
              <a:rPr lang="en-US" sz="2000" dirty="0" err="1" smtClean="0"/>
              <a:t>M</a:t>
            </a:r>
            <a:r>
              <a:rPr lang="en-US" sz="2000" baseline="-25000" dirty="0" err="1" smtClean="0">
                <a:latin typeface="Symbol" charset="2"/>
                <a:cs typeface="Symbol" charset="2"/>
              </a:rPr>
              <a:t>m</a:t>
            </a:r>
            <a:r>
              <a:rPr lang="en-US" sz="2000" baseline="-25000" dirty="0" err="1"/>
              <a:t>+</a:t>
            </a:r>
            <a:r>
              <a:rPr lang="en-US" sz="2000" baseline="-25000" dirty="0" err="1">
                <a:latin typeface="Symbol" charset="2"/>
                <a:cs typeface="Symbol" charset="2"/>
              </a:rPr>
              <a:t>m</a:t>
            </a:r>
            <a:r>
              <a:rPr lang="en-US" sz="2000" baseline="-25000" dirty="0"/>
              <a:t>- </a:t>
            </a:r>
            <a:r>
              <a:rPr lang="en-US" sz="2000" dirty="0" smtClean="0"/>
              <a:t>, from 4 to 9 </a:t>
            </a:r>
            <a:r>
              <a:rPr lang="en-US" sz="2000" dirty="0" err="1" smtClean="0"/>
              <a:t>GeV</a:t>
            </a:r>
            <a:r>
              <a:rPr lang="en-US" sz="2000" dirty="0" smtClean="0"/>
              <a:t>/c</a:t>
            </a:r>
            <a:r>
              <a:rPr lang="en-US" sz="2000" baseline="30000" dirty="0" smtClean="0"/>
              <a:t>2</a:t>
            </a:r>
            <a:r>
              <a:rPr lang="en-US" sz="2000" dirty="0" smtClean="0"/>
              <a:t>) </a:t>
            </a:r>
            <a:r>
              <a:rPr lang="en-US" dirty="0" smtClean="0">
                <a:solidFill>
                  <a:srgbClr val="1F497D"/>
                </a:solidFill>
              </a:rPr>
              <a:t>	</a:t>
            </a:r>
            <a:endParaRPr lang="en-US" dirty="0">
              <a:solidFill>
                <a:srgbClr val="1F497D"/>
              </a:solidFill>
            </a:endParaRPr>
          </a:p>
        </p:txBody>
      </p:sp>
      <p:cxnSp>
        <p:nvCxnSpPr>
          <p:cNvPr id="7" name="Straight Arrow Connector 6"/>
          <p:cNvCxnSpPr/>
          <p:nvPr/>
        </p:nvCxnSpPr>
        <p:spPr>
          <a:xfrm>
            <a:off x="-5257800" y="685800"/>
            <a:ext cx="457200" cy="0"/>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1219200" y="1143000"/>
            <a:ext cx="45720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742645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0" y="6577013"/>
            <a:ext cx="9180513" cy="307975"/>
            <a:chOff x="0" y="6577013"/>
            <a:chExt cx="9180513" cy="307975"/>
          </a:xfrm>
        </p:grpSpPr>
        <p:grpSp>
          <p:nvGrpSpPr>
            <p:cNvPr id="20" name="Group 31"/>
            <p:cNvGrpSpPr>
              <a:grpSpLocks/>
            </p:cNvGrpSpPr>
            <p:nvPr/>
          </p:nvGrpSpPr>
          <p:grpSpPr bwMode="auto">
            <a:xfrm>
              <a:off x="0" y="6577013"/>
              <a:ext cx="7172325" cy="304800"/>
              <a:chOff x="0" y="4143"/>
              <a:chExt cx="4518" cy="192"/>
            </a:xfrm>
          </p:grpSpPr>
          <p:sp>
            <p:nvSpPr>
              <p:cNvPr id="22" name="TextBox 14"/>
              <p:cNvSpPr txBox="1">
                <a:spLocks noChangeArrowheads="1"/>
              </p:cNvSpPr>
              <p:nvPr/>
            </p:nvSpPr>
            <p:spPr bwMode="auto">
              <a:xfrm>
                <a:off x="0" y="4143"/>
                <a:ext cx="1175" cy="1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err="1" smtClean="0">
                    <a:solidFill>
                      <a:schemeClr val="bg1"/>
                    </a:solidFill>
                    <a:latin typeface="Arial"/>
                    <a:cs typeface="Arial"/>
                  </a:rPr>
                  <a:t>June</a:t>
                </a:r>
                <a:r>
                  <a:rPr lang="it-IT" sz="1400" dirty="0" smtClean="0">
                    <a:solidFill>
                      <a:schemeClr val="bg1"/>
                    </a:solidFill>
                    <a:latin typeface="Arial"/>
                    <a:cs typeface="Arial"/>
                  </a:rPr>
                  <a:t> 17, 2016</a:t>
                </a:r>
                <a:endParaRPr lang="en-GB" sz="1400" dirty="0">
                  <a:solidFill>
                    <a:schemeClr val="bg1"/>
                  </a:solidFill>
                  <a:latin typeface="Arial"/>
                  <a:cs typeface="Arial"/>
                </a:endParaRPr>
              </a:p>
            </p:txBody>
          </p:sp>
          <p:sp>
            <p:nvSpPr>
              <p:cNvPr id="23" name="TextBox 15"/>
              <p:cNvSpPr txBox="1">
                <a:spLocks noChangeArrowheads="1"/>
              </p:cNvSpPr>
              <p:nvPr/>
            </p:nvSpPr>
            <p:spPr bwMode="auto">
              <a:xfrm>
                <a:off x="1175" y="4143"/>
                <a:ext cx="3343" cy="192"/>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en-GB" sz="1400" dirty="0" smtClean="0">
                    <a:solidFill>
                      <a:schemeClr val="bg1"/>
                    </a:solidFill>
                    <a:latin typeface="Arial"/>
                    <a:cs typeface="Arial"/>
                  </a:rPr>
                  <a:t>Kirk McDonald Fest</a:t>
                </a:r>
                <a:endParaRPr lang="en-GB" sz="1400" dirty="0">
                  <a:solidFill>
                    <a:schemeClr val="bg1"/>
                  </a:solidFill>
                  <a:latin typeface="Arial"/>
                  <a:cs typeface="Arial"/>
                </a:endParaRPr>
              </a:p>
            </p:txBody>
          </p:sp>
        </p:grpSp>
        <p:sp>
          <p:nvSpPr>
            <p:cNvPr id="21" name="TextBox 5"/>
            <p:cNvSpPr txBox="1">
              <a:spLocks noChangeArrowheads="1"/>
            </p:cNvSpPr>
            <p:nvPr/>
          </p:nvSpPr>
          <p:spPr bwMode="auto">
            <a:xfrm>
              <a:off x="7132638" y="6580188"/>
              <a:ext cx="20478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a:solidFill>
                    <a:schemeClr val="bg1"/>
                  </a:solidFill>
                  <a:latin typeface="Arial"/>
                  <a:cs typeface="Arial"/>
                </a:rPr>
                <a:t>C. </a:t>
              </a:r>
              <a:r>
                <a:rPr lang="it-IT" sz="1400" dirty="0" smtClean="0">
                  <a:solidFill>
                    <a:schemeClr val="bg1"/>
                  </a:solidFill>
                  <a:latin typeface="Arial"/>
                  <a:cs typeface="Arial"/>
                </a:rPr>
                <a:t>Biino</a:t>
              </a:r>
              <a:endParaRPr lang="en-GB" sz="1400" dirty="0">
                <a:solidFill>
                  <a:schemeClr val="bg1"/>
                </a:solidFill>
                <a:latin typeface="Arial"/>
                <a:cs typeface="Arial"/>
              </a:endParaRPr>
            </a:p>
          </p:txBody>
        </p:sp>
      </p:grpSp>
      <p:sp>
        <p:nvSpPr>
          <p:cNvPr id="4" name="Title 3"/>
          <p:cNvSpPr>
            <a:spLocks noGrp="1"/>
          </p:cNvSpPr>
          <p:nvPr>
            <p:ph type="title"/>
          </p:nvPr>
        </p:nvSpPr>
        <p:spPr>
          <a:xfrm>
            <a:off x="3657600" y="4406901"/>
            <a:ext cx="3200400" cy="165099"/>
          </a:xfrm>
        </p:spPr>
        <p:txBody>
          <a:bodyPr/>
          <a:lstStyle/>
          <a:p>
            <a:r>
              <a:rPr lang="en-US" dirty="0" smtClean="0"/>
              <a:t> </a:t>
            </a:r>
            <a:endParaRPr lang="en-US" dirty="0"/>
          </a:p>
        </p:txBody>
      </p:sp>
      <p:sp>
        <p:nvSpPr>
          <p:cNvPr id="5" name="Text Placeholder 4"/>
          <p:cNvSpPr>
            <a:spLocks noGrp="1"/>
          </p:cNvSpPr>
          <p:nvPr>
            <p:ph type="body" idx="1"/>
          </p:nvPr>
        </p:nvSpPr>
        <p:spPr/>
        <p:txBody>
          <a:bodyPr/>
          <a:lstStyle/>
          <a:p>
            <a:r>
              <a:rPr lang="en-US" dirty="0" smtClean="0"/>
              <a:t> </a:t>
            </a:r>
            <a:endParaRPr lang="en-US" dirty="0"/>
          </a:p>
        </p:txBody>
      </p:sp>
      <p:sp>
        <p:nvSpPr>
          <p:cNvPr id="2" name="Rectangle 1"/>
          <p:cNvSpPr/>
          <p:nvPr/>
        </p:nvSpPr>
        <p:spPr>
          <a:xfrm>
            <a:off x="1066800" y="990600"/>
            <a:ext cx="7162800" cy="3231654"/>
          </a:xfrm>
          <a:prstGeom prst="rect">
            <a:avLst/>
          </a:prstGeom>
        </p:spPr>
        <p:txBody>
          <a:bodyPr wrap="square">
            <a:spAutoFit/>
          </a:bodyPr>
          <a:lstStyle/>
          <a:p>
            <a:r>
              <a:rPr lang="en-US" sz="2000" dirty="0" smtClean="0"/>
              <a:t>As </a:t>
            </a:r>
            <a:r>
              <a:rPr lang="en-US" sz="2000" dirty="0"/>
              <a:t>a </a:t>
            </a:r>
            <a:r>
              <a:rPr lang="en-US" sz="2000" dirty="0" smtClean="0"/>
              <a:t>young physicist coming to Princeton to work on E615 </a:t>
            </a:r>
            <a:r>
              <a:rPr lang="en-US" sz="2000" dirty="0"/>
              <a:t>was </a:t>
            </a:r>
            <a:r>
              <a:rPr lang="en-US" sz="2000" dirty="0" smtClean="0"/>
              <a:t>the best possible experience.</a:t>
            </a:r>
          </a:p>
          <a:p>
            <a:r>
              <a:rPr lang="en-US" sz="2000" dirty="0" smtClean="0"/>
              <a:t>Working on building and commissioning an experiment, take data, do the analysis and write the papers in just a few years</a:t>
            </a:r>
            <a:r>
              <a:rPr lang="en-US" sz="2000" dirty="0"/>
              <a:t>!</a:t>
            </a:r>
            <a:r>
              <a:rPr lang="en-US" sz="2000" dirty="0" smtClean="0"/>
              <a:t> </a:t>
            </a:r>
          </a:p>
          <a:p>
            <a:endParaRPr lang="en-US" sz="2000" dirty="0" smtClean="0"/>
          </a:p>
          <a:p>
            <a:r>
              <a:rPr lang="en-US" sz="2000" dirty="0"/>
              <a:t>I want to celebrate Kirk </a:t>
            </a:r>
            <a:r>
              <a:rPr lang="en-US" sz="2000" dirty="0" smtClean="0"/>
              <a:t>work:  </a:t>
            </a:r>
            <a:r>
              <a:rPr lang="en-US" sz="2000" dirty="0"/>
              <a:t>a</a:t>
            </a:r>
            <a:r>
              <a:rPr lang="en-US" sz="2000" dirty="0" smtClean="0"/>
              <a:t> great school of physics. </a:t>
            </a:r>
          </a:p>
          <a:p>
            <a:endParaRPr lang="en-US" sz="2800" dirty="0"/>
          </a:p>
          <a:p>
            <a:r>
              <a:rPr lang="en-US" sz="2800" dirty="0" smtClean="0"/>
              <a:t>But thanks to Kirk generosity it was much much more than a work experience! </a:t>
            </a:r>
            <a:endParaRPr lang="en-US" sz="2800" dirty="0"/>
          </a:p>
        </p:txBody>
      </p:sp>
      <p:sp>
        <p:nvSpPr>
          <p:cNvPr id="10" name="TextBox 9"/>
          <p:cNvSpPr txBox="1"/>
          <p:nvPr/>
        </p:nvSpPr>
        <p:spPr>
          <a:xfrm>
            <a:off x="3200400" y="4724400"/>
            <a:ext cx="2976195" cy="769441"/>
          </a:xfrm>
          <a:prstGeom prst="rect">
            <a:avLst/>
          </a:prstGeom>
          <a:noFill/>
        </p:spPr>
        <p:txBody>
          <a:bodyPr wrap="none" rtlCol="0">
            <a:spAutoFit/>
          </a:bodyPr>
          <a:lstStyle/>
          <a:p>
            <a:r>
              <a:rPr lang="en-US" sz="4400" dirty="0" smtClean="0">
                <a:solidFill>
                  <a:srgbClr val="FF0000"/>
                </a:solidFill>
              </a:rPr>
              <a:t>Thank you!  </a:t>
            </a:r>
            <a:endParaRPr lang="en-US" sz="4400" dirty="0">
              <a:solidFill>
                <a:srgbClr val="FF0000"/>
              </a:solidFill>
            </a:endParaRPr>
          </a:p>
        </p:txBody>
      </p:sp>
    </p:spTree>
    <p:extLst>
      <p:ext uri="{BB962C8B-B14F-4D97-AF65-F5344CB8AC3E}">
        <p14:creationId xmlns:p14="http://schemas.microsoft.com/office/powerpoint/2010/main" val="369331307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39687" y="6583892"/>
            <a:ext cx="9180513" cy="307975"/>
            <a:chOff x="0" y="6577013"/>
            <a:chExt cx="9180513" cy="307975"/>
          </a:xfrm>
        </p:grpSpPr>
        <p:grpSp>
          <p:nvGrpSpPr>
            <p:cNvPr id="20" name="Group 31"/>
            <p:cNvGrpSpPr>
              <a:grpSpLocks/>
            </p:cNvGrpSpPr>
            <p:nvPr/>
          </p:nvGrpSpPr>
          <p:grpSpPr bwMode="auto">
            <a:xfrm>
              <a:off x="0" y="6577013"/>
              <a:ext cx="7172325" cy="304800"/>
              <a:chOff x="0" y="4143"/>
              <a:chExt cx="4518" cy="192"/>
            </a:xfrm>
          </p:grpSpPr>
          <p:sp>
            <p:nvSpPr>
              <p:cNvPr id="22" name="TextBox 14"/>
              <p:cNvSpPr txBox="1">
                <a:spLocks noChangeArrowheads="1"/>
              </p:cNvSpPr>
              <p:nvPr/>
            </p:nvSpPr>
            <p:spPr bwMode="auto">
              <a:xfrm>
                <a:off x="0" y="4143"/>
                <a:ext cx="1175" cy="1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err="1" smtClean="0">
                    <a:solidFill>
                      <a:schemeClr val="bg1"/>
                    </a:solidFill>
                    <a:latin typeface="Arial"/>
                    <a:cs typeface="Arial"/>
                  </a:rPr>
                  <a:t>June</a:t>
                </a:r>
                <a:r>
                  <a:rPr lang="it-IT" sz="1400" dirty="0" smtClean="0">
                    <a:solidFill>
                      <a:schemeClr val="bg1"/>
                    </a:solidFill>
                    <a:latin typeface="Arial"/>
                    <a:cs typeface="Arial"/>
                  </a:rPr>
                  <a:t> 17, 2016</a:t>
                </a:r>
                <a:endParaRPr lang="en-GB" sz="1400" dirty="0">
                  <a:solidFill>
                    <a:schemeClr val="bg1"/>
                  </a:solidFill>
                  <a:latin typeface="Arial"/>
                  <a:cs typeface="Arial"/>
                </a:endParaRPr>
              </a:p>
            </p:txBody>
          </p:sp>
          <p:sp>
            <p:nvSpPr>
              <p:cNvPr id="23" name="TextBox 15"/>
              <p:cNvSpPr txBox="1">
                <a:spLocks noChangeArrowheads="1"/>
              </p:cNvSpPr>
              <p:nvPr/>
            </p:nvSpPr>
            <p:spPr bwMode="auto">
              <a:xfrm>
                <a:off x="1175" y="4143"/>
                <a:ext cx="3343" cy="192"/>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en-GB" sz="1400" dirty="0" smtClean="0">
                    <a:solidFill>
                      <a:schemeClr val="bg1"/>
                    </a:solidFill>
                    <a:latin typeface="Arial"/>
                    <a:cs typeface="Arial"/>
                  </a:rPr>
                  <a:t>Kirk McDonald Fest</a:t>
                </a:r>
                <a:endParaRPr lang="en-GB" sz="1400" dirty="0">
                  <a:solidFill>
                    <a:schemeClr val="bg1"/>
                  </a:solidFill>
                  <a:latin typeface="Arial"/>
                  <a:cs typeface="Arial"/>
                </a:endParaRPr>
              </a:p>
            </p:txBody>
          </p:sp>
        </p:grpSp>
        <p:sp>
          <p:nvSpPr>
            <p:cNvPr id="21" name="TextBox 5"/>
            <p:cNvSpPr txBox="1">
              <a:spLocks noChangeArrowheads="1"/>
            </p:cNvSpPr>
            <p:nvPr/>
          </p:nvSpPr>
          <p:spPr bwMode="auto">
            <a:xfrm>
              <a:off x="7132638" y="6580188"/>
              <a:ext cx="20478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a:solidFill>
                    <a:schemeClr val="bg1"/>
                  </a:solidFill>
                  <a:latin typeface="Arial"/>
                  <a:cs typeface="Arial"/>
                </a:rPr>
                <a:t>C. </a:t>
              </a:r>
              <a:r>
                <a:rPr lang="it-IT" sz="1400" dirty="0" smtClean="0">
                  <a:solidFill>
                    <a:schemeClr val="bg1"/>
                  </a:solidFill>
                  <a:latin typeface="Arial"/>
                  <a:cs typeface="Arial"/>
                </a:rPr>
                <a:t>Biino</a:t>
              </a:r>
              <a:endParaRPr lang="en-GB" sz="1400" dirty="0">
                <a:solidFill>
                  <a:schemeClr val="bg1"/>
                </a:solidFill>
                <a:latin typeface="Arial"/>
                <a:cs typeface="Arial"/>
              </a:endParaRPr>
            </a:p>
          </p:txBody>
        </p:sp>
      </p:grpSp>
      <p:sp>
        <p:nvSpPr>
          <p:cNvPr id="4" name="Title 3"/>
          <p:cNvSpPr>
            <a:spLocks noGrp="1"/>
          </p:cNvSpPr>
          <p:nvPr>
            <p:ph type="title"/>
          </p:nvPr>
        </p:nvSpPr>
        <p:spPr/>
        <p:txBody>
          <a:bodyPr/>
          <a:lstStyle/>
          <a:p>
            <a:r>
              <a:rPr lang="en-US" dirty="0" smtClean="0"/>
              <a:t> </a:t>
            </a:r>
            <a:endParaRPr lang="en-US" dirty="0"/>
          </a:p>
        </p:txBody>
      </p:sp>
      <p:sp>
        <p:nvSpPr>
          <p:cNvPr id="5" name="Text Placeholder 4"/>
          <p:cNvSpPr>
            <a:spLocks noGrp="1"/>
          </p:cNvSpPr>
          <p:nvPr>
            <p:ph type="body" idx="1"/>
          </p:nvPr>
        </p:nvSpPr>
        <p:spPr/>
        <p:txBody>
          <a:bodyPr/>
          <a:lstStyle/>
          <a:p>
            <a:r>
              <a:rPr lang="en-US" dirty="0" smtClean="0"/>
              <a:t> </a:t>
            </a:r>
            <a:endParaRPr lang="en-US" dirty="0"/>
          </a:p>
        </p:txBody>
      </p:sp>
      <p:pic>
        <p:nvPicPr>
          <p:cNvPr id="6" name="Picture 5"/>
          <p:cNvPicPr>
            <a:picLocks noChangeAspect="1"/>
          </p:cNvPicPr>
          <p:nvPr/>
        </p:nvPicPr>
        <p:blipFill>
          <a:blip r:embed="rId3"/>
          <a:stretch>
            <a:fillRect/>
          </a:stretch>
        </p:blipFill>
        <p:spPr>
          <a:xfrm>
            <a:off x="0" y="228600"/>
            <a:ext cx="9144000" cy="6126238"/>
          </a:xfrm>
          <a:prstGeom prst="rect">
            <a:avLst/>
          </a:prstGeom>
        </p:spPr>
      </p:pic>
    </p:spTree>
    <p:extLst>
      <p:ext uri="{BB962C8B-B14F-4D97-AF65-F5344CB8AC3E}">
        <p14:creationId xmlns:p14="http://schemas.microsoft.com/office/powerpoint/2010/main" val="324451310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0" y="6577013"/>
            <a:ext cx="9180513" cy="307975"/>
            <a:chOff x="0" y="6577013"/>
            <a:chExt cx="9180513" cy="307975"/>
          </a:xfrm>
        </p:grpSpPr>
        <p:grpSp>
          <p:nvGrpSpPr>
            <p:cNvPr id="20" name="Group 31"/>
            <p:cNvGrpSpPr>
              <a:grpSpLocks/>
            </p:cNvGrpSpPr>
            <p:nvPr/>
          </p:nvGrpSpPr>
          <p:grpSpPr bwMode="auto">
            <a:xfrm>
              <a:off x="0" y="6577013"/>
              <a:ext cx="7172325" cy="304800"/>
              <a:chOff x="0" y="4143"/>
              <a:chExt cx="4518" cy="192"/>
            </a:xfrm>
          </p:grpSpPr>
          <p:sp>
            <p:nvSpPr>
              <p:cNvPr id="22" name="TextBox 14"/>
              <p:cNvSpPr txBox="1">
                <a:spLocks noChangeArrowheads="1"/>
              </p:cNvSpPr>
              <p:nvPr/>
            </p:nvSpPr>
            <p:spPr bwMode="auto">
              <a:xfrm>
                <a:off x="0" y="4143"/>
                <a:ext cx="1175" cy="1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err="1" smtClean="0">
                    <a:solidFill>
                      <a:schemeClr val="bg1"/>
                    </a:solidFill>
                    <a:latin typeface="Arial"/>
                    <a:cs typeface="Arial"/>
                  </a:rPr>
                  <a:t>June</a:t>
                </a:r>
                <a:r>
                  <a:rPr lang="it-IT" sz="1400" dirty="0" smtClean="0">
                    <a:solidFill>
                      <a:schemeClr val="bg1"/>
                    </a:solidFill>
                    <a:latin typeface="Arial"/>
                    <a:cs typeface="Arial"/>
                  </a:rPr>
                  <a:t> 17, 2016</a:t>
                </a:r>
                <a:endParaRPr lang="en-GB" sz="1400" dirty="0">
                  <a:solidFill>
                    <a:schemeClr val="bg1"/>
                  </a:solidFill>
                  <a:latin typeface="Arial"/>
                  <a:cs typeface="Arial"/>
                </a:endParaRPr>
              </a:p>
            </p:txBody>
          </p:sp>
          <p:sp>
            <p:nvSpPr>
              <p:cNvPr id="23" name="TextBox 15"/>
              <p:cNvSpPr txBox="1">
                <a:spLocks noChangeArrowheads="1"/>
              </p:cNvSpPr>
              <p:nvPr/>
            </p:nvSpPr>
            <p:spPr bwMode="auto">
              <a:xfrm>
                <a:off x="1175" y="4143"/>
                <a:ext cx="3343" cy="192"/>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en-GB" sz="1400" dirty="0" smtClean="0">
                    <a:solidFill>
                      <a:schemeClr val="bg1"/>
                    </a:solidFill>
                    <a:latin typeface="Arial"/>
                    <a:cs typeface="Arial"/>
                  </a:rPr>
                  <a:t>Kirk McDonald Fest</a:t>
                </a:r>
                <a:endParaRPr lang="en-GB" sz="1400" dirty="0">
                  <a:solidFill>
                    <a:schemeClr val="bg1"/>
                  </a:solidFill>
                  <a:latin typeface="Arial"/>
                  <a:cs typeface="Arial"/>
                </a:endParaRPr>
              </a:p>
            </p:txBody>
          </p:sp>
        </p:grpSp>
        <p:sp>
          <p:nvSpPr>
            <p:cNvPr id="21" name="TextBox 5"/>
            <p:cNvSpPr txBox="1">
              <a:spLocks noChangeArrowheads="1"/>
            </p:cNvSpPr>
            <p:nvPr/>
          </p:nvSpPr>
          <p:spPr bwMode="auto">
            <a:xfrm>
              <a:off x="7132638" y="6580188"/>
              <a:ext cx="20478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a:solidFill>
                    <a:schemeClr val="bg1"/>
                  </a:solidFill>
                  <a:latin typeface="Arial"/>
                  <a:cs typeface="Arial"/>
                </a:rPr>
                <a:t>C. </a:t>
              </a:r>
              <a:r>
                <a:rPr lang="it-IT" sz="1400" dirty="0" smtClean="0">
                  <a:solidFill>
                    <a:schemeClr val="bg1"/>
                  </a:solidFill>
                  <a:latin typeface="Arial"/>
                  <a:cs typeface="Arial"/>
                </a:rPr>
                <a:t>Biino</a:t>
              </a:r>
              <a:endParaRPr lang="en-GB" sz="1400" dirty="0">
                <a:solidFill>
                  <a:schemeClr val="bg1"/>
                </a:solidFill>
                <a:latin typeface="Arial"/>
                <a:cs typeface="Arial"/>
              </a:endParaRPr>
            </a:p>
          </p:txBody>
        </p:sp>
      </p:grpSp>
      <p:sp>
        <p:nvSpPr>
          <p:cNvPr id="4" name="Title 3"/>
          <p:cNvSpPr>
            <a:spLocks noGrp="1"/>
          </p:cNvSpPr>
          <p:nvPr>
            <p:ph type="title"/>
          </p:nvPr>
        </p:nvSpPr>
        <p:spPr>
          <a:xfrm>
            <a:off x="6553199" y="5562600"/>
            <a:ext cx="1941513" cy="206375"/>
          </a:xfrm>
        </p:spPr>
        <p:txBody>
          <a:bodyPr/>
          <a:lstStyle/>
          <a:p>
            <a:r>
              <a:rPr lang="en-US" dirty="0" smtClean="0"/>
              <a:t> </a:t>
            </a:r>
            <a:endParaRPr lang="en-US" dirty="0"/>
          </a:p>
        </p:txBody>
      </p:sp>
      <p:sp>
        <p:nvSpPr>
          <p:cNvPr id="5" name="Text Placeholder 4"/>
          <p:cNvSpPr>
            <a:spLocks noGrp="1"/>
          </p:cNvSpPr>
          <p:nvPr>
            <p:ph type="body" idx="1"/>
          </p:nvPr>
        </p:nvSpPr>
        <p:spPr>
          <a:xfrm>
            <a:off x="6705599" y="3886200"/>
            <a:ext cx="1789113" cy="520700"/>
          </a:xfrm>
        </p:spPr>
        <p:txBody>
          <a:bodyPr/>
          <a:lstStyle/>
          <a:p>
            <a:r>
              <a:rPr lang="en-US" dirty="0" smtClean="0"/>
              <a:t> </a:t>
            </a:r>
            <a:endParaRPr lang="en-US" dirty="0"/>
          </a:p>
        </p:txBody>
      </p:sp>
      <p:sp>
        <p:nvSpPr>
          <p:cNvPr id="3" name="TextBox 2"/>
          <p:cNvSpPr txBox="1"/>
          <p:nvPr/>
        </p:nvSpPr>
        <p:spPr>
          <a:xfrm>
            <a:off x="2667000" y="533400"/>
            <a:ext cx="6248399" cy="2246769"/>
          </a:xfrm>
          <a:prstGeom prst="rect">
            <a:avLst/>
          </a:prstGeom>
          <a:solidFill>
            <a:schemeClr val="accent5">
              <a:lumMod val="20000"/>
              <a:lumOff val="80000"/>
            </a:schemeClr>
          </a:solidFill>
        </p:spPr>
        <p:txBody>
          <a:bodyPr wrap="square" rtlCol="0">
            <a:spAutoFit/>
          </a:bodyPr>
          <a:lstStyle/>
          <a:p>
            <a:pPr algn="ctr"/>
            <a:r>
              <a:rPr lang="en-US" sz="2800" dirty="0" smtClean="0"/>
              <a:t>…Rosanna </a:t>
            </a:r>
            <a:r>
              <a:rPr lang="en-US" sz="2800" dirty="0" err="1" smtClean="0"/>
              <a:t>Cester</a:t>
            </a:r>
            <a:r>
              <a:rPr lang="en-US" sz="2800" dirty="0" smtClean="0"/>
              <a:t>, at the origin of the </a:t>
            </a:r>
          </a:p>
          <a:p>
            <a:pPr algn="ctr"/>
            <a:r>
              <a:rPr lang="en-US" sz="2800" dirty="0" smtClean="0"/>
              <a:t>Torino-Princeton connection that brought me here in 1982, </a:t>
            </a:r>
          </a:p>
          <a:p>
            <a:pPr algn="ctr"/>
            <a:r>
              <a:rPr lang="en-US" sz="2800" dirty="0" smtClean="0"/>
              <a:t>is sending her </a:t>
            </a:r>
          </a:p>
          <a:p>
            <a:pPr algn="ctr"/>
            <a:r>
              <a:rPr lang="en-US" sz="2800" dirty="0"/>
              <a:t>c</a:t>
            </a:r>
            <a:r>
              <a:rPr lang="en-US" sz="2800" dirty="0" smtClean="0"/>
              <a:t>ongratulations to Kirk </a:t>
            </a:r>
          </a:p>
        </p:txBody>
      </p:sp>
      <p:pic>
        <p:nvPicPr>
          <p:cNvPr id="2" name="Picture 1"/>
          <p:cNvPicPr>
            <a:picLocks noChangeAspect="1"/>
          </p:cNvPicPr>
          <p:nvPr/>
        </p:nvPicPr>
        <p:blipFill>
          <a:blip r:embed="rId3"/>
          <a:stretch>
            <a:fillRect/>
          </a:stretch>
        </p:blipFill>
        <p:spPr>
          <a:xfrm>
            <a:off x="304800" y="533400"/>
            <a:ext cx="2240280" cy="2971800"/>
          </a:xfrm>
          <a:prstGeom prst="rect">
            <a:avLst/>
          </a:prstGeom>
        </p:spPr>
      </p:pic>
      <p:pic>
        <p:nvPicPr>
          <p:cNvPr id="6" name="Picture 5"/>
          <p:cNvPicPr>
            <a:picLocks noChangeAspect="1"/>
          </p:cNvPicPr>
          <p:nvPr/>
        </p:nvPicPr>
        <p:blipFill>
          <a:blip r:embed="rId4"/>
          <a:stretch>
            <a:fillRect/>
          </a:stretch>
        </p:blipFill>
        <p:spPr>
          <a:xfrm>
            <a:off x="4953000" y="2971800"/>
            <a:ext cx="3977640" cy="3429000"/>
          </a:xfrm>
          <a:prstGeom prst="rect">
            <a:avLst/>
          </a:prstGeom>
        </p:spPr>
      </p:pic>
    </p:spTree>
    <p:extLst>
      <p:ext uri="{BB962C8B-B14F-4D97-AF65-F5344CB8AC3E}">
        <p14:creationId xmlns:p14="http://schemas.microsoft.com/office/powerpoint/2010/main" val="356901307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0" y="6577013"/>
            <a:ext cx="9180513" cy="307975"/>
            <a:chOff x="0" y="6577013"/>
            <a:chExt cx="9180513" cy="307975"/>
          </a:xfrm>
        </p:grpSpPr>
        <p:grpSp>
          <p:nvGrpSpPr>
            <p:cNvPr id="20" name="Group 31"/>
            <p:cNvGrpSpPr>
              <a:grpSpLocks/>
            </p:cNvGrpSpPr>
            <p:nvPr/>
          </p:nvGrpSpPr>
          <p:grpSpPr bwMode="auto">
            <a:xfrm>
              <a:off x="0" y="6577013"/>
              <a:ext cx="7172325" cy="304800"/>
              <a:chOff x="0" y="4143"/>
              <a:chExt cx="4518" cy="192"/>
            </a:xfrm>
          </p:grpSpPr>
          <p:sp>
            <p:nvSpPr>
              <p:cNvPr id="22" name="TextBox 14"/>
              <p:cNvSpPr txBox="1">
                <a:spLocks noChangeArrowheads="1"/>
              </p:cNvSpPr>
              <p:nvPr/>
            </p:nvSpPr>
            <p:spPr bwMode="auto">
              <a:xfrm>
                <a:off x="0" y="4143"/>
                <a:ext cx="1175" cy="1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err="1" smtClean="0">
                    <a:solidFill>
                      <a:schemeClr val="bg1"/>
                    </a:solidFill>
                    <a:latin typeface="Arial"/>
                    <a:cs typeface="Arial"/>
                  </a:rPr>
                  <a:t>June</a:t>
                </a:r>
                <a:r>
                  <a:rPr lang="it-IT" sz="1400" dirty="0" smtClean="0">
                    <a:solidFill>
                      <a:schemeClr val="bg1"/>
                    </a:solidFill>
                    <a:latin typeface="Arial"/>
                    <a:cs typeface="Arial"/>
                  </a:rPr>
                  <a:t> 17, 2016</a:t>
                </a:r>
                <a:endParaRPr lang="en-GB" sz="1400" dirty="0">
                  <a:solidFill>
                    <a:schemeClr val="bg1"/>
                  </a:solidFill>
                  <a:latin typeface="Arial"/>
                  <a:cs typeface="Arial"/>
                </a:endParaRPr>
              </a:p>
            </p:txBody>
          </p:sp>
          <p:sp>
            <p:nvSpPr>
              <p:cNvPr id="23" name="TextBox 15"/>
              <p:cNvSpPr txBox="1">
                <a:spLocks noChangeArrowheads="1"/>
              </p:cNvSpPr>
              <p:nvPr/>
            </p:nvSpPr>
            <p:spPr bwMode="auto">
              <a:xfrm>
                <a:off x="1175" y="4143"/>
                <a:ext cx="3343" cy="192"/>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en-GB" sz="1400" dirty="0" smtClean="0">
                    <a:solidFill>
                      <a:schemeClr val="bg1"/>
                    </a:solidFill>
                    <a:latin typeface="Arial"/>
                    <a:cs typeface="Arial"/>
                  </a:rPr>
                  <a:t>Kirk McDonald Fest</a:t>
                </a:r>
                <a:endParaRPr lang="en-GB" sz="1400" dirty="0">
                  <a:solidFill>
                    <a:schemeClr val="bg1"/>
                  </a:solidFill>
                  <a:latin typeface="Arial"/>
                  <a:cs typeface="Arial"/>
                </a:endParaRPr>
              </a:p>
            </p:txBody>
          </p:sp>
        </p:grpSp>
        <p:sp>
          <p:nvSpPr>
            <p:cNvPr id="21" name="TextBox 5"/>
            <p:cNvSpPr txBox="1">
              <a:spLocks noChangeArrowheads="1"/>
            </p:cNvSpPr>
            <p:nvPr/>
          </p:nvSpPr>
          <p:spPr bwMode="auto">
            <a:xfrm>
              <a:off x="7132638" y="6580188"/>
              <a:ext cx="20478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a:solidFill>
                    <a:schemeClr val="bg1"/>
                  </a:solidFill>
                  <a:latin typeface="Arial"/>
                  <a:cs typeface="Arial"/>
                </a:rPr>
                <a:t>C. </a:t>
              </a:r>
              <a:r>
                <a:rPr lang="it-IT" sz="1400" dirty="0" smtClean="0">
                  <a:solidFill>
                    <a:schemeClr val="bg1"/>
                  </a:solidFill>
                  <a:latin typeface="Arial"/>
                  <a:cs typeface="Arial"/>
                </a:rPr>
                <a:t>Biino</a:t>
              </a:r>
              <a:endParaRPr lang="en-GB" sz="1400" dirty="0">
                <a:solidFill>
                  <a:schemeClr val="bg1"/>
                </a:solidFill>
                <a:latin typeface="Arial"/>
                <a:cs typeface="Arial"/>
              </a:endParaRPr>
            </a:p>
          </p:txBody>
        </p:sp>
      </p:grpSp>
      <p:sp>
        <p:nvSpPr>
          <p:cNvPr id="6" name="Title 5"/>
          <p:cNvSpPr>
            <a:spLocks noGrp="1"/>
          </p:cNvSpPr>
          <p:nvPr>
            <p:ph type="title"/>
          </p:nvPr>
        </p:nvSpPr>
        <p:spPr/>
        <p:txBody>
          <a:bodyPr/>
          <a:lstStyle/>
          <a:p>
            <a:r>
              <a:rPr lang="en-US" dirty="0" smtClean="0"/>
              <a:t> </a:t>
            </a:r>
            <a:endParaRPr lang="en-US" dirty="0"/>
          </a:p>
        </p:txBody>
      </p:sp>
      <p:sp>
        <p:nvSpPr>
          <p:cNvPr id="13" name="Text Placeholder 12"/>
          <p:cNvSpPr>
            <a:spLocks noGrp="1"/>
          </p:cNvSpPr>
          <p:nvPr>
            <p:ph type="body" idx="1"/>
          </p:nvPr>
        </p:nvSpPr>
        <p:spPr/>
        <p:txBody>
          <a:bodyPr/>
          <a:lstStyle/>
          <a:p>
            <a:r>
              <a:rPr lang="en-US" dirty="0" smtClean="0"/>
              <a:t> </a:t>
            </a:r>
            <a:endParaRPr lang="en-US" dirty="0"/>
          </a:p>
        </p:txBody>
      </p:sp>
      <p:sp>
        <p:nvSpPr>
          <p:cNvPr id="2" name="TextBox 1"/>
          <p:cNvSpPr txBox="1"/>
          <p:nvPr/>
        </p:nvSpPr>
        <p:spPr>
          <a:xfrm>
            <a:off x="0" y="4419600"/>
            <a:ext cx="9144000" cy="769441"/>
          </a:xfrm>
          <a:prstGeom prst="rect">
            <a:avLst/>
          </a:prstGeom>
          <a:solidFill>
            <a:srgbClr val="C6350F"/>
          </a:solidFill>
        </p:spPr>
        <p:txBody>
          <a:bodyPr wrap="square" rtlCol="0">
            <a:spAutoFit/>
          </a:bodyPr>
          <a:lstStyle/>
          <a:p>
            <a:pPr algn="ctr"/>
            <a:r>
              <a:rPr lang="en-US" sz="4400" dirty="0" smtClean="0">
                <a:solidFill>
                  <a:schemeClr val="bg1"/>
                </a:solidFill>
                <a:latin typeface="+mn-lt"/>
              </a:rPr>
              <a:t>Spare Slides</a:t>
            </a:r>
            <a:endParaRPr lang="en-US" sz="4400" dirty="0">
              <a:solidFill>
                <a:schemeClr val="bg1"/>
              </a:solidFill>
              <a:latin typeface="+mn-lt"/>
            </a:endParaRPr>
          </a:p>
        </p:txBody>
      </p:sp>
    </p:spTree>
    <p:extLst>
      <p:ext uri="{BB962C8B-B14F-4D97-AF65-F5344CB8AC3E}">
        <p14:creationId xmlns:p14="http://schemas.microsoft.com/office/powerpoint/2010/main" val="322894432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533400" y="3429000"/>
            <a:ext cx="877887" cy="927100"/>
          </a:xfrm>
        </p:spPr>
        <p:txBody>
          <a:bodyPr/>
          <a:lstStyle/>
          <a:p>
            <a:r>
              <a:rPr lang="en-US" dirty="0" smtClean="0"/>
              <a:t> </a:t>
            </a:r>
            <a:endParaRPr lang="en-US" dirty="0"/>
          </a:p>
        </p:txBody>
      </p:sp>
      <p:sp>
        <p:nvSpPr>
          <p:cNvPr id="3" name="Text Placeholder 2"/>
          <p:cNvSpPr>
            <a:spLocks noGrp="1"/>
          </p:cNvSpPr>
          <p:nvPr>
            <p:ph type="body" idx="1"/>
          </p:nvPr>
        </p:nvSpPr>
        <p:spPr>
          <a:xfrm>
            <a:off x="152400" y="3200400"/>
            <a:ext cx="1335087" cy="750887"/>
          </a:xfrm>
        </p:spPr>
        <p:txBody>
          <a:bodyPr/>
          <a:lstStyle/>
          <a:p>
            <a:r>
              <a:rPr lang="en-US" dirty="0" smtClean="0"/>
              <a:t> </a:t>
            </a:r>
            <a:endParaRPr lang="en-US" dirty="0"/>
          </a:p>
        </p:txBody>
      </p:sp>
      <p:sp>
        <p:nvSpPr>
          <p:cNvPr id="5" name="Subtitle 4"/>
          <p:cNvSpPr txBox="1">
            <a:spLocks/>
          </p:cNvSpPr>
          <p:nvPr/>
        </p:nvSpPr>
        <p:spPr bwMode="auto">
          <a:xfrm>
            <a:off x="3505200" y="2133600"/>
            <a:ext cx="5486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smtClean="0">
                <a:latin typeface="Arial"/>
                <a:cs typeface="Arial"/>
              </a:rPr>
              <a:t>Internal gluon </a:t>
            </a:r>
            <a:r>
              <a:rPr lang="en-US" sz="1800" dirty="0">
                <a:latin typeface="Arial"/>
                <a:cs typeface="Arial"/>
              </a:rPr>
              <a:t>exchanges – effects of the </a:t>
            </a:r>
            <a:r>
              <a:rPr lang="en-US" sz="1800" i="1" dirty="0">
                <a:latin typeface="Arial"/>
                <a:cs typeface="Arial"/>
              </a:rPr>
              <a:t>pion bound state </a:t>
            </a:r>
            <a:r>
              <a:rPr lang="en-US" sz="1800" dirty="0">
                <a:latin typeface="Arial"/>
                <a:cs typeface="Arial"/>
              </a:rPr>
              <a:t>– should have observable </a:t>
            </a:r>
            <a:r>
              <a:rPr lang="en-US" sz="1800" dirty="0" smtClean="0">
                <a:latin typeface="Arial"/>
                <a:cs typeface="Arial"/>
              </a:rPr>
              <a:t>effects </a:t>
            </a:r>
            <a:r>
              <a:rPr lang="en-US" sz="1800" dirty="0" smtClean="0">
                <a:latin typeface="Arial"/>
                <a:cs typeface="Arial"/>
                <a:sym typeface="Wingdings"/>
              </a:rPr>
              <a:t> </a:t>
            </a:r>
            <a:r>
              <a:rPr lang="en-US" sz="1800" dirty="0" smtClean="0">
                <a:latin typeface="Arial"/>
                <a:cs typeface="Arial"/>
              </a:rPr>
              <a:t>“</a:t>
            </a:r>
            <a:r>
              <a:rPr lang="en-US" sz="1800" dirty="0">
                <a:latin typeface="Arial"/>
                <a:cs typeface="Arial"/>
              </a:rPr>
              <a:t>Higher Twist” contributions</a:t>
            </a:r>
          </a:p>
        </p:txBody>
      </p:sp>
      <p:grpSp>
        <p:nvGrpSpPr>
          <p:cNvPr id="18" name="Group 17"/>
          <p:cNvGrpSpPr/>
          <p:nvPr/>
        </p:nvGrpSpPr>
        <p:grpSpPr>
          <a:xfrm>
            <a:off x="0" y="6577013"/>
            <a:ext cx="9180513" cy="307975"/>
            <a:chOff x="0" y="6577013"/>
            <a:chExt cx="9180513" cy="307975"/>
          </a:xfrm>
        </p:grpSpPr>
        <p:grpSp>
          <p:nvGrpSpPr>
            <p:cNvPr id="20" name="Group 31"/>
            <p:cNvGrpSpPr>
              <a:grpSpLocks/>
            </p:cNvGrpSpPr>
            <p:nvPr/>
          </p:nvGrpSpPr>
          <p:grpSpPr bwMode="auto">
            <a:xfrm>
              <a:off x="0" y="6577013"/>
              <a:ext cx="7172325" cy="304800"/>
              <a:chOff x="0" y="4143"/>
              <a:chExt cx="4518" cy="192"/>
            </a:xfrm>
          </p:grpSpPr>
          <p:sp>
            <p:nvSpPr>
              <p:cNvPr id="22" name="TextBox 14"/>
              <p:cNvSpPr txBox="1">
                <a:spLocks noChangeArrowheads="1"/>
              </p:cNvSpPr>
              <p:nvPr/>
            </p:nvSpPr>
            <p:spPr bwMode="auto">
              <a:xfrm>
                <a:off x="0" y="4143"/>
                <a:ext cx="1175" cy="1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err="1" smtClean="0">
                    <a:solidFill>
                      <a:schemeClr val="bg1"/>
                    </a:solidFill>
                    <a:latin typeface="Arial"/>
                    <a:cs typeface="Arial"/>
                  </a:rPr>
                  <a:t>June</a:t>
                </a:r>
                <a:r>
                  <a:rPr lang="it-IT" sz="1400" dirty="0" smtClean="0">
                    <a:solidFill>
                      <a:schemeClr val="bg1"/>
                    </a:solidFill>
                    <a:latin typeface="Arial"/>
                    <a:cs typeface="Arial"/>
                  </a:rPr>
                  <a:t> 17, 2016</a:t>
                </a:r>
                <a:endParaRPr lang="en-GB" sz="1400" dirty="0">
                  <a:solidFill>
                    <a:schemeClr val="bg1"/>
                  </a:solidFill>
                  <a:latin typeface="Arial"/>
                  <a:cs typeface="Arial"/>
                </a:endParaRPr>
              </a:p>
            </p:txBody>
          </p:sp>
          <p:sp>
            <p:nvSpPr>
              <p:cNvPr id="23" name="TextBox 15"/>
              <p:cNvSpPr txBox="1">
                <a:spLocks noChangeArrowheads="1"/>
              </p:cNvSpPr>
              <p:nvPr/>
            </p:nvSpPr>
            <p:spPr bwMode="auto">
              <a:xfrm>
                <a:off x="1175" y="4143"/>
                <a:ext cx="3343" cy="192"/>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en-GB" sz="1400" dirty="0" smtClean="0">
                    <a:solidFill>
                      <a:schemeClr val="bg1"/>
                    </a:solidFill>
                    <a:latin typeface="Arial"/>
                    <a:cs typeface="Arial"/>
                  </a:rPr>
                  <a:t>Kirk McDonald Fest</a:t>
                </a:r>
                <a:endParaRPr lang="en-GB" sz="1400" dirty="0">
                  <a:solidFill>
                    <a:schemeClr val="bg1"/>
                  </a:solidFill>
                  <a:latin typeface="Arial"/>
                  <a:cs typeface="Arial"/>
                </a:endParaRPr>
              </a:p>
            </p:txBody>
          </p:sp>
        </p:grpSp>
        <p:sp>
          <p:nvSpPr>
            <p:cNvPr id="21" name="TextBox 5"/>
            <p:cNvSpPr txBox="1">
              <a:spLocks noChangeArrowheads="1"/>
            </p:cNvSpPr>
            <p:nvPr/>
          </p:nvSpPr>
          <p:spPr bwMode="auto">
            <a:xfrm>
              <a:off x="7132638" y="6580188"/>
              <a:ext cx="20478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a:solidFill>
                    <a:schemeClr val="bg1"/>
                  </a:solidFill>
                  <a:latin typeface="Arial"/>
                  <a:cs typeface="Arial"/>
                </a:rPr>
                <a:t>C. </a:t>
              </a:r>
              <a:r>
                <a:rPr lang="it-IT" sz="1400" dirty="0" smtClean="0">
                  <a:solidFill>
                    <a:schemeClr val="bg1"/>
                  </a:solidFill>
                  <a:latin typeface="Arial"/>
                  <a:cs typeface="Arial"/>
                </a:rPr>
                <a:t>Biino</a:t>
              </a:r>
              <a:endParaRPr lang="en-GB" sz="1400" dirty="0">
                <a:solidFill>
                  <a:schemeClr val="bg1"/>
                </a:solidFill>
                <a:latin typeface="Arial"/>
                <a:cs typeface="Arial"/>
              </a:endParaRPr>
            </a:p>
          </p:txBody>
        </p:sp>
      </p:grpSp>
      <p:pic>
        <p:nvPicPr>
          <p:cNvPr id="11" name="Picture 10"/>
          <p:cNvPicPr>
            <a:picLocks noChangeAspect="1"/>
          </p:cNvPicPr>
          <p:nvPr/>
        </p:nvPicPr>
        <p:blipFill>
          <a:blip r:embed="rId3"/>
          <a:stretch>
            <a:fillRect/>
          </a:stretch>
        </p:blipFill>
        <p:spPr>
          <a:xfrm>
            <a:off x="0" y="0"/>
            <a:ext cx="3581400" cy="1790700"/>
          </a:xfrm>
          <a:prstGeom prst="rect">
            <a:avLst/>
          </a:prstGeom>
          <a:solidFill>
            <a:srgbClr val="FFFFFF"/>
          </a:solidFill>
        </p:spPr>
      </p:pic>
      <p:sp>
        <p:nvSpPr>
          <p:cNvPr id="6" name="TextBox 5"/>
          <p:cNvSpPr txBox="1"/>
          <p:nvPr/>
        </p:nvSpPr>
        <p:spPr>
          <a:xfrm>
            <a:off x="3124200" y="228600"/>
            <a:ext cx="6096541" cy="369332"/>
          </a:xfrm>
          <a:prstGeom prst="rect">
            <a:avLst/>
          </a:prstGeom>
          <a:noFill/>
        </p:spPr>
        <p:txBody>
          <a:bodyPr wrap="none" rtlCol="0">
            <a:spAutoFit/>
          </a:bodyPr>
          <a:lstStyle/>
          <a:p>
            <a:pPr marL="285750" indent="-285750">
              <a:buFont typeface="Arial"/>
              <a:buChar char="•"/>
            </a:pPr>
            <a:r>
              <a:rPr lang="en-US" dirty="0" smtClean="0"/>
              <a:t>Naïve picture confirmed by early </a:t>
            </a:r>
            <a:r>
              <a:rPr lang="en-US" dirty="0" err="1" smtClean="0"/>
              <a:t>Drell</a:t>
            </a:r>
            <a:r>
              <a:rPr lang="en-US" dirty="0" smtClean="0"/>
              <a:t>-Yan experiments</a:t>
            </a:r>
            <a:endParaRPr lang="en-US" dirty="0"/>
          </a:p>
        </p:txBody>
      </p:sp>
      <p:pic>
        <p:nvPicPr>
          <p:cNvPr id="13" name="Picture 12"/>
          <p:cNvPicPr>
            <a:picLocks noChangeAspect="1"/>
          </p:cNvPicPr>
          <p:nvPr/>
        </p:nvPicPr>
        <p:blipFill>
          <a:blip r:embed="rId4"/>
          <a:stretch>
            <a:fillRect/>
          </a:stretch>
        </p:blipFill>
        <p:spPr>
          <a:xfrm>
            <a:off x="3276600" y="681462"/>
            <a:ext cx="2819400" cy="664737"/>
          </a:xfrm>
          <a:prstGeom prst="rect">
            <a:avLst/>
          </a:prstGeom>
        </p:spPr>
      </p:pic>
      <p:grpSp>
        <p:nvGrpSpPr>
          <p:cNvPr id="14" name="Group 13"/>
          <p:cNvGrpSpPr/>
          <p:nvPr/>
        </p:nvGrpSpPr>
        <p:grpSpPr>
          <a:xfrm>
            <a:off x="6616700" y="609600"/>
            <a:ext cx="2146300" cy="762976"/>
            <a:chOff x="3839307" y="4876800"/>
            <a:chExt cx="2374900" cy="762976"/>
          </a:xfrm>
        </p:grpSpPr>
        <p:pic>
          <p:nvPicPr>
            <p:cNvPr id="15" name="Picture 14"/>
            <p:cNvPicPr>
              <a:picLocks noChangeAspect="1"/>
            </p:cNvPicPr>
            <p:nvPr/>
          </p:nvPicPr>
          <p:blipFill>
            <a:blip r:embed="rId5"/>
            <a:stretch>
              <a:fillRect/>
            </a:stretch>
          </p:blipFill>
          <p:spPr>
            <a:xfrm>
              <a:off x="3839307" y="4915876"/>
              <a:ext cx="2374900" cy="723900"/>
            </a:xfrm>
            <a:prstGeom prst="rect">
              <a:avLst/>
            </a:prstGeom>
          </p:spPr>
        </p:pic>
        <p:sp>
          <p:nvSpPr>
            <p:cNvPr id="16" name="Merge 15"/>
            <p:cNvSpPr/>
            <p:nvPr/>
          </p:nvSpPr>
          <p:spPr bwMode="auto">
            <a:xfrm>
              <a:off x="4191000" y="4876800"/>
              <a:ext cx="304800" cy="304800"/>
            </a:xfrm>
            <a:prstGeom prst="flowChartMerge">
              <a:avLst/>
            </a:prstGeom>
            <a:solidFill>
              <a:srgbClr val="FFFFFF"/>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Helvetica" charset="0"/>
                <a:ea typeface="ＭＳ Ｐゴシック" charset="0"/>
              </a:endParaRPr>
            </a:p>
          </p:txBody>
        </p:sp>
      </p:grpSp>
      <p:pic>
        <p:nvPicPr>
          <p:cNvPr id="17" name="Picture 16"/>
          <p:cNvPicPr>
            <a:picLocks noChangeAspect="1"/>
          </p:cNvPicPr>
          <p:nvPr/>
        </p:nvPicPr>
        <p:blipFill>
          <a:blip r:embed="rId6"/>
          <a:stretch>
            <a:fillRect/>
          </a:stretch>
        </p:blipFill>
        <p:spPr>
          <a:xfrm>
            <a:off x="228600" y="1905000"/>
            <a:ext cx="2514600" cy="2968703"/>
          </a:xfrm>
          <a:prstGeom prst="rect">
            <a:avLst/>
          </a:prstGeom>
        </p:spPr>
      </p:pic>
      <p:sp>
        <p:nvSpPr>
          <p:cNvPr id="19" name="TextBox 18"/>
          <p:cNvSpPr txBox="1"/>
          <p:nvPr/>
        </p:nvSpPr>
        <p:spPr>
          <a:xfrm>
            <a:off x="1905000" y="1600200"/>
            <a:ext cx="5006499" cy="369332"/>
          </a:xfrm>
          <a:prstGeom prst="rect">
            <a:avLst/>
          </a:prstGeom>
          <a:noFill/>
        </p:spPr>
        <p:txBody>
          <a:bodyPr wrap="none" rtlCol="0">
            <a:spAutoFit/>
          </a:bodyPr>
          <a:lstStyle/>
          <a:p>
            <a:pPr marL="285750" indent="-285750">
              <a:buFont typeface="Arial"/>
              <a:buChar char="•"/>
            </a:pPr>
            <a:r>
              <a:rPr lang="en-US" dirty="0" smtClean="0"/>
              <a:t>Start including QCD corrections at first order</a:t>
            </a:r>
            <a:endParaRPr lang="en-US" dirty="0"/>
          </a:p>
        </p:txBody>
      </p:sp>
      <p:sp>
        <p:nvSpPr>
          <p:cNvPr id="8" name="TextBox 7"/>
          <p:cNvSpPr txBox="1"/>
          <p:nvPr/>
        </p:nvSpPr>
        <p:spPr>
          <a:xfrm>
            <a:off x="228600" y="4876800"/>
            <a:ext cx="3505200" cy="1754327"/>
          </a:xfrm>
          <a:prstGeom prst="rect">
            <a:avLst/>
          </a:prstGeom>
          <a:noFill/>
        </p:spPr>
        <p:txBody>
          <a:bodyPr wrap="square" rtlCol="0">
            <a:spAutoFit/>
          </a:bodyPr>
          <a:lstStyle/>
          <a:p>
            <a:r>
              <a:rPr lang="en-US" dirty="0" smtClean="0"/>
              <a:t>A large </a:t>
            </a:r>
            <a:r>
              <a:rPr lang="en-US" dirty="0" err="1" smtClean="0"/>
              <a:t>x</a:t>
            </a:r>
            <a:r>
              <a:rPr lang="en-US" baseline="-25000" dirty="0" err="1" smtClean="0"/>
              <a:t>F</a:t>
            </a:r>
            <a:r>
              <a:rPr lang="en-US" dirty="0" smtClean="0"/>
              <a:t> quark with </a:t>
            </a:r>
            <a:r>
              <a:rPr lang="en-US" dirty="0" err="1" smtClean="0"/>
              <a:t>p</a:t>
            </a:r>
            <a:r>
              <a:rPr lang="en-US" baseline="-25000" dirty="0" err="1" smtClean="0"/>
              <a:t>T</a:t>
            </a:r>
            <a:r>
              <a:rPr lang="en-US" dirty="0" smtClean="0"/>
              <a:t>&gt;0 must be far off-shell </a:t>
            </a:r>
            <a:r>
              <a:rPr lang="en-US" dirty="0" smtClean="0">
                <a:sym typeface="Wingdings"/>
              </a:rPr>
              <a:t> can couple to longitudinal photons. </a:t>
            </a:r>
          </a:p>
          <a:p>
            <a:endParaRPr lang="en-US" dirty="0" smtClean="0">
              <a:sym typeface="Wingdings"/>
            </a:endParaRPr>
          </a:p>
          <a:p>
            <a:r>
              <a:rPr lang="en-US" i="1" dirty="0">
                <a:sym typeface="Wingdings"/>
              </a:rPr>
              <a:t>w</a:t>
            </a:r>
            <a:r>
              <a:rPr lang="en-US" i="1" dirty="0" smtClean="0">
                <a:sym typeface="Wingdings"/>
              </a:rPr>
              <a:t>here </a:t>
            </a:r>
            <a:r>
              <a:rPr lang="en-US" i="1" dirty="0" err="1" smtClean="0">
                <a:sym typeface="Wingdings"/>
              </a:rPr>
              <a:t>x</a:t>
            </a:r>
            <a:r>
              <a:rPr lang="en-US" i="1" baseline="-25000" dirty="0" err="1" smtClean="0">
                <a:sym typeface="Wingdings"/>
              </a:rPr>
              <a:t>F</a:t>
            </a:r>
            <a:r>
              <a:rPr lang="en-US" i="1" dirty="0" smtClean="0">
                <a:sym typeface="Wingdings"/>
              </a:rPr>
              <a:t> is the momentum fraction of the quark in the pion</a:t>
            </a:r>
            <a:endParaRPr lang="en-US" i="1" dirty="0"/>
          </a:p>
        </p:txBody>
      </p:sp>
      <p:pic>
        <p:nvPicPr>
          <p:cNvPr id="24" name="Picture 23"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15000" y="5715000"/>
            <a:ext cx="2997200" cy="558800"/>
          </a:xfrm>
          <a:prstGeom prst="rect">
            <a:avLst/>
          </a:prstGeom>
        </p:spPr>
      </p:pic>
      <p:pic>
        <p:nvPicPr>
          <p:cNvPr id="26" name="Picture 25"/>
          <p:cNvPicPr>
            <a:picLocks noChangeAspect="1"/>
          </p:cNvPicPr>
          <p:nvPr/>
        </p:nvPicPr>
        <p:blipFill>
          <a:blip r:embed="rId8"/>
          <a:stretch>
            <a:fillRect/>
          </a:stretch>
        </p:blipFill>
        <p:spPr>
          <a:xfrm>
            <a:off x="4082879" y="3048000"/>
            <a:ext cx="2594920" cy="2743200"/>
          </a:xfrm>
          <a:prstGeom prst="rect">
            <a:avLst/>
          </a:prstGeom>
        </p:spPr>
      </p:pic>
      <p:pic>
        <p:nvPicPr>
          <p:cNvPr id="27" name="Picture 26"/>
          <p:cNvPicPr>
            <a:picLocks noChangeAspect="1"/>
          </p:cNvPicPr>
          <p:nvPr/>
        </p:nvPicPr>
        <p:blipFill>
          <a:blip r:embed="rId9"/>
          <a:stretch>
            <a:fillRect/>
          </a:stretch>
        </p:blipFill>
        <p:spPr>
          <a:xfrm>
            <a:off x="4038600" y="5791200"/>
            <a:ext cx="4775200" cy="647700"/>
          </a:xfrm>
          <a:prstGeom prst="rect">
            <a:avLst/>
          </a:prstGeom>
          <a:solidFill>
            <a:srgbClr val="FFFF00"/>
          </a:solidFill>
          <a:ln>
            <a:solidFill>
              <a:schemeClr val="tx1"/>
            </a:solidFill>
          </a:ln>
        </p:spPr>
      </p:pic>
      <p:sp>
        <p:nvSpPr>
          <p:cNvPr id="28" name="Rectangle 2"/>
          <p:cNvSpPr txBox="1">
            <a:spLocks noChangeArrowheads="1"/>
          </p:cNvSpPr>
          <p:nvPr/>
        </p:nvSpPr>
        <p:spPr>
          <a:xfrm>
            <a:off x="7010400" y="3581400"/>
            <a:ext cx="2057400" cy="914400"/>
          </a:xfrm>
          <a:prstGeom prst="rect">
            <a:avLst/>
          </a:prstGeom>
          <a:solidFill>
            <a:schemeClr val="accent5">
              <a:lumMod val="20000"/>
              <a:lumOff val="80000"/>
            </a:schemeClr>
          </a:solidFill>
        </p:spPr>
        <p:txBody>
          <a:bodyPr/>
          <a:lstStyle>
            <a:lvl1pPr algn="ctr" rtl="0" eaLnBrk="0" fontAlgn="base" hangingPunct="0">
              <a:spcBef>
                <a:spcPct val="0"/>
              </a:spcBef>
              <a:spcAft>
                <a:spcPct val="0"/>
              </a:spcAft>
              <a:defRPr sz="4400" b="1" kern="1200">
                <a:solidFill>
                  <a:srgbClr val="632523"/>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b="1">
                <a:solidFill>
                  <a:srgbClr val="632523"/>
                </a:solidFill>
                <a:latin typeface="Calibri" pitchFamily="34" charset="0"/>
                <a:ea typeface="ＭＳ Ｐゴシック" pitchFamily="-65" charset="-128"/>
                <a:cs typeface="ＭＳ Ｐゴシック" pitchFamily="-65" charset="-128"/>
              </a:defRPr>
            </a:lvl2pPr>
            <a:lvl3pPr algn="ctr" rtl="0" eaLnBrk="0" fontAlgn="base" hangingPunct="0">
              <a:spcBef>
                <a:spcPct val="0"/>
              </a:spcBef>
              <a:spcAft>
                <a:spcPct val="0"/>
              </a:spcAft>
              <a:defRPr sz="4400" b="1">
                <a:solidFill>
                  <a:srgbClr val="632523"/>
                </a:solidFill>
                <a:latin typeface="Calibri" pitchFamily="34" charset="0"/>
                <a:ea typeface="ＭＳ Ｐゴシック" pitchFamily="-65" charset="-128"/>
                <a:cs typeface="ＭＳ Ｐゴシック" pitchFamily="-65" charset="-128"/>
              </a:defRPr>
            </a:lvl3pPr>
            <a:lvl4pPr algn="ctr" rtl="0" eaLnBrk="0" fontAlgn="base" hangingPunct="0">
              <a:spcBef>
                <a:spcPct val="0"/>
              </a:spcBef>
              <a:spcAft>
                <a:spcPct val="0"/>
              </a:spcAft>
              <a:defRPr sz="4400" b="1">
                <a:solidFill>
                  <a:srgbClr val="632523"/>
                </a:solidFill>
                <a:latin typeface="Calibri" pitchFamily="34" charset="0"/>
                <a:ea typeface="ＭＳ Ｐゴシック" pitchFamily="-65" charset="-128"/>
                <a:cs typeface="ＭＳ Ｐゴシック" pitchFamily="-65" charset="-128"/>
              </a:defRPr>
            </a:lvl4pPr>
            <a:lvl5pPr algn="ctr" rtl="0" eaLnBrk="0" fontAlgn="base" hangingPunct="0">
              <a:spcBef>
                <a:spcPct val="0"/>
              </a:spcBef>
              <a:spcAft>
                <a:spcPct val="0"/>
              </a:spcAft>
              <a:defRPr sz="4400" b="1">
                <a:solidFill>
                  <a:srgbClr val="632523"/>
                </a:solidFill>
                <a:latin typeface="Calibri" pitchFamily="34" charset="0"/>
                <a:ea typeface="ＭＳ Ｐゴシック" pitchFamily="-65" charset="-128"/>
                <a:cs typeface="ＭＳ Ｐゴシック" pitchFamily="-65" charset="-128"/>
              </a:defRPr>
            </a:lvl5pPr>
            <a:lvl6pPr marL="457200" algn="ctr" rtl="0" fontAlgn="base">
              <a:spcBef>
                <a:spcPct val="0"/>
              </a:spcBef>
              <a:spcAft>
                <a:spcPct val="0"/>
              </a:spcAft>
              <a:defRPr sz="4400" b="1">
                <a:solidFill>
                  <a:srgbClr val="632523"/>
                </a:solidFill>
                <a:latin typeface="Calibri" pitchFamily="34" charset="0"/>
              </a:defRPr>
            </a:lvl6pPr>
            <a:lvl7pPr marL="914400" algn="ctr" rtl="0" fontAlgn="base">
              <a:spcBef>
                <a:spcPct val="0"/>
              </a:spcBef>
              <a:spcAft>
                <a:spcPct val="0"/>
              </a:spcAft>
              <a:defRPr sz="4400" b="1">
                <a:solidFill>
                  <a:srgbClr val="632523"/>
                </a:solidFill>
                <a:latin typeface="Calibri" pitchFamily="34" charset="0"/>
              </a:defRPr>
            </a:lvl7pPr>
            <a:lvl8pPr marL="1371600" algn="ctr" rtl="0" fontAlgn="base">
              <a:spcBef>
                <a:spcPct val="0"/>
              </a:spcBef>
              <a:spcAft>
                <a:spcPct val="0"/>
              </a:spcAft>
              <a:defRPr sz="4400" b="1">
                <a:solidFill>
                  <a:srgbClr val="632523"/>
                </a:solidFill>
                <a:latin typeface="Calibri" pitchFamily="34" charset="0"/>
              </a:defRPr>
            </a:lvl8pPr>
            <a:lvl9pPr marL="1828800" algn="ctr" rtl="0" fontAlgn="base">
              <a:spcBef>
                <a:spcPct val="0"/>
              </a:spcBef>
              <a:spcAft>
                <a:spcPct val="0"/>
              </a:spcAft>
              <a:defRPr sz="4400" b="1">
                <a:solidFill>
                  <a:srgbClr val="632523"/>
                </a:solidFill>
                <a:latin typeface="Calibri" pitchFamily="34" charset="0"/>
              </a:defRPr>
            </a:lvl9pPr>
          </a:lstStyle>
          <a:p>
            <a:pPr algn="l"/>
            <a:r>
              <a:rPr lang="en-US" sz="1600" b="0" i="1" dirty="0" smtClean="0">
                <a:solidFill>
                  <a:srgbClr val="1F497D"/>
                </a:solidFill>
                <a:latin typeface="Arial"/>
                <a:cs typeface="Arial"/>
              </a:rPr>
              <a:t>Berger &amp; Brodsky: </a:t>
            </a:r>
          </a:p>
          <a:p>
            <a:pPr algn="l"/>
            <a:r>
              <a:rPr lang="en-US" sz="1600" b="0" dirty="0" smtClean="0">
                <a:solidFill>
                  <a:srgbClr val="1F497D"/>
                </a:solidFill>
                <a:latin typeface="Arial"/>
                <a:cs typeface="Arial"/>
              </a:rPr>
              <a:t>pion at x</a:t>
            </a:r>
            <a:r>
              <a:rPr lang="en-US" sz="1600" b="0" baseline="-25000" dirty="0" smtClean="0">
                <a:solidFill>
                  <a:srgbClr val="1F497D"/>
                </a:solidFill>
                <a:latin typeface="Arial"/>
                <a:cs typeface="Arial"/>
              </a:rPr>
              <a:t>F</a:t>
            </a:r>
            <a:r>
              <a:rPr lang="en-US" sz="1600" b="0" dirty="0" smtClean="0">
                <a:solidFill>
                  <a:srgbClr val="1F497D"/>
                </a:solidFill>
                <a:latin typeface="Arial"/>
                <a:cs typeface="Arial"/>
                <a:sym typeface="Wingdings"/>
              </a:rPr>
              <a:t>1</a:t>
            </a:r>
          </a:p>
          <a:p>
            <a:pPr algn="l"/>
            <a:r>
              <a:rPr lang="en-US" sz="1600" b="0" i="1" dirty="0" smtClean="0">
                <a:solidFill>
                  <a:srgbClr val="1F497D"/>
                </a:solidFill>
                <a:latin typeface="Arial"/>
                <a:cs typeface="Arial"/>
                <a:sym typeface="Wingdings"/>
              </a:rPr>
              <a:t>PRL 42, 940 (1979)</a:t>
            </a:r>
            <a:endParaRPr lang="en-US" sz="1600" b="0" i="1" dirty="0">
              <a:solidFill>
                <a:srgbClr val="1F497D"/>
              </a:solidFill>
              <a:latin typeface="Arial"/>
              <a:cs typeface="Arial"/>
            </a:endParaRPr>
          </a:p>
        </p:txBody>
      </p:sp>
    </p:spTree>
    <p:extLst>
      <p:ext uri="{BB962C8B-B14F-4D97-AF65-F5344CB8AC3E}">
        <p14:creationId xmlns:p14="http://schemas.microsoft.com/office/powerpoint/2010/main" val="292878566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8467" y="152400"/>
            <a:ext cx="9144000" cy="3742612"/>
          </a:xfrm>
          <a:prstGeom prst="rect">
            <a:avLst/>
          </a:prstGeom>
        </p:spPr>
      </p:pic>
      <p:grpSp>
        <p:nvGrpSpPr>
          <p:cNvPr id="18" name="Group 17"/>
          <p:cNvGrpSpPr/>
          <p:nvPr/>
        </p:nvGrpSpPr>
        <p:grpSpPr>
          <a:xfrm>
            <a:off x="0" y="6577013"/>
            <a:ext cx="9180513" cy="307975"/>
            <a:chOff x="0" y="6577013"/>
            <a:chExt cx="9180513" cy="307975"/>
          </a:xfrm>
        </p:grpSpPr>
        <p:grpSp>
          <p:nvGrpSpPr>
            <p:cNvPr id="20" name="Group 31"/>
            <p:cNvGrpSpPr>
              <a:grpSpLocks/>
            </p:cNvGrpSpPr>
            <p:nvPr/>
          </p:nvGrpSpPr>
          <p:grpSpPr bwMode="auto">
            <a:xfrm>
              <a:off x="0" y="6577013"/>
              <a:ext cx="7172325" cy="304800"/>
              <a:chOff x="0" y="4143"/>
              <a:chExt cx="4518" cy="192"/>
            </a:xfrm>
          </p:grpSpPr>
          <p:sp>
            <p:nvSpPr>
              <p:cNvPr id="22" name="TextBox 14"/>
              <p:cNvSpPr txBox="1">
                <a:spLocks noChangeArrowheads="1"/>
              </p:cNvSpPr>
              <p:nvPr/>
            </p:nvSpPr>
            <p:spPr bwMode="auto">
              <a:xfrm>
                <a:off x="0" y="4143"/>
                <a:ext cx="1175" cy="1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err="1" smtClean="0">
                    <a:solidFill>
                      <a:schemeClr val="bg1"/>
                    </a:solidFill>
                    <a:latin typeface="Arial"/>
                    <a:cs typeface="Arial"/>
                  </a:rPr>
                  <a:t>June</a:t>
                </a:r>
                <a:r>
                  <a:rPr lang="it-IT" sz="1400" dirty="0" smtClean="0">
                    <a:solidFill>
                      <a:schemeClr val="bg1"/>
                    </a:solidFill>
                    <a:latin typeface="Arial"/>
                    <a:cs typeface="Arial"/>
                  </a:rPr>
                  <a:t> 17, 2016</a:t>
                </a:r>
                <a:endParaRPr lang="en-GB" sz="1400" dirty="0">
                  <a:solidFill>
                    <a:schemeClr val="bg1"/>
                  </a:solidFill>
                  <a:latin typeface="Arial"/>
                  <a:cs typeface="Arial"/>
                </a:endParaRPr>
              </a:p>
            </p:txBody>
          </p:sp>
          <p:sp>
            <p:nvSpPr>
              <p:cNvPr id="23" name="TextBox 15"/>
              <p:cNvSpPr txBox="1">
                <a:spLocks noChangeArrowheads="1"/>
              </p:cNvSpPr>
              <p:nvPr/>
            </p:nvSpPr>
            <p:spPr bwMode="auto">
              <a:xfrm>
                <a:off x="1175" y="4143"/>
                <a:ext cx="3343" cy="192"/>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en-GB" sz="1400" dirty="0" smtClean="0">
                    <a:solidFill>
                      <a:schemeClr val="bg1"/>
                    </a:solidFill>
                    <a:latin typeface="Arial"/>
                    <a:cs typeface="Arial"/>
                  </a:rPr>
                  <a:t>Kirk McDonald Fest</a:t>
                </a:r>
                <a:endParaRPr lang="en-GB" sz="1400" dirty="0">
                  <a:solidFill>
                    <a:schemeClr val="bg1"/>
                  </a:solidFill>
                  <a:latin typeface="Arial"/>
                  <a:cs typeface="Arial"/>
                </a:endParaRPr>
              </a:p>
            </p:txBody>
          </p:sp>
        </p:grpSp>
        <p:sp>
          <p:nvSpPr>
            <p:cNvPr id="21" name="TextBox 5"/>
            <p:cNvSpPr txBox="1">
              <a:spLocks noChangeArrowheads="1"/>
            </p:cNvSpPr>
            <p:nvPr/>
          </p:nvSpPr>
          <p:spPr bwMode="auto">
            <a:xfrm>
              <a:off x="7132638" y="6580188"/>
              <a:ext cx="20478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a:solidFill>
                    <a:schemeClr val="bg1"/>
                  </a:solidFill>
                  <a:latin typeface="Arial"/>
                  <a:cs typeface="Arial"/>
                </a:rPr>
                <a:t>C. </a:t>
              </a:r>
              <a:r>
                <a:rPr lang="it-IT" sz="1400" dirty="0" smtClean="0">
                  <a:solidFill>
                    <a:schemeClr val="bg1"/>
                  </a:solidFill>
                  <a:latin typeface="Arial"/>
                  <a:cs typeface="Arial"/>
                </a:rPr>
                <a:t>Biino</a:t>
              </a:r>
              <a:endParaRPr lang="en-GB" sz="1400" dirty="0">
                <a:solidFill>
                  <a:schemeClr val="bg1"/>
                </a:solidFill>
                <a:latin typeface="Arial"/>
                <a:cs typeface="Arial"/>
              </a:endParaRPr>
            </a:p>
          </p:txBody>
        </p:sp>
      </p:grpSp>
      <p:sp>
        <p:nvSpPr>
          <p:cNvPr id="4" name="Title 3"/>
          <p:cNvSpPr>
            <a:spLocks noGrp="1"/>
          </p:cNvSpPr>
          <p:nvPr>
            <p:ph type="title"/>
          </p:nvPr>
        </p:nvSpPr>
        <p:spPr/>
        <p:txBody>
          <a:bodyPr/>
          <a:lstStyle/>
          <a:p>
            <a:r>
              <a:rPr lang="en-US" dirty="0" smtClean="0"/>
              <a:t> </a:t>
            </a:r>
            <a:endParaRPr lang="en-US" dirty="0"/>
          </a:p>
        </p:txBody>
      </p:sp>
      <p:sp>
        <p:nvSpPr>
          <p:cNvPr id="5" name="Text Placeholder 4"/>
          <p:cNvSpPr>
            <a:spLocks noGrp="1"/>
          </p:cNvSpPr>
          <p:nvPr>
            <p:ph type="body" idx="1"/>
          </p:nvPr>
        </p:nvSpPr>
        <p:spPr/>
        <p:txBody>
          <a:bodyPr/>
          <a:lstStyle/>
          <a:p>
            <a:r>
              <a:rPr lang="en-US" dirty="0" smtClean="0"/>
              <a:t> </a:t>
            </a:r>
            <a:endParaRPr lang="en-US" dirty="0"/>
          </a:p>
        </p:txBody>
      </p:sp>
      <p:grpSp>
        <p:nvGrpSpPr>
          <p:cNvPr id="2" name="Group 1"/>
          <p:cNvGrpSpPr/>
          <p:nvPr/>
        </p:nvGrpSpPr>
        <p:grpSpPr>
          <a:xfrm>
            <a:off x="304800" y="152400"/>
            <a:ext cx="3657600" cy="492443"/>
            <a:chOff x="5867400" y="313267"/>
            <a:chExt cx="3657600" cy="492443"/>
          </a:xfrm>
          <a:solidFill>
            <a:srgbClr val="FFFF00"/>
          </a:solidFill>
        </p:grpSpPr>
        <p:sp>
          <p:nvSpPr>
            <p:cNvPr id="12" name="TextBox 11"/>
            <p:cNvSpPr txBox="1"/>
            <p:nvPr/>
          </p:nvSpPr>
          <p:spPr>
            <a:xfrm>
              <a:off x="5867400" y="313267"/>
              <a:ext cx="3657600" cy="492443"/>
            </a:xfrm>
            <a:prstGeom prst="rect">
              <a:avLst/>
            </a:prstGeom>
            <a:grpFill/>
            <a:ln>
              <a:solidFill>
                <a:srgbClr val="1F497D"/>
              </a:solidFill>
            </a:ln>
          </p:spPr>
          <p:txBody>
            <a:bodyPr wrap="square" rtlCol="0">
              <a:spAutoFit/>
            </a:bodyPr>
            <a:lstStyle/>
            <a:p>
              <a:pPr>
                <a:lnSpc>
                  <a:spcPct val="110000"/>
                </a:lnSpc>
              </a:pPr>
              <a:r>
                <a:rPr lang="en-US" sz="2400" dirty="0" smtClean="0">
                  <a:solidFill>
                    <a:srgbClr val="4F81BD"/>
                  </a:solidFill>
                </a:rPr>
                <a:t>E615: </a:t>
              </a:r>
              <a:r>
                <a:rPr lang="el-GR" sz="2400" dirty="0" smtClean="0">
                  <a:solidFill>
                    <a:srgbClr val="4F81BD"/>
                  </a:solidFill>
                </a:rPr>
                <a:t>π</a:t>
              </a:r>
              <a:r>
                <a:rPr lang="en-US" sz="2400" dirty="0" smtClean="0">
                  <a:solidFill>
                    <a:srgbClr val="4F81BD"/>
                  </a:solidFill>
                </a:rPr>
                <a:t> W         </a:t>
              </a:r>
              <a:r>
                <a:rPr lang="en-US" sz="2400" dirty="0" err="1" smtClean="0">
                  <a:solidFill>
                    <a:srgbClr val="4F81BD"/>
                  </a:solidFill>
                  <a:latin typeface="Symbol" charset="2"/>
                  <a:cs typeface="Symbol" charset="2"/>
                </a:rPr>
                <a:t>m</a:t>
              </a:r>
              <a:r>
                <a:rPr lang="en-US" sz="2400" baseline="30000" dirty="0" err="1" smtClean="0">
                  <a:solidFill>
                    <a:srgbClr val="4F81BD"/>
                  </a:solidFill>
                </a:rPr>
                <a:t>+</a:t>
              </a:r>
              <a:r>
                <a:rPr lang="en-US" sz="2400" dirty="0" err="1" smtClean="0">
                  <a:solidFill>
                    <a:srgbClr val="4F81BD"/>
                  </a:solidFill>
                  <a:latin typeface="Symbol" charset="2"/>
                  <a:cs typeface="Symbol" charset="2"/>
                </a:rPr>
                <a:t>m</a:t>
              </a:r>
              <a:r>
                <a:rPr lang="en-US" sz="2400" baseline="30000" dirty="0" smtClean="0">
                  <a:solidFill>
                    <a:srgbClr val="4F81BD"/>
                  </a:solidFill>
                </a:rPr>
                <a:t>-</a:t>
              </a:r>
              <a:r>
                <a:rPr lang="en-US" sz="2400" dirty="0">
                  <a:solidFill>
                    <a:srgbClr val="4F81BD"/>
                  </a:solidFill>
                </a:rPr>
                <a:t> </a:t>
              </a:r>
              <a:r>
                <a:rPr lang="en-US" sz="2400" dirty="0" smtClean="0">
                  <a:solidFill>
                    <a:srgbClr val="4F81BD"/>
                  </a:solidFill>
                </a:rPr>
                <a:t>X</a:t>
              </a:r>
              <a:endParaRPr lang="en-US" dirty="0">
                <a:solidFill>
                  <a:srgbClr val="4F81BD"/>
                </a:solidFill>
              </a:endParaRPr>
            </a:p>
          </p:txBody>
        </p:sp>
        <p:cxnSp>
          <p:nvCxnSpPr>
            <p:cNvPr id="13" name="Straight Arrow Connector 12"/>
            <p:cNvCxnSpPr/>
            <p:nvPr/>
          </p:nvCxnSpPr>
          <p:spPr>
            <a:xfrm>
              <a:off x="7543800" y="609600"/>
              <a:ext cx="457200" cy="0"/>
            </a:xfrm>
            <a:prstGeom prst="straightConnector1">
              <a:avLst/>
            </a:prstGeom>
            <a:grpFill/>
            <a:ln>
              <a:solidFill>
                <a:srgbClr val="1F497D"/>
              </a:solidFill>
              <a:tailEnd type="arrow"/>
            </a:ln>
          </p:spPr>
          <p:style>
            <a:lnRef idx="2">
              <a:schemeClr val="accent1"/>
            </a:lnRef>
            <a:fillRef idx="0">
              <a:schemeClr val="accent1"/>
            </a:fillRef>
            <a:effectRef idx="1">
              <a:schemeClr val="accent1"/>
            </a:effectRef>
            <a:fontRef idx="minor">
              <a:schemeClr val="tx1"/>
            </a:fontRef>
          </p:style>
        </p:cxnSp>
      </p:grpSp>
      <p:sp>
        <p:nvSpPr>
          <p:cNvPr id="3" name="TextBox 2"/>
          <p:cNvSpPr txBox="1"/>
          <p:nvPr/>
        </p:nvSpPr>
        <p:spPr>
          <a:xfrm>
            <a:off x="152400" y="3810000"/>
            <a:ext cx="8915400" cy="2677656"/>
          </a:xfrm>
          <a:prstGeom prst="rect">
            <a:avLst/>
          </a:prstGeom>
          <a:noFill/>
        </p:spPr>
        <p:txBody>
          <a:bodyPr wrap="square" rtlCol="0">
            <a:spAutoFit/>
          </a:bodyPr>
          <a:lstStyle/>
          <a:p>
            <a:pPr marL="285750" indent="-285750">
              <a:buFont typeface="Arial"/>
              <a:buChar char="•"/>
            </a:pPr>
            <a:r>
              <a:rPr lang="en-US" sz="2400" dirty="0" smtClean="0">
                <a:solidFill>
                  <a:srgbClr val="4F81BD"/>
                </a:solidFill>
              </a:rPr>
              <a:t>Selma dipole magnet, momentum kick of 3.2 </a:t>
            </a:r>
            <a:r>
              <a:rPr lang="en-US" sz="2400" dirty="0" err="1" smtClean="0">
                <a:solidFill>
                  <a:srgbClr val="4F81BD"/>
                </a:solidFill>
              </a:rPr>
              <a:t>GeV</a:t>
            </a:r>
            <a:r>
              <a:rPr lang="en-US" sz="2400" dirty="0" smtClean="0">
                <a:solidFill>
                  <a:srgbClr val="4F81BD"/>
                </a:solidFill>
              </a:rPr>
              <a:t>/c</a:t>
            </a:r>
          </a:p>
          <a:p>
            <a:pPr marL="285750" indent="-285750">
              <a:buFont typeface="Arial"/>
              <a:buChar char="•"/>
            </a:pPr>
            <a:r>
              <a:rPr lang="en-US" sz="2400" dirty="0" err="1" smtClean="0">
                <a:solidFill>
                  <a:srgbClr val="4F81BD"/>
                </a:solidFill>
              </a:rPr>
              <a:t>Berillium</a:t>
            </a:r>
            <a:r>
              <a:rPr lang="en-US" sz="2400" dirty="0" smtClean="0">
                <a:solidFill>
                  <a:srgbClr val="4F81BD"/>
                </a:solidFill>
              </a:rPr>
              <a:t> absorber</a:t>
            </a:r>
          </a:p>
          <a:p>
            <a:pPr marL="285750" indent="-285750">
              <a:buFont typeface="Arial"/>
              <a:buChar char="•"/>
            </a:pPr>
            <a:r>
              <a:rPr lang="en-US" sz="2400" dirty="0" smtClean="0">
                <a:solidFill>
                  <a:srgbClr val="4F81BD"/>
                </a:solidFill>
              </a:rPr>
              <a:t>25 planes of </a:t>
            </a:r>
            <a:r>
              <a:rPr lang="en-US" sz="2400" dirty="0">
                <a:solidFill>
                  <a:srgbClr val="4F81BD"/>
                </a:solidFill>
              </a:rPr>
              <a:t>wire chambers upstream and downstream of </a:t>
            </a:r>
            <a:r>
              <a:rPr lang="en-US" sz="2400" dirty="0" smtClean="0">
                <a:solidFill>
                  <a:srgbClr val="4F81BD"/>
                </a:solidFill>
              </a:rPr>
              <a:t>the spectrometer magnet measuring position and time of the tracks</a:t>
            </a:r>
          </a:p>
          <a:p>
            <a:pPr marL="285750" indent="-285750">
              <a:buFont typeface="Arial"/>
              <a:buChar char="•"/>
            </a:pPr>
            <a:r>
              <a:rPr lang="en-US" sz="2400" dirty="0">
                <a:solidFill>
                  <a:srgbClr val="4F81BD"/>
                </a:solidFill>
              </a:rPr>
              <a:t>6 banks of plastic scintillators arranged in 14 planes. </a:t>
            </a:r>
            <a:endParaRPr lang="en-US" sz="2400" dirty="0" smtClean="0">
              <a:solidFill>
                <a:srgbClr val="4F81BD"/>
              </a:solidFill>
            </a:endParaRPr>
          </a:p>
          <a:p>
            <a:pPr marL="285750" indent="-285750">
              <a:buFont typeface="Arial"/>
              <a:buChar char="•"/>
            </a:pPr>
            <a:r>
              <a:rPr lang="en-US" sz="2400" dirty="0" smtClean="0">
                <a:solidFill>
                  <a:srgbClr val="4F81BD"/>
                </a:solidFill>
              </a:rPr>
              <a:t>2 iron walls</a:t>
            </a:r>
            <a:endParaRPr lang="en-US" sz="2400" dirty="0">
              <a:solidFill>
                <a:srgbClr val="4F81BD"/>
              </a:solidFill>
            </a:endParaRPr>
          </a:p>
        </p:txBody>
      </p:sp>
    </p:spTree>
    <p:extLst>
      <p:ext uri="{BB962C8B-B14F-4D97-AF65-F5344CB8AC3E}">
        <p14:creationId xmlns:p14="http://schemas.microsoft.com/office/powerpoint/2010/main" val="59904053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0" y="6577013"/>
            <a:ext cx="9180513" cy="307975"/>
            <a:chOff x="0" y="6577013"/>
            <a:chExt cx="9180513" cy="307975"/>
          </a:xfrm>
        </p:grpSpPr>
        <p:grpSp>
          <p:nvGrpSpPr>
            <p:cNvPr id="20" name="Group 31"/>
            <p:cNvGrpSpPr>
              <a:grpSpLocks/>
            </p:cNvGrpSpPr>
            <p:nvPr/>
          </p:nvGrpSpPr>
          <p:grpSpPr bwMode="auto">
            <a:xfrm>
              <a:off x="0" y="6577013"/>
              <a:ext cx="7172325" cy="304800"/>
              <a:chOff x="0" y="4143"/>
              <a:chExt cx="4518" cy="192"/>
            </a:xfrm>
          </p:grpSpPr>
          <p:sp>
            <p:nvSpPr>
              <p:cNvPr id="22" name="TextBox 14"/>
              <p:cNvSpPr txBox="1">
                <a:spLocks noChangeArrowheads="1"/>
              </p:cNvSpPr>
              <p:nvPr/>
            </p:nvSpPr>
            <p:spPr bwMode="auto">
              <a:xfrm>
                <a:off x="0" y="4143"/>
                <a:ext cx="1175" cy="1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err="1" smtClean="0">
                    <a:solidFill>
                      <a:schemeClr val="bg1"/>
                    </a:solidFill>
                    <a:latin typeface="Arial"/>
                    <a:cs typeface="Arial"/>
                  </a:rPr>
                  <a:t>June</a:t>
                </a:r>
                <a:r>
                  <a:rPr lang="it-IT" sz="1400" dirty="0" smtClean="0">
                    <a:solidFill>
                      <a:schemeClr val="bg1"/>
                    </a:solidFill>
                    <a:latin typeface="Arial"/>
                    <a:cs typeface="Arial"/>
                  </a:rPr>
                  <a:t> 17, 2016</a:t>
                </a:r>
                <a:endParaRPr lang="en-GB" sz="1400" dirty="0">
                  <a:solidFill>
                    <a:schemeClr val="bg1"/>
                  </a:solidFill>
                  <a:latin typeface="Arial"/>
                  <a:cs typeface="Arial"/>
                </a:endParaRPr>
              </a:p>
            </p:txBody>
          </p:sp>
          <p:sp>
            <p:nvSpPr>
              <p:cNvPr id="23" name="TextBox 15"/>
              <p:cNvSpPr txBox="1">
                <a:spLocks noChangeArrowheads="1"/>
              </p:cNvSpPr>
              <p:nvPr/>
            </p:nvSpPr>
            <p:spPr bwMode="auto">
              <a:xfrm>
                <a:off x="1175" y="4143"/>
                <a:ext cx="3343" cy="192"/>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en-GB" sz="1400" dirty="0" smtClean="0">
                    <a:solidFill>
                      <a:schemeClr val="bg1"/>
                    </a:solidFill>
                    <a:latin typeface="Arial"/>
                    <a:cs typeface="Arial"/>
                  </a:rPr>
                  <a:t>Kirk McDonald Fest</a:t>
                </a:r>
                <a:endParaRPr lang="en-GB" sz="1400" dirty="0">
                  <a:solidFill>
                    <a:schemeClr val="bg1"/>
                  </a:solidFill>
                  <a:latin typeface="Arial"/>
                  <a:cs typeface="Arial"/>
                </a:endParaRPr>
              </a:p>
            </p:txBody>
          </p:sp>
        </p:grpSp>
        <p:sp>
          <p:nvSpPr>
            <p:cNvPr id="21" name="TextBox 5"/>
            <p:cNvSpPr txBox="1">
              <a:spLocks noChangeArrowheads="1"/>
            </p:cNvSpPr>
            <p:nvPr/>
          </p:nvSpPr>
          <p:spPr bwMode="auto">
            <a:xfrm>
              <a:off x="7132638" y="6580188"/>
              <a:ext cx="20478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a:solidFill>
                    <a:schemeClr val="bg1"/>
                  </a:solidFill>
                  <a:latin typeface="Arial"/>
                  <a:cs typeface="Arial"/>
                </a:rPr>
                <a:t>C. </a:t>
              </a:r>
              <a:r>
                <a:rPr lang="it-IT" sz="1400" dirty="0" smtClean="0">
                  <a:solidFill>
                    <a:schemeClr val="bg1"/>
                  </a:solidFill>
                  <a:latin typeface="Arial"/>
                  <a:cs typeface="Arial"/>
                </a:rPr>
                <a:t>Biino</a:t>
              </a:r>
              <a:endParaRPr lang="en-GB" sz="1400" dirty="0">
                <a:solidFill>
                  <a:schemeClr val="bg1"/>
                </a:solidFill>
                <a:latin typeface="Arial"/>
                <a:cs typeface="Arial"/>
              </a:endParaRPr>
            </a:p>
          </p:txBody>
        </p:sp>
      </p:grpSp>
      <p:sp>
        <p:nvSpPr>
          <p:cNvPr id="4" name="Title 3"/>
          <p:cNvSpPr>
            <a:spLocks noGrp="1"/>
          </p:cNvSpPr>
          <p:nvPr>
            <p:ph type="title"/>
          </p:nvPr>
        </p:nvSpPr>
        <p:spPr/>
        <p:txBody>
          <a:bodyPr/>
          <a:lstStyle/>
          <a:p>
            <a:r>
              <a:rPr lang="en-US" dirty="0" smtClean="0"/>
              <a:t> </a:t>
            </a:r>
            <a:endParaRPr lang="en-US" dirty="0"/>
          </a:p>
        </p:txBody>
      </p:sp>
      <p:sp>
        <p:nvSpPr>
          <p:cNvPr id="5" name="Text Placeholder 4"/>
          <p:cNvSpPr>
            <a:spLocks noGrp="1"/>
          </p:cNvSpPr>
          <p:nvPr>
            <p:ph type="body" idx="1"/>
          </p:nvPr>
        </p:nvSpPr>
        <p:spPr/>
        <p:txBody>
          <a:bodyPr/>
          <a:lstStyle/>
          <a:p>
            <a:r>
              <a:rPr lang="en-US" dirty="0" smtClean="0"/>
              <a:t> </a:t>
            </a:r>
            <a:endParaRPr lang="en-US" dirty="0"/>
          </a:p>
        </p:txBody>
      </p:sp>
      <p:sp>
        <p:nvSpPr>
          <p:cNvPr id="3" name="Rectangle 2"/>
          <p:cNvSpPr/>
          <p:nvPr/>
        </p:nvSpPr>
        <p:spPr>
          <a:xfrm>
            <a:off x="0" y="0"/>
            <a:ext cx="4571999" cy="707886"/>
          </a:xfrm>
          <a:prstGeom prst="rect">
            <a:avLst/>
          </a:prstGeom>
        </p:spPr>
        <p:txBody>
          <a:bodyPr wrap="square">
            <a:spAutoFit/>
          </a:bodyPr>
          <a:lstStyle/>
          <a:p>
            <a:pPr algn="ctr"/>
            <a:r>
              <a:rPr lang="en-US" sz="2000" b="1" dirty="0">
                <a:solidFill>
                  <a:srgbClr val="FF0000"/>
                </a:solidFill>
              </a:rPr>
              <a:t>Flow chart of the </a:t>
            </a:r>
            <a:r>
              <a:rPr lang="en-US" sz="2000" b="1" dirty="0" smtClean="0">
                <a:solidFill>
                  <a:srgbClr val="FF0000"/>
                </a:solidFill>
              </a:rPr>
              <a:t>PRINCETON   three levels </a:t>
            </a:r>
            <a:r>
              <a:rPr lang="en-US" sz="2000" b="1" dirty="0">
                <a:solidFill>
                  <a:srgbClr val="FF0000"/>
                </a:solidFill>
              </a:rPr>
              <a:t>trigger logic.</a:t>
            </a:r>
          </a:p>
        </p:txBody>
      </p:sp>
      <p:pic>
        <p:nvPicPr>
          <p:cNvPr id="11" name="Picture 10"/>
          <p:cNvPicPr>
            <a:picLocks noChangeAspect="1"/>
          </p:cNvPicPr>
          <p:nvPr/>
        </p:nvPicPr>
        <p:blipFill>
          <a:blip r:embed="rId3"/>
          <a:stretch>
            <a:fillRect/>
          </a:stretch>
        </p:blipFill>
        <p:spPr>
          <a:xfrm>
            <a:off x="5232019" y="1676401"/>
            <a:ext cx="3911980" cy="2362200"/>
          </a:xfrm>
          <a:prstGeom prst="rect">
            <a:avLst/>
          </a:prstGeom>
        </p:spPr>
      </p:pic>
      <p:sp>
        <p:nvSpPr>
          <p:cNvPr id="6" name="Rectangle 5"/>
          <p:cNvSpPr/>
          <p:nvPr/>
        </p:nvSpPr>
        <p:spPr>
          <a:xfrm>
            <a:off x="4572000" y="33867"/>
            <a:ext cx="4572000" cy="1631216"/>
          </a:xfrm>
          <a:prstGeom prst="rect">
            <a:avLst/>
          </a:prstGeom>
          <a:solidFill>
            <a:srgbClr val="DBEEF4"/>
          </a:solidFill>
        </p:spPr>
        <p:txBody>
          <a:bodyPr>
            <a:spAutoFit/>
          </a:bodyPr>
          <a:lstStyle/>
          <a:p>
            <a:r>
              <a:rPr lang="en-US" dirty="0">
                <a:solidFill>
                  <a:schemeClr val="tx2"/>
                </a:solidFill>
              </a:rPr>
              <a:t>Scheme of the ECL circuitry for the </a:t>
            </a:r>
            <a:r>
              <a:rPr lang="en-US" b="1" dirty="0">
                <a:solidFill>
                  <a:schemeClr val="tx2"/>
                </a:solidFill>
              </a:rPr>
              <a:t>Level-I and -</a:t>
            </a:r>
            <a:r>
              <a:rPr lang="en-US" b="1" dirty="0" smtClean="0">
                <a:solidFill>
                  <a:schemeClr val="tx2"/>
                </a:solidFill>
              </a:rPr>
              <a:t>2 </a:t>
            </a:r>
            <a:r>
              <a:rPr lang="en-US" dirty="0">
                <a:solidFill>
                  <a:schemeClr val="tx2"/>
                </a:solidFill>
              </a:rPr>
              <a:t>C- and D-</a:t>
            </a:r>
            <a:r>
              <a:rPr lang="en-US" dirty="0" err="1">
                <a:solidFill>
                  <a:schemeClr val="tx2"/>
                </a:solidFill>
              </a:rPr>
              <a:t>hodoscope</a:t>
            </a:r>
            <a:r>
              <a:rPr lang="en-US" dirty="0">
                <a:solidFill>
                  <a:schemeClr val="tx2"/>
                </a:solidFill>
              </a:rPr>
              <a:t> logic. </a:t>
            </a:r>
            <a:r>
              <a:rPr lang="en-US" sz="1600" i="1" dirty="0">
                <a:solidFill>
                  <a:schemeClr val="tx2"/>
                </a:solidFill>
              </a:rPr>
              <a:t>The "top" and "'bottom" E- and F-</a:t>
            </a:r>
            <a:r>
              <a:rPr lang="en-US" sz="1600" i="1" dirty="0" smtClean="0">
                <a:solidFill>
                  <a:schemeClr val="tx2"/>
                </a:solidFill>
              </a:rPr>
              <a:t>counter discriminator </a:t>
            </a:r>
            <a:r>
              <a:rPr lang="en-US" sz="1600" i="1" dirty="0">
                <a:solidFill>
                  <a:schemeClr val="tx2"/>
                </a:solidFill>
              </a:rPr>
              <a:t>outputs passed through </a:t>
            </a:r>
            <a:r>
              <a:rPr lang="en-US" sz="1600" i="1" dirty="0" smtClean="0">
                <a:solidFill>
                  <a:schemeClr val="tx2"/>
                </a:solidFill>
              </a:rPr>
              <a:t>similar Level</a:t>
            </a:r>
            <a:r>
              <a:rPr lang="en-US" sz="1600" i="1" dirty="0">
                <a:solidFill>
                  <a:schemeClr val="tx2"/>
                </a:solidFill>
              </a:rPr>
              <a:t>-1 </a:t>
            </a:r>
            <a:r>
              <a:rPr lang="en-US" sz="1600" i="1" dirty="0" smtClean="0">
                <a:solidFill>
                  <a:schemeClr val="tx2"/>
                </a:solidFill>
              </a:rPr>
              <a:t>non-adjacency </a:t>
            </a:r>
            <a:r>
              <a:rPr lang="en-US" sz="1600" i="1" dirty="0">
                <a:solidFill>
                  <a:schemeClr val="tx2"/>
                </a:solidFill>
              </a:rPr>
              <a:t>logic similar to that shown for the "left" and "right" Cy- and </a:t>
            </a:r>
            <a:r>
              <a:rPr lang="en-US" sz="1600" i="1" dirty="0" err="1">
                <a:solidFill>
                  <a:schemeClr val="tx2"/>
                </a:solidFill>
              </a:rPr>
              <a:t>Dy</a:t>
            </a:r>
            <a:r>
              <a:rPr lang="en-US" sz="1600" i="1" dirty="0">
                <a:solidFill>
                  <a:schemeClr val="tx2"/>
                </a:solidFill>
              </a:rPr>
              <a:t>-</a:t>
            </a:r>
            <a:r>
              <a:rPr lang="en-US" sz="1600" i="1" dirty="0" smtClean="0">
                <a:solidFill>
                  <a:schemeClr val="tx2"/>
                </a:solidFill>
              </a:rPr>
              <a:t>counter signals</a:t>
            </a:r>
            <a:r>
              <a:rPr lang="en-US" sz="1600" i="1" dirty="0">
                <a:solidFill>
                  <a:schemeClr val="tx2"/>
                </a:solidFill>
              </a:rPr>
              <a:t>.</a:t>
            </a:r>
          </a:p>
        </p:txBody>
      </p:sp>
      <p:pic>
        <p:nvPicPr>
          <p:cNvPr id="14" name="Picture 13"/>
          <p:cNvPicPr>
            <a:picLocks noChangeAspect="1"/>
          </p:cNvPicPr>
          <p:nvPr/>
        </p:nvPicPr>
        <p:blipFill>
          <a:blip r:embed="rId4"/>
          <a:stretch>
            <a:fillRect/>
          </a:stretch>
        </p:blipFill>
        <p:spPr>
          <a:xfrm>
            <a:off x="6005945" y="4724400"/>
            <a:ext cx="3061855" cy="1828800"/>
          </a:xfrm>
          <a:prstGeom prst="rect">
            <a:avLst/>
          </a:prstGeom>
        </p:spPr>
      </p:pic>
      <p:sp>
        <p:nvSpPr>
          <p:cNvPr id="7" name="Rectangle 6"/>
          <p:cNvSpPr/>
          <p:nvPr/>
        </p:nvSpPr>
        <p:spPr>
          <a:xfrm>
            <a:off x="6019800" y="3962400"/>
            <a:ext cx="2971800" cy="830997"/>
          </a:xfrm>
          <a:prstGeom prst="rect">
            <a:avLst/>
          </a:prstGeom>
        </p:spPr>
        <p:txBody>
          <a:bodyPr wrap="square">
            <a:spAutoFit/>
          </a:bodyPr>
          <a:lstStyle/>
          <a:p>
            <a:r>
              <a:rPr lang="en-US" sz="1600" dirty="0">
                <a:solidFill>
                  <a:schemeClr val="tx2"/>
                </a:solidFill>
              </a:rPr>
              <a:t>A detail of the analog summing network used in the Level-1 and -2 circuitry</a:t>
            </a:r>
          </a:p>
        </p:txBody>
      </p:sp>
      <p:sp>
        <p:nvSpPr>
          <p:cNvPr id="8" name="Rectangle 7"/>
          <p:cNvSpPr/>
          <p:nvPr/>
        </p:nvSpPr>
        <p:spPr>
          <a:xfrm>
            <a:off x="152400" y="4570273"/>
            <a:ext cx="5638800" cy="2031325"/>
          </a:xfrm>
          <a:prstGeom prst="rect">
            <a:avLst/>
          </a:prstGeom>
        </p:spPr>
        <p:txBody>
          <a:bodyPr wrap="square">
            <a:spAutoFit/>
          </a:bodyPr>
          <a:lstStyle/>
          <a:p>
            <a:r>
              <a:rPr lang="en-US" dirty="0">
                <a:solidFill>
                  <a:schemeClr val="tx2"/>
                </a:solidFill>
              </a:rPr>
              <a:t>The Level-1 decision was reached about </a:t>
            </a:r>
            <a:r>
              <a:rPr lang="en-US" b="1" dirty="0">
                <a:solidFill>
                  <a:schemeClr val="tx2"/>
                </a:solidFill>
              </a:rPr>
              <a:t>40 ns </a:t>
            </a:r>
            <a:r>
              <a:rPr lang="en-US" dirty="0">
                <a:solidFill>
                  <a:schemeClr val="tx2"/>
                </a:solidFill>
              </a:rPr>
              <a:t>after</a:t>
            </a:r>
          </a:p>
          <a:p>
            <a:r>
              <a:rPr lang="en-US" dirty="0">
                <a:solidFill>
                  <a:schemeClr val="tx2"/>
                </a:solidFill>
              </a:rPr>
              <a:t>the signals emerged from the scintillation-counter discriminators</a:t>
            </a:r>
            <a:r>
              <a:rPr lang="en-US" dirty="0" smtClean="0">
                <a:solidFill>
                  <a:schemeClr val="tx2"/>
                </a:solidFill>
              </a:rPr>
              <a:t>.</a:t>
            </a:r>
          </a:p>
          <a:p>
            <a:r>
              <a:rPr lang="en-US" dirty="0">
                <a:solidFill>
                  <a:schemeClr val="tx2"/>
                </a:solidFill>
              </a:rPr>
              <a:t>The Level-2 decision was available 10 ns after the</a:t>
            </a:r>
          </a:p>
          <a:p>
            <a:r>
              <a:rPr lang="en-US" dirty="0">
                <a:solidFill>
                  <a:schemeClr val="tx2"/>
                </a:solidFill>
              </a:rPr>
              <a:t>Level-1</a:t>
            </a:r>
            <a:r>
              <a:rPr lang="en-US" dirty="0" smtClean="0">
                <a:solidFill>
                  <a:schemeClr val="tx2"/>
                </a:solidFill>
              </a:rPr>
              <a:t>.</a:t>
            </a:r>
          </a:p>
          <a:p>
            <a:r>
              <a:rPr lang="en-US" dirty="0" smtClean="0">
                <a:solidFill>
                  <a:schemeClr val="tx2"/>
                </a:solidFill>
              </a:rPr>
              <a:t>Strong limits coming from </a:t>
            </a:r>
            <a:r>
              <a:rPr lang="en-US" dirty="0">
                <a:solidFill>
                  <a:schemeClr val="tx2"/>
                </a:solidFill>
              </a:rPr>
              <a:t>signal cables </a:t>
            </a:r>
            <a:r>
              <a:rPr lang="en-US" dirty="0" smtClean="0">
                <a:solidFill>
                  <a:schemeClr val="tx2"/>
                </a:solidFill>
              </a:rPr>
              <a:t>length of the drift chambers …</a:t>
            </a:r>
            <a:endParaRPr lang="en-US" dirty="0">
              <a:solidFill>
                <a:schemeClr val="tx2"/>
              </a:solidFill>
            </a:endParaRPr>
          </a:p>
        </p:txBody>
      </p:sp>
      <p:pic>
        <p:nvPicPr>
          <p:cNvPr id="9" name="Picture 8"/>
          <p:cNvPicPr>
            <a:picLocks noChangeAspect="1"/>
          </p:cNvPicPr>
          <p:nvPr/>
        </p:nvPicPr>
        <p:blipFill>
          <a:blip r:embed="rId5"/>
          <a:stretch>
            <a:fillRect/>
          </a:stretch>
        </p:blipFill>
        <p:spPr>
          <a:xfrm>
            <a:off x="1066800" y="838200"/>
            <a:ext cx="3200400" cy="3657600"/>
          </a:xfrm>
          <a:prstGeom prst="rect">
            <a:avLst/>
          </a:prstGeom>
        </p:spPr>
      </p:pic>
    </p:spTree>
    <p:extLst>
      <p:ext uri="{BB962C8B-B14F-4D97-AF65-F5344CB8AC3E}">
        <p14:creationId xmlns:p14="http://schemas.microsoft.com/office/powerpoint/2010/main" val="191328191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0" y="6583892"/>
            <a:ext cx="9180513" cy="307975"/>
            <a:chOff x="0" y="6577013"/>
            <a:chExt cx="9180513" cy="307975"/>
          </a:xfrm>
        </p:grpSpPr>
        <p:grpSp>
          <p:nvGrpSpPr>
            <p:cNvPr id="20" name="Group 31"/>
            <p:cNvGrpSpPr>
              <a:grpSpLocks/>
            </p:cNvGrpSpPr>
            <p:nvPr/>
          </p:nvGrpSpPr>
          <p:grpSpPr bwMode="auto">
            <a:xfrm>
              <a:off x="0" y="6577013"/>
              <a:ext cx="7172325" cy="304800"/>
              <a:chOff x="0" y="4143"/>
              <a:chExt cx="4518" cy="192"/>
            </a:xfrm>
          </p:grpSpPr>
          <p:sp>
            <p:nvSpPr>
              <p:cNvPr id="22" name="TextBox 14"/>
              <p:cNvSpPr txBox="1">
                <a:spLocks noChangeArrowheads="1"/>
              </p:cNvSpPr>
              <p:nvPr/>
            </p:nvSpPr>
            <p:spPr bwMode="auto">
              <a:xfrm>
                <a:off x="0" y="4143"/>
                <a:ext cx="1175" cy="1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err="1" smtClean="0">
                    <a:solidFill>
                      <a:schemeClr val="bg1"/>
                    </a:solidFill>
                    <a:latin typeface="Arial"/>
                    <a:cs typeface="Arial"/>
                  </a:rPr>
                  <a:t>June</a:t>
                </a:r>
                <a:r>
                  <a:rPr lang="it-IT" sz="1400" dirty="0" smtClean="0">
                    <a:solidFill>
                      <a:schemeClr val="bg1"/>
                    </a:solidFill>
                    <a:latin typeface="Arial"/>
                    <a:cs typeface="Arial"/>
                  </a:rPr>
                  <a:t> 17, 2016</a:t>
                </a:r>
                <a:endParaRPr lang="en-GB" sz="1400" dirty="0">
                  <a:solidFill>
                    <a:schemeClr val="bg1"/>
                  </a:solidFill>
                  <a:latin typeface="Arial"/>
                  <a:cs typeface="Arial"/>
                </a:endParaRPr>
              </a:p>
            </p:txBody>
          </p:sp>
          <p:sp>
            <p:nvSpPr>
              <p:cNvPr id="23" name="TextBox 15"/>
              <p:cNvSpPr txBox="1">
                <a:spLocks noChangeArrowheads="1"/>
              </p:cNvSpPr>
              <p:nvPr/>
            </p:nvSpPr>
            <p:spPr bwMode="auto">
              <a:xfrm>
                <a:off x="1175" y="4143"/>
                <a:ext cx="3343" cy="192"/>
              </a:xfrm>
              <a:prstGeom prst="rect">
                <a:avLst/>
              </a:prstGeom>
              <a:solidFill>
                <a:srgbClr val="558ED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en-GB" sz="1400" dirty="0" smtClean="0">
                    <a:solidFill>
                      <a:schemeClr val="bg1"/>
                    </a:solidFill>
                    <a:latin typeface="Arial"/>
                    <a:cs typeface="Arial"/>
                  </a:rPr>
                  <a:t>Kirk McDonald Fest</a:t>
                </a:r>
                <a:endParaRPr lang="en-GB" sz="1400" dirty="0">
                  <a:solidFill>
                    <a:schemeClr val="bg1"/>
                  </a:solidFill>
                  <a:latin typeface="Arial"/>
                  <a:cs typeface="Arial"/>
                </a:endParaRPr>
              </a:p>
            </p:txBody>
          </p:sp>
        </p:grpSp>
        <p:sp>
          <p:nvSpPr>
            <p:cNvPr id="21" name="TextBox 5"/>
            <p:cNvSpPr txBox="1">
              <a:spLocks noChangeArrowheads="1"/>
            </p:cNvSpPr>
            <p:nvPr/>
          </p:nvSpPr>
          <p:spPr bwMode="auto">
            <a:xfrm>
              <a:off x="7132638" y="6580188"/>
              <a:ext cx="20478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a:solidFill>
                    <a:schemeClr val="bg1"/>
                  </a:solidFill>
                  <a:latin typeface="Arial"/>
                  <a:cs typeface="Arial"/>
                </a:rPr>
                <a:t>C. </a:t>
              </a:r>
              <a:r>
                <a:rPr lang="it-IT" sz="1400" dirty="0" smtClean="0">
                  <a:solidFill>
                    <a:schemeClr val="bg1"/>
                  </a:solidFill>
                  <a:latin typeface="Arial"/>
                  <a:cs typeface="Arial"/>
                </a:rPr>
                <a:t>Biino</a:t>
              </a:r>
              <a:endParaRPr lang="en-GB" sz="1400" dirty="0">
                <a:solidFill>
                  <a:schemeClr val="bg1"/>
                </a:solidFill>
                <a:latin typeface="Arial"/>
                <a:cs typeface="Arial"/>
              </a:endParaRPr>
            </a:p>
          </p:txBody>
        </p:sp>
      </p:grpSp>
      <p:sp>
        <p:nvSpPr>
          <p:cNvPr id="27" name="TextBox 5"/>
          <p:cNvSpPr txBox="1">
            <a:spLocks noChangeArrowheads="1"/>
          </p:cNvSpPr>
          <p:nvPr/>
        </p:nvSpPr>
        <p:spPr bwMode="auto">
          <a:xfrm>
            <a:off x="7132638" y="6580188"/>
            <a:ext cx="20478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a:solidFill>
                  <a:schemeClr val="bg1"/>
                </a:solidFill>
                <a:latin typeface="Arial"/>
                <a:cs typeface="Arial"/>
              </a:rPr>
              <a:t>C. </a:t>
            </a:r>
            <a:r>
              <a:rPr lang="it-IT" sz="1400" dirty="0" smtClean="0">
                <a:solidFill>
                  <a:schemeClr val="bg1"/>
                </a:solidFill>
                <a:latin typeface="Arial"/>
                <a:cs typeface="Arial"/>
              </a:rPr>
              <a:t>Biino</a:t>
            </a:r>
            <a:endParaRPr lang="en-GB" sz="1400" dirty="0">
              <a:solidFill>
                <a:schemeClr val="bg1"/>
              </a:solidFill>
              <a:latin typeface="Arial"/>
              <a:cs typeface="Arial"/>
            </a:endParaRPr>
          </a:p>
        </p:txBody>
      </p:sp>
      <p:sp>
        <p:nvSpPr>
          <p:cNvPr id="3" name="Title 2"/>
          <p:cNvSpPr>
            <a:spLocks noGrp="1"/>
          </p:cNvSpPr>
          <p:nvPr>
            <p:ph type="title"/>
          </p:nvPr>
        </p:nvSpPr>
        <p:spPr/>
        <p:txBody>
          <a:bodyPr/>
          <a:lstStyle/>
          <a:p>
            <a:r>
              <a:rPr lang="en-US" dirty="0" smtClean="0"/>
              <a:t> </a:t>
            </a:r>
            <a:endParaRPr lang="en-US" dirty="0"/>
          </a:p>
        </p:txBody>
      </p:sp>
      <p:sp>
        <p:nvSpPr>
          <p:cNvPr id="6" name="Text Placeholder 5"/>
          <p:cNvSpPr>
            <a:spLocks noGrp="1"/>
          </p:cNvSpPr>
          <p:nvPr>
            <p:ph type="body" idx="1"/>
          </p:nvPr>
        </p:nvSpPr>
        <p:spPr/>
        <p:txBody>
          <a:bodyPr/>
          <a:lstStyle/>
          <a:p>
            <a:r>
              <a:rPr lang="en-US" dirty="0" smtClean="0"/>
              <a:t> </a:t>
            </a:r>
            <a:endParaRPr lang="en-US" dirty="0"/>
          </a:p>
        </p:txBody>
      </p:sp>
      <p:sp>
        <p:nvSpPr>
          <p:cNvPr id="12" name="Rectangle 2"/>
          <p:cNvSpPr txBox="1">
            <a:spLocks noChangeArrowheads="1"/>
          </p:cNvSpPr>
          <p:nvPr/>
        </p:nvSpPr>
        <p:spPr bwMode="auto">
          <a:xfrm>
            <a:off x="0" y="0"/>
            <a:ext cx="9144000" cy="864096"/>
          </a:xfrm>
          <a:prstGeom prst="rect">
            <a:avLst/>
          </a:prstGeom>
          <a:solidFill>
            <a:srgbClr val="558ED5"/>
          </a:solidFill>
          <a:ln w="9525">
            <a:noFill/>
            <a:miter lim="800000"/>
            <a:headEnd/>
            <a:tailEnd/>
          </a:ln>
          <a:effectLst>
            <a:reflection blurRad="6350" stA="52000" endA="300" endPos="35000" dir="5400000" sy="-100000" algn="bl" rotWithShape="0"/>
          </a:effectLst>
        </p:spPr>
        <p:txBody>
          <a:bodyPr anchor="ctr"/>
          <a:lstStyle/>
          <a:p>
            <a:pPr>
              <a:lnSpc>
                <a:spcPct val="50000"/>
              </a:lnSpc>
              <a:defRPr/>
            </a:pPr>
            <a:r>
              <a:rPr lang="en-GB" sz="3600" dirty="0">
                <a:solidFill>
                  <a:schemeClr val="bg1"/>
                </a:solidFill>
                <a:effectLst>
                  <a:reflection stA="50000" endPos="75000" dist="12700" dir="5400000" sy="-100000" algn="bl" rotWithShape="0"/>
                </a:effectLst>
                <a:latin typeface="Calibri"/>
                <a:ea typeface="ＭＳ Ｐゴシック" pitchFamily="34" charset="-128"/>
                <a:cs typeface="Calibri"/>
              </a:rPr>
              <a:t> </a:t>
            </a:r>
            <a:r>
              <a:rPr lang="en-GB" sz="3600" dirty="0" smtClean="0">
                <a:solidFill>
                  <a:schemeClr val="bg1"/>
                </a:solidFill>
                <a:effectLst>
                  <a:reflection stA="50000" endPos="75000" dist="12700" dir="5400000" sy="-100000" algn="bl" rotWithShape="0"/>
                </a:effectLst>
                <a:latin typeface="Calibri"/>
                <a:ea typeface="ＭＳ Ｐゴシック" pitchFamily="34" charset="-128"/>
                <a:cs typeface="Calibri"/>
              </a:rPr>
              <a:t> … and the real case</a:t>
            </a:r>
            <a:endParaRPr lang="ru-RU" sz="3600" kern="0" dirty="0">
              <a:solidFill>
                <a:schemeClr val="bg1"/>
              </a:solidFill>
              <a:latin typeface="Calibri"/>
              <a:ea typeface="+mj-ea"/>
              <a:cs typeface="Calibri"/>
            </a:endParaRPr>
          </a:p>
        </p:txBody>
      </p:sp>
      <p:sp>
        <p:nvSpPr>
          <p:cNvPr id="13" name="Text Box 3075"/>
          <p:cNvSpPr txBox="1">
            <a:spLocks noChangeArrowheads="1"/>
          </p:cNvSpPr>
          <p:nvPr/>
        </p:nvSpPr>
        <p:spPr bwMode="auto">
          <a:xfrm>
            <a:off x="152400" y="1752600"/>
            <a:ext cx="8763000" cy="4483100"/>
          </a:xfrm>
          <a:prstGeom prst="rect">
            <a:avLst/>
          </a:prstGeom>
          <a:solidFill>
            <a:srgbClr val="FFFFCC"/>
          </a:solidFill>
          <a:ln w="9525">
            <a:solidFill>
              <a:srgbClr val="000080"/>
            </a:solidFill>
            <a:miter lim="800000"/>
            <a:headEnd/>
            <a:tailEnd/>
          </a:ln>
          <a:effectLst>
            <a:outerShdw blurRad="63500" dist="107763" dir="2700000" algn="ctr" rotWithShape="0">
              <a:srgbClr val="8080FF">
                <a:alpha val="74998"/>
              </a:srgbClr>
            </a:outerShdw>
          </a:effectLst>
        </p:spPr>
        <p:txBody>
          <a:bodyPr>
            <a:spAutoFit/>
          </a:bodyPr>
          <a:lstStyle/>
          <a:p>
            <a:pPr>
              <a:lnSpc>
                <a:spcPct val="120000"/>
              </a:lnSpc>
              <a:buClr>
                <a:srgbClr val="0066FF"/>
              </a:buClr>
              <a:buSzPct val="115000"/>
              <a:buFont typeface="Monotype Sorts" charset="0"/>
              <a:buNone/>
              <a:defRPr/>
            </a:pPr>
            <a:r>
              <a:rPr lang="en-US" sz="2000">
                <a:solidFill>
                  <a:srgbClr val="000099"/>
                </a:solidFill>
                <a:cs typeface="+mn-cs"/>
              </a:rPr>
              <a:t> </a:t>
            </a:r>
          </a:p>
          <a:p>
            <a:pPr>
              <a:lnSpc>
                <a:spcPct val="120000"/>
              </a:lnSpc>
              <a:buClr>
                <a:srgbClr val="0066FF"/>
              </a:buClr>
              <a:buSzPct val="115000"/>
              <a:buFont typeface="Monotype Sorts" charset="0"/>
              <a:buNone/>
              <a:defRPr/>
            </a:pPr>
            <a:endParaRPr lang="en-US" sz="2000" b="1">
              <a:solidFill>
                <a:srgbClr val="000099"/>
              </a:solidFill>
              <a:cs typeface="+mn-cs"/>
            </a:endParaRPr>
          </a:p>
          <a:p>
            <a:pPr>
              <a:lnSpc>
                <a:spcPct val="120000"/>
              </a:lnSpc>
              <a:buClr>
                <a:srgbClr val="0066FF"/>
              </a:buClr>
              <a:buSzPct val="115000"/>
              <a:buFont typeface="Monotype Sorts" charset="0"/>
              <a:buNone/>
              <a:defRPr/>
            </a:pPr>
            <a:endParaRPr lang="en-US" sz="2000" b="1">
              <a:solidFill>
                <a:srgbClr val="000099"/>
              </a:solidFill>
              <a:cs typeface="+mn-cs"/>
            </a:endParaRPr>
          </a:p>
          <a:p>
            <a:pPr>
              <a:lnSpc>
                <a:spcPct val="120000"/>
              </a:lnSpc>
              <a:buClr>
                <a:srgbClr val="0066FF"/>
              </a:buClr>
              <a:buSzPct val="115000"/>
              <a:buFont typeface="Monotype Sorts" charset="0"/>
              <a:buNone/>
              <a:defRPr/>
            </a:pPr>
            <a:endParaRPr lang="en-US" sz="2000" b="1">
              <a:solidFill>
                <a:srgbClr val="000099"/>
              </a:solidFill>
              <a:cs typeface="+mn-cs"/>
            </a:endParaRPr>
          </a:p>
          <a:p>
            <a:pPr>
              <a:lnSpc>
                <a:spcPct val="120000"/>
              </a:lnSpc>
              <a:buClr>
                <a:srgbClr val="0066FF"/>
              </a:buClr>
              <a:buSzPct val="115000"/>
              <a:buFont typeface="Monotype Sorts" charset="0"/>
              <a:buNone/>
              <a:defRPr/>
            </a:pPr>
            <a:endParaRPr lang="en-US" sz="2000" b="1">
              <a:solidFill>
                <a:srgbClr val="000099"/>
              </a:solidFill>
              <a:cs typeface="+mn-cs"/>
            </a:endParaRPr>
          </a:p>
          <a:p>
            <a:pPr>
              <a:lnSpc>
                <a:spcPct val="120000"/>
              </a:lnSpc>
              <a:buClr>
                <a:srgbClr val="0066FF"/>
              </a:buClr>
              <a:buSzPct val="115000"/>
              <a:buFont typeface="Monotype Sorts" charset="0"/>
              <a:buNone/>
              <a:defRPr/>
            </a:pPr>
            <a:endParaRPr lang="en-US" sz="2000" b="1">
              <a:solidFill>
                <a:srgbClr val="000099"/>
              </a:solidFill>
              <a:cs typeface="+mn-cs"/>
            </a:endParaRPr>
          </a:p>
          <a:p>
            <a:pPr>
              <a:lnSpc>
                <a:spcPct val="120000"/>
              </a:lnSpc>
              <a:buClr>
                <a:srgbClr val="0066FF"/>
              </a:buClr>
              <a:buSzPct val="115000"/>
              <a:buFont typeface="Monotype Sorts" charset="0"/>
              <a:buNone/>
              <a:defRPr/>
            </a:pPr>
            <a:endParaRPr lang="en-US" sz="2000" b="1">
              <a:solidFill>
                <a:srgbClr val="000099"/>
              </a:solidFill>
              <a:cs typeface="+mn-cs"/>
            </a:endParaRPr>
          </a:p>
          <a:p>
            <a:pPr>
              <a:lnSpc>
                <a:spcPct val="120000"/>
              </a:lnSpc>
              <a:buClr>
                <a:srgbClr val="0066FF"/>
              </a:buClr>
              <a:buSzPct val="115000"/>
              <a:buFont typeface="Monotype Sorts" charset="0"/>
              <a:buNone/>
              <a:defRPr/>
            </a:pPr>
            <a:endParaRPr lang="en-US" sz="2000" b="1">
              <a:solidFill>
                <a:srgbClr val="000099"/>
              </a:solidFill>
              <a:cs typeface="+mn-cs"/>
            </a:endParaRPr>
          </a:p>
          <a:p>
            <a:pPr>
              <a:lnSpc>
                <a:spcPct val="120000"/>
              </a:lnSpc>
              <a:buClr>
                <a:srgbClr val="0066FF"/>
              </a:buClr>
              <a:buSzPct val="115000"/>
              <a:buFont typeface="Monotype Sorts" charset="0"/>
              <a:buNone/>
              <a:defRPr/>
            </a:pPr>
            <a:endParaRPr lang="en-US" sz="2000" b="1">
              <a:solidFill>
                <a:srgbClr val="000099"/>
              </a:solidFill>
              <a:cs typeface="+mn-cs"/>
            </a:endParaRPr>
          </a:p>
          <a:p>
            <a:pPr>
              <a:lnSpc>
                <a:spcPct val="120000"/>
              </a:lnSpc>
              <a:buClr>
                <a:srgbClr val="0066FF"/>
              </a:buClr>
              <a:buSzPct val="115000"/>
              <a:buFont typeface="Monotype Sorts" charset="0"/>
              <a:buNone/>
              <a:defRPr/>
            </a:pPr>
            <a:endParaRPr lang="en-US" sz="2000" b="1">
              <a:solidFill>
                <a:srgbClr val="000099"/>
              </a:solidFill>
              <a:cs typeface="+mn-cs"/>
            </a:endParaRPr>
          </a:p>
          <a:p>
            <a:pPr>
              <a:lnSpc>
                <a:spcPct val="120000"/>
              </a:lnSpc>
              <a:buClr>
                <a:srgbClr val="0066FF"/>
              </a:buClr>
              <a:buSzPct val="115000"/>
              <a:buFont typeface="Monotype Sorts" charset="0"/>
              <a:buNone/>
              <a:defRPr/>
            </a:pPr>
            <a:endParaRPr lang="en-US" sz="2000" b="1">
              <a:solidFill>
                <a:srgbClr val="000099"/>
              </a:solidFill>
              <a:cs typeface="+mn-cs"/>
            </a:endParaRPr>
          </a:p>
          <a:p>
            <a:pPr>
              <a:lnSpc>
                <a:spcPct val="120000"/>
              </a:lnSpc>
              <a:buClr>
                <a:srgbClr val="0066FF"/>
              </a:buClr>
              <a:buSzPct val="115000"/>
              <a:buFont typeface="Monotype Sorts" charset="0"/>
              <a:buNone/>
              <a:defRPr/>
            </a:pPr>
            <a:endParaRPr lang="en-US" sz="2000" b="1">
              <a:solidFill>
                <a:srgbClr val="000099"/>
              </a:solidFill>
              <a:cs typeface="+mn-cs"/>
            </a:endParaRPr>
          </a:p>
        </p:txBody>
      </p:sp>
      <p:sp>
        <p:nvSpPr>
          <p:cNvPr id="14" name="AutoShape 3076"/>
          <p:cNvSpPr>
            <a:spLocks noChangeArrowheads="1"/>
          </p:cNvSpPr>
          <p:nvPr/>
        </p:nvSpPr>
        <p:spPr bwMode="auto">
          <a:xfrm>
            <a:off x="7620000" y="1828800"/>
            <a:ext cx="1219200" cy="4267200"/>
          </a:xfrm>
          <a:prstGeom prst="roundRect">
            <a:avLst>
              <a:gd name="adj" fmla="val 16667"/>
            </a:avLst>
          </a:prstGeom>
          <a:solidFill>
            <a:srgbClr val="A3D979"/>
          </a:solidFill>
          <a:ln w="28575">
            <a:solidFill>
              <a:srgbClr val="236B1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nchor="ctr">
            <a:spAutoFit/>
          </a:bodyPr>
          <a:lstStyle/>
          <a:p>
            <a:pPr>
              <a:defRPr/>
            </a:pPr>
            <a:endParaRPr lang="en-US">
              <a:cs typeface="+mn-cs"/>
            </a:endParaRPr>
          </a:p>
        </p:txBody>
      </p:sp>
      <p:sp>
        <p:nvSpPr>
          <p:cNvPr id="15" name="Line 3077"/>
          <p:cNvSpPr>
            <a:spLocks noChangeShapeType="1"/>
          </p:cNvSpPr>
          <p:nvPr/>
        </p:nvSpPr>
        <p:spPr bwMode="auto">
          <a:xfrm>
            <a:off x="1752600" y="3733800"/>
            <a:ext cx="1371600" cy="0"/>
          </a:xfrm>
          <a:prstGeom prst="line">
            <a:avLst/>
          </a:prstGeom>
          <a:noFill/>
          <a:ln w="28575">
            <a:solidFill>
              <a:srgbClr val="9900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nchor="ctr">
            <a:spAutoFit/>
          </a:bodyPr>
          <a:lstStyle/>
          <a:p>
            <a:pPr>
              <a:defRPr/>
            </a:pPr>
            <a:endParaRPr lang="en-US">
              <a:cs typeface="+mn-cs"/>
            </a:endParaRPr>
          </a:p>
        </p:txBody>
      </p:sp>
      <p:sp>
        <p:nvSpPr>
          <p:cNvPr id="16" name="Line 3078"/>
          <p:cNvSpPr>
            <a:spLocks noChangeShapeType="1"/>
          </p:cNvSpPr>
          <p:nvPr/>
        </p:nvSpPr>
        <p:spPr bwMode="auto">
          <a:xfrm>
            <a:off x="2057400" y="3886200"/>
            <a:ext cx="1371600" cy="0"/>
          </a:xfrm>
          <a:prstGeom prst="line">
            <a:avLst/>
          </a:prstGeom>
          <a:noFill/>
          <a:ln w="2857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nchor="ctr">
            <a:spAutoFit/>
          </a:bodyPr>
          <a:lstStyle/>
          <a:p>
            <a:pPr>
              <a:defRPr/>
            </a:pPr>
            <a:endParaRPr lang="en-US">
              <a:cs typeface="+mn-cs"/>
            </a:endParaRPr>
          </a:p>
        </p:txBody>
      </p:sp>
      <p:sp>
        <p:nvSpPr>
          <p:cNvPr id="17" name="Text Box 3079"/>
          <p:cNvSpPr txBox="1">
            <a:spLocks noChangeArrowheads="1"/>
          </p:cNvSpPr>
          <p:nvPr/>
        </p:nvSpPr>
        <p:spPr bwMode="auto">
          <a:xfrm>
            <a:off x="8034338" y="2143125"/>
            <a:ext cx="423862" cy="3013075"/>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rgbClr val="00008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defRPr/>
            </a:pPr>
            <a:r>
              <a:rPr lang="en-GB" b="1">
                <a:solidFill>
                  <a:srgbClr val="236B18"/>
                </a:solidFill>
                <a:cs typeface="+mn-cs"/>
              </a:rPr>
              <a:t>D</a:t>
            </a:r>
          </a:p>
          <a:p>
            <a:pPr>
              <a:defRPr/>
            </a:pPr>
            <a:r>
              <a:rPr lang="en-GB" b="1">
                <a:solidFill>
                  <a:srgbClr val="236B18"/>
                </a:solidFill>
                <a:cs typeface="+mn-cs"/>
              </a:rPr>
              <a:t>E</a:t>
            </a:r>
          </a:p>
          <a:p>
            <a:pPr>
              <a:defRPr/>
            </a:pPr>
            <a:r>
              <a:rPr lang="en-GB" b="1">
                <a:solidFill>
                  <a:srgbClr val="236B18"/>
                </a:solidFill>
                <a:cs typeface="+mn-cs"/>
              </a:rPr>
              <a:t>T</a:t>
            </a:r>
          </a:p>
          <a:p>
            <a:pPr>
              <a:defRPr/>
            </a:pPr>
            <a:r>
              <a:rPr lang="en-GB" b="1">
                <a:solidFill>
                  <a:srgbClr val="236B18"/>
                </a:solidFill>
                <a:cs typeface="+mn-cs"/>
              </a:rPr>
              <a:t>E</a:t>
            </a:r>
          </a:p>
          <a:p>
            <a:pPr>
              <a:defRPr/>
            </a:pPr>
            <a:r>
              <a:rPr lang="en-GB" b="1">
                <a:solidFill>
                  <a:srgbClr val="236B18"/>
                </a:solidFill>
                <a:cs typeface="+mn-cs"/>
              </a:rPr>
              <a:t>C</a:t>
            </a:r>
          </a:p>
          <a:p>
            <a:pPr>
              <a:defRPr/>
            </a:pPr>
            <a:r>
              <a:rPr lang="en-GB" b="1">
                <a:solidFill>
                  <a:srgbClr val="236B18"/>
                </a:solidFill>
                <a:cs typeface="+mn-cs"/>
              </a:rPr>
              <a:t>T</a:t>
            </a:r>
          </a:p>
          <a:p>
            <a:pPr>
              <a:defRPr/>
            </a:pPr>
            <a:r>
              <a:rPr lang="en-GB" b="1">
                <a:solidFill>
                  <a:srgbClr val="236B18"/>
                </a:solidFill>
                <a:cs typeface="+mn-cs"/>
              </a:rPr>
              <a:t>O</a:t>
            </a:r>
          </a:p>
          <a:p>
            <a:pPr>
              <a:defRPr/>
            </a:pPr>
            <a:r>
              <a:rPr lang="en-GB" b="1">
                <a:solidFill>
                  <a:srgbClr val="236B18"/>
                </a:solidFill>
                <a:cs typeface="+mn-cs"/>
              </a:rPr>
              <a:t>R</a:t>
            </a:r>
            <a:endParaRPr lang="en-GB" sz="2000" b="1">
              <a:solidFill>
                <a:srgbClr val="236B18"/>
              </a:solidFill>
              <a:cs typeface="+mn-cs"/>
            </a:endParaRPr>
          </a:p>
        </p:txBody>
      </p:sp>
      <p:grpSp>
        <p:nvGrpSpPr>
          <p:cNvPr id="24" name="Group 3080"/>
          <p:cNvGrpSpPr>
            <a:grpSpLocks/>
          </p:cNvGrpSpPr>
          <p:nvPr/>
        </p:nvGrpSpPr>
        <p:grpSpPr bwMode="auto">
          <a:xfrm>
            <a:off x="3657600" y="2895600"/>
            <a:ext cx="3733800" cy="1828800"/>
            <a:chOff x="2064" y="1536"/>
            <a:chExt cx="2352" cy="1152"/>
          </a:xfrm>
        </p:grpSpPr>
        <p:sp>
          <p:nvSpPr>
            <p:cNvPr id="25" name="AutoShape 3081"/>
            <p:cNvSpPr>
              <a:spLocks noChangeArrowheads="1"/>
            </p:cNvSpPr>
            <p:nvPr/>
          </p:nvSpPr>
          <p:spPr bwMode="auto">
            <a:xfrm>
              <a:off x="2064" y="1536"/>
              <a:ext cx="2352" cy="1152"/>
            </a:xfrm>
            <a:prstGeom prst="roundRect">
              <a:avLst>
                <a:gd name="adj" fmla="val 16667"/>
              </a:avLst>
            </a:prstGeom>
            <a:solidFill>
              <a:srgbClr val="DBFFCA"/>
            </a:solidFill>
            <a:ln w="28575">
              <a:solidFill>
                <a:srgbClr val="18605A"/>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nchor="ctr">
              <a:spAutoFit/>
            </a:bodyPr>
            <a:lstStyle/>
            <a:p>
              <a:pPr>
                <a:defRPr/>
              </a:pPr>
              <a:endParaRPr lang="en-US">
                <a:cs typeface="+mn-cs"/>
              </a:endParaRPr>
            </a:p>
          </p:txBody>
        </p:sp>
        <p:grpSp>
          <p:nvGrpSpPr>
            <p:cNvPr id="26" name="Group 3082"/>
            <p:cNvGrpSpPr>
              <a:grpSpLocks/>
            </p:cNvGrpSpPr>
            <p:nvPr/>
          </p:nvGrpSpPr>
          <p:grpSpPr bwMode="auto">
            <a:xfrm>
              <a:off x="2592" y="1776"/>
              <a:ext cx="1200" cy="672"/>
              <a:chOff x="2592" y="1776"/>
              <a:chExt cx="1200" cy="672"/>
            </a:xfrm>
          </p:grpSpPr>
          <p:sp>
            <p:nvSpPr>
              <p:cNvPr id="29" name="Line 3083"/>
              <p:cNvSpPr>
                <a:spLocks noChangeShapeType="1"/>
              </p:cNvSpPr>
              <p:nvPr/>
            </p:nvSpPr>
            <p:spPr bwMode="auto">
              <a:xfrm flipV="1">
                <a:off x="2592" y="1776"/>
                <a:ext cx="1200" cy="336"/>
              </a:xfrm>
              <a:prstGeom prst="line">
                <a:avLst/>
              </a:prstGeom>
              <a:noFill/>
              <a:ln w="28575">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000" tIns="46800" rIns="90000" bIns="46800" anchor="ctr">
                <a:spAutoFit/>
              </a:bodyPr>
              <a:lstStyle/>
              <a:p>
                <a:pPr>
                  <a:defRPr/>
                </a:pPr>
                <a:endParaRPr lang="en-US">
                  <a:cs typeface="+mn-cs"/>
                </a:endParaRPr>
              </a:p>
            </p:txBody>
          </p:sp>
          <p:sp>
            <p:nvSpPr>
              <p:cNvPr id="30" name="Line 3084"/>
              <p:cNvSpPr>
                <a:spLocks noChangeShapeType="1"/>
              </p:cNvSpPr>
              <p:nvPr/>
            </p:nvSpPr>
            <p:spPr bwMode="auto">
              <a:xfrm>
                <a:off x="2592" y="2112"/>
                <a:ext cx="1200" cy="336"/>
              </a:xfrm>
              <a:prstGeom prst="line">
                <a:avLst/>
              </a:prstGeom>
              <a:noFill/>
              <a:ln w="28575">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000" tIns="46800" rIns="90000" bIns="46800" anchor="ctr">
                <a:spAutoFit/>
              </a:bodyPr>
              <a:lstStyle/>
              <a:p>
                <a:pPr>
                  <a:defRPr/>
                </a:pPr>
                <a:endParaRPr lang="en-US">
                  <a:cs typeface="+mn-cs"/>
                </a:endParaRPr>
              </a:p>
            </p:txBody>
          </p:sp>
        </p:grpSp>
        <p:sp>
          <p:nvSpPr>
            <p:cNvPr id="28" name="Text Box 3085"/>
            <p:cNvSpPr txBox="1">
              <a:spLocks noChangeArrowheads="1"/>
            </p:cNvSpPr>
            <p:nvPr/>
          </p:nvSpPr>
          <p:spPr bwMode="auto">
            <a:xfrm>
              <a:off x="2160" y="2362"/>
              <a:ext cx="1395" cy="288"/>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rgbClr val="00008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defRPr/>
              </a:pPr>
              <a:r>
                <a:rPr lang="en-GB" b="1">
                  <a:solidFill>
                    <a:srgbClr val="18605A"/>
                  </a:solidFill>
                  <a:cs typeface="+mn-cs"/>
                </a:rPr>
                <a:t>Decay Volume</a:t>
              </a:r>
              <a:endParaRPr lang="en-GB" sz="2000" b="1">
                <a:solidFill>
                  <a:srgbClr val="18605A"/>
                </a:solidFill>
                <a:cs typeface="+mn-cs"/>
              </a:endParaRPr>
            </a:p>
          </p:txBody>
        </p:sp>
      </p:grpSp>
      <p:sp>
        <p:nvSpPr>
          <p:cNvPr id="31" name="Rectangle 3086"/>
          <p:cNvSpPr>
            <a:spLocks noChangeArrowheads="1"/>
          </p:cNvSpPr>
          <p:nvPr/>
        </p:nvSpPr>
        <p:spPr bwMode="auto">
          <a:xfrm>
            <a:off x="1066800" y="3200400"/>
            <a:ext cx="1958975" cy="45720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rgbClr val="00008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defRPr/>
            </a:pPr>
            <a:r>
              <a:rPr lang="en-US">
                <a:solidFill>
                  <a:srgbClr val="990033"/>
                </a:solidFill>
                <a:cs typeface="+mn-cs"/>
              </a:rPr>
              <a:t>K</a:t>
            </a:r>
            <a:r>
              <a:rPr lang="en-US" baseline="-25000">
                <a:solidFill>
                  <a:srgbClr val="990033"/>
                </a:solidFill>
                <a:cs typeface="+mn-cs"/>
              </a:rPr>
              <a:t>L</a:t>
            </a:r>
            <a:r>
              <a:rPr lang="en-US">
                <a:solidFill>
                  <a:srgbClr val="000099"/>
                </a:solidFill>
                <a:cs typeface="+mn-cs"/>
              </a:rPr>
              <a:t>, </a:t>
            </a:r>
            <a:r>
              <a:rPr lang="en-US">
                <a:solidFill>
                  <a:srgbClr val="0000CC"/>
                </a:solidFill>
                <a:cs typeface="+mn-cs"/>
              </a:rPr>
              <a:t>K</a:t>
            </a:r>
            <a:r>
              <a:rPr lang="en-US" baseline="-25000">
                <a:solidFill>
                  <a:srgbClr val="0000CC"/>
                </a:solidFill>
                <a:cs typeface="+mn-cs"/>
              </a:rPr>
              <a:t>S</a:t>
            </a:r>
            <a:r>
              <a:rPr lang="en-US">
                <a:solidFill>
                  <a:srgbClr val="000099"/>
                </a:solidFill>
                <a:cs typeface="+mn-cs"/>
              </a:rPr>
              <a:t> beams</a:t>
            </a:r>
            <a:endParaRPr lang="en-GB">
              <a:solidFill>
                <a:srgbClr val="000099"/>
              </a:solidFill>
              <a:cs typeface="+mn-cs"/>
            </a:endParaRPr>
          </a:p>
        </p:txBody>
      </p:sp>
      <p:sp>
        <p:nvSpPr>
          <p:cNvPr id="32" name="AutoShape 3087"/>
          <p:cNvSpPr>
            <a:spLocks noChangeArrowheads="1"/>
          </p:cNvSpPr>
          <p:nvPr/>
        </p:nvSpPr>
        <p:spPr bwMode="auto">
          <a:xfrm flipH="1">
            <a:off x="5791200" y="1676400"/>
            <a:ext cx="1676400" cy="914400"/>
          </a:xfrm>
          <a:prstGeom prst="wedgeRoundRectCallout">
            <a:avLst>
              <a:gd name="adj1" fmla="val -73773"/>
              <a:gd name="adj2" fmla="val 113190"/>
              <a:gd name="adj3" fmla="val 16667"/>
            </a:avLst>
          </a:prstGeom>
          <a:solidFill>
            <a:srgbClr val="F35BE8"/>
          </a:solidFill>
          <a:ln w="28575">
            <a:solidFill>
              <a:srgbClr val="0066FF"/>
            </a:solidFill>
            <a:miter lim="800000"/>
            <a:headEnd/>
            <a:tailEnd/>
          </a:ln>
          <a:effectLst>
            <a:outerShdw blurRad="63500" dist="38099" dir="2700000" algn="ctr" rotWithShape="0">
              <a:srgbClr val="8080FF">
                <a:alpha val="74998"/>
              </a:srgbClr>
            </a:outerShdw>
          </a:effectLst>
        </p:spPr>
        <p:txBody>
          <a:bodyPr lIns="54000" tIns="82800" rIns="54000" bIns="0" anchor="ctr"/>
          <a:lstStyle/>
          <a:p>
            <a:pPr algn="ctr">
              <a:defRPr/>
            </a:pPr>
            <a:r>
              <a:rPr lang="en-US" sz="2000" b="1">
                <a:solidFill>
                  <a:srgbClr val="000099"/>
                </a:solidFill>
                <a:cs typeface="+mn-cs"/>
              </a:rPr>
              <a:t>Different</a:t>
            </a:r>
          </a:p>
          <a:p>
            <a:pPr algn="ctr">
              <a:defRPr/>
            </a:pPr>
            <a:r>
              <a:rPr lang="en-US" sz="2000" b="1">
                <a:solidFill>
                  <a:srgbClr val="000099"/>
                </a:solidFill>
                <a:cs typeface="+mn-cs"/>
              </a:rPr>
              <a:t>illumination</a:t>
            </a:r>
            <a:endParaRPr lang="en-GB">
              <a:solidFill>
                <a:srgbClr val="000099"/>
              </a:solidFill>
              <a:cs typeface="+mn-cs"/>
            </a:endParaRPr>
          </a:p>
          <a:p>
            <a:pPr algn="ctr">
              <a:defRPr/>
            </a:pPr>
            <a:endParaRPr lang="en-GB" sz="1400">
              <a:cs typeface="+mn-cs"/>
            </a:endParaRPr>
          </a:p>
        </p:txBody>
      </p:sp>
      <p:sp>
        <p:nvSpPr>
          <p:cNvPr id="33" name="AutoShape 3088"/>
          <p:cNvSpPr>
            <a:spLocks noChangeArrowheads="1"/>
          </p:cNvSpPr>
          <p:nvPr/>
        </p:nvSpPr>
        <p:spPr bwMode="auto">
          <a:xfrm>
            <a:off x="381000" y="1676400"/>
            <a:ext cx="1981200" cy="1295400"/>
          </a:xfrm>
          <a:prstGeom prst="wedgeRoundRectCallout">
            <a:avLst>
              <a:gd name="adj1" fmla="val 403"/>
              <a:gd name="adj2" fmla="val 72551"/>
              <a:gd name="adj3" fmla="val 16667"/>
            </a:avLst>
          </a:prstGeom>
          <a:solidFill>
            <a:srgbClr val="FFFFCC"/>
          </a:solidFill>
          <a:ln w="28575">
            <a:solidFill>
              <a:srgbClr val="0066FF"/>
            </a:solidFill>
            <a:miter lim="800000"/>
            <a:headEnd/>
            <a:tailEnd/>
          </a:ln>
          <a:effectLst>
            <a:outerShdw blurRad="63500" dist="38099" dir="2700000" algn="ctr" rotWithShape="0">
              <a:srgbClr val="8080FF">
                <a:alpha val="74998"/>
              </a:srgbClr>
            </a:outerShdw>
          </a:effectLst>
        </p:spPr>
        <p:txBody>
          <a:bodyPr lIns="54000" tIns="82800" rIns="54000" bIns="0" anchor="ctr"/>
          <a:lstStyle/>
          <a:p>
            <a:pPr algn="ctr">
              <a:defRPr/>
            </a:pPr>
            <a:r>
              <a:rPr lang="en-US" sz="2000" b="1">
                <a:solidFill>
                  <a:srgbClr val="000099"/>
                </a:solidFill>
                <a:cs typeface="+mn-cs"/>
              </a:rPr>
              <a:t>Short term </a:t>
            </a:r>
          </a:p>
          <a:p>
            <a:pPr algn="ctr">
              <a:defRPr/>
            </a:pPr>
            <a:r>
              <a:rPr lang="en-US" sz="2000" b="1">
                <a:solidFill>
                  <a:srgbClr val="000099"/>
                </a:solidFill>
                <a:cs typeface="+mn-cs"/>
              </a:rPr>
              <a:t>variation</a:t>
            </a:r>
          </a:p>
          <a:p>
            <a:pPr algn="ctr">
              <a:defRPr/>
            </a:pPr>
            <a:r>
              <a:rPr lang="en-US" sz="2000" b="1">
                <a:solidFill>
                  <a:srgbClr val="990033"/>
                </a:solidFill>
                <a:cs typeface="+mn-cs"/>
              </a:rPr>
              <a:t>K</a:t>
            </a:r>
            <a:r>
              <a:rPr lang="en-US" sz="2000" b="1" baseline="-25000">
                <a:solidFill>
                  <a:srgbClr val="990033"/>
                </a:solidFill>
                <a:cs typeface="+mn-cs"/>
              </a:rPr>
              <a:t>L</a:t>
            </a:r>
            <a:r>
              <a:rPr lang="en-US" sz="2000" b="1">
                <a:solidFill>
                  <a:srgbClr val="000099"/>
                </a:solidFill>
                <a:cs typeface="+mn-cs"/>
              </a:rPr>
              <a:t>, </a:t>
            </a:r>
            <a:r>
              <a:rPr lang="en-US" sz="2000" b="1">
                <a:solidFill>
                  <a:srgbClr val="0000CC"/>
                </a:solidFill>
                <a:cs typeface="+mn-cs"/>
              </a:rPr>
              <a:t>K</a:t>
            </a:r>
            <a:r>
              <a:rPr lang="en-US" sz="2000" b="1" baseline="-25000">
                <a:solidFill>
                  <a:srgbClr val="0000CC"/>
                </a:solidFill>
                <a:cs typeface="+mn-cs"/>
              </a:rPr>
              <a:t>S</a:t>
            </a:r>
            <a:r>
              <a:rPr lang="en-US" sz="2000" b="1">
                <a:solidFill>
                  <a:srgbClr val="000099"/>
                </a:solidFill>
                <a:cs typeface="+mn-cs"/>
              </a:rPr>
              <a:t> beams</a:t>
            </a:r>
            <a:endParaRPr lang="en-GB">
              <a:solidFill>
                <a:srgbClr val="000099"/>
              </a:solidFill>
              <a:cs typeface="+mn-cs"/>
            </a:endParaRPr>
          </a:p>
          <a:p>
            <a:pPr algn="ctr">
              <a:defRPr/>
            </a:pPr>
            <a:endParaRPr lang="en-GB" sz="1400">
              <a:cs typeface="+mn-cs"/>
            </a:endParaRPr>
          </a:p>
        </p:txBody>
      </p:sp>
      <p:sp>
        <p:nvSpPr>
          <p:cNvPr id="34" name="AutoShape 3089"/>
          <p:cNvSpPr>
            <a:spLocks noChangeArrowheads="1"/>
          </p:cNvSpPr>
          <p:nvPr/>
        </p:nvSpPr>
        <p:spPr bwMode="auto">
          <a:xfrm flipH="1">
            <a:off x="381000" y="4114800"/>
            <a:ext cx="2590800" cy="838200"/>
          </a:xfrm>
          <a:prstGeom prst="wedgeRoundRectCallout">
            <a:avLst>
              <a:gd name="adj1" fmla="val 6491"/>
              <a:gd name="adj2" fmla="val -102653"/>
              <a:gd name="adj3" fmla="val 16667"/>
            </a:avLst>
          </a:prstGeom>
          <a:solidFill>
            <a:srgbClr val="FFFFCC"/>
          </a:solidFill>
          <a:ln w="28575">
            <a:solidFill>
              <a:srgbClr val="0066FF"/>
            </a:solidFill>
            <a:miter lim="800000"/>
            <a:headEnd/>
            <a:tailEnd/>
          </a:ln>
          <a:effectLst>
            <a:outerShdw blurRad="63500" dist="38099" dir="2700000" algn="ctr" rotWithShape="0">
              <a:srgbClr val="8080FF">
                <a:alpha val="74998"/>
              </a:srgbClr>
            </a:outerShdw>
          </a:effectLst>
        </p:spPr>
        <p:txBody>
          <a:bodyPr lIns="54000" tIns="82800" rIns="54000" bIns="0" anchor="ctr"/>
          <a:lstStyle/>
          <a:p>
            <a:pPr algn="ctr">
              <a:defRPr/>
            </a:pPr>
            <a:r>
              <a:rPr lang="en-US" sz="2000" b="1">
                <a:solidFill>
                  <a:srgbClr val="000099"/>
                </a:solidFill>
                <a:cs typeface="+mn-cs"/>
              </a:rPr>
              <a:t>Non identical </a:t>
            </a:r>
            <a:r>
              <a:rPr lang="en-US" sz="2000" b="1">
                <a:solidFill>
                  <a:srgbClr val="990033"/>
                </a:solidFill>
                <a:cs typeface="+mn-cs"/>
              </a:rPr>
              <a:t>K</a:t>
            </a:r>
            <a:r>
              <a:rPr lang="en-US" sz="2000" b="1" baseline="-25000">
                <a:solidFill>
                  <a:srgbClr val="990033"/>
                </a:solidFill>
                <a:cs typeface="+mn-cs"/>
              </a:rPr>
              <a:t>L</a:t>
            </a:r>
            <a:r>
              <a:rPr lang="en-US" sz="2000" b="1">
                <a:solidFill>
                  <a:srgbClr val="000099"/>
                </a:solidFill>
                <a:cs typeface="+mn-cs"/>
              </a:rPr>
              <a:t>, </a:t>
            </a:r>
            <a:r>
              <a:rPr lang="en-US" sz="2000" b="1">
                <a:solidFill>
                  <a:srgbClr val="0000CC"/>
                </a:solidFill>
                <a:cs typeface="+mn-cs"/>
              </a:rPr>
              <a:t>K</a:t>
            </a:r>
            <a:r>
              <a:rPr lang="en-US" sz="2000" b="1" baseline="-25000">
                <a:solidFill>
                  <a:srgbClr val="0000CC"/>
                </a:solidFill>
                <a:cs typeface="+mn-cs"/>
              </a:rPr>
              <a:t>S</a:t>
            </a:r>
            <a:r>
              <a:rPr lang="en-US" sz="2000" b="1">
                <a:solidFill>
                  <a:srgbClr val="000099"/>
                </a:solidFill>
                <a:cs typeface="+mn-cs"/>
              </a:rPr>
              <a:t> energy spectra</a:t>
            </a:r>
            <a:endParaRPr lang="en-GB">
              <a:solidFill>
                <a:srgbClr val="000099"/>
              </a:solidFill>
              <a:cs typeface="+mn-cs"/>
            </a:endParaRPr>
          </a:p>
        </p:txBody>
      </p:sp>
      <p:sp>
        <p:nvSpPr>
          <p:cNvPr id="35" name="AutoShape 3090"/>
          <p:cNvSpPr>
            <a:spLocks noChangeArrowheads="1"/>
          </p:cNvSpPr>
          <p:nvPr/>
        </p:nvSpPr>
        <p:spPr bwMode="auto">
          <a:xfrm flipH="1">
            <a:off x="2819400" y="1752600"/>
            <a:ext cx="2514600" cy="1143000"/>
          </a:xfrm>
          <a:prstGeom prst="wedgeRoundRectCallout">
            <a:avLst>
              <a:gd name="adj1" fmla="val -39583"/>
              <a:gd name="adj2" fmla="val 78190"/>
              <a:gd name="adj3" fmla="val 16667"/>
            </a:avLst>
          </a:prstGeom>
          <a:solidFill>
            <a:srgbClr val="F35BE8"/>
          </a:solidFill>
          <a:ln w="28575">
            <a:solidFill>
              <a:srgbClr val="0066FF"/>
            </a:solidFill>
            <a:miter lim="800000"/>
            <a:headEnd/>
            <a:tailEnd/>
          </a:ln>
          <a:effectLst>
            <a:outerShdw blurRad="63500" dist="38099" dir="2700000" algn="ctr" rotWithShape="0">
              <a:srgbClr val="8080FF">
                <a:alpha val="74998"/>
              </a:srgbClr>
            </a:outerShdw>
          </a:effectLst>
        </p:spPr>
        <p:txBody>
          <a:bodyPr lIns="54000" tIns="82800" rIns="54000" bIns="0" anchor="ctr"/>
          <a:lstStyle/>
          <a:p>
            <a:pPr algn="ctr">
              <a:defRPr/>
            </a:pPr>
            <a:r>
              <a:rPr lang="en-US" sz="2000" b="1">
                <a:solidFill>
                  <a:srgbClr val="000099"/>
                </a:solidFill>
                <a:cs typeface="+mn-cs"/>
              </a:rPr>
              <a:t>Non overlapping</a:t>
            </a:r>
          </a:p>
          <a:p>
            <a:pPr algn="ctr">
              <a:defRPr/>
            </a:pPr>
            <a:r>
              <a:rPr lang="en-GB" sz="2000" b="1">
                <a:solidFill>
                  <a:srgbClr val="000099"/>
                </a:solidFill>
                <a:cs typeface="+mn-cs"/>
              </a:rPr>
              <a:t>decay volume (lifetime)</a:t>
            </a:r>
          </a:p>
        </p:txBody>
      </p:sp>
      <p:sp>
        <p:nvSpPr>
          <p:cNvPr id="36" name="AutoShape 3091"/>
          <p:cNvSpPr>
            <a:spLocks noChangeArrowheads="1"/>
          </p:cNvSpPr>
          <p:nvPr/>
        </p:nvSpPr>
        <p:spPr bwMode="auto">
          <a:xfrm flipH="1">
            <a:off x="4800600" y="4953000"/>
            <a:ext cx="2667000" cy="1524000"/>
          </a:xfrm>
          <a:prstGeom prst="wedgeRoundRectCallout">
            <a:avLst>
              <a:gd name="adj1" fmla="val -62384"/>
              <a:gd name="adj2" fmla="val -75731"/>
              <a:gd name="adj3" fmla="val 16667"/>
            </a:avLst>
          </a:prstGeom>
          <a:solidFill>
            <a:srgbClr val="FFFFCC"/>
          </a:solidFill>
          <a:ln w="28575">
            <a:solidFill>
              <a:srgbClr val="0066FF"/>
            </a:solidFill>
            <a:miter lim="800000"/>
            <a:headEnd/>
            <a:tailEnd/>
          </a:ln>
          <a:effectLst>
            <a:outerShdw blurRad="63500" dist="38099" dir="2700000" algn="ctr" rotWithShape="0">
              <a:srgbClr val="8080FF">
                <a:alpha val="74998"/>
              </a:srgbClr>
            </a:outerShdw>
          </a:effectLst>
        </p:spPr>
        <p:txBody>
          <a:bodyPr lIns="54000" tIns="82800" rIns="54000" bIns="0" anchor="ctr"/>
          <a:lstStyle/>
          <a:p>
            <a:pPr algn="ctr">
              <a:defRPr/>
            </a:pPr>
            <a:endParaRPr lang="en-US">
              <a:solidFill>
                <a:srgbClr val="000099"/>
              </a:solidFill>
              <a:cs typeface="+mn-cs"/>
            </a:endParaRPr>
          </a:p>
          <a:p>
            <a:pPr algn="ctr">
              <a:defRPr/>
            </a:pPr>
            <a:r>
              <a:rPr lang="en-US" sz="2000" b="1">
                <a:solidFill>
                  <a:srgbClr val="000099"/>
                </a:solidFill>
                <a:cs typeface="+mn-cs"/>
              </a:rPr>
              <a:t>Trigger and acquisition </a:t>
            </a:r>
          </a:p>
          <a:p>
            <a:pPr algn="ctr">
              <a:defRPr/>
            </a:pPr>
            <a:r>
              <a:rPr lang="en-US" sz="2000" b="1">
                <a:solidFill>
                  <a:srgbClr val="000099"/>
                </a:solidFill>
                <a:cs typeface="+mn-cs"/>
              </a:rPr>
              <a:t>biases (intensity, accidentals)</a:t>
            </a:r>
            <a:endParaRPr lang="en-GB">
              <a:solidFill>
                <a:srgbClr val="000099"/>
              </a:solidFill>
              <a:cs typeface="+mn-cs"/>
            </a:endParaRPr>
          </a:p>
          <a:p>
            <a:pPr algn="ctr">
              <a:defRPr/>
            </a:pPr>
            <a:endParaRPr lang="en-GB">
              <a:solidFill>
                <a:srgbClr val="000099"/>
              </a:solidFill>
              <a:cs typeface="+mn-cs"/>
            </a:endParaRPr>
          </a:p>
        </p:txBody>
      </p:sp>
      <p:sp>
        <p:nvSpPr>
          <p:cNvPr id="37" name="AutoShape 3092"/>
          <p:cNvSpPr>
            <a:spLocks noChangeArrowheads="1"/>
          </p:cNvSpPr>
          <p:nvPr/>
        </p:nvSpPr>
        <p:spPr bwMode="auto">
          <a:xfrm flipH="1">
            <a:off x="2819400" y="5410200"/>
            <a:ext cx="1828800" cy="914400"/>
          </a:xfrm>
          <a:prstGeom prst="wedgeRoundRectCallout">
            <a:avLst>
              <a:gd name="adj1" fmla="val -31079"/>
              <a:gd name="adj2" fmla="val -130037"/>
              <a:gd name="adj3" fmla="val 16667"/>
            </a:avLst>
          </a:prstGeom>
          <a:solidFill>
            <a:srgbClr val="F35BE8"/>
          </a:solidFill>
          <a:ln w="28575">
            <a:solidFill>
              <a:srgbClr val="0066FF"/>
            </a:solidFill>
            <a:miter lim="800000"/>
            <a:headEnd/>
            <a:tailEnd/>
          </a:ln>
          <a:effectLst>
            <a:outerShdw blurRad="63500" dist="38099" dir="2700000" algn="ctr" rotWithShape="0">
              <a:srgbClr val="8080FF">
                <a:alpha val="74998"/>
              </a:srgbClr>
            </a:outerShdw>
          </a:effectLst>
        </p:spPr>
        <p:txBody>
          <a:bodyPr lIns="54000" tIns="82800" rIns="54000" bIns="0" anchor="ctr"/>
          <a:lstStyle/>
          <a:p>
            <a:pPr algn="ctr">
              <a:defRPr/>
            </a:pPr>
            <a:r>
              <a:rPr lang="en-US" sz="2000" b="1">
                <a:solidFill>
                  <a:srgbClr val="000099"/>
                </a:solidFill>
                <a:cs typeface="+mn-cs"/>
              </a:rPr>
              <a:t>Different</a:t>
            </a:r>
          </a:p>
          <a:p>
            <a:pPr algn="ctr">
              <a:defRPr/>
            </a:pPr>
            <a:r>
              <a:rPr lang="en-US" sz="2000" b="1">
                <a:solidFill>
                  <a:srgbClr val="000099"/>
                </a:solidFill>
                <a:cs typeface="+mn-cs"/>
              </a:rPr>
              <a:t>backgrounds</a:t>
            </a:r>
            <a:endParaRPr lang="en-GB">
              <a:solidFill>
                <a:srgbClr val="000099"/>
              </a:solidFill>
              <a:cs typeface="+mn-cs"/>
            </a:endParaRPr>
          </a:p>
          <a:p>
            <a:pPr algn="ctr">
              <a:defRPr/>
            </a:pPr>
            <a:endParaRPr lang="en-GB" sz="1400">
              <a:cs typeface="+mn-cs"/>
            </a:endParaRPr>
          </a:p>
        </p:txBody>
      </p:sp>
      <p:sp>
        <p:nvSpPr>
          <p:cNvPr id="38" name="AutoShape 3093"/>
          <p:cNvSpPr>
            <a:spLocks noChangeArrowheads="1"/>
          </p:cNvSpPr>
          <p:nvPr/>
        </p:nvSpPr>
        <p:spPr bwMode="auto">
          <a:xfrm flipH="1">
            <a:off x="762000" y="5181600"/>
            <a:ext cx="1676400" cy="914400"/>
          </a:xfrm>
          <a:prstGeom prst="wedgeRoundRectCallout">
            <a:avLst>
              <a:gd name="adj1" fmla="val -131347"/>
              <a:gd name="adj2" fmla="val -122227"/>
              <a:gd name="adj3" fmla="val 16667"/>
            </a:avLst>
          </a:prstGeom>
          <a:solidFill>
            <a:srgbClr val="FFFFCC"/>
          </a:solidFill>
          <a:ln w="28575">
            <a:solidFill>
              <a:srgbClr val="0066FF"/>
            </a:solidFill>
            <a:miter lim="800000"/>
            <a:headEnd/>
            <a:tailEnd/>
          </a:ln>
          <a:effectLst>
            <a:outerShdw blurRad="63500" dist="38099" dir="2700000" algn="ctr" rotWithShape="0">
              <a:srgbClr val="8080FF">
                <a:alpha val="74998"/>
              </a:srgbClr>
            </a:outerShdw>
          </a:effectLst>
        </p:spPr>
        <p:txBody>
          <a:bodyPr lIns="54000" tIns="82800" rIns="54000" bIns="0" anchor="ctr"/>
          <a:lstStyle/>
          <a:p>
            <a:pPr algn="ctr">
              <a:defRPr/>
            </a:pPr>
            <a:r>
              <a:rPr lang="en-US" sz="2000" b="1">
                <a:solidFill>
                  <a:srgbClr val="000099"/>
                </a:solidFill>
                <a:cs typeface="+mn-cs"/>
              </a:rPr>
              <a:t>Collimator scattering</a:t>
            </a:r>
            <a:endParaRPr lang="en-GB">
              <a:solidFill>
                <a:srgbClr val="000099"/>
              </a:solidFill>
              <a:cs typeface="+mn-cs"/>
            </a:endParaRPr>
          </a:p>
          <a:p>
            <a:pPr algn="ctr">
              <a:defRPr/>
            </a:pPr>
            <a:endParaRPr lang="en-GB" sz="1400">
              <a:cs typeface="+mn-cs"/>
            </a:endParaRPr>
          </a:p>
        </p:txBody>
      </p:sp>
      <p:sp>
        <p:nvSpPr>
          <p:cNvPr id="39" name="Text Box 3094"/>
          <p:cNvSpPr txBox="1">
            <a:spLocks noChangeArrowheads="1"/>
          </p:cNvSpPr>
          <p:nvPr/>
        </p:nvSpPr>
        <p:spPr bwMode="auto">
          <a:xfrm>
            <a:off x="685800" y="949325"/>
            <a:ext cx="7750175" cy="650875"/>
          </a:xfrm>
          <a:prstGeom prst="rect">
            <a:avLst/>
          </a:prstGeom>
          <a:solidFill>
            <a:srgbClr val="FCFEDE"/>
          </a:solidFill>
          <a:ln w="9525">
            <a:solidFill>
              <a:srgbClr val="0066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800" b="1" dirty="0">
                <a:solidFill>
                  <a:srgbClr val="1F497D"/>
                </a:solidFill>
                <a:latin typeface="+mn-lt"/>
                <a:cs typeface="+mn-cs"/>
              </a:rPr>
              <a:t>Both </a:t>
            </a:r>
            <a:r>
              <a:rPr lang="en-US" sz="1800" b="1" dirty="0" err="1">
                <a:solidFill>
                  <a:srgbClr val="1F497D"/>
                </a:solidFill>
                <a:latin typeface="+mn-lt"/>
                <a:cs typeface="+mn-cs"/>
              </a:rPr>
              <a:t>KTeV</a:t>
            </a:r>
            <a:r>
              <a:rPr lang="en-US" sz="1800" b="1" dirty="0">
                <a:solidFill>
                  <a:srgbClr val="1F497D"/>
                </a:solidFill>
                <a:latin typeface="+mn-lt"/>
                <a:cs typeface="+mn-cs"/>
              </a:rPr>
              <a:t> and NA48 </a:t>
            </a:r>
            <a:r>
              <a:rPr lang="en-US" sz="1800" b="1" dirty="0" smtClean="0">
                <a:solidFill>
                  <a:srgbClr val="1F497D"/>
                </a:solidFill>
                <a:latin typeface="+mn-lt"/>
                <a:cs typeface="+mn-cs"/>
              </a:rPr>
              <a:t>were </a:t>
            </a:r>
            <a:r>
              <a:rPr lang="en-US" sz="1800" b="1" dirty="0">
                <a:solidFill>
                  <a:srgbClr val="1F497D"/>
                </a:solidFill>
                <a:latin typeface="+mn-lt"/>
                <a:cs typeface="+mn-cs"/>
              </a:rPr>
              <a:t>almost ideal fixed target experiments measuring R using the double ratio method and recording the four modes concurrently.</a:t>
            </a:r>
          </a:p>
        </p:txBody>
      </p:sp>
      <p:sp>
        <p:nvSpPr>
          <p:cNvPr id="40" name="AutoShape 3095"/>
          <p:cNvSpPr>
            <a:spLocks noChangeArrowheads="1"/>
          </p:cNvSpPr>
          <p:nvPr/>
        </p:nvSpPr>
        <p:spPr bwMode="auto">
          <a:xfrm>
            <a:off x="5334000" y="2286000"/>
            <a:ext cx="685800" cy="381000"/>
          </a:xfrm>
          <a:prstGeom prst="rightArrow">
            <a:avLst>
              <a:gd name="adj1" fmla="val 50000"/>
              <a:gd name="adj2" fmla="val 45000"/>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88093592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0" y="6553200"/>
            <a:ext cx="9180513" cy="307975"/>
            <a:chOff x="0" y="6577013"/>
            <a:chExt cx="9180513" cy="307975"/>
          </a:xfrm>
        </p:grpSpPr>
        <p:grpSp>
          <p:nvGrpSpPr>
            <p:cNvPr id="20" name="Group 31"/>
            <p:cNvGrpSpPr>
              <a:grpSpLocks/>
            </p:cNvGrpSpPr>
            <p:nvPr/>
          </p:nvGrpSpPr>
          <p:grpSpPr bwMode="auto">
            <a:xfrm>
              <a:off x="0" y="6577013"/>
              <a:ext cx="7172325" cy="304800"/>
              <a:chOff x="0" y="4143"/>
              <a:chExt cx="4518" cy="192"/>
            </a:xfrm>
          </p:grpSpPr>
          <p:sp>
            <p:nvSpPr>
              <p:cNvPr id="22" name="TextBox 14"/>
              <p:cNvSpPr txBox="1">
                <a:spLocks noChangeArrowheads="1"/>
              </p:cNvSpPr>
              <p:nvPr/>
            </p:nvSpPr>
            <p:spPr bwMode="auto">
              <a:xfrm>
                <a:off x="0" y="4143"/>
                <a:ext cx="1175" cy="1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err="1" smtClean="0">
                    <a:solidFill>
                      <a:schemeClr val="bg1"/>
                    </a:solidFill>
                    <a:latin typeface="Arial"/>
                    <a:cs typeface="Arial"/>
                  </a:rPr>
                  <a:t>June</a:t>
                </a:r>
                <a:r>
                  <a:rPr lang="it-IT" sz="1400" dirty="0" smtClean="0">
                    <a:solidFill>
                      <a:schemeClr val="bg1"/>
                    </a:solidFill>
                    <a:latin typeface="Arial"/>
                    <a:cs typeface="Arial"/>
                  </a:rPr>
                  <a:t> 17, 2016</a:t>
                </a:r>
                <a:endParaRPr lang="en-GB" sz="1400" dirty="0">
                  <a:solidFill>
                    <a:schemeClr val="bg1"/>
                  </a:solidFill>
                  <a:latin typeface="Arial"/>
                  <a:cs typeface="Arial"/>
                </a:endParaRPr>
              </a:p>
            </p:txBody>
          </p:sp>
          <p:sp>
            <p:nvSpPr>
              <p:cNvPr id="23" name="TextBox 15"/>
              <p:cNvSpPr txBox="1">
                <a:spLocks noChangeArrowheads="1"/>
              </p:cNvSpPr>
              <p:nvPr/>
            </p:nvSpPr>
            <p:spPr bwMode="auto">
              <a:xfrm>
                <a:off x="1175" y="4143"/>
                <a:ext cx="3343" cy="192"/>
              </a:xfrm>
              <a:prstGeom prst="rect">
                <a:avLst/>
              </a:prstGeom>
              <a:solidFill>
                <a:srgbClr val="558ED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en-GB" sz="1400" dirty="0" smtClean="0">
                    <a:solidFill>
                      <a:schemeClr val="bg1"/>
                    </a:solidFill>
                    <a:latin typeface="Arial"/>
                    <a:cs typeface="Arial"/>
                  </a:rPr>
                  <a:t>Kirk McDonald Fest</a:t>
                </a:r>
                <a:endParaRPr lang="en-GB" sz="1400" dirty="0">
                  <a:solidFill>
                    <a:schemeClr val="bg1"/>
                  </a:solidFill>
                  <a:latin typeface="Arial"/>
                  <a:cs typeface="Arial"/>
                </a:endParaRPr>
              </a:p>
            </p:txBody>
          </p:sp>
        </p:grpSp>
        <p:sp>
          <p:nvSpPr>
            <p:cNvPr id="21" name="TextBox 5"/>
            <p:cNvSpPr txBox="1">
              <a:spLocks noChangeArrowheads="1"/>
            </p:cNvSpPr>
            <p:nvPr/>
          </p:nvSpPr>
          <p:spPr bwMode="auto">
            <a:xfrm>
              <a:off x="7132638" y="6580188"/>
              <a:ext cx="20478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a:solidFill>
                    <a:schemeClr val="bg1"/>
                  </a:solidFill>
                  <a:latin typeface="Arial"/>
                  <a:cs typeface="Arial"/>
                </a:rPr>
                <a:t>C. </a:t>
              </a:r>
              <a:r>
                <a:rPr lang="it-IT" sz="1400" dirty="0" smtClean="0">
                  <a:solidFill>
                    <a:schemeClr val="bg1"/>
                  </a:solidFill>
                  <a:latin typeface="Arial"/>
                  <a:cs typeface="Arial"/>
                </a:rPr>
                <a:t>Biino</a:t>
              </a:r>
              <a:endParaRPr lang="en-GB" sz="1400" dirty="0">
                <a:solidFill>
                  <a:schemeClr val="bg1"/>
                </a:solidFill>
                <a:latin typeface="Arial"/>
                <a:cs typeface="Arial"/>
              </a:endParaRPr>
            </a:p>
          </p:txBody>
        </p:sp>
      </p:grpSp>
      <p:sp>
        <p:nvSpPr>
          <p:cNvPr id="3" name="Title 2"/>
          <p:cNvSpPr>
            <a:spLocks noGrp="1"/>
          </p:cNvSpPr>
          <p:nvPr>
            <p:ph type="title"/>
          </p:nvPr>
        </p:nvSpPr>
        <p:spPr/>
        <p:txBody>
          <a:bodyPr/>
          <a:lstStyle/>
          <a:p>
            <a:r>
              <a:rPr lang="en-US" dirty="0" smtClean="0"/>
              <a:t> </a:t>
            </a:r>
            <a:endParaRPr lang="en-US" dirty="0"/>
          </a:p>
        </p:txBody>
      </p:sp>
      <p:sp>
        <p:nvSpPr>
          <p:cNvPr id="6" name="Text Placeholder 5"/>
          <p:cNvSpPr>
            <a:spLocks noGrp="1"/>
          </p:cNvSpPr>
          <p:nvPr>
            <p:ph type="body" idx="1"/>
          </p:nvPr>
        </p:nvSpPr>
        <p:spPr/>
        <p:txBody>
          <a:bodyPr/>
          <a:lstStyle/>
          <a:p>
            <a:r>
              <a:rPr lang="en-US" dirty="0" smtClean="0"/>
              <a:t> </a:t>
            </a:r>
            <a:endParaRPr lang="en-US" dirty="0"/>
          </a:p>
        </p:txBody>
      </p:sp>
      <p:sp>
        <p:nvSpPr>
          <p:cNvPr id="12" name="Rectangle 2"/>
          <p:cNvSpPr txBox="1">
            <a:spLocks noChangeArrowheads="1"/>
          </p:cNvSpPr>
          <p:nvPr/>
        </p:nvSpPr>
        <p:spPr bwMode="auto">
          <a:xfrm>
            <a:off x="0" y="0"/>
            <a:ext cx="9144000" cy="864096"/>
          </a:xfrm>
          <a:prstGeom prst="rect">
            <a:avLst/>
          </a:prstGeom>
          <a:solidFill>
            <a:srgbClr val="558ED5"/>
          </a:solidFill>
          <a:ln w="9525">
            <a:noFill/>
            <a:miter lim="800000"/>
            <a:headEnd/>
            <a:tailEnd/>
          </a:ln>
          <a:effectLst>
            <a:reflection blurRad="6350" stA="52000" endA="300" endPos="35000" dir="5400000" sy="-100000" algn="bl" rotWithShape="0"/>
          </a:effectLst>
        </p:spPr>
        <p:txBody>
          <a:bodyPr anchor="ctr"/>
          <a:lstStyle/>
          <a:p>
            <a:pPr>
              <a:lnSpc>
                <a:spcPct val="50000"/>
              </a:lnSpc>
              <a:defRPr/>
            </a:pPr>
            <a:r>
              <a:rPr lang="en-GB" sz="3600" dirty="0">
                <a:solidFill>
                  <a:schemeClr val="bg1"/>
                </a:solidFill>
                <a:effectLst>
                  <a:reflection stA="50000" endPos="75000" dist="12700" dir="5400000" sy="-100000" algn="bl" rotWithShape="0"/>
                </a:effectLst>
                <a:latin typeface="Calibri"/>
                <a:ea typeface="ＭＳ Ｐゴシック" pitchFamily="34" charset="-128"/>
                <a:cs typeface="Calibri"/>
              </a:rPr>
              <a:t> </a:t>
            </a:r>
            <a:r>
              <a:rPr lang="en-GB" sz="3600" dirty="0" smtClean="0">
                <a:solidFill>
                  <a:schemeClr val="bg1"/>
                </a:solidFill>
                <a:effectLst>
                  <a:reflection stA="50000" endPos="75000" dist="12700" dir="5400000" sy="-100000" algn="bl" rotWithShape="0"/>
                </a:effectLst>
                <a:latin typeface="Calibri"/>
                <a:ea typeface="ＭＳ Ｐゴシック" pitchFamily="34" charset="-128"/>
                <a:cs typeface="Calibri"/>
              </a:rPr>
              <a:t> NA48 method and set-up</a:t>
            </a:r>
            <a:endParaRPr lang="ru-RU" sz="3600" kern="0" dirty="0">
              <a:solidFill>
                <a:schemeClr val="bg1"/>
              </a:solidFill>
              <a:latin typeface="Calibri"/>
              <a:ea typeface="+mj-ea"/>
              <a:cs typeface="Calibri"/>
            </a:endParaRPr>
          </a:p>
        </p:txBody>
      </p:sp>
      <p:sp>
        <p:nvSpPr>
          <p:cNvPr id="13" name="Text Box 4"/>
          <p:cNvSpPr txBox="1">
            <a:spLocks noChangeArrowheads="1"/>
          </p:cNvSpPr>
          <p:nvPr/>
        </p:nvSpPr>
        <p:spPr bwMode="auto">
          <a:xfrm>
            <a:off x="381000" y="1035050"/>
            <a:ext cx="8382000" cy="523220"/>
          </a:xfrm>
          <a:prstGeom prst="rect">
            <a:avLst/>
          </a:prstGeom>
          <a:solidFill>
            <a:srgbClr val="FFFFE1"/>
          </a:solidFill>
          <a:ln w="9525">
            <a:solidFill>
              <a:srgbClr val="1F497D"/>
            </a:solidFill>
            <a:miter lim="800000"/>
            <a:headEnd/>
            <a:tailEnd/>
          </a:ln>
          <a:effectLst>
            <a:outerShdw blurRad="63500" dist="38099" dir="2700000" algn="ctr" rotWithShape="0">
              <a:schemeClr val="accent2">
                <a:alpha val="74998"/>
              </a:schemeClr>
            </a:outerShdw>
          </a:effectLst>
        </p:spPr>
        <p:txBody>
          <a:bodyPr>
            <a:spAutoFit/>
          </a:bodyPr>
          <a:lstStyle/>
          <a:p>
            <a:pPr>
              <a:defRPr/>
            </a:pPr>
            <a:r>
              <a:rPr lang="en-US" sz="2800" b="1" dirty="0">
                <a:solidFill>
                  <a:srgbClr val="FF0000"/>
                </a:solidFill>
                <a:latin typeface="+mn-lt"/>
                <a:cs typeface="+mn-cs"/>
              </a:rPr>
              <a:t>     </a:t>
            </a:r>
            <a:r>
              <a:rPr lang="en-US" sz="2800" b="1" dirty="0" smtClean="0">
                <a:solidFill>
                  <a:srgbClr val="FF0000"/>
                </a:solidFill>
                <a:latin typeface="+mn-lt"/>
                <a:cs typeface="+mn-cs"/>
              </a:rPr>
              <a:t>Strategy to minimize systematic effects:</a:t>
            </a:r>
            <a:endParaRPr lang="en-US" sz="1050" baseline="-25000" dirty="0">
              <a:solidFill>
                <a:srgbClr val="FF0000"/>
              </a:solidFill>
              <a:latin typeface="+mn-lt"/>
              <a:cs typeface="+mn-cs"/>
            </a:endParaRPr>
          </a:p>
        </p:txBody>
      </p:sp>
      <p:sp>
        <p:nvSpPr>
          <p:cNvPr id="14" name="Text Box 6"/>
          <p:cNvSpPr txBox="1">
            <a:spLocks noChangeArrowheads="1"/>
          </p:cNvSpPr>
          <p:nvPr/>
        </p:nvSpPr>
        <p:spPr bwMode="auto">
          <a:xfrm>
            <a:off x="381000" y="4876800"/>
            <a:ext cx="8382000" cy="1200328"/>
          </a:xfrm>
          <a:prstGeom prst="rect">
            <a:avLst/>
          </a:prstGeom>
          <a:solidFill>
            <a:srgbClr val="E5FDFF"/>
          </a:solidFill>
          <a:ln w="9525">
            <a:solidFill>
              <a:srgbClr val="1F497D"/>
            </a:solidFill>
            <a:miter lim="800000"/>
            <a:headEnd/>
            <a:tailEnd/>
          </a:ln>
          <a:effectLst>
            <a:outerShdw blurRad="63500" dist="38099" dir="2700000" algn="ctr" rotWithShape="0">
              <a:schemeClr val="bg2">
                <a:alpha val="74998"/>
              </a:schemeClr>
            </a:outerShdw>
          </a:effectLst>
        </p:spPr>
        <p:txBody>
          <a:bodyPr>
            <a:spAutoFit/>
          </a:bodyPr>
          <a:lstStyle/>
          <a:p>
            <a:pPr>
              <a:buClr>
                <a:srgbClr val="FF0000"/>
              </a:buClr>
              <a:buSzPct val="120000"/>
              <a:buFont typeface="Wingdings" charset="0"/>
              <a:buChar char="§"/>
              <a:defRPr/>
            </a:pPr>
            <a:r>
              <a:rPr lang="en-US" sz="2400" dirty="0">
                <a:solidFill>
                  <a:srgbClr val="000099"/>
                </a:solidFill>
                <a:cs typeface="+mn-cs"/>
              </a:rPr>
              <a:t>  </a:t>
            </a:r>
            <a:r>
              <a:rPr lang="en-US" sz="2400" dirty="0">
                <a:solidFill>
                  <a:srgbClr val="000099"/>
                </a:solidFill>
                <a:latin typeface="+mn-lt"/>
                <a:cs typeface="+mn-cs"/>
              </a:rPr>
              <a:t>use quasi-homogeneous liquid Krypton calorimeter to detect </a:t>
            </a:r>
            <a:r>
              <a:rPr lang="en-US" sz="2400" dirty="0">
                <a:solidFill>
                  <a:srgbClr val="000099"/>
                </a:solidFill>
                <a:latin typeface="Symbol" charset="0"/>
                <a:cs typeface="+mn-cs"/>
                <a:sym typeface="Monotype Sorts" charset="0"/>
              </a:rPr>
              <a:t>p</a:t>
            </a:r>
            <a:r>
              <a:rPr lang="en-US" sz="2400" baseline="30000" dirty="0">
                <a:solidFill>
                  <a:srgbClr val="000099"/>
                </a:solidFill>
                <a:cs typeface="+mn-cs"/>
                <a:sym typeface="Monotype Sorts" charset="0"/>
              </a:rPr>
              <a:t>0</a:t>
            </a:r>
            <a:r>
              <a:rPr lang="en-US" sz="2400" dirty="0">
                <a:solidFill>
                  <a:srgbClr val="000099"/>
                </a:solidFill>
                <a:latin typeface="Symbol" charset="0"/>
                <a:cs typeface="+mn-cs"/>
                <a:sym typeface="Monotype Sorts" charset="0"/>
              </a:rPr>
              <a:t>p</a:t>
            </a:r>
            <a:r>
              <a:rPr lang="en-US" sz="2400" baseline="30000" dirty="0">
                <a:solidFill>
                  <a:srgbClr val="000099"/>
                </a:solidFill>
                <a:cs typeface="+mn-cs"/>
                <a:sym typeface="Monotype Sorts" charset="0"/>
              </a:rPr>
              <a:t>0</a:t>
            </a:r>
            <a:r>
              <a:rPr lang="en-US" sz="2400" dirty="0">
                <a:solidFill>
                  <a:srgbClr val="000099"/>
                </a:solidFill>
                <a:cs typeface="+mn-cs"/>
              </a:rPr>
              <a:t> </a:t>
            </a:r>
            <a:r>
              <a:rPr lang="en-US" sz="2400" dirty="0">
                <a:solidFill>
                  <a:srgbClr val="000099"/>
                </a:solidFill>
                <a:latin typeface="+mn-lt"/>
                <a:cs typeface="+mn-cs"/>
              </a:rPr>
              <a:t>and magnetic spectrometer for </a:t>
            </a:r>
            <a:r>
              <a:rPr lang="en-US" sz="2400" dirty="0" err="1">
                <a:solidFill>
                  <a:srgbClr val="000099"/>
                </a:solidFill>
                <a:latin typeface="Symbol" charset="0"/>
                <a:cs typeface="+mn-cs"/>
                <a:sym typeface="Monotype Sorts" charset="0"/>
              </a:rPr>
              <a:t>p</a:t>
            </a:r>
            <a:r>
              <a:rPr lang="en-US" sz="2400" baseline="30000" dirty="0" err="1">
                <a:solidFill>
                  <a:srgbClr val="000099"/>
                </a:solidFill>
                <a:cs typeface="+mn-cs"/>
                <a:sym typeface="Monotype Sorts" charset="0"/>
              </a:rPr>
              <a:t>+</a:t>
            </a:r>
            <a:r>
              <a:rPr lang="en-US" sz="2400" dirty="0" err="1">
                <a:solidFill>
                  <a:srgbClr val="000099"/>
                </a:solidFill>
                <a:latin typeface="Symbol" charset="0"/>
                <a:cs typeface="+mn-cs"/>
                <a:sym typeface="Monotype Sorts" charset="0"/>
              </a:rPr>
              <a:t>p</a:t>
            </a:r>
            <a:r>
              <a:rPr lang="en-US" sz="2400" baseline="30000" dirty="0">
                <a:solidFill>
                  <a:srgbClr val="000099"/>
                </a:solidFill>
                <a:cs typeface="+mn-cs"/>
                <a:sym typeface="Monotype Sorts" charset="0"/>
              </a:rPr>
              <a:t>-  </a:t>
            </a:r>
          </a:p>
          <a:p>
            <a:pPr>
              <a:buClr>
                <a:srgbClr val="FF0000"/>
              </a:buClr>
              <a:buSzPct val="120000"/>
              <a:buFont typeface="Wingdings" charset="0"/>
              <a:buNone/>
              <a:defRPr/>
            </a:pPr>
            <a:r>
              <a:rPr lang="en-US" sz="2400" baseline="30000" dirty="0">
                <a:solidFill>
                  <a:srgbClr val="000099"/>
                </a:solidFill>
                <a:cs typeface="+mn-cs"/>
                <a:sym typeface="Monotype Sorts" charset="0"/>
              </a:rPr>
              <a:t> </a:t>
            </a:r>
            <a:r>
              <a:rPr lang="en-US" sz="2400" b="1" dirty="0">
                <a:solidFill>
                  <a:srgbClr val="FF3300"/>
                </a:solidFill>
                <a:latin typeface="Symbol" charset="0"/>
                <a:cs typeface="+mn-cs"/>
                <a:sym typeface="Symbol" charset="0"/>
              </a:rPr>
              <a:t></a:t>
            </a:r>
            <a:r>
              <a:rPr lang="en-US" sz="2400" dirty="0">
                <a:solidFill>
                  <a:srgbClr val="FF3300"/>
                </a:solidFill>
                <a:latin typeface="Symbol" charset="0"/>
                <a:cs typeface="+mn-cs"/>
                <a:sym typeface="Symbol" charset="0"/>
              </a:rPr>
              <a:t> </a:t>
            </a:r>
            <a:r>
              <a:rPr lang="en-US" sz="2400" dirty="0">
                <a:solidFill>
                  <a:srgbClr val="FF3300"/>
                </a:solidFill>
                <a:latin typeface="+mn-lt"/>
                <a:cs typeface="+mn-cs"/>
                <a:sym typeface="Symbol" charset="0"/>
              </a:rPr>
              <a:t>optimize resolution, uniformity, linearity and stability</a:t>
            </a:r>
            <a:endParaRPr lang="en-US" sz="2400" dirty="0">
              <a:latin typeface="+mn-lt"/>
              <a:cs typeface="+mn-cs"/>
            </a:endParaRPr>
          </a:p>
        </p:txBody>
      </p:sp>
      <p:sp>
        <p:nvSpPr>
          <p:cNvPr id="15" name="Text Box 7"/>
          <p:cNvSpPr txBox="1">
            <a:spLocks noChangeArrowheads="1"/>
          </p:cNvSpPr>
          <p:nvPr/>
        </p:nvSpPr>
        <p:spPr bwMode="auto">
          <a:xfrm>
            <a:off x="381000" y="3162300"/>
            <a:ext cx="8382000" cy="1200328"/>
          </a:xfrm>
          <a:prstGeom prst="rect">
            <a:avLst/>
          </a:prstGeom>
          <a:solidFill>
            <a:srgbClr val="E5FDFF"/>
          </a:solidFill>
          <a:ln w="9525">
            <a:solidFill>
              <a:srgbClr val="1F497D"/>
            </a:solidFill>
            <a:miter lim="800000"/>
            <a:headEnd/>
            <a:tailEnd/>
          </a:ln>
          <a:effectLst>
            <a:outerShdw blurRad="63500" dist="38099" dir="2700000" algn="ctr" rotWithShape="0">
              <a:schemeClr val="bg2">
                <a:alpha val="74998"/>
              </a:schemeClr>
            </a:outerShdw>
          </a:effectLst>
        </p:spPr>
        <p:txBody>
          <a:bodyPr>
            <a:spAutoFit/>
          </a:bodyPr>
          <a:lstStyle/>
          <a:p>
            <a:pPr>
              <a:buClr>
                <a:srgbClr val="FF0000"/>
              </a:buClr>
              <a:buSzPct val="120000"/>
              <a:buFont typeface="Wingdings" charset="0"/>
              <a:buChar char="§"/>
              <a:defRPr/>
            </a:pPr>
            <a:r>
              <a:rPr lang="en-US" sz="2400" dirty="0">
                <a:solidFill>
                  <a:srgbClr val="000099"/>
                </a:solidFill>
                <a:latin typeface="+mn-lt"/>
                <a:cs typeface="+mn-cs"/>
              </a:rPr>
              <a:t>  use same decay regions for all modes, apply </a:t>
            </a:r>
            <a:r>
              <a:rPr lang="en-US" sz="2400" dirty="0">
                <a:solidFill>
                  <a:srgbClr val="0066FF"/>
                </a:solidFill>
                <a:latin typeface="+mn-lt"/>
                <a:cs typeface="+mn-cs"/>
              </a:rPr>
              <a:t>lifetime weighting </a:t>
            </a:r>
            <a:r>
              <a:rPr lang="en-US" sz="2400" dirty="0">
                <a:solidFill>
                  <a:srgbClr val="000099"/>
                </a:solidFill>
                <a:latin typeface="+mn-lt"/>
                <a:cs typeface="+mn-cs"/>
              </a:rPr>
              <a:t>to equalize distribution of K</a:t>
            </a:r>
            <a:r>
              <a:rPr lang="en-US" sz="2400" baseline="-25000" dirty="0">
                <a:solidFill>
                  <a:srgbClr val="000099"/>
                </a:solidFill>
                <a:latin typeface="+mn-lt"/>
                <a:cs typeface="+mn-cs"/>
              </a:rPr>
              <a:t>S</a:t>
            </a:r>
            <a:r>
              <a:rPr lang="en-US" sz="2400" dirty="0">
                <a:solidFill>
                  <a:srgbClr val="000099"/>
                </a:solidFill>
                <a:latin typeface="+mn-lt"/>
                <a:cs typeface="+mn-cs"/>
              </a:rPr>
              <a:t> and K</a:t>
            </a:r>
            <a:r>
              <a:rPr lang="en-US" sz="2400" baseline="-25000" dirty="0">
                <a:solidFill>
                  <a:srgbClr val="000099"/>
                </a:solidFill>
                <a:latin typeface="+mn-lt"/>
                <a:cs typeface="+mn-cs"/>
              </a:rPr>
              <a:t>L </a:t>
            </a:r>
            <a:r>
              <a:rPr lang="en-US" sz="2400" dirty="0">
                <a:solidFill>
                  <a:srgbClr val="000099"/>
                </a:solidFill>
                <a:latin typeface="+mn-lt"/>
                <a:cs typeface="+mn-cs"/>
              </a:rPr>
              <a:t>decay positions  </a:t>
            </a:r>
          </a:p>
          <a:p>
            <a:pPr>
              <a:buClr>
                <a:srgbClr val="FF0000"/>
              </a:buClr>
              <a:buSzPct val="120000"/>
              <a:buFont typeface="Wingdings" charset="0"/>
              <a:buNone/>
              <a:defRPr/>
            </a:pPr>
            <a:r>
              <a:rPr lang="en-US" sz="2400" b="1" dirty="0">
                <a:solidFill>
                  <a:srgbClr val="FF3300"/>
                </a:solidFill>
                <a:latin typeface="+mn-lt"/>
                <a:cs typeface="+mn-cs"/>
                <a:sym typeface="Symbol" charset="0"/>
              </a:rPr>
              <a:t></a:t>
            </a:r>
            <a:r>
              <a:rPr lang="en-US" sz="2400" dirty="0">
                <a:solidFill>
                  <a:srgbClr val="FF3300"/>
                </a:solidFill>
                <a:latin typeface="+mn-lt"/>
                <a:cs typeface="+mn-cs"/>
                <a:sym typeface="Symbol" charset="0"/>
              </a:rPr>
              <a:t>  </a:t>
            </a:r>
            <a:r>
              <a:rPr lang="en-US" sz="2400" dirty="0">
                <a:solidFill>
                  <a:srgbClr val="FF0000"/>
                </a:solidFill>
                <a:latin typeface="+mn-lt"/>
                <a:cs typeface="+mn-cs"/>
              </a:rPr>
              <a:t>cancellation of detector acceptance effects</a:t>
            </a:r>
          </a:p>
        </p:txBody>
      </p:sp>
      <p:sp>
        <p:nvSpPr>
          <p:cNvPr id="19" name="Text Box 8"/>
          <p:cNvSpPr txBox="1">
            <a:spLocks noChangeArrowheads="1"/>
          </p:cNvSpPr>
          <p:nvPr/>
        </p:nvSpPr>
        <p:spPr bwMode="auto">
          <a:xfrm>
            <a:off x="381000" y="1741488"/>
            <a:ext cx="8382000" cy="1311128"/>
          </a:xfrm>
          <a:prstGeom prst="rect">
            <a:avLst/>
          </a:prstGeom>
          <a:solidFill>
            <a:srgbClr val="E5FDFF"/>
          </a:solidFill>
          <a:ln w="9525">
            <a:solidFill>
              <a:srgbClr val="1F497D"/>
            </a:solidFill>
            <a:miter lim="800000"/>
            <a:headEnd/>
            <a:tailEnd/>
          </a:ln>
          <a:effectLst>
            <a:outerShdw blurRad="63500" dist="38099" dir="2700000" algn="ctr" rotWithShape="0">
              <a:schemeClr val="bg2">
                <a:alpha val="74998"/>
              </a:schemeClr>
            </a:outerShdw>
          </a:effectLst>
        </p:spPr>
        <p:txBody>
          <a:bodyPr>
            <a:spAutoFit/>
          </a:bodyPr>
          <a:lstStyle/>
          <a:p>
            <a:pPr>
              <a:lnSpc>
                <a:spcPct val="130000"/>
              </a:lnSpc>
              <a:buClr>
                <a:srgbClr val="FF0000"/>
              </a:buClr>
              <a:buSzPct val="120000"/>
              <a:buFont typeface="Wingdings" charset="0"/>
              <a:buChar char="§"/>
              <a:defRPr/>
            </a:pPr>
            <a:r>
              <a:rPr lang="en-US" sz="2400" dirty="0">
                <a:solidFill>
                  <a:srgbClr val="000099"/>
                </a:solidFill>
                <a:latin typeface="+mn-lt"/>
                <a:cs typeface="+mn-cs"/>
              </a:rPr>
              <a:t>  the 4 modes are </a:t>
            </a:r>
            <a:r>
              <a:rPr lang="en-US" sz="2400" dirty="0">
                <a:solidFill>
                  <a:srgbClr val="0066FF"/>
                </a:solidFill>
                <a:latin typeface="+mn-lt"/>
                <a:cs typeface="+mn-cs"/>
              </a:rPr>
              <a:t>collected concurrently</a:t>
            </a:r>
            <a:r>
              <a:rPr lang="en-US" sz="2400" dirty="0">
                <a:solidFill>
                  <a:srgbClr val="000099"/>
                </a:solidFill>
                <a:latin typeface="+mn-lt"/>
                <a:cs typeface="+mn-cs"/>
              </a:rPr>
              <a:t> </a:t>
            </a:r>
          </a:p>
          <a:p>
            <a:pPr>
              <a:buClr>
                <a:srgbClr val="FF0000"/>
              </a:buClr>
              <a:buSzPct val="120000"/>
              <a:buFont typeface="Wingdings" charset="0"/>
              <a:buNone/>
              <a:defRPr/>
            </a:pPr>
            <a:r>
              <a:rPr lang="en-US" sz="2400" b="1" dirty="0">
                <a:solidFill>
                  <a:srgbClr val="FF3300"/>
                </a:solidFill>
                <a:latin typeface="+mn-lt"/>
                <a:cs typeface="+mn-cs"/>
                <a:sym typeface="Symbol" charset="0"/>
              </a:rPr>
              <a:t></a:t>
            </a:r>
            <a:r>
              <a:rPr lang="en-US" sz="2400" dirty="0">
                <a:solidFill>
                  <a:srgbClr val="FF3300"/>
                </a:solidFill>
                <a:latin typeface="+mn-lt"/>
                <a:cs typeface="+mn-cs"/>
                <a:sym typeface="Symbol" charset="0"/>
              </a:rPr>
              <a:t> </a:t>
            </a:r>
            <a:r>
              <a:rPr lang="en-US" sz="2400" dirty="0">
                <a:solidFill>
                  <a:srgbClr val="A50021"/>
                </a:solidFill>
                <a:latin typeface="+mn-lt"/>
                <a:cs typeface="+mn-cs"/>
                <a:sym typeface="Symbol" charset="0"/>
              </a:rPr>
              <a:t> </a:t>
            </a:r>
            <a:r>
              <a:rPr lang="en-US" sz="2400" dirty="0">
                <a:solidFill>
                  <a:srgbClr val="FF0000"/>
                </a:solidFill>
                <a:latin typeface="+mn-lt"/>
                <a:cs typeface="+mn-cs"/>
              </a:rPr>
              <a:t>cancellation of fluxes, dead times, inefficiencies, accidental rates</a:t>
            </a:r>
            <a:endParaRPr lang="en-US" sz="2400" dirty="0">
              <a:latin typeface="+mn-lt"/>
              <a:cs typeface="+mn-cs"/>
            </a:endParaRPr>
          </a:p>
        </p:txBody>
      </p:sp>
    </p:spTree>
    <p:extLst>
      <p:ext uri="{BB962C8B-B14F-4D97-AF65-F5344CB8AC3E}">
        <p14:creationId xmlns:p14="http://schemas.microsoft.com/office/powerpoint/2010/main" val="30221690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0" y="6553200"/>
            <a:ext cx="9180513" cy="307975"/>
            <a:chOff x="0" y="6577013"/>
            <a:chExt cx="9180513" cy="307975"/>
          </a:xfrm>
        </p:grpSpPr>
        <p:grpSp>
          <p:nvGrpSpPr>
            <p:cNvPr id="20" name="Group 31"/>
            <p:cNvGrpSpPr>
              <a:grpSpLocks/>
            </p:cNvGrpSpPr>
            <p:nvPr/>
          </p:nvGrpSpPr>
          <p:grpSpPr bwMode="auto">
            <a:xfrm>
              <a:off x="0" y="6577013"/>
              <a:ext cx="7172325" cy="304800"/>
              <a:chOff x="0" y="4143"/>
              <a:chExt cx="4518" cy="192"/>
            </a:xfrm>
          </p:grpSpPr>
          <p:sp>
            <p:nvSpPr>
              <p:cNvPr id="22" name="TextBox 14"/>
              <p:cNvSpPr txBox="1">
                <a:spLocks noChangeArrowheads="1"/>
              </p:cNvSpPr>
              <p:nvPr/>
            </p:nvSpPr>
            <p:spPr bwMode="auto">
              <a:xfrm>
                <a:off x="0" y="4143"/>
                <a:ext cx="1175" cy="1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err="1" smtClean="0">
                    <a:solidFill>
                      <a:schemeClr val="bg1"/>
                    </a:solidFill>
                    <a:latin typeface="Arial"/>
                    <a:cs typeface="Arial"/>
                  </a:rPr>
                  <a:t>June</a:t>
                </a:r>
                <a:r>
                  <a:rPr lang="it-IT" sz="1400" dirty="0" smtClean="0">
                    <a:solidFill>
                      <a:schemeClr val="bg1"/>
                    </a:solidFill>
                    <a:latin typeface="Arial"/>
                    <a:cs typeface="Arial"/>
                  </a:rPr>
                  <a:t> 17, 2016</a:t>
                </a:r>
                <a:endParaRPr lang="en-GB" sz="1400" dirty="0">
                  <a:solidFill>
                    <a:schemeClr val="bg1"/>
                  </a:solidFill>
                  <a:latin typeface="Arial"/>
                  <a:cs typeface="Arial"/>
                </a:endParaRPr>
              </a:p>
            </p:txBody>
          </p:sp>
          <p:sp>
            <p:nvSpPr>
              <p:cNvPr id="23" name="TextBox 15"/>
              <p:cNvSpPr txBox="1">
                <a:spLocks noChangeArrowheads="1"/>
              </p:cNvSpPr>
              <p:nvPr/>
            </p:nvSpPr>
            <p:spPr bwMode="auto">
              <a:xfrm>
                <a:off x="1175" y="4143"/>
                <a:ext cx="3343" cy="192"/>
              </a:xfrm>
              <a:prstGeom prst="rect">
                <a:avLst/>
              </a:prstGeom>
              <a:solidFill>
                <a:srgbClr val="558ED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en-GB" sz="1400" dirty="0" smtClean="0">
                    <a:solidFill>
                      <a:schemeClr val="bg1"/>
                    </a:solidFill>
                    <a:latin typeface="Arial"/>
                    <a:cs typeface="Arial"/>
                  </a:rPr>
                  <a:t>Kirk McDonald Fest</a:t>
                </a:r>
                <a:endParaRPr lang="en-GB" sz="1400" dirty="0">
                  <a:solidFill>
                    <a:schemeClr val="bg1"/>
                  </a:solidFill>
                  <a:latin typeface="Arial"/>
                  <a:cs typeface="Arial"/>
                </a:endParaRPr>
              </a:p>
            </p:txBody>
          </p:sp>
        </p:grpSp>
        <p:sp>
          <p:nvSpPr>
            <p:cNvPr id="21" name="TextBox 5"/>
            <p:cNvSpPr txBox="1">
              <a:spLocks noChangeArrowheads="1"/>
            </p:cNvSpPr>
            <p:nvPr/>
          </p:nvSpPr>
          <p:spPr bwMode="auto">
            <a:xfrm>
              <a:off x="7132638" y="6580188"/>
              <a:ext cx="20478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a:solidFill>
                    <a:schemeClr val="bg1"/>
                  </a:solidFill>
                  <a:latin typeface="Arial"/>
                  <a:cs typeface="Arial"/>
                </a:rPr>
                <a:t>C. </a:t>
              </a:r>
              <a:r>
                <a:rPr lang="it-IT" sz="1400" dirty="0" smtClean="0">
                  <a:solidFill>
                    <a:schemeClr val="bg1"/>
                  </a:solidFill>
                  <a:latin typeface="Arial"/>
                  <a:cs typeface="Arial"/>
                </a:rPr>
                <a:t>Biino</a:t>
              </a:r>
              <a:endParaRPr lang="en-GB" sz="1400" dirty="0">
                <a:solidFill>
                  <a:schemeClr val="bg1"/>
                </a:solidFill>
                <a:latin typeface="Arial"/>
                <a:cs typeface="Arial"/>
              </a:endParaRPr>
            </a:p>
          </p:txBody>
        </p:sp>
      </p:grpSp>
      <p:sp>
        <p:nvSpPr>
          <p:cNvPr id="3" name="Title 2"/>
          <p:cNvSpPr>
            <a:spLocks noGrp="1"/>
          </p:cNvSpPr>
          <p:nvPr>
            <p:ph type="title"/>
          </p:nvPr>
        </p:nvSpPr>
        <p:spPr/>
        <p:txBody>
          <a:bodyPr/>
          <a:lstStyle/>
          <a:p>
            <a:r>
              <a:rPr lang="en-US" dirty="0" smtClean="0"/>
              <a:t> </a:t>
            </a:r>
            <a:endParaRPr lang="en-US" dirty="0"/>
          </a:p>
        </p:txBody>
      </p:sp>
      <p:sp>
        <p:nvSpPr>
          <p:cNvPr id="6" name="Text Placeholder 5"/>
          <p:cNvSpPr>
            <a:spLocks noGrp="1"/>
          </p:cNvSpPr>
          <p:nvPr>
            <p:ph type="body" idx="1"/>
          </p:nvPr>
        </p:nvSpPr>
        <p:spPr/>
        <p:txBody>
          <a:bodyPr/>
          <a:lstStyle/>
          <a:p>
            <a:r>
              <a:rPr lang="en-US" dirty="0" smtClean="0"/>
              <a:t> </a:t>
            </a:r>
            <a:endParaRPr lang="en-US" dirty="0"/>
          </a:p>
        </p:txBody>
      </p:sp>
      <p:sp>
        <p:nvSpPr>
          <p:cNvPr id="12" name="Rectangle 2"/>
          <p:cNvSpPr txBox="1">
            <a:spLocks noChangeArrowheads="1"/>
          </p:cNvSpPr>
          <p:nvPr/>
        </p:nvSpPr>
        <p:spPr bwMode="auto">
          <a:xfrm>
            <a:off x="0" y="0"/>
            <a:ext cx="9144000" cy="864096"/>
          </a:xfrm>
          <a:prstGeom prst="rect">
            <a:avLst/>
          </a:prstGeom>
          <a:solidFill>
            <a:srgbClr val="558ED5"/>
          </a:solidFill>
          <a:ln w="9525">
            <a:noFill/>
            <a:miter lim="800000"/>
            <a:headEnd/>
            <a:tailEnd/>
          </a:ln>
          <a:effectLst>
            <a:reflection blurRad="6350" stA="52000" endA="300" endPos="35000" dir="5400000" sy="-100000" algn="bl" rotWithShape="0"/>
          </a:effectLst>
        </p:spPr>
        <p:txBody>
          <a:bodyPr anchor="ctr"/>
          <a:lstStyle/>
          <a:p>
            <a:pPr>
              <a:lnSpc>
                <a:spcPct val="50000"/>
              </a:lnSpc>
              <a:defRPr/>
            </a:pPr>
            <a:r>
              <a:rPr lang="en-GB" sz="3600" dirty="0">
                <a:solidFill>
                  <a:schemeClr val="bg1"/>
                </a:solidFill>
                <a:effectLst>
                  <a:reflection stA="50000" endPos="75000" dist="12700" dir="5400000" sy="-100000" algn="bl" rotWithShape="0"/>
                </a:effectLst>
                <a:latin typeface="Calibri"/>
                <a:ea typeface="ＭＳ Ｐゴシック" pitchFamily="34" charset="-128"/>
                <a:cs typeface="Calibri"/>
              </a:rPr>
              <a:t> </a:t>
            </a:r>
            <a:r>
              <a:rPr lang="en-GB" sz="3600" dirty="0" smtClean="0">
                <a:solidFill>
                  <a:schemeClr val="bg1"/>
                </a:solidFill>
                <a:effectLst>
                  <a:reflection stA="50000" endPos="75000" dist="12700" dir="5400000" sy="-100000" algn="bl" rotWithShape="0"/>
                </a:effectLst>
                <a:latin typeface="Calibri"/>
                <a:ea typeface="ＭＳ Ｐゴシック" pitchFamily="34" charset="-128"/>
                <a:cs typeface="Calibri"/>
              </a:rPr>
              <a:t> NA48: the Tagger</a:t>
            </a:r>
            <a:endParaRPr lang="ru-RU" sz="3600" kern="0" dirty="0">
              <a:solidFill>
                <a:schemeClr val="bg1"/>
              </a:solidFill>
              <a:latin typeface="Calibri"/>
              <a:ea typeface="+mj-ea"/>
              <a:cs typeface="Calibri"/>
            </a:endParaRPr>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t="7692"/>
          <a:stretch>
            <a:fillRect/>
          </a:stretch>
        </p:blipFill>
        <p:spPr bwMode="auto">
          <a:xfrm>
            <a:off x="152400" y="1143000"/>
            <a:ext cx="4000500" cy="4800600"/>
          </a:xfrm>
          <a:prstGeom prst="rect">
            <a:avLst/>
          </a:prstGeom>
          <a:noFill/>
          <a:ln>
            <a:solidFill>
              <a:srgbClr val="0066FF"/>
            </a:solidFill>
            <a:miter lim="800000"/>
            <a:headEnd/>
            <a:tailEnd/>
          </a:ln>
          <a:effectLst>
            <a:outerShdw blurRad="63500" dist="107763" dir="2700000" algn="ctr" rotWithShape="0">
              <a:srgbClr val="0066FF">
                <a:alpha val="74998"/>
              </a:srgbClr>
            </a:outerShdw>
          </a:effectLst>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pic>
      <p:sp>
        <p:nvSpPr>
          <p:cNvPr id="11" name="Rectangle 4"/>
          <p:cNvSpPr txBox="1">
            <a:spLocks noChangeArrowheads="1"/>
          </p:cNvSpPr>
          <p:nvPr/>
        </p:nvSpPr>
        <p:spPr>
          <a:xfrm>
            <a:off x="4649788" y="1751013"/>
            <a:ext cx="4265612" cy="2287587"/>
          </a:xfrm>
          <a:prstGeom prst="rect">
            <a:avLst/>
          </a:prstGeom>
          <a:solidFill>
            <a:srgbClr val="E5FDFF"/>
          </a:solidFill>
          <a:ln>
            <a:solidFill>
              <a:srgbClr val="0066FF"/>
            </a:solidFill>
            <a:miter lim="800000"/>
            <a:headEnd/>
            <a:tailEnd/>
          </a:ln>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2000" smtClean="0">
                <a:solidFill>
                  <a:srgbClr val="FF0000"/>
                </a:solidFill>
                <a:cs typeface="+mn-cs"/>
              </a:rPr>
              <a:t>Proton rate  </a:t>
            </a:r>
            <a:r>
              <a:rPr lang="en-US" sz="2000" smtClean="0">
                <a:solidFill>
                  <a:srgbClr val="FF0000"/>
                </a:solidFill>
                <a:latin typeface="Symbol" charset="0"/>
                <a:cs typeface="+mn-cs"/>
                <a:sym typeface="Symbol" charset="0"/>
              </a:rPr>
              <a:t></a:t>
            </a:r>
            <a:r>
              <a:rPr lang="en-US" sz="2000" smtClean="0">
                <a:solidFill>
                  <a:srgbClr val="FF0000"/>
                </a:solidFill>
                <a:cs typeface="+mn-cs"/>
              </a:rPr>
              <a:t> 30MHz</a:t>
            </a:r>
            <a:r>
              <a:rPr lang="en-US" sz="2000" smtClean="0">
                <a:cs typeface="+mn-cs"/>
              </a:rPr>
              <a:t> </a:t>
            </a:r>
            <a:r>
              <a:rPr lang="en-US" sz="2000" smtClean="0">
                <a:latin typeface="Symbol" charset="0"/>
                <a:cs typeface="+mn-cs"/>
                <a:sym typeface="Symbol" charset="0"/>
              </a:rPr>
              <a:t></a:t>
            </a:r>
            <a:r>
              <a:rPr lang="en-US" sz="2000" smtClean="0">
                <a:cs typeface="+mn-cs"/>
              </a:rPr>
              <a:t> split the intensity between foils, readout by Flash ADC 8 bits at 960 MHz</a:t>
            </a:r>
          </a:p>
          <a:p>
            <a:pPr>
              <a:lnSpc>
                <a:spcPct val="120000"/>
              </a:lnSpc>
              <a:buFontTx/>
              <a:buNone/>
              <a:defRPr/>
            </a:pPr>
            <a:r>
              <a:rPr lang="en-US" sz="2000" smtClean="0">
                <a:latin typeface="Symbol" charset="0"/>
                <a:cs typeface="+mn-cs"/>
                <a:sym typeface="Symbol" charset="0"/>
              </a:rPr>
              <a:t></a:t>
            </a:r>
            <a:r>
              <a:rPr lang="en-US" sz="2000" smtClean="0">
                <a:cs typeface="+mn-cs"/>
              </a:rPr>
              <a:t> time resolution : </a:t>
            </a:r>
            <a:r>
              <a:rPr lang="en-US" sz="2000" smtClean="0">
                <a:solidFill>
                  <a:srgbClr val="FF0000"/>
                </a:solidFill>
                <a:cs typeface="+mn-cs"/>
              </a:rPr>
              <a:t>140 ps</a:t>
            </a:r>
          </a:p>
          <a:p>
            <a:pPr>
              <a:lnSpc>
                <a:spcPct val="130000"/>
              </a:lnSpc>
              <a:buFontTx/>
              <a:buNone/>
              <a:defRPr/>
            </a:pPr>
            <a:r>
              <a:rPr lang="en-US" sz="2000" smtClean="0">
                <a:latin typeface="Symbol" charset="0"/>
                <a:cs typeface="+mn-cs"/>
                <a:sym typeface="Symbol" charset="0"/>
              </a:rPr>
              <a:t></a:t>
            </a:r>
            <a:r>
              <a:rPr lang="en-US" sz="2000" smtClean="0">
                <a:cs typeface="+mn-cs"/>
              </a:rPr>
              <a:t> double pulse separation : </a:t>
            </a:r>
            <a:r>
              <a:rPr lang="en-US" sz="2000" smtClean="0">
                <a:solidFill>
                  <a:srgbClr val="FF0000"/>
                </a:solidFill>
                <a:cs typeface="+mn-cs"/>
              </a:rPr>
              <a:t>4 ns</a:t>
            </a:r>
            <a:endParaRPr lang="en-US" sz="2000" smtClean="0">
              <a:cs typeface="+mn-cs"/>
            </a:endParaRPr>
          </a:p>
        </p:txBody>
      </p:sp>
      <p:pic>
        <p:nvPicPr>
          <p:cNvPr id="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4191000"/>
            <a:ext cx="5353050" cy="1762125"/>
          </a:xfrm>
          <a:prstGeom prst="rect">
            <a:avLst/>
          </a:prstGeom>
          <a:noFill/>
          <a:ln>
            <a:noFill/>
          </a:ln>
          <a:effectLst>
            <a:outerShdw blurRad="63500" dist="107763" dir="2700000" algn="ctr" rotWithShape="0">
              <a:srgbClr val="0066FF">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66FF"/>
                </a:solidFill>
                <a:miter lim="800000"/>
                <a:headEnd/>
                <a:tailEnd/>
              </a14:hiddenLine>
            </a:ext>
          </a:extLst>
        </p:spPr>
      </p:pic>
      <p:sp>
        <p:nvSpPr>
          <p:cNvPr id="14" name="Text Box 8"/>
          <p:cNvSpPr txBox="1">
            <a:spLocks noChangeArrowheads="1"/>
          </p:cNvSpPr>
          <p:nvPr/>
        </p:nvSpPr>
        <p:spPr bwMode="auto">
          <a:xfrm>
            <a:off x="609600" y="1447800"/>
            <a:ext cx="29638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a:solidFill>
                  <a:schemeClr val="tx1"/>
                </a:solidFill>
                <a:cs typeface="+mn-cs"/>
              </a:rPr>
              <a:t>2x12 thin scintillator foils</a:t>
            </a:r>
            <a:endParaRPr lang="en-US" sz="1400">
              <a:cs typeface="+mn-cs"/>
            </a:endParaRPr>
          </a:p>
        </p:txBody>
      </p:sp>
    </p:spTree>
    <p:extLst>
      <p:ext uri="{BB962C8B-B14F-4D97-AF65-F5344CB8AC3E}">
        <p14:creationId xmlns:p14="http://schemas.microsoft.com/office/powerpoint/2010/main" val="93658832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0" y="6583892"/>
            <a:ext cx="9180513" cy="307975"/>
            <a:chOff x="0" y="6577013"/>
            <a:chExt cx="9180513" cy="307975"/>
          </a:xfrm>
        </p:grpSpPr>
        <p:grpSp>
          <p:nvGrpSpPr>
            <p:cNvPr id="20" name="Group 31"/>
            <p:cNvGrpSpPr>
              <a:grpSpLocks/>
            </p:cNvGrpSpPr>
            <p:nvPr/>
          </p:nvGrpSpPr>
          <p:grpSpPr bwMode="auto">
            <a:xfrm>
              <a:off x="0" y="6577013"/>
              <a:ext cx="7172325" cy="304800"/>
              <a:chOff x="0" y="4143"/>
              <a:chExt cx="4518" cy="192"/>
            </a:xfrm>
          </p:grpSpPr>
          <p:sp>
            <p:nvSpPr>
              <p:cNvPr id="22" name="TextBox 14"/>
              <p:cNvSpPr txBox="1">
                <a:spLocks noChangeArrowheads="1"/>
              </p:cNvSpPr>
              <p:nvPr/>
            </p:nvSpPr>
            <p:spPr bwMode="auto">
              <a:xfrm>
                <a:off x="0" y="4143"/>
                <a:ext cx="1175" cy="1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err="1" smtClean="0">
                    <a:solidFill>
                      <a:schemeClr val="bg1"/>
                    </a:solidFill>
                    <a:latin typeface="Arial"/>
                    <a:cs typeface="Arial"/>
                  </a:rPr>
                  <a:t>June</a:t>
                </a:r>
                <a:r>
                  <a:rPr lang="it-IT" sz="1400" dirty="0" smtClean="0">
                    <a:solidFill>
                      <a:schemeClr val="bg1"/>
                    </a:solidFill>
                    <a:latin typeface="Arial"/>
                    <a:cs typeface="Arial"/>
                  </a:rPr>
                  <a:t> 17, 2016</a:t>
                </a:r>
                <a:endParaRPr lang="en-GB" sz="1400" dirty="0">
                  <a:solidFill>
                    <a:schemeClr val="bg1"/>
                  </a:solidFill>
                  <a:latin typeface="Arial"/>
                  <a:cs typeface="Arial"/>
                </a:endParaRPr>
              </a:p>
            </p:txBody>
          </p:sp>
          <p:sp>
            <p:nvSpPr>
              <p:cNvPr id="23" name="TextBox 15"/>
              <p:cNvSpPr txBox="1">
                <a:spLocks noChangeArrowheads="1"/>
              </p:cNvSpPr>
              <p:nvPr/>
            </p:nvSpPr>
            <p:spPr bwMode="auto">
              <a:xfrm>
                <a:off x="1175" y="4143"/>
                <a:ext cx="3343" cy="192"/>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en-GB" sz="1400" dirty="0" smtClean="0">
                    <a:solidFill>
                      <a:schemeClr val="bg1"/>
                    </a:solidFill>
                    <a:latin typeface="Arial"/>
                    <a:cs typeface="Arial"/>
                  </a:rPr>
                  <a:t>Kirk McDonald Fest</a:t>
                </a:r>
                <a:endParaRPr lang="en-GB" sz="1400" dirty="0">
                  <a:solidFill>
                    <a:schemeClr val="bg1"/>
                  </a:solidFill>
                  <a:latin typeface="Arial"/>
                  <a:cs typeface="Arial"/>
                </a:endParaRPr>
              </a:p>
            </p:txBody>
          </p:sp>
        </p:grpSp>
        <p:sp>
          <p:nvSpPr>
            <p:cNvPr id="21" name="TextBox 5"/>
            <p:cNvSpPr txBox="1">
              <a:spLocks noChangeArrowheads="1"/>
            </p:cNvSpPr>
            <p:nvPr/>
          </p:nvSpPr>
          <p:spPr bwMode="auto">
            <a:xfrm>
              <a:off x="7132638" y="6580188"/>
              <a:ext cx="20478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a:solidFill>
                    <a:schemeClr val="bg1"/>
                  </a:solidFill>
                  <a:latin typeface="Arial"/>
                  <a:cs typeface="Arial"/>
                </a:rPr>
                <a:t>C. </a:t>
              </a:r>
              <a:r>
                <a:rPr lang="it-IT" sz="1400" dirty="0" smtClean="0">
                  <a:solidFill>
                    <a:schemeClr val="bg1"/>
                  </a:solidFill>
                  <a:latin typeface="Arial"/>
                  <a:cs typeface="Arial"/>
                </a:rPr>
                <a:t>Biino</a:t>
              </a:r>
              <a:endParaRPr lang="en-GB" sz="1400" dirty="0">
                <a:solidFill>
                  <a:schemeClr val="bg1"/>
                </a:solidFill>
                <a:latin typeface="Arial"/>
                <a:cs typeface="Arial"/>
              </a:endParaRPr>
            </a:p>
          </p:txBody>
        </p:sp>
      </p:grpSp>
      <p:sp>
        <p:nvSpPr>
          <p:cNvPr id="4" name="Title 3"/>
          <p:cNvSpPr>
            <a:spLocks noGrp="1"/>
          </p:cNvSpPr>
          <p:nvPr>
            <p:ph type="title"/>
          </p:nvPr>
        </p:nvSpPr>
        <p:spPr/>
        <p:txBody>
          <a:bodyPr/>
          <a:lstStyle/>
          <a:p>
            <a:r>
              <a:rPr lang="en-US" dirty="0" smtClean="0"/>
              <a:t> </a:t>
            </a:r>
            <a:endParaRPr lang="en-US" dirty="0"/>
          </a:p>
        </p:txBody>
      </p:sp>
      <p:sp>
        <p:nvSpPr>
          <p:cNvPr id="5" name="Text Placeholder 4"/>
          <p:cNvSpPr>
            <a:spLocks noGrp="1"/>
          </p:cNvSpPr>
          <p:nvPr>
            <p:ph type="body" idx="1"/>
          </p:nvPr>
        </p:nvSpPr>
        <p:spPr/>
        <p:txBody>
          <a:bodyPr/>
          <a:lstStyle/>
          <a:p>
            <a:r>
              <a:rPr lang="en-US" dirty="0" smtClean="0"/>
              <a:t> </a:t>
            </a:r>
            <a:endParaRPr lang="en-US" dirty="0"/>
          </a:p>
        </p:txBody>
      </p:sp>
      <p:pic>
        <p:nvPicPr>
          <p:cNvPr id="7" name="Picture 6"/>
          <p:cNvPicPr>
            <a:picLocks noChangeAspect="1"/>
          </p:cNvPicPr>
          <p:nvPr/>
        </p:nvPicPr>
        <p:blipFill>
          <a:blip r:embed="rId3"/>
          <a:stretch>
            <a:fillRect/>
          </a:stretch>
        </p:blipFill>
        <p:spPr>
          <a:xfrm>
            <a:off x="457200" y="0"/>
            <a:ext cx="8229600" cy="6515100"/>
          </a:xfrm>
          <a:prstGeom prst="rect">
            <a:avLst/>
          </a:prstGeom>
        </p:spPr>
      </p:pic>
      <p:sp>
        <p:nvSpPr>
          <p:cNvPr id="2" name="TextBox 1"/>
          <p:cNvSpPr txBox="1"/>
          <p:nvPr/>
        </p:nvSpPr>
        <p:spPr>
          <a:xfrm>
            <a:off x="3657600" y="5814536"/>
            <a:ext cx="5472233" cy="738664"/>
          </a:xfrm>
          <a:prstGeom prst="rect">
            <a:avLst/>
          </a:prstGeom>
          <a:solidFill>
            <a:srgbClr val="DBEEF4"/>
          </a:solidFill>
        </p:spPr>
        <p:txBody>
          <a:bodyPr wrap="square" rtlCol="0">
            <a:spAutoFit/>
          </a:bodyPr>
          <a:lstStyle/>
          <a:p>
            <a:r>
              <a:rPr lang="en-US" sz="1400" b="1" dirty="0" smtClean="0"/>
              <a:t>At the High Intensity Area </a:t>
            </a:r>
            <a:r>
              <a:rPr lang="en-US" sz="1400" b="1" dirty="0"/>
              <a:t>of the Proton West </a:t>
            </a:r>
            <a:r>
              <a:rPr lang="en-US" sz="1400" b="1" dirty="0" smtClean="0"/>
              <a:t>Lab at </a:t>
            </a:r>
            <a:r>
              <a:rPr lang="en-US" sz="1400" b="1" dirty="0" err="1"/>
              <a:t>Fermilab</a:t>
            </a:r>
            <a:r>
              <a:rPr lang="en-US" sz="1400" b="1" dirty="0"/>
              <a:t>, </a:t>
            </a:r>
            <a:endParaRPr lang="en-US" sz="1400" b="1" dirty="0" smtClean="0"/>
          </a:p>
          <a:p>
            <a:r>
              <a:rPr lang="en-US" sz="1400" b="1" dirty="0"/>
              <a:t>a</a:t>
            </a:r>
            <a:r>
              <a:rPr lang="en-US" sz="1400" b="1" dirty="0" smtClean="0"/>
              <a:t>mong the first </a:t>
            </a:r>
            <a:r>
              <a:rPr lang="en-US" sz="1400" b="1" dirty="0"/>
              <a:t>users of the new </a:t>
            </a:r>
            <a:r>
              <a:rPr lang="en-US" sz="1400" b="1" dirty="0" smtClean="0"/>
              <a:t>superconducting </a:t>
            </a:r>
            <a:r>
              <a:rPr lang="en-US" sz="1400" b="1" dirty="0" err="1" smtClean="0"/>
              <a:t>accelera</a:t>
            </a:r>
            <a:r>
              <a:rPr lang="en-US" sz="1400" b="1" dirty="0" smtClean="0"/>
              <a:t>-tor</a:t>
            </a:r>
            <a:r>
              <a:rPr lang="en-US" sz="1400" b="1" dirty="0"/>
              <a:t>, the </a:t>
            </a:r>
            <a:r>
              <a:rPr lang="en-US" sz="1400" b="1" dirty="0" err="1" smtClean="0"/>
              <a:t>Tevatron</a:t>
            </a:r>
            <a:r>
              <a:rPr lang="en-US" sz="1400" b="1" dirty="0" smtClean="0"/>
              <a:t>, data taking in 1983-1984.  </a:t>
            </a:r>
            <a:endParaRPr lang="en-US" sz="1400" b="1" dirty="0"/>
          </a:p>
        </p:txBody>
      </p:sp>
    </p:spTree>
    <p:extLst>
      <p:ext uri="{BB962C8B-B14F-4D97-AF65-F5344CB8AC3E}">
        <p14:creationId xmlns:p14="http://schemas.microsoft.com/office/powerpoint/2010/main" val="420069022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39687" y="6583892"/>
            <a:ext cx="9180513" cy="307975"/>
            <a:chOff x="0" y="6577013"/>
            <a:chExt cx="9180513" cy="307975"/>
          </a:xfrm>
        </p:grpSpPr>
        <p:grpSp>
          <p:nvGrpSpPr>
            <p:cNvPr id="20" name="Group 31"/>
            <p:cNvGrpSpPr>
              <a:grpSpLocks/>
            </p:cNvGrpSpPr>
            <p:nvPr/>
          </p:nvGrpSpPr>
          <p:grpSpPr bwMode="auto">
            <a:xfrm>
              <a:off x="0" y="6577013"/>
              <a:ext cx="7172325" cy="304800"/>
              <a:chOff x="0" y="4143"/>
              <a:chExt cx="4518" cy="192"/>
            </a:xfrm>
          </p:grpSpPr>
          <p:sp>
            <p:nvSpPr>
              <p:cNvPr id="22" name="TextBox 14"/>
              <p:cNvSpPr txBox="1">
                <a:spLocks noChangeArrowheads="1"/>
              </p:cNvSpPr>
              <p:nvPr/>
            </p:nvSpPr>
            <p:spPr bwMode="auto">
              <a:xfrm>
                <a:off x="0" y="4143"/>
                <a:ext cx="1175" cy="1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err="1" smtClean="0">
                    <a:solidFill>
                      <a:schemeClr val="bg1"/>
                    </a:solidFill>
                    <a:latin typeface="Arial"/>
                    <a:cs typeface="Arial"/>
                  </a:rPr>
                  <a:t>June</a:t>
                </a:r>
                <a:r>
                  <a:rPr lang="it-IT" sz="1400" dirty="0" smtClean="0">
                    <a:solidFill>
                      <a:schemeClr val="bg1"/>
                    </a:solidFill>
                    <a:latin typeface="Arial"/>
                    <a:cs typeface="Arial"/>
                  </a:rPr>
                  <a:t> 17, 2016</a:t>
                </a:r>
                <a:endParaRPr lang="en-GB" sz="1400" dirty="0">
                  <a:solidFill>
                    <a:schemeClr val="bg1"/>
                  </a:solidFill>
                  <a:latin typeface="Arial"/>
                  <a:cs typeface="Arial"/>
                </a:endParaRPr>
              </a:p>
            </p:txBody>
          </p:sp>
          <p:sp>
            <p:nvSpPr>
              <p:cNvPr id="23" name="TextBox 15"/>
              <p:cNvSpPr txBox="1">
                <a:spLocks noChangeArrowheads="1"/>
              </p:cNvSpPr>
              <p:nvPr/>
            </p:nvSpPr>
            <p:spPr bwMode="auto">
              <a:xfrm>
                <a:off x="1175" y="4143"/>
                <a:ext cx="3343" cy="192"/>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en-GB" sz="1400" dirty="0" smtClean="0">
                    <a:solidFill>
                      <a:schemeClr val="bg1"/>
                    </a:solidFill>
                    <a:latin typeface="Arial"/>
                    <a:cs typeface="Arial"/>
                  </a:rPr>
                  <a:t>Kirk McDonald Fest</a:t>
                </a:r>
                <a:endParaRPr lang="en-GB" sz="1400" dirty="0">
                  <a:solidFill>
                    <a:schemeClr val="bg1"/>
                  </a:solidFill>
                  <a:latin typeface="Arial"/>
                  <a:cs typeface="Arial"/>
                </a:endParaRPr>
              </a:p>
            </p:txBody>
          </p:sp>
        </p:grpSp>
        <p:sp>
          <p:nvSpPr>
            <p:cNvPr id="21" name="TextBox 5"/>
            <p:cNvSpPr txBox="1">
              <a:spLocks noChangeArrowheads="1"/>
            </p:cNvSpPr>
            <p:nvPr/>
          </p:nvSpPr>
          <p:spPr bwMode="auto">
            <a:xfrm>
              <a:off x="7132638" y="6580188"/>
              <a:ext cx="20478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a:solidFill>
                    <a:schemeClr val="bg1"/>
                  </a:solidFill>
                  <a:latin typeface="Arial"/>
                  <a:cs typeface="Arial"/>
                </a:rPr>
                <a:t>C. </a:t>
              </a:r>
              <a:r>
                <a:rPr lang="it-IT" sz="1400" dirty="0" smtClean="0">
                  <a:solidFill>
                    <a:schemeClr val="bg1"/>
                  </a:solidFill>
                  <a:latin typeface="Arial"/>
                  <a:cs typeface="Arial"/>
                </a:rPr>
                <a:t>Biino</a:t>
              </a:r>
              <a:endParaRPr lang="en-GB" sz="1400" dirty="0">
                <a:solidFill>
                  <a:schemeClr val="bg1"/>
                </a:solidFill>
                <a:latin typeface="Arial"/>
                <a:cs typeface="Arial"/>
              </a:endParaRPr>
            </a:p>
          </p:txBody>
        </p:sp>
      </p:grpSp>
      <p:sp>
        <p:nvSpPr>
          <p:cNvPr id="4" name="Title 3"/>
          <p:cNvSpPr>
            <a:spLocks noGrp="1"/>
          </p:cNvSpPr>
          <p:nvPr>
            <p:ph type="title"/>
          </p:nvPr>
        </p:nvSpPr>
        <p:spPr/>
        <p:txBody>
          <a:bodyPr/>
          <a:lstStyle/>
          <a:p>
            <a:r>
              <a:rPr lang="en-US" dirty="0" smtClean="0"/>
              <a:t> </a:t>
            </a:r>
            <a:endParaRPr lang="en-US" dirty="0"/>
          </a:p>
        </p:txBody>
      </p:sp>
      <p:sp>
        <p:nvSpPr>
          <p:cNvPr id="5" name="Text Placeholder 4"/>
          <p:cNvSpPr>
            <a:spLocks noGrp="1"/>
          </p:cNvSpPr>
          <p:nvPr>
            <p:ph type="body" idx="1"/>
          </p:nvPr>
        </p:nvSpPr>
        <p:spPr/>
        <p:txBody>
          <a:bodyPr/>
          <a:lstStyle/>
          <a:p>
            <a:r>
              <a:rPr lang="en-US" dirty="0" smtClean="0"/>
              <a:t> </a:t>
            </a:r>
            <a:endParaRPr lang="en-US" dirty="0"/>
          </a:p>
        </p:txBody>
      </p:sp>
      <p:grpSp>
        <p:nvGrpSpPr>
          <p:cNvPr id="19" name="Group 16"/>
          <p:cNvGrpSpPr>
            <a:grpSpLocks/>
          </p:cNvGrpSpPr>
          <p:nvPr/>
        </p:nvGrpSpPr>
        <p:grpSpPr bwMode="auto">
          <a:xfrm>
            <a:off x="0" y="838200"/>
            <a:ext cx="9144000" cy="5830888"/>
            <a:chOff x="3843892" y="4365104"/>
            <a:chExt cx="4857220" cy="1595608"/>
          </a:xfrm>
        </p:grpSpPr>
        <p:pic>
          <p:nvPicPr>
            <p:cNvPr id="24"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43892" y="4365104"/>
              <a:ext cx="4857220" cy="159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p:cNvSpPr/>
            <p:nvPr/>
          </p:nvSpPr>
          <p:spPr>
            <a:xfrm>
              <a:off x="5462966" y="5177108"/>
              <a:ext cx="3157193" cy="126333"/>
            </a:xfrm>
            <a:prstGeom prst="rect">
              <a:avLst/>
            </a:prstGeom>
          </p:spPr>
          <p:txBody>
            <a:bodyPr wrap="square">
              <a:spAutoFit/>
            </a:bodyPr>
            <a:lstStyle/>
            <a:p>
              <a:pPr>
                <a:defRPr/>
              </a:pPr>
              <a:r>
                <a:rPr lang="en-US" sz="2400" dirty="0">
                  <a:solidFill>
                    <a:srgbClr val="FFFF00"/>
                  </a:solidFill>
                  <a:latin typeface="+mn-lt"/>
                </a:rPr>
                <a:t>Z → </a:t>
              </a:r>
              <a:r>
                <a:rPr lang="en-US" sz="2400" dirty="0" err="1">
                  <a:solidFill>
                    <a:srgbClr val="FFFF00"/>
                  </a:solidFill>
                  <a:latin typeface="+mn-lt"/>
                </a:rPr>
                <a:t>μμ</a:t>
              </a:r>
              <a:r>
                <a:rPr lang="en-US" sz="2400" dirty="0">
                  <a:solidFill>
                    <a:srgbClr val="FFFF00"/>
                  </a:solidFill>
                  <a:latin typeface="+mn-lt"/>
                </a:rPr>
                <a:t> event with 25 reconstructed vertices</a:t>
              </a:r>
            </a:p>
          </p:txBody>
        </p:sp>
      </p:grpSp>
      <p:sp>
        <p:nvSpPr>
          <p:cNvPr id="26" name="Rectangle 2"/>
          <p:cNvSpPr txBox="1">
            <a:spLocks noChangeArrowheads="1"/>
          </p:cNvSpPr>
          <p:nvPr/>
        </p:nvSpPr>
        <p:spPr bwMode="auto">
          <a:xfrm>
            <a:off x="-5644" y="0"/>
            <a:ext cx="9149644" cy="864096"/>
          </a:xfrm>
          <a:prstGeom prst="rect">
            <a:avLst/>
          </a:prstGeom>
          <a:solidFill>
            <a:srgbClr val="009999"/>
          </a:solidFill>
          <a:ln w="9525">
            <a:noFill/>
            <a:miter lim="800000"/>
            <a:headEnd/>
            <a:tailEnd/>
          </a:ln>
          <a:effectLst>
            <a:reflection blurRad="6350" stA="52000" endA="300" endPos="35000" dir="5400000" sy="-100000" algn="bl" rotWithShape="0"/>
          </a:effectLst>
        </p:spPr>
        <p:txBody>
          <a:bodyPr anchor="ctr"/>
          <a:lstStyle/>
          <a:p>
            <a:pPr>
              <a:lnSpc>
                <a:spcPct val="50000"/>
              </a:lnSpc>
              <a:defRPr/>
            </a:pPr>
            <a:r>
              <a:rPr lang="en-GB" sz="3600" dirty="0">
                <a:solidFill>
                  <a:schemeClr val="bg1"/>
                </a:solidFill>
                <a:effectLst>
                  <a:reflection stA="50000" endPos="75000" dist="12700" dir="5400000" sy="-100000" algn="bl" rotWithShape="0"/>
                </a:effectLst>
                <a:latin typeface="Calibri"/>
                <a:ea typeface="ＭＳ Ｐゴシック" pitchFamily="34" charset="-128"/>
                <a:cs typeface="Calibri"/>
              </a:rPr>
              <a:t> </a:t>
            </a:r>
            <a:r>
              <a:rPr lang="en-GB" sz="3600" dirty="0" smtClean="0">
                <a:solidFill>
                  <a:schemeClr val="bg1"/>
                </a:solidFill>
                <a:effectLst>
                  <a:reflection stA="50000" endPos="75000" dist="12700" dir="5400000" sy="-100000" algn="bl" rotWithShape="0"/>
                </a:effectLst>
                <a:latin typeface="Calibri"/>
                <a:ea typeface="ＭＳ Ｐゴシック" pitchFamily="34" charset="-128"/>
                <a:cs typeface="Calibri"/>
              </a:rPr>
              <a:t>   Pileup challenge</a:t>
            </a:r>
            <a:endParaRPr lang="ru-RU" sz="3600" kern="0" dirty="0">
              <a:solidFill>
                <a:schemeClr val="bg1"/>
              </a:solidFill>
              <a:latin typeface="Calibri"/>
              <a:ea typeface="+mj-ea"/>
              <a:cs typeface="Calibri"/>
            </a:endParaRPr>
          </a:p>
        </p:txBody>
      </p:sp>
      <p:sp>
        <p:nvSpPr>
          <p:cNvPr id="32" name="Rectangle 31"/>
          <p:cNvSpPr/>
          <p:nvPr/>
        </p:nvSpPr>
        <p:spPr>
          <a:xfrm>
            <a:off x="152400" y="6096000"/>
            <a:ext cx="5334000" cy="338554"/>
          </a:xfrm>
          <a:prstGeom prst="rect">
            <a:avLst/>
          </a:prstGeom>
          <a:solidFill>
            <a:srgbClr val="C0504D"/>
          </a:solidFill>
        </p:spPr>
        <p:txBody>
          <a:bodyPr wrap="square">
            <a:spAutoFit/>
          </a:bodyPr>
          <a:lstStyle/>
          <a:p>
            <a:r>
              <a:rPr lang="en-US" sz="1600" dirty="0" smtClean="0"/>
              <a:t>In 2012 Pileup </a:t>
            </a:r>
            <a:r>
              <a:rPr lang="en-US" sz="1600" dirty="0"/>
              <a:t>levels of ~35 </a:t>
            </a:r>
            <a:r>
              <a:rPr lang="en-US" sz="1600" dirty="0" smtClean="0"/>
              <a:t>were routine </a:t>
            </a:r>
            <a:r>
              <a:rPr lang="en-US" sz="1600" dirty="0"/>
              <a:t>at starts of </a:t>
            </a:r>
            <a:r>
              <a:rPr lang="en-US" sz="1600" dirty="0" smtClean="0"/>
              <a:t>fills</a:t>
            </a:r>
            <a:endParaRPr lang="en-US" sz="1600" dirty="0"/>
          </a:p>
        </p:txBody>
      </p:sp>
    </p:spTree>
    <p:extLst>
      <p:ext uri="{BB962C8B-B14F-4D97-AF65-F5344CB8AC3E}">
        <p14:creationId xmlns:p14="http://schemas.microsoft.com/office/powerpoint/2010/main" val="30148470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39687" y="6583892"/>
            <a:ext cx="9180513" cy="307975"/>
            <a:chOff x="0" y="6577013"/>
            <a:chExt cx="9180513" cy="307975"/>
          </a:xfrm>
        </p:grpSpPr>
        <p:grpSp>
          <p:nvGrpSpPr>
            <p:cNvPr id="20" name="Group 31"/>
            <p:cNvGrpSpPr>
              <a:grpSpLocks/>
            </p:cNvGrpSpPr>
            <p:nvPr/>
          </p:nvGrpSpPr>
          <p:grpSpPr bwMode="auto">
            <a:xfrm>
              <a:off x="0" y="6577013"/>
              <a:ext cx="7172325" cy="304800"/>
              <a:chOff x="0" y="4143"/>
              <a:chExt cx="4518" cy="192"/>
            </a:xfrm>
          </p:grpSpPr>
          <p:sp>
            <p:nvSpPr>
              <p:cNvPr id="22" name="TextBox 14"/>
              <p:cNvSpPr txBox="1">
                <a:spLocks noChangeArrowheads="1"/>
              </p:cNvSpPr>
              <p:nvPr/>
            </p:nvSpPr>
            <p:spPr bwMode="auto">
              <a:xfrm>
                <a:off x="0" y="4143"/>
                <a:ext cx="1175" cy="1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err="1" smtClean="0">
                    <a:solidFill>
                      <a:schemeClr val="bg1"/>
                    </a:solidFill>
                    <a:latin typeface="Arial"/>
                    <a:cs typeface="Arial"/>
                  </a:rPr>
                  <a:t>June</a:t>
                </a:r>
                <a:r>
                  <a:rPr lang="it-IT" sz="1400" dirty="0" smtClean="0">
                    <a:solidFill>
                      <a:schemeClr val="bg1"/>
                    </a:solidFill>
                    <a:latin typeface="Arial"/>
                    <a:cs typeface="Arial"/>
                  </a:rPr>
                  <a:t> 17, 2016</a:t>
                </a:r>
                <a:endParaRPr lang="en-GB" sz="1400" dirty="0">
                  <a:solidFill>
                    <a:schemeClr val="bg1"/>
                  </a:solidFill>
                  <a:latin typeface="Arial"/>
                  <a:cs typeface="Arial"/>
                </a:endParaRPr>
              </a:p>
            </p:txBody>
          </p:sp>
          <p:sp>
            <p:nvSpPr>
              <p:cNvPr id="23" name="TextBox 15"/>
              <p:cNvSpPr txBox="1">
                <a:spLocks noChangeArrowheads="1"/>
              </p:cNvSpPr>
              <p:nvPr/>
            </p:nvSpPr>
            <p:spPr bwMode="auto">
              <a:xfrm>
                <a:off x="1175" y="4143"/>
                <a:ext cx="3343" cy="192"/>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en-GB" sz="1400" dirty="0" smtClean="0">
                    <a:solidFill>
                      <a:schemeClr val="bg1"/>
                    </a:solidFill>
                    <a:latin typeface="Arial"/>
                    <a:cs typeface="Arial"/>
                  </a:rPr>
                  <a:t>Kirk McDonald Fest</a:t>
                </a:r>
                <a:endParaRPr lang="en-GB" sz="1400" dirty="0">
                  <a:solidFill>
                    <a:schemeClr val="bg1"/>
                  </a:solidFill>
                  <a:latin typeface="Arial"/>
                  <a:cs typeface="Arial"/>
                </a:endParaRPr>
              </a:p>
            </p:txBody>
          </p:sp>
        </p:grpSp>
        <p:sp>
          <p:nvSpPr>
            <p:cNvPr id="21" name="TextBox 5"/>
            <p:cNvSpPr txBox="1">
              <a:spLocks noChangeArrowheads="1"/>
            </p:cNvSpPr>
            <p:nvPr/>
          </p:nvSpPr>
          <p:spPr bwMode="auto">
            <a:xfrm>
              <a:off x="7132638" y="6580188"/>
              <a:ext cx="20478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a:solidFill>
                    <a:schemeClr val="bg1"/>
                  </a:solidFill>
                  <a:latin typeface="Arial"/>
                  <a:cs typeface="Arial"/>
                </a:rPr>
                <a:t>C. </a:t>
              </a:r>
              <a:r>
                <a:rPr lang="it-IT" sz="1400" dirty="0" smtClean="0">
                  <a:solidFill>
                    <a:schemeClr val="bg1"/>
                  </a:solidFill>
                  <a:latin typeface="Arial"/>
                  <a:cs typeface="Arial"/>
                </a:rPr>
                <a:t>Biino</a:t>
              </a:r>
              <a:endParaRPr lang="en-GB" sz="1400" dirty="0">
                <a:solidFill>
                  <a:schemeClr val="bg1"/>
                </a:solidFill>
                <a:latin typeface="Arial"/>
                <a:cs typeface="Arial"/>
              </a:endParaRPr>
            </a:p>
          </p:txBody>
        </p:sp>
      </p:grpSp>
      <p:sp>
        <p:nvSpPr>
          <p:cNvPr id="4" name="Title 3"/>
          <p:cNvSpPr>
            <a:spLocks noGrp="1"/>
          </p:cNvSpPr>
          <p:nvPr>
            <p:ph type="title"/>
          </p:nvPr>
        </p:nvSpPr>
        <p:spPr/>
        <p:txBody>
          <a:bodyPr/>
          <a:lstStyle/>
          <a:p>
            <a:r>
              <a:rPr lang="en-US" dirty="0" smtClean="0"/>
              <a:t> </a:t>
            </a:r>
            <a:endParaRPr lang="en-US" dirty="0"/>
          </a:p>
        </p:txBody>
      </p:sp>
      <p:sp>
        <p:nvSpPr>
          <p:cNvPr id="5" name="Text Placeholder 4"/>
          <p:cNvSpPr>
            <a:spLocks noGrp="1"/>
          </p:cNvSpPr>
          <p:nvPr>
            <p:ph type="body" idx="1"/>
          </p:nvPr>
        </p:nvSpPr>
        <p:spPr/>
        <p:txBody>
          <a:bodyPr/>
          <a:lstStyle/>
          <a:p>
            <a:r>
              <a:rPr lang="en-US" dirty="0" smtClean="0"/>
              <a:t> </a:t>
            </a:r>
            <a:endParaRPr lang="en-US" dirty="0"/>
          </a:p>
        </p:txBody>
      </p:sp>
      <p:pic>
        <p:nvPicPr>
          <p:cNvPr id="9" name="Picture 8" descr="Screen shot 2015-04-23 at 12.06.3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838200"/>
            <a:ext cx="2796224" cy="2425700"/>
          </a:xfrm>
          <a:prstGeom prst="rect">
            <a:avLst/>
          </a:prstGeom>
        </p:spPr>
      </p:pic>
      <p:grpSp>
        <p:nvGrpSpPr>
          <p:cNvPr id="10" name="Group 9"/>
          <p:cNvGrpSpPr/>
          <p:nvPr/>
        </p:nvGrpSpPr>
        <p:grpSpPr>
          <a:xfrm>
            <a:off x="3200400" y="685800"/>
            <a:ext cx="4800600" cy="3429000"/>
            <a:chOff x="3657600" y="609601"/>
            <a:chExt cx="4724400" cy="3621150"/>
          </a:xfrm>
        </p:grpSpPr>
        <p:pic>
          <p:nvPicPr>
            <p:cNvPr id="11" name="Image 15" descr="Screen Shot 2014-07-04 at 12.54.47 PM.png"/>
            <p:cNvPicPr>
              <a:picLocks noChangeAspect="1"/>
            </p:cNvPicPr>
            <p:nvPr/>
          </p:nvPicPr>
          <p:blipFill>
            <a:blip r:embed="rId4"/>
            <a:stretch>
              <a:fillRect/>
            </a:stretch>
          </p:blipFill>
          <p:spPr>
            <a:xfrm>
              <a:off x="3657600" y="609601"/>
              <a:ext cx="4724400" cy="3621150"/>
            </a:xfrm>
            <a:prstGeom prst="rect">
              <a:avLst/>
            </a:prstGeom>
          </p:spPr>
        </p:pic>
        <p:cxnSp>
          <p:nvCxnSpPr>
            <p:cNvPr id="12" name="Straight Connector 11"/>
            <p:cNvCxnSpPr/>
            <p:nvPr/>
          </p:nvCxnSpPr>
          <p:spPr>
            <a:xfrm flipV="1">
              <a:off x="4876800" y="838200"/>
              <a:ext cx="0" cy="2667000"/>
            </a:xfrm>
            <a:prstGeom prst="line">
              <a:avLst/>
            </a:prstGeom>
            <a:ln w="19050" cmpd="sng">
              <a:solidFill>
                <a:srgbClr val="FF0000"/>
              </a:solidFill>
              <a:prstDash val="dash"/>
            </a:ln>
          </p:spPr>
          <p:style>
            <a:lnRef idx="2">
              <a:schemeClr val="accent1"/>
            </a:lnRef>
            <a:fillRef idx="0">
              <a:schemeClr val="accent1"/>
            </a:fillRef>
            <a:effectRef idx="1">
              <a:schemeClr val="accent1"/>
            </a:effectRef>
            <a:fontRef idx="minor">
              <a:schemeClr val="tx1"/>
            </a:fontRef>
          </p:style>
        </p:cxnSp>
      </p:grpSp>
      <p:sp>
        <p:nvSpPr>
          <p:cNvPr id="13" name="Title 1"/>
          <p:cNvSpPr txBox="1">
            <a:spLocks/>
          </p:cNvSpPr>
          <p:nvPr/>
        </p:nvSpPr>
        <p:spPr>
          <a:xfrm>
            <a:off x="2819400" y="0"/>
            <a:ext cx="3886200" cy="914400"/>
          </a:xfrm>
          <a:prstGeom prst="rect">
            <a:avLst/>
          </a:prstGeom>
        </p:spPr>
        <p:txBody>
          <a:bodyPr anchor="t"/>
          <a:lstStyle>
            <a:lvl1pPr algn="l" rtl="0" eaLnBrk="0" fontAlgn="base" hangingPunct="0">
              <a:spcBef>
                <a:spcPct val="0"/>
              </a:spcBef>
              <a:spcAft>
                <a:spcPct val="0"/>
              </a:spcAft>
              <a:defRPr sz="4000" b="1" kern="1200" cap="all">
                <a:solidFill>
                  <a:srgbClr val="632523"/>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b="1">
                <a:solidFill>
                  <a:srgbClr val="632523"/>
                </a:solidFill>
                <a:latin typeface="Calibri" pitchFamily="34" charset="0"/>
                <a:ea typeface="ＭＳ Ｐゴシック" pitchFamily="-65" charset="-128"/>
                <a:cs typeface="ＭＳ Ｐゴシック" pitchFamily="-65" charset="-128"/>
              </a:defRPr>
            </a:lvl2pPr>
            <a:lvl3pPr algn="ctr" rtl="0" eaLnBrk="0" fontAlgn="base" hangingPunct="0">
              <a:spcBef>
                <a:spcPct val="0"/>
              </a:spcBef>
              <a:spcAft>
                <a:spcPct val="0"/>
              </a:spcAft>
              <a:defRPr sz="4400" b="1">
                <a:solidFill>
                  <a:srgbClr val="632523"/>
                </a:solidFill>
                <a:latin typeface="Calibri" pitchFamily="34" charset="0"/>
                <a:ea typeface="ＭＳ Ｐゴシック" pitchFamily="-65" charset="-128"/>
                <a:cs typeface="ＭＳ Ｐゴシック" pitchFamily="-65" charset="-128"/>
              </a:defRPr>
            </a:lvl3pPr>
            <a:lvl4pPr algn="ctr" rtl="0" eaLnBrk="0" fontAlgn="base" hangingPunct="0">
              <a:spcBef>
                <a:spcPct val="0"/>
              </a:spcBef>
              <a:spcAft>
                <a:spcPct val="0"/>
              </a:spcAft>
              <a:defRPr sz="4400" b="1">
                <a:solidFill>
                  <a:srgbClr val="632523"/>
                </a:solidFill>
                <a:latin typeface="Calibri" pitchFamily="34" charset="0"/>
                <a:ea typeface="ＭＳ Ｐゴシック" pitchFamily="-65" charset="-128"/>
                <a:cs typeface="ＭＳ Ｐゴシック" pitchFamily="-65" charset="-128"/>
              </a:defRPr>
            </a:lvl4pPr>
            <a:lvl5pPr algn="ctr" rtl="0" eaLnBrk="0" fontAlgn="base" hangingPunct="0">
              <a:spcBef>
                <a:spcPct val="0"/>
              </a:spcBef>
              <a:spcAft>
                <a:spcPct val="0"/>
              </a:spcAft>
              <a:defRPr sz="4400" b="1">
                <a:solidFill>
                  <a:srgbClr val="632523"/>
                </a:solidFill>
                <a:latin typeface="Calibri" pitchFamily="34" charset="0"/>
                <a:ea typeface="ＭＳ Ｐゴシック" pitchFamily="-65" charset="-128"/>
                <a:cs typeface="ＭＳ Ｐゴシック" pitchFamily="-65" charset="-128"/>
              </a:defRPr>
            </a:lvl5pPr>
            <a:lvl6pPr marL="457200" algn="ctr" rtl="0" fontAlgn="base">
              <a:spcBef>
                <a:spcPct val="0"/>
              </a:spcBef>
              <a:spcAft>
                <a:spcPct val="0"/>
              </a:spcAft>
              <a:defRPr sz="4400" b="1">
                <a:solidFill>
                  <a:srgbClr val="632523"/>
                </a:solidFill>
                <a:latin typeface="Calibri" pitchFamily="34" charset="0"/>
              </a:defRPr>
            </a:lvl6pPr>
            <a:lvl7pPr marL="914400" algn="ctr" rtl="0" fontAlgn="base">
              <a:spcBef>
                <a:spcPct val="0"/>
              </a:spcBef>
              <a:spcAft>
                <a:spcPct val="0"/>
              </a:spcAft>
              <a:defRPr sz="4400" b="1">
                <a:solidFill>
                  <a:srgbClr val="632523"/>
                </a:solidFill>
                <a:latin typeface="Calibri" pitchFamily="34" charset="0"/>
              </a:defRPr>
            </a:lvl7pPr>
            <a:lvl8pPr marL="1371600" algn="ctr" rtl="0" fontAlgn="base">
              <a:spcBef>
                <a:spcPct val="0"/>
              </a:spcBef>
              <a:spcAft>
                <a:spcPct val="0"/>
              </a:spcAft>
              <a:defRPr sz="4400" b="1">
                <a:solidFill>
                  <a:srgbClr val="632523"/>
                </a:solidFill>
                <a:latin typeface="Calibri" pitchFamily="34" charset="0"/>
              </a:defRPr>
            </a:lvl8pPr>
            <a:lvl9pPr marL="1828800" algn="ctr" rtl="0" fontAlgn="base">
              <a:spcBef>
                <a:spcPct val="0"/>
              </a:spcBef>
              <a:spcAft>
                <a:spcPct val="0"/>
              </a:spcAft>
              <a:defRPr sz="4400" b="1">
                <a:solidFill>
                  <a:srgbClr val="632523"/>
                </a:solidFill>
                <a:latin typeface="Calibri" pitchFamily="34" charset="0"/>
              </a:defRPr>
            </a:lvl9pPr>
          </a:lstStyle>
          <a:p>
            <a:r>
              <a:rPr lang="en-US" smtClean="0"/>
              <a:t> </a:t>
            </a:r>
            <a:endParaRPr lang="en-US" dirty="0"/>
          </a:p>
        </p:txBody>
      </p:sp>
      <p:sp>
        <p:nvSpPr>
          <p:cNvPr id="14" name="Content Placeholder 2"/>
          <p:cNvSpPr txBox="1">
            <a:spLocks/>
          </p:cNvSpPr>
          <p:nvPr/>
        </p:nvSpPr>
        <p:spPr bwMode="auto">
          <a:xfrm>
            <a:off x="457200" y="1600200"/>
            <a:ext cx="4038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marL="0" indent="0" algn="l"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pitchFamily="-65" charset="-128"/>
                <a:cs typeface="ＭＳ Ｐゴシック" pitchFamily="-65" charset="-128"/>
              </a:defRPr>
            </a:lvl1pPr>
            <a:lvl2pPr marL="457200" indent="0" algn="l" rtl="0" eaLnBrk="0" fontAlgn="base" hangingPunct="0">
              <a:spcBef>
                <a:spcPct val="20000"/>
              </a:spcBef>
              <a:spcAft>
                <a:spcPct val="0"/>
              </a:spcAft>
              <a:buFont typeface="Arial" charset="0"/>
              <a:buNone/>
              <a:defRPr sz="1800" kern="1200">
                <a:solidFill>
                  <a:schemeClr val="tx1">
                    <a:tint val="75000"/>
                  </a:schemeClr>
                </a:solidFill>
                <a:latin typeface="+mn-lt"/>
                <a:ea typeface="ＭＳ Ｐゴシック" pitchFamily="-65" charset="-128"/>
                <a:cs typeface="+mn-cs"/>
              </a:defRPr>
            </a:lvl2pPr>
            <a:lvl3pPr marL="914400" indent="0" algn="l" rtl="0" eaLnBrk="0" fontAlgn="base" hangingPunct="0">
              <a:spcBef>
                <a:spcPct val="20000"/>
              </a:spcBef>
              <a:spcAft>
                <a:spcPct val="0"/>
              </a:spcAft>
              <a:buFont typeface="Arial" charset="0"/>
              <a:buNone/>
              <a:defRPr sz="1600" kern="1200">
                <a:solidFill>
                  <a:schemeClr val="tx1">
                    <a:tint val="75000"/>
                  </a:schemeClr>
                </a:solidFill>
                <a:latin typeface="+mn-lt"/>
                <a:ea typeface="ＭＳ Ｐゴシック" pitchFamily="-65" charset="-128"/>
                <a:cs typeface="+mn-cs"/>
              </a:defRPr>
            </a:lvl3pPr>
            <a:lvl4pPr marL="1371600" indent="0" algn="l" rtl="0" eaLnBrk="0" fontAlgn="base" hangingPunct="0">
              <a:spcBef>
                <a:spcPct val="20000"/>
              </a:spcBef>
              <a:spcAft>
                <a:spcPct val="0"/>
              </a:spcAft>
              <a:buFont typeface="Arial" charset="0"/>
              <a:buNone/>
              <a:defRPr sz="1400" kern="1200">
                <a:solidFill>
                  <a:schemeClr val="tx1">
                    <a:tint val="75000"/>
                  </a:schemeClr>
                </a:solidFill>
                <a:latin typeface="+mn-lt"/>
                <a:ea typeface="ＭＳ Ｐゴシック" pitchFamily="-65" charset="-128"/>
                <a:cs typeface="+mn-cs"/>
              </a:defRPr>
            </a:lvl4pPr>
            <a:lvl5pPr marL="1828800" indent="0" algn="l" rtl="0" eaLnBrk="0" fontAlgn="base" hangingPunct="0">
              <a:spcBef>
                <a:spcPct val="20000"/>
              </a:spcBef>
              <a:spcAft>
                <a:spcPct val="0"/>
              </a:spcAft>
              <a:buFont typeface="Arial" charset="0"/>
              <a:buNone/>
              <a:defRPr sz="1400" kern="1200">
                <a:solidFill>
                  <a:schemeClr val="tx1">
                    <a:tint val="75000"/>
                  </a:schemeClr>
                </a:solidFill>
                <a:latin typeface="+mn-lt"/>
                <a:ea typeface="ＭＳ Ｐゴシック" pitchFamily="-65" charset="-128"/>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mtClean="0"/>
              <a:t> </a:t>
            </a:r>
            <a:endParaRPr lang="en-US" dirty="0"/>
          </a:p>
        </p:txBody>
      </p:sp>
      <p:sp>
        <p:nvSpPr>
          <p:cNvPr id="15" name="Content Placeholder 3"/>
          <p:cNvSpPr txBox="1">
            <a:spLocks/>
          </p:cNvSpPr>
          <p:nvPr/>
        </p:nvSpPr>
        <p:spPr>
          <a:xfrm>
            <a:off x="4648200" y="1600200"/>
            <a:ext cx="4038600" cy="452596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smtClean="0"/>
              <a:t> </a:t>
            </a:r>
            <a:endParaRPr lang="en-US" dirty="0"/>
          </a:p>
        </p:txBody>
      </p:sp>
      <p:pic>
        <p:nvPicPr>
          <p:cNvPr id="16" name="Picture 2"/>
          <p:cNvPicPr>
            <a:picLocks noChangeAspect="1" noChangeArrowheads="1"/>
          </p:cNvPicPr>
          <p:nvPr/>
        </p:nvPicPr>
        <p:blipFill>
          <a:blip r:embed="rId5"/>
          <a:srcRect/>
          <a:stretch>
            <a:fillRect/>
          </a:stretch>
        </p:blipFill>
        <p:spPr bwMode="auto">
          <a:xfrm>
            <a:off x="7848600" y="876300"/>
            <a:ext cx="1095607" cy="3162300"/>
          </a:xfrm>
          <a:prstGeom prst="rect">
            <a:avLst/>
          </a:prstGeom>
          <a:noFill/>
          <a:ln w="9525">
            <a:noFill/>
            <a:round/>
            <a:headEnd/>
            <a:tailEnd/>
          </a:ln>
          <a:effectLst/>
        </p:spPr>
      </p:pic>
      <p:sp>
        <p:nvSpPr>
          <p:cNvPr id="17" name="Rectangle 4"/>
          <p:cNvSpPr txBox="1">
            <a:spLocks noChangeArrowheads="1"/>
          </p:cNvSpPr>
          <p:nvPr/>
        </p:nvSpPr>
        <p:spPr bwMode="auto">
          <a:xfrm>
            <a:off x="0" y="0"/>
            <a:ext cx="9144000" cy="765175"/>
          </a:xfrm>
          <a:prstGeom prst="rect">
            <a:avLst/>
          </a:prstGeom>
          <a:solidFill>
            <a:srgbClr val="009999"/>
          </a:solidFill>
          <a:ln w="9525">
            <a:noFill/>
            <a:miter lim="800000"/>
            <a:headEnd/>
            <a:tailEnd/>
          </a:ln>
          <a:effectLst>
            <a:outerShdw dist="35921" dir="2700000" algn="ctr" rotWithShape="0">
              <a:srgbClr val="808080">
                <a:alpha val="50000"/>
              </a:srgbClr>
            </a:outerShdw>
          </a:effectLst>
        </p:spPr>
        <p:txBody>
          <a:bodyPr anchor="ctr"/>
          <a:lstStyle/>
          <a:p>
            <a:pPr algn="l">
              <a:defRPr/>
            </a:pPr>
            <a:r>
              <a:rPr lang="en-US" sz="3600" dirty="0">
                <a:solidFill>
                  <a:schemeClr val="bg1"/>
                </a:solidFill>
                <a:latin typeface="+mj-lt"/>
                <a:ea typeface="ＭＳ Ｐゴシック" pitchFamily="34" charset="-128"/>
                <a:cs typeface="+mn-cs"/>
              </a:rPr>
              <a:t> </a:t>
            </a:r>
            <a:r>
              <a:rPr lang="en-US" sz="3600" dirty="0" smtClean="0">
                <a:solidFill>
                  <a:schemeClr val="bg1"/>
                </a:solidFill>
                <a:latin typeface="+mj-lt"/>
                <a:ea typeface="ＭＳ Ｐゴシック" pitchFamily="34" charset="-128"/>
                <a:cs typeface="+mn-cs"/>
              </a:rPr>
              <a:t>   Higgs production and decay</a:t>
            </a:r>
            <a:endParaRPr lang="el-GR" sz="3600" dirty="0">
              <a:solidFill>
                <a:schemeClr val="bg1"/>
              </a:solidFill>
              <a:latin typeface="+mj-lt"/>
              <a:ea typeface="ＭＳ Ｐゴシック" pitchFamily="34" charset="-128"/>
              <a:cs typeface="+mn-cs"/>
            </a:endParaRPr>
          </a:p>
        </p:txBody>
      </p:sp>
      <p:pic>
        <p:nvPicPr>
          <p:cNvPr id="19" name="Picture 18" descr="Screen shot 2015-04-23 at 12.07.07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73455" y="4394375"/>
            <a:ext cx="2855945" cy="1930225"/>
          </a:xfrm>
          <a:prstGeom prst="rect">
            <a:avLst/>
          </a:prstGeom>
        </p:spPr>
      </p:pic>
      <p:sp>
        <p:nvSpPr>
          <p:cNvPr id="24" name="Rectangle 23"/>
          <p:cNvSpPr>
            <a:spLocks noChangeArrowheads="1"/>
          </p:cNvSpPr>
          <p:nvPr/>
        </p:nvSpPr>
        <p:spPr bwMode="auto">
          <a:xfrm>
            <a:off x="7010400" y="4419600"/>
            <a:ext cx="1981200" cy="2031325"/>
          </a:xfrm>
          <a:prstGeom prst="rect">
            <a:avLst/>
          </a:prstGeom>
          <a:noFill/>
          <a:ln>
            <a:noFill/>
          </a:ln>
          <a:extLst/>
        </p:spPr>
        <p:txBody>
          <a:bodyPr wrap="square">
            <a:spAutoFit/>
          </a:bodyPr>
          <a:lstStyle/>
          <a:p>
            <a:r>
              <a:rPr lang="en-US" dirty="0" smtClean="0">
                <a:solidFill>
                  <a:srgbClr val="2E639E"/>
                </a:solidFill>
                <a:latin typeface="ArialMT" charset="0"/>
              </a:rPr>
              <a:t>Most sensitive channels: </a:t>
            </a:r>
          </a:p>
          <a:p>
            <a:r>
              <a:rPr lang="en-US" dirty="0" smtClean="0">
                <a:solidFill>
                  <a:srgbClr val="2E639E"/>
                </a:solidFill>
                <a:latin typeface="ArialMT" charset="0"/>
              </a:rPr>
              <a:t>H </a:t>
            </a:r>
            <a:r>
              <a:rPr lang="en-US" dirty="0" smtClean="0">
                <a:solidFill>
                  <a:srgbClr val="2E639E"/>
                </a:solidFill>
                <a:latin typeface="ArialMT" charset="0"/>
                <a:sym typeface="Wingdings"/>
              </a:rPr>
              <a:t> ZZ*  4l</a:t>
            </a:r>
          </a:p>
          <a:p>
            <a:r>
              <a:rPr lang="en-US" dirty="0" smtClean="0">
                <a:solidFill>
                  <a:srgbClr val="2E639E"/>
                </a:solidFill>
                <a:latin typeface="ArialMT" charset="0"/>
                <a:sym typeface="Wingdings"/>
              </a:rPr>
              <a:t>H  </a:t>
            </a:r>
            <a:r>
              <a:rPr lang="en-US" dirty="0" err="1" smtClean="0">
                <a:solidFill>
                  <a:srgbClr val="2E639E"/>
                </a:solidFill>
                <a:latin typeface="Symbol" charset="2"/>
                <a:cs typeface="Symbol" charset="2"/>
                <a:sym typeface="Wingdings"/>
              </a:rPr>
              <a:t>gg</a:t>
            </a:r>
            <a:endParaRPr lang="en-US" dirty="0" smtClean="0">
              <a:solidFill>
                <a:srgbClr val="2E639E"/>
              </a:solidFill>
              <a:latin typeface="Symbol" charset="2"/>
              <a:cs typeface="Symbol" charset="2"/>
              <a:sym typeface="Wingdings"/>
            </a:endParaRPr>
          </a:p>
          <a:p>
            <a:r>
              <a:rPr lang="en-US" dirty="0">
                <a:solidFill>
                  <a:srgbClr val="2E639E"/>
                </a:solidFill>
                <a:latin typeface="ArialMT" charset="0"/>
                <a:sym typeface="Wingdings"/>
              </a:rPr>
              <a:t>H  </a:t>
            </a:r>
            <a:r>
              <a:rPr lang="en-US" dirty="0" smtClean="0">
                <a:solidFill>
                  <a:srgbClr val="2E639E"/>
                </a:solidFill>
                <a:latin typeface="ArialMT" charset="0"/>
                <a:sym typeface="Wingdings"/>
              </a:rPr>
              <a:t>WW  2l2</a:t>
            </a:r>
            <a:r>
              <a:rPr lang="en-US" dirty="0" smtClean="0">
                <a:solidFill>
                  <a:srgbClr val="2E639E"/>
                </a:solidFill>
                <a:latin typeface="Symbol" charset="2"/>
                <a:cs typeface="Symbol" charset="2"/>
                <a:sym typeface="Wingdings"/>
              </a:rPr>
              <a:t>n</a:t>
            </a:r>
          </a:p>
          <a:p>
            <a:r>
              <a:rPr lang="en-US" dirty="0" smtClean="0">
                <a:solidFill>
                  <a:srgbClr val="2E639E"/>
                </a:solidFill>
                <a:latin typeface="ArialMT" charset="0"/>
                <a:cs typeface="Symbol" charset="2"/>
                <a:sym typeface="Wingdings"/>
              </a:rPr>
              <a:t>H  </a:t>
            </a:r>
            <a:r>
              <a:rPr lang="en-US" dirty="0" err="1" smtClean="0">
                <a:solidFill>
                  <a:srgbClr val="2E639E"/>
                </a:solidFill>
                <a:latin typeface="Symbol" charset="2"/>
                <a:cs typeface="Symbol" charset="2"/>
                <a:sym typeface="Wingdings"/>
              </a:rPr>
              <a:t>tt</a:t>
            </a:r>
            <a:endParaRPr lang="en-US" dirty="0" smtClean="0">
              <a:solidFill>
                <a:srgbClr val="2E639E"/>
              </a:solidFill>
              <a:latin typeface="Symbol" charset="2"/>
              <a:cs typeface="Symbol" charset="2"/>
              <a:sym typeface="Wingdings"/>
            </a:endParaRPr>
          </a:p>
          <a:p>
            <a:r>
              <a:rPr lang="en-US" dirty="0" smtClean="0">
                <a:solidFill>
                  <a:srgbClr val="2E639E"/>
                </a:solidFill>
                <a:latin typeface="ArialMT" charset="0"/>
                <a:cs typeface="Symbol" charset="2"/>
                <a:sym typeface="Wingdings"/>
              </a:rPr>
              <a:t>H  bb</a:t>
            </a:r>
            <a:endParaRPr lang="en-US" dirty="0">
              <a:solidFill>
                <a:srgbClr val="2E639E"/>
              </a:solidFill>
              <a:latin typeface="Symbol" charset="2"/>
              <a:cs typeface="Symbol" charset="2"/>
              <a:sym typeface="Wingdings"/>
            </a:endParaRPr>
          </a:p>
        </p:txBody>
      </p:sp>
      <p:sp>
        <p:nvSpPr>
          <p:cNvPr id="25" name="Rectangle 24"/>
          <p:cNvSpPr>
            <a:spLocks noChangeArrowheads="1"/>
          </p:cNvSpPr>
          <p:nvPr/>
        </p:nvSpPr>
        <p:spPr bwMode="auto">
          <a:xfrm>
            <a:off x="609600" y="2971800"/>
            <a:ext cx="2362200" cy="400110"/>
          </a:xfrm>
          <a:prstGeom prst="rect">
            <a:avLst/>
          </a:prstGeom>
          <a:solidFill>
            <a:schemeClr val="bg1"/>
          </a:solidFill>
          <a:ln>
            <a:noFill/>
          </a:ln>
          <a:extLst/>
        </p:spPr>
        <p:txBody>
          <a:bodyPr wrap="square">
            <a:spAutoFit/>
          </a:bodyPr>
          <a:lstStyle/>
          <a:p>
            <a:r>
              <a:rPr lang="en-US" sz="2000" b="1" dirty="0">
                <a:solidFill>
                  <a:srgbClr val="2E639E"/>
                </a:solidFill>
                <a:latin typeface="ArialMT" charset="0"/>
              </a:rPr>
              <a:t>f</a:t>
            </a:r>
            <a:r>
              <a:rPr lang="en-US" sz="2000" b="1" dirty="0" smtClean="0">
                <a:solidFill>
                  <a:srgbClr val="2E639E"/>
                </a:solidFill>
                <a:latin typeface="ArialMT" charset="0"/>
              </a:rPr>
              <a:t>or </a:t>
            </a:r>
            <a:r>
              <a:rPr lang="en-US" sz="2000" b="1" dirty="0" err="1" smtClean="0">
                <a:solidFill>
                  <a:srgbClr val="2E639E"/>
                </a:solidFill>
                <a:latin typeface="ArialMT" charset="0"/>
              </a:rPr>
              <a:t>m</a:t>
            </a:r>
            <a:r>
              <a:rPr lang="en-US" sz="2000" b="1" baseline="-25000" dirty="0" err="1" smtClean="0">
                <a:solidFill>
                  <a:srgbClr val="2E639E"/>
                </a:solidFill>
                <a:latin typeface="ArialMT" charset="0"/>
              </a:rPr>
              <a:t>H</a:t>
            </a:r>
            <a:r>
              <a:rPr lang="en-US" sz="2000" b="1" dirty="0" smtClean="0">
                <a:solidFill>
                  <a:srgbClr val="2E639E"/>
                </a:solidFill>
                <a:latin typeface="ArialMT" charset="0"/>
              </a:rPr>
              <a:t>=125 </a:t>
            </a:r>
            <a:r>
              <a:rPr lang="en-US" sz="2000" b="1" dirty="0" err="1" smtClean="0">
                <a:solidFill>
                  <a:srgbClr val="2E639E"/>
                </a:solidFill>
                <a:latin typeface="ArialMT" charset="0"/>
              </a:rPr>
              <a:t>GeV</a:t>
            </a:r>
            <a:endParaRPr lang="en-US" sz="2000" b="1" dirty="0"/>
          </a:p>
        </p:txBody>
      </p:sp>
      <p:sp>
        <p:nvSpPr>
          <p:cNvPr id="26" name="Rectangle 25"/>
          <p:cNvSpPr>
            <a:spLocks noChangeArrowheads="1"/>
          </p:cNvSpPr>
          <p:nvPr/>
        </p:nvSpPr>
        <p:spPr bwMode="auto">
          <a:xfrm>
            <a:off x="3962400" y="4171890"/>
            <a:ext cx="2667000" cy="400110"/>
          </a:xfrm>
          <a:prstGeom prst="rect">
            <a:avLst/>
          </a:prstGeom>
          <a:solidFill>
            <a:schemeClr val="bg1"/>
          </a:solidFill>
          <a:ln>
            <a:noFill/>
          </a:ln>
          <a:extLst/>
        </p:spPr>
        <p:txBody>
          <a:bodyPr wrap="square">
            <a:spAutoFit/>
          </a:bodyPr>
          <a:lstStyle/>
          <a:p>
            <a:pPr algn="ctr"/>
            <a:r>
              <a:rPr lang="en-US" sz="2000" b="1" dirty="0">
                <a:solidFill>
                  <a:srgbClr val="2E639E"/>
                </a:solidFill>
                <a:latin typeface="ArialMT" charset="0"/>
              </a:rPr>
              <a:t>f</a:t>
            </a:r>
            <a:r>
              <a:rPr lang="en-US" sz="2000" b="1" dirty="0" smtClean="0">
                <a:solidFill>
                  <a:srgbClr val="2E639E"/>
                </a:solidFill>
                <a:latin typeface="ArialMT" charset="0"/>
              </a:rPr>
              <a:t>or </a:t>
            </a:r>
            <a:r>
              <a:rPr lang="en-US" sz="2000" b="1" dirty="0" err="1" smtClean="0">
                <a:solidFill>
                  <a:srgbClr val="2E639E"/>
                </a:solidFill>
                <a:latin typeface="ArialMT" charset="0"/>
              </a:rPr>
              <a:t>m</a:t>
            </a:r>
            <a:r>
              <a:rPr lang="en-US" sz="2000" b="1" baseline="-25000" dirty="0" err="1" smtClean="0">
                <a:solidFill>
                  <a:srgbClr val="2E639E"/>
                </a:solidFill>
                <a:latin typeface="ArialMT" charset="0"/>
              </a:rPr>
              <a:t>H</a:t>
            </a:r>
            <a:r>
              <a:rPr lang="en-US" sz="2000" b="1" dirty="0" smtClean="0">
                <a:solidFill>
                  <a:srgbClr val="2E639E"/>
                </a:solidFill>
                <a:latin typeface="ArialMT" charset="0"/>
              </a:rPr>
              <a:t>=125 </a:t>
            </a:r>
            <a:r>
              <a:rPr lang="en-US" sz="2000" b="1" dirty="0" err="1" smtClean="0">
                <a:solidFill>
                  <a:srgbClr val="2E639E"/>
                </a:solidFill>
                <a:latin typeface="ArialMT" charset="0"/>
              </a:rPr>
              <a:t>GeV</a:t>
            </a:r>
            <a:endParaRPr lang="en-US" sz="2000" b="1" dirty="0"/>
          </a:p>
        </p:txBody>
      </p:sp>
      <p:pic>
        <p:nvPicPr>
          <p:cNvPr id="28" name="Picture 27" descr="Screen shot 2015-04-23 at 2.01.13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00" y="3657600"/>
            <a:ext cx="3657600" cy="2895600"/>
          </a:xfrm>
          <a:prstGeom prst="rect">
            <a:avLst/>
          </a:prstGeom>
        </p:spPr>
      </p:pic>
    </p:spTree>
    <p:extLst>
      <p:ext uri="{BB962C8B-B14F-4D97-AF65-F5344CB8AC3E}">
        <p14:creationId xmlns:p14="http://schemas.microsoft.com/office/powerpoint/2010/main" val="6248363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39687" y="6583892"/>
            <a:ext cx="9180513" cy="307975"/>
            <a:chOff x="0" y="6577013"/>
            <a:chExt cx="9180513" cy="307975"/>
          </a:xfrm>
        </p:grpSpPr>
        <p:grpSp>
          <p:nvGrpSpPr>
            <p:cNvPr id="20" name="Group 31"/>
            <p:cNvGrpSpPr>
              <a:grpSpLocks/>
            </p:cNvGrpSpPr>
            <p:nvPr/>
          </p:nvGrpSpPr>
          <p:grpSpPr bwMode="auto">
            <a:xfrm>
              <a:off x="0" y="6577013"/>
              <a:ext cx="7172325" cy="304800"/>
              <a:chOff x="0" y="4143"/>
              <a:chExt cx="4518" cy="192"/>
            </a:xfrm>
          </p:grpSpPr>
          <p:sp>
            <p:nvSpPr>
              <p:cNvPr id="22" name="TextBox 14"/>
              <p:cNvSpPr txBox="1">
                <a:spLocks noChangeArrowheads="1"/>
              </p:cNvSpPr>
              <p:nvPr/>
            </p:nvSpPr>
            <p:spPr bwMode="auto">
              <a:xfrm>
                <a:off x="0" y="4143"/>
                <a:ext cx="1175" cy="1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err="1" smtClean="0">
                    <a:solidFill>
                      <a:schemeClr val="bg1"/>
                    </a:solidFill>
                    <a:latin typeface="Arial"/>
                    <a:cs typeface="Arial"/>
                  </a:rPr>
                  <a:t>June</a:t>
                </a:r>
                <a:r>
                  <a:rPr lang="it-IT" sz="1400" dirty="0" smtClean="0">
                    <a:solidFill>
                      <a:schemeClr val="bg1"/>
                    </a:solidFill>
                    <a:latin typeface="Arial"/>
                    <a:cs typeface="Arial"/>
                  </a:rPr>
                  <a:t> 17, 2016</a:t>
                </a:r>
                <a:endParaRPr lang="en-GB" sz="1400" dirty="0">
                  <a:solidFill>
                    <a:schemeClr val="bg1"/>
                  </a:solidFill>
                  <a:latin typeface="Arial"/>
                  <a:cs typeface="Arial"/>
                </a:endParaRPr>
              </a:p>
            </p:txBody>
          </p:sp>
          <p:sp>
            <p:nvSpPr>
              <p:cNvPr id="23" name="TextBox 15"/>
              <p:cNvSpPr txBox="1">
                <a:spLocks noChangeArrowheads="1"/>
              </p:cNvSpPr>
              <p:nvPr/>
            </p:nvSpPr>
            <p:spPr bwMode="auto">
              <a:xfrm>
                <a:off x="1175" y="4143"/>
                <a:ext cx="3343" cy="192"/>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en-GB" sz="1400" dirty="0" smtClean="0">
                    <a:solidFill>
                      <a:schemeClr val="bg1"/>
                    </a:solidFill>
                    <a:latin typeface="Arial"/>
                    <a:cs typeface="Arial"/>
                  </a:rPr>
                  <a:t>Kirk McDonald Fest</a:t>
                </a:r>
                <a:endParaRPr lang="en-GB" sz="1400" dirty="0">
                  <a:solidFill>
                    <a:schemeClr val="bg1"/>
                  </a:solidFill>
                  <a:latin typeface="Arial"/>
                  <a:cs typeface="Arial"/>
                </a:endParaRPr>
              </a:p>
            </p:txBody>
          </p:sp>
        </p:grpSp>
        <p:sp>
          <p:nvSpPr>
            <p:cNvPr id="21" name="TextBox 5"/>
            <p:cNvSpPr txBox="1">
              <a:spLocks noChangeArrowheads="1"/>
            </p:cNvSpPr>
            <p:nvPr/>
          </p:nvSpPr>
          <p:spPr bwMode="auto">
            <a:xfrm>
              <a:off x="7132638" y="6580188"/>
              <a:ext cx="20478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a:solidFill>
                    <a:schemeClr val="bg1"/>
                  </a:solidFill>
                  <a:latin typeface="Arial"/>
                  <a:cs typeface="Arial"/>
                </a:rPr>
                <a:t>C. </a:t>
              </a:r>
              <a:r>
                <a:rPr lang="it-IT" sz="1400" dirty="0" smtClean="0">
                  <a:solidFill>
                    <a:schemeClr val="bg1"/>
                  </a:solidFill>
                  <a:latin typeface="Arial"/>
                  <a:cs typeface="Arial"/>
                </a:rPr>
                <a:t>Biino</a:t>
              </a:r>
              <a:endParaRPr lang="en-GB" sz="1400" dirty="0">
                <a:solidFill>
                  <a:schemeClr val="bg1"/>
                </a:solidFill>
                <a:latin typeface="Arial"/>
                <a:cs typeface="Arial"/>
              </a:endParaRPr>
            </a:p>
          </p:txBody>
        </p:sp>
      </p:grpSp>
      <p:sp>
        <p:nvSpPr>
          <p:cNvPr id="4" name="Title 3"/>
          <p:cNvSpPr>
            <a:spLocks noGrp="1"/>
          </p:cNvSpPr>
          <p:nvPr>
            <p:ph type="title"/>
          </p:nvPr>
        </p:nvSpPr>
        <p:spPr/>
        <p:txBody>
          <a:bodyPr/>
          <a:lstStyle/>
          <a:p>
            <a:r>
              <a:rPr lang="en-US" dirty="0" smtClean="0"/>
              <a:t> </a:t>
            </a:r>
            <a:endParaRPr lang="en-US" dirty="0"/>
          </a:p>
        </p:txBody>
      </p:sp>
      <p:sp>
        <p:nvSpPr>
          <p:cNvPr id="5" name="Text Placeholder 4"/>
          <p:cNvSpPr>
            <a:spLocks noGrp="1"/>
          </p:cNvSpPr>
          <p:nvPr>
            <p:ph type="body" idx="1"/>
          </p:nvPr>
        </p:nvSpPr>
        <p:spPr/>
        <p:txBody>
          <a:bodyPr/>
          <a:lstStyle/>
          <a:p>
            <a:r>
              <a:rPr lang="en-US" dirty="0" smtClean="0"/>
              <a:t> </a:t>
            </a:r>
            <a:endParaRPr lang="en-US" dirty="0"/>
          </a:p>
        </p:txBody>
      </p:sp>
      <p:pic>
        <p:nvPicPr>
          <p:cNvPr id="9" name="Picture 8" descr="Screen shot 2015-04-23 at 4.05.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1" y="914400"/>
            <a:ext cx="4509464" cy="4191000"/>
          </a:xfrm>
          <a:prstGeom prst="rect">
            <a:avLst/>
          </a:prstGeom>
        </p:spPr>
      </p:pic>
      <p:sp>
        <p:nvSpPr>
          <p:cNvPr id="10" name="Title 1"/>
          <p:cNvSpPr txBox="1">
            <a:spLocks/>
          </p:cNvSpPr>
          <p:nvPr/>
        </p:nvSpPr>
        <p:spPr>
          <a:xfrm>
            <a:off x="2286000" y="304800"/>
            <a:ext cx="2362200" cy="228600"/>
          </a:xfrm>
          <a:prstGeom prst="rect">
            <a:avLst/>
          </a:prstGeom>
        </p:spPr>
        <p:txBody>
          <a:bodyPr anchor="t"/>
          <a:lstStyle>
            <a:lvl1pPr algn="l" rtl="0" eaLnBrk="0" fontAlgn="base" hangingPunct="0">
              <a:spcBef>
                <a:spcPct val="0"/>
              </a:spcBef>
              <a:spcAft>
                <a:spcPct val="0"/>
              </a:spcAft>
              <a:defRPr sz="4000" b="1" kern="1200" cap="all">
                <a:solidFill>
                  <a:srgbClr val="632523"/>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b="1">
                <a:solidFill>
                  <a:srgbClr val="632523"/>
                </a:solidFill>
                <a:latin typeface="Calibri" pitchFamily="34" charset="0"/>
                <a:ea typeface="ＭＳ Ｐゴシック" pitchFamily="-65" charset="-128"/>
                <a:cs typeface="ＭＳ Ｐゴシック" pitchFamily="-65" charset="-128"/>
              </a:defRPr>
            </a:lvl2pPr>
            <a:lvl3pPr algn="ctr" rtl="0" eaLnBrk="0" fontAlgn="base" hangingPunct="0">
              <a:spcBef>
                <a:spcPct val="0"/>
              </a:spcBef>
              <a:spcAft>
                <a:spcPct val="0"/>
              </a:spcAft>
              <a:defRPr sz="4400" b="1">
                <a:solidFill>
                  <a:srgbClr val="632523"/>
                </a:solidFill>
                <a:latin typeface="Calibri" pitchFamily="34" charset="0"/>
                <a:ea typeface="ＭＳ Ｐゴシック" pitchFamily="-65" charset="-128"/>
                <a:cs typeface="ＭＳ Ｐゴシック" pitchFamily="-65" charset="-128"/>
              </a:defRPr>
            </a:lvl3pPr>
            <a:lvl4pPr algn="ctr" rtl="0" eaLnBrk="0" fontAlgn="base" hangingPunct="0">
              <a:spcBef>
                <a:spcPct val="0"/>
              </a:spcBef>
              <a:spcAft>
                <a:spcPct val="0"/>
              </a:spcAft>
              <a:defRPr sz="4400" b="1">
                <a:solidFill>
                  <a:srgbClr val="632523"/>
                </a:solidFill>
                <a:latin typeface="Calibri" pitchFamily="34" charset="0"/>
                <a:ea typeface="ＭＳ Ｐゴシック" pitchFamily="-65" charset="-128"/>
                <a:cs typeface="ＭＳ Ｐゴシック" pitchFamily="-65" charset="-128"/>
              </a:defRPr>
            </a:lvl4pPr>
            <a:lvl5pPr algn="ctr" rtl="0" eaLnBrk="0" fontAlgn="base" hangingPunct="0">
              <a:spcBef>
                <a:spcPct val="0"/>
              </a:spcBef>
              <a:spcAft>
                <a:spcPct val="0"/>
              </a:spcAft>
              <a:defRPr sz="4400" b="1">
                <a:solidFill>
                  <a:srgbClr val="632523"/>
                </a:solidFill>
                <a:latin typeface="Calibri" pitchFamily="34" charset="0"/>
                <a:ea typeface="ＭＳ Ｐゴシック" pitchFamily="-65" charset="-128"/>
                <a:cs typeface="ＭＳ Ｐゴシック" pitchFamily="-65" charset="-128"/>
              </a:defRPr>
            </a:lvl5pPr>
            <a:lvl6pPr marL="457200" algn="ctr" rtl="0" fontAlgn="base">
              <a:spcBef>
                <a:spcPct val="0"/>
              </a:spcBef>
              <a:spcAft>
                <a:spcPct val="0"/>
              </a:spcAft>
              <a:defRPr sz="4400" b="1">
                <a:solidFill>
                  <a:srgbClr val="632523"/>
                </a:solidFill>
                <a:latin typeface="Calibri" pitchFamily="34" charset="0"/>
              </a:defRPr>
            </a:lvl6pPr>
            <a:lvl7pPr marL="914400" algn="ctr" rtl="0" fontAlgn="base">
              <a:spcBef>
                <a:spcPct val="0"/>
              </a:spcBef>
              <a:spcAft>
                <a:spcPct val="0"/>
              </a:spcAft>
              <a:defRPr sz="4400" b="1">
                <a:solidFill>
                  <a:srgbClr val="632523"/>
                </a:solidFill>
                <a:latin typeface="Calibri" pitchFamily="34" charset="0"/>
              </a:defRPr>
            </a:lvl7pPr>
            <a:lvl8pPr marL="1371600" algn="ctr" rtl="0" fontAlgn="base">
              <a:spcBef>
                <a:spcPct val="0"/>
              </a:spcBef>
              <a:spcAft>
                <a:spcPct val="0"/>
              </a:spcAft>
              <a:defRPr sz="4400" b="1">
                <a:solidFill>
                  <a:srgbClr val="632523"/>
                </a:solidFill>
                <a:latin typeface="Calibri" pitchFamily="34" charset="0"/>
              </a:defRPr>
            </a:lvl8pPr>
            <a:lvl9pPr marL="1828800" algn="ctr" rtl="0" fontAlgn="base">
              <a:spcBef>
                <a:spcPct val="0"/>
              </a:spcBef>
              <a:spcAft>
                <a:spcPct val="0"/>
              </a:spcAft>
              <a:defRPr sz="4400" b="1">
                <a:solidFill>
                  <a:srgbClr val="632523"/>
                </a:solidFill>
                <a:latin typeface="Calibri" pitchFamily="34" charset="0"/>
              </a:defRPr>
            </a:lvl9pPr>
          </a:lstStyle>
          <a:p>
            <a:r>
              <a:rPr lang="en-US" smtClean="0"/>
              <a:t> </a:t>
            </a:r>
            <a:endParaRPr lang="en-US" dirty="0"/>
          </a:p>
        </p:txBody>
      </p:sp>
      <p:sp>
        <p:nvSpPr>
          <p:cNvPr id="11" name="Content Placeholder 2"/>
          <p:cNvSpPr txBox="1">
            <a:spLocks/>
          </p:cNvSpPr>
          <p:nvPr/>
        </p:nvSpPr>
        <p:spPr bwMode="auto">
          <a:xfrm>
            <a:off x="5105400" y="1219200"/>
            <a:ext cx="4038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marL="0" indent="0" algn="l"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pitchFamily="-65" charset="-128"/>
                <a:cs typeface="ＭＳ Ｐゴシック" pitchFamily="-65" charset="-128"/>
              </a:defRPr>
            </a:lvl1pPr>
            <a:lvl2pPr marL="457200" indent="0" algn="l" rtl="0" eaLnBrk="0" fontAlgn="base" hangingPunct="0">
              <a:spcBef>
                <a:spcPct val="20000"/>
              </a:spcBef>
              <a:spcAft>
                <a:spcPct val="0"/>
              </a:spcAft>
              <a:buFont typeface="Arial" charset="0"/>
              <a:buNone/>
              <a:defRPr sz="1800" kern="1200">
                <a:solidFill>
                  <a:schemeClr val="tx1">
                    <a:tint val="75000"/>
                  </a:schemeClr>
                </a:solidFill>
                <a:latin typeface="+mn-lt"/>
                <a:ea typeface="ＭＳ Ｐゴシック" pitchFamily="-65" charset="-128"/>
                <a:cs typeface="+mn-cs"/>
              </a:defRPr>
            </a:lvl2pPr>
            <a:lvl3pPr marL="914400" indent="0" algn="l" rtl="0" eaLnBrk="0" fontAlgn="base" hangingPunct="0">
              <a:spcBef>
                <a:spcPct val="20000"/>
              </a:spcBef>
              <a:spcAft>
                <a:spcPct val="0"/>
              </a:spcAft>
              <a:buFont typeface="Arial" charset="0"/>
              <a:buNone/>
              <a:defRPr sz="1600" kern="1200">
                <a:solidFill>
                  <a:schemeClr val="tx1">
                    <a:tint val="75000"/>
                  </a:schemeClr>
                </a:solidFill>
                <a:latin typeface="+mn-lt"/>
                <a:ea typeface="ＭＳ Ｐゴシック" pitchFamily="-65" charset="-128"/>
                <a:cs typeface="+mn-cs"/>
              </a:defRPr>
            </a:lvl3pPr>
            <a:lvl4pPr marL="1371600" indent="0" algn="l" rtl="0" eaLnBrk="0" fontAlgn="base" hangingPunct="0">
              <a:spcBef>
                <a:spcPct val="20000"/>
              </a:spcBef>
              <a:spcAft>
                <a:spcPct val="0"/>
              </a:spcAft>
              <a:buFont typeface="Arial" charset="0"/>
              <a:buNone/>
              <a:defRPr sz="1400" kern="1200">
                <a:solidFill>
                  <a:schemeClr val="tx1">
                    <a:tint val="75000"/>
                  </a:schemeClr>
                </a:solidFill>
                <a:latin typeface="+mn-lt"/>
                <a:ea typeface="ＭＳ Ｐゴシック" pitchFamily="-65" charset="-128"/>
                <a:cs typeface="+mn-cs"/>
              </a:defRPr>
            </a:lvl4pPr>
            <a:lvl5pPr marL="1828800" indent="0" algn="l" rtl="0" eaLnBrk="0" fontAlgn="base" hangingPunct="0">
              <a:spcBef>
                <a:spcPct val="20000"/>
              </a:spcBef>
              <a:spcAft>
                <a:spcPct val="0"/>
              </a:spcAft>
              <a:buFont typeface="Arial" charset="0"/>
              <a:buNone/>
              <a:defRPr sz="1400" kern="1200">
                <a:solidFill>
                  <a:schemeClr val="tx1">
                    <a:tint val="75000"/>
                  </a:schemeClr>
                </a:solidFill>
                <a:latin typeface="+mn-lt"/>
                <a:ea typeface="ＭＳ Ｐゴシック" pitchFamily="-65" charset="-128"/>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mtClean="0"/>
              <a:t> </a:t>
            </a:r>
            <a:endParaRPr lang="en-US" dirty="0"/>
          </a:p>
        </p:txBody>
      </p:sp>
      <p:sp>
        <p:nvSpPr>
          <p:cNvPr id="12" name="Content Placeholder 3"/>
          <p:cNvSpPr txBox="1">
            <a:spLocks/>
          </p:cNvSpPr>
          <p:nvPr/>
        </p:nvSpPr>
        <p:spPr>
          <a:xfrm>
            <a:off x="39200" y="1267361"/>
            <a:ext cx="4038600" cy="452596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smtClean="0"/>
              <a:t> </a:t>
            </a:r>
            <a:endParaRPr lang="en-US" dirty="0"/>
          </a:p>
        </p:txBody>
      </p:sp>
      <p:sp>
        <p:nvSpPr>
          <p:cNvPr id="13" name="TextBox 12"/>
          <p:cNvSpPr txBox="1">
            <a:spLocks noChangeArrowheads="1"/>
          </p:cNvSpPr>
          <p:nvPr/>
        </p:nvSpPr>
        <p:spPr bwMode="auto">
          <a:xfrm>
            <a:off x="5181600" y="5153561"/>
            <a:ext cx="3810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en-US" sz="2000" dirty="0" err="1">
                <a:solidFill>
                  <a:srgbClr val="2E639E"/>
                </a:solidFill>
                <a:latin typeface="+mn-lt"/>
                <a:cs typeface="Symbol" charset="2"/>
              </a:rPr>
              <a:t>m</a:t>
            </a:r>
            <a:r>
              <a:rPr lang="en-US" sz="2000" baseline="-25000" dirty="0" err="1">
                <a:solidFill>
                  <a:srgbClr val="2E639E"/>
                </a:solidFill>
                <a:latin typeface="+mn-lt"/>
                <a:cs typeface="Symbol" charset="2"/>
              </a:rPr>
              <a:t>H</a:t>
            </a:r>
            <a:r>
              <a:rPr lang="en-US" sz="2000" dirty="0">
                <a:solidFill>
                  <a:srgbClr val="2E639E"/>
                </a:solidFill>
                <a:latin typeface="+mn-lt"/>
                <a:cs typeface="Symbol" charset="2"/>
              </a:rPr>
              <a:t> = </a:t>
            </a:r>
            <a:r>
              <a:rPr lang="en-US" sz="2000" dirty="0" smtClean="0">
                <a:solidFill>
                  <a:srgbClr val="2E639E"/>
                </a:solidFill>
                <a:latin typeface="+mn-lt"/>
                <a:cs typeface="Symbol" charset="2"/>
              </a:rPr>
              <a:t>124.5 </a:t>
            </a:r>
            <a:r>
              <a:rPr lang="en-US" sz="2000" dirty="0">
                <a:solidFill>
                  <a:srgbClr val="2E639E"/>
                </a:solidFill>
                <a:latin typeface="+mn-lt"/>
              </a:rPr>
              <a:t>±</a:t>
            </a:r>
            <a:r>
              <a:rPr lang="en-US" sz="2000" dirty="0">
                <a:solidFill>
                  <a:srgbClr val="2E639E"/>
                </a:solidFill>
                <a:latin typeface="+mn-lt"/>
                <a:cs typeface="Symbol" charset="2"/>
              </a:rPr>
              <a:t> 0.5 </a:t>
            </a:r>
            <a:r>
              <a:rPr lang="en-US" sz="2000" dirty="0" err="1">
                <a:solidFill>
                  <a:srgbClr val="2E639E"/>
                </a:solidFill>
                <a:latin typeface="+mn-lt"/>
                <a:cs typeface="Symbol" charset="2"/>
              </a:rPr>
              <a:t>GeV</a:t>
            </a:r>
            <a:endParaRPr lang="en-US" sz="2000" dirty="0">
              <a:solidFill>
                <a:srgbClr val="2E639E"/>
              </a:solidFill>
              <a:latin typeface="+mn-lt"/>
              <a:cs typeface="Symbol" charset="2"/>
            </a:endParaRPr>
          </a:p>
          <a:p>
            <a:pPr eaLnBrk="1" hangingPunct="1"/>
            <a:r>
              <a:rPr lang="en-US" sz="2000" dirty="0" smtClean="0">
                <a:solidFill>
                  <a:srgbClr val="2E639E"/>
                </a:solidFill>
                <a:latin typeface="+mn-lt"/>
              </a:rPr>
              <a:t>Significance = 8.2 (expected 5.8) </a:t>
            </a:r>
            <a:r>
              <a:rPr lang="en-US" sz="2000" dirty="0" smtClean="0">
                <a:solidFill>
                  <a:srgbClr val="2E639E"/>
                </a:solidFill>
                <a:latin typeface="Symbol" charset="2"/>
                <a:cs typeface="Symbol" charset="2"/>
              </a:rPr>
              <a:t>s</a:t>
            </a:r>
          </a:p>
          <a:p>
            <a:pPr eaLnBrk="1" hangingPunct="1"/>
            <a:r>
              <a:rPr lang="en-US" sz="2000" dirty="0" smtClean="0">
                <a:solidFill>
                  <a:srgbClr val="2E639E"/>
                </a:solidFill>
                <a:latin typeface="Symbol" charset="2"/>
                <a:cs typeface="Symbol" charset="2"/>
              </a:rPr>
              <a:t>m = s </a:t>
            </a:r>
            <a:r>
              <a:rPr lang="en-US" sz="2000" dirty="0" smtClean="0">
                <a:solidFill>
                  <a:srgbClr val="2E639E"/>
                </a:solidFill>
                <a:latin typeface="+mn-lt"/>
              </a:rPr>
              <a:t>BR</a:t>
            </a:r>
            <a:r>
              <a:rPr lang="en-US" sz="2000" dirty="0" smtClean="0">
                <a:solidFill>
                  <a:srgbClr val="2E639E"/>
                </a:solidFill>
                <a:latin typeface="Symbol" charset="2"/>
                <a:cs typeface="Symbol" charset="2"/>
              </a:rPr>
              <a:t>/</a:t>
            </a:r>
            <a:r>
              <a:rPr lang="en-US" sz="2000" dirty="0" err="1" smtClean="0">
                <a:solidFill>
                  <a:srgbClr val="2E639E"/>
                </a:solidFill>
                <a:latin typeface="Symbol" charset="2"/>
                <a:cs typeface="Symbol" charset="2"/>
              </a:rPr>
              <a:t>s</a:t>
            </a:r>
            <a:r>
              <a:rPr lang="en-US" sz="2000" baseline="-25000" dirty="0" err="1" smtClean="0">
                <a:solidFill>
                  <a:srgbClr val="2E639E"/>
                </a:solidFill>
                <a:latin typeface="+mn-lt"/>
              </a:rPr>
              <a:t>SM</a:t>
            </a:r>
            <a:r>
              <a:rPr lang="en-US" sz="2000" baseline="-25000" dirty="0" smtClean="0">
                <a:solidFill>
                  <a:srgbClr val="2E639E"/>
                </a:solidFill>
                <a:latin typeface="+mn-lt"/>
              </a:rPr>
              <a:t> </a:t>
            </a:r>
            <a:r>
              <a:rPr lang="en-US" sz="2000" dirty="0">
                <a:solidFill>
                  <a:srgbClr val="2E639E"/>
                </a:solidFill>
                <a:latin typeface="+mn-lt"/>
              </a:rPr>
              <a:t>BR</a:t>
            </a:r>
            <a:r>
              <a:rPr lang="en-US" sz="2000" baseline="-25000" dirty="0">
                <a:solidFill>
                  <a:srgbClr val="2E639E"/>
                </a:solidFill>
                <a:latin typeface="+mn-lt"/>
              </a:rPr>
              <a:t>SM</a:t>
            </a:r>
            <a:r>
              <a:rPr lang="en-US" sz="2000" dirty="0" smtClean="0">
                <a:solidFill>
                  <a:srgbClr val="2E639E"/>
                </a:solidFill>
                <a:latin typeface="+mn-lt"/>
              </a:rPr>
              <a:t>= 1.7 ± 0.4</a:t>
            </a:r>
          </a:p>
          <a:p>
            <a:pPr eaLnBrk="1" hangingPunct="1"/>
            <a:r>
              <a:rPr lang="en-US" sz="2000" dirty="0" smtClean="0">
                <a:solidFill>
                  <a:srgbClr val="2E639E"/>
                </a:solidFill>
                <a:latin typeface="Symbol" charset="2"/>
                <a:cs typeface="Symbol" charset="2"/>
              </a:rPr>
              <a:t>G</a:t>
            </a:r>
            <a:r>
              <a:rPr lang="en-US" sz="2000" baseline="-25000" dirty="0" smtClean="0">
                <a:solidFill>
                  <a:srgbClr val="2E639E"/>
                </a:solidFill>
                <a:latin typeface="+mn-lt"/>
                <a:cs typeface="Symbol" charset="2"/>
              </a:rPr>
              <a:t>H</a:t>
            </a:r>
            <a:r>
              <a:rPr lang="en-US" sz="2000" dirty="0" smtClean="0">
                <a:solidFill>
                  <a:srgbClr val="2E639E"/>
                </a:solidFill>
                <a:latin typeface="+mn-lt"/>
                <a:cs typeface="Symbol" charset="2"/>
              </a:rPr>
              <a:t> &lt; 2.6 </a:t>
            </a:r>
            <a:r>
              <a:rPr lang="en-US" sz="2000" dirty="0" err="1" smtClean="0">
                <a:solidFill>
                  <a:srgbClr val="2E639E"/>
                </a:solidFill>
                <a:latin typeface="+mn-lt"/>
                <a:cs typeface="Symbol" charset="2"/>
              </a:rPr>
              <a:t>GeV</a:t>
            </a:r>
            <a:r>
              <a:rPr lang="en-US" sz="2000" dirty="0" smtClean="0">
                <a:solidFill>
                  <a:srgbClr val="2E639E"/>
                </a:solidFill>
                <a:latin typeface="+mn-lt"/>
                <a:cs typeface="Symbol" charset="2"/>
              </a:rPr>
              <a:t> @ 95% CL</a:t>
            </a:r>
            <a:endParaRPr lang="en-US" sz="2000" dirty="0">
              <a:solidFill>
                <a:srgbClr val="2E639E"/>
              </a:solidFill>
              <a:latin typeface="+mn-lt"/>
              <a:cs typeface="Symbol" charset="2"/>
            </a:endParaRPr>
          </a:p>
        </p:txBody>
      </p:sp>
      <p:sp>
        <p:nvSpPr>
          <p:cNvPr id="14" name="TextBox 13"/>
          <p:cNvSpPr txBox="1">
            <a:spLocks noChangeArrowheads="1"/>
          </p:cNvSpPr>
          <p:nvPr/>
        </p:nvSpPr>
        <p:spPr bwMode="auto">
          <a:xfrm>
            <a:off x="496400" y="5077361"/>
            <a:ext cx="3810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Times New Roman" charset="0"/>
                <a:ea typeface="ＭＳ Ｐゴシック" charset="0"/>
              </a:defRPr>
            </a:lvl9pPr>
          </a:lstStyle>
          <a:p>
            <a:pPr eaLnBrk="1" hangingPunct="1"/>
            <a:r>
              <a:rPr lang="en-US" sz="2000" dirty="0" err="1">
                <a:solidFill>
                  <a:srgbClr val="2E639E"/>
                </a:solidFill>
                <a:latin typeface="+mn-lt"/>
                <a:cs typeface="Symbol" charset="2"/>
              </a:rPr>
              <a:t>m</a:t>
            </a:r>
            <a:r>
              <a:rPr lang="en-US" sz="2000" baseline="-25000" dirty="0" err="1">
                <a:solidFill>
                  <a:srgbClr val="2E639E"/>
                </a:solidFill>
                <a:latin typeface="+mn-lt"/>
                <a:cs typeface="Symbol" charset="2"/>
              </a:rPr>
              <a:t>H</a:t>
            </a:r>
            <a:r>
              <a:rPr lang="en-US" sz="2000" dirty="0">
                <a:solidFill>
                  <a:srgbClr val="2E639E"/>
                </a:solidFill>
                <a:latin typeface="+mn-lt"/>
                <a:cs typeface="Symbol" charset="2"/>
              </a:rPr>
              <a:t> = </a:t>
            </a:r>
            <a:r>
              <a:rPr lang="en-US" sz="2000" dirty="0" smtClean="0">
                <a:solidFill>
                  <a:srgbClr val="2E639E"/>
                </a:solidFill>
                <a:latin typeface="+mn-lt"/>
                <a:cs typeface="Symbol" charset="2"/>
              </a:rPr>
              <a:t>125.6 </a:t>
            </a:r>
            <a:r>
              <a:rPr lang="en-US" sz="2000" dirty="0">
                <a:solidFill>
                  <a:srgbClr val="2E639E"/>
                </a:solidFill>
                <a:latin typeface="+mn-lt"/>
              </a:rPr>
              <a:t>±</a:t>
            </a:r>
            <a:r>
              <a:rPr lang="en-US" sz="2000" dirty="0">
                <a:solidFill>
                  <a:srgbClr val="2E639E"/>
                </a:solidFill>
                <a:latin typeface="+mn-lt"/>
                <a:cs typeface="Symbol" charset="2"/>
              </a:rPr>
              <a:t> 0.4 </a:t>
            </a:r>
            <a:r>
              <a:rPr lang="en-US" sz="2000" dirty="0" err="1">
                <a:solidFill>
                  <a:srgbClr val="2E639E"/>
                </a:solidFill>
                <a:latin typeface="+mn-lt"/>
                <a:cs typeface="Symbol" charset="2"/>
              </a:rPr>
              <a:t>GeV</a:t>
            </a:r>
            <a:endParaRPr lang="en-US" sz="2000" dirty="0">
              <a:solidFill>
                <a:srgbClr val="2E639E"/>
              </a:solidFill>
              <a:latin typeface="+mn-lt"/>
              <a:cs typeface="Symbol" charset="2"/>
            </a:endParaRPr>
          </a:p>
          <a:p>
            <a:pPr eaLnBrk="1" hangingPunct="1"/>
            <a:r>
              <a:rPr lang="en-US" sz="2000" dirty="0" smtClean="0">
                <a:solidFill>
                  <a:srgbClr val="2E639E"/>
                </a:solidFill>
                <a:latin typeface="+mn-lt"/>
              </a:rPr>
              <a:t>Significance = 6.7 (expected 7.2) </a:t>
            </a:r>
            <a:r>
              <a:rPr lang="en-US" sz="2000" dirty="0" smtClean="0">
                <a:solidFill>
                  <a:srgbClr val="2E639E"/>
                </a:solidFill>
                <a:latin typeface="+mn-lt"/>
                <a:cs typeface="Symbol" charset="2"/>
              </a:rPr>
              <a:t>s</a:t>
            </a:r>
          </a:p>
          <a:p>
            <a:pPr eaLnBrk="1" hangingPunct="1"/>
            <a:r>
              <a:rPr lang="en-US" sz="2000" dirty="0" smtClean="0">
                <a:solidFill>
                  <a:srgbClr val="2E639E"/>
                </a:solidFill>
                <a:latin typeface="Symbol" charset="2"/>
                <a:cs typeface="Symbol" charset="2"/>
              </a:rPr>
              <a:t>m</a:t>
            </a:r>
            <a:r>
              <a:rPr lang="en-US" sz="2000" dirty="0" smtClean="0">
                <a:solidFill>
                  <a:srgbClr val="2E639E"/>
                </a:solidFill>
                <a:latin typeface="+mn-lt"/>
                <a:cs typeface="Symbol" charset="2"/>
              </a:rPr>
              <a:t> = </a:t>
            </a:r>
            <a:r>
              <a:rPr lang="en-US" sz="2000" dirty="0" smtClean="0">
                <a:solidFill>
                  <a:srgbClr val="2E639E"/>
                </a:solidFill>
                <a:latin typeface="Symbol" charset="2"/>
                <a:cs typeface="Symbol" charset="2"/>
              </a:rPr>
              <a:t>s </a:t>
            </a:r>
            <a:r>
              <a:rPr lang="en-US" sz="2000" dirty="0" smtClean="0">
                <a:solidFill>
                  <a:srgbClr val="2E639E"/>
                </a:solidFill>
                <a:latin typeface="+mn-lt"/>
              </a:rPr>
              <a:t>BR</a:t>
            </a:r>
            <a:r>
              <a:rPr lang="en-US" sz="2000" dirty="0" smtClean="0">
                <a:solidFill>
                  <a:srgbClr val="2E639E"/>
                </a:solidFill>
                <a:latin typeface="+mn-lt"/>
                <a:cs typeface="Symbol" charset="2"/>
              </a:rPr>
              <a:t>/</a:t>
            </a:r>
            <a:r>
              <a:rPr lang="en-US" sz="2000" dirty="0" err="1" smtClean="0">
                <a:solidFill>
                  <a:srgbClr val="2E639E"/>
                </a:solidFill>
                <a:latin typeface="Symbol" charset="2"/>
                <a:cs typeface="Symbol" charset="2"/>
              </a:rPr>
              <a:t>s</a:t>
            </a:r>
            <a:r>
              <a:rPr lang="en-US" sz="2000" baseline="-25000" dirty="0" err="1" smtClean="0">
                <a:solidFill>
                  <a:srgbClr val="2E639E"/>
                </a:solidFill>
                <a:latin typeface="+mn-lt"/>
              </a:rPr>
              <a:t>SM</a:t>
            </a:r>
            <a:r>
              <a:rPr lang="en-US" sz="2000" baseline="-25000" dirty="0" smtClean="0">
                <a:solidFill>
                  <a:srgbClr val="2E639E"/>
                </a:solidFill>
                <a:latin typeface="+mn-lt"/>
              </a:rPr>
              <a:t> </a:t>
            </a:r>
            <a:r>
              <a:rPr lang="en-US" sz="2000" dirty="0">
                <a:solidFill>
                  <a:srgbClr val="2E639E"/>
                </a:solidFill>
                <a:latin typeface="+mn-lt"/>
              </a:rPr>
              <a:t>BR</a:t>
            </a:r>
            <a:r>
              <a:rPr lang="en-US" sz="2000" baseline="-25000" dirty="0">
                <a:solidFill>
                  <a:srgbClr val="2E639E"/>
                </a:solidFill>
                <a:latin typeface="+mn-lt"/>
              </a:rPr>
              <a:t>SM</a:t>
            </a:r>
            <a:r>
              <a:rPr lang="en-US" sz="2000" dirty="0" smtClean="0">
                <a:solidFill>
                  <a:srgbClr val="2E639E"/>
                </a:solidFill>
                <a:latin typeface="+mn-lt"/>
              </a:rPr>
              <a:t>= 0.9 </a:t>
            </a:r>
            <a:r>
              <a:rPr lang="en-US" sz="2000" dirty="0">
                <a:solidFill>
                  <a:srgbClr val="2E639E"/>
                </a:solidFill>
              </a:rPr>
              <a:t>± </a:t>
            </a:r>
            <a:r>
              <a:rPr lang="en-US" sz="2000" dirty="0" smtClean="0">
                <a:solidFill>
                  <a:srgbClr val="2E639E"/>
                </a:solidFill>
                <a:latin typeface="+mn-lt"/>
              </a:rPr>
              <a:t>0.3</a:t>
            </a:r>
          </a:p>
          <a:p>
            <a:pPr eaLnBrk="1" hangingPunct="1"/>
            <a:r>
              <a:rPr lang="en-US" sz="2000" dirty="0" smtClean="0">
                <a:solidFill>
                  <a:srgbClr val="2E639E"/>
                </a:solidFill>
                <a:latin typeface="Symbol" charset="2"/>
                <a:cs typeface="Symbol" charset="2"/>
              </a:rPr>
              <a:t>G</a:t>
            </a:r>
            <a:r>
              <a:rPr lang="en-US" sz="2000" baseline="-25000" dirty="0" smtClean="0">
                <a:solidFill>
                  <a:srgbClr val="2E639E"/>
                </a:solidFill>
                <a:latin typeface="+mn-lt"/>
                <a:cs typeface="Symbol" charset="2"/>
              </a:rPr>
              <a:t>H</a:t>
            </a:r>
            <a:r>
              <a:rPr lang="en-US" sz="2000" dirty="0" smtClean="0">
                <a:solidFill>
                  <a:srgbClr val="2E639E"/>
                </a:solidFill>
                <a:latin typeface="+mn-lt"/>
                <a:cs typeface="Symbol" charset="2"/>
              </a:rPr>
              <a:t> &lt; 3.4 </a:t>
            </a:r>
            <a:r>
              <a:rPr lang="en-US" sz="2000" dirty="0" err="1" smtClean="0">
                <a:solidFill>
                  <a:srgbClr val="2E639E"/>
                </a:solidFill>
                <a:latin typeface="+mn-lt"/>
                <a:cs typeface="Symbol" charset="2"/>
              </a:rPr>
              <a:t>GeV</a:t>
            </a:r>
            <a:r>
              <a:rPr lang="en-US" sz="2000" dirty="0" smtClean="0">
                <a:solidFill>
                  <a:srgbClr val="2E639E"/>
                </a:solidFill>
                <a:latin typeface="+mn-lt"/>
                <a:cs typeface="Symbol" charset="2"/>
              </a:rPr>
              <a:t> @ 95% CL</a:t>
            </a:r>
            <a:endParaRPr lang="en-US" sz="2000" dirty="0">
              <a:solidFill>
                <a:srgbClr val="2E639E"/>
              </a:solidFill>
              <a:latin typeface="+mn-lt"/>
              <a:cs typeface="Symbol" charset="2"/>
            </a:endParaRPr>
          </a:p>
        </p:txBody>
      </p:sp>
      <p:pic>
        <p:nvPicPr>
          <p:cNvPr id="15" name="Picture 14" descr="Screen shot 2015-04-23 at 4.00.2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62000"/>
            <a:ext cx="4451077" cy="4267200"/>
          </a:xfrm>
          <a:prstGeom prst="rect">
            <a:avLst/>
          </a:prstGeom>
        </p:spPr>
      </p:pic>
      <p:sp>
        <p:nvSpPr>
          <p:cNvPr id="16" name="Rectangle 15"/>
          <p:cNvSpPr/>
          <p:nvPr/>
        </p:nvSpPr>
        <p:spPr>
          <a:xfrm>
            <a:off x="33867" y="4724400"/>
            <a:ext cx="2936894" cy="338554"/>
          </a:xfrm>
          <a:prstGeom prst="rect">
            <a:avLst/>
          </a:prstGeom>
          <a:solidFill>
            <a:schemeClr val="accent2">
              <a:lumMod val="20000"/>
              <a:lumOff val="80000"/>
            </a:schemeClr>
          </a:solidFill>
        </p:spPr>
        <p:txBody>
          <a:bodyPr wrap="none">
            <a:spAutoFit/>
          </a:bodyPr>
          <a:lstStyle/>
          <a:p>
            <a:r>
              <a:rPr lang="de-DE" sz="1600" i="1" dirty="0"/>
              <a:t> </a:t>
            </a:r>
            <a:r>
              <a:rPr lang="de-DE" sz="1600" i="1" dirty="0" err="1" smtClean="0"/>
              <a:t>PhysRevD</a:t>
            </a:r>
            <a:r>
              <a:rPr lang="de-DE" sz="1600" i="1" dirty="0"/>
              <a:t> </a:t>
            </a:r>
            <a:r>
              <a:rPr lang="de-DE" sz="1600" i="1" dirty="0" smtClean="0"/>
              <a:t>89 (2014) 092007</a:t>
            </a:r>
            <a:endParaRPr lang="en-US" sz="1600" i="1" dirty="0"/>
          </a:p>
        </p:txBody>
      </p:sp>
      <p:sp>
        <p:nvSpPr>
          <p:cNvPr id="17" name="Rectangle 4"/>
          <p:cNvSpPr txBox="1">
            <a:spLocks noChangeArrowheads="1"/>
          </p:cNvSpPr>
          <p:nvPr/>
        </p:nvSpPr>
        <p:spPr bwMode="auto">
          <a:xfrm>
            <a:off x="0" y="0"/>
            <a:ext cx="9144000" cy="765175"/>
          </a:xfrm>
          <a:prstGeom prst="rect">
            <a:avLst/>
          </a:prstGeom>
          <a:solidFill>
            <a:srgbClr val="009999"/>
          </a:solidFill>
          <a:ln w="9525">
            <a:noFill/>
            <a:miter lim="800000"/>
            <a:headEnd/>
            <a:tailEnd/>
          </a:ln>
          <a:effectLst>
            <a:outerShdw dist="35921" dir="2700000" algn="ctr" rotWithShape="0">
              <a:srgbClr val="808080">
                <a:alpha val="50000"/>
              </a:srgbClr>
            </a:outerShdw>
          </a:effectLst>
        </p:spPr>
        <p:txBody>
          <a:bodyPr anchor="ctr"/>
          <a:lstStyle/>
          <a:p>
            <a:pPr algn="l">
              <a:defRPr/>
            </a:pPr>
            <a:r>
              <a:rPr lang="en-US" sz="3600" dirty="0" smtClean="0">
                <a:solidFill>
                  <a:schemeClr val="bg1"/>
                </a:solidFill>
                <a:latin typeface="+mj-lt"/>
                <a:ea typeface="ＭＳ Ｐゴシック" pitchFamily="34" charset="-128"/>
                <a:cs typeface="+mn-cs"/>
              </a:rPr>
              <a:t>    Higgs </a:t>
            </a:r>
            <a:r>
              <a:rPr lang="en-US" sz="3600" dirty="0" smtClean="0">
                <a:solidFill>
                  <a:schemeClr val="bg1"/>
                </a:solidFill>
                <a:latin typeface="+mj-lt"/>
                <a:ea typeface="ＭＳ Ｐゴシック" pitchFamily="34" charset="-128"/>
                <a:cs typeface="+mn-cs"/>
                <a:sym typeface="Wingdings"/>
              </a:rPr>
              <a:t> ZZ*  4l</a:t>
            </a:r>
            <a:r>
              <a:rPr lang="en-US" sz="3600" dirty="0" smtClean="0">
                <a:solidFill>
                  <a:schemeClr val="bg1"/>
                </a:solidFill>
                <a:latin typeface="Symbol" charset="2"/>
                <a:ea typeface="ＭＳ Ｐゴシック" pitchFamily="34" charset="-128"/>
                <a:cs typeface="Symbol" charset="2"/>
                <a:sym typeface="Wingdings"/>
              </a:rPr>
              <a:t> </a:t>
            </a:r>
            <a:r>
              <a:rPr lang="en-US" sz="3600" dirty="0" smtClean="0">
                <a:solidFill>
                  <a:schemeClr val="bg1"/>
                </a:solidFill>
                <a:latin typeface="+mj-lt"/>
                <a:ea typeface="ＭＳ Ｐゴシック" pitchFamily="34" charset="-128"/>
                <a:cs typeface="Symbol" charset="2"/>
                <a:sym typeface="Wingdings"/>
              </a:rPr>
              <a:t>results</a:t>
            </a:r>
            <a:endParaRPr lang="el-GR" sz="3600" dirty="0">
              <a:solidFill>
                <a:schemeClr val="bg1"/>
              </a:solidFill>
              <a:latin typeface="+mj-lt"/>
              <a:ea typeface="ＭＳ Ｐゴシック" pitchFamily="34" charset="-128"/>
              <a:cs typeface="Symbol" charset="2"/>
            </a:endParaRPr>
          </a:p>
        </p:txBody>
      </p:sp>
      <p:sp>
        <p:nvSpPr>
          <p:cNvPr id="19" name="Rectangle 18"/>
          <p:cNvSpPr/>
          <p:nvPr/>
        </p:nvSpPr>
        <p:spPr>
          <a:xfrm>
            <a:off x="4648200" y="4800600"/>
            <a:ext cx="3200400" cy="338554"/>
          </a:xfrm>
          <a:prstGeom prst="rect">
            <a:avLst/>
          </a:prstGeom>
          <a:solidFill>
            <a:srgbClr val="F2DCDB"/>
          </a:solidFill>
        </p:spPr>
        <p:txBody>
          <a:bodyPr wrap="square">
            <a:spAutoFit/>
          </a:bodyPr>
          <a:lstStyle/>
          <a:p>
            <a:r>
              <a:rPr lang="en-US" sz="1600" i="1" dirty="0" err="1" smtClean="0"/>
              <a:t>PhysRevD</a:t>
            </a:r>
            <a:r>
              <a:rPr lang="en-US" sz="1600" i="1" dirty="0" smtClean="0"/>
              <a:t> 90 (2014) 052004</a:t>
            </a:r>
            <a:endParaRPr lang="en-US" sz="1600" i="1" dirty="0"/>
          </a:p>
        </p:txBody>
      </p:sp>
    </p:spTree>
    <p:extLst>
      <p:ext uri="{BB962C8B-B14F-4D97-AF65-F5344CB8AC3E}">
        <p14:creationId xmlns:p14="http://schemas.microsoft.com/office/powerpoint/2010/main" val="5282565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39687" y="6583892"/>
            <a:ext cx="9180513" cy="307975"/>
            <a:chOff x="0" y="6577013"/>
            <a:chExt cx="9180513" cy="307975"/>
          </a:xfrm>
        </p:grpSpPr>
        <p:grpSp>
          <p:nvGrpSpPr>
            <p:cNvPr id="20" name="Group 31"/>
            <p:cNvGrpSpPr>
              <a:grpSpLocks/>
            </p:cNvGrpSpPr>
            <p:nvPr/>
          </p:nvGrpSpPr>
          <p:grpSpPr bwMode="auto">
            <a:xfrm>
              <a:off x="0" y="6577013"/>
              <a:ext cx="7172325" cy="304800"/>
              <a:chOff x="0" y="4143"/>
              <a:chExt cx="4518" cy="192"/>
            </a:xfrm>
          </p:grpSpPr>
          <p:sp>
            <p:nvSpPr>
              <p:cNvPr id="22" name="TextBox 14"/>
              <p:cNvSpPr txBox="1">
                <a:spLocks noChangeArrowheads="1"/>
              </p:cNvSpPr>
              <p:nvPr/>
            </p:nvSpPr>
            <p:spPr bwMode="auto">
              <a:xfrm>
                <a:off x="0" y="4143"/>
                <a:ext cx="1175" cy="1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err="1" smtClean="0">
                    <a:solidFill>
                      <a:schemeClr val="bg1"/>
                    </a:solidFill>
                    <a:latin typeface="Arial"/>
                    <a:cs typeface="Arial"/>
                  </a:rPr>
                  <a:t>June</a:t>
                </a:r>
                <a:r>
                  <a:rPr lang="it-IT" sz="1400" dirty="0" smtClean="0">
                    <a:solidFill>
                      <a:schemeClr val="bg1"/>
                    </a:solidFill>
                    <a:latin typeface="Arial"/>
                    <a:cs typeface="Arial"/>
                  </a:rPr>
                  <a:t> 17, 2016</a:t>
                </a:r>
                <a:endParaRPr lang="en-GB" sz="1400" dirty="0">
                  <a:solidFill>
                    <a:schemeClr val="bg1"/>
                  </a:solidFill>
                  <a:latin typeface="Arial"/>
                  <a:cs typeface="Arial"/>
                </a:endParaRPr>
              </a:p>
            </p:txBody>
          </p:sp>
          <p:sp>
            <p:nvSpPr>
              <p:cNvPr id="23" name="TextBox 15"/>
              <p:cNvSpPr txBox="1">
                <a:spLocks noChangeArrowheads="1"/>
              </p:cNvSpPr>
              <p:nvPr/>
            </p:nvSpPr>
            <p:spPr bwMode="auto">
              <a:xfrm>
                <a:off x="1175" y="4143"/>
                <a:ext cx="3343" cy="192"/>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en-GB" sz="1400" dirty="0" smtClean="0">
                    <a:solidFill>
                      <a:schemeClr val="bg1"/>
                    </a:solidFill>
                    <a:latin typeface="Arial"/>
                    <a:cs typeface="Arial"/>
                  </a:rPr>
                  <a:t>Kirk McDonald Fest</a:t>
                </a:r>
                <a:endParaRPr lang="en-GB" sz="1400" dirty="0">
                  <a:solidFill>
                    <a:schemeClr val="bg1"/>
                  </a:solidFill>
                  <a:latin typeface="Arial"/>
                  <a:cs typeface="Arial"/>
                </a:endParaRPr>
              </a:p>
            </p:txBody>
          </p:sp>
        </p:grpSp>
        <p:sp>
          <p:nvSpPr>
            <p:cNvPr id="21" name="TextBox 5"/>
            <p:cNvSpPr txBox="1">
              <a:spLocks noChangeArrowheads="1"/>
            </p:cNvSpPr>
            <p:nvPr/>
          </p:nvSpPr>
          <p:spPr bwMode="auto">
            <a:xfrm>
              <a:off x="7132638" y="6580188"/>
              <a:ext cx="20478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a:solidFill>
                    <a:schemeClr val="bg1"/>
                  </a:solidFill>
                  <a:latin typeface="Arial"/>
                  <a:cs typeface="Arial"/>
                </a:rPr>
                <a:t>C. </a:t>
              </a:r>
              <a:r>
                <a:rPr lang="it-IT" sz="1400" dirty="0" smtClean="0">
                  <a:solidFill>
                    <a:schemeClr val="bg1"/>
                  </a:solidFill>
                  <a:latin typeface="Arial"/>
                  <a:cs typeface="Arial"/>
                </a:rPr>
                <a:t>Biino</a:t>
              </a:r>
              <a:endParaRPr lang="en-GB" sz="1400" dirty="0">
                <a:solidFill>
                  <a:schemeClr val="bg1"/>
                </a:solidFill>
                <a:latin typeface="Arial"/>
                <a:cs typeface="Arial"/>
              </a:endParaRPr>
            </a:p>
          </p:txBody>
        </p:sp>
      </p:grpSp>
      <p:sp>
        <p:nvSpPr>
          <p:cNvPr id="4" name="Title 3"/>
          <p:cNvSpPr>
            <a:spLocks noGrp="1"/>
          </p:cNvSpPr>
          <p:nvPr>
            <p:ph type="title"/>
          </p:nvPr>
        </p:nvSpPr>
        <p:spPr/>
        <p:txBody>
          <a:bodyPr/>
          <a:lstStyle/>
          <a:p>
            <a:r>
              <a:rPr lang="en-US" dirty="0" smtClean="0"/>
              <a:t> </a:t>
            </a:r>
            <a:endParaRPr lang="en-US" dirty="0"/>
          </a:p>
        </p:txBody>
      </p:sp>
      <p:sp>
        <p:nvSpPr>
          <p:cNvPr id="5" name="Text Placeholder 4"/>
          <p:cNvSpPr>
            <a:spLocks noGrp="1"/>
          </p:cNvSpPr>
          <p:nvPr>
            <p:ph type="body" idx="1"/>
          </p:nvPr>
        </p:nvSpPr>
        <p:spPr/>
        <p:txBody>
          <a:bodyPr/>
          <a:lstStyle/>
          <a:p>
            <a:r>
              <a:rPr lang="en-US" dirty="0" smtClean="0"/>
              <a:t> </a:t>
            </a:r>
            <a:endParaRPr lang="en-US" dirty="0"/>
          </a:p>
        </p:txBody>
      </p:sp>
      <p:pic>
        <p:nvPicPr>
          <p:cNvPr id="9" name="Picture 8" descr="Screen shot 2015-04-23 at 5.01.3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24200"/>
            <a:ext cx="7183952" cy="3471522"/>
          </a:xfrm>
          <a:prstGeom prst="rect">
            <a:avLst/>
          </a:prstGeom>
        </p:spPr>
      </p:pic>
      <p:sp>
        <p:nvSpPr>
          <p:cNvPr id="10" name="Title 1"/>
          <p:cNvSpPr txBox="1">
            <a:spLocks/>
          </p:cNvSpPr>
          <p:nvPr/>
        </p:nvSpPr>
        <p:spPr>
          <a:xfrm>
            <a:off x="2286000" y="304800"/>
            <a:ext cx="2362200" cy="228600"/>
          </a:xfrm>
          <a:prstGeom prst="rect">
            <a:avLst/>
          </a:prstGeom>
        </p:spPr>
        <p:txBody>
          <a:bodyPr anchor="t"/>
          <a:lstStyle>
            <a:lvl1pPr algn="l" rtl="0" eaLnBrk="0" fontAlgn="base" hangingPunct="0">
              <a:spcBef>
                <a:spcPct val="0"/>
              </a:spcBef>
              <a:spcAft>
                <a:spcPct val="0"/>
              </a:spcAft>
              <a:defRPr sz="4000" b="1" kern="1200" cap="all">
                <a:solidFill>
                  <a:srgbClr val="632523"/>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b="1">
                <a:solidFill>
                  <a:srgbClr val="632523"/>
                </a:solidFill>
                <a:latin typeface="Calibri" pitchFamily="34" charset="0"/>
                <a:ea typeface="ＭＳ Ｐゴシック" pitchFamily="-65" charset="-128"/>
                <a:cs typeface="ＭＳ Ｐゴシック" pitchFamily="-65" charset="-128"/>
              </a:defRPr>
            </a:lvl2pPr>
            <a:lvl3pPr algn="ctr" rtl="0" eaLnBrk="0" fontAlgn="base" hangingPunct="0">
              <a:spcBef>
                <a:spcPct val="0"/>
              </a:spcBef>
              <a:spcAft>
                <a:spcPct val="0"/>
              </a:spcAft>
              <a:defRPr sz="4400" b="1">
                <a:solidFill>
                  <a:srgbClr val="632523"/>
                </a:solidFill>
                <a:latin typeface="Calibri" pitchFamily="34" charset="0"/>
                <a:ea typeface="ＭＳ Ｐゴシック" pitchFamily="-65" charset="-128"/>
                <a:cs typeface="ＭＳ Ｐゴシック" pitchFamily="-65" charset="-128"/>
              </a:defRPr>
            </a:lvl3pPr>
            <a:lvl4pPr algn="ctr" rtl="0" eaLnBrk="0" fontAlgn="base" hangingPunct="0">
              <a:spcBef>
                <a:spcPct val="0"/>
              </a:spcBef>
              <a:spcAft>
                <a:spcPct val="0"/>
              </a:spcAft>
              <a:defRPr sz="4400" b="1">
                <a:solidFill>
                  <a:srgbClr val="632523"/>
                </a:solidFill>
                <a:latin typeface="Calibri" pitchFamily="34" charset="0"/>
                <a:ea typeface="ＭＳ Ｐゴシック" pitchFamily="-65" charset="-128"/>
                <a:cs typeface="ＭＳ Ｐゴシック" pitchFamily="-65" charset="-128"/>
              </a:defRPr>
            </a:lvl4pPr>
            <a:lvl5pPr algn="ctr" rtl="0" eaLnBrk="0" fontAlgn="base" hangingPunct="0">
              <a:spcBef>
                <a:spcPct val="0"/>
              </a:spcBef>
              <a:spcAft>
                <a:spcPct val="0"/>
              </a:spcAft>
              <a:defRPr sz="4400" b="1">
                <a:solidFill>
                  <a:srgbClr val="632523"/>
                </a:solidFill>
                <a:latin typeface="Calibri" pitchFamily="34" charset="0"/>
                <a:ea typeface="ＭＳ Ｐゴシック" pitchFamily="-65" charset="-128"/>
                <a:cs typeface="ＭＳ Ｐゴシック" pitchFamily="-65" charset="-128"/>
              </a:defRPr>
            </a:lvl5pPr>
            <a:lvl6pPr marL="457200" algn="ctr" rtl="0" fontAlgn="base">
              <a:spcBef>
                <a:spcPct val="0"/>
              </a:spcBef>
              <a:spcAft>
                <a:spcPct val="0"/>
              </a:spcAft>
              <a:defRPr sz="4400" b="1">
                <a:solidFill>
                  <a:srgbClr val="632523"/>
                </a:solidFill>
                <a:latin typeface="Calibri" pitchFamily="34" charset="0"/>
              </a:defRPr>
            </a:lvl6pPr>
            <a:lvl7pPr marL="914400" algn="ctr" rtl="0" fontAlgn="base">
              <a:spcBef>
                <a:spcPct val="0"/>
              </a:spcBef>
              <a:spcAft>
                <a:spcPct val="0"/>
              </a:spcAft>
              <a:defRPr sz="4400" b="1">
                <a:solidFill>
                  <a:srgbClr val="632523"/>
                </a:solidFill>
                <a:latin typeface="Calibri" pitchFamily="34" charset="0"/>
              </a:defRPr>
            </a:lvl7pPr>
            <a:lvl8pPr marL="1371600" algn="ctr" rtl="0" fontAlgn="base">
              <a:spcBef>
                <a:spcPct val="0"/>
              </a:spcBef>
              <a:spcAft>
                <a:spcPct val="0"/>
              </a:spcAft>
              <a:defRPr sz="4400" b="1">
                <a:solidFill>
                  <a:srgbClr val="632523"/>
                </a:solidFill>
                <a:latin typeface="Calibri" pitchFamily="34" charset="0"/>
              </a:defRPr>
            </a:lvl8pPr>
            <a:lvl9pPr marL="1828800" algn="ctr" rtl="0" fontAlgn="base">
              <a:spcBef>
                <a:spcPct val="0"/>
              </a:spcBef>
              <a:spcAft>
                <a:spcPct val="0"/>
              </a:spcAft>
              <a:defRPr sz="4400" b="1">
                <a:solidFill>
                  <a:srgbClr val="632523"/>
                </a:solidFill>
                <a:latin typeface="Calibri" pitchFamily="34" charset="0"/>
              </a:defRPr>
            </a:lvl9pPr>
          </a:lstStyle>
          <a:p>
            <a:r>
              <a:rPr lang="en-US" smtClean="0"/>
              <a:t> </a:t>
            </a:r>
            <a:endParaRPr lang="en-US" dirty="0"/>
          </a:p>
        </p:txBody>
      </p:sp>
      <p:sp>
        <p:nvSpPr>
          <p:cNvPr id="11" name="Slide Number Placeholder 4"/>
          <p:cNvSpPr>
            <a:spLocks noGrp="1"/>
          </p:cNvSpPr>
          <p:nvPr>
            <p:ph type="sldNum" sz="quarter" idx="12"/>
          </p:nvPr>
        </p:nvSpPr>
        <p:spPr>
          <a:xfrm>
            <a:off x="0" y="0"/>
            <a:ext cx="2133600" cy="365125"/>
          </a:xfrm>
        </p:spPr>
        <p:txBody>
          <a:bodyPr/>
          <a:lstStyle/>
          <a:p>
            <a:pPr>
              <a:defRPr/>
            </a:pPr>
            <a:fld id="{E198361B-7E49-324A-8B2A-C9EA73B5A38E}" type="slidenum">
              <a:rPr lang="en-US" smtClean="0"/>
              <a:pPr>
                <a:defRPr/>
              </a:pPr>
              <a:t>53</a:t>
            </a:fld>
            <a:endParaRPr lang="en-US"/>
          </a:p>
        </p:txBody>
      </p:sp>
      <p:sp>
        <p:nvSpPr>
          <p:cNvPr id="12" name="Rectangle 4"/>
          <p:cNvSpPr txBox="1">
            <a:spLocks noChangeArrowheads="1"/>
          </p:cNvSpPr>
          <p:nvPr/>
        </p:nvSpPr>
        <p:spPr bwMode="auto">
          <a:xfrm>
            <a:off x="0" y="0"/>
            <a:ext cx="9144000" cy="765175"/>
          </a:xfrm>
          <a:prstGeom prst="rect">
            <a:avLst/>
          </a:prstGeom>
          <a:solidFill>
            <a:srgbClr val="009999"/>
          </a:solidFill>
          <a:ln w="9525">
            <a:noFill/>
            <a:miter lim="800000"/>
            <a:headEnd/>
            <a:tailEnd/>
          </a:ln>
          <a:effectLst>
            <a:outerShdw dist="35921" dir="2700000" algn="ctr" rotWithShape="0">
              <a:srgbClr val="808080">
                <a:alpha val="50000"/>
              </a:srgbClr>
            </a:outerShdw>
          </a:effectLst>
        </p:spPr>
        <p:txBody>
          <a:bodyPr anchor="ctr"/>
          <a:lstStyle/>
          <a:p>
            <a:pPr algn="l">
              <a:defRPr/>
            </a:pPr>
            <a:r>
              <a:rPr lang="en-US" sz="3600" dirty="0">
                <a:solidFill>
                  <a:schemeClr val="bg1"/>
                </a:solidFill>
                <a:latin typeface="+mj-lt"/>
                <a:ea typeface="ＭＳ Ｐゴシック" pitchFamily="34" charset="-128"/>
                <a:cs typeface="+mn-cs"/>
              </a:rPr>
              <a:t> </a:t>
            </a:r>
            <a:r>
              <a:rPr lang="en-US" sz="3600" dirty="0" smtClean="0">
                <a:solidFill>
                  <a:schemeClr val="bg1"/>
                </a:solidFill>
                <a:latin typeface="+mj-lt"/>
                <a:ea typeface="ＭＳ Ｐゴシック" pitchFamily="34" charset="-128"/>
                <a:cs typeface="+mn-cs"/>
              </a:rPr>
              <a:t>   Higgs </a:t>
            </a:r>
            <a:r>
              <a:rPr lang="en-US" sz="3600" dirty="0" smtClean="0">
                <a:solidFill>
                  <a:schemeClr val="bg1"/>
                </a:solidFill>
                <a:latin typeface="+mj-lt"/>
                <a:ea typeface="ＭＳ Ｐゴシック" pitchFamily="34" charset="-128"/>
                <a:cs typeface="Symbol" charset="2"/>
                <a:sym typeface="Wingdings"/>
              </a:rPr>
              <a:t>results combination: </a:t>
            </a:r>
            <a:r>
              <a:rPr lang="en-US" sz="3600" dirty="0" err="1" smtClean="0">
                <a:solidFill>
                  <a:schemeClr val="bg1"/>
                </a:solidFill>
                <a:latin typeface="+mj-lt"/>
                <a:ea typeface="ＭＳ Ｐゴシック" pitchFamily="34" charset="-128"/>
                <a:cs typeface="Symbol" charset="2"/>
                <a:sym typeface="Wingdings"/>
              </a:rPr>
              <a:t>m</a:t>
            </a:r>
            <a:r>
              <a:rPr lang="en-US" sz="3600" baseline="-25000" dirty="0" err="1" smtClean="0">
                <a:solidFill>
                  <a:schemeClr val="bg1"/>
                </a:solidFill>
                <a:latin typeface="+mj-lt"/>
                <a:ea typeface="ＭＳ Ｐゴシック" pitchFamily="34" charset="-128"/>
                <a:cs typeface="Symbol" charset="2"/>
                <a:sym typeface="Wingdings"/>
              </a:rPr>
              <a:t>H</a:t>
            </a:r>
            <a:endParaRPr lang="el-GR" sz="3600" baseline="-25000" dirty="0">
              <a:solidFill>
                <a:schemeClr val="bg1"/>
              </a:solidFill>
              <a:latin typeface="+mj-lt"/>
              <a:ea typeface="ＭＳ Ｐゴシック" pitchFamily="34" charset="-128"/>
              <a:cs typeface="Symbol" charset="2"/>
            </a:endParaRPr>
          </a:p>
        </p:txBody>
      </p:sp>
      <p:sp>
        <p:nvSpPr>
          <p:cNvPr id="13" name="Content Placeholder 5"/>
          <p:cNvSpPr txBox="1">
            <a:spLocks/>
          </p:cNvSpPr>
          <p:nvPr/>
        </p:nvSpPr>
        <p:spPr bwMode="auto">
          <a:xfrm>
            <a:off x="457200" y="1600200"/>
            <a:ext cx="4038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marL="0" indent="0" algn="l"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pitchFamily="-65" charset="-128"/>
                <a:cs typeface="ＭＳ Ｐゴシック" pitchFamily="-65" charset="-128"/>
              </a:defRPr>
            </a:lvl1pPr>
            <a:lvl2pPr marL="457200" indent="0" algn="l" rtl="0" eaLnBrk="0" fontAlgn="base" hangingPunct="0">
              <a:spcBef>
                <a:spcPct val="20000"/>
              </a:spcBef>
              <a:spcAft>
                <a:spcPct val="0"/>
              </a:spcAft>
              <a:buFont typeface="Arial" charset="0"/>
              <a:buNone/>
              <a:defRPr sz="1800" kern="1200">
                <a:solidFill>
                  <a:schemeClr val="tx1">
                    <a:tint val="75000"/>
                  </a:schemeClr>
                </a:solidFill>
                <a:latin typeface="+mn-lt"/>
                <a:ea typeface="ＭＳ Ｐゴシック" pitchFamily="-65" charset="-128"/>
                <a:cs typeface="+mn-cs"/>
              </a:defRPr>
            </a:lvl2pPr>
            <a:lvl3pPr marL="914400" indent="0" algn="l" rtl="0" eaLnBrk="0" fontAlgn="base" hangingPunct="0">
              <a:spcBef>
                <a:spcPct val="20000"/>
              </a:spcBef>
              <a:spcAft>
                <a:spcPct val="0"/>
              </a:spcAft>
              <a:buFont typeface="Arial" charset="0"/>
              <a:buNone/>
              <a:defRPr sz="1600" kern="1200">
                <a:solidFill>
                  <a:schemeClr val="tx1">
                    <a:tint val="75000"/>
                  </a:schemeClr>
                </a:solidFill>
                <a:latin typeface="+mn-lt"/>
                <a:ea typeface="ＭＳ Ｐゴシック" pitchFamily="-65" charset="-128"/>
                <a:cs typeface="+mn-cs"/>
              </a:defRPr>
            </a:lvl3pPr>
            <a:lvl4pPr marL="1371600" indent="0" algn="l" rtl="0" eaLnBrk="0" fontAlgn="base" hangingPunct="0">
              <a:spcBef>
                <a:spcPct val="20000"/>
              </a:spcBef>
              <a:spcAft>
                <a:spcPct val="0"/>
              </a:spcAft>
              <a:buFont typeface="Arial" charset="0"/>
              <a:buNone/>
              <a:defRPr sz="1400" kern="1200">
                <a:solidFill>
                  <a:schemeClr val="tx1">
                    <a:tint val="75000"/>
                  </a:schemeClr>
                </a:solidFill>
                <a:latin typeface="+mn-lt"/>
                <a:ea typeface="ＭＳ Ｐゴシック" pitchFamily="-65" charset="-128"/>
                <a:cs typeface="+mn-cs"/>
              </a:defRPr>
            </a:lvl4pPr>
            <a:lvl5pPr marL="1828800" indent="0" algn="l" rtl="0" eaLnBrk="0" fontAlgn="base" hangingPunct="0">
              <a:spcBef>
                <a:spcPct val="20000"/>
              </a:spcBef>
              <a:spcAft>
                <a:spcPct val="0"/>
              </a:spcAft>
              <a:buFont typeface="Arial" charset="0"/>
              <a:buNone/>
              <a:defRPr sz="1400" kern="1200">
                <a:solidFill>
                  <a:schemeClr val="tx1">
                    <a:tint val="75000"/>
                  </a:schemeClr>
                </a:solidFill>
                <a:latin typeface="+mn-lt"/>
                <a:ea typeface="ＭＳ Ｐゴシック" pitchFamily="-65" charset="-128"/>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mtClean="0"/>
              <a:t> </a:t>
            </a:r>
            <a:endParaRPr lang="en-US" dirty="0"/>
          </a:p>
        </p:txBody>
      </p:sp>
      <p:sp>
        <p:nvSpPr>
          <p:cNvPr id="14" name="Content Placeholder 6"/>
          <p:cNvSpPr txBox="1">
            <a:spLocks/>
          </p:cNvSpPr>
          <p:nvPr/>
        </p:nvSpPr>
        <p:spPr>
          <a:xfrm>
            <a:off x="4648200" y="1600200"/>
            <a:ext cx="4038600" cy="452596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smtClean="0"/>
              <a:t> </a:t>
            </a:r>
            <a:endParaRPr lang="en-US" dirty="0"/>
          </a:p>
        </p:txBody>
      </p:sp>
      <p:pic>
        <p:nvPicPr>
          <p:cNvPr id="15" name="Picture 14" descr="Screen shot 2015-04-23 at 4.52.3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67" y="853367"/>
            <a:ext cx="3014133" cy="2201179"/>
          </a:xfrm>
          <a:prstGeom prst="rect">
            <a:avLst/>
          </a:prstGeom>
        </p:spPr>
      </p:pic>
      <p:pic>
        <p:nvPicPr>
          <p:cNvPr id="16" name="Picture 15" descr="Screen shot 2015-04-23 at 4.53.30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0" y="838200"/>
            <a:ext cx="2995274" cy="2209800"/>
          </a:xfrm>
          <a:prstGeom prst="rect">
            <a:avLst/>
          </a:prstGeom>
        </p:spPr>
      </p:pic>
      <p:sp>
        <p:nvSpPr>
          <p:cNvPr id="17" name="Rectangle 16"/>
          <p:cNvSpPr/>
          <p:nvPr/>
        </p:nvSpPr>
        <p:spPr>
          <a:xfrm>
            <a:off x="7162800" y="5562600"/>
            <a:ext cx="1981200" cy="923330"/>
          </a:xfrm>
          <a:prstGeom prst="rect">
            <a:avLst/>
          </a:prstGeom>
          <a:solidFill>
            <a:srgbClr val="B3A2C7"/>
          </a:solidFill>
        </p:spPr>
        <p:txBody>
          <a:bodyPr wrap="square">
            <a:spAutoFit/>
          </a:bodyPr>
          <a:lstStyle/>
          <a:p>
            <a:r>
              <a:rPr lang="en-US" i="1" dirty="0"/>
              <a:t>ATLAS&amp;CMS: arXiv:</a:t>
            </a:r>
            <a:r>
              <a:rPr lang="en-US" i="1" dirty="0" smtClean="0"/>
              <a:t>1503.07589</a:t>
            </a:r>
          </a:p>
          <a:p>
            <a:r>
              <a:rPr lang="en-US" i="1" dirty="0" smtClean="0"/>
              <a:t>LHC combination</a:t>
            </a:r>
            <a:endParaRPr lang="en-US" i="1" dirty="0"/>
          </a:p>
        </p:txBody>
      </p:sp>
      <p:pic>
        <p:nvPicPr>
          <p:cNvPr id="19" name="Picture 18" descr="Screen shot 2015-04-23 at 5.03.29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914400"/>
            <a:ext cx="3047999" cy="2164377"/>
          </a:xfrm>
          <a:prstGeom prst="rect">
            <a:avLst/>
          </a:prstGeom>
        </p:spPr>
      </p:pic>
      <p:sp>
        <p:nvSpPr>
          <p:cNvPr id="24" name="Oval 23"/>
          <p:cNvSpPr/>
          <p:nvPr/>
        </p:nvSpPr>
        <p:spPr>
          <a:xfrm>
            <a:off x="4267200" y="5638800"/>
            <a:ext cx="2819400" cy="45720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9" name="Group 28"/>
          <p:cNvGrpSpPr/>
          <p:nvPr/>
        </p:nvGrpSpPr>
        <p:grpSpPr>
          <a:xfrm>
            <a:off x="7193280" y="3429000"/>
            <a:ext cx="2026920" cy="1676400"/>
            <a:chOff x="7193280" y="3200400"/>
            <a:chExt cx="2026920" cy="1676400"/>
          </a:xfrm>
        </p:grpSpPr>
        <p:pic>
          <p:nvPicPr>
            <p:cNvPr id="30" name="Picture 29" descr="Screen shot 2015-04-23 at 5.12.03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93280" y="3200400"/>
              <a:ext cx="1950720" cy="1676400"/>
            </a:xfrm>
            <a:prstGeom prst="rect">
              <a:avLst/>
            </a:prstGeom>
          </p:spPr>
        </p:pic>
        <p:sp>
          <p:nvSpPr>
            <p:cNvPr id="31" name="Content Placeholder 2"/>
            <p:cNvSpPr txBox="1">
              <a:spLocks/>
            </p:cNvSpPr>
            <p:nvPr/>
          </p:nvSpPr>
          <p:spPr bwMode="auto">
            <a:xfrm>
              <a:off x="7543800" y="4572000"/>
              <a:ext cx="1676400" cy="228600"/>
            </a:xfrm>
            <a:prstGeom prst="rect">
              <a:avLst/>
            </a:prstGeom>
            <a:solidFill>
              <a:srgbClr val="FFFF00"/>
            </a:solidFill>
            <a:ln>
              <a:solidFill>
                <a:srgbClr val="FF0000"/>
              </a:solidFill>
            </a:ln>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3pPr>
              <a:lvl4pPr marL="1600200" indent="-228600" algn="l" rtl="0" eaLnBrk="0" fontAlgn="base" hangingPunct="0">
                <a:spcBef>
                  <a:spcPct val="20000"/>
                </a:spcBef>
                <a:spcAft>
                  <a:spcPct val="0"/>
                </a:spcAft>
                <a:buFont typeface="Arial" charset="0"/>
                <a:buChar char="–"/>
                <a:defRPr sz="1800" kern="1200">
                  <a:solidFill>
                    <a:schemeClr val="tx1"/>
                  </a:solidFill>
                  <a:latin typeface="+mn-lt"/>
                  <a:ea typeface="ＭＳ Ｐゴシック" pitchFamily="-65" charset="-128"/>
                  <a:cs typeface="+mn-cs"/>
                </a:defRPr>
              </a:lvl4pPr>
              <a:lvl5pPr marL="2057400" indent="-228600" algn="l" rtl="0" eaLnBrk="0" fontAlgn="base" hangingPunct="0">
                <a:spcBef>
                  <a:spcPct val="20000"/>
                </a:spcBef>
                <a:spcAft>
                  <a:spcPct val="0"/>
                </a:spcAft>
                <a:buFont typeface="Arial" charset="0"/>
                <a:buChar char="»"/>
                <a:defRPr sz="1800" kern="1200">
                  <a:solidFill>
                    <a:schemeClr val="tx1"/>
                  </a:solidFill>
                  <a:latin typeface="+mn-lt"/>
                  <a:ea typeface="ＭＳ Ｐゴシック" pitchFamily="-65" charset="-128"/>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eaLnBrk="1" hangingPunct="1">
                <a:lnSpc>
                  <a:spcPct val="90000"/>
                </a:lnSpc>
                <a:buFont typeface="Arial" charset="0"/>
                <a:buNone/>
              </a:pPr>
              <a:r>
                <a:rPr lang="en-US" sz="1050" b="1" dirty="0" smtClean="0">
                  <a:solidFill>
                    <a:schemeClr val="tx2"/>
                  </a:solidFill>
                  <a:cs typeface="Times New Roman" charset="0"/>
                </a:rPr>
                <a:t>Better than 0.3% precision</a:t>
              </a:r>
              <a:endParaRPr lang="en-US" sz="1050" b="1" dirty="0">
                <a:solidFill>
                  <a:schemeClr val="tx2"/>
                </a:solidFill>
                <a:cs typeface="Times New Roman" charset="0"/>
              </a:endParaRPr>
            </a:p>
          </p:txBody>
        </p:sp>
      </p:grpSp>
    </p:spTree>
    <p:extLst>
      <p:ext uri="{BB962C8B-B14F-4D97-AF65-F5344CB8AC3E}">
        <p14:creationId xmlns:p14="http://schemas.microsoft.com/office/powerpoint/2010/main" val="183673471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39687" y="6583892"/>
            <a:ext cx="9180513" cy="307975"/>
            <a:chOff x="0" y="6577013"/>
            <a:chExt cx="9180513" cy="307975"/>
          </a:xfrm>
        </p:grpSpPr>
        <p:grpSp>
          <p:nvGrpSpPr>
            <p:cNvPr id="20" name="Group 31"/>
            <p:cNvGrpSpPr>
              <a:grpSpLocks/>
            </p:cNvGrpSpPr>
            <p:nvPr/>
          </p:nvGrpSpPr>
          <p:grpSpPr bwMode="auto">
            <a:xfrm>
              <a:off x="0" y="6577013"/>
              <a:ext cx="7172325" cy="304800"/>
              <a:chOff x="0" y="4143"/>
              <a:chExt cx="4518" cy="192"/>
            </a:xfrm>
          </p:grpSpPr>
          <p:sp>
            <p:nvSpPr>
              <p:cNvPr id="22" name="TextBox 14"/>
              <p:cNvSpPr txBox="1">
                <a:spLocks noChangeArrowheads="1"/>
              </p:cNvSpPr>
              <p:nvPr/>
            </p:nvSpPr>
            <p:spPr bwMode="auto">
              <a:xfrm>
                <a:off x="0" y="4143"/>
                <a:ext cx="1175" cy="1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err="1" smtClean="0">
                    <a:solidFill>
                      <a:schemeClr val="bg1"/>
                    </a:solidFill>
                    <a:latin typeface="Arial"/>
                    <a:cs typeface="Arial"/>
                  </a:rPr>
                  <a:t>June</a:t>
                </a:r>
                <a:r>
                  <a:rPr lang="it-IT" sz="1400" dirty="0" smtClean="0">
                    <a:solidFill>
                      <a:schemeClr val="bg1"/>
                    </a:solidFill>
                    <a:latin typeface="Arial"/>
                    <a:cs typeface="Arial"/>
                  </a:rPr>
                  <a:t> 17, 2016</a:t>
                </a:r>
                <a:endParaRPr lang="en-GB" sz="1400" dirty="0">
                  <a:solidFill>
                    <a:schemeClr val="bg1"/>
                  </a:solidFill>
                  <a:latin typeface="Arial"/>
                  <a:cs typeface="Arial"/>
                </a:endParaRPr>
              </a:p>
            </p:txBody>
          </p:sp>
          <p:sp>
            <p:nvSpPr>
              <p:cNvPr id="23" name="TextBox 15"/>
              <p:cNvSpPr txBox="1">
                <a:spLocks noChangeArrowheads="1"/>
              </p:cNvSpPr>
              <p:nvPr/>
            </p:nvSpPr>
            <p:spPr bwMode="auto">
              <a:xfrm>
                <a:off x="1175" y="4143"/>
                <a:ext cx="3343" cy="192"/>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en-GB" sz="1400" dirty="0" smtClean="0">
                    <a:solidFill>
                      <a:schemeClr val="bg1"/>
                    </a:solidFill>
                    <a:latin typeface="Arial"/>
                    <a:cs typeface="Arial"/>
                  </a:rPr>
                  <a:t>Kirk McDonald Fest</a:t>
                </a:r>
                <a:endParaRPr lang="en-GB" sz="1400" dirty="0">
                  <a:solidFill>
                    <a:schemeClr val="bg1"/>
                  </a:solidFill>
                  <a:latin typeface="Arial"/>
                  <a:cs typeface="Arial"/>
                </a:endParaRPr>
              </a:p>
            </p:txBody>
          </p:sp>
        </p:grpSp>
        <p:sp>
          <p:nvSpPr>
            <p:cNvPr id="21" name="TextBox 5"/>
            <p:cNvSpPr txBox="1">
              <a:spLocks noChangeArrowheads="1"/>
            </p:cNvSpPr>
            <p:nvPr/>
          </p:nvSpPr>
          <p:spPr bwMode="auto">
            <a:xfrm>
              <a:off x="7132638" y="6580188"/>
              <a:ext cx="20478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a:solidFill>
                    <a:schemeClr val="bg1"/>
                  </a:solidFill>
                  <a:latin typeface="Arial"/>
                  <a:cs typeface="Arial"/>
                </a:rPr>
                <a:t>C. </a:t>
              </a:r>
              <a:r>
                <a:rPr lang="it-IT" sz="1400" dirty="0" smtClean="0">
                  <a:solidFill>
                    <a:schemeClr val="bg1"/>
                  </a:solidFill>
                  <a:latin typeface="Arial"/>
                  <a:cs typeface="Arial"/>
                </a:rPr>
                <a:t>Biino</a:t>
              </a:r>
              <a:endParaRPr lang="en-GB" sz="1400" dirty="0">
                <a:solidFill>
                  <a:schemeClr val="bg1"/>
                </a:solidFill>
                <a:latin typeface="Arial"/>
                <a:cs typeface="Arial"/>
              </a:endParaRPr>
            </a:p>
          </p:txBody>
        </p:sp>
      </p:grpSp>
      <p:sp>
        <p:nvSpPr>
          <p:cNvPr id="4" name="Title 3"/>
          <p:cNvSpPr>
            <a:spLocks noGrp="1"/>
          </p:cNvSpPr>
          <p:nvPr>
            <p:ph type="title"/>
          </p:nvPr>
        </p:nvSpPr>
        <p:spPr/>
        <p:txBody>
          <a:bodyPr/>
          <a:lstStyle/>
          <a:p>
            <a:r>
              <a:rPr lang="en-US" dirty="0" smtClean="0"/>
              <a:t> </a:t>
            </a:r>
            <a:endParaRPr lang="en-US" dirty="0"/>
          </a:p>
        </p:txBody>
      </p:sp>
      <p:sp>
        <p:nvSpPr>
          <p:cNvPr id="5" name="Text Placeholder 4"/>
          <p:cNvSpPr>
            <a:spLocks noGrp="1"/>
          </p:cNvSpPr>
          <p:nvPr>
            <p:ph type="body" idx="1"/>
          </p:nvPr>
        </p:nvSpPr>
        <p:spPr/>
        <p:txBody>
          <a:bodyPr/>
          <a:lstStyle/>
          <a:p>
            <a:r>
              <a:rPr lang="en-US" dirty="0" smtClean="0"/>
              <a:t> </a:t>
            </a:r>
            <a:endParaRPr lang="en-US" dirty="0"/>
          </a:p>
        </p:txBody>
      </p:sp>
      <p:sp>
        <p:nvSpPr>
          <p:cNvPr id="10" name="Rectangle 4"/>
          <p:cNvSpPr txBox="1">
            <a:spLocks noChangeArrowheads="1"/>
          </p:cNvSpPr>
          <p:nvPr/>
        </p:nvSpPr>
        <p:spPr bwMode="auto">
          <a:xfrm>
            <a:off x="0" y="0"/>
            <a:ext cx="9144000" cy="765175"/>
          </a:xfrm>
          <a:prstGeom prst="rect">
            <a:avLst/>
          </a:prstGeom>
          <a:solidFill>
            <a:srgbClr val="009999"/>
          </a:solidFill>
          <a:ln w="9525">
            <a:noFill/>
            <a:miter lim="800000"/>
            <a:headEnd/>
            <a:tailEnd/>
          </a:ln>
          <a:effectLst>
            <a:outerShdw dist="35921" dir="2700000" algn="ctr" rotWithShape="0">
              <a:srgbClr val="808080">
                <a:alpha val="50000"/>
              </a:srgbClr>
            </a:outerShdw>
          </a:effectLst>
        </p:spPr>
        <p:txBody>
          <a:bodyPr anchor="ctr"/>
          <a:lstStyle/>
          <a:p>
            <a:pPr algn="l">
              <a:defRPr/>
            </a:pPr>
            <a:r>
              <a:rPr lang="en-US" sz="3600" dirty="0">
                <a:solidFill>
                  <a:schemeClr val="bg1"/>
                </a:solidFill>
                <a:latin typeface="+mj-lt"/>
                <a:ea typeface="ＭＳ Ｐゴシック" pitchFamily="34" charset="-128"/>
                <a:cs typeface="+mn-cs"/>
              </a:rPr>
              <a:t> </a:t>
            </a:r>
            <a:r>
              <a:rPr lang="en-US" sz="3600" dirty="0" smtClean="0">
                <a:solidFill>
                  <a:schemeClr val="bg1"/>
                </a:solidFill>
                <a:latin typeface="+mj-lt"/>
                <a:ea typeface="ＭＳ Ｐゴシック" pitchFamily="34" charset="-128"/>
                <a:cs typeface="+mn-cs"/>
              </a:rPr>
              <a:t>   Limits on total Higgs </a:t>
            </a:r>
            <a:r>
              <a:rPr lang="en-US" sz="3600" dirty="0" smtClean="0">
                <a:solidFill>
                  <a:schemeClr val="bg1"/>
                </a:solidFill>
                <a:latin typeface="+mj-lt"/>
                <a:ea typeface="ＭＳ Ｐゴシック" pitchFamily="34" charset="-128"/>
                <a:cs typeface="Symbol" charset="2"/>
                <a:sym typeface="Wingdings"/>
              </a:rPr>
              <a:t>width</a:t>
            </a:r>
            <a:endParaRPr lang="el-GR" sz="3600" dirty="0">
              <a:solidFill>
                <a:schemeClr val="bg1"/>
              </a:solidFill>
              <a:latin typeface="+mj-lt"/>
              <a:ea typeface="ＭＳ Ｐゴシック" pitchFamily="34" charset="-128"/>
              <a:cs typeface="Symbol" charset="2"/>
            </a:endParaRPr>
          </a:p>
        </p:txBody>
      </p:sp>
      <p:sp>
        <p:nvSpPr>
          <p:cNvPr id="11" name="Content Placeholder 14"/>
          <p:cNvSpPr txBox="1">
            <a:spLocks/>
          </p:cNvSpPr>
          <p:nvPr/>
        </p:nvSpPr>
        <p:spPr>
          <a:xfrm>
            <a:off x="7924800" y="1600201"/>
            <a:ext cx="762000" cy="129540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smtClean="0"/>
              <a:t> </a:t>
            </a:r>
            <a:endParaRPr lang="en-US" dirty="0"/>
          </a:p>
        </p:txBody>
      </p:sp>
      <p:sp>
        <p:nvSpPr>
          <p:cNvPr id="12" name="Title 1"/>
          <p:cNvSpPr txBox="1">
            <a:spLocks/>
          </p:cNvSpPr>
          <p:nvPr/>
        </p:nvSpPr>
        <p:spPr>
          <a:xfrm>
            <a:off x="2286000" y="304800"/>
            <a:ext cx="2362200" cy="228600"/>
          </a:xfrm>
          <a:prstGeom prst="rect">
            <a:avLst/>
          </a:prstGeom>
        </p:spPr>
        <p:txBody>
          <a:bodyPr anchor="t"/>
          <a:lstStyle>
            <a:lvl1pPr algn="l" rtl="0" eaLnBrk="0" fontAlgn="base" hangingPunct="0">
              <a:spcBef>
                <a:spcPct val="0"/>
              </a:spcBef>
              <a:spcAft>
                <a:spcPct val="0"/>
              </a:spcAft>
              <a:defRPr sz="4000" b="1" kern="1200" cap="all">
                <a:solidFill>
                  <a:srgbClr val="632523"/>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b="1">
                <a:solidFill>
                  <a:srgbClr val="632523"/>
                </a:solidFill>
                <a:latin typeface="Calibri" pitchFamily="34" charset="0"/>
                <a:ea typeface="ＭＳ Ｐゴシック" pitchFamily="-65" charset="-128"/>
                <a:cs typeface="ＭＳ Ｐゴシック" pitchFamily="-65" charset="-128"/>
              </a:defRPr>
            </a:lvl2pPr>
            <a:lvl3pPr algn="ctr" rtl="0" eaLnBrk="0" fontAlgn="base" hangingPunct="0">
              <a:spcBef>
                <a:spcPct val="0"/>
              </a:spcBef>
              <a:spcAft>
                <a:spcPct val="0"/>
              </a:spcAft>
              <a:defRPr sz="4400" b="1">
                <a:solidFill>
                  <a:srgbClr val="632523"/>
                </a:solidFill>
                <a:latin typeface="Calibri" pitchFamily="34" charset="0"/>
                <a:ea typeface="ＭＳ Ｐゴシック" pitchFamily="-65" charset="-128"/>
                <a:cs typeface="ＭＳ Ｐゴシック" pitchFamily="-65" charset="-128"/>
              </a:defRPr>
            </a:lvl3pPr>
            <a:lvl4pPr algn="ctr" rtl="0" eaLnBrk="0" fontAlgn="base" hangingPunct="0">
              <a:spcBef>
                <a:spcPct val="0"/>
              </a:spcBef>
              <a:spcAft>
                <a:spcPct val="0"/>
              </a:spcAft>
              <a:defRPr sz="4400" b="1">
                <a:solidFill>
                  <a:srgbClr val="632523"/>
                </a:solidFill>
                <a:latin typeface="Calibri" pitchFamily="34" charset="0"/>
                <a:ea typeface="ＭＳ Ｐゴシック" pitchFamily="-65" charset="-128"/>
                <a:cs typeface="ＭＳ Ｐゴシック" pitchFamily="-65" charset="-128"/>
              </a:defRPr>
            </a:lvl4pPr>
            <a:lvl5pPr algn="ctr" rtl="0" eaLnBrk="0" fontAlgn="base" hangingPunct="0">
              <a:spcBef>
                <a:spcPct val="0"/>
              </a:spcBef>
              <a:spcAft>
                <a:spcPct val="0"/>
              </a:spcAft>
              <a:defRPr sz="4400" b="1">
                <a:solidFill>
                  <a:srgbClr val="632523"/>
                </a:solidFill>
                <a:latin typeface="Calibri" pitchFamily="34" charset="0"/>
                <a:ea typeface="ＭＳ Ｐゴシック" pitchFamily="-65" charset="-128"/>
                <a:cs typeface="ＭＳ Ｐゴシック" pitchFamily="-65" charset="-128"/>
              </a:defRPr>
            </a:lvl5pPr>
            <a:lvl6pPr marL="457200" algn="ctr" rtl="0" fontAlgn="base">
              <a:spcBef>
                <a:spcPct val="0"/>
              </a:spcBef>
              <a:spcAft>
                <a:spcPct val="0"/>
              </a:spcAft>
              <a:defRPr sz="4400" b="1">
                <a:solidFill>
                  <a:srgbClr val="632523"/>
                </a:solidFill>
                <a:latin typeface="Calibri" pitchFamily="34" charset="0"/>
              </a:defRPr>
            </a:lvl6pPr>
            <a:lvl7pPr marL="914400" algn="ctr" rtl="0" fontAlgn="base">
              <a:spcBef>
                <a:spcPct val="0"/>
              </a:spcBef>
              <a:spcAft>
                <a:spcPct val="0"/>
              </a:spcAft>
              <a:defRPr sz="4400" b="1">
                <a:solidFill>
                  <a:srgbClr val="632523"/>
                </a:solidFill>
                <a:latin typeface="Calibri" pitchFamily="34" charset="0"/>
              </a:defRPr>
            </a:lvl7pPr>
            <a:lvl8pPr marL="1371600" algn="ctr" rtl="0" fontAlgn="base">
              <a:spcBef>
                <a:spcPct val="0"/>
              </a:spcBef>
              <a:spcAft>
                <a:spcPct val="0"/>
              </a:spcAft>
              <a:defRPr sz="4400" b="1">
                <a:solidFill>
                  <a:srgbClr val="632523"/>
                </a:solidFill>
                <a:latin typeface="Calibri" pitchFamily="34" charset="0"/>
              </a:defRPr>
            </a:lvl8pPr>
            <a:lvl9pPr marL="1828800" algn="ctr" rtl="0" fontAlgn="base">
              <a:spcBef>
                <a:spcPct val="0"/>
              </a:spcBef>
              <a:spcAft>
                <a:spcPct val="0"/>
              </a:spcAft>
              <a:defRPr sz="4400" b="1">
                <a:solidFill>
                  <a:srgbClr val="632523"/>
                </a:solidFill>
                <a:latin typeface="Calibri" pitchFamily="34" charset="0"/>
              </a:defRPr>
            </a:lvl9pPr>
          </a:lstStyle>
          <a:p>
            <a:r>
              <a:rPr lang="en-US" smtClean="0"/>
              <a:t> </a:t>
            </a:r>
            <a:endParaRPr lang="en-US" dirty="0"/>
          </a:p>
        </p:txBody>
      </p:sp>
      <p:grpSp>
        <p:nvGrpSpPr>
          <p:cNvPr id="14" name="Group 13"/>
          <p:cNvGrpSpPr/>
          <p:nvPr/>
        </p:nvGrpSpPr>
        <p:grpSpPr>
          <a:xfrm>
            <a:off x="0" y="762000"/>
            <a:ext cx="9144000" cy="1514261"/>
            <a:chOff x="0" y="762000"/>
            <a:chExt cx="9144000" cy="1514261"/>
          </a:xfrm>
        </p:grpSpPr>
        <p:sp>
          <p:nvSpPr>
            <p:cNvPr id="15" name="TextBox 14"/>
            <p:cNvSpPr txBox="1">
              <a:spLocks noChangeArrowheads="1"/>
            </p:cNvSpPr>
            <p:nvPr/>
          </p:nvSpPr>
          <p:spPr bwMode="auto">
            <a:xfrm>
              <a:off x="0" y="762000"/>
              <a:ext cx="9144000" cy="151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Times New Roman" charset="0"/>
                  <a:ea typeface="ＭＳ Ｐゴシック" charset="0"/>
                </a:defRPr>
              </a:lvl9pPr>
            </a:lstStyle>
            <a:p>
              <a:pPr algn="dist" eaLnBrk="1" hangingPunct="1">
                <a:lnSpc>
                  <a:spcPct val="70000"/>
                </a:lnSpc>
              </a:pPr>
              <a:r>
                <a:rPr lang="en-US" b="0" dirty="0" smtClean="0">
                  <a:solidFill>
                    <a:srgbClr val="2E639E"/>
                  </a:solidFill>
                  <a:latin typeface="+mn-lt"/>
                  <a:cs typeface="Symbol" charset="2"/>
                </a:rPr>
                <a:t>  From</a:t>
              </a:r>
              <a:r>
                <a:rPr lang="en-US" sz="2000" b="0" dirty="0" smtClean="0">
                  <a:solidFill>
                    <a:srgbClr val="2E639E"/>
                  </a:solidFill>
                  <a:latin typeface="+mn-lt"/>
                  <a:cs typeface="Symbol" charset="2"/>
                </a:rPr>
                <a:t> </a:t>
              </a:r>
              <a:r>
                <a:rPr lang="en-US" b="0" dirty="0" smtClean="0">
                  <a:solidFill>
                    <a:srgbClr val="2E639E"/>
                  </a:solidFill>
                  <a:latin typeface="+mn-lt"/>
                  <a:cs typeface="Symbol" charset="2"/>
                </a:rPr>
                <a:t>direct measurements are dominated by instrumental resolution: </a:t>
              </a:r>
            </a:p>
            <a:p>
              <a:pPr eaLnBrk="1" hangingPunct="1">
                <a:lnSpc>
                  <a:spcPct val="70000"/>
                </a:lnSpc>
              </a:pPr>
              <a:r>
                <a:rPr lang="en-US" b="0" dirty="0" smtClean="0">
                  <a:solidFill>
                    <a:srgbClr val="2E639E"/>
                  </a:solidFill>
                  <a:latin typeface="+mn-lt"/>
                  <a:cs typeface="Symbol" charset="2"/>
                </a:rPr>
                <a:t>	               CMS				</a:t>
              </a:r>
              <a:r>
                <a:rPr lang="en-US" b="0" dirty="0">
                  <a:solidFill>
                    <a:srgbClr val="2E639E"/>
                  </a:solidFill>
                  <a:latin typeface="+mn-lt"/>
                  <a:cs typeface="Symbol" charset="2"/>
                </a:rPr>
                <a:t> </a:t>
              </a:r>
              <a:r>
                <a:rPr lang="en-US" b="0" dirty="0" smtClean="0">
                  <a:solidFill>
                    <a:srgbClr val="2E639E"/>
                  </a:solidFill>
                  <a:latin typeface="+mn-lt"/>
                  <a:cs typeface="Symbol" charset="2"/>
                </a:rPr>
                <a:t>     ATLAS</a:t>
              </a:r>
            </a:p>
            <a:p>
              <a:pPr eaLnBrk="1" hangingPunct="1">
                <a:lnSpc>
                  <a:spcPct val="70000"/>
                </a:lnSpc>
              </a:pPr>
              <a:r>
                <a:rPr lang="en-US" sz="2000" b="0" dirty="0" smtClean="0">
                  <a:solidFill>
                    <a:srgbClr val="2E639E"/>
                  </a:solidFill>
                  <a:latin typeface="+mn-lt"/>
                  <a:cs typeface="Symbol" charset="2"/>
                </a:rPr>
                <a:t>          </a:t>
              </a:r>
              <a:r>
                <a:rPr lang="en-US" sz="2000" b="0" dirty="0" err="1" smtClean="0">
                  <a:solidFill>
                    <a:srgbClr val="2E639E"/>
                  </a:solidFill>
                  <a:latin typeface="+mn-lt"/>
                  <a:cs typeface="Symbol" charset="2"/>
                </a:rPr>
                <a:t>H</a:t>
              </a:r>
              <a:r>
                <a:rPr lang="en-US" sz="2000" b="0" dirty="0" err="1" smtClean="0">
                  <a:solidFill>
                    <a:srgbClr val="2E639E"/>
                  </a:solidFill>
                  <a:latin typeface="+mn-lt"/>
                  <a:cs typeface="Symbol" charset="2"/>
                  <a:sym typeface="Wingdings"/>
                </a:rPr>
                <a:t></a:t>
              </a:r>
              <a:r>
                <a:rPr lang="en-US" sz="2000" b="0" dirty="0" err="1" smtClean="0">
                  <a:solidFill>
                    <a:srgbClr val="2E639E"/>
                  </a:solidFill>
                  <a:latin typeface="Symbol" charset="2"/>
                  <a:cs typeface="Symbol" charset="2"/>
                  <a:sym typeface="Wingdings"/>
                </a:rPr>
                <a:t>gg</a:t>
              </a:r>
              <a:r>
                <a:rPr lang="en-US" sz="2000" b="0" dirty="0" smtClean="0">
                  <a:solidFill>
                    <a:srgbClr val="2E639E"/>
                  </a:solidFill>
                  <a:latin typeface="+mn-lt"/>
                  <a:cs typeface="Symbol" charset="2"/>
                  <a:sym typeface="Wingdings"/>
                </a:rPr>
                <a:t>          </a:t>
              </a:r>
              <a:r>
                <a:rPr lang="en-US" sz="2000" b="0" dirty="0" smtClean="0">
                  <a:solidFill>
                    <a:srgbClr val="2E639E"/>
                  </a:solidFill>
                  <a:latin typeface="Symbol" charset="2"/>
                  <a:cs typeface="Symbol" charset="2"/>
                </a:rPr>
                <a:t>G</a:t>
              </a:r>
              <a:r>
                <a:rPr lang="en-US" sz="2000" b="0" baseline="-25000" dirty="0" smtClean="0">
                  <a:solidFill>
                    <a:srgbClr val="2E639E"/>
                  </a:solidFill>
                  <a:latin typeface="+mn-lt"/>
                  <a:cs typeface="Symbol" charset="2"/>
                </a:rPr>
                <a:t>H</a:t>
              </a:r>
              <a:r>
                <a:rPr lang="en-US" sz="2000" b="0" dirty="0" smtClean="0">
                  <a:solidFill>
                    <a:srgbClr val="2E639E"/>
                  </a:solidFill>
                  <a:latin typeface="+mn-lt"/>
                  <a:cs typeface="Symbol" charset="2"/>
                </a:rPr>
                <a:t> </a:t>
              </a:r>
              <a:r>
                <a:rPr lang="en-US" sz="2000" b="0" dirty="0">
                  <a:solidFill>
                    <a:srgbClr val="2E639E"/>
                  </a:solidFill>
                  <a:latin typeface="+mn-lt"/>
                  <a:cs typeface="Symbol" charset="2"/>
                </a:rPr>
                <a:t>&lt; </a:t>
              </a:r>
              <a:r>
                <a:rPr lang="en-US" sz="2000" b="0" dirty="0" smtClean="0">
                  <a:solidFill>
                    <a:srgbClr val="2E639E"/>
                  </a:solidFill>
                  <a:latin typeface="+mn-lt"/>
                  <a:cs typeface="Symbol" charset="2"/>
                </a:rPr>
                <a:t>2.4 </a:t>
              </a:r>
              <a:r>
                <a:rPr lang="en-US" sz="2000" b="0" dirty="0" err="1">
                  <a:solidFill>
                    <a:srgbClr val="2E639E"/>
                  </a:solidFill>
                  <a:latin typeface="+mn-lt"/>
                  <a:cs typeface="Symbol" charset="2"/>
                </a:rPr>
                <a:t>GeV</a:t>
              </a:r>
              <a:r>
                <a:rPr lang="en-US" sz="2000" b="0" dirty="0">
                  <a:solidFill>
                    <a:srgbClr val="2E639E"/>
                  </a:solidFill>
                  <a:latin typeface="+mn-lt"/>
                  <a:cs typeface="Symbol" charset="2"/>
                </a:rPr>
                <a:t> </a:t>
              </a:r>
              <a:r>
                <a:rPr lang="en-US" sz="2000" b="0" dirty="0" smtClean="0">
                  <a:solidFill>
                    <a:srgbClr val="2E639E"/>
                  </a:solidFill>
                  <a:latin typeface="+mn-lt"/>
                  <a:cs typeface="Symbol" charset="2"/>
                </a:rPr>
                <a:t>@95</a:t>
              </a:r>
              <a:r>
                <a:rPr lang="en-US" sz="2000" b="0" dirty="0">
                  <a:solidFill>
                    <a:srgbClr val="2E639E"/>
                  </a:solidFill>
                  <a:latin typeface="+mn-lt"/>
                  <a:cs typeface="Symbol" charset="2"/>
                </a:rPr>
                <a:t>% </a:t>
              </a:r>
              <a:r>
                <a:rPr lang="en-US" sz="2000" b="0" dirty="0" smtClean="0">
                  <a:solidFill>
                    <a:srgbClr val="2E639E"/>
                  </a:solidFill>
                  <a:latin typeface="+mn-lt"/>
                  <a:cs typeface="Symbol" charset="2"/>
                </a:rPr>
                <a:t>CL	</a:t>
              </a:r>
              <a:r>
                <a:rPr lang="en-US" sz="2000" b="0" dirty="0" err="1" smtClean="0">
                  <a:solidFill>
                    <a:srgbClr val="2E639E"/>
                  </a:solidFill>
                  <a:latin typeface="+mn-lt"/>
                  <a:cs typeface="Symbol" charset="2"/>
                </a:rPr>
                <a:t>H</a:t>
              </a:r>
              <a:r>
                <a:rPr lang="en-US" sz="2000" b="0" dirty="0" err="1" smtClean="0">
                  <a:solidFill>
                    <a:srgbClr val="2E639E"/>
                  </a:solidFill>
                  <a:latin typeface="+mn-lt"/>
                  <a:cs typeface="Symbol" charset="2"/>
                  <a:sym typeface="Wingdings"/>
                </a:rPr>
                <a:t></a:t>
              </a:r>
              <a:r>
                <a:rPr lang="en-US" sz="2000" b="0" dirty="0" err="1" smtClean="0">
                  <a:solidFill>
                    <a:srgbClr val="2E639E"/>
                  </a:solidFill>
                  <a:latin typeface="Symbol" charset="2"/>
                  <a:cs typeface="Symbol" charset="2"/>
                  <a:sym typeface="Wingdings"/>
                </a:rPr>
                <a:t>gg</a:t>
              </a:r>
              <a:r>
                <a:rPr lang="en-US" sz="2000" b="0" dirty="0" smtClean="0">
                  <a:solidFill>
                    <a:srgbClr val="2E639E"/>
                  </a:solidFill>
                  <a:latin typeface="Symbol" charset="2"/>
                  <a:cs typeface="Symbol" charset="2"/>
                  <a:sym typeface="Wingdings"/>
                </a:rPr>
                <a:t> </a:t>
              </a:r>
              <a:r>
                <a:rPr lang="en-US" sz="2000" b="0" dirty="0" smtClean="0">
                  <a:solidFill>
                    <a:srgbClr val="2E639E"/>
                  </a:solidFill>
                  <a:latin typeface="+mn-lt"/>
                  <a:cs typeface="Symbol" charset="2"/>
                  <a:sym typeface="Wingdings"/>
                </a:rPr>
                <a:t>         </a:t>
              </a:r>
              <a:r>
                <a:rPr lang="en-US" sz="2000" b="0" dirty="0" smtClean="0">
                  <a:solidFill>
                    <a:srgbClr val="2E639E"/>
                  </a:solidFill>
                  <a:latin typeface="Symbol" charset="2"/>
                  <a:cs typeface="Symbol" charset="2"/>
                  <a:sym typeface="Wingdings"/>
                </a:rPr>
                <a:t>G</a:t>
              </a:r>
              <a:r>
                <a:rPr lang="en-US" sz="2000" b="0" baseline="-25000" dirty="0" smtClean="0">
                  <a:solidFill>
                    <a:srgbClr val="2E639E"/>
                  </a:solidFill>
                  <a:latin typeface="+mn-lt"/>
                  <a:cs typeface="Symbol" charset="2"/>
                  <a:sym typeface="Wingdings"/>
                </a:rPr>
                <a:t>H</a:t>
              </a:r>
              <a:r>
                <a:rPr lang="en-US" sz="2000" b="0" dirty="0" smtClean="0">
                  <a:solidFill>
                    <a:srgbClr val="2E639E"/>
                  </a:solidFill>
                  <a:latin typeface="+mn-lt"/>
                  <a:cs typeface="Symbol" charset="2"/>
                  <a:sym typeface="Wingdings"/>
                </a:rPr>
                <a:t> &lt; 5.0 </a:t>
              </a:r>
              <a:r>
                <a:rPr lang="en-US" sz="2000" b="0" dirty="0" err="1" smtClean="0">
                  <a:solidFill>
                    <a:srgbClr val="2E639E"/>
                  </a:solidFill>
                  <a:latin typeface="+mn-lt"/>
                  <a:cs typeface="Symbol" charset="2"/>
                  <a:sym typeface="Wingdings"/>
                </a:rPr>
                <a:t>GeV</a:t>
              </a:r>
              <a:r>
                <a:rPr lang="en-US" sz="2000" b="0" dirty="0" smtClean="0">
                  <a:solidFill>
                    <a:srgbClr val="2E639E"/>
                  </a:solidFill>
                  <a:latin typeface="+mn-lt"/>
                  <a:cs typeface="Symbol" charset="2"/>
                  <a:sym typeface="Wingdings"/>
                </a:rPr>
                <a:t> @ 95% CL </a:t>
              </a:r>
            </a:p>
            <a:p>
              <a:pPr eaLnBrk="1" hangingPunct="1">
                <a:lnSpc>
                  <a:spcPct val="60000"/>
                </a:lnSpc>
              </a:pPr>
              <a:r>
                <a:rPr lang="en-US" sz="2000" b="0" dirty="0" smtClean="0">
                  <a:solidFill>
                    <a:srgbClr val="2E639E"/>
                  </a:solidFill>
                  <a:latin typeface="+mn-lt"/>
                  <a:cs typeface="Symbol" charset="2"/>
                  <a:sym typeface="Wingdings"/>
                </a:rPr>
                <a:t>          HZZ4l  </a:t>
              </a:r>
              <a:r>
                <a:rPr lang="en-US" sz="2000" b="0" dirty="0" smtClean="0">
                  <a:solidFill>
                    <a:srgbClr val="2E639E"/>
                  </a:solidFill>
                  <a:latin typeface="Symbol" charset="2"/>
                  <a:cs typeface="Symbol" charset="2"/>
                </a:rPr>
                <a:t>G</a:t>
              </a:r>
              <a:r>
                <a:rPr lang="en-US" b="0" baseline="-25000" dirty="0" smtClean="0">
                  <a:solidFill>
                    <a:srgbClr val="2E639E"/>
                  </a:solidFill>
                  <a:latin typeface="+mn-lt"/>
                  <a:cs typeface="Symbol" charset="2"/>
                </a:rPr>
                <a:t>H</a:t>
              </a:r>
              <a:r>
                <a:rPr lang="en-US" sz="2800" b="0" dirty="0">
                  <a:solidFill>
                    <a:srgbClr val="2E639E"/>
                  </a:solidFill>
                  <a:latin typeface="+mn-lt"/>
                  <a:cs typeface="Symbol" charset="2"/>
                </a:rPr>
                <a:t> </a:t>
              </a:r>
              <a:r>
                <a:rPr lang="en-US" sz="2000" b="0" dirty="0" smtClean="0">
                  <a:solidFill>
                    <a:srgbClr val="2E639E"/>
                  </a:solidFill>
                  <a:latin typeface="+mn-lt"/>
                  <a:cs typeface="Symbol" charset="2"/>
                </a:rPr>
                <a:t>&lt; 3.4 </a:t>
              </a:r>
              <a:r>
                <a:rPr lang="en-US" sz="2000" b="0" dirty="0" err="1">
                  <a:solidFill>
                    <a:srgbClr val="2E639E"/>
                  </a:solidFill>
                  <a:latin typeface="+mn-lt"/>
                  <a:cs typeface="Symbol" charset="2"/>
                </a:rPr>
                <a:t>GeV</a:t>
              </a:r>
              <a:r>
                <a:rPr lang="en-US" sz="2000" b="0" dirty="0">
                  <a:solidFill>
                    <a:srgbClr val="2E639E"/>
                  </a:solidFill>
                  <a:latin typeface="+mn-lt"/>
                  <a:cs typeface="Symbol" charset="2"/>
                </a:rPr>
                <a:t> </a:t>
              </a:r>
              <a:r>
                <a:rPr lang="en-US" sz="2000" b="0" dirty="0" smtClean="0">
                  <a:solidFill>
                    <a:srgbClr val="2E639E"/>
                  </a:solidFill>
                  <a:latin typeface="+mn-lt"/>
                  <a:cs typeface="Symbol" charset="2"/>
                </a:rPr>
                <a:t>    “ “	H</a:t>
              </a:r>
              <a:r>
                <a:rPr lang="en-US" sz="2000" b="0" dirty="0" smtClean="0">
                  <a:solidFill>
                    <a:srgbClr val="2E639E"/>
                  </a:solidFill>
                  <a:latin typeface="+mn-lt"/>
                  <a:cs typeface="Symbol" charset="2"/>
                  <a:sym typeface="Wingdings"/>
                </a:rPr>
                <a:t>ZZ4l  </a:t>
              </a:r>
              <a:r>
                <a:rPr lang="en-US" sz="2000" b="0" dirty="0" smtClean="0">
                  <a:solidFill>
                    <a:srgbClr val="2E639E"/>
                  </a:solidFill>
                  <a:latin typeface="Symbol" charset="2"/>
                  <a:cs typeface="Symbol" charset="2"/>
                  <a:sym typeface="Wingdings"/>
                </a:rPr>
                <a:t>G</a:t>
              </a:r>
              <a:r>
                <a:rPr lang="en-US" sz="2000" b="0" baseline="-25000" dirty="0" smtClean="0">
                  <a:solidFill>
                    <a:srgbClr val="2E639E"/>
                  </a:solidFill>
                  <a:latin typeface="+mn-lt"/>
                  <a:cs typeface="Symbol" charset="2"/>
                  <a:sym typeface="Wingdings"/>
                </a:rPr>
                <a:t>H</a:t>
              </a:r>
              <a:r>
                <a:rPr lang="en-US" sz="2000" b="0" dirty="0" smtClean="0">
                  <a:solidFill>
                    <a:srgbClr val="2E639E"/>
                  </a:solidFill>
                  <a:latin typeface="+mn-lt"/>
                  <a:cs typeface="Symbol" charset="2"/>
                  <a:sym typeface="Wingdings"/>
                </a:rPr>
                <a:t> &lt; 2.6 </a:t>
              </a:r>
              <a:r>
                <a:rPr lang="en-US" sz="2000" b="0" dirty="0" err="1" smtClean="0">
                  <a:solidFill>
                    <a:srgbClr val="2E639E"/>
                  </a:solidFill>
                  <a:latin typeface="+mn-lt"/>
                  <a:cs typeface="Symbol" charset="2"/>
                  <a:sym typeface="Wingdings"/>
                </a:rPr>
                <a:t>GeV</a:t>
              </a:r>
              <a:r>
                <a:rPr lang="en-US" sz="2000" b="0" dirty="0" smtClean="0">
                  <a:solidFill>
                    <a:srgbClr val="2E639E"/>
                  </a:solidFill>
                  <a:latin typeface="+mn-lt"/>
                  <a:cs typeface="Symbol" charset="2"/>
                  <a:sym typeface="Wingdings"/>
                </a:rPr>
                <a:t>      “ “</a:t>
              </a:r>
            </a:p>
            <a:p>
              <a:pPr eaLnBrk="1" hangingPunct="1">
                <a:lnSpc>
                  <a:spcPct val="60000"/>
                </a:lnSpc>
              </a:pPr>
              <a:endParaRPr lang="en-US" sz="2000" b="0" dirty="0" smtClean="0">
                <a:solidFill>
                  <a:srgbClr val="2E639E"/>
                </a:solidFill>
                <a:latin typeface="+mn-lt"/>
                <a:cs typeface="Symbol" charset="2"/>
                <a:sym typeface="Wingdings"/>
              </a:endParaRPr>
            </a:p>
            <a:p>
              <a:pPr algn="ctr" eaLnBrk="1" hangingPunct="1">
                <a:lnSpc>
                  <a:spcPct val="60000"/>
                </a:lnSpc>
              </a:pPr>
              <a:r>
                <a:rPr lang="en-US" sz="2000" b="0" dirty="0">
                  <a:solidFill>
                    <a:srgbClr val="A32A38"/>
                  </a:solidFill>
                  <a:latin typeface="+mn-lt"/>
                  <a:cs typeface="Symbol" charset="2"/>
                  <a:sym typeface="Wingdings"/>
                </a:rPr>
                <a:t>b</a:t>
              </a:r>
              <a:r>
                <a:rPr lang="en-US" sz="2000" b="0" dirty="0" smtClean="0">
                  <a:solidFill>
                    <a:srgbClr val="A32A38"/>
                  </a:solidFill>
                  <a:latin typeface="+mn-lt"/>
                  <a:cs typeface="Symbol" charset="2"/>
                  <a:sym typeface="Wingdings"/>
                </a:rPr>
                <a:t>ut SM expectations is:   </a:t>
              </a:r>
              <a:r>
                <a:rPr lang="en-US" dirty="0" smtClean="0">
                  <a:solidFill>
                    <a:srgbClr val="A32A38"/>
                  </a:solidFill>
                  <a:latin typeface="Symbol" charset="2"/>
                  <a:cs typeface="Symbol" charset="2"/>
                  <a:sym typeface="Wingdings"/>
                </a:rPr>
                <a:t>G</a:t>
              </a:r>
              <a:r>
                <a:rPr lang="en-US" baseline="-25000" dirty="0" smtClean="0">
                  <a:solidFill>
                    <a:srgbClr val="A32A38"/>
                  </a:solidFill>
                  <a:latin typeface="+mn-lt"/>
                  <a:cs typeface="Symbol" charset="2"/>
                  <a:sym typeface="Wingdings"/>
                </a:rPr>
                <a:t>SM</a:t>
              </a:r>
              <a:r>
                <a:rPr lang="en-US" dirty="0" smtClean="0">
                  <a:solidFill>
                    <a:srgbClr val="A32A38"/>
                  </a:solidFill>
                  <a:latin typeface="+mn-lt"/>
                  <a:cs typeface="Symbol" charset="2"/>
                  <a:sym typeface="Wingdings"/>
                </a:rPr>
                <a:t> = 4.15 MeV</a:t>
              </a:r>
              <a:r>
                <a:rPr lang="en-US" b="0" dirty="0" smtClean="0">
                  <a:solidFill>
                    <a:srgbClr val="A32A38"/>
                  </a:solidFill>
                  <a:latin typeface="+mn-lt"/>
                  <a:cs typeface="Symbol" charset="2"/>
                  <a:sym typeface="Wingdings"/>
                </a:rPr>
                <a:t>!</a:t>
              </a:r>
              <a:r>
                <a:rPr lang="en-US" b="0" dirty="0" smtClean="0">
                  <a:solidFill>
                    <a:srgbClr val="2E639E"/>
                  </a:solidFill>
                  <a:latin typeface="+mn-lt"/>
                  <a:cs typeface="Symbol" charset="2"/>
                </a:rPr>
                <a:t>  </a:t>
              </a:r>
            </a:p>
          </p:txBody>
        </p:sp>
        <p:sp>
          <p:nvSpPr>
            <p:cNvPr id="16" name="TextBox 15"/>
            <p:cNvSpPr txBox="1"/>
            <p:nvPr/>
          </p:nvSpPr>
          <p:spPr>
            <a:xfrm>
              <a:off x="14524" y="762000"/>
              <a:ext cx="290276" cy="369332"/>
            </a:xfrm>
            <a:prstGeom prst="rect">
              <a:avLst/>
            </a:prstGeom>
            <a:noFill/>
          </p:spPr>
          <p:txBody>
            <a:bodyPr wrap="none" rtlCol="0">
              <a:spAutoFit/>
            </a:bodyPr>
            <a:lstStyle/>
            <a:p>
              <a:r>
                <a:rPr lang="en-US" dirty="0" smtClean="0">
                  <a:latin typeface="Wingdings"/>
                  <a:ea typeface="Wingdings"/>
                  <a:cs typeface="Wingdings"/>
                  <a:sym typeface="Wingdings"/>
                </a:rPr>
                <a:t></a:t>
              </a:r>
              <a:endParaRPr lang="en-US" dirty="0"/>
            </a:p>
          </p:txBody>
        </p:sp>
      </p:grpSp>
      <p:sp>
        <p:nvSpPr>
          <p:cNvPr id="17" name="Content Placeholder 13"/>
          <p:cNvSpPr txBox="1">
            <a:spLocks/>
          </p:cNvSpPr>
          <p:nvPr/>
        </p:nvSpPr>
        <p:spPr bwMode="auto">
          <a:xfrm>
            <a:off x="457200" y="1600201"/>
            <a:ext cx="1447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marL="0" indent="0" algn="l"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pitchFamily="-65" charset="-128"/>
                <a:cs typeface="ＭＳ Ｐゴシック" pitchFamily="-65" charset="-128"/>
              </a:defRPr>
            </a:lvl1pPr>
            <a:lvl2pPr marL="457200" indent="0" algn="l" rtl="0" eaLnBrk="0" fontAlgn="base" hangingPunct="0">
              <a:spcBef>
                <a:spcPct val="20000"/>
              </a:spcBef>
              <a:spcAft>
                <a:spcPct val="0"/>
              </a:spcAft>
              <a:buFont typeface="Arial" charset="0"/>
              <a:buNone/>
              <a:defRPr sz="1800" kern="1200">
                <a:solidFill>
                  <a:schemeClr val="tx1">
                    <a:tint val="75000"/>
                  </a:schemeClr>
                </a:solidFill>
                <a:latin typeface="+mn-lt"/>
                <a:ea typeface="ＭＳ Ｐゴシック" pitchFamily="-65" charset="-128"/>
                <a:cs typeface="+mn-cs"/>
              </a:defRPr>
            </a:lvl2pPr>
            <a:lvl3pPr marL="914400" indent="0" algn="l" rtl="0" eaLnBrk="0" fontAlgn="base" hangingPunct="0">
              <a:spcBef>
                <a:spcPct val="20000"/>
              </a:spcBef>
              <a:spcAft>
                <a:spcPct val="0"/>
              </a:spcAft>
              <a:buFont typeface="Arial" charset="0"/>
              <a:buNone/>
              <a:defRPr sz="1600" kern="1200">
                <a:solidFill>
                  <a:schemeClr val="tx1">
                    <a:tint val="75000"/>
                  </a:schemeClr>
                </a:solidFill>
                <a:latin typeface="+mn-lt"/>
                <a:ea typeface="ＭＳ Ｐゴシック" pitchFamily="-65" charset="-128"/>
                <a:cs typeface="+mn-cs"/>
              </a:defRPr>
            </a:lvl3pPr>
            <a:lvl4pPr marL="1371600" indent="0" algn="l" rtl="0" eaLnBrk="0" fontAlgn="base" hangingPunct="0">
              <a:spcBef>
                <a:spcPct val="20000"/>
              </a:spcBef>
              <a:spcAft>
                <a:spcPct val="0"/>
              </a:spcAft>
              <a:buFont typeface="Arial" charset="0"/>
              <a:buNone/>
              <a:defRPr sz="1400" kern="1200">
                <a:solidFill>
                  <a:schemeClr val="tx1">
                    <a:tint val="75000"/>
                  </a:schemeClr>
                </a:solidFill>
                <a:latin typeface="+mn-lt"/>
                <a:ea typeface="ＭＳ Ｐゴシック" pitchFamily="-65" charset="-128"/>
                <a:cs typeface="+mn-cs"/>
              </a:defRPr>
            </a:lvl4pPr>
            <a:lvl5pPr marL="1828800" indent="0" algn="l" rtl="0" eaLnBrk="0" fontAlgn="base" hangingPunct="0">
              <a:spcBef>
                <a:spcPct val="20000"/>
              </a:spcBef>
              <a:spcAft>
                <a:spcPct val="0"/>
              </a:spcAft>
              <a:buFont typeface="Arial" charset="0"/>
              <a:buNone/>
              <a:defRPr sz="1400" kern="1200">
                <a:solidFill>
                  <a:schemeClr val="tx1">
                    <a:tint val="75000"/>
                  </a:schemeClr>
                </a:solidFill>
                <a:latin typeface="+mn-lt"/>
                <a:ea typeface="ＭＳ Ｐゴシック" pitchFamily="-65" charset="-128"/>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mtClean="0"/>
              <a:t> </a:t>
            </a:r>
            <a:endParaRPr lang="en-US" dirty="0"/>
          </a:p>
        </p:txBody>
      </p:sp>
      <p:grpSp>
        <p:nvGrpSpPr>
          <p:cNvPr id="19" name="Group 18"/>
          <p:cNvGrpSpPr/>
          <p:nvPr/>
        </p:nvGrpSpPr>
        <p:grpSpPr>
          <a:xfrm>
            <a:off x="-33867" y="2286000"/>
            <a:ext cx="9177867" cy="4605867"/>
            <a:chOff x="-33867" y="2286000"/>
            <a:chExt cx="9177867" cy="4605867"/>
          </a:xfrm>
        </p:grpSpPr>
        <p:pic>
          <p:nvPicPr>
            <p:cNvPr id="24" name="Picture 23" descr="Screen shot 2015-04-30 at 11.37.5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3810000"/>
              <a:ext cx="3124200" cy="3052731"/>
            </a:xfrm>
            <a:prstGeom prst="rect">
              <a:avLst/>
            </a:prstGeom>
          </p:spPr>
        </p:pic>
        <p:pic>
          <p:nvPicPr>
            <p:cNvPr id="25" name="Picture 24" descr="Screen shot 2015-04-24 at 4.50.1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870" y="3581400"/>
              <a:ext cx="3001730" cy="3039066"/>
            </a:xfrm>
            <a:prstGeom prst="rect">
              <a:avLst/>
            </a:prstGeom>
          </p:spPr>
        </p:pic>
        <p:sp>
          <p:nvSpPr>
            <p:cNvPr id="26" name="Rectangle 25"/>
            <p:cNvSpPr/>
            <p:nvPr/>
          </p:nvSpPr>
          <p:spPr>
            <a:xfrm>
              <a:off x="-33867" y="6553313"/>
              <a:ext cx="2590800" cy="338554"/>
            </a:xfrm>
            <a:prstGeom prst="rect">
              <a:avLst/>
            </a:prstGeom>
            <a:solidFill>
              <a:srgbClr val="B3A2C7"/>
            </a:solidFill>
          </p:spPr>
          <p:txBody>
            <a:bodyPr wrap="square">
              <a:spAutoFit/>
            </a:bodyPr>
            <a:lstStyle/>
            <a:p>
              <a:r>
                <a:rPr lang="hu-HU" sz="1600" i="1" dirty="0" smtClean="0"/>
                <a:t>Phys.Lett. </a:t>
              </a:r>
              <a:r>
                <a:rPr lang="hu-HU" sz="1600" i="1" dirty="0"/>
                <a:t>B </a:t>
              </a:r>
              <a:r>
                <a:rPr lang="hu-HU" sz="1600" i="1" dirty="0" smtClean="0"/>
                <a:t>736(2014) 64</a:t>
              </a:r>
              <a:endParaRPr lang="en-US" sz="1600" i="1" dirty="0"/>
            </a:p>
          </p:txBody>
        </p:sp>
        <p:sp>
          <p:nvSpPr>
            <p:cNvPr id="27" name="Rectangle 26"/>
            <p:cNvSpPr/>
            <p:nvPr/>
          </p:nvSpPr>
          <p:spPr>
            <a:xfrm>
              <a:off x="6387456" y="6553200"/>
              <a:ext cx="1842144" cy="338554"/>
            </a:xfrm>
            <a:prstGeom prst="rect">
              <a:avLst/>
            </a:prstGeom>
            <a:solidFill>
              <a:srgbClr val="B3A2C7"/>
            </a:solidFill>
          </p:spPr>
          <p:txBody>
            <a:bodyPr wrap="none">
              <a:spAutoFit/>
            </a:bodyPr>
            <a:lstStyle/>
            <a:p>
              <a:r>
                <a:rPr lang="en-US" sz="1600" i="1" dirty="0" smtClean="0"/>
                <a:t>arXiv:1503.01060</a:t>
              </a:r>
              <a:endParaRPr lang="en-US" sz="1600" i="1" dirty="0"/>
            </a:p>
          </p:txBody>
        </p:sp>
        <p:sp>
          <p:nvSpPr>
            <p:cNvPr id="28" name="TextBox 27"/>
            <p:cNvSpPr txBox="1"/>
            <p:nvPr/>
          </p:nvSpPr>
          <p:spPr>
            <a:xfrm>
              <a:off x="3200400" y="4191000"/>
              <a:ext cx="3236784" cy="1938992"/>
            </a:xfrm>
            <a:prstGeom prst="rect">
              <a:avLst/>
            </a:prstGeom>
            <a:noFill/>
          </p:spPr>
          <p:txBody>
            <a:bodyPr wrap="none" rtlCol="0">
              <a:spAutoFit/>
            </a:bodyPr>
            <a:lstStyle/>
            <a:p>
              <a:r>
                <a:rPr lang="en-US" sz="2400" b="1" dirty="0" smtClean="0">
                  <a:solidFill>
                    <a:srgbClr val="A32A38"/>
                  </a:solidFill>
                  <a:latin typeface="+mn-lt"/>
                </a:rPr>
                <a:t>CMS:  </a:t>
              </a:r>
            </a:p>
            <a:p>
              <a:r>
                <a:rPr lang="en-US" sz="2400" b="1" dirty="0" smtClean="0">
                  <a:solidFill>
                    <a:srgbClr val="A32A38"/>
                  </a:solidFill>
                  <a:latin typeface="Symbol" charset="2"/>
                  <a:cs typeface="Symbol" charset="2"/>
                </a:rPr>
                <a:t>G</a:t>
              </a:r>
              <a:r>
                <a:rPr lang="en-US" sz="2400" b="1" baseline="-25000" dirty="0" smtClean="0">
                  <a:solidFill>
                    <a:srgbClr val="A32A38"/>
                  </a:solidFill>
                  <a:latin typeface="+mn-lt"/>
                </a:rPr>
                <a:t>H</a:t>
              </a:r>
              <a:r>
                <a:rPr lang="en-US" sz="2400" b="1" dirty="0" smtClean="0">
                  <a:solidFill>
                    <a:srgbClr val="A32A38"/>
                  </a:solidFill>
                  <a:latin typeface="+mn-lt"/>
                </a:rPr>
                <a:t> &lt; 22 MeV &lt; 5.4 </a:t>
              </a:r>
              <a:r>
                <a:rPr lang="en-US" sz="2400" b="1" dirty="0" smtClean="0">
                  <a:solidFill>
                    <a:srgbClr val="A32A38"/>
                  </a:solidFill>
                  <a:latin typeface="Symbol" charset="2"/>
                  <a:cs typeface="Symbol" charset="2"/>
                </a:rPr>
                <a:t>G</a:t>
              </a:r>
              <a:r>
                <a:rPr lang="en-US" sz="2400" b="1" baseline="-25000" dirty="0" smtClean="0">
                  <a:solidFill>
                    <a:srgbClr val="A32A38"/>
                  </a:solidFill>
                  <a:latin typeface="+mn-lt"/>
                </a:rPr>
                <a:t>SM</a:t>
              </a:r>
            </a:p>
            <a:p>
              <a:endParaRPr lang="en-US" sz="2400" b="1" dirty="0" smtClean="0">
                <a:solidFill>
                  <a:srgbClr val="A32A38"/>
                </a:solidFill>
                <a:latin typeface="+mn-lt"/>
              </a:endParaRPr>
            </a:p>
            <a:p>
              <a:r>
                <a:rPr lang="en-US" sz="2400" b="1" dirty="0" smtClean="0">
                  <a:solidFill>
                    <a:srgbClr val="A32A38"/>
                  </a:solidFill>
                  <a:latin typeface="+mn-lt"/>
                </a:rPr>
                <a:t>ATLAS:</a:t>
              </a:r>
            </a:p>
            <a:p>
              <a:r>
                <a:rPr lang="en-US" sz="2400" b="1" dirty="0" smtClean="0">
                  <a:solidFill>
                    <a:srgbClr val="A32A38"/>
                  </a:solidFill>
                  <a:latin typeface="Symbol" charset="2"/>
                  <a:cs typeface="Symbol" charset="2"/>
                </a:rPr>
                <a:t>G</a:t>
              </a:r>
              <a:r>
                <a:rPr lang="en-US" sz="2400" b="1" baseline="-25000" dirty="0" smtClean="0">
                  <a:solidFill>
                    <a:srgbClr val="A32A38"/>
                  </a:solidFill>
                  <a:latin typeface="+mn-lt"/>
                </a:rPr>
                <a:t>H</a:t>
              </a:r>
              <a:r>
                <a:rPr lang="en-US" sz="2400" b="1" dirty="0" smtClean="0">
                  <a:solidFill>
                    <a:srgbClr val="A32A38"/>
                  </a:solidFill>
                  <a:latin typeface="+mn-lt"/>
                </a:rPr>
                <a:t> &lt; 22.7 MeV &lt; 5.5 </a:t>
              </a:r>
              <a:r>
                <a:rPr lang="en-US" sz="2400" b="1" dirty="0" smtClean="0">
                  <a:solidFill>
                    <a:srgbClr val="A32A38"/>
                  </a:solidFill>
                  <a:latin typeface="Symbol" charset="2"/>
                  <a:cs typeface="Symbol" charset="2"/>
                </a:rPr>
                <a:t>G</a:t>
              </a:r>
              <a:r>
                <a:rPr lang="en-US" sz="2400" b="1" baseline="-25000" dirty="0" smtClean="0">
                  <a:solidFill>
                    <a:srgbClr val="A32A38"/>
                  </a:solidFill>
                  <a:latin typeface="+mn-lt"/>
                </a:rPr>
                <a:t>SM</a:t>
              </a:r>
              <a:r>
                <a:rPr lang="en-US" sz="2400" b="1" dirty="0" smtClean="0">
                  <a:solidFill>
                    <a:srgbClr val="A32A38"/>
                  </a:solidFill>
                  <a:latin typeface="+mn-lt"/>
                </a:rPr>
                <a:t> </a:t>
              </a:r>
              <a:endParaRPr lang="en-US" sz="2400" b="1" dirty="0">
                <a:solidFill>
                  <a:srgbClr val="A32A38"/>
                </a:solidFill>
                <a:latin typeface="+mn-lt"/>
              </a:endParaRPr>
            </a:p>
          </p:txBody>
        </p:sp>
        <p:grpSp>
          <p:nvGrpSpPr>
            <p:cNvPr id="29" name="Group 28"/>
            <p:cNvGrpSpPr/>
            <p:nvPr/>
          </p:nvGrpSpPr>
          <p:grpSpPr>
            <a:xfrm>
              <a:off x="0" y="2286000"/>
              <a:ext cx="9144000" cy="1447800"/>
              <a:chOff x="0" y="2286000"/>
              <a:chExt cx="9144000" cy="1447800"/>
            </a:xfrm>
          </p:grpSpPr>
          <p:sp>
            <p:nvSpPr>
              <p:cNvPr id="30" name="Content Placeholder 2"/>
              <p:cNvSpPr txBox="1">
                <a:spLocks/>
              </p:cNvSpPr>
              <p:nvPr/>
            </p:nvSpPr>
            <p:spPr bwMode="auto">
              <a:xfrm>
                <a:off x="0" y="2286000"/>
                <a:ext cx="9144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3pPr>
                <a:lvl4pPr marL="1600200" indent="-228600" algn="l" rtl="0" eaLnBrk="0" fontAlgn="base" hangingPunct="0">
                  <a:spcBef>
                    <a:spcPct val="20000"/>
                  </a:spcBef>
                  <a:spcAft>
                    <a:spcPct val="0"/>
                  </a:spcAft>
                  <a:buFont typeface="Arial" charset="0"/>
                  <a:buChar char="–"/>
                  <a:defRPr sz="1800" kern="1200">
                    <a:solidFill>
                      <a:schemeClr val="tx1"/>
                    </a:solidFill>
                    <a:latin typeface="+mn-lt"/>
                    <a:ea typeface="ＭＳ Ｐゴシック" pitchFamily="-65" charset="-128"/>
                    <a:cs typeface="+mn-cs"/>
                  </a:defRPr>
                </a:lvl4pPr>
                <a:lvl5pPr marL="2057400" indent="-228600" algn="l" rtl="0" eaLnBrk="0" fontAlgn="base" hangingPunct="0">
                  <a:spcBef>
                    <a:spcPct val="20000"/>
                  </a:spcBef>
                  <a:spcAft>
                    <a:spcPct val="0"/>
                  </a:spcAft>
                  <a:buFont typeface="Arial" charset="0"/>
                  <a:buChar char="»"/>
                  <a:defRPr sz="1800" kern="1200">
                    <a:solidFill>
                      <a:schemeClr val="tx1"/>
                    </a:solidFill>
                    <a:latin typeface="+mn-lt"/>
                    <a:ea typeface="ＭＳ Ｐゴシック" pitchFamily="-65" charset="-128"/>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nSpc>
                    <a:spcPct val="80000"/>
                  </a:lnSpc>
                  <a:buFont typeface="Arial" charset="0"/>
                  <a:buNone/>
                </a:pPr>
                <a:r>
                  <a:rPr lang="en-US" sz="2400" dirty="0" smtClean="0">
                    <a:solidFill>
                      <a:srgbClr val="2E639E"/>
                    </a:solidFill>
                    <a:cs typeface="Symbol" charset="2"/>
                  </a:rPr>
                  <a:t>   Indirect measurements based on comparison of </a:t>
                </a:r>
                <a:r>
                  <a:rPr lang="en-US" sz="2400" i="1" dirty="0" smtClean="0">
                    <a:solidFill>
                      <a:srgbClr val="2E639E"/>
                    </a:solidFill>
                    <a:cs typeface="Symbol" charset="2"/>
                  </a:rPr>
                  <a:t>on-shell </a:t>
                </a:r>
                <a:r>
                  <a:rPr lang="en-US" sz="2400" dirty="0" smtClean="0">
                    <a:solidFill>
                      <a:srgbClr val="2E639E"/>
                    </a:solidFill>
                    <a:cs typeface="Symbol" charset="2"/>
                  </a:rPr>
                  <a:t>and </a:t>
                </a:r>
                <a:r>
                  <a:rPr lang="en-US" sz="2400" i="1" dirty="0" smtClean="0">
                    <a:solidFill>
                      <a:srgbClr val="2E639E"/>
                    </a:solidFill>
                    <a:cs typeface="Symbol" charset="2"/>
                  </a:rPr>
                  <a:t>off-shell    </a:t>
                </a:r>
              </a:p>
              <a:p>
                <a:pPr marL="0" indent="0">
                  <a:lnSpc>
                    <a:spcPct val="80000"/>
                  </a:lnSpc>
                  <a:buFont typeface="Arial" charset="0"/>
                  <a:buNone/>
                </a:pPr>
                <a:r>
                  <a:rPr lang="en-US" sz="2400" i="1" dirty="0" smtClean="0">
                    <a:solidFill>
                      <a:srgbClr val="2E639E"/>
                    </a:solidFill>
                    <a:cs typeface="Symbol" charset="2"/>
                  </a:rPr>
                  <a:t>   </a:t>
                </a:r>
                <a:r>
                  <a:rPr lang="en-US" sz="2400" dirty="0" smtClean="0">
                    <a:solidFill>
                      <a:srgbClr val="2E639E"/>
                    </a:solidFill>
                    <a:cs typeface="Symbol" charset="2"/>
                  </a:rPr>
                  <a:t>H*</a:t>
                </a:r>
                <a:r>
                  <a:rPr lang="en-US" sz="2400" dirty="0" smtClean="0">
                    <a:solidFill>
                      <a:srgbClr val="2E639E"/>
                    </a:solidFill>
                    <a:cs typeface="Symbol" charset="2"/>
                    <a:sym typeface="Wingdings"/>
                  </a:rPr>
                  <a:t>ZZ.  </a:t>
                </a:r>
                <a:r>
                  <a:rPr lang="en-US" sz="2400" i="1" dirty="0" smtClean="0">
                    <a:solidFill>
                      <a:srgbClr val="2E639E"/>
                    </a:solidFill>
                    <a:cs typeface="Symbol" charset="2"/>
                    <a:sym typeface="Wingdings"/>
                  </a:rPr>
                  <a:t>Off-shell </a:t>
                </a:r>
                <a:r>
                  <a:rPr lang="en-US" sz="2400" dirty="0" smtClean="0">
                    <a:solidFill>
                      <a:srgbClr val="2E639E"/>
                    </a:solidFill>
                    <a:cs typeface="Symbol" charset="2"/>
                    <a:sym typeface="Wingdings"/>
                  </a:rPr>
                  <a:t>to </a:t>
                </a:r>
                <a:r>
                  <a:rPr lang="en-US" sz="2400" i="1" dirty="0" smtClean="0">
                    <a:solidFill>
                      <a:srgbClr val="2E639E"/>
                    </a:solidFill>
                    <a:cs typeface="Symbol" charset="2"/>
                    <a:sym typeface="Wingdings"/>
                  </a:rPr>
                  <a:t>on</a:t>
                </a:r>
                <a:r>
                  <a:rPr lang="en-US" sz="2400" i="1" smtClean="0">
                    <a:solidFill>
                      <a:srgbClr val="2E639E"/>
                    </a:solidFill>
                    <a:cs typeface="Symbol" charset="2"/>
                    <a:sym typeface="Wingdings"/>
                  </a:rPr>
                  <a:t>-shell </a:t>
                </a:r>
                <a:r>
                  <a:rPr lang="en-US" sz="2400" dirty="0" smtClean="0">
                    <a:solidFill>
                      <a:srgbClr val="2E639E"/>
                    </a:solidFill>
                    <a:cs typeface="Symbol" charset="2"/>
                    <a:sym typeface="Wingdings"/>
                  </a:rPr>
                  <a:t>ratio is ~proportional to </a:t>
                </a:r>
                <a:r>
                  <a:rPr lang="en-US" sz="2400" dirty="0" smtClean="0">
                    <a:solidFill>
                      <a:srgbClr val="2E639E"/>
                    </a:solidFill>
                    <a:latin typeface="Symbol" charset="2"/>
                    <a:cs typeface="Symbol" charset="2"/>
                    <a:sym typeface="Wingdings"/>
                  </a:rPr>
                  <a:t>G</a:t>
                </a:r>
                <a:r>
                  <a:rPr lang="en-US" sz="2400" baseline="-25000" dirty="0" smtClean="0">
                    <a:solidFill>
                      <a:srgbClr val="2E639E"/>
                    </a:solidFill>
                    <a:cs typeface="Symbol" charset="2"/>
                    <a:sym typeface="Wingdings"/>
                  </a:rPr>
                  <a:t>H</a:t>
                </a:r>
                <a:endParaRPr lang="en-US" sz="2400" dirty="0" smtClean="0">
                  <a:solidFill>
                    <a:srgbClr val="2E639E"/>
                  </a:solidFill>
                  <a:cs typeface="Symbol" charset="2"/>
                  <a:sym typeface="Wingdings"/>
                </a:endParaRPr>
              </a:p>
              <a:p>
                <a:pPr marL="0" indent="0">
                  <a:lnSpc>
                    <a:spcPct val="80000"/>
                  </a:lnSpc>
                  <a:buFont typeface="Arial" charset="0"/>
                  <a:buNone/>
                </a:pPr>
                <a:r>
                  <a:rPr lang="en-US" sz="2000" dirty="0" smtClean="0">
                    <a:solidFill>
                      <a:srgbClr val="2E639E"/>
                    </a:solidFill>
                    <a:cs typeface="Symbol" charset="2"/>
                    <a:sym typeface="Wingdings"/>
                  </a:rPr>
                  <a:t>         *</a:t>
                </a:r>
                <a:r>
                  <a:rPr lang="en-US" sz="1800" dirty="0" smtClean="0">
                    <a:solidFill>
                      <a:srgbClr val="2E639E"/>
                    </a:solidFill>
                    <a:cs typeface="Symbol" charset="2"/>
                    <a:sym typeface="Wingdings"/>
                  </a:rPr>
                  <a:t>Should consider negative interference with box diagram</a:t>
                </a:r>
              </a:p>
              <a:p>
                <a:pPr marL="0" indent="0">
                  <a:lnSpc>
                    <a:spcPct val="80000"/>
                  </a:lnSpc>
                  <a:buFont typeface="Arial" charset="0"/>
                  <a:buNone/>
                </a:pPr>
                <a:r>
                  <a:rPr lang="en-US" sz="1800" dirty="0" smtClean="0">
                    <a:solidFill>
                      <a:srgbClr val="2E639E"/>
                    </a:solidFill>
                    <a:cs typeface="Symbol" charset="2"/>
                    <a:sym typeface="Wingdings"/>
                  </a:rPr>
                  <a:t>          *Assume that </a:t>
                </a:r>
                <a:r>
                  <a:rPr lang="en-US" sz="1800" dirty="0" err="1" smtClean="0">
                    <a:solidFill>
                      <a:srgbClr val="2E639E"/>
                    </a:solidFill>
                    <a:cs typeface="Symbol" charset="2"/>
                    <a:sym typeface="Wingdings"/>
                  </a:rPr>
                  <a:t>gg</a:t>
                </a:r>
                <a:r>
                  <a:rPr lang="en-US" sz="1800" dirty="0" smtClean="0">
                    <a:solidFill>
                      <a:srgbClr val="2E639E"/>
                    </a:solidFill>
                    <a:cs typeface="Symbol" charset="2"/>
                    <a:sym typeface="Wingdings"/>
                  </a:rPr>
                  <a:t> is the dominant production mechanism</a:t>
                </a:r>
                <a:endParaRPr lang="en-US" sz="2000" dirty="0"/>
              </a:p>
            </p:txBody>
          </p:sp>
          <p:pic>
            <p:nvPicPr>
              <p:cNvPr id="31" name="Picture 30" descr="Screen shot 2015-04-24 at 4.40.52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00" y="3124200"/>
                <a:ext cx="2590800" cy="609600"/>
              </a:xfrm>
              <a:prstGeom prst="rect">
                <a:avLst/>
              </a:prstGeom>
              <a:ln>
                <a:solidFill>
                  <a:schemeClr val="tx2">
                    <a:lumMod val="60000"/>
                    <a:lumOff val="40000"/>
                  </a:schemeClr>
                </a:solidFill>
              </a:ln>
            </p:spPr>
          </p:pic>
          <p:sp>
            <p:nvSpPr>
              <p:cNvPr id="32" name="TextBox 31"/>
              <p:cNvSpPr txBox="1"/>
              <p:nvPr/>
            </p:nvSpPr>
            <p:spPr>
              <a:xfrm>
                <a:off x="0" y="2297668"/>
                <a:ext cx="290276" cy="369332"/>
              </a:xfrm>
              <a:prstGeom prst="rect">
                <a:avLst/>
              </a:prstGeom>
              <a:noFill/>
            </p:spPr>
            <p:txBody>
              <a:bodyPr wrap="none" rtlCol="0">
                <a:spAutoFit/>
              </a:bodyPr>
              <a:lstStyle/>
              <a:p>
                <a:r>
                  <a:rPr lang="en-US" dirty="0" smtClean="0">
                    <a:latin typeface="Wingdings"/>
                    <a:ea typeface="Wingdings"/>
                    <a:cs typeface="Wingdings"/>
                    <a:sym typeface="Wingdings"/>
                  </a:rPr>
                  <a:t></a:t>
                </a:r>
                <a:endParaRPr lang="en-US" dirty="0"/>
              </a:p>
            </p:txBody>
          </p:sp>
        </p:grpSp>
      </p:grpSp>
    </p:spTree>
    <p:extLst>
      <p:ext uri="{BB962C8B-B14F-4D97-AF65-F5344CB8AC3E}">
        <p14:creationId xmlns:p14="http://schemas.microsoft.com/office/powerpoint/2010/main" val="29720714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39687" y="6583892"/>
            <a:ext cx="9180513" cy="307975"/>
            <a:chOff x="0" y="6577013"/>
            <a:chExt cx="9180513" cy="307975"/>
          </a:xfrm>
        </p:grpSpPr>
        <p:grpSp>
          <p:nvGrpSpPr>
            <p:cNvPr id="20" name="Group 31"/>
            <p:cNvGrpSpPr>
              <a:grpSpLocks/>
            </p:cNvGrpSpPr>
            <p:nvPr/>
          </p:nvGrpSpPr>
          <p:grpSpPr bwMode="auto">
            <a:xfrm>
              <a:off x="0" y="6577013"/>
              <a:ext cx="7172325" cy="304800"/>
              <a:chOff x="0" y="4143"/>
              <a:chExt cx="4518" cy="192"/>
            </a:xfrm>
          </p:grpSpPr>
          <p:sp>
            <p:nvSpPr>
              <p:cNvPr id="22" name="TextBox 14"/>
              <p:cNvSpPr txBox="1">
                <a:spLocks noChangeArrowheads="1"/>
              </p:cNvSpPr>
              <p:nvPr/>
            </p:nvSpPr>
            <p:spPr bwMode="auto">
              <a:xfrm>
                <a:off x="0" y="4143"/>
                <a:ext cx="1175" cy="1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err="1" smtClean="0">
                    <a:solidFill>
                      <a:schemeClr val="bg1"/>
                    </a:solidFill>
                    <a:latin typeface="Arial"/>
                    <a:cs typeface="Arial"/>
                  </a:rPr>
                  <a:t>June</a:t>
                </a:r>
                <a:r>
                  <a:rPr lang="it-IT" sz="1400" dirty="0" smtClean="0">
                    <a:solidFill>
                      <a:schemeClr val="bg1"/>
                    </a:solidFill>
                    <a:latin typeface="Arial"/>
                    <a:cs typeface="Arial"/>
                  </a:rPr>
                  <a:t> 17, 2016</a:t>
                </a:r>
                <a:endParaRPr lang="en-GB" sz="1400" dirty="0">
                  <a:solidFill>
                    <a:schemeClr val="bg1"/>
                  </a:solidFill>
                  <a:latin typeface="Arial"/>
                  <a:cs typeface="Arial"/>
                </a:endParaRPr>
              </a:p>
            </p:txBody>
          </p:sp>
          <p:sp>
            <p:nvSpPr>
              <p:cNvPr id="23" name="TextBox 15"/>
              <p:cNvSpPr txBox="1">
                <a:spLocks noChangeArrowheads="1"/>
              </p:cNvSpPr>
              <p:nvPr/>
            </p:nvSpPr>
            <p:spPr bwMode="auto">
              <a:xfrm>
                <a:off x="1175" y="4143"/>
                <a:ext cx="3343" cy="192"/>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en-GB" sz="1400" dirty="0" smtClean="0">
                    <a:solidFill>
                      <a:schemeClr val="bg1"/>
                    </a:solidFill>
                    <a:latin typeface="Arial"/>
                    <a:cs typeface="Arial"/>
                  </a:rPr>
                  <a:t>Kirk McDonald Fest</a:t>
                </a:r>
                <a:endParaRPr lang="en-GB" sz="1400" dirty="0">
                  <a:solidFill>
                    <a:schemeClr val="bg1"/>
                  </a:solidFill>
                  <a:latin typeface="Arial"/>
                  <a:cs typeface="Arial"/>
                </a:endParaRPr>
              </a:p>
            </p:txBody>
          </p:sp>
        </p:grpSp>
        <p:sp>
          <p:nvSpPr>
            <p:cNvPr id="21" name="TextBox 5"/>
            <p:cNvSpPr txBox="1">
              <a:spLocks noChangeArrowheads="1"/>
            </p:cNvSpPr>
            <p:nvPr/>
          </p:nvSpPr>
          <p:spPr bwMode="auto">
            <a:xfrm>
              <a:off x="7132638" y="6580188"/>
              <a:ext cx="20478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a:solidFill>
                    <a:schemeClr val="bg1"/>
                  </a:solidFill>
                  <a:latin typeface="Arial"/>
                  <a:cs typeface="Arial"/>
                </a:rPr>
                <a:t>C. </a:t>
              </a:r>
              <a:r>
                <a:rPr lang="it-IT" sz="1400" dirty="0" smtClean="0">
                  <a:solidFill>
                    <a:schemeClr val="bg1"/>
                  </a:solidFill>
                  <a:latin typeface="Arial"/>
                  <a:cs typeface="Arial"/>
                </a:rPr>
                <a:t>Biino</a:t>
              </a:r>
              <a:endParaRPr lang="en-GB" sz="1400" dirty="0">
                <a:solidFill>
                  <a:schemeClr val="bg1"/>
                </a:solidFill>
                <a:latin typeface="Arial"/>
                <a:cs typeface="Arial"/>
              </a:endParaRPr>
            </a:p>
          </p:txBody>
        </p:sp>
      </p:grpSp>
      <p:sp>
        <p:nvSpPr>
          <p:cNvPr id="4" name="Title 3"/>
          <p:cNvSpPr>
            <a:spLocks noGrp="1"/>
          </p:cNvSpPr>
          <p:nvPr>
            <p:ph type="title"/>
          </p:nvPr>
        </p:nvSpPr>
        <p:spPr/>
        <p:txBody>
          <a:bodyPr/>
          <a:lstStyle/>
          <a:p>
            <a:r>
              <a:rPr lang="en-US" dirty="0" smtClean="0"/>
              <a:t> </a:t>
            </a:r>
            <a:endParaRPr lang="en-US" dirty="0"/>
          </a:p>
        </p:txBody>
      </p:sp>
      <p:sp>
        <p:nvSpPr>
          <p:cNvPr id="5" name="Text Placeholder 4"/>
          <p:cNvSpPr>
            <a:spLocks noGrp="1"/>
          </p:cNvSpPr>
          <p:nvPr>
            <p:ph type="body" idx="1"/>
          </p:nvPr>
        </p:nvSpPr>
        <p:spPr/>
        <p:txBody>
          <a:bodyPr/>
          <a:lstStyle/>
          <a:p>
            <a:r>
              <a:rPr lang="en-US" dirty="0" smtClean="0"/>
              <a:t> </a:t>
            </a:r>
            <a:endParaRPr lang="en-US" dirty="0"/>
          </a:p>
        </p:txBody>
      </p:sp>
      <p:sp>
        <p:nvSpPr>
          <p:cNvPr id="2" name="Rectangle 1"/>
          <p:cNvSpPr/>
          <p:nvPr/>
        </p:nvSpPr>
        <p:spPr>
          <a:xfrm>
            <a:off x="152400" y="1066800"/>
            <a:ext cx="8763000" cy="1477328"/>
          </a:xfrm>
          <a:prstGeom prst="rect">
            <a:avLst/>
          </a:prstGeom>
        </p:spPr>
        <p:txBody>
          <a:bodyPr wrap="square">
            <a:spAutoFit/>
          </a:bodyPr>
          <a:lstStyle/>
          <a:p>
            <a:pPr marL="285750" indent="-285750">
              <a:buFont typeface="Arial"/>
              <a:buChar char="•"/>
            </a:pPr>
            <a:r>
              <a:rPr lang="en-US" dirty="0"/>
              <a:t>Hypothesis test based on simultaneous </a:t>
            </a:r>
            <a:r>
              <a:rPr lang="en-US" dirty="0" err="1"/>
              <a:t>unbinned</a:t>
            </a:r>
            <a:r>
              <a:rPr lang="en-US" dirty="0"/>
              <a:t> likelihood fit to m in </a:t>
            </a:r>
            <a:r>
              <a:rPr lang="en-US" dirty="0" smtClean="0"/>
              <a:t>all four </a:t>
            </a:r>
            <a:r>
              <a:rPr lang="en-US" dirty="0"/>
              <a:t>analysis categories</a:t>
            </a:r>
            <a:r>
              <a:rPr lang="en-US" dirty="0" smtClean="0"/>
              <a:t>. </a:t>
            </a:r>
          </a:p>
          <a:p>
            <a:pPr marL="285750" indent="-285750">
              <a:buFont typeface="Arial"/>
              <a:buChar char="•"/>
            </a:pPr>
            <a:r>
              <a:rPr lang="en-US" dirty="0"/>
              <a:t>Signal model.</a:t>
            </a:r>
          </a:p>
          <a:p>
            <a:pPr lvl="1"/>
            <a:r>
              <a:rPr lang="en-US" dirty="0"/>
              <a:t>Shape from convolution of </a:t>
            </a:r>
            <a:r>
              <a:rPr lang="en-US" dirty="0" smtClean="0"/>
              <a:t>detector response </a:t>
            </a:r>
            <a:r>
              <a:rPr lang="en-US" dirty="0"/>
              <a:t>and intrinsic line-shape.</a:t>
            </a:r>
          </a:p>
          <a:p>
            <a:pPr lvl="1"/>
            <a:r>
              <a:rPr lang="en-US" dirty="0"/>
              <a:t>Mass window: 500GeV-4.5TeV.</a:t>
            </a:r>
          </a:p>
        </p:txBody>
      </p:sp>
      <p:sp>
        <p:nvSpPr>
          <p:cNvPr id="10" name="Rectangle 2"/>
          <p:cNvSpPr txBox="1">
            <a:spLocks noChangeArrowheads="1"/>
          </p:cNvSpPr>
          <p:nvPr/>
        </p:nvSpPr>
        <p:spPr bwMode="auto">
          <a:xfrm>
            <a:off x="-25086" y="-8467"/>
            <a:ext cx="9169086" cy="864096"/>
          </a:xfrm>
          <a:prstGeom prst="rect">
            <a:avLst/>
          </a:prstGeom>
          <a:solidFill>
            <a:srgbClr val="009999"/>
          </a:solidFill>
          <a:ln w="9525">
            <a:noFill/>
            <a:miter lim="800000"/>
            <a:headEnd/>
            <a:tailEnd/>
          </a:ln>
          <a:effectLst>
            <a:reflection blurRad="6350" stA="52000" endA="300" endPos="35000" dir="5400000" sy="-100000" algn="bl" rotWithShape="0"/>
          </a:effectLst>
        </p:spPr>
        <p:txBody>
          <a:bodyPr anchor="ctr"/>
          <a:lstStyle/>
          <a:p>
            <a:pPr>
              <a:lnSpc>
                <a:spcPct val="50000"/>
              </a:lnSpc>
              <a:defRPr/>
            </a:pPr>
            <a:r>
              <a:rPr lang="en-US" sz="3600" dirty="0" smtClean="0">
                <a:solidFill>
                  <a:schemeClr val="bg1"/>
                </a:solidFill>
                <a:effectLst>
                  <a:reflection stA="50000" endPos="75000" dist="12700" dir="5400000" sy="-100000" algn="bl" rotWithShape="0"/>
                </a:effectLst>
                <a:latin typeface="Calibri"/>
                <a:ea typeface="ＭＳ Ｐゴシック" pitchFamily="34" charset="-128"/>
                <a:cs typeface="Calibri"/>
              </a:rPr>
              <a:t>    Upper limits for spin=0 hypotheses</a:t>
            </a:r>
            <a:endParaRPr lang="ru-RU" sz="3600" kern="0" dirty="0">
              <a:solidFill>
                <a:schemeClr val="bg1"/>
              </a:solidFill>
              <a:latin typeface="Calibri"/>
              <a:ea typeface="+mj-ea"/>
              <a:cs typeface="Calibri"/>
            </a:endParaRPr>
          </a:p>
        </p:txBody>
      </p:sp>
      <p:grpSp>
        <p:nvGrpSpPr>
          <p:cNvPr id="8" name="Group 7"/>
          <p:cNvGrpSpPr/>
          <p:nvPr/>
        </p:nvGrpSpPr>
        <p:grpSpPr>
          <a:xfrm>
            <a:off x="-8467" y="3028390"/>
            <a:ext cx="9228667" cy="2305610"/>
            <a:chOff x="-8467" y="4000500"/>
            <a:chExt cx="9638432" cy="2572310"/>
          </a:xfrm>
        </p:grpSpPr>
        <p:pic>
          <p:nvPicPr>
            <p:cNvPr id="3" name="Picture 2"/>
            <p:cNvPicPr>
              <a:picLocks noChangeAspect="1"/>
            </p:cNvPicPr>
            <p:nvPr/>
          </p:nvPicPr>
          <p:blipFill>
            <a:blip r:embed="rId3"/>
            <a:stretch>
              <a:fillRect/>
            </a:stretch>
          </p:blipFill>
          <p:spPr>
            <a:xfrm>
              <a:off x="-8467" y="4000500"/>
              <a:ext cx="3292866" cy="2552700"/>
            </a:xfrm>
            <a:prstGeom prst="rect">
              <a:avLst/>
            </a:prstGeom>
          </p:spPr>
        </p:pic>
        <p:pic>
          <p:nvPicPr>
            <p:cNvPr id="6" name="Picture 5"/>
            <p:cNvPicPr>
              <a:picLocks noChangeAspect="1"/>
            </p:cNvPicPr>
            <p:nvPr/>
          </p:nvPicPr>
          <p:blipFill>
            <a:blip r:embed="rId4"/>
            <a:stretch>
              <a:fillRect/>
            </a:stretch>
          </p:blipFill>
          <p:spPr>
            <a:xfrm>
              <a:off x="3246230" y="4050658"/>
              <a:ext cx="3200400" cy="2489842"/>
            </a:xfrm>
            <a:prstGeom prst="rect">
              <a:avLst/>
            </a:prstGeom>
          </p:spPr>
        </p:pic>
        <p:pic>
          <p:nvPicPr>
            <p:cNvPr id="7" name="Picture 6"/>
            <p:cNvPicPr>
              <a:picLocks noChangeAspect="1"/>
            </p:cNvPicPr>
            <p:nvPr/>
          </p:nvPicPr>
          <p:blipFill>
            <a:blip r:embed="rId5"/>
            <a:stretch>
              <a:fillRect/>
            </a:stretch>
          </p:blipFill>
          <p:spPr>
            <a:xfrm>
              <a:off x="6505766" y="4114800"/>
              <a:ext cx="3124199" cy="2458010"/>
            </a:xfrm>
            <a:prstGeom prst="rect">
              <a:avLst/>
            </a:prstGeom>
          </p:spPr>
        </p:pic>
      </p:grpSp>
      <p:sp>
        <p:nvSpPr>
          <p:cNvPr id="9" name="Rectangle 8"/>
          <p:cNvSpPr/>
          <p:nvPr/>
        </p:nvSpPr>
        <p:spPr>
          <a:xfrm>
            <a:off x="838200" y="2667000"/>
            <a:ext cx="1673242" cy="369332"/>
          </a:xfrm>
          <a:prstGeom prst="rect">
            <a:avLst/>
          </a:prstGeom>
        </p:spPr>
        <p:txBody>
          <a:bodyPr wrap="none">
            <a:spAutoFit/>
          </a:bodyPr>
          <a:lstStyle/>
          <a:p>
            <a:r>
              <a:rPr lang="en-US" dirty="0"/>
              <a:t>/m = 1.4x10</a:t>
            </a:r>
            <a:r>
              <a:rPr lang="en-US" baseline="30000" dirty="0"/>
              <a:t>-4</a:t>
            </a:r>
          </a:p>
        </p:txBody>
      </p:sp>
      <p:sp>
        <p:nvSpPr>
          <p:cNvPr id="16" name="Rectangle 15"/>
          <p:cNvSpPr/>
          <p:nvPr/>
        </p:nvSpPr>
        <p:spPr>
          <a:xfrm>
            <a:off x="3886200" y="2667000"/>
            <a:ext cx="1673242" cy="369332"/>
          </a:xfrm>
          <a:prstGeom prst="rect">
            <a:avLst/>
          </a:prstGeom>
        </p:spPr>
        <p:txBody>
          <a:bodyPr wrap="none">
            <a:spAutoFit/>
          </a:bodyPr>
          <a:lstStyle/>
          <a:p>
            <a:r>
              <a:rPr lang="en-US" dirty="0"/>
              <a:t>/m = 1.4x10</a:t>
            </a:r>
            <a:r>
              <a:rPr lang="en-US" baseline="30000" dirty="0" smtClean="0"/>
              <a:t>-2</a:t>
            </a:r>
            <a:endParaRPr lang="en-US" baseline="30000" dirty="0"/>
          </a:p>
        </p:txBody>
      </p:sp>
      <p:sp>
        <p:nvSpPr>
          <p:cNvPr id="17" name="Rectangle 16"/>
          <p:cNvSpPr/>
          <p:nvPr/>
        </p:nvSpPr>
        <p:spPr>
          <a:xfrm>
            <a:off x="6781800" y="2743200"/>
            <a:ext cx="1673242" cy="369332"/>
          </a:xfrm>
          <a:prstGeom prst="rect">
            <a:avLst/>
          </a:prstGeom>
        </p:spPr>
        <p:txBody>
          <a:bodyPr wrap="none">
            <a:spAutoFit/>
          </a:bodyPr>
          <a:lstStyle/>
          <a:p>
            <a:r>
              <a:rPr lang="en-US" dirty="0"/>
              <a:t>/m = </a:t>
            </a:r>
            <a:r>
              <a:rPr lang="en-US" dirty="0" smtClean="0"/>
              <a:t>5.6x10</a:t>
            </a:r>
            <a:r>
              <a:rPr lang="en-US" baseline="30000" dirty="0" smtClean="0"/>
              <a:t>-2</a:t>
            </a:r>
          </a:p>
        </p:txBody>
      </p:sp>
      <p:sp>
        <p:nvSpPr>
          <p:cNvPr id="11" name="Rectangle 10"/>
          <p:cNvSpPr/>
          <p:nvPr/>
        </p:nvSpPr>
        <p:spPr>
          <a:xfrm>
            <a:off x="2057400" y="5638800"/>
            <a:ext cx="4572000" cy="369332"/>
          </a:xfrm>
          <a:prstGeom prst="rect">
            <a:avLst/>
          </a:prstGeom>
        </p:spPr>
        <p:txBody>
          <a:bodyPr>
            <a:spAutoFit/>
          </a:bodyPr>
          <a:lstStyle/>
          <a:p>
            <a:r>
              <a:rPr lang="en-US" dirty="0"/>
              <a:t>Spin-2 version gives equivalent </a:t>
            </a:r>
            <a:r>
              <a:rPr lang="en-US" dirty="0" smtClean="0"/>
              <a:t>message</a:t>
            </a:r>
            <a:endParaRPr lang="en-US" dirty="0"/>
          </a:p>
        </p:txBody>
      </p:sp>
    </p:spTree>
    <p:extLst>
      <p:ext uri="{BB962C8B-B14F-4D97-AF65-F5344CB8AC3E}">
        <p14:creationId xmlns:p14="http://schemas.microsoft.com/office/powerpoint/2010/main" val="320291875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39687" y="6583892"/>
            <a:ext cx="9180513" cy="307975"/>
            <a:chOff x="0" y="6577013"/>
            <a:chExt cx="9180513" cy="307975"/>
          </a:xfrm>
        </p:grpSpPr>
        <p:grpSp>
          <p:nvGrpSpPr>
            <p:cNvPr id="20" name="Group 31"/>
            <p:cNvGrpSpPr>
              <a:grpSpLocks/>
            </p:cNvGrpSpPr>
            <p:nvPr/>
          </p:nvGrpSpPr>
          <p:grpSpPr bwMode="auto">
            <a:xfrm>
              <a:off x="0" y="6577013"/>
              <a:ext cx="7172325" cy="304800"/>
              <a:chOff x="0" y="4143"/>
              <a:chExt cx="4518" cy="192"/>
            </a:xfrm>
          </p:grpSpPr>
          <p:sp>
            <p:nvSpPr>
              <p:cNvPr id="22" name="TextBox 14"/>
              <p:cNvSpPr txBox="1">
                <a:spLocks noChangeArrowheads="1"/>
              </p:cNvSpPr>
              <p:nvPr/>
            </p:nvSpPr>
            <p:spPr bwMode="auto">
              <a:xfrm>
                <a:off x="0" y="4143"/>
                <a:ext cx="1175" cy="1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err="1" smtClean="0">
                    <a:solidFill>
                      <a:schemeClr val="bg1"/>
                    </a:solidFill>
                    <a:latin typeface="Arial"/>
                    <a:cs typeface="Arial"/>
                  </a:rPr>
                  <a:t>June</a:t>
                </a:r>
                <a:r>
                  <a:rPr lang="it-IT" sz="1400" dirty="0" smtClean="0">
                    <a:solidFill>
                      <a:schemeClr val="bg1"/>
                    </a:solidFill>
                    <a:latin typeface="Arial"/>
                    <a:cs typeface="Arial"/>
                  </a:rPr>
                  <a:t> 17, 2016</a:t>
                </a:r>
                <a:endParaRPr lang="en-GB" sz="1400" dirty="0">
                  <a:solidFill>
                    <a:schemeClr val="bg1"/>
                  </a:solidFill>
                  <a:latin typeface="Arial"/>
                  <a:cs typeface="Arial"/>
                </a:endParaRPr>
              </a:p>
            </p:txBody>
          </p:sp>
          <p:sp>
            <p:nvSpPr>
              <p:cNvPr id="23" name="TextBox 15"/>
              <p:cNvSpPr txBox="1">
                <a:spLocks noChangeArrowheads="1"/>
              </p:cNvSpPr>
              <p:nvPr/>
            </p:nvSpPr>
            <p:spPr bwMode="auto">
              <a:xfrm>
                <a:off x="1175" y="4143"/>
                <a:ext cx="3343" cy="192"/>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en-GB" sz="1400" dirty="0" smtClean="0">
                    <a:solidFill>
                      <a:schemeClr val="bg1"/>
                    </a:solidFill>
                    <a:latin typeface="Arial"/>
                    <a:cs typeface="Arial"/>
                  </a:rPr>
                  <a:t>Kirk McDonald Fest</a:t>
                </a:r>
                <a:endParaRPr lang="en-GB" sz="1400" dirty="0">
                  <a:solidFill>
                    <a:schemeClr val="bg1"/>
                  </a:solidFill>
                  <a:latin typeface="Arial"/>
                  <a:cs typeface="Arial"/>
                </a:endParaRPr>
              </a:p>
            </p:txBody>
          </p:sp>
        </p:grpSp>
        <p:sp>
          <p:nvSpPr>
            <p:cNvPr id="21" name="TextBox 5"/>
            <p:cNvSpPr txBox="1">
              <a:spLocks noChangeArrowheads="1"/>
            </p:cNvSpPr>
            <p:nvPr/>
          </p:nvSpPr>
          <p:spPr bwMode="auto">
            <a:xfrm>
              <a:off x="7132638" y="6580188"/>
              <a:ext cx="20478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a:solidFill>
                    <a:schemeClr val="bg1"/>
                  </a:solidFill>
                  <a:latin typeface="Arial"/>
                  <a:cs typeface="Arial"/>
                </a:rPr>
                <a:t>C. </a:t>
              </a:r>
              <a:r>
                <a:rPr lang="it-IT" sz="1400" dirty="0" smtClean="0">
                  <a:solidFill>
                    <a:schemeClr val="bg1"/>
                  </a:solidFill>
                  <a:latin typeface="Arial"/>
                  <a:cs typeface="Arial"/>
                </a:rPr>
                <a:t>Biino</a:t>
              </a:r>
              <a:endParaRPr lang="en-GB" sz="1400" dirty="0">
                <a:solidFill>
                  <a:schemeClr val="bg1"/>
                </a:solidFill>
                <a:latin typeface="Arial"/>
                <a:cs typeface="Arial"/>
              </a:endParaRPr>
            </a:p>
          </p:txBody>
        </p:sp>
      </p:grpSp>
      <p:sp>
        <p:nvSpPr>
          <p:cNvPr id="4" name="Title 3"/>
          <p:cNvSpPr>
            <a:spLocks noGrp="1"/>
          </p:cNvSpPr>
          <p:nvPr>
            <p:ph type="title"/>
          </p:nvPr>
        </p:nvSpPr>
        <p:spPr/>
        <p:txBody>
          <a:bodyPr/>
          <a:lstStyle/>
          <a:p>
            <a:r>
              <a:rPr lang="en-US" dirty="0" smtClean="0"/>
              <a:t> </a:t>
            </a:r>
            <a:endParaRPr lang="en-US" dirty="0"/>
          </a:p>
        </p:txBody>
      </p:sp>
      <p:sp>
        <p:nvSpPr>
          <p:cNvPr id="5" name="Text Placeholder 4"/>
          <p:cNvSpPr>
            <a:spLocks noGrp="1"/>
          </p:cNvSpPr>
          <p:nvPr>
            <p:ph type="body" idx="1"/>
          </p:nvPr>
        </p:nvSpPr>
        <p:spPr/>
        <p:txBody>
          <a:bodyPr/>
          <a:lstStyle/>
          <a:p>
            <a:r>
              <a:rPr lang="en-US" dirty="0" smtClean="0"/>
              <a:t> </a:t>
            </a:r>
            <a:endParaRPr lang="en-US" dirty="0"/>
          </a:p>
        </p:txBody>
      </p:sp>
      <p:sp>
        <p:nvSpPr>
          <p:cNvPr id="9" name="Rectangle 2"/>
          <p:cNvSpPr txBox="1">
            <a:spLocks noChangeArrowheads="1"/>
          </p:cNvSpPr>
          <p:nvPr/>
        </p:nvSpPr>
        <p:spPr bwMode="auto">
          <a:xfrm>
            <a:off x="-25086" y="-8467"/>
            <a:ext cx="9169086" cy="864096"/>
          </a:xfrm>
          <a:prstGeom prst="rect">
            <a:avLst/>
          </a:prstGeom>
          <a:solidFill>
            <a:srgbClr val="009999"/>
          </a:solidFill>
          <a:ln w="9525">
            <a:noFill/>
            <a:miter lim="800000"/>
            <a:headEnd/>
            <a:tailEnd/>
          </a:ln>
          <a:effectLst>
            <a:reflection blurRad="6350" stA="52000" endA="300" endPos="35000" dir="5400000" sy="-100000" algn="bl" rotWithShape="0"/>
          </a:effectLst>
        </p:spPr>
        <p:txBody>
          <a:bodyPr anchor="ctr"/>
          <a:lstStyle/>
          <a:p>
            <a:pPr>
              <a:lnSpc>
                <a:spcPct val="50000"/>
              </a:lnSpc>
              <a:defRPr/>
            </a:pPr>
            <a:r>
              <a:rPr lang="en-US" sz="3600" dirty="0" smtClean="0">
                <a:solidFill>
                  <a:schemeClr val="bg1"/>
                </a:solidFill>
                <a:effectLst>
                  <a:reflection stA="50000" endPos="75000" dist="12700" dir="5400000" sy="-100000" algn="bl" rotWithShape="0"/>
                </a:effectLst>
                <a:latin typeface="Calibri"/>
                <a:ea typeface="ＭＳ Ｐゴシック" pitchFamily="34" charset="-128"/>
                <a:cs typeface="Calibri"/>
              </a:rPr>
              <a:t>    p-values</a:t>
            </a:r>
            <a:endParaRPr lang="ru-RU" sz="3600" kern="0" dirty="0">
              <a:solidFill>
                <a:schemeClr val="bg1"/>
              </a:solidFill>
              <a:latin typeface="Calibri"/>
              <a:ea typeface="+mj-ea"/>
              <a:cs typeface="Calibri"/>
            </a:endParaRPr>
          </a:p>
        </p:txBody>
      </p:sp>
      <p:sp>
        <p:nvSpPr>
          <p:cNvPr id="2" name="Rectangle 1"/>
          <p:cNvSpPr/>
          <p:nvPr/>
        </p:nvSpPr>
        <p:spPr>
          <a:xfrm>
            <a:off x="228600" y="914401"/>
            <a:ext cx="8915400" cy="1754327"/>
          </a:xfrm>
          <a:prstGeom prst="rect">
            <a:avLst/>
          </a:prstGeom>
        </p:spPr>
        <p:txBody>
          <a:bodyPr wrap="square">
            <a:spAutoFit/>
          </a:bodyPr>
          <a:lstStyle/>
          <a:p>
            <a:r>
              <a:rPr lang="en-US" dirty="0"/>
              <a:t>Largest excess observed for </a:t>
            </a:r>
            <a:r>
              <a:rPr lang="en-US" b="1" dirty="0" err="1"/>
              <a:t>m</a:t>
            </a:r>
            <a:r>
              <a:rPr lang="en-US" b="1" baseline="-25000" dirty="0" err="1"/>
              <a:t>X</a:t>
            </a:r>
            <a:r>
              <a:rPr lang="en-US" b="1" dirty="0"/>
              <a:t> = 760GeV </a:t>
            </a:r>
            <a:r>
              <a:rPr lang="en-US" dirty="0"/>
              <a:t>and </a:t>
            </a:r>
            <a:r>
              <a:rPr lang="en-US" b="1" dirty="0"/>
              <a:t>/m = 1.4x10</a:t>
            </a:r>
            <a:r>
              <a:rPr lang="en-US" b="1" baseline="30000" dirty="0"/>
              <a:t>-2</a:t>
            </a:r>
            <a:r>
              <a:rPr lang="en-US" dirty="0"/>
              <a:t>.</a:t>
            </a:r>
          </a:p>
          <a:p>
            <a:pPr marL="285750" indent="-285750">
              <a:buFont typeface="Arial"/>
              <a:buChar char="•"/>
            </a:pPr>
            <a:r>
              <a:rPr lang="en-US" b="1" dirty="0"/>
              <a:t>Local </a:t>
            </a:r>
            <a:r>
              <a:rPr lang="en-US" dirty="0"/>
              <a:t>significance: </a:t>
            </a:r>
            <a:r>
              <a:rPr lang="en-US" b="1" dirty="0"/>
              <a:t>2.8-</a:t>
            </a:r>
            <a:r>
              <a:rPr lang="en-US" b="1" dirty="0" smtClean="0"/>
              <a:t>2.9 </a:t>
            </a:r>
            <a:r>
              <a:rPr lang="en-US" dirty="0" smtClean="0"/>
              <a:t> </a:t>
            </a:r>
            <a:r>
              <a:rPr lang="en-US" dirty="0"/>
              <a:t>depending on the spin hypothesis.</a:t>
            </a:r>
          </a:p>
          <a:p>
            <a:pPr marL="285750" indent="-285750">
              <a:buFont typeface="Arial"/>
              <a:buChar char="•"/>
            </a:pPr>
            <a:r>
              <a:rPr lang="en-US" dirty="0"/>
              <a:t>Similar significance for narrow-width hypothesis.</a:t>
            </a:r>
          </a:p>
          <a:p>
            <a:pPr marL="285750" indent="-285750">
              <a:buFont typeface="Arial"/>
              <a:buChar char="•"/>
            </a:pPr>
            <a:r>
              <a:rPr lang="en-US" b="1" dirty="0"/>
              <a:t>Trial factors </a:t>
            </a:r>
            <a:r>
              <a:rPr lang="en-US" dirty="0"/>
              <a:t>estimated from </a:t>
            </a:r>
            <a:r>
              <a:rPr lang="en-US" b="1" dirty="0"/>
              <a:t>sampling distribution </a:t>
            </a:r>
            <a:r>
              <a:rPr lang="en-US" dirty="0"/>
              <a:t>of max(p0),</a:t>
            </a:r>
          </a:p>
          <a:p>
            <a:pPr marL="285750" indent="-285750">
              <a:buFont typeface="Arial"/>
              <a:buChar char="•"/>
            </a:pPr>
            <a:r>
              <a:rPr lang="en-US" dirty="0"/>
              <a:t>taking into account all the 6 signal hypotheses (spin and width).</a:t>
            </a:r>
          </a:p>
          <a:p>
            <a:pPr marL="285750" indent="-285750">
              <a:buFont typeface="Arial"/>
              <a:buChar char="•"/>
            </a:pPr>
            <a:r>
              <a:rPr lang="en-US" b="1" dirty="0"/>
              <a:t>“Global” </a:t>
            </a:r>
            <a:r>
              <a:rPr lang="en-US" dirty="0"/>
              <a:t>significance </a:t>
            </a:r>
            <a:r>
              <a:rPr lang="en-US" b="1" dirty="0"/>
              <a:t>&lt; 1</a:t>
            </a:r>
            <a:r>
              <a:rPr lang="en-US" dirty="0"/>
              <a:t>.</a:t>
            </a:r>
          </a:p>
        </p:txBody>
      </p:sp>
      <p:grpSp>
        <p:nvGrpSpPr>
          <p:cNvPr id="7" name="Group 6"/>
          <p:cNvGrpSpPr/>
          <p:nvPr/>
        </p:nvGrpSpPr>
        <p:grpSpPr>
          <a:xfrm>
            <a:off x="0" y="2743200"/>
            <a:ext cx="9127067" cy="3331462"/>
            <a:chOff x="-4478867" y="1558038"/>
            <a:chExt cx="9127067" cy="3331462"/>
          </a:xfrm>
        </p:grpSpPr>
        <p:pic>
          <p:nvPicPr>
            <p:cNvPr id="3" name="Picture 2"/>
            <p:cNvPicPr>
              <a:picLocks noChangeAspect="1"/>
            </p:cNvPicPr>
            <p:nvPr/>
          </p:nvPicPr>
          <p:blipFill>
            <a:blip r:embed="rId3"/>
            <a:stretch>
              <a:fillRect/>
            </a:stretch>
          </p:blipFill>
          <p:spPr>
            <a:xfrm>
              <a:off x="-4478867" y="1558038"/>
              <a:ext cx="4318000" cy="3331462"/>
            </a:xfrm>
            <a:prstGeom prst="rect">
              <a:avLst/>
            </a:prstGeom>
          </p:spPr>
        </p:pic>
        <p:pic>
          <p:nvPicPr>
            <p:cNvPr id="6" name="Picture 5"/>
            <p:cNvPicPr>
              <a:picLocks noChangeAspect="1"/>
            </p:cNvPicPr>
            <p:nvPr/>
          </p:nvPicPr>
          <p:blipFill>
            <a:blip r:embed="rId4"/>
            <a:stretch>
              <a:fillRect/>
            </a:stretch>
          </p:blipFill>
          <p:spPr>
            <a:xfrm>
              <a:off x="304800" y="1600200"/>
              <a:ext cx="4343400" cy="3257550"/>
            </a:xfrm>
            <a:prstGeom prst="rect">
              <a:avLst/>
            </a:prstGeom>
          </p:spPr>
        </p:pic>
      </p:grpSp>
      <p:pic>
        <p:nvPicPr>
          <p:cNvPr id="8" name="Picture 7"/>
          <p:cNvPicPr>
            <a:picLocks noChangeAspect="1"/>
          </p:cNvPicPr>
          <p:nvPr/>
        </p:nvPicPr>
        <p:blipFill>
          <a:blip r:embed="rId5"/>
          <a:stretch>
            <a:fillRect/>
          </a:stretch>
        </p:blipFill>
        <p:spPr>
          <a:xfrm>
            <a:off x="4114800" y="5867400"/>
            <a:ext cx="1066800" cy="640080"/>
          </a:xfrm>
          <a:prstGeom prst="rect">
            <a:avLst/>
          </a:prstGeom>
          <a:ln>
            <a:solidFill>
              <a:srgbClr val="8EB4E3"/>
            </a:solidFill>
          </a:ln>
        </p:spPr>
      </p:pic>
      <p:sp>
        <p:nvSpPr>
          <p:cNvPr id="15" name="Rectangle 14"/>
          <p:cNvSpPr/>
          <p:nvPr/>
        </p:nvSpPr>
        <p:spPr>
          <a:xfrm>
            <a:off x="1143000" y="6019800"/>
            <a:ext cx="1673242" cy="369332"/>
          </a:xfrm>
          <a:prstGeom prst="rect">
            <a:avLst/>
          </a:prstGeom>
        </p:spPr>
        <p:txBody>
          <a:bodyPr wrap="none">
            <a:spAutoFit/>
          </a:bodyPr>
          <a:lstStyle/>
          <a:p>
            <a:r>
              <a:rPr lang="en-US" dirty="0"/>
              <a:t>/m = 1.4x10</a:t>
            </a:r>
            <a:r>
              <a:rPr lang="en-US" baseline="30000" dirty="0" smtClean="0"/>
              <a:t>-2</a:t>
            </a:r>
            <a:endParaRPr lang="en-US" baseline="30000" dirty="0"/>
          </a:p>
        </p:txBody>
      </p:sp>
      <p:sp>
        <p:nvSpPr>
          <p:cNvPr id="16" name="Rectangle 15"/>
          <p:cNvSpPr/>
          <p:nvPr/>
        </p:nvSpPr>
        <p:spPr>
          <a:xfrm>
            <a:off x="6248400" y="6019800"/>
            <a:ext cx="1673242" cy="369332"/>
          </a:xfrm>
          <a:prstGeom prst="rect">
            <a:avLst/>
          </a:prstGeom>
        </p:spPr>
        <p:txBody>
          <a:bodyPr wrap="none">
            <a:spAutoFit/>
          </a:bodyPr>
          <a:lstStyle/>
          <a:p>
            <a:r>
              <a:rPr lang="en-US" dirty="0"/>
              <a:t>/m = </a:t>
            </a:r>
            <a:r>
              <a:rPr lang="en-US" dirty="0" smtClean="0"/>
              <a:t>5.6x10</a:t>
            </a:r>
            <a:r>
              <a:rPr lang="en-US" baseline="30000" dirty="0" smtClean="0"/>
              <a:t>-2</a:t>
            </a:r>
          </a:p>
        </p:txBody>
      </p:sp>
    </p:spTree>
    <p:extLst>
      <p:ext uri="{BB962C8B-B14F-4D97-AF65-F5344CB8AC3E}">
        <p14:creationId xmlns:p14="http://schemas.microsoft.com/office/powerpoint/2010/main" val="2815861249"/>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Text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2"/>
          </p:nvPr>
        </p:nvSpPr>
        <p:spPr/>
        <p:txBody>
          <a:bodyPr/>
          <a:lstStyle/>
          <a:p>
            <a:pPr>
              <a:defRPr/>
            </a:pPr>
            <a:fld id="{2A8ABB8C-4B0B-9E45-816B-939A57F9430A}" type="slidenum">
              <a:rPr lang="en-US" smtClean="0"/>
              <a:pPr>
                <a:defRPr/>
              </a:pPr>
              <a:t>57</a:t>
            </a:fld>
            <a:endParaRPr lang="en-US"/>
          </a:p>
        </p:txBody>
      </p:sp>
      <p:sp>
        <p:nvSpPr>
          <p:cNvPr id="5" name="Rectangle 4"/>
          <p:cNvSpPr/>
          <p:nvPr/>
        </p:nvSpPr>
        <p:spPr>
          <a:xfrm>
            <a:off x="1295400" y="228600"/>
            <a:ext cx="7467600" cy="1200329"/>
          </a:xfrm>
          <a:prstGeom prst="rect">
            <a:avLst/>
          </a:prstGeom>
        </p:spPr>
        <p:txBody>
          <a:bodyPr wrap="square">
            <a:spAutoFit/>
          </a:bodyPr>
          <a:lstStyle/>
          <a:p>
            <a:r>
              <a:rPr lang="en-US" dirty="0"/>
              <a:t>Excess at 760GeV comes mostly from </a:t>
            </a:r>
            <a:r>
              <a:rPr lang="en-US" dirty="0" smtClean="0"/>
              <a:t>EB-EB </a:t>
            </a:r>
            <a:r>
              <a:rPr lang="en-US" dirty="0"/>
              <a:t>categories.</a:t>
            </a:r>
          </a:p>
          <a:p>
            <a:r>
              <a:rPr lang="en-US" dirty="0"/>
              <a:t>Driven by 3.8T category.</a:t>
            </a:r>
          </a:p>
          <a:p>
            <a:r>
              <a:rPr lang="en-US" dirty="0"/>
              <a:t>(where the observed excess is ~unchanged </a:t>
            </a:r>
            <a:r>
              <a:rPr lang="en-US" dirty="0" err="1"/>
              <a:t>w.r.t</a:t>
            </a:r>
            <a:r>
              <a:rPr lang="en-US" dirty="0"/>
              <a:t>. the previous results).</a:t>
            </a:r>
          </a:p>
          <a:p>
            <a:r>
              <a:rPr lang="en-US" dirty="0"/>
              <a:t>Observed one event in the 0T dataset compatible with 3.8T excess.</a:t>
            </a:r>
          </a:p>
        </p:txBody>
      </p:sp>
      <p:pic>
        <p:nvPicPr>
          <p:cNvPr id="6" name="Picture 5"/>
          <p:cNvPicPr>
            <a:picLocks noChangeAspect="1"/>
          </p:cNvPicPr>
          <p:nvPr/>
        </p:nvPicPr>
        <p:blipFill>
          <a:blip r:embed="rId3"/>
          <a:stretch>
            <a:fillRect/>
          </a:stretch>
        </p:blipFill>
        <p:spPr>
          <a:xfrm>
            <a:off x="3404419" y="2362200"/>
            <a:ext cx="5231581" cy="3997370"/>
          </a:xfrm>
          <a:prstGeom prst="rect">
            <a:avLst/>
          </a:prstGeom>
        </p:spPr>
      </p:pic>
      <p:pic>
        <p:nvPicPr>
          <p:cNvPr id="7" name="Picture 6"/>
          <p:cNvPicPr>
            <a:picLocks noChangeAspect="1"/>
          </p:cNvPicPr>
          <p:nvPr/>
        </p:nvPicPr>
        <p:blipFill>
          <a:blip r:embed="rId4"/>
          <a:stretch>
            <a:fillRect/>
          </a:stretch>
        </p:blipFill>
        <p:spPr>
          <a:xfrm>
            <a:off x="228600" y="1371600"/>
            <a:ext cx="2782276" cy="2845094"/>
          </a:xfrm>
          <a:prstGeom prst="rect">
            <a:avLst/>
          </a:prstGeom>
        </p:spPr>
      </p:pic>
      <p:pic>
        <p:nvPicPr>
          <p:cNvPr id="8" name="Picture 7"/>
          <p:cNvPicPr>
            <a:picLocks noChangeAspect="1"/>
          </p:cNvPicPr>
          <p:nvPr/>
        </p:nvPicPr>
        <p:blipFill>
          <a:blip r:embed="rId5"/>
          <a:stretch>
            <a:fillRect/>
          </a:stretch>
        </p:blipFill>
        <p:spPr>
          <a:xfrm>
            <a:off x="381000" y="4258691"/>
            <a:ext cx="2761805" cy="2633176"/>
          </a:xfrm>
          <a:prstGeom prst="rect">
            <a:avLst/>
          </a:prstGeom>
        </p:spPr>
      </p:pic>
    </p:spTree>
    <p:extLst>
      <p:ext uri="{BB962C8B-B14F-4D97-AF65-F5344CB8AC3E}">
        <p14:creationId xmlns:p14="http://schemas.microsoft.com/office/powerpoint/2010/main" val="2842053088"/>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39687" y="6583892"/>
            <a:ext cx="9180513" cy="307975"/>
            <a:chOff x="0" y="6577013"/>
            <a:chExt cx="9180513" cy="307975"/>
          </a:xfrm>
        </p:grpSpPr>
        <p:grpSp>
          <p:nvGrpSpPr>
            <p:cNvPr id="20" name="Group 31"/>
            <p:cNvGrpSpPr>
              <a:grpSpLocks/>
            </p:cNvGrpSpPr>
            <p:nvPr/>
          </p:nvGrpSpPr>
          <p:grpSpPr bwMode="auto">
            <a:xfrm>
              <a:off x="0" y="6577013"/>
              <a:ext cx="7172325" cy="304800"/>
              <a:chOff x="0" y="4143"/>
              <a:chExt cx="4518" cy="192"/>
            </a:xfrm>
          </p:grpSpPr>
          <p:sp>
            <p:nvSpPr>
              <p:cNvPr id="22" name="TextBox 14"/>
              <p:cNvSpPr txBox="1">
                <a:spLocks noChangeArrowheads="1"/>
              </p:cNvSpPr>
              <p:nvPr/>
            </p:nvSpPr>
            <p:spPr bwMode="auto">
              <a:xfrm>
                <a:off x="0" y="4143"/>
                <a:ext cx="1175" cy="1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err="1" smtClean="0">
                    <a:solidFill>
                      <a:schemeClr val="bg1"/>
                    </a:solidFill>
                    <a:latin typeface="Arial"/>
                    <a:cs typeface="Arial"/>
                  </a:rPr>
                  <a:t>June</a:t>
                </a:r>
                <a:r>
                  <a:rPr lang="it-IT" sz="1400" dirty="0" smtClean="0">
                    <a:solidFill>
                      <a:schemeClr val="bg1"/>
                    </a:solidFill>
                    <a:latin typeface="Arial"/>
                    <a:cs typeface="Arial"/>
                  </a:rPr>
                  <a:t> 17, 2016</a:t>
                </a:r>
                <a:endParaRPr lang="en-GB" sz="1400" dirty="0">
                  <a:solidFill>
                    <a:schemeClr val="bg1"/>
                  </a:solidFill>
                  <a:latin typeface="Arial"/>
                  <a:cs typeface="Arial"/>
                </a:endParaRPr>
              </a:p>
            </p:txBody>
          </p:sp>
          <p:sp>
            <p:nvSpPr>
              <p:cNvPr id="23" name="TextBox 15"/>
              <p:cNvSpPr txBox="1">
                <a:spLocks noChangeArrowheads="1"/>
              </p:cNvSpPr>
              <p:nvPr/>
            </p:nvSpPr>
            <p:spPr bwMode="auto">
              <a:xfrm>
                <a:off x="1175" y="4143"/>
                <a:ext cx="3343" cy="192"/>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en-GB" sz="1400" dirty="0" smtClean="0">
                    <a:solidFill>
                      <a:schemeClr val="bg1"/>
                    </a:solidFill>
                    <a:latin typeface="Arial"/>
                    <a:cs typeface="Arial"/>
                  </a:rPr>
                  <a:t>Kirk McDonald Fest</a:t>
                </a:r>
                <a:endParaRPr lang="en-GB" sz="1400" dirty="0">
                  <a:solidFill>
                    <a:schemeClr val="bg1"/>
                  </a:solidFill>
                  <a:latin typeface="Arial"/>
                  <a:cs typeface="Arial"/>
                </a:endParaRPr>
              </a:p>
            </p:txBody>
          </p:sp>
        </p:grpSp>
        <p:sp>
          <p:nvSpPr>
            <p:cNvPr id="21" name="TextBox 5"/>
            <p:cNvSpPr txBox="1">
              <a:spLocks noChangeArrowheads="1"/>
            </p:cNvSpPr>
            <p:nvPr/>
          </p:nvSpPr>
          <p:spPr bwMode="auto">
            <a:xfrm>
              <a:off x="7132638" y="6580188"/>
              <a:ext cx="20478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a:solidFill>
                    <a:schemeClr val="bg1"/>
                  </a:solidFill>
                  <a:latin typeface="Arial"/>
                  <a:cs typeface="Arial"/>
                </a:rPr>
                <a:t>C. </a:t>
              </a:r>
              <a:r>
                <a:rPr lang="it-IT" sz="1400" dirty="0" smtClean="0">
                  <a:solidFill>
                    <a:schemeClr val="bg1"/>
                  </a:solidFill>
                  <a:latin typeface="Arial"/>
                  <a:cs typeface="Arial"/>
                </a:rPr>
                <a:t>Biino</a:t>
              </a:r>
              <a:endParaRPr lang="en-GB" sz="1400" dirty="0">
                <a:solidFill>
                  <a:schemeClr val="bg1"/>
                </a:solidFill>
                <a:latin typeface="Arial"/>
                <a:cs typeface="Arial"/>
              </a:endParaRPr>
            </a:p>
          </p:txBody>
        </p:sp>
      </p:grpSp>
      <p:sp>
        <p:nvSpPr>
          <p:cNvPr id="4" name="Title 3"/>
          <p:cNvSpPr>
            <a:spLocks noGrp="1"/>
          </p:cNvSpPr>
          <p:nvPr>
            <p:ph type="title"/>
          </p:nvPr>
        </p:nvSpPr>
        <p:spPr/>
        <p:txBody>
          <a:bodyPr/>
          <a:lstStyle/>
          <a:p>
            <a:r>
              <a:rPr lang="en-US" dirty="0" smtClean="0"/>
              <a:t> </a:t>
            </a:r>
            <a:endParaRPr lang="en-US" dirty="0"/>
          </a:p>
        </p:txBody>
      </p:sp>
      <p:sp>
        <p:nvSpPr>
          <p:cNvPr id="5" name="Text Placeholder 4"/>
          <p:cNvSpPr>
            <a:spLocks noGrp="1"/>
          </p:cNvSpPr>
          <p:nvPr>
            <p:ph type="body" idx="1"/>
          </p:nvPr>
        </p:nvSpPr>
        <p:spPr/>
        <p:txBody>
          <a:bodyPr/>
          <a:lstStyle/>
          <a:p>
            <a:r>
              <a:rPr lang="en-US" dirty="0" smtClean="0"/>
              <a:t> </a:t>
            </a:r>
            <a:endParaRPr lang="en-US" dirty="0"/>
          </a:p>
        </p:txBody>
      </p:sp>
      <p:sp>
        <p:nvSpPr>
          <p:cNvPr id="2" name="Rectangle 1"/>
          <p:cNvSpPr/>
          <p:nvPr/>
        </p:nvSpPr>
        <p:spPr>
          <a:xfrm>
            <a:off x="381000" y="950655"/>
            <a:ext cx="8305800" cy="2554545"/>
          </a:xfrm>
          <a:prstGeom prst="rect">
            <a:avLst/>
          </a:prstGeom>
        </p:spPr>
        <p:txBody>
          <a:bodyPr wrap="square">
            <a:spAutoFit/>
          </a:bodyPr>
          <a:lstStyle/>
          <a:p>
            <a:r>
              <a:rPr lang="en-US" sz="2000" dirty="0"/>
              <a:t>Results interpreted in terms of </a:t>
            </a:r>
            <a:r>
              <a:rPr lang="en-US" sz="2000" dirty="0" smtClean="0"/>
              <a:t>scalar resonances </a:t>
            </a:r>
            <a:r>
              <a:rPr lang="en-US" sz="2000" dirty="0"/>
              <a:t>and </a:t>
            </a:r>
            <a:r>
              <a:rPr lang="en-US" sz="2000" dirty="0" smtClean="0"/>
              <a:t>RS gravitons </a:t>
            </a:r>
            <a:r>
              <a:rPr lang="en-US" sz="2000" dirty="0"/>
              <a:t>production</a:t>
            </a:r>
          </a:p>
          <a:p>
            <a:r>
              <a:rPr lang="en-US" sz="2000" dirty="0"/>
              <a:t>of different widths.</a:t>
            </a:r>
          </a:p>
          <a:p>
            <a:pPr marL="285750" indent="-285750">
              <a:buFont typeface="Arial"/>
              <a:buChar char="•"/>
            </a:pPr>
            <a:r>
              <a:rPr lang="en-US" sz="2000" dirty="0"/>
              <a:t>Observation generally consistent </a:t>
            </a:r>
            <a:r>
              <a:rPr lang="en-US" sz="2000" dirty="0" smtClean="0"/>
              <a:t>with SM </a:t>
            </a:r>
            <a:r>
              <a:rPr lang="en-US" sz="2000" dirty="0"/>
              <a:t>expectations.</a:t>
            </a:r>
          </a:p>
          <a:p>
            <a:pPr marL="285750" indent="-285750">
              <a:buFont typeface="Arial"/>
              <a:buChar char="•"/>
            </a:pPr>
            <a:r>
              <a:rPr lang="en-US" sz="2000" b="1" dirty="0"/>
              <a:t>Modest excess </a:t>
            </a:r>
            <a:r>
              <a:rPr lang="en-US" sz="2000" dirty="0"/>
              <a:t>of events observed </a:t>
            </a:r>
            <a:r>
              <a:rPr lang="en-US" sz="2000" dirty="0" smtClean="0"/>
              <a:t>at </a:t>
            </a:r>
            <a:r>
              <a:rPr lang="en-US" sz="2000" b="1" dirty="0" err="1" smtClean="0"/>
              <a:t>m</a:t>
            </a:r>
            <a:r>
              <a:rPr lang="en-US" sz="2000" b="1" baseline="-25000" dirty="0" err="1" smtClean="0"/>
              <a:t>X</a:t>
            </a:r>
            <a:r>
              <a:rPr lang="en-US" sz="2000" b="1" dirty="0" smtClean="0"/>
              <a:t> </a:t>
            </a:r>
            <a:r>
              <a:rPr lang="en-US" sz="2000" b="1" dirty="0"/>
              <a:t>= 750(760</a:t>
            </a:r>
            <a:r>
              <a:rPr lang="en-US" sz="2000" b="1" dirty="0" smtClean="0"/>
              <a:t>) </a:t>
            </a:r>
            <a:r>
              <a:rPr lang="en-US" sz="2000" b="1" dirty="0" err="1" smtClean="0"/>
              <a:t>GeV</a:t>
            </a:r>
            <a:r>
              <a:rPr lang="en-US" sz="2000" b="1" dirty="0" smtClean="0"/>
              <a:t> </a:t>
            </a:r>
            <a:r>
              <a:rPr lang="en-US" sz="2000" dirty="0"/>
              <a:t>for the 8+13TeV(13TeV</a:t>
            </a:r>
            <a:r>
              <a:rPr lang="en-US" sz="2000" dirty="0" smtClean="0"/>
              <a:t>) dataset</a:t>
            </a:r>
            <a:r>
              <a:rPr lang="en-US" sz="2000" dirty="0"/>
              <a:t>.</a:t>
            </a:r>
          </a:p>
          <a:p>
            <a:r>
              <a:rPr lang="en-US" sz="2000" b="1" dirty="0"/>
              <a:t>Local </a:t>
            </a:r>
            <a:r>
              <a:rPr lang="en-US" sz="2000" dirty="0"/>
              <a:t>significance </a:t>
            </a:r>
            <a:r>
              <a:rPr lang="en-US" sz="2000" dirty="0" smtClean="0"/>
              <a:t>is </a:t>
            </a:r>
            <a:r>
              <a:rPr lang="en-US" sz="2000" b="1" dirty="0"/>
              <a:t>3.4(2.9)</a:t>
            </a:r>
            <a:r>
              <a:rPr lang="en-US" sz="2000" dirty="0"/>
              <a:t>, </a:t>
            </a:r>
            <a:r>
              <a:rPr lang="en-US" sz="2000" b="1" dirty="0"/>
              <a:t>reduced to 1.6(&lt;1)</a:t>
            </a:r>
            <a:r>
              <a:rPr lang="en-US" sz="2000" dirty="0"/>
              <a:t> after </a:t>
            </a:r>
            <a:r>
              <a:rPr lang="en-US" sz="2000" dirty="0" smtClean="0"/>
              <a:t>accounting for </a:t>
            </a:r>
            <a:r>
              <a:rPr lang="en-US" sz="2000" dirty="0"/>
              <a:t>look-elsewhere-effect.</a:t>
            </a:r>
          </a:p>
        </p:txBody>
      </p:sp>
      <p:pic>
        <p:nvPicPr>
          <p:cNvPr id="3" name="Picture 2"/>
          <p:cNvPicPr>
            <a:picLocks noChangeAspect="1"/>
          </p:cNvPicPr>
          <p:nvPr/>
        </p:nvPicPr>
        <p:blipFill>
          <a:blip r:embed="rId3"/>
          <a:stretch>
            <a:fillRect/>
          </a:stretch>
        </p:blipFill>
        <p:spPr>
          <a:xfrm>
            <a:off x="876300" y="3453788"/>
            <a:ext cx="4000500" cy="2947012"/>
          </a:xfrm>
          <a:prstGeom prst="rect">
            <a:avLst/>
          </a:prstGeom>
        </p:spPr>
      </p:pic>
      <p:sp>
        <p:nvSpPr>
          <p:cNvPr id="6" name="Rectangle 5"/>
          <p:cNvSpPr/>
          <p:nvPr/>
        </p:nvSpPr>
        <p:spPr>
          <a:xfrm>
            <a:off x="5410200" y="3581400"/>
            <a:ext cx="3352800" cy="1569660"/>
          </a:xfrm>
          <a:prstGeom prst="rect">
            <a:avLst/>
          </a:prstGeom>
          <a:solidFill>
            <a:srgbClr val="FFF5B7"/>
          </a:solidFill>
        </p:spPr>
        <p:txBody>
          <a:bodyPr wrap="square">
            <a:spAutoFit/>
          </a:bodyPr>
          <a:lstStyle/>
          <a:p>
            <a:r>
              <a:rPr lang="en-US" sz="2400" b="1" dirty="0">
                <a:latin typeface="+mn-lt"/>
              </a:rPr>
              <a:t>More data needed to verify excess origin: looking forward to 2016 LHC run </a:t>
            </a:r>
          </a:p>
        </p:txBody>
      </p:sp>
      <p:sp>
        <p:nvSpPr>
          <p:cNvPr id="13" name="Rectangle 2"/>
          <p:cNvSpPr txBox="1">
            <a:spLocks noChangeArrowheads="1"/>
          </p:cNvSpPr>
          <p:nvPr/>
        </p:nvSpPr>
        <p:spPr bwMode="auto">
          <a:xfrm>
            <a:off x="-25086" y="-8467"/>
            <a:ext cx="9169086" cy="864096"/>
          </a:xfrm>
          <a:prstGeom prst="rect">
            <a:avLst/>
          </a:prstGeom>
          <a:solidFill>
            <a:srgbClr val="009999"/>
          </a:solidFill>
          <a:ln w="9525">
            <a:noFill/>
            <a:miter lim="800000"/>
            <a:headEnd/>
            <a:tailEnd/>
          </a:ln>
          <a:effectLst>
            <a:reflection blurRad="6350" stA="52000" endA="300" endPos="35000" dir="5400000" sy="-100000" algn="bl" rotWithShape="0"/>
          </a:effectLst>
        </p:spPr>
        <p:txBody>
          <a:bodyPr anchor="ctr"/>
          <a:lstStyle/>
          <a:p>
            <a:pPr>
              <a:lnSpc>
                <a:spcPct val="50000"/>
              </a:lnSpc>
              <a:defRPr/>
            </a:pPr>
            <a:r>
              <a:rPr lang="en-US" sz="3600" dirty="0" smtClean="0">
                <a:solidFill>
                  <a:schemeClr val="bg1"/>
                </a:solidFill>
                <a:effectLst>
                  <a:reflection stA="50000" endPos="75000" dist="12700" dir="5400000" sy="-100000" algn="bl" rotWithShape="0"/>
                </a:effectLst>
                <a:latin typeface="Calibri"/>
                <a:ea typeface="ＭＳ Ｐゴシック" pitchFamily="34" charset="-128"/>
                <a:cs typeface="Calibri"/>
              </a:rPr>
              <a:t>    p-values</a:t>
            </a:r>
            <a:endParaRPr lang="ru-RU" sz="3600" kern="0" dirty="0">
              <a:solidFill>
                <a:schemeClr val="bg1"/>
              </a:solidFill>
              <a:latin typeface="Calibri"/>
              <a:ea typeface="+mj-ea"/>
              <a:cs typeface="Calibri"/>
            </a:endParaRPr>
          </a:p>
        </p:txBody>
      </p:sp>
    </p:spTree>
    <p:extLst>
      <p:ext uri="{BB962C8B-B14F-4D97-AF65-F5344CB8AC3E}">
        <p14:creationId xmlns:p14="http://schemas.microsoft.com/office/powerpoint/2010/main" val="1892526879"/>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39687" y="6583892"/>
            <a:ext cx="9180513" cy="307975"/>
            <a:chOff x="0" y="6577013"/>
            <a:chExt cx="9180513" cy="307975"/>
          </a:xfrm>
        </p:grpSpPr>
        <p:grpSp>
          <p:nvGrpSpPr>
            <p:cNvPr id="20" name="Group 31"/>
            <p:cNvGrpSpPr>
              <a:grpSpLocks/>
            </p:cNvGrpSpPr>
            <p:nvPr/>
          </p:nvGrpSpPr>
          <p:grpSpPr bwMode="auto">
            <a:xfrm>
              <a:off x="0" y="6577013"/>
              <a:ext cx="7172325" cy="304800"/>
              <a:chOff x="0" y="4143"/>
              <a:chExt cx="4518" cy="192"/>
            </a:xfrm>
          </p:grpSpPr>
          <p:sp>
            <p:nvSpPr>
              <p:cNvPr id="22" name="TextBox 14"/>
              <p:cNvSpPr txBox="1">
                <a:spLocks noChangeArrowheads="1"/>
              </p:cNvSpPr>
              <p:nvPr/>
            </p:nvSpPr>
            <p:spPr bwMode="auto">
              <a:xfrm>
                <a:off x="0" y="4143"/>
                <a:ext cx="1175" cy="1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err="1" smtClean="0">
                    <a:solidFill>
                      <a:schemeClr val="bg1"/>
                    </a:solidFill>
                    <a:latin typeface="Arial"/>
                    <a:cs typeface="Arial"/>
                  </a:rPr>
                  <a:t>June</a:t>
                </a:r>
                <a:r>
                  <a:rPr lang="it-IT" sz="1400" dirty="0" smtClean="0">
                    <a:solidFill>
                      <a:schemeClr val="bg1"/>
                    </a:solidFill>
                    <a:latin typeface="Arial"/>
                    <a:cs typeface="Arial"/>
                  </a:rPr>
                  <a:t> 17, 2016</a:t>
                </a:r>
                <a:endParaRPr lang="en-GB" sz="1400" dirty="0">
                  <a:solidFill>
                    <a:schemeClr val="bg1"/>
                  </a:solidFill>
                  <a:latin typeface="Arial"/>
                  <a:cs typeface="Arial"/>
                </a:endParaRPr>
              </a:p>
            </p:txBody>
          </p:sp>
          <p:sp>
            <p:nvSpPr>
              <p:cNvPr id="23" name="TextBox 15"/>
              <p:cNvSpPr txBox="1">
                <a:spLocks noChangeArrowheads="1"/>
              </p:cNvSpPr>
              <p:nvPr/>
            </p:nvSpPr>
            <p:spPr bwMode="auto">
              <a:xfrm>
                <a:off x="1175" y="4143"/>
                <a:ext cx="3343" cy="192"/>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en-GB" sz="1400" dirty="0" smtClean="0">
                    <a:solidFill>
                      <a:schemeClr val="bg1"/>
                    </a:solidFill>
                    <a:latin typeface="Arial"/>
                    <a:cs typeface="Arial"/>
                  </a:rPr>
                  <a:t>Kirk McDonald Fest</a:t>
                </a:r>
                <a:endParaRPr lang="en-GB" sz="1400" dirty="0">
                  <a:solidFill>
                    <a:schemeClr val="bg1"/>
                  </a:solidFill>
                  <a:latin typeface="Arial"/>
                  <a:cs typeface="Arial"/>
                </a:endParaRPr>
              </a:p>
            </p:txBody>
          </p:sp>
        </p:grpSp>
        <p:sp>
          <p:nvSpPr>
            <p:cNvPr id="21" name="TextBox 5"/>
            <p:cNvSpPr txBox="1">
              <a:spLocks noChangeArrowheads="1"/>
            </p:cNvSpPr>
            <p:nvPr/>
          </p:nvSpPr>
          <p:spPr bwMode="auto">
            <a:xfrm>
              <a:off x="7132638" y="6580188"/>
              <a:ext cx="20478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a:solidFill>
                    <a:schemeClr val="bg1"/>
                  </a:solidFill>
                  <a:latin typeface="Arial"/>
                  <a:cs typeface="Arial"/>
                </a:rPr>
                <a:t>C. </a:t>
              </a:r>
              <a:r>
                <a:rPr lang="it-IT" sz="1400" dirty="0" smtClean="0">
                  <a:solidFill>
                    <a:schemeClr val="bg1"/>
                  </a:solidFill>
                  <a:latin typeface="Arial"/>
                  <a:cs typeface="Arial"/>
                </a:rPr>
                <a:t>Biino</a:t>
              </a:r>
              <a:endParaRPr lang="en-GB" sz="1400" dirty="0">
                <a:solidFill>
                  <a:schemeClr val="bg1"/>
                </a:solidFill>
                <a:latin typeface="Arial"/>
                <a:cs typeface="Arial"/>
              </a:endParaRPr>
            </a:p>
          </p:txBody>
        </p:sp>
      </p:grpSp>
      <p:sp>
        <p:nvSpPr>
          <p:cNvPr id="4" name="Title 3"/>
          <p:cNvSpPr>
            <a:spLocks noGrp="1"/>
          </p:cNvSpPr>
          <p:nvPr>
            <p:ph type="title"/>
          </p:nvPr>
        </p:nvSpPr>
        <p:spPr/>
        <p:txBody>
          <a:bodyPr/>
          <a:lstStyle/>
          <a:p>
            <a:r>
              <a:rPr lang="en-US" dirty="0" smtClean="0"/>
              <a:t> </a:t>
            </a:r>
            <a:endParaRPr lang="en-US" dirty="0"/>
          </a:p>
        </p:txBody>
      </p:sp>
      <p:sp>
        <p:nvSpPr>
          <p:cNvPr id="5" name="Text Placeholder 4"/>
          <p:cNvSpPr>
            <a:spLocks noGrp="1"/>
          </p:cNvSpPr>
          <p:nvPr>
            <p:ph type="body" idx="1"/>
          </p:nvPr>
        </p:nvSpPr>
        <p:spPr/>
        <p:txBody>
          <a:bodyPr/>
          <a:lstStyle/>
          <a:p>
            <a:r>
              <a:rPr lang="en-US" dirty="0" smtClean="0"/>
              <a:t> </a:t>
            </a:r>
            <a:endParaRPr lang="en-US" dirty="0"/>
          </a:p>
        </p:txBody>
      </p:sp>
      <p:sp>
        <p:nvSpPr>
          <p:cNvPr id="2" name="Rectangle 1"/>
          <p:cNvSpPr/>
          <p:nvPr/>
        </p:nvSpPr>
        <p:spPr>
          <a:xfrm>
            <a:off x="4800600" y="1197887"/>
            <a:ext cx="4191000" cy="5355313"/>
          </a:xfrm>
          <a:prstGeom prst="rect">
            <a:avLst/>
          </a:prstGeom>
        </p:spPr>
        <p:txBody>
          <a:bodyPr wrap="square">
            <a:spAutoFit/>
          </a:bodyPr>
          <a:lstStyle/>
          <a:p>
            <a:r>
              <a:rPr lang="en-US" dirty="0"/>
              <a:t>Search for new resonances decaying to </a:t>
            </a:r>
            <a:r>
              <a:rPr lang="en-US" dirty="0" err="1"/>
              <a:t>diphotons</a:t>
            </a:r>
            <a:r>
              <a:rPr lang="en-US" dirty="0"/>
              <a:t> performed with 3.2 fb</a:t>
            </a:r>
            <a:r>
              <a:rPr lang="en-US" baseline="30000" dirty="0"/>
              <a:t>-1 </a:t>
            </a:r>
            <a:r>
              <a:rPr lang="en-US" dirty="0"/>
              <a:t>13</a:t>
            </a:r>
          </a:p>
          <a:p>
            <a:r>
              <a:rPr lang="en-US" dirty="0" err="1"/>
              <a:t>TeV</a:t>
            </a:r>
            <a:r>
              <a:rPr lang="en-US" dirty="0"/>
              <a:t> data, with two analyses targeting “spin-0” and “spin-2” scenarios</a:t>
            </a:r>
          </a:p>
          <a:p>
            <a:r>
              <a:rPr lang="en-US" dirty="0"/>
              <a:t>• Most of the </a:t>
            </a:r>
            <a:r>
              <a:rPr lang="en-US" dirty="0" err="1"/>
              <a:t>γγ</a:t>
            </a:r>
            <a:r>
              <a:rPr lang="en-US" dirty="0"/>
              <a:t> spectrum consistent with B-only hypothesis</a:t>
            </a:r>
          </a:p>
          <a:p>
            <a:r>
              <a:rPr lang="en-US" dirty="0"/>
              <a:t>• Largest deviation from background-only hypothesis observed in broad </a:t>
            </a:r>
            <a:r>
              <a:rPr lang="en-US" dirty="0" smtClean="0"/>
              <a:t>region around </a:t>
            </a:r>
            <a:r>
              <a:rPr lang="en-US" dirty="0"/>
              <a:t>750 </a:t>
            </a:r>
            <a:r>
              <a:rPr lang="en-US" dirty="0" err="1"/>
              <a:t>GeV</a:t>
            </a:r>
            <a:r>
              <a:rPr lang="en-US" dirty="0"/>
              <a:t>, with global significance 2.0 (1.8) </a:t>
            </a:r>
            <a:r>
              <a:rPr lang="en-US" dirty="0" err="1"/>
              <a:t>σ</a:t>
            </a:r>
            <a:r>
              <a:rPr lang="en-US" dirty="0"/>
              <a:t> for the spin-0 (spin-2</a:t>
            </a:r>
            <a:r>
              <a:rPr lang="en-US" dirty="0" smtClean="0"/>
              <a:t>) analysis</a:t>
            </a:r>
            <a:endParaRPr lang="en-US" dirty="0"/>
          </a:p>
          <a:p>
            <a:r>
              <a:rPr lang="en-US" dirty="0"/>
              <a:t>• </a:t>
            </a:r>
            <a:r>
              <a:rPr lang="en-US" dirty="0" smtClean="0"/>
              <a:t>8 </a:t>
            </a:r>
            <a:r>
              <a:rPr lang="en-US" dirty="0" err="1"/>
              <a:t>TeV</a:t>
            </a:r>
            <a:r>
              <a:rPr lang="en-US" dirty="0"/>
              <a:t> data re-analyzed using latest Run1 calibration, compatibility with 13</a:t>
            </a:r>
          </a:p>
          <a:p>
            <a:r>
              <a:rPr lang="en-US" dirty="0" err="1"/>
              <a:t>TeV</a:t>
            </a:r>
            <a:r>
              <a:rPr lang="en-US" dirty="0"/>
              <a:t> results assessed</a:t>
            </a:r>
          </a:p>
          <a:p>
            <a:pPr marL="742950" lvl="1" indent="-285750">
              <a:buFont typeface="Arial"/>
              <a:buChar char="•"/>
            </a:pPr>
            <a:r>
              <a:rPr lang="tr-TR" dirty="0" err="1" smtClean="0"/>
              <a:t>Scalar</a:t>
            </a:r>
            <a:r>
              <a:rPr lang="tr-TR" dirty="0" smtClean="0"/>
              <a:t> </a:t>
            </a:r>
            <a:r>
              <a:rPr lang="tr-TR" dirty="0"/>
              <a:t>1.2 </a:t>
            </a:r>
            <a:r>
              <a:rPr lang="tr-TR" dirty="0" err="1"/>
              <a:t>σ</a:t>
            </a:r>
            <a:r>
              <a:rPr lang="tr-TR" dirty="0"/>
              <a:t> (</a:t>
            </a:r>
            <a:r>
              <a:rPr lang="tr-TR" dirty="0" err="1"/>
              <a:t>gg</a:t>
            </a:r>
            <a:r>
              <a:rPr lang="tr-TR" dirty="0"/>
              <a:t>) – 2.1 </a:t>
            </a:r>
            <a:r>
              <a:rPr lang="tr-TR" dirty="0" err="1"/>
              <a:t>σ</a:t>
            </a:r>
            <a:r>
              <a:rPr lang="tr-TR" dirty="0"/>
              <a:t> (</a:t>
            </a:r>
            <a:r>
              <a:rPr lang="tr-TR" dirty="0" err="1"/>
              <a:t>qq</a:t>
            </a:r>
            <a:r>
              <a:rPr lang="tr-TR" dirty="0"/>
              <a:t>)</a:t>
            </a:r>
          </a:p>
          <a:p>
            <a:pPr marL="742950" lvl="1" indent="-285750">
              <a:buFont typeface="Arial"/>
              <a:buChar char="•"/>
            </a:pPr>
            <a:r>
              <a:rPr lang="el-GR" dirty="0" smtClean="0"/>
              <a:t>Graviton </a:t>
            </a:r>
            <a:r>
              <a:rPr lang="el-GR" dirty="0"/>
              <a:t>2.7 σ (gg) – 3.3 σ (qq)</a:t>
            </a:r>
          </a:p>
          <a:p>
            <a:r>
              <a:rPr lang="en-US" dirty="0"/>
              <a:t>• </a:t>
            </a:r>
            <a:r>
              <a:rPr lang="en-US" b="1" dirty="0"/>
              <a:t>More data needed to verify excess origin: looking forward to 2016 LHC </a:t>
            </a:r>
            <a:r>
              <a:rPr lang="en-US" b="1" dirty="0" smtClean="0"/>
              <a:t>run </a:t>
            </a:r>
            <a:endParaRPr lang="en-US" b="1" dirty="0"/>
          </a:p>
        </p:txBody>
      </p:sp>
      <p:pic>
        <p:nvPicPr>
          <p:cNvPr id="3" name="Picture 2"/>
          <p:cNvPicPr>
            <a:picLocks noChangeAspect="1"/>
          </p:cNvPicPr>
          <p:nvPr/>
        </p:nvPicPr>
        <p:blipFill>
          <a:blip r:embed="rId3"/>
          <a:stretch>
            <a:fillRect/>
          </a:stretch>
        </p:blipFill>
        <p:spPr>
          <a:xfrm>
            <a:off x="0" y="891980"/>
            <a:ext cx="4419600" cy="5686619"/>
          </a:xfrm>
          <a:prstGeom prst="rect">
            <a:avLst/>
          </a:prstGeom>
        </p:spPr>
      </p:pic>
      <p:sp>
        <p:nvSpPr>
          <p:cNvPr id="11" name="Rectangle 2"/>
          <p:cNvSpPr txBox="1">
            <a:spLocks noChangeArrowheads="1"/>
          </p:cNvSpPr>
          <p:nvPr/>
        </p:nvSpPr>
        <p:spPr bwMode="auto">
          <a:xfrm>
            <a:off x="-25086" y="0"/>
            <a:ext cx="9169086" cy="864096"/>
          </a:xfrm>
          <a:prstGeom prst="rect">
            <a:avLst/>
          </a:prstGeom>
          <a:solidFill>
            <a:srgbClr val="009999"/>
          </a:solidFill>
          <a:ln w="9525">
            <a:noFill/>
            <a:miter lim="800000"/>
            <a:headEnd/>
            <a:tailEnd/>
          </a:ln>
          <a:effectLst>
            <a:reflection blurRad="6350" stA="52000" endA="300" endPos="35000" dir="5400000" sy="-100000" algn="bl" rotWithShape="0"/>
          </a:effectLst>
        </p:spPr>
        <p:txBody>
          <a:bodyPr anchor="ctr"/>
          <a:lstStyle/>
          <a:p>
            <a:pPr>
              <a:lnSpc>
                <a:spcPct val="50000"/>
              </a:lnSpc>
              <a:defRPr/>
            </a:pPr>
            <a:r>
              <a:rPr lang="en-US" sz="3600" dirty="0" smtClean="0">
                <a:solidFill>
                  <a:schemeClr val="bg1"/>
                </a:solidFill>
                <a:effectLst>
                  <a:reflection stA="50000" endPos="75000" dist="12700" dir="5400000" sy="-100000" algn="bl" rotWithShape="0"/>
                </a:effectLst>
                <a:latin typeface="Calibri"/>
                <a:ea typeface="ＭＳ Ｐゴシック" pitchFamily="34" charset="-128"/>
                <a:cs typeface="Calibri"/>
              </a:rPr>
              <a:t>    Mass spectra at ATLAS</a:t>
            </a:r>
            <a:endParaRPr lang="ru-RU" sz="3600" kern="0" dirty="0">
              <a:solidFill>
                <a:schemeClr val="bg1"/>
              </a:solidFill>
              <a:latin typeface="Calibri"/>
              <a:ea typeface="+mj-ea"/>
              <a:cs typeface="Calibri"/>
            </a:endParaRPr>
          </a:p>
        </p:txBody>
      </p:sp>
    </p:spTree>
    <p:extLst>
      <p:ext uri="{BB962C8B-B14F-4D97-AF65-F5344CB8AC3E}">
        <p14:creationId xmlns:p14="http://schemas.microsoft.com/office/powerpoint/2010/main" val="278310679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39687" y="6583892"/>
            <a:ext cx="9180513" cy="307975"/>
            <a:chOff x="0" y="6577013"/>
            <a:chExt cx="9180513" cy="307975"/>
          </a:xfrm>
        </p:grpSpPr>
        <p:grpSp>
          <p:nvGrpSpPr>
            <p:cNvPr id="20" name="Group 31"/>
            <p:cNvGrpSpPr>
              <a:grpSpLocks/>
            </p:cNvGrpSpPr>
            <p:nvPr/>
          </p:nvGrpSpPr>
          <p:grpSpPr bwMode="auto">
            <a:xfrm>
              <a:off x="0" y="6577013"/>
              <a:ext cx="7172325" cy="304800"/>
              <a:chOff x="0" y="4143"/>
              <a:chExt cx="4518" cy="192"/>
            </a:xfrm>
          </p:grpSpPr>
          <p:sp>
            <p:nvSpPr>
              <p:cNvPr id="22" name="TextBox 14"/>
              <p:cNvSpPr txBox="1">
                <a:spLocks noChangeArrowheads="1"/>
              </p:cNvSpPr>
              <p:nvPr/>
            </p:nvSpPr>
            <p:spPr bwMode="auto">
              <a:xfrm>
                <a:off x="0" y="4143"/>
                <a:ext cx="1175" cy="1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err="1" smtClean="0">
                    <a:solidFill>
                      <a:schemeClr val="bg1"/>
                    </a:solidFill>
                    <a:latin typeface="Arial"/>
                    <a:cs typeface="Arial"/>
                  </a:rPr>
                  <a:t>June</a:t>
                </a:r>
                <a:r>
                  <a:rPr lang="it-IT" sz="1400" dirty="0" smtClean="0">
                    <a:solidFill>
                      <a:schemeClr val="bg1"/>
                    </a:solidFill>
                    <a:latin typeface="Arial"/>
                    <a:cs typeface="Arial"/>
                  </a:rPr>
                  <a:t> 17, 2016</a:t>
                </a:r>
                <a:endParaRPr lang="en-GB" sz="1400" dirty="0">
                  <a:solidFill>
                    <a:schemeClr val="bg1"/>
                  </a:solidFill>
                  <a:latin typeface="Arial"/>
                  <a:cs typeface="Arial"/>
                </a:endParaRPr>
              </a:p>
            </p:txBody>
          </p:sp>
          <p:sp>
            <p:nvSpPr>
              <p:cNvPr id="23" name="TextBox 15"/>
              <p:cNvSpPr txBox="1">
                <a:spLocks noChangeArrowheads="1"/>
              </p:cNvSpPr>
              <p:nvPr/>
            </p:nvSpPr>
            <p:spPr bwMode="auto">
              <a:xfrm>
                <a:off x="1175" y="4143"/>
                <a:ext cx="3343" cy="192"/>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en-GB" sz="1400" dirty="0" smtClean="0">
                    <a:solidFill>
                      <a:schemeClr val="bg1"/>
                    </a:solidFill>
                    <a:latin typeface="Arial"/>
                    <a:cs typeface="Arial"/>
                  </a:rPr>
                  <a:t>Kirk McDonald Fest</a:t>
                </a:r>
                <a:endParaRPr lang="en-GB" sz="1400" dirty="0">
                  <a:solidFill>
                    <a:schemeClr val="bg1"/>
                  </a:solidFill>
                  <a:latin typeface="Arial"/>
                  <a:cs typeface="Arial"/>
                </a:endParaRPr>
              </a:p>
            </p:txBody>
          </p:sp>
        </p:grpSp>
        <p:sp>
          <p:nvSpPr>
            <p:cNvPr id="21" name="TextBox 5"/>
            <p:cNvSpPr txBox="1">
              <a:spLocks noChangeArrowheads="1"/>
            </p:cNvSpPr>
            <p:nvPr/>
          </p:nvSpPr>
          <p:spPr bwMode="auto">
            <a:xfrm>
              <a:off x="7132638" y="6580188"/>
              <a:ext cx="20478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a:solidFill>
                    <a:schemeClr val="bg1"/>
                  </a:solidFill>
                  <a:latin typeface="Arial"/>
                  <a:cs typeface="Arial"/>
                </a:rPr>
                <a:t>C. </a:t>
              </a:r>
              <a:r>
                <a:rPr lang="it-IT" sz="1400" dirty="0" smtClean="0">
                  <a:solidFill>
                    <a:schemeClr val="bg1"/>
                  </a:solidFill>
                  <a:latin typeface="Arial"/>
                  <a:cs typeface="Arial"/>
                </a:rPr>
                <a:t>Biino</a:t>
              </a:r>
              <a:endParaRPr lang="en-GB" sz="1400" dirty="0">
                <a:solidFill>
                  <a:schemeClr val="bg1"/>
                </a:solidFill>
                <a:latin typeface="Arial"/>
                <a:cs typeface="Arial"/>
              </a:endParaRPr>
            </a:p>
          </p:txBody>
        </p:sp>
      </p:grpSp>
      <p:sp>
        <p:nvSpPr>
          <p:cNvPr id="4" name="Title 3"/>
          <p:cNvSpPr>
            <a:spLocks noGrp="1"/>
          </p:cNvSpPr>
          <p:nvPr>
            <p:ph type="title"/>
          </p:nvPr>
        </p:nvSpPr>
        <p:spPr>
          <a:xfrm>
            <a:off x="304800" y="3962401"/>
            <a:ext cx="2819400" cy="533400"/>
          </a:xfrm>
        </p:spPr>
        <p:txBody>
          <a:bodyPr/>
          <a:lstStyle/>
          <a:p>
            <a:r>
              <a:rPr lang="en-US" dirty="0" smtClean="0"/>
              <a:t> </a:t>
            </a:r>
            <a:endParaRPr lang="en-US" dirty="0"/>
          </a:p>
        </p:txBody>
      </p:sp>
      <p:sp>
        <p:nvSpPr>
          <p:cNvPr id="5" name="Text Placeholder 4"/>
          <p:cNvSpPr>
            <a:spLocks noGrp="1"/>
          </p:cNvSpPr>
          <p:nvPr>
            <p:ph type="body" idx="1"/>
          </p:nvPr>
        </p:nvSpPr>
        <p:spPr/>
        <p:txBody>
          <a:bodyPr/>
          <a:lstStyle/>
          <a:p>
            <a:r>
              <a:rPr lang="en-US" dirty="0" smtClean="0"/>
              <a:t> </a:t>
            </a:r>
            <a:endParaRPr lang="en-US" dirty="0"/>
          </a:p>
        </p:txBody>
      </p:sp>
      <p:pic>
        <p:nvPicPr>
          <p:cNvPr id="2" name="Picture 1"/>
          <p:cNvPicPr>
            <a:picLocks noChangeAspect="1"/>
          </p:cNvPicPr>
          <p:nvPr/>
        </p:nvPicPr>
        <p:blipFill>
          <a:blip r:embed="rId3"/>
          <a:stretch>
            <a:fillRect/>
          </a:stretch>
        </p:blipFill>
        <p:spPr>
          <a:xfrm>
            <a:off x="0" y="0"/>
            <a:ext cx="9144000" cy="6306634"/>
          </a:xfrm>
          <a:prstGeom prst="rect">
            <a:avLst/>
          </a:prstGeom>
        </p:spPr>
      </p:pic>
      <p:sp>
        <p:nvSpPr>
          <p:cNvPr id="3" name="Rectangle 2"/>
          <p:cNvSpPr/>
          <p:nvPr/>
        </p:nvSpPr>
        <p:spPr>
          <a:xfrm>
            <a:off x="3200400" y="4921984"/>
            <a:ext cx="5909733" cy="1631216"/>
          </a:xfrm>
          <a:prstGeom prst="rect">
            <a:avLst/>
          </a:prstGeom>
          <a:solidFill>
            <a:srgbClr val="FFF5B7"/>
          </a:solidFill>
          <a:ln>
            <a:solidFill>
              <a:srgbClr val="1F497D"/>
            </a:solidFill>
          </a:ln>
        </p:spPr>
        <p:txBody>
          <a:bodyPr wrap="square">
            <a:spAutoFit/>
          </a:bodyPr>
          <a:lstStyle/>
          <a:p>
            <a:r>
              <a:rPr lang="en-US" sz="2000" b="1" dirty="0" smtClean="0">
                <a:solidFill>
                  <a:srgbClr val="FF0000"/>
                </a:solidFill>
              </a:rPr>
              <a:t>Kirk </a:t>
            </a:r>
            <a:r>
              <a:rPr lang="en-US" sz="2000" b="1" dirty="0">
                <a:solidFill>
                  <a:srgbClr val="FF0000"/>
                </a:solidFill>
              </a:rPr>
              <a:t>McDonald</a:t>
            </a:r>
            <a:r>
              <a:rPr lang="en-US" sz="2000" dirty="0">
                <a:solidFill>
                  <a:srgbClr val="FF0000"/>
                </a:solidFill>
              </a:rPr>
              <a:t>, </a:t>
            </a:r>
            <a:r>
              <a:rPr lang="en-US" sz="2000" dirty="0" smtClean="0">
                <a:solidFill>
                  <a:srgbClr val="1F497D"/>
                </a:solidFill>
              </a:rPr>
              <a:t>Stew </a:t>
            </a:r>
            <a:r>
              <a:rPr lang="en-US" sz="2000" dirty="0">
                <a:solidFill>
                  <a:srgbClr val="1F497D"/>
                </a:solidFill>
              </a:rPr>
              <a:t>Smith, Frank </a:t>
            </a:r>
            <a:r>
              <a:rPr lang="en-US" sz="2000" dirty="0" smtClean="0">
                <a:solidFill>
                  <a:srgbClr val="1F497D"/>
                </a:solidFill>
              </a:rPr>
              <a:t>Shoemaker, </a:t>
            </a:r>
            <a:r>
              <a:rPr lang="en-US" sz="2000" dirty="0">
                <a:solidFill>
                  <a:srgbClr val="1F497D"/>
                </a:solidFill>
              </a:rPr>
              <a:t>Jim </a:t>
            </a:r>
            <a:r>
              <a:rPr lang="en-US" sz="2000" dirty="0" err="1">
                <a:solidFill>
                  <a:srgbClr val="1F497D"/>
                </a:solidFill>
              </a:rPr>
              <a:t>Pilcher</a:t>
            </a:r>
            <a:r>
              <a:rPr lang="en-US" sz="2000" dirty="0">
                <a:solidFill>
                  <a:srgbClr val="1F497D"/>
                </a:solidFill>
              </a:rPr>
              <a:t>, </a:t>
            </a:r>
            <a:r>
              <a:rPr lang="en-US" sz="2000" dirty="0" err="1">
                <a:solidFill>
                  <a:srgbClr val="1F497D"/>
                </a:solidFill>
              </a:rPr>
              <a:t>Kelby</a:t>
            </a:r>
            <a:r>
              <a:rPr lang="en-US" sz="2000" dirty="0">
                <a:solidFill>
                  <a:srgbClr val="1F497D"/>
                </a:solidFill>
              </a:rPr>
              <a:t> </a:t>
            </a:r>
            <a:r>
              <a:rPr lang="en-US" sz="2000" dirty="0" smtClean="0">
                <a:solidFill>
                  <a:srgbClr val="1F497D"/>
                </a:solidFill>
              </a:rPr>
              <a:t>Anderson, </a:t>
            </a:r>
            <a:r>
              <a:rPr lang="en-US" sz="2000" dirty="0">
                <a:solidFill>
                  <a:srgbClr val="1F497D"/>
                </a:solidFill>
              </a:rPr>
              <a:t>Bill Louis, </a:t>
            </a:r>
            <a:endParaRPr lang="en-US" sz="2000" dirty="0" smtClean="0">
              <a:solidFill>
                <a:srgbClr val="1F497D"/>
              </a:solidFill>
            </a:endParaRPr>
          </a:p>
          <a:p>
            <a:r>
              <a:rPr lang="en-US" sz="2000" dirty="0" smtClean="0">
                <a:solidFill>
                  <a:srgbClr val="1F497D"/>
                </a:solidFill>
              </a:rPr>
              <a:t>John </a:t>
            </a:r>
            <a:r>
              <a:rPr lang="en-US" sz="2000" dirty="0" err="1" smtClean="0">
                <a:solidFill>
                  <a:srgbClr val="1F497D"/>
                </a:solidFill>
              </a:rPr>
              <a:t>Greenhalgh</a:t>
            </a:r>
            <a:r>
              <a:rPr lang="en-US" sz="2000" dirty="0" smtClean="0">
                <a:solidFill>
                  <a:srgbClr val="1F497D"/>
                </a:solidFill>
              </a:rPr>
              <a:t>, </a:t>
            </a:r>
            <a:r>
              <a:rPr lang="en-US" sz="2000" dirty="0">
                <a:solidFill>
                  <a:srgbClr val="1F497D"/>
                </a:solidFill>
              </a:rPr>
              <a:t>Eli </a:t>
            </a:r>
            <a:r>
              <a:rPr lang="en-US" sz="2000" dirty="0" smtClean="0">
                <a:solidFill>
                  <a:srgbClr val="1F497D"/>
                </a:solidFill>
              </a:rPr>
              <a:t>Rosenberg, </a:t>
            </a:r>
            <a:endParaRPr lang="en-US" sz="2000" dirty="0">
              <a:solidFill>
                <a:srgbClr val="1F497D"/>
              </a:solidFill>
            </a:endParaRPr>
          </a:p>
          <a:p>
            <a:r>
              <a:rPr lang="en-US" sz="2000" dirty="0" smtClean="0">
                <a:solidFill>
                  <a:schemeClr val="tx2">
                    <a:lumMod val="60000"/>
                    <a:lumOff val="40000"/>
                  </a:schemeClr>
                </a:solidFill>
              </a:rPr>
              <a:t>Jim Alexander, Chris </a:t>
            </a:r>
            <a:r>
              <a:rPr lang="en-US" sz="2000" dirty="0" err="1">
                <a:solidFill>
                  <a:schemeClr val="tx2">
                    <a:lumMod val="60000"/>
                    <a:lumOff val="40000"/>
                  </a:schemeClr>
                </a:solidFill>
              </a:rPr>
              <a:t>Adolphsen</a:t>
            </a:r>
            <a:r>
              <a:rPr lang="en-US" sz="2000" dirty="0">
                <a:solidFill>
                  <a:schemeClr val="tx2">
                    <a:lumMod val="60000"/>
                    <a:lumOff val="40000"/>
                  </a:schemeClr>
                </a:solidFill>
              </a:rPr>
              <a:t>, John Conway, Joel Heinrich, </a:t>
            </a:r>
            <a:r>
              <a:rPr lang="en-US" sz="2000" dirty="0" err="1" smtClean="0">
                <a:solidFill>
                  <a:schemeClr val="tx2">
                    <a:lumMod val="60000"/>
                    <a:lumOff val="40000"/>
                  </a:schemeClr>
                </a:solidFill>
              </a:rPr>
              <a:t>Sandro</a:t>
            </a:r>
            <a:r>
              <a:rPr lang="en-US" sz="2000" dirty="0" smtClean="0">
                <a:solidFill>
                  <a:schemeClr val="tx2">
                    <a:lumMod val="60000"/>
                    <a:lumOff val="40000"/>
                  </a:schemeClr>
                </a:solidFill>
              </a:rPr>
              <a:t> </a:t>
            </a:r>
            <a:r>
              <a:rPr lang="en-US" sz="2000" dirty="0" err="1" smtClean="0">
                <a:solidFill>
                  <a:schemeClr val="tx2">
                    <a:lumMod val="60000"/>
                    <a:lumOff val="40000"/>
                  </a:schemeClr>
                </a:solidFill>
              </a:rPr>
              <a:t>Palestini</a:t>
            </a:r>
            <a:r>
              <a:rPr lang="en-US" sz="2000" dirty="0" smtClean="0">
                <a:solidFill>
                  <a:schemeClr val="tx2">
                    <a:lumMod val="60000"/>
                    <a:lumOff val="40000"/>
                  </a:schemeClr>
                </a:solidFill>
              </a:rPr>
              <a:t>, Cristina Biino</a:t>
            </a:r>
            <a:endParaRPr lang="en-US" sz="2000" dirty="0"/>
          </a:p>
        </p:txBody>
      </p:sp>
    </p:spTree>
    <p:extLst>
      <p:ext uri="{BB962C8B-B14F-4D97-AF65-F5344CB8AC3E}">
        <p14:creationId xmlns:p14="http://schemas.microsoft.com/office/powerpoint/2010/main" val="227414677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8467" y="6585480"/>
            <a:ext cx="9180513" cy="307975"/>
            <a:chOff x="0" y="6577013"/>
            <a:chExt cx="9180513" cy="307975"/>
          </a:xfrm>
        </p:grpSpPr>
        <p:grpSp>
          <p:nvGrpSpPr>
            <p:cNvPr id="20" name="Group 31"/>
            <p:cNvGrpSpPr>
              <a:grpSpLocks/>
            </p:cNvGrpSpPr>
            <p:nvPr/>
          </p:nvGrpSpPr>
          <p:grpSpPr bwMode="auto">
            <a:xfrm>
              <a:off x="0" y="6577013"/>
              <a:ext cx="7172325" cy="304800"/>
              <a:chOff x="0" y="4143"/>
              <a:chExt cx="4518" cy="192"/>
            </a:xfrm>
          </p:grpSpPr>
          <p:sp>
            <p:nvSpPr>
              <p:cNvPr id="22" name="TextBox 14"/>
              <p:cNvSpPr txBox="1">
                <a:spLocks noChangeArrowheads="1"/>
              </p:cNvSpPr>
              <p:nvPr/>
            </p:nvSpPr>
            <p:spPr bwMode="auto">
              <a:xfrm>
                <a:off x="0" y="4143"/>
                <a:ext cx="1175" cy="1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err="1" smtClean="0">
                    <a:solidFill>
                      <a:schemeClr val="bg1"/>
                    </a:solidFill>
                    <a:latin typeface="Arial"/>
                    <a:cs typeface="Arial"/>
                  </a:rPr>
                  <a:t>June</a:t>
                </a:r>
                <a:r>
                  <a:rPr lang="it-IT" sz="1400" dirty="0" smtClean="0">
                    <a:solidFill>
                      <a:schemeClr val="bg1"/>
                    </a:solidFill>
                    <a:latin typeface="Arial"/>
                    <a:cs typeface="Arial"/>
                  </a:rPr>
                  <a:t> 17, 2016</a:t>
                </a:r>
                <a:endParaRPr lang="en-GB" sz="1400" dirty="0">
                  <a:solidFill>
                    <a:schemeClr val="bg1"/>
                  </a:solidFill>
                  <a:latin typeface="Arial"/>
                  <a:cs typeface="Arial"/>
                </a:endParaRPr>
              </a:p>
            </p:txBody>
          </p:sp>
          <p:sp>
            <p:nvSpPr>
              <p:cNvPr id="23" name="TextBox 15"/>
              <p:cNvSpPr txBox="1">
                <a:spLocks noChangeArrowheads="1"/>
              </p:cNvSpPr>
              <p:nvPr/>
            </p:nvSpPr>
            <p:spPr bwMode="auto">
              <a:xfrm>
                <a:off x="1175" y="4143"/>
                <a:ext cx="3343" cy="192"/>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en-GB" sz="1400" dirty="0" smtClean="0">
                    <a:solidFill>
                      <a:schemeClr val="bg1"/>
                    </a:solidFill>
                    <a:latin typeface="Arial"/>
                    <a:cs typeface="Arial"/>
                  </a:rPr>
                  <a:t>Kirk McDonald Fest</a:t>
                </a:r>
                <a:endParaRPr lang="en-GB" sz="1400" dirty="0">
                  <a:solidFill>
                    <a:schemeClr val="bg1"/>
                  </a:solidFill>
                  <a:latin typeface="Arial"/>
                  <a:cs typeface="Arial"/>
                </a:endParaRPr>
              </a:p>
            </p:txBody>
          </p:sp>
        </p:grpSp>
        <p:sp>
          <p:nvSpPr>
            <p:cNvPr id="21" name="TextBox 5"/>
            <p:cNvSpPr txBox="1">
              <a:spLocks noChangeArrowheads="1"/>
            </p:cNvSpPr>
            <p:nvPr/>
          </p:nvSpPr>
          <p:spPr bwMode="auto">
            <a:xfrm>
              <a:off x="7132638" y="6580188"/>
              <a:ext cx="20478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a:solidFill>
                    <a:schemeClr val="bg1"/>
                  </a:solidFill>
                  <a:latin typeface="Arial"/>
                  <a:cs typeface="Arial"/>
                </a:rPr>
                <a:t>C. </a:t>
              </a:r>
              <a:r>
                <a:rPr lang="it-IT" sz="1400" dirty="0" smtClean="0">
                  <a:solidFill>
                    <a:schemeClr val="bg1"/>
                  </a:solidFill>
                  <a:latin typeface="Arial"/>
                  <a:cs typeface="Arial"/>
                </a:rPr>
                <a:t>Biino</a:t>
              </a:r>
              <a:endParaRPr lang="en-GB" sz="1400" dirty="0">
                <a:solidFill>
                  <a:schemeClr val="bg1"/>
                </a:solidFill>
                <a:latin typeface="Arial"/>
                <a:cs typeface="Arial"/>
              </a:endParaRPr>
            </a:p>
          </p:txBody>
        </p:sp>
      </p:grpSp>
      <p:sp>
        <p:nvSpPr>
          <p:cNvPr id="6" name="Title 5"/>
          <p:cNvSpPr>
            <a:spLocks noGrp="1"/>
          </p:cNvSpPr>
          <p:nvPr>
            <p:ph type="title"/>
          </p:nvPr>
        </p:nvSpPr>
        <p:spPr>
          <a:xfrm>
            <a:off x="730780" y="4415367"/>
            <a:ext cx="7772400" cy="1362075"/>
          </a:xfrm>
        </p:spPr>
        <p:txBody>
          <a:bodyPr/>
          <a:lstStyle/>
          <a:p>
            <a:r>
              <a:rPr lang="en-US" dirty="0" smtClean="0"/>
              <a:t> </a:t>
            </a:r>
            <a:endParaRPr lang="en-US" dirty="0"/>
          </a:p>
        </p:txBody>
      </p:sp>
      <p:sp>
        <p:nvSpPr>
          <p:cNvPr id="13" name="Text Placeholder 12"/>
          <p:cNvSpPr>
            <a:spLocks noGrp="1"/>
          </p:cNvSpPr>
          <p:nvPr>
            <p:ph type="body" idx="1"/>
          </p:nvPr>
        </p:nvSpPr>
        <p:spPr>
          <a:xfrm>
            <a:off x="730780" y="2915180"/>
            <a:ext cx="7772400" cy="1500187"/>
          </a:xfrm>
        </p:spPr>
        <p:txBody>
          <a:bodyPr/>
          <a:lstStyle/>
          <a:p>
            <a:r>
              <a:rPr lang="en-US" dirty="0" smtClean="0"/>
              <a:t> </a:t>
            </a:r>
            <a:endParaRPr lang="en-US" dirty="0"/>
          </a:p>
        </p:txBody>
      </p:sp>
      <p:pic>
        <p:nvPicPr>
          <p:cNvPr id="2" name="Picture 1"/>
          <p:cNvPicPr>
            <a:picLocks noChangeAspect="1"/>
          </p:cNvPicPr>
          <p:nvPr/>
        </p:nvPicPr>
        <p:blipFill>
          <a:blip r:embed="rId3"/>
          <a:stretch>
            <a:fillRect/>
          </a:stretch>
        </p:blipFill>
        <p:spPr>
          <a:xfrm>
            <a:off x="8467" y="8467"/>
            <a:ext cx="2286000" cy="3348990"/>
          </a:xfrm>
          <a:prstGeom prst="rect">
            <a:avLst/>
          </a:prstGeom>
        </p:spPr>
      </p:pic>
      <p:pic>
        <p:nvPicPr>
          <p:cNvPr id="3" name="Picture 2"/>
          <p:cNvPicPr>
            <a:picLocks noChangeAspect="1"/>
          </p:cNvPicPr>
          <p:nvPr/>
        </p:nvPicPr>
        <p:blipFill>
          <a:blip r:embed="rId4"/>
          <a:stretch>
            <a:fillRect/>
          </a:stretch>
        </p:blipFill>
        <p:spPr>
          <a:xfrm>
            <a:off x="3505200" y="0"/>
            <a:ext cx="4535424" cy="3060192"/>
          </a:xfrm>
          <a:prstGeom prst="rect">
            <a:avLst/>
          </a:prstGeom>
        </p:spPr>
      </p:pic>
      <p:pic>
        <p:nvPicPr>
          <p:cNvPr id="4" name="Picture 3"/>
          <p:cNvPicPr>
            <a:picLocks noChangeAspect="1"/>
          </p:cNvPicPr>
          <p:nvPr/>
        </p:nvPicPr>
        <p:blipFill>
          <a:blip r:embed="rId5"/>
          <a:stretch>
            <a:fillRect/>
          </a:stretch>
        </p:blipFill>
        <p:spPr>
          <a:xfrm>
            <a:off x="1600200" y="3276600"/>
            <a:ext cx="4925568" cy="3328416"/>
          </a:xfrm>
          <a:prstGeom prst="rect">
            <a:avLst/>
          </a:prstGeom>
        </p:spPr>
      </p:pic>
      <p:pic>
        <p:nvPicPr>
          <p:cNvPr id="5" name="Picture 4"/>
          <p:cNvPicPr>
            <a:picLocks noChangeAspect="1"/>
          </p:cNvPicPr>
          <p:nvPr/>
        </p:nvPicPr>
        <p:blipFill>
          <a:blip r:embed="rId6"/>
          <a:stretch>
            <a:fillRect/>
          </a:stretch>
        </p:blipFill>
        <p:spPr>
          <a:xfrm>
            <a:off x="6791960" y="3048000"/>
            <a:ext cx="2377440" cy="3505200"/>
          </a:xfrm>
          <a:prstGeom prst="rect">
            <a:avLst/>
          </a:prstGeom>
        </p:spPr>
      </p:pic>
    </p:spTree>
    <p:extLst>
      <p:ext uri="{BB962C8B-B14F-4D97-AF65-F5344CB8AC3E}">
        <p14:creationId xmlns:p14="http://schemas.microsoft.com/office/powerpoint/2010/main" val="336579286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0" y="6577013"/>
            <a:ext cx="9180513" cy="307975"/>
            <a:chOff x="0" y="6577013"/>
            <a:chExt cx="9180513" cy="307975"/>
          </a:xfrm>
        </p:grpSpPr>
        <p:grpSp>
          <p:nvGrpSpPr>
            <p:cNvPr id="20" name="Group 31"/>
            <p:cNvGrpSpPr>
              <a:grpSpLocks/>
            </p:cNvGrpSpPr>
            <p:nvPr/>
          </p:nvGrpSpPr>
          <p:grpSpPr bwMode="auto">
            <a:xfrm>
              <a:off x="0" y="6577013"/>
              <a:ext cx="7172325" cy="304800"/>
              <a:chOff x="0" y="4143"/>
              <a:chExt cx="4518" cy="192"/>
            </a:xfrm>
          </p:grpSpPr>
          <p:sp>
            <p:nvSpPr>
              <p:cNvPr id="22" name="TextBox 14"/>
              <p:cNvSpPr txBox="1">
                <a:spLocks noChangeArrowheads="1"/>
              </p:cNvSpPr>
              <p:nvPr/>
            </p:nvSpPr>
            <p:spPr bwMode="auto">
              <a:xfrm>
                <a:off x="0" y="4143"/>
                <a:ext cx="1175" cy="1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err="1" smtClean="0">
                    <a:solidFill>
                      <a:schemeClr val="bg1"/>
                    </a:solidFill>
                    <a:latin typeface="Arial"/>
                    <a:cs typeface="Arial"/>
                  </a:rPr>
                  <a:t>June</a:t>
                </a:r>
                <a:r>
                  <a:rPr lang="it-IT" sz="1400" dirty="0" smtClean="0">
                    <a:solidFill>
                      <a:schemeClr val="bg1"/>
                    </a:solidFill>
                    <a:latin typeface="Arial"/>
                    <a:cs typeface="Arial"/>
                  </a:rPr>
                  <a:t> 17, 2016</a:t>
                </a:r>
                <a:endParaRPr lang="en-GB" sz="1400" dirty="0">
                  <a:solidFill>
                    <a:schemeClr val="bg1"/>
                  </a:solidFill>
                  <a:latin typeface="Arial"/>
                  <a:cs typeface="Arial"/>
                </a:endParaRPr>
              </a:p>
            </p:txBody>
          </p:sp>
          <p:sp>
            <p:nvSpPr>
              <p:cNvPr id="23" name="TextBox 15"/>
              <p:cNvSpPr txBox="1">
                <a:spLocks noChangeArrowheads="1"/>
              </p:cNvSpPr>
              <p:nvPr/>
            </p:nvSpPr>
            <p:spPr bwMode="auto">
              <a:xfrm>
                <a:off x="1175" y="4143"/>
                <a:ext cx="3343" cy="192"/>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en-GB" sz="1400" dirty="0" smtClean="0">
                    <a:solidFill>
                      <a:schemeClr val="bg1"/>
                    </a:solidFill>
                    <a:latin typeface="Arial"/>
                    <a:cs typeface="Arial"/>
                  </a:rPr>
                  <a:t>Kirk McDonald Fest</a:t>
                </a:r>
                <a:endParaRPr lang="en-GB" sz="1400" dirty="0">
                  <a:solidFill>
                    <a:schemeClr val="bg1"/>
                  </a:solidFill>
                  <a:latin typeface="Arial"/>
                  <a:cs typeface="Arial"/>
                </a:endParaRPr>
              </a:p>
            </p:txBody>
          </p:sp>
        </p:grpSp>
        <p:sp>
          <p:nvSpPr>
            <p:cNvPr id="21" name="TextBox 5"/>
            <p:cNvSpPr txBox="1">
              <a:spLocks noChangeArrowheads="1"/>
            </p:cNvSpPr>
            <p:nvPr/>
          </p:nvSpPr>
          <p:spPr bwMode="auto">
            <a:xfrm>
              <a:off x="7132638" y="6580188"/>
              <a:ext cx="20478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a:solidFill>
                    <a:schemeClr val="bg1"/>
                  </a:solidFill>
                  <a:latin typeface="Arial"/>
                  <a:cs typeface="Arial"/>
                </a:rPr>
                <a:t>C. </a:t>
              </a:r>
              <a:r>
                <a:rPr lang="it-IT" sz="1400" dirty="0" smtClean="0">
                  <a:solidFill>
                    <a:schemeClr val="bg1"/>
                  </a:solidFill>
                  <a:latin typeface="Arial"/>
                  <a:cs typeface="Arial"/>
                </a:rPr>
                <a:t>Biino</a:t>
              </a:r>
              <a:endParaRPr lang="en-GB" sz="1400" dirty="0">
                <a:solidFill>
                  <a:schemeClr val="bg1"/>
                </a:solidFill>
                <a:latin typeface="Arial"/>
                <a:cs typeface="Arial"/>
              </a:endParaRPr>
            </a:p>
          </p:txBody>
        </p:sp>
      </p:grpSp>
      <p:sp>
        <p:nvSpPr>
          <p:cNvPr id="6" name="Title 5"/>
          <p:cNvSpPr>
            <a:spLocks noGrp="1"/>
          </p:cNvSpPr>
          <p:nvPr>
            <p:ph type="title"/>
          </p:nvPr>
        </p:nvSpPr>
        <p:spPr/>
        <p:txBody>
          <a:bodyPr/>
          <a:lstStyle/>
          <a:p>
            <a:r>
              <a:rPr lang="en-US" dirty="0" smtClean="0"/>
              <a:t> </a:t>
            </a:r>
            <a:endParaRPr lang="en-US" dirty="0"/>
          </a:p>
        </p:txBody>
      </p:sp>
      <p:sp>
        <p:nvSpPr>
          <p:cNvPr id="13" name="Text Placeholder 12"/>
          <p:cNvSpPr>
            <a:spLocks noGrp="1"/>
          </p:cNvSpPr>
          <p:nvPr>
            <p:ph type="body" idx="1"/>
          </p:nvPr>
        </p:nvSpPr>
        <p:spPr/>
        <p:txBody>
          <a:bodyPr/>
          <a:lstStyle/>
          <a:p>
            <a:r>
              <a:rPr lang="en-US" dirty="0" smtClean="0"/>
              <a:t> </a:t>
            </a:r>
            <a:endParaRPr lang="en-US" dirty="0"/>
          </a:p>
        </p:txBody>
      </p:sp>
      <p:pic>
        <p:nvPicPr>
          <p:cNvPr id="2" name="Picture 1"/>
          <p:cNvPicPr>
            <a:picLocks noChangeAspect="1"/>
          </p:cNvPicPr>
          <p:nvPr/>
        </p:nvPicPr>
        <p:blipFill>
          <a:blip r:embed="rId3"/>
          <a:stretch>
            <a:fillRect/>
          </a:stretch>
        </p:blipFill>
        <p:spPr>
          <a:xfrm>
            <a:off x="0" y="0"/>
            <a:ext cx="3200400" cy="4760976"/>
          </a:xfrm>
          <a:prstGeom prst="rect">
            <a:avLst/>
          </a:prstGeom>
        </p:spPr>
      </p:pic>
      <p:pic>
        <p:nvPicPr>
          <p:cNvPr id="5" name="Picture 4"/>
          <p:cNvPicPr>
            <a:picLocks noChangeAspect="1"/>
          </p:cNvPicPr>
          <p:nvPr/>
        </p:nvPicPr>
        <p:blipFill>
          <a:blip r:embed="rId4"/>
          <a:stretch>
            <a:fillRect/>
          </a:stretch>
        </p:blipFill>
        <p:spPr>
          <a:xfrm>
            <a:off x="7013448" y="3429000"/>
            <a:ext cx="2130552" cy="3127248"/>
          </a:xfrm>
          <a:prstGeom prst="rect">
            <a:avLst/>
          </a:prstGeom>
        </p:spPr>
      </p:pic>
      <p:pic>
        <p:nvPicPr>
          <p:cNvPr id="3" name="Picture 2"/>
          <p:cNvPicPr>
            <a:picLocks noChangeAspect="1"/>
          </p:cNvPicPr>
          <p:nvPr/>
        </p:nvPicPr>
        <p:blipFill>
          <a:blip r:embed="rId5"/>
          <a:stretch>
            <a:fillRect/>
          </a:stretch>
        </p:blipFill>
        <p:spPr>
          <a:xfrm>
            <a:off x="5181600" y="8467"/>
            <a:ext cx="2731008" cy="4047744"/>
          </a:xfrm>
          <a:prstGeom prst="rect">
            <a:avLst/>
          </a:prstGeom>
        </p:spPr>
      </p:pic>
      <p:pic>
        <p:nvPicPr>
          <p:cNvPr id="4" name="Picture 3"/>
          <p:cNvPicPr>
            <a:picLocks noChangeAspect="1"/>
          </p:cNvPicPr>
          <p:nvPr/>
        </p:nvPicPr>
        <p:blipFill>
          <a:blip r:embed="rId6"/>
          <a:stretch>
            <a:fillRect/>
          </a:stretch>
        </p:blipFill>
        <p:spPr>
          <a:xfrm>
            <a:off x="2819400" y="4114800"/>
            <a:ext cx="3657600" cy="2478024"/>
          </a:xfrm>
          <a:prstGeom prst="rect">
            <a:avLst/>
          </a:prstGeom>
        </p:spPr>
      </p:pic>
    </p:spTree>
    <p:extLst>
      <p:ext uri="{BB962C8B-B14F-4D97-AF65-F5344CB8AC3E}">
        <p14:creationId xmlns:p14="http://schemas.microsoft.com/office/powerpoint/2010/main" val="111294904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03200" y="609600"/>
            <a:ext cx="8732520" cy="4663440"/>
          </a:xfrm>
          <a:prstGeom prst="rect">
            <a:avLst/>
          </a:prstGeom>
        </p:spPr>
      </p:pic>
      <p:grpSp>
        <p:nvGrpSpPr>
          <p:cNvPr id="18" name="Group 17"/>
          <p:cNvGrpSpPr/>
          <p:nvPr/>
        </p:nvGrpSpPr>
        <p:grpSpPr>
          <a:xfrm>
            <a:off x="0" y="6577013"/>
            <a:ext cx="9180513" cy="307975"/>
            <a:chOff x="0" y="6577013"/>
            <a:chExt cx="9180513" cy="307975"/>
          </a:xfrm>
        </p:grpSpPr>
        <p:grpSp>
          <p:nvGrpSpPr>
            <p:cNvPr id="20" name="Group 31"/>
            <p:cNvGrpSpPr>
              <a:grpSpLocks/>
            </p:cNvGrpSpPr>
            <p:nvPr/>
          </p:nvGrpSpPr>
          <p:grpSpPr bwMode="auto">
            <a:xfrm>
              <a:off x="0" y="6577013"/>
              <a:ext cx="7172325" cy="304800"/>
              <a:chOff x="0" y="4143"/>
              <a:chExt cx="4518" cy="192"/>
            </a:xfrm>
          </p:grpSpPr>
          <p:sp>
            <p:nvSpPr>
              <p:cNvPr id="22" name="TextBox 14"/>
              <p:cNvSpPr txBox="1">
                <a:spLocks noChangeArrowheads="1"/>
              </p:cNvSpPr>
              <p:nvPr/>
            </p:nvSpPr>
            <p:spPr bwMode="auto">
              <a:xfrm>
                <a:off x="0" y="4143"/>
                <a:ext cx="1175" cy="1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err="1" smtClean="0">
                    <a:solidFill>
                      <a:schemeClr val="bg1"/>
                    </a:solidFill>
                    <a:latin typeface="Arial"/>
                    <a:cs typeface="Arial"/>
                  </a:rPr>
                  <a:t>June</a:t>
                </a:r>
                <a:r>
                  <a:rPr lang="it-IT" sz="1400" dirty="0" smtClean="0">
                    <a:solidFill>
                      <a:schemeClr val="bg1"/>
                    </a:solidFill>
                    <a:latin typeface="Arial"/>
                    <a:cs typeface="Arial"/>
                  </a:rPr>
                  <a:t> 17, 2016</a:t>
                </a:r>
                <a:endParaRPr lang="en-GB" sz="1400" dirty="0">
                  <a:solidFill>
                    <a:schemeClr val="bg1"/>
                  </a:solidFill>
                  <a:latin typeface="Arial"/>
                  <a:cs typeface="Arial"/>
                </a:endParaRPr>
              </a:p>
            </p:txBody>
          </p:sp>
          <p:sp>
            <p:nvSpPr>
              <p:cNvPr id="23" name="TextBox 15"/>
              <p:cNvSpPr txBox="1">
                <a:spLocks noChangeArrowheads="1"/>
              </p:cNvSpPr>
              <p:nvPr/>
            </p:nvSpPr>
            <p:spPr bwMode="auto">
              <a:xfrm>
                <a:off x="1175" y="4143"/>
                <a:ext cx="3343" cy="192"/>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en-GB" sz="1400" dirty="0" smtClean="0">
                    <a:solidFill>
                      <a:schemeClr val="bg1"/>
                    </a:solidFill>
                    <a:latin typeface="Arial"/>
                    <a:cs typeface="Arial"/>
                  </a:rPr>
                  <a:t>Kirk McDonald Fest</a:t>
                </a:r>
                <a:endParaRPr lang="en-GB" sz="1400" dirty="0">
                  <a:solidFill>
                    <a:schemeClr val="bg1"/>
                  </a:solidFill>
                  <a:latin typeface="Arial"/>
                  <a:cs typeface="Arial"/>
                </a:endParaRPr>
              </a:p>
            </p:txBody>
          </p:sp>
        </p:grpSp>
        <p:sp>
          <p:nvSpPr>
            <p:cNvPr id="21" name="TextBox 5"/>
            <p:cNvSpPr txBox="1">
              <a:spLocks noChangeArrowheads="1"/>
            </p:cNvSpPr>
            <p:nvPr/>
          </p:nvSpPr>
          <p:spPr bwMode="auto">
            <a:xfrm>
              <a:off x="7132638" y="6580188"/>
              <a:ext cx="204787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2"/>
                  </a:solidFill>
                  <a:latin typeface="Times New Roman" charset="0"/>
                  <a:ea typeface="ＭＳ Ｐゴシック" charset="0"/>
                  <a:cs typeface="ＭＳ Ｐゴシック" charset="0"/>
                </a:defRPr>
              </a:lvl1pPr>
              <a:lvl2pPr marL="742950" indent="-285750" eaLnBrk="0" hangingPunct="0">
                <a:defRPr sz="4400">
                  <a:solidFill>
                    <a:schemeClr val="tx2"/>
                  </a:solidFill>
                  <a:latin typeface="Times New Roman" charset="0"/>
                  <a:ea typeface="ＭＳ Ｐゴシック" charset="0"/>
                </a:defRPr>
              </a:lvl2pPr>
              <a:lvl3pPr marL="1143000" indent="-228600" eaLnBrk="0" hangingPunct="0">
                <a:defRPr sz="4400">
                  <a:solidFill>
                    <a:schemeClr val="tx2"/>
                  </a:solidFill>
                  <a:latin typeface="Times New Roman" charset="0"/>
                  <a:ea typeface="ＭＳ Ｐゴシック" charset="0"/>
                </a:defRPr>
              </a:lvl3pPr>
              <a:lvl4pPr marL="1600200" indent="-228600" eaLnBrk="0" hangingPunct="0">
                <a:defRPr sz="4400">
                  <a:solidFill>
                    <a:schemeClr val="tx2"/>
                  </a:solidFill>
                  <a:latin typeface="Times New Roman" charset="0"/>
                  <a:ea typeface="ＭＳ Ｐゴシック" charset="0"/>
                </a:defRPr>
              </a:lvl4pPr>
              <a:lvl5pPr marL="2057400" indent="-228600" eaLnBrk="0" hangingPunct="0">
                <a:defRPr sz="4400">
                  <a:solidFill>
                    <a:schemeClr val="tx2"/>
                  </a:solidFill>
                  <a:latin typeface="Times New Roman" charset="0"/>
                  <a:ea typeface="ＭＳ Ｐゴシック" charset="0"/>
                </a:defRPr>
              </a:lvl5pPr>
              <a:lvl6pPr marL="2514600" indent="-228600" eaLnBrk="0" fontAlgn="base" hangingPunct="0">
                <a:spcBef>
                  <a:spcPct val="0"/>
                </a:spcBef>
                <a:spcAft>
                  <a:spcPct val="0"/>
                </a:spcAft>
                <a:defRPr sz="4400">
                  <a:solidFill>
                    <a:schemeClr val="tx2"/>
                  </a:solidFill>
                  <a:latin typeface="Times New Roman" charset="0"/>
                  <a:ea typeface="ＭＳ Ｐゴシック" charset="0"/>
                </a:defRPr>
              </a:lvl6pPr>
              <a:lvl7pPr marL="2971800" indent="-228600" eaLnBrk="0" fontAlgn="base" hangingPunct="0">
                <a:spcBef>
                  <a:spcPct val="0"/>
                </a:spcBef>
                <a:spcAft>
                  <a:spcPct val="0"/>
                </a:spcAft>
                <a:defRPr sz="4400">
                  <a:solidFill>
                    <a:schemeClr val="tx2"/>
                  </a:solidFill>
                  <a:latin typeface="Times New Roman" charset="0"/>
                  <a:ea typeface="ＭＳ Ｐゴシック" charset="0"/>
                </a:defRPr>
              </a:lvl7pPr>
              <a:lvl8pPr marL="3429000" indent="-228600" eaLnBrk="0" fontAlgn="base" hangingPunct="0">
                <a:spcBef>
                  <a:spcPct val="0"/>
                </a:spcBef>
                <a:spcAft>
                  <a:spcPct val="0"/>
                </a:spcAft>
                <a:defRPr sz="4400">
                  <a:solidFill>
                    <a:schemeClr val="tx2"/>
                  </a:solidFill>
                  <a:latin typeface="Times New Roman" charset="0"/>
                  <a:ea typeface="ＭＳ Ｐゴシック" charset="0"/>
                </a:defRPr>
              </a:lvl8pPr>
              <a:lvl9pPr marL="3886200" indent="-228600" eaLnBrk="0" fontAlgn="base" hangingPunct="0">
                <a:spcBef>
                  <a:spcPct val="0"/>
                </a:spcBef>
                <a:spcAft>
                  <a:spcPct val="0"/>
                </a:spcAft>
                <a:defRPr sz="4400">
                  <a:solidFill>
                    <a:schemeClr val="tx2"/>
                  </a:solidFill>
                  <a:latin typeface="Times New Roman" charset="0"/>
                  <a:ea typeface="ＭＳ Ｐゴシック" charset="0"/>
                </a:defRPr>
              </a:lvl9pPr>
            </a:lstStyle>
            <a:p>
              <a:pPr algn="ctr" eaLnBrk="1" hangingPunct="1"/>
              <a:r>
                <a:rPr lang="it-IT" sz="1400" dirty="0">
                  <a:solidFill>
                    <a:schemeClr val="bg1"/>
                  </a:solidFill>
                  <a:latin typeface="Arial"/>
                  <a:cs typeface="Arial"/>
                </a:rPr>
                <a:t>C. </a:t>
              </a:r>
              <a:r>
                <a:rPr lang="it-IT" sz="1400" dirty="0" smtClean="0">
                  <a:solidFill>
                    <a:schemeClr val="bg1"/>
                  </a:solidFill>
                  <a:latin typeface="Arial"/>
                  <a:cs typeface="Arial"/>
                </a:rPr>
                <a:t>Biino</a:t>
              </a:r>
              <a:endParaRPr lang="en-GB" sz="1400" dirty="0">
                <a:solidFill>
                  <a:schemeClr val="bg1"/>
                </a:solidFill>
                <a:latin typeface="Arial"/>
                <a:cs typeface="Arial"/>
              </a:endParaRPr>
            </a:p>
          </p:txBody>
        </p:sp>
      </p:grpSp>
      <p:sp>
        <p:nvSpPr>
          <p:cNvPr id="4" name="Title 3"/>
          <p:cNvSpPr>
            <a:spLocks noGrp="1"/>
          </p:cNvSpPr>
          <p:nvPr>
            <p:ph type="title"/>
          </p:nvPr>
        </p:nvSpPr>
        <p:spPr/>
        <p:txBody>
          <a:bodyPr/>
          <a:lstStyle/>
          <a:p>
            <a:r>
              <a:rPr lang="en-US" dirty="0" smtClean="0"/>
              <a:t> </a:t>
            </a:r>
            <a:endParaRPr lang="en-US" dirty="0"/>
          </a:p>
        </p:txBody>
      </p:sp>
      <p:sp>
        <p:nvSpPr>
          <p:cNvPr id="5" name="Text Placeholder 4"/>
          <p:cNvSpPr>
            <a:spLocks noGrp="1"/>
          </p:cNvSpPr>
          <p:nvPr>
            <p:ph type="body" idx="1"/>
          </p:nvPr>
        </p:nvSpPr>
        <p:spPr/>
        <p:txBody>
          <a:bodyPr/>
          <a:lstStyle/>
          <a:p>
            <a:r>
              <a:rPr lang="en-US" dirty="0" smtClean="0"/>
              <a:t> </a:t>
            </a:r>
            <a:endParaRPr lang="en-US" dirty="0"/>
          </a:p>
        </p:txBody>
      </p:sp>
      <p:sp>
        <p:nvSpPr>
          <p:cNvPr id="3" name="Rectangle 2"/>
          <p:cNvSpPr/>
          <p:nvPr/>
        </p:nvSpPr>
        <p:spPr>
          <a:xfrm>
            <a:off x="0" y="5257800"/>
            <a:ext cx="9144000" cy="1200329"/>
          </a:xfrm>
          <a:prstGeom prst="rect">
            <a:avLst/>
          </a:prstGeom>
        </p:spPr>
        <p:txBody>
          <a:bodyPr wrap="square">
            <a:spAutoFit/>
          </a:bodyPr>
          <a:lstStyle/>
          <a:p>
            <a:r>
              <a:rPr lang="en-US" dirty="0">
                <a:solidFill>
                  <a:schemeClr val="tx2"/>
                </a:solidFill>
              </a:rPr>
              <a:t>A&amp;B(</a:t>
            </a:r>
            <a:r>
              <a:rPr lang="en-US" dirty="0" err="1">
                <a:solidFill>
                  <a:schemeClr val="tx2"/>
                </a:solidFill>
              </a:rPr>
              <a:t>x,y</a:t>
            </a:r>
            <a:r>
              <a:rPr lang="en-US" dirty="0">
                <a:solidFill>
                  <a:schemeClr val="tx2"/>
                </a:solidFill>
              </a:rPr>
              <a:t>) </a:t>
            </a:r>
            <a:r>
              <a:rPr lang="en-US" dirty="0" err="1">
                <a:solidFill>
                  <a:schemeClr val="tx2"/>
                </a:solidFill>
              </a:rPr>
              <a:t>hodo</a:t>
            </a:r>
            <a:r>
              <a:rPr lang="en-US" dirty="0">
                <a:solidFill>
                  <a:schemeClr val="tx2"/>
                </a:solidFill>
              </a:rPr>
              <a:t> to veto events associated with an incident </a:t>
            </a:r>
            <a:r>
              <a:rPr lang="en-US" dirty="0" err="1">
                <a:solidFill>
                  <a:schemeClr val="tx2"/>
                </a:solidFill>
              </a:rPr>
              <a:t>muon</a:t>
            </a:r>
            <a:r>
              <a:rPr lang="en-US" dirty="0">
                <a:solidFill>
                  <a:schemeClr val="tx2"/>
                </a:solidFill>
              </a:rPr>
              <a:t> outside the beam pipe</a:t>
            </a:r>
          </a:p>
          <a:p>
            <a:r>
              <a:rPr lang="en-US" dirty="0">
                <a:solidFill>
                  <a:schemeClr val="tx2"/>
                </a:solidFill>
              </a:rPr>
              <a:t>C&amp;D(</a:t>
            </a:r>
            <a:r>
              <a:rPr lang="en-US" dirty="0" err="1">
                <a:solidFill>
                  <a:schemeClr val="tx2"/>
                </a:solidFill>
              </a:rPr>
              <a:t>x,y,u,u</a:t>
            </a:r>
            <a:r>
              <a:rPr lang="en-US" dirty="0">
                <a:solidFill>
                  <a:schemeClr val="tx2"/>
                </a:solidFill>
              </a:rPr>
              <a:t>,) provide detailed </a:t>
            </a:r>
            <a:r>
              <a:rPr lang="en-US" dirty="0" err="1">
                <a:solidFill>
                  <a:schemeClr val="tx2"/>
                </a:solidFill>
              </a:rPr>
              <a:t>informations</a:t>
            </a:r>
            <a:r>
              <a:rPr lang="en-US" dirty="0">
                <a:solidFill>
                  <a:schemeClr val="tx2"/>
                </a:solidFill>
              </a:rPr>
              <a:t> on the candidate </a:t>
            </a:r>
            <a:r>
              <a:rPr lang="en-US" dirty="0" err="1">
                <a:solidFill>
                  <a:schemeClr val="tx2"/>
                </a:solidFill>
              </a:rPr>
              <a:t>muon</a:t>
            </a:r>
            <a:r>
              <a:rPr lang="en-US" dirty="0">
                <a:solidFill>
                  <a:schemeClr val="tx2"/>
                </a:solidFill>
              </a:rPr>
              <a:t> pair </a:t>
            </a:r>
            <a:r>
              <a:rPr lang="en-US" dirty="0" smtClean="0">
                <a:solidFill>
                  <a:schemeClr val="tx2"/>
                </a:solidFill>
              </a:rPr>
              <a:t>positions for the trigger selection</a:t>
            </a:r>
            <a:endParaRPr lang="en-US" dirty="0">
              <a:solidFill>
                <a:schemeClr val="tx2"/>
              </a:solidFill>
            </a:endParaRPr>
          </a:p>
          <a:p>
            <a:r>
              <a:rPr lang="en-US" dirty="0" smtClean="0">
                <a:solidFill>
                  <a:schemeClr val="tx2"/>
                </a:solidFill>
              </a:rPr>
              <a:t>E&amp;F </a:t>
            </a:r>
            <a:r>
              <a:rPr lang="en-US" dirty="0">
                <a:solidFill>
                  <a:schemeClr val="tx2"/>
                </a:solidFill>
              </a:rPr>
              <a:t>banks </a:t>
            </a:r>
            <a:r>
              <a:rPr lang="en-US" dirty="0" smtClean="0">
                <a:solidFill>
                  <a:schemeClr val="tx2"/>
                </a:solidFill>
              </a:rPr>
              <a:t>to confirm </a:t>
            </a:r>
            <a:r>
              <a:rPr lang="en-US" dirty="0" err="1" smtClean="0">
                <a:solidFill>
                  <a:schemeClr val="tx2"/>
                </a:solidFill>
              </a:rPr>
              <a:t>muon</a:t>
            </a:r>
            <a:r>
              <a:rPr lang="en-US" dirty="0" smtClean="0">
                <a:solidFill>
                  <a:schemeClr val="tx2"/>
                </a:solidFill>
              </a:rPr>
              <a:t> identification</a:t>
            </a:r>
            <a:endParaRPr lang="en-US" dirty="0">
              <a:solidFill>
                <a:schemeClr val="tx2"/>
              </a:solidFill>
            </a:endParaRPr>
          </a:p>
        </p:txBody>
      </p:sp>
      <p:sp>
        <p:nvSpPr>
          <p:cNvPr id="11" name="TextBox 10"/>
          <p:cNvSpPr txBox="1"/>
          <p:nvPr/>
        </p:nvSpPr>
        <p:spPr>
          <a:xfrm>
            <a:off x="76200" y="3200400"/>
            <a:ext cx="3048000" cy="646331"/>
          </a:xfrm>
          <a:prstGeom prst="rect">
            <a:avLst/>
          </a:prstGeom>
          <a:noFill/>
        </p:spPr>
        <p:txBody>
          <a:bodyPr wrap="square" rtlCol="0">
            <a:spAutoFit/>
          </a:bodyPr>
          <a:lstStyle/>
          <a:p>
            <a:r>
              <a:rPr lang="en-US" sz="1200" dirty="0" smtClean="0">
                <a:solidFill>
                  <a:srgbClr val="4F81BD"/>
                </a:solidFill>
              </a:rPr>
              <a:t>Beam holes to </a:t>
            </a:r>
            <a:r>
              <a:rPr lang="en-US" sz="1200" dirty="0">
                <a:solidFill>
                  <a:srgbClr val="4F81BD"/>
                </a:solidFill>
              </a:rPr>
              <a:t>reduce the number of </a:t>
            </a:r>
            <a:r>
              <a:rPr lang="en-US" sz="1200" dirty="0" smtClean="0">
                <a:solidFill>
                  <a:srgbClr val="4F81BD"/>
                </a:solidFill>
              </a:rPr>
              <a:t>accidental </a:t>
            </a:r>
            <a:r>
              <a:rPr lang="en-US" sz="1200" dirty="0">
                <a:solidFill>
                  <a:srgbClr val="4F81BD"/>
                </a:solidFill>
              </a:rPr>
              <a:t>triggers </a:t>
            </a:r>
            <a:r>
              <a:rPr lang="en-US" sz="1100" dirty="0" smtClean="0">
                <a:solidFill>
                  <a:srgbClr val="4F81BD"/>
                </a:solidFill>
              </a:rPr>
              <a:t>associated </a:t>
            </a:r>
            <a:r>
              <a:rPr lang="en-US" sz="1200" dirty="0" smtClean="0">
                <a:solidFill>
                  <a:srgbClr val="4F81BD"/>
                </a:solidFill>
              </a:rPr>
              <a:t>with </a:t>
            </a:r>
            <a:r>
              <a:rPr lang="en-US" sz="1200" dirty="0" err="1" smtClean="0">
                <a:solidFill>
                  <a:srgbClr val="4F81BD"/>
                </a:solidFill>
              </a:rPr>
              <a:t>muons</a:t>
            </a:r>
            <a:r>
              <a:rPr lang="en-US" sz="1200" dirty="0" smtClean="0">
                <a:solidFill>
                  <a:srgbClr val="4F81BD"/>
                </a:solidFill>
              </a:rPr>
              <a:t> </a:t>
            </a:r>
            <a:r>
              <a:rPr lang="en-US" sz="1200" dirty="0">
                <a:solidFill>
                  <a:srgbClr val="4F81BD"/>
                </a:solidFill>
              </a:rPr>
              <a:t>(from pion decays) </a:t>
            </a:r>
            <a:r>
              <a:rPr lang="en-US" sz="1200" dirty="0" smtClean="0">
                <a:solidFill>
                  <a:srgbClr val="4F81BD"/>
                </a:solidFill>
              </a:rPr>
              <a:t>in the beam.</a:t>
            </a:r>
            <a:endParaRPr lang="en-US" sz="1200" dirty="0">
              <a:solidFill>
                <a:srgbClr val="4F81BD"/>
              </a:solidFill>
            </a:endParaRPr>
          </a:p>
        </p:txBody>
      </p:sp>
      <p:sp>
        <p:nvSpPr>
          <p:cNvPr id="6" name="Rectangle 5"/>
          <p:cNvSpPr/>
          <p:nvPr/>
        </p:nvSpPr>
        <p:spPr>
          <a:xfrm>
            <a:off x="0" y="76200"/>
            <a:ext cx="9144000" cy="461665"/>
          </a:xfrm>
          <a:prstGeom prst="rect">
            <a:avLst/>
          </a:prstGeom>
        </p:spPr>
        <p:txBody>
          <a:bodyPr wrap="square">
            <a:spAutoFit/>
          </a:bodyPr>
          <a:lstStyle/>
          <a:p>
            <a:pPr algn="ctr"/>
            <a:r>
              <a:rPr lang="en-US" sz="2400" b="1" dirty="0">
                <a:solidFill>
                  <a:srgbClr val="FF0000"/>
                </a:solidFill>
              </a:rPr>
              <a:t>Scintillation counters</a:t>
            </a:r>
            <a:endParaRPr lang="en-US" sz="2400" dirty="0">
              <a:solidFill>
                <a:srgbClr val="FF0000"/>
              </a:solidFill>
            </a:endParaRPr>
          </a:p>
        </p:txBody>
      </p:sp>
    </p:spTree>
    <p:extLst>
      <p:ext uri="{BB962C8B-B14F-4D97-AF65-F5344CB8AC3E}">
        <p14:creationId xmlns:p14="http://schemas.microsoft.com/office/powerpoint/2010/main" val="65573431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72429</TotalTime>
  <Words>5708</Words>
  <Application>Microsoft Macintosh PowerPoint</Application>
  <PresentationFormat>On-screen Show (4:3)</PresentationFormat>
  <Paragraphs>930</Paragraphs>
  <Slides>59</Slides>
  <Notes>59</Notes>
  <HiddenSlides>0</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Office Theme</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cp:lastModifiedBy>Cristina Biino</cp:lastModifiedBy>
  <cp:revision>2141</cp:revision>
  <cp:lastPrinted>2016-06-13T11:29:25Z</cp:lastPrinted>
  <dcterms:created xsi:type="dcterms:W3CDTF">2010-04-14T13:04:43Z</dcterms:created>
  <dcterms:modified xsi:type="dcterms:W3CDTF">2016-06-17T12:18:48Z</dcterms:modified>
</cp:coreProperties>
</file>