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65" r:id="rId3"/>
    <p:sldId id="331" r:id="rId4"/>
    <p:sldId id="330" r:id="rId5"/>
    <p:sldId id="381" r:id="rId6"/>
    <p:sldId id="295" r:id="rId7"/>
    <p:sldId id="296" r:id="rId8"/>
    <p:sldId id="299" r:id="rId9"/>
    <p:sldId id="298" r:id="rId10"/>
    <p:sldId id="293" r:id="rId11"/>
    <p:sldId id="307" r:id="rId12"/>
    <p:sldId id="292" r:id="rId13"/>
    <p:sldId id="389" r:id="rId14"/>
    <p:sldId id="395" r:id="rId15"/>
    <p:sldId id="291" r:id="rId16"/>
    <p:sldId id="302" r:id="rId17"/>
    <p:sldId id="282" r:id="rId18"/>
    <p:sldId id="285" r:id="rId19"/>
    <p:sldId id="290" r:id="rId20"/>
    <p:sldId id="388" r:id="rId21"/>
    <p:sldId id="280" r:id="rId22"/>
    <p:sldId id="287" r:id="rId23"/>
    <p:sldId id="313" r:id="rId24"/>
    <p:sldId id="312" r:id="rId25"/>
    <p:sldId id="286" r:id="rId26"/>
    <p:sldId id="304" r:id="rId27"/>
    <p:sldId id="327" r:id="rId28"/>
    <p:sldId id="325" r:id="rId29"/>
    <p:sldId id="353" r:id="rId30"/>
    <p:sldId id="391" r:id="rId31"/>
    <p:sldId id="386" r:id="rId32"/>
    <p:sldId id="345" r:id="rId33"/>
    <p:sldId id="344" r:id="rId34"/>
    <p:sldId id="384" r:id="rId35"/>
    <p:sldId id="385" r:id="rId36"/>
    <p:sldId id="397" r:id="rId37"/>
    <p:sldId id="266" r:id="rId38"/>
    <p:sldId id="262" r:id="rId39"/>
    <p:sldId id="278" r:id="rId40"/>
    <p:sldId id="392" r:id="rId41"/>
    <p:sldId id="263" r:id="rId42"/>
    <p:sldId id="261" r:id="rId43"/>
    <p:sldId id="311" r:id="rId44"/>
    <p:sldId id="382" r:id="rId45"/>
    <p:sldId id="329" r:id="rId46"/>
    <p:sldId id="341" r:id="rId47"/>
    <p:sldId id="340" r:id="rId48"/>
    <p:sldId id="320" r:id="rId49"/>
    <p:sldId id="323" r:id="rId50"/>
    <p:sldId id="360" r:id="rId51"/>
    <p:sldId id="271" r:id="rId52"/>
    <p:sldId id="270" r:id="rId53"/>
    <p:sldId id="337" r:id="rId54"/>
    <p:sldId id="338" r:id="rId55"/>
    <p:sldId id="328" r:id="rId56"/>
    <p:sldId id="369" r:id="rId57"/>
    <p:sldId id="357" r:id="rId58"/>
    <p:sldId id="379" r:id="rId59"/>
    <p:sldId id="343" r:id="rId60"/>
    <p:sldId id="257" r:id="rId61"/>
    <p:sldId id="315" r:id="rId62"/>
    <p:sldId id="256" r:id="rId63"/>
    <p:sldId id="358" r:id="rId64"/>
    <p:sldId id="273" r:id="rId65"/>
    <p:sldId id="277" r:id="rId66"/>
    <p:sldId id="366" r:id="rId67"/>
    <p:sldId id="310" r:id="rId68"/>
    <p:sldId id="260" r:id="rId69"/>
    <p:sldId id="390" r:id="rId70"/>
    <p:sldId id="272" r:id="rId71"/>
    <p:sldId id="370" r:id="rId72"/>
    <p:sldId id="275" r:id="rId73"/>
    <p:sldId id="396" r:id="rId74"/>
    <p:sldId id="380" r:id="rId75"/>
    <p:sldId id="394" r:id="rId76"/>
    <p:sldId id="309" r:id="rId77"/>
    <p:sldId id="319" r:id="rId78"/>
    <p:sldId id="393" r:id="rId79"/>
    <p:sldId id="269" r:id="rId80"/>
    <p:sldId id="318" r:id="rId81"/>
    <p:sldId id="355" r:id="rId82"/>
    <p:sldId id="346" r:id="rId83"/>
    <p:sldId id="354" r:id="rId84"/>
    <p:sldId id="348" r:id="rId85"/>
    <p:sldId id="259" r:id="rId86"/>
    <p:sldId id="279" r:id="rId87"/>
    <p:sldId id="305" r:id="rId88"/>
    <p:sldId id="367" r:id="rId89"/>
    <p:sldId id="361" r:id="rId90"/>
    <p:sldId id="363" r:id="rId91"/>
    <p:sldId id="365" r:id="rId92"/>
    <p:sldId id="274" r:id="rId93"/>
    <p:sldId id="377" r:id="rId94"/>
    <p:sldId id="306" r:id="rId95"/>
    <p:sldId id="324" r:id="rId96"/>
    <p:sldId id="281" r:id="rId97"/>
    <p:sldId id="375" r:id="rId98"/>
    <p:sldId id="336" r:id="rId99"/>
    <p:sldId id="373" r:id="rId100"/>
    <p:sldId id="284" r:id="rId101"/>
    <p:sldId id="333" r:id="rId102"/>
    <p:sldId id="303" r:id="rId103"/>
    <p:sldId id="332" r:id="rId104"/>
    <p:sldId id="372" r:id="rId105"/>
    <p:sldId id="267" r:id="rId106"/>
    <p:sldId id="387" r:id="rId107"/>
    <p:sldId id="398" r:id="rId10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1" autoAdjust="0"/>
    <p:restoredTop sz="94660"/>
  </p:normalViewPr>
  <p:slideViewPr>
    <p:cSldViewPr snapToGrid="0">
      <p:cViewPr varScale="1">
        <p:scale>
          <a:sx n="65" d="100"/>
          <a:sy n="65" d="100"/>
        </p:scale>
        <p:origin x="12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17411-115C-495B-9817-714F6AC2D9DB}" type="datetimeFigureOut">
              <a:rPr lang="en-US" smtClean="0"/>
              <a:t>6/28/2016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825-F79D-44B8-8761-7C75AB98B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23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17411-115C-495B-9817-714F6AC2D9DB}" type="datetimeFigureOut">
              <a:rPr lang="en-US" smtClean="0"/>
              <a:t>6/28/2016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825-F79D-44B8-8761-7C75AB98B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5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17411-115C-495B-9817-714F6AC2D9DB}" type="datetimeFigureOut">
              <a:rPr lang="en-US" smtClean="0"/>
              <a:t>6/28/2016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825-F79D-44B8-8761-7C75AB98B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95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17411-115C-495B-9817-714F6AC2D9DB}" type="datetimeFigureOut">
              <a:rPr lang="en-US" smtClean="0"/>
              <a:t>6/28/2016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825-F79D-44B8-8761-7C75AB98B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71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17411-115C-495B-9817-714F6AC2D9DB}" type="datetimeFigureOut">
              <a:rPr lang="en-US" smtClean="0"/>
              <a:t>6/28/2016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825-F79D-44B8-8761-7C75AB98B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26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17411-115C-495B-9817-714F6AC2D9DB}" type="datetimeFigureOut">
              <a:rPr lang="en-US" smtClean="0"/>
              <a:t>6/28/2016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825-F79D-44B8-8761-7C75AB98B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84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17411-115C-495B-9817-714F6AC2D9DB}" type="datetimeFigureOut">
              <a:rPr lang="en-US" smtClean="0"/>
              <a:t>6/28/2016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825-F79D-44B8-8761-7C75AB98B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6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17411-115C-495B-9817-714F6AC2D9DB}" type="datetimeFigureOut">
              <a:rPr lang="en-US" smtClean="0"/>
              <a:t>6/28/2016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825-F79D-44B8-8761-7C75AB98B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23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17411-115C-495B-9817-714F6AC2D9DB}" type="datetimeFigureOut">
              <a:rPr lang="en-US" smtClean="0"/>
              <a:t>6/28/2016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825-F79D-44B8-8761-7C75AB98B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59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17411-115C-495B-9817-714F6AC2D9DB}" type="datetimeFigureOut">
              <a:rPr lang="en-US" smtClean="0"/>
              <a:t>6/28/2016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825-F79D-44B8-8761-7C75AB98B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93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17411-115C-495B-9817-714F6AC2D9DB}" type="datetimeFigureOut">
              <a:rPr lang="en-US" smtClean="0"/>
              <a:t>6/28/2016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825-F79D-44B8-8761-7C75AB98B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92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17411-115C-495B-9817-714F6AC2D9DB}" type="datetimeFigureOut">
              <a:rPr lang="en-US" smtClean="0"/>
              <a:t>6/28/2016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89825-F79D-44B8-8761-7C75AB98B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38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jpe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jp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jpg"/><Relationship Id="rId4" Type="http://schemas.openxmlformats.org/officeDocument/2006/relationships/image" Target="../media/image15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211" y="252113"/>
            <a:ext cx="827822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Kirk T McDonald Symposium</a:t>
            </a:r>
          </a:p>
          <a:p>
            <a:pPr algn="ctr"/>
            <a:r>
              <a:rPr lang="en-US" sz="40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Physics-Related Photos</a:t>
            </a:r>
            <a:endParaRPr lang="en-US" sz="4000" dirty="0">
              <a:solidFill>
                <a:srgbClr val="3333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024" y="1884937"/>
            <a:ext cx="3063240" cy="37413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2952" y="5602224"/>
            <a:ext cx="45720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Princeton University</a:t>
            </a:r>
          </a:p>
          <a:p>
            <a:pPr algn="ctr"/>
            <a:r>
              <a:rPr lang="en-US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June 17, 2016</a:t>
            </a:r>
            <a:endParaRPr lang="en-US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41016" y="4022863"/>
            <a:ext cx="27029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Niels  Bohr Institute</a:t>
            </a:r>
          </a:p>
          <a:p>
            <a:r>
              <a:rPr lang="en-US" sz="20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Copenhagen, 2011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Photo by Sylvia Kirk</a:t>
            </a:r>
          </a:p>
        </p:txBody>
      </p:sp>
    </p:spTree>
    <p:extLst>
      <p:ext uri="{BB962C8B-B14F-4D97-AF65-F5344CB8AC3E}">
        <p14:creationId xmlns:p14="http://schemas.microsoft.com/office/powerpoint/2010/main" val="219020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860500" y="-20859750"/>
            <a:ext cx="62865000" cy="48577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26283" y="6370334"/>
            <a:ext cx="5048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KTM, Stew Smith,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MIT, 1979, </a:t>
            </a:r>
            <a:r>
              <a:rPr lang="en-US" sz="14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Photo by Sam Ting</a:t>
            </a:r>
            <a:endParaRPr lang="en-US" sz="1400" dirty="0">
              <a:solidFill>
                <a:srgbClr val="3333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98" y="0"/>
            <a:ext cx="8870702" cy="62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12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113" y="229555"/>
            <a:ext cx="5961888" cy="51779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92336" y="6150910"/>
            <a:ext cx="417133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KTM,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Xian, 2015 (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JUNO Workshop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)</a:t>
            </a:r>
          </a:p>
          <a:p>
            <a:pPr algn="ctr"/>
            <a:r>
              <a:rPr lang="en-US" sz="14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Photos by Nancy Schaefer</a:t>
            </a:r>
            <a:endParaRPr lang="en-US" sz="1400" dirty="0">
              <a:solidFill>
                <a:srgbClr val="3333FF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14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 </a:t>
            </a:r>
            <a:endParaRPr lang="en-US" sz="1400" dirty="0">
              <a:solidFill>
                <a:srgbClr val="3333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78683" cy="56509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70118" y="5412494"/>
            <a:ext cx="4583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Spinning at the east end of the Silk 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oad</a:t>
            </a:r>
            <a:endParaRPr lang="en-US" sz="1400" dirty="0">
              <a:solidFill>
                <a:srgbClr val="3333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08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665226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73518" y="6146608"/>
            <a:ext cx="9294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Marshall Cleland, KTM,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BNL </a:t>
            </a:r>
            <a:r>
              <a:rPr lang="en-US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Dynamitron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(invented by Cleland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), 2015,</a:t>
            </a:r>
            <a:r>
              <a:rPr lang="en-US" sz="1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14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Photo by Harold Kirk</a:t>
            </a:r>
            <a:endParaRPr lang="en-US" sz="1400" dirty="0">
              <a:solidFill>
                <a:srgbClr val="3333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9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7512" y="1371600"/>
            <a:ext cx="5500116" cy="36667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956" y="6274624"/>
            <a:ext cx="84433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Pablo </a:t>
            </a:r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Saldanha</a:t>
            </a:r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, KTM,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Quantum Information Conference, </a:t>
            </a:r>
            <a:r>
              <a:rPr lang="en-US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Paraty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, Brazil, 2015</a:t>
            </a:r>
          </a:p>
          <a:p>
            <a:pPr algn="ctr"/>
            <a:r>
              <a:rPr lang="en-US" sz="14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Photos by Nancy Schaefer</a:t>
            </a:r>
            <a:endParaRPr lang="en-US" sz="1400" dirty="0">
              <a:solidFill>
                <a:srgbClr val="3333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268" y="0"/>
            <a:ext cx="4713732" cy="3142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840" y="3119717"/>
            <a:ext cx="4709160" cy="313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2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4197" y="6147053"/>
            <a:ext cx="7956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KTM, </a:t>
            </a:r>
            <a:r>
              <a:rPr lang="en-US" dirty="0">
                <a:solidFill>
                  <a:srgbClr val="3333FF"/>
                </a:solidFill>
                <a:latin typeface="Comic Sans MS" panose="030F0702030302020204" pitchFamily="66" charset="0"/>
              </a:rPr>
              <a:t>Nikolaos </a:t>
            </a:r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Charitonidis</a:t>
            </a:r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, Harold Kirk,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on the Isis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6</a:t>
            </a:r>
            <a:r>
              <a:rPr lang="en-US" baseline="30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High Power </a:t>
            </a:r>
            <a:r>
              <a:rPr lang="en-US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Targetry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Workshop, Oxford, 2016, </a:t>
            </a:r>
            <a:r>
              <a:rPr lang="en-US" sz="14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Photo by Nancy Schaefer</a:t>
            </a:r>
            <a:endParaRPr lang="en-US" sz="1400" dirty="0">
              <a:solidFill>
                <a:srgbClr val="3333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29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48446" y="6269783"/>
            <a:ext cx="2456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KTM,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IPAC16, Busan</a:t>
            </a:r>
            <a:endParaRPr lang="en-US" sz="1400" dirty="0">
              <a:solidFill>
                <a:srgbClr val="3333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320" y="777240"/>
            <a:ext cx="6217920" cy="46634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635" y="3153746"/>
            <a:ext cx="4578994" cy="30541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596" y="1"/>
            <a:ext cx="4730620" cy="315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3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60008" y="6269783"/>
            <a:ext cx="4633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KTM,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IPAC16, Busan, </a:t>
            </a:r>
            <a:r>
              <a:rPr lang="en-US" sz="14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Photo by Nancy Schaefer</a:t>
            </a:r>
            <a:endParaRPr lang="en-US" sz="1400" dirty="0">
              <a:solidFill>
                <a:srgbClr val="3333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50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07407" y="3924616"/>
            <a:ext cx="46730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Einstein2, by Leonard </a:t>
            </a:r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Breger</a:t>
            </a:r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, 2004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Donated to Princeton Physics Department</a:t>
            </a:r>
          </a:p>
          <a:p>
            <a:pPr algn="ctr"/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(now in KTM’s office)</a:t>
            </a:r>
            <a:endParaRPr lang="en-US" dirty="0">
              <a:solidFill>
                <a:srgbClr val="3333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198" y="32273"/>
            <a:ext cx="7379746" cy="38948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197" y="2624762"/>
            <a:ext cx="3221915" cy="423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11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325" y="0"/>
            <a:ext cx="5097366" cy="28672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494" y="6341642"/>
            <a:ext cx="2385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WA105, CERN, 2016</a:t>
            </a:r>
            <a:endParaRPr lang="en-US" sz="1400" dirty="0">
              <a:solidFill>
                <a:srgbClr val="3333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29349" y="1260673"/>
            <a:ext cx="5763079" cy="32417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8" b="7658"/>
          <a:stretch/>
        </p:blipFill>
        <p:spPr>
          <a:xfrm>
            <a:off x="5929446" y="3265848"/>
            <a:ext cx="3214554" cy="32918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706" y="0"/>
            <a:ext cx="2657729" cy="35436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29496" y="3583459"/>
            <a:ext cx="24865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KTM, Sebastien Murphy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TPC Field Cage</a:t>
            </a:r>
            <a:endParaRPr lang="en-US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1180" y="5871196"/>
            <a:ext cx="2079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Andre Rubbia, KTM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Membrane Cryostat</a:t>
            </a:r>
            <a:endParaRPr lang="en-US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18675" y="2840571"/>
            <a:ext cx="3525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KTM, Flavio </a:t>
            </a:r>
            <a:r>
              <a:rPr lang="en-US" sz="1600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Cavanna</a:t>
            </a:r>
            <a:r>
              <a:rPr lang="en-US" sz="16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, Andre Rubbia</a:t>
            </a:r>
            <a:endParaRPr lang="en-US" sz="1600" dirty="0">
              <a:solidFill>
                <a:srgbClr val="3333FF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33614" y="6542940"/>
            <a:ext cx="2776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Franco </a:t>
            </a:r>
            <a:r>
              <a:rPr lang="en-US" sz="1600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Sergiampietri</a:t>
            </a:r>
            <a:r>
              <a:rPr lang="en-US" sz="16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, KTM</a:t>
            </a:r>
            <a:endParaRPr lang="en-US" sz="1600" dirty="0">
              <a:solidFill>
                <a:srgbClr val="3333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79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514" y="6316546"/>
            <a:ext cx="9106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Yoshihisa Kitazawa, KTM, </a:t>
            </a:r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Changguo</a:t>
            </a:r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 Lu,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1981 (Test of Bell’s Inequality in </a:t>
            </a:r>
            <a:r>
              <a:rPr lang="en-US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baseline="300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+</a:t>
            </a:r>
            <a:r>
              <a:rPr lang="en-US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baseline="30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-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 )</a:t>
            </a:r>
            <a:endParaRPr lang="en-US" sz="1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4" y="646545"/>
            <a:ext cx="7734716" cy="546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29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92793" y="6047603"/>
            <a:ext cx="6176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Changguo</a:t>
            </a:r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 Lu, KTM,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Mulberry St, Princeton, 1981,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after a midnight bluefish expedition with John </a:t>
            </a:r>
            <a:r>
              <a:rPr lang="en-US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Gomany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en-US" sz="1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74" y="738910"/>
            <a:ext cx="7363686" cy="523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64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03771" y="6294491"/>
            <a:ext cx="7027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Stew Smith, KTM, Foxes,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FNAL E615, 1982, </a:t>
            </a:r>
            <a:r>
              <a:rPr lang="en-US" sz="14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Photos by Cristina </a:t>
            </a:r>
            <a:r>
              <a:rPr lang="en-US" sz="1400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Biino</a:t>
            </a:r>
            <a:r>
              <a:rPr lang="en-US" sz="14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 </a:t>
            </a:r>
            <a:endParaRPr lang="en-US" sz="1400" dirty="0">
              <a:solidFill>
                <a:srgbClr val="3333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" y="0"/>
            <a:ext cx="4093480" cy="61238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" b="5365"/>
          <a:stretch/>
        </p:blipFill>
        <p:spPr>
          <a:xfrm>
            <a:off x="4373880" y="0"/>
            <a:ext cx="4754880" cy="3017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583" b="7583"/>
          <a:stretch/>
        </p:blipFill>
        <p:spPr>
          <a:xfrm>
            <a:off x="4377285" y="2904569"/>
            <a:ext cx="4809744" cy="321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1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7087" y="6308053"/>
            <a:ext cx="7388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KTM, Nancy Schaefer, Alex, </a:t>
            </a:r>
            <a:r>
              <a:rPr lang="en-US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Winant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Farm, 1983, </a:t>
            </a:r>
            <a:r>
              <a:rPr lang="en-US" sz="14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Photo by Cristina </a:t>
            </a:r>
            <a:r>
              <a:rPr lang="en-US" sz="1400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Biino</a:t>
            </a:r>
            <a:endParaRPr lang="en-US" sz="1400" dirty="0">
              <a:solidFill>
                <a:srgbClr val="3333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" y="-4000"/>
            <a:ext cx="9119616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48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27" y="0"/>
            <a:ext cx="7987791" cy="59908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2259" y="5961543"/>
            <a:ext cx="74767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Jon Bakken, Bill Louis, Dan Marlow, George Reynolds, Pierre </a:t>
            </a:r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Piroue</a:t>
            </a:r>
            <a:endParaRPr lang="en-US" dirty="0" smtClean="0">
              <a:solidFill>
                <a:srgbClr val="3333FF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John </a:t>
            </a:r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Greenhalgh</a:t>
            </a:r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, Peter Meyers, Cristina </a:t>
            </a:r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Biino</a:t>
            </a:r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, Val Fitch</a:t>
            </a:r>
          </a:p>
          <a:p>
            <a:pPr algn="ctr"/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David </a:t>
            </a:r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Stickland</a:t>
            </a:r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, Stew Smith, Frank Shoemaker, KTM, George </a:t>
            </a:r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Gollin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66085" y="-73891"/>
            <a:ext cx="4171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Princeton High Energy Physics, 1984</a:t>
            </a:r>
            <a:endParaRPr lang="en-US" sz="1400" dirty="0">
              <a:solidFill>
                <a:srgbClr val="3333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30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88111" y="6484102"/>
            <a:ext cx="3180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KTM,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1989,</a:t>
            </a:r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 </a:t>
            </a:r>
            <a:r>
              <a:rPr lang="en-US" sz="14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Photo by Bob Palmer</a:t>
            </a:r>
            <a:endParaRPr lang="en-US" sz="1400" dirty="0">
              <a:solidFill>
                <a:srgbClr val="3333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084" y="0"/>
            <a:ext cx="5162858" cy="649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48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hysics.princeton.edu/~mcdonald/rocky/rocky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552" y="1067519"/>
            <a:ext cx="4727448" cy="434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39256" cy="62941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0625" y="6405328"/>
            <a:ext cx="7406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KTM, Alex McDonald,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Loch, Estes Park, 1995 (SSC Workshop)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97745" y="5433016"/>
            <a:ext cx="4604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Stan </a:t>
            </a:r>
            <a:r>
              <a:rPr lang="en-US" sz="1600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Hertzbach</a:t>
            </a:r>
            <a:r>
              <a:rPr lang="en-US" sz="16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, Alex McDonald, Clem </a:t>
            </a:r>
            <a:r>
              <a:rPr lang="en-US" sz="1600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Heusch</a:t>
            </a:r>
            <a:endParaRPr lang="en-US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34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44667" y="5581297"/>
            <a:ext cx="944521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SLAC E144, 1997</a:t>
            </a:r>
          </a:p>
          <a:p>
            <a:pPr algn="ctr"/>
            <a:r>
              <a:rPr lang="en-US" sz="1600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Kostya</a:t>
            </a:r>
            <a:r>
              <a:rPr lang="en-US" sz="16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 </a:t>
            </a:r>
            <a:r>
              <a:rPr lang="en-US" sz="1600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Shmakov</a:t>
            </a:r>
            <a:r>
              <a:rPr lang="en-US" sz="16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, David </a:t>
            </a:r>
            <a:r>
              <a:rPr lang="en-US" sz="1600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Meyerhofer</a:t>
            </a:r>
            <a:r>
              <a:rPr lang="en-US" sz="16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, Charlie </a:t>
            </a:r>
            <a:r>
              <a:rPr lang="en-US" sz="1600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Bamber</a:t>
            </a:r>
            <a:r>
              <a:rPr lang="en-US" sz="16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, Bill </a:t>
            </a:r>
            <a:r>
              <a:rPr lang="en-US" sz="1600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Bugg</a:t>
            </a:r>
            <a:r>
              <a:rPr lang="en-US" sz="16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, </a:t>
            </a:r>
            <a:r>
              <a:rPr lang="en-US" sz="1600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Uli</a:t>
            </a:r>
            <a:r>
              <a:rPr lang="en-US" sz="16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 </a:t>
            </a:r>
            <a:r>
              <a:rPr lang="en-US" sz="1600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Haug</a:t>
            </a:r>
            <a:r>
              <a:rPr lang="en-US" sz="16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, </a:t>
            </a:r>
          </a:p>
          <a:p>
            <a:pPr algn="ctr"/>
            <a:r>
              <a:rPr lang="en-US" sz="1600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Achim</a:t>
            </a:r>
            <a:r>
              <a:rPr lang="en-US" sz="16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 </a:t>
            </a:r>
            <a:r>
              <a:rPr lang="en-US" sz="1600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Weidemann</a:t>
            </a:r>
            <a:r>
              <a:rPr lang="en-US" sz="16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, Dieter </a:t>
            </a:r>
            <a:r>
              <a:rPr lang="en-US" sz="1600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Walz</a:t>
            </a:r>
            <a:r>
              <a:rPr lang="en-US" sz="16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, Dave Burke, Jim Spence, Christian Bula, KTM, Adrian Melissinos</a:t>
            </a:r>
          </a:p>
          <a:p>
            <a:pPr algn="ctr"/>
            <a:r>
              <a:rPr lang="en-US" sz="16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 Glenn Horton-Smith, Theo </a:t>
            </a:r>
            <a:r>
              <a:rPr lang="en-US" sz="1600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Kotseroglou</a:t>
            </a:r>
            <a:r>
              <a:rPr lang="en-US" sz="16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, Wolfram </a:t>
            </a:r>
            <a:r>
              <a:rPr lang="en-US" sz="1600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Ragg</a:t>
            </a:r>
            <a:r>
              <a:rPr lang="en-US" sz="16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, Steve </a:t>
            </a:r>
            <a:r>
              <a:rPr lang="en-US" sz="1600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Boege</a:t>
            </a:r>
            <a:endParaRPr lang="en-US" sz="1600" dirty="0">
              <a:solidFill>
                <a:srgbClr val="3333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7562" cy="56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21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2912" y="6316544"/>
            <a:ext cx="7582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Kostya</a:t>
            </a:r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Shmakov</a:t>
            </a:r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, KTM,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Santa Cruz Roller Coaster, 1997 (SLAC E144)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0"/>
            <a:ext cx="7839075" cy="617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2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64" y="0"/>
            <a:ext cx="8276253" cy="64459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56589" y="6488668"/>
            <a:ext cx="4456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KTM,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Tucson, 1971, </a:t>
            </a:r>
            <a:r>
              <a:rPr lang="en-US" sz="14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Photo by Nancy Schaefer</a:t>
            </a:r>
            <a:endParaRPr lang="en-US" sz="1400" dirty="0">
              <a:solidFill>
                <a:srgbClr val="3333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56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74945" y="6311200"/>
            <a:ext cx="5001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Owen Schaefer, </a:t>
            </a:r>
            <a:r>
              <a:rPr lang="en-US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BaBar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magnet, SLAC, 1997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118" y="691717"/>
            <a:ext cx="3642035" cy="542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8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552" y="-155448"/>
            <a:ext cx="4855464" cy="64739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0857" y="6448360"/>
            <a:ext cx="6372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Alex McDonald, KTM, Owen Schaefer,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Louvre, 1998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34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31" y="718073"/>
            <a:ext cx="7207623" cy="54057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1263" y="6221000"/>
            <a:ext cx="8622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KTM, Eberhard Kiel, Bob Palmer, Colin Johnson, Bob </a:t>
            </a:r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Weggel</a:t>
            </a:r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, Audrey Johnson, </a:t>
            </a:r>
          </a:p>
          <a:p>
            <a:pPr algn="ctr"/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Harold Kirk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(Muon Collider Meeting, Alabama, 1998)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72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07" y="0"/>
            <a:ext cx="8304245" cy="62281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350388"/>
            <a:ext cx="9110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Norbert Holtkamp, </a:t>
            </a:r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Rajendran</a:t>
            </a:r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 Raja, KTM, Steve Geer, Bob </a:t>
            </a:r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Weggel</a:t>
            </a:r>
            <a:r>
              <a:rPr lang="en-US" dirty="0">
                <a:solidFill>
                  <a:srgbClr val="3333FF"/>
                </a:solidFill>
                <a:latin typeface="Comic Sans MS" panose="030F0702030302020204" pitchFamily="66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(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Alabama, 1998)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51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84" y="0"/>
            <a:ext cx="8168640" cy="61264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7744" y="6185796"/>
            <a:ext cx="8653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Yagmur</a:t>
            </a:r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 </a:t>
            </a:r>
            <a:r>
              <a:rPr lang="en-US" dirty="0">
                <a:solidFill>
                  <a:srgbClr val="3333FF"/>
                </a:solidFill>
                <a:latin typeface="Comic Sans MS" panose="030F0702030302020204" pitchFamily="66" charset="0"/>
              </a:rPr>
              <a:t>T</a:t>
            </a:r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orun, </a:t>
            </a:r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Hulya</a:t>
            </a:r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Guler</a:t>
            </a:r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, Harold Kirk, Sven </a:t>
            </a:r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Vahsen</a:t>
            </a:r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, Bob </a:t>
            </a:r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Weggel</a:t>
            </a:r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, Bruce King,</a:t>
            </a:r>
          </a:p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Rick </a:t>
            </a:r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Fernow</a:t>
            </a:r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, </a:t>
            </a:r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Changguo</a:t>
            </a:r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 Lu, KTM,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Muon Collider Meeting, BNL, 1998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5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178014" cy="38835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56735" y="2014563"/>
            <a:ext cx="2276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Colin Johnson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Spare ACOL target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024" y="2662518"/>
            <a:ext cx="5593976" cy="41954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3176" y="3855914"/>
            <a:ext cx="2791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KTM,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CLIC Test Facility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CERN, 1998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99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67" y="87294"/>
            <a:ext cx="8182257" cy="60230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0216" y="6355844"/>
            <a:ext cx="3387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KTM,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~ 1999, </a:t>
            </a:r>
            <a:r>
              <a:rPr lang="en-US" sz="14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Photo by Bob Palmer</a:t>
            </a:r>
            <a:endParaRPr lang="en-US" sz="1400" dirty="0">
              <a:solidFill>
                <a:srgbClr val="3333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76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224" y="1659636"/>
            <a:ext cx="6208776" cy="46565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0"/>
            <a:ext cx="5449824" cy="40873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8912" y="4166092"/>
            <a:ext cx="2089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KTM, Bruno </a:t>
            </a:r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Autin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0129" y="6331354"/>
            <a:ext cx="8534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NuFact99,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Lyon                </a:t>
            </a:r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Jonathan </a:t>
            </a:r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Wurtele</a:t>
            </a:r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, Rita Cooper, KTM, Alain </a:t>
            </a:r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Blondel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13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28" y="704088"/>
            <a:ext cx="7235952" cy="54269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19272" y="6360652"/>
            <a:ext cx="2513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KTM,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NuFact99, Lyon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41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6672" cy="40325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77999" y="6396478"/>
            <a:ext cx="4440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St Croix Muon Collider Workshop, 1999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538" y="2414016"/>
            <a:ext cx="5210462" cy="39078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41095" y="4043422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KTM, </a:t>
            </a:r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Derun</a:t>
            </a:r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 Li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34185" y="2025646"/>
            <a:ext cx="2247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Zohreh</a:t>
            </a:r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Parsa</a:t>
            </a:r>
            <a:r>
              <a:rPr lang="en-US" dirty="0">
                <a:solidFill>
                  <a:srgbClr val="3333FF"/>
                </a:solidFill>
                <a:latin typeface="Comic Sans MS" panose="030F0702030302020204" pitchFamily="66" charset="0"/>
              </a:rPr>
              <a:t>,</a:t>
            </a:r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 KTM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39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93173" y="6488668"/>
            <a:ext cx="5444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Nancy Schaefer,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Vitruvian Woman, Caltech, 1971</a:t>
            </a:r>
            <a:endParaRPr lang="en-US" sz="1400" dirty="0">
              <a:solidFill>
                <a:srgbClr val="3333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142" y="731550"/>
            <a:ext cx="5680364" cy="544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6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2380" y="5804808"/>
            <a:ext cx="3780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St Croix Muon Collider Workshop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1999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0182" y="3849784"/>
            <a:ext cx="3243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Jim </a:t>
            </a:r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Norem</a:t>
            </a:r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, Pat </a:t>
            </a:r>
            <a:r>
              <a:rPr lang="en-US" dirty="0">
                <a:solidFill>
                  <a:srgbClr val="3333FF"/>
                </a:solidFill>
                <a:latin typeface="Comic Sans MS" panose="030F0702030302020204" pitchFamily="66" charset="0"/>
              </a:rPr>
              <a:t>T</a:t>
            </a:r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uttle, KTM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44943" y="6488668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Sylvia Kirk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5" t="25071" r="-13945" b="-23413"/>
          <a:stretch/>
        </p:blipFill>
        <p:spPr>
          <a:xfrm>
            <a:off x="4663441" y="3566160"/>
            <a:ext cx="5206701" cy="3840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897" y="-1"/>
            <a:ext cx="5081201" cy="38109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304" y="-1024667"/>
            <a:ext cx="5690796" cy="42680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71395" y="3216875"/>
            <a:ext cx="4270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Ahmed </a:t>
            </a:r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Hassanein</a:t>
            </a:r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, KTM, Juan </a:t>
            </a:r>
            <a:r>
              <a:rPr lang="en-US" dirty="0">
                <a:solidFill>
                  <a:srgbClr val="3333FF"/>
                </a:solidFill>
                <a:latin typeface="Comic Sans MS" panose="030F0702030302020204" pitchFamily="66" charset="0"/>
              </a:rPr>
              <a:t>G</a:t>
            </a:r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allardo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6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8802" y="6488668"/>
            <a:ext cx="3558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KTM,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by Jan McDonald, ~ 2000</a:t>
            </a:r>
            <a:endParaRPr lang="en-US" sz="1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290" y="0"/>
            <a:ext cx="5094216" cy="642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32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08" y="733806"/>
            <a:ext cx="7178040" cy="53835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4016" y="6333220"/>
            <a:ext cx="4323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KTM,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LSND Experiment, LANL, 2000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64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" y="720090"/>
            <a:ext cx="7208520" cy="54063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4016" y="6333220"/>
            <a:ext cx="4323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KTM,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LSND Experiment, LANL, 2000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26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86079" y="6276246"/>
            <a:ext cx="5915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Bob Palmer photographing KTM,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NuFact00, Monterey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71" y="737522"/>
            <a:ext cx="7206212" cy="540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20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physics.princeton.edu/~mcdonald/jun0200/Image8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3" r="-12693"/>
          <a:stretch/>
        </p:blipFill>
        <p:spPr bwMode="auto">
          <a:xfrm>
            <a:off x="4206244" y="2021650"/>
            <a:ext cx="6448466" cy="483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3090" y="5781376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NuFact00, Monterey</a:t>
            </a:r>
            <a:endParaRPr lang="en-US" sz="1400" dirty="0">
              <a:solidFill>
                <a:srgbClr val="3333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9343" y="0"/>
            <a:ext cx="6232108" cy="46740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972" y="4692135"/>
            <a:ext cx="29883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Photo probably not by Bob Palmer</a:t>
            </a:r>
            <a:endParaRPr lang="en-US" sz="1400" dirty="0">
              <a:solidFill>
                <a:srgbClr val="3333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36453" y="1642886"/>
            <a:ext cx="3353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Swapan</a:t>
            </a:r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 Chattopadhyay, KTM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57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60642" y="6341826"/>
            <a:ext cx="5801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KTM, </a:t>
            </a:r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XiaoFeng</a:t>
            </a:r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 Yang,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ICARUS Detector, Pavia, 2001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38" y="739377"/>
            <a:ext cx="7224712" cy="541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64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31" y="718073"/>
            <a:ext cx="7196865" cy="53976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17921" y="6341826"/>
            <a:ext cx="3711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KTM,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NuFact01, Tokyo/Tsukuba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60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29" y="699247"/>
            <a:ext cx="7227884" cy="54209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13226" y="6290866"/>
            <a:ext cx="4955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Helge </a:t>
            </a:r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Ravn</a:t>
            </a:r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, KTM,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NuFact01, Tokyo/Tsukuba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9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149327" cy="38619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5309" y="3853077"/>
            <a:ext cx="33473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KTM,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Hanging Lake, CO, 2001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(Snowmass SSC Workshop)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533" y="3022899"/>
            <a:ext cx="5113467" cy="38351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91120" y="2628499"/>
            <a:ext cx="1426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Bob </a:t>
            </a:r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Shrock</a:t>
            </a:r>
            <a:endParaRPr lang="en-US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82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3" t="4252" r="4754" b="5750"/>
          <a:stretch/>
        </p:blipFill>
        <p:spPr>
          <a:xfrm>
            <a:off x="2210701" y="-43033"/>
            <a:ext cx="4742329" cy="61856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851" y="6359572"/>
            <a:ext cx="9030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KTM,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LBL, 1971 (Did 2</a:t>
            </a:r>
            <a:r>
              <a:rPr lang="en-US" baseline="30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nd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half of PhD thesis, on </a:t>
            </a:r>
            <a:r>
              <a:rPr lang="en-US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 d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 He</a:t>
            </a:r>
            <a:r>
              <a:rPr lang="en-US" baseline="30000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3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, at the 184” cyclotron) </a:t>
            </a:r>
            <a:endParaRPr lang="en-US" sz="1400" dirty="0">
              <a:solidFill>
                <a:srgbClr val="3333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11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655" y="3151991"/>
            <a:ext cx="4941345" cy="37060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726564"/>
            <a:ext cx="37802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KTM. Nick </a:t>
            </a:r>
            <a:r>
              <a:rPr lang="en-US" dirty="0">
                <a:solidFill>
                  <a:srgbClr val="3333FF"/>
                </a:solidFill>
                <a:latin typeface="Comic Sans MS" panose="030F0702030302020204" pitchFamily="66" charset="0"/>
              </a:rPr>
              <a:t>S</a:t>
            </a:r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imos, Adrian </a:t>
            </a:r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Fabich</a:t>
            </a:r>
            <a:endParaRPr lang="en-US" dirty="0" smtClean="0">
              <a:solidFill>
                <a:srgbClr val="3333FF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BNL E951, 2001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4" y="720765"/>
            <a:ext cx="5185190" cy="38888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51757" y="6112149"/>
            <a:ext cx="3199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3333FF"/>
                </a:solidFill>
                <a:latin typeface="Comic Sans MS" panose="030F0702030302020204" pitchFamily="66" charset="0"/>
              </a:rPr>
              <a:t>R</a:t>
            </a:r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oman </a:t>
            </a:r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Samulyak</a:t>
            </a:r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, Ralf </a:t>
            </a:r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Prigl</a:t>
            </a:r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, </a:t>
            </a:r>
          </a:p>
          <a:p>
            <a:pPr algn="ctr"/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Thomas Tsang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4043"/>
          <a:stretch/>
        </p:blipFill>
        <p:spPr>
          <a:xfrm>
            <a:off x="4991548" y="-590437"/>
            <a:ext cx="6583689" cy="37504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90901" y="21515"/>
            <a:ext cx="2036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Steve Kahn, KTM</a:t>
            </a:r>
          </a:p>
        </p:txBody>
      </p:sp>
    </p:spTree>
    <p:extLst>
      <p:ext uri="{BB962C8B-B14F-4D97-AF65-F5344CB8AC3E}">
        <p14:creationId xmlns:p14="http://schemas.microsoft.com/office/powerpoint/2010/main" val="17997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8" y="0"/>
            <a:ext cx="7976257" cy="59821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1858" y="6006724"/>
            <a:ext cx="85443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BNL E951 End of Run Party, 2001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Kathleen Tuohy, Harold Kirk, Scott Berg, Bob </a:t>
            </a:r>
            <a:r>
              <a:rPr lang="en-US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Weggel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, Nick Simos, Bill </a:t>
            </a:r>
            <a:r>
              <a:rPr lang="en-US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Weng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,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Juan Gallardo, Rick </a:t>
            </a:r>
            <a:r>
              <a:rPr lang="en-US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Fernow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, Steve Kahn, KTM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17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2" y="735286"/>
            <a:ext cx="7243123" cy="54323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77102" y="6221704"/>
            <a:ext cx="9371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KTM, Bob Palmer,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n-US" baseline="30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st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High Power </a:t>
            </a:r>
            <a:r>
              <a:rPr lang="en-US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argetry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Workshop, 2001 (Ronkonkoma/Fire Island)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45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337" y="-484093"/>
            <a:ext cx="7257826" cy="54433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092" y="4981831"/>
            <a:ext cx="3377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Norma Smith, Barbara Gilman</a:t>
            </a:r>
          </a:p>
          <a:p>
            <a:pPr algn="ctr"/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KTM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852" y="2657138"/>
            <a:ext cx="5601148" cy="42008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0128" y="6328329"/>
            <a:ext cx="3302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Curt Callan Symposium, 2002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18245" y="2023476"/>
            <a:ext cx="2210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Ludmilla</a:t>
            </a:r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 Wightman</a:t>
            </a:r>
          </a:p>
          <a:p>
            <a:pPr algn="ctr"/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KTM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70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09845" y="6348050"/>
            <a:ext cx="4725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Larry </a:t>
            </a:r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Sulak</a:t>
            </a:r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, KTM, </a:t>
            </a:r>
            <a:r>
              <a:rPr lang="en-US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SamiosFest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, BNL, 2002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http://physics.princeton.edu/~mcdonald/may1702/May172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66" y="678583"/>
            <a:ext cx="7247852" cy="5435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86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714" y="-819322"/>
            <a:ext cx="8077726" cy="60582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0943"/>
            <a:ext cx="5596248" cy="41971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2796" y="1800120"/>
            <a:ext cx="2286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Don Summers, KTM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NuFact02, London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06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30" y="320990"/>
            <a:ext cx="7714285" cy="57857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7146" y="6326534"/>
            <a:ext cx="776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Harold Kirk, Alex McDonald, KTM, Nancy Schaefer,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NuFact02, London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88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57" y="536143"/>
            <a:ext cx="7714285" cy="57857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8035" y="6401840"/>
            <a:ext cx="846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Ken Peach, Bruno </a:t>
            </a:r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Autin</a:t>
            </a:r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, KTM, Bob Palmer, Lord Sainsbury,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NuFact02, London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90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840" y="0"/>
            <a:ext cx="4830318" cy="64404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876" y="6488668"/>
            <a:ext cx="8778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David Jefferies, KTM,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Alan Turing Statue, U Sheffield, 2002, </a:t>
            </a:r>
            <a:r>
              <a:rPr lang="en-US" sz="14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Photo by Alan Boswell</a:t>
            </a:r>
            <a:endParaRPr lang="en-US" sz="1400" dirty="0">
              <a:solidFill>
                <a:srgbClr val="3333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19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50136" cy="40126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5048" y="3991313"/>
            <a:ext cx="3308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KTM, Alex </a:t>
            </a:r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Bogacz</a:t>
            </a:r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, Al </a:t>
            </a:r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Garren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968" y="2384431"/>
            <a:ext cx="5976951" cy="44827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8373" y="6093335"/>
            <a:ext cx="45672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Muon-Collider Shelter-Island Workshop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2002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28311" y="2052786"/>
            <a:ext cx="2066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Gail Hansen, KTM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72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68737" y="6137895"/>
            <a:ext cx="92768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The </a:t>
            </a:r>
            <a:r>
              <a:rPr lang="en-US" sz="1400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Heusch</a:t>
            </a:r>
            <a:r>
              <a:rPr lang="en-US" sz="14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 Puppies, </a:t>
            </a:r>
            <a:r>
              <a:rPr lang="en-US" sz="1400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HeuschFest</a:t>
            </a:r>
            <a:r>
              <a:rPr lang="en-US" sz="14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, Santa Cruz, 2002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Charlie Prescott, Elliott Bloom, Leon Rochester, Bruce </a:t>
            </a:r>
            <a:r>
              <a:rPr lang="en-US" sz="1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Winstein</a:t>
            </a:r>
            <a:r>
              <a:rPr lang="en-US" sz="1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, Bill McNeely, Steve Yellen, KTM, Abe </a:t>
            </a:r>
            <a:r>
              <a:rPr lang="en-US" sz="1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Seiden</a:t>
            </a:r>
            <a:endParaRPr lang="en-US" sz="14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14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Clemens August (Titus) </a:t>
            </a:r>
            <a:r>
              <a:rPr lang="en-US" sz="1400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Heusch</a:t>
            </a:r>
            <a:r>
              <a:rPr lang="en-US" sz="14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 (1932-2015)</a:t>
            </a:r>
            <a:endParaRPr lang="en-US" sz="1400" dirty="0">
              <a:solidFill>
                <a:srgbClr val="3333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http://physics.princeton.edu/~mcdonald/may0802/May081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55" y="0"/>
            <a:ext cx="8201949" cy="615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14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22417" y="6369796"/>
            <a:ext cx="4536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KTM, Ostriches, </a:t>
            </a:r>
            <a:r>
              <a:rPr lang="en-US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Picacho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Peak, AZ, 2002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280" y="0"/>
            <a:ext cx="4720590" cy="629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76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0"/>
            <a:ext cx="8540496" cy="64053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51017" y="6488668"/>
            <a:ext cx="3818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KTM,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Epcot Center, Tucson, 2003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35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2" y="0"/>
            <a:ext cx="8394192" cy="62956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75529" y="6415516"/>
            <a:ext cx="4798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KTM, Eric </a:t>
            </a:r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Prebys</a:t>
            </a:r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 &amp; Mother,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Phoenix, 2003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08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88" y="726141"/>
            <a:ext cx="7193280" cy="53949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21140" y="6302056"/>
            <a:ext cx="4554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KTM, Ed </a:t>
            </a:r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Groth</a:t>
            </a:r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, </a:t>
            </a:r>
            <a:r>
              <a:rPr lang="en-US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Rubby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Sherr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Fest, 2003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33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81800" y="6302056"/>
            <a:ext cx="6798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KTM, Val Fitch, Frank Shoemaker, </a:t>
            </a:r>
            <a:r>
              <a:rPr lang="en-US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Rubby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Sherr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Fest, 2003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46" y="734209"/>
            <a:ext cx="7196866" cy="539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47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846" y="0"/>
            <a:ext cx="4745736" cy="63276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61444" y="6423355"/>
            <a:ext cx="4052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KTM,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Princeton Physics Picnic, 2003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89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84444" y="6302056"/>
            <a:ext cx="5774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KTM,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Tokyo, 2003 (J2K Meeting), </a:t>
            </a:r>
            <a:r>
              <a:rPr lang="en-US" sz="14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Photo by Harold Kirk</a:t>
            </a:r>
            <a:endParaRPr lang="en-US" sz="1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" y="720090"/>
            <a:ext cx="7232904" cy="542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22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52" y="740664"/>
            <a:ext cx="7205472" cy="54041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4092" y="6302056"/>
            <a:ext cx="7090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Lee Roberts, KTM,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Tokyo, 2003 (J2K Meeting), </a:t>
            </a:r>
            <a:r>
              <a:rPr lang="en-US" sz="14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Photo by Harold Kirk</a:t>
            </a:r>
            <a:endParaRPr lang="en-US" sz="1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19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4383" y="6302056"/>
            <a:ext cx="8794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Lutz </a:t>
            </a:r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Bartz</a:t>
            </a:r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, Christian Bula, KTM,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Aarau, Switzerland, 2003 (MERIT Experiment) </a:t>
            </a:r>
            <a:endParaRPr lang="en-US" sz="1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65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2" y="0"/>
            <a:ext cx="8202168" cy="61516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0020" y="6338632"/>
            <a:ext cx="4871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KTM,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BNL Hot Cell, 2003, </a:t>
            </a:r>
            <a:r>
              <a:rPr lang="en-US" sz="1400" dirty="0">
                <a:solidFill>
                  <a:srgbClr val="3333FF"/>
                </a:solidFill>
                <a:latin typeface="Comic Sans MS" panose="030F0702030302020204" pitchFamily="66" charset="0"/>
              </a:rPr>
              <a:t>P</a:t>
            </a:r>
            <a:r>
              <a:rPr lang="en-US" sz="14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hoto by Harold Kirk</a:t>
            </a:r>
            <a:endParaRPr lang="en-US" sz="1400" dirty="0">
              <a:solidFill>
                <a:srgbClr val="3333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17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34613" y="5929269"/>
            <a:ext cx="66575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FNAL E331, 1976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Eli Rosenberg, Jim Branson, Jim Pilcher, KTM, Gary Sanders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Stew Smith, Jon </a:t>
            </a:r>
            <a:r>
              <a:rPr lang="en-US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Thaler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, Greg Henry, Kelby Anderson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431" y="-550025"/>
            <a:ext cx="6141720" cy="646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52" y="170688"/>
            <a:ext cx="8128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7705" y="6302056"/>
            <a:ext cx="6644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Stavros Melissinos (Poet/</a:t>
            </a:r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Sandalmaker</a:t>
            </a:r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), KTM,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Athens, 2004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62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906" y="3065929"/>
            <a:ext cx="5056094" cy="37920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04273" cy="34532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43032" y="3468996"/>
            <a:ext cx="4213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Nick Simos, KTM,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“Greek Alps,” 2004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(Homeland Security Initiative)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4098" y="2158356"/>
            <a:ext cx="41399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KTM, </a:t>
            </a:r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Volodymyr</a:t>
            </a:r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Krytskyy</a:t>
            </a:r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,         </a:t>
            </a:r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Vitalii</a:t>
            </a:r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Gasanenko</a:t>
            </a:r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, Norbert </a:t>
            </a:r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Krutzik</a:t>
            </a:r>
            <a:endParaRPr lang="en-US" dirty="0" smtClean="0">
              <a:solidFill>
                <a:srgbClr val="3333FF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(Ukrainian Engineers)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en-US" dirty="0">
              <a:solidFill>
                <a:srgbClr val="3333FF"/>
              </a:solidFill>
              <a:latin typeface="Comic Sans MS" panose="030F0702030302020204" pitchFamily="66" charset="0"/>
            </a:endParaRPr>
          </a:p>
          <a:p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70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814"/>
            <a:ext cx="4528566" cy="60380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886237"/>
            <a:ext cx="5444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Roman </a:t>
            </a:r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Poeschl</a:t>
            </a:r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, KTM, </a:t>
            </a:r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Achim</a:t>
            </a:r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 Stahl, Peter </a:t>
            </a:r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Schüler</a:t>
            </a:r>
            <a:endParaRPr lang="en-US" dirty="0" smtClean="0">
              <a:solidFill>
                <a:srgbClr val="3333FF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Statue of Marx and Engels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636" y="1667434"/>
            <a:ext cx="4591364" cy="34435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97184" y="5128935"/>
            <a:ext cx="2135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KTM, </a:t>
            </a:r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Achim</a:t>
            </a:r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 Stahl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25803" y="6488668"/>
            <a:ext cx="4418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SLAC E166 Group Meeting, Berlin 2004</a:t>
            </a:r>
          </a:p>
        </p:txBody>
      </p:sp>
    </p:spTree>
    <p:extLst>
      <p:ext uri="{BB962C8B-B14F-4D97-AF65-F5344CB8AC3E}">
        <p14:creationId xmlns:p14="http://schemas.microsoft.com/office/powerpoint/2010/main" val="261574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96"/>
          <a:stretch/>
        </p:blipFill>
        <p:spPr>
          <a:xfrm>
            <a:off x="1860397" y="-1"/>
            <a:ext cx="5465269" cy="61211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1386" y="6333790"/>
            <a:ext cx="784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Vinod </a:t>
            </a:r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Bharadwaj</a:t>
            </a:r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, KTM,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Statue of Helmholtz, Humboldt U, Berlin, 2004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37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" y="0"/>
            <a:ext cx="8531352" cy="63985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5681" y="6475792"/>
            <a:ext cx="6958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KTM + Gypsies,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Thirsty Bear, San Francisco, 2004 (SLAC E166)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74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297" y="2719905"/>
            <a:ext cx="5561704" cy="37217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14874" cy="40663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819" y="4139768"/>
            <a:ext cx="3336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KTM,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NuFact04, Kyoto, 2004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(</a:t>
            </a:r>
            <a:r>
              <a:rPr lang="en-US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Watazen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Ryoken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)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35452" y="6469418"/>
            <a:ext cx="5630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Harold Kirk, KTM, Marylou </a:t>
            </a:r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Abata</a:t>
            </a:r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, </a:t>
            </a:r>
            <a:r>
              <a:rPr lang="en-US" sz="1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Photo by Sylvia Kirk</a:t>
            </a:r>
            <a:endParaRPr lang="en-US" sz="1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20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2496" y="6122596"/>
            <a:ext cx="7750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Owen Schaefer, Alex McDonald, KTM,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Top of Mt. Princeton, CO, 2004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(ILC Snowmass Workshop)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14" y="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65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" y="0"/>
            <a:ext cx="8599424" cy="64495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9627" y="6442013"/>
            <a:ext cx="6050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Norma &amp; Stew Smith, KTM,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Gross-</a:t>
            </a:r>
            <a:r>
              <a:rPr lang="en-US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Wilczek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Fest, 2005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88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03711"/>
            <a:ext cx="8128000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5146" y="6414020"/>
            <a:ext cx="7289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Jason </a:t>
            </a:r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Puchalla</a:t>
            </a:r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, Suzanne Staggs, KTM,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Gross-</a:t>
            </a:r>
            <a:r>
              <a:rPr lang="en-US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Wilczek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Fest, 2005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98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68177" y="6370334"/>
            <a:ext cx="4052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KTM,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Princeton Physics Picnic, 2005</a:t>
            </a:r>
            <a:endParaRPr lang="en-US" sz="1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15" y="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26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84312" y="5929269"/>
            <a:ext cx="65582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FNAL E331, 1976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Stew Smith, Eli Rosenberg, Jon </a:t>
            </a:r>
            <a:r>
              <a:rPr lang="en-US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Thaler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, Kelby Anderson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Jim Pilcher, Gary Sanders, Jim Branson, Greg Henry, KTM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86" y="0"/>
            <a:ext cx="7184598" cy="590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76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2297" y="6302056"/>
            <a:ext cx="6521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KTM,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Commencement, Princeton, 2005, </a:t>
            </a:r>
            <a:r>
              <a:rPr lang="en-US" sz="14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Photo by Robert Austin</a:t>
            </a:r>
            <a:endParaRPr lang="en-US" sz="1400" dirty="0">
              <a:solidFill>
                <a:srgbClr val="3333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25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9021" y="6383230"/>
            <a:ext cx="8093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Roger Bennett, KTM,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Café du Soleil, Geneva, 2005 (MERIT Experiment)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" y="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0"/>
            <a:ext cx="8577072" cy="64328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0244" y="6461236"/>
            <a:ext cx="7938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KTM,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London, East End, 2005, (MERIT Experiment), </a:t>
            </a:r>
            <a:r>
              <a:rPr lang="en-US" sz="14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Photo by Nancy Schaefer</a:t>
            </a:r>
            <a:endParaRPr lang="en-US" sz="1400" dirty="0">
              <a:solidFill>
                <a:srgbClr val="3333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36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6813" y="6331554"/>
            <a:ext cx="8872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Sylvia Kirk, Alex McDonald, KTM, Harold Kirk, Nancy Schaefer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, NuFact05, Rome </a:t>
            </a:r>
            <a:endParaRPr lang="en-US" sz="1400" dirty="0">
              <a:solidFill>
                <a:srgbClr val="3333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3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29225" y="6190681"/>
            <a:ext cx="3716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Alexander </a:t>
            </a:r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Mikhailichenko</a:t>
            </a:r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, KTM</a:t>
            </a:r>
            <a:endParaRPr lang="en-US" sz="1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231" y="0"/>
            <a:ext cx="4610862" cy="61478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5922" y="610495"/>
            <a:ext cx="6541367" cy="49060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05143" y="5547912"/>
            <a:ext cx="2797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KTM,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SLAC E166, 2005</a:t>
            </a:r>
            <a:endParaRPr lang="en-US" sz="1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67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1" t="3899" r="274" b="10768"/>
          <a:stretch/>
        </p:blipFill>
        <p:spPr>
          <a:xfrm>
            <a:off x="176975" y="-1"/>
            <a:ext cx="8809703" cy="64807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2623" y="6488668"/>
            <a:ext cx="5876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KTM,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SLAC E166, 2005, </a:t>
            </a:r>
            <a:r>
              <a:rPr lang="en-US" sz="1400" dirty="0">
                <a:solidFill>
                  <a:srgbClr val="3333FF"/>
                </a:solidFill>
                <a:latin typeface="Comic Sans MS" panose="030F0702030302020204" pitchFamily="66" charset="0"/>
              </a:rPr>
              <a:t>C</a:t>
            </a:r>
            <a:r>
              <a:rPr lang="en-US" sz="14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ollage by Alexander </a:t>
            </a:r>
            <a:r>
              <a:rPr lang="en-US" sz="1400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Mikhailichenko</a:t>
            </a:r>
            <a:endParaRPr lang="en-US" sz="1400" dirty="0">
              <a:solidFill>
                <a:srgbClr val="3333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36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494776" cy="6397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9649" y="6439216"/>
            <a:ext cx="7441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Suzanne Staggs, Lyman Page, Tom </a:t>
            </a:r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Shutt</a:t>
            </a:r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, KTM,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2005 (Envoi á Tom)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39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68792" cy="3426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0782" y="3612485"/>
            <a:ext cx="39549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Changguo</a:t>
            </a:r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 Lu, KTM,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“Hutong Hotel”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Beijing, 2006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(</a:t>
            </a:r>
            <a:r>
              <a:rPr lang="en-US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Daya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Bay Collaboration Meeting)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623" y="3378467"/>
            <a:ext cx="4639377" cy="34795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42215" y="2994864"/>
            <a:ext cx="3900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KTM,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Silver Ingot Bridge, Beijing</a:t>
            </a:r>
          </a:p>
        </p:txBody>
      </p:sp>
    </p:spTree>
    <p:extLst>
      <p:ext uri="{BB962C8B-B14F-4D97-AF65-F5344CB8AC3E}">
        <p14:creationId xmlns:p14="http://schemas.microsoft.com/office/powerpoint/2010/main" val="79112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566" y="4908327"/>
            <a:ext cx="29049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KTM,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MERIT Experiment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CERN, 2006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974" y="2786230"/>
            <a:ext cx="5429025" cy="40717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13869" b="-781"/>
          <a:stretch/>
        </p:blipFill>
        <p:spPr>
          <a:xfrm>
            <a:off x="0" y="0"/>
            <a:ext cx="4480560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96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32" y="0"/>
            <a:ext cx="8535416" cy="64015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6777" y="6451344"/>
            <a:ext cx="828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KTM,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Abingdon, 2006 (Neutrino Factory International Scoping Study, RAL)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16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03974" y="5929269"/>
            <a:ext cx="69188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FNAL E331, 1976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Jim Branson, Jim Pilcher, Stew Smith, Jon </a:t>
            </a:r>
            <a:r>
              <a:rPr lang="en-US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Thaler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, Greg Henry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Kelby Anderson, KTM, Gary Sanders, Eli Rosenberg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20" y="0"/>
            <a:ext cx="8320238" cy="5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4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105" y="0"/>
            <a:ext cx="4733366" cy="63111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0525" y="6346625"/>
            <a:ext cx="6920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KTM,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Nuclear Power Club, </a:t>
            </a:r>
            <a:r>
              <a:rPr lang="en-US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Daya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Bay Nuclear Power Plant, 2007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37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664" y="785309"/>
            <a:ext cx="4163336" cy="55294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13319" y="6384646"/>
            <a:ext cx="5530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KTM, Harold Kirk,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Oxford, 2007, </a:t>
            </a:r>
            <a:r>
              <a:rPr lang="en-US" sz="14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Photo by Van Graves</a:t>
            </a:r>
            <a:endParaRPr lang="en-US" sz="1400" dirty="0">
              <a:solidFill>
                <a:srgbClr val="3333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93572" cy="41201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3485" y="4191879"/>
            <a:ext cx="43476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KTM,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MERIT Experiment, CERN, 2007</a:t>
            </a:r>
          </a:p>
          <a:p>
            <a:pPr algn="ctr"/>
            <a:r>
              <a:rPr lang="en-US" sz="14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Photo by Harold Kirk</a:t>
            </a:r>
            <a:endParaRPr lang="en-US" sz="1400" dirty="0">
              <a:solidFill>
                <a:srgbClr val="3333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24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27" y="0"/>
            <a:ext cx="4596493" cy="61286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55"/>
            <a:ext cx="4641367" cy="61884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382" y="6210003"/>
            <a:ext cx="4330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KTM,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MERIT Experiment, CERN, 2007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69070" y="6166972"/>
            <a:ext cx="3166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KTM,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Lyon, </a:t>
            </a:r>
            <a:r>
              <a:rPr lang="en-US" sz="14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Photo by </a:t>
            </a:r>
            <a:r>
              <a:rPr lang="en-US" sz="1400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Poh</a:t>
            </a:r>
            <a:r>
              <a:rPr lang="en-US" sz="14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 Lin Tan</a:t>
            </a:r>
            <a:endParaRPr lang="en-US" sz="1400" dirty="0">
              <a:solidFill>
                <a:srgbClr val="3333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36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76" y="713232"/>
            <a:ext cx="7260335" cy="54452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7985" y="6369048"/>
            <a:ext cx="7263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Kathy Patterson, Sam </a:t>
            </a:r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Morreale</a:t>
            </a:r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, KTM,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EP Lab Holiday Party, 2007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4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911" y="361045"/>
            <a:ext cx="4346089" cy="5772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02533" y="6346625"/>
            <a:ext cx="4347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KTM,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MERIT Experiment, CERN, 2008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032" y="838881"/>
            <a:ext cx="5468112" cy="41171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53904" y="0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Cooling fans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2622" y="4963012"/>
            <a:ext cx="3445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Working on the mercury snout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97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11" y="610968"/>
            <a:ext cx="7384453" cy="55383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56" y="6302056"/>
            <a:ext cx="8922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Harold Kirk, KTM, Van Graves,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Café de Paris, Geneva, 2008 (MERIT Experiment)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69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81625" cy="34362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705" y="3427834"/>
            <a:ext cx="3804247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KTM,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“Jimmy Jing Hutong Hotel”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Beijing, 2008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(</a:t>
            </a:r>
            <a:r>
              <a:rPr lang="en-US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Daya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Bay Collaboration Meeting)</a:t>
            </a:r>
          </a:p>
          <a:p>
            <a:pPr algn="ctr"/>
            <a:r>
              <a:rPr lang="en-US" sz="14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Photo by Nancy Schaefer</a:t>
            </a:r>
            <a:endParaRPr lang="en-US" sz="1400" dirty="0">
              <a:solidFill>
                <a:srgbClr val="3333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892" y="3426595"/>
            <a:ext cx="5147108" cy="34314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36770" y="2790963"/>
            <a:ext cx="32544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Nancy Schaefer, KTM</a:t>
            </a:r>
          </a:p>
          <a:p>
            <a:pPr algn="ctr"/>
            <a:r>
              <a:rPr lang="en-US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Cuandixia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Ming Village, 2008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14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12" y="-1"/>
            <a:ext cx="9165511" cy="61342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54807" y="6323571"/>
            <a:ext cx="6061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KTM, Nancy Schaefer, Kevin Brown,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PAC09, Vancouver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13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59492" y="6208071"/>
            <a:ext cx="60131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KTM, </a:t>
            </a:r>
            <a:r>
              <a:rPr lang="en-US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Mongkok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Bird Park, Hong Kong, 2009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(</a:t>
            </a:r>
            <a:r>
              <a:rPr lang="en-US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Daya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Bay Collaboration Meeting), </a:t>
            </a:r>
            <a:r>
              <a:rPr lang="en-US" sz="14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Photo by Nancy Schaefer</a:t>
            </a:r>
            <a:endParaRPr lang="en-US" sz="1400" dirty="0">
              <a:solidFill>
                <a:srgbClr val="3333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77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848" y="2004822"/>
            <a:ext cx="5788152" cy="43411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47615" y="6424155"/>
            <a:ext cx="2266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KTM,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Tucson, 2009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4727448" cy="35455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05015" y="1650987"/>
            <a:ext cx="2683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On Elephant Head Peak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1639" y="3613899"/>
            <a:ext cx="2032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Dude Abides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83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617" y="2916228"/>
            <a:ext cx="5358384" cy="35971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41629" y="6488668"/>
            <a:ext cx="4071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FNAL E331, 1976,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KTM, Greg Henry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362534" cy="35387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12277" y="2540533"/>
            <a:ext cx="3897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Greek Islands Restaurant, Chicago</a:t>
            </a:r>
            <a:endParaRPr lang="en-US" dirty="0">
              <a:solidFill>
                <a:srgbClr val="3333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2092" y="3461029"/>
            <a:ext cx="3538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Horsing around on a quadrupole</a:t>
            </a:r>
            <a:endParaRPr lang="en-US" dirty="0">
              <a:solidFill>
                <a:srgbClr val="3333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44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048" y="2247138"/>
            <a:ext cx="5330952" cy="39982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37103" y="6305283"/>
            <a:ext cx="5880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Pies baked by KTM,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Tucson, 2009, </a:t>
            </a:r>
            <a:r>
              <a:rPr lang="en-US" sz="14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Photo by Jan McDonald</a:t>
            </a:r>
            <a:endParaRPr lang="en-US" sz="1400" dirty="0">
              <a:solidFill>
                <a:srgbClr val="3333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66944" cy="395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76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4626" y="6305283"/>
            <a:ext cx="7201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McDonalds: Lee, Nancy, Roni, Jan, Gail, Betsy, KTM,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Tucson, 2009</a:t>
            </a:r>
            <a:endParaRPr lang="en-US" sz="1400" dirty="0">
              <a:solidFill>
                <a:srgbClr val="3333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69" y="22098"/>
            <a:ext cx="8121075" cy="609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1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160" y="0"/>
            <a:ext cx="4279392" cy="64190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1296" y="6460675"/>
            <a:ext cx="833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Owen Schaefer, Alex McDonald, KTM,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Princeton, 2009, </a:t>
            </a:r>
            <a:r>
              <a:rPr lang="en-US" sz="14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Photo by Nancy Schaefer</a:t>
            </a:r>
            <a:endParaRPr lang="en-US" sz="1400" dirty="0">
              <a:solidFill>
                <a:srgbClr val="3333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68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58384" y="6403663"/>
            <a:ext cx="4717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KTM,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IPAC10, Kyot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, </a:t>
            </a:r>
            <a:r>
              <a:rPr lang="en-US" sz="14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Photos by Nancy Schaefer</a:t>
            </a:r>
            <a:endParaRPr lang="en-US" sz="1400" dirty="0">
              <a:solidFill>
                <a:srgbClr val="3333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66943" cy="39502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776" y="2871216"/>
            <a:ext cx="5221224" cy="348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7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0864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4802" y="6370330"/>
            <a:ext cx="9315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Bob Bernstein, KTM, Chris </a:t>
            </a:r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Quigg</a:t>
            </a:r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, Patty McBride,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Bruce </a:t>
            </a:r>
            <a:r>
              <a:rPr lang="en-US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Winstein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Fest, Chicago, 2011</a:t>
            </a:r>
            <a:endParaRPr lang="en-US" sz="1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73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58952"/>
            <a:ext cx="4330980" cy="53441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2025" y="6211669"/>
            <a:ext cx="5928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Harold Kirk, KTM,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Niels Bohr Institute, 2011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(4</a:t>
            </a:r>
            <a:r>
              <a:rPr lang="en-US" baseline="30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High Power </a:t>
            </a:r>
            <a:r>
              <a:rPr lang="en-US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Targetry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Workshop), </a:t>
            </a:r>
            <a:r>
              <a:rPr lang="en-US" sz="14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Photo by Sylvia Kirk</a:t>
            </a:r>
            <a:endParaRPr lang="en-US" sz="1400" dirty="0">
              <a:solidFill>
                <a:srgbClr val="3333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623" y="1819656"/>
            <a:ext cx="4813377" cy="322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3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39" y="22073"/>
            <a:ext cx="8184929" cy="61386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3505" y="6302056"/>
            <a:ext cx="526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KTM, Alex McDonald,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NuFact12, New Orleans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7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06198" y="6289207"/>
            <a:ext cx="5073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KTM,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IPAC13, Shanghai, </a:t>
            </a:r>
            <a:r>
              <a:rPr lang="en-US" sz="14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Photos by Nancy Schaefer</a:t>
            </a:r>
            <a:endParaRPr lang="en-US" sz="1400" dirty="0">
              <a:solidFill>
                <a:srgbClr val="3333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08574" cy="61447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520" y="0"/>
            <a:ext cx="4631480" cy="617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9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329184"/>
            <a:ext cx="7261413" cy="54460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5053" y="6488668"/>
            <a:ext cx="6178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KTM, </a:t>
            </a:r>
            <a:r>
              <a:rPr lang="en-US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Daya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Bay Reactor Antineutrino Experiment, 2013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"/>
            <a:ext cx="4267200" cy="32003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608" y="3168397"/>
            <a:ext cx="4279392" cy="32095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53896" y="5738826"/>
            <a:ext cx="1606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Control Room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39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4907" y="6150665"/>
            <a:ext cx="467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KTM,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Amber 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estaurant, Hong Kong, 2013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91" y="-1011939"/>
            <a:ext cx="5374386" cy="71658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673" y="-268941"/>
            <a:ext cx="3625327" cy="64310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62195" y="6172966"/>
            <a:ext cx="37818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KTM, Alex </a:t>
            </a:r>
            <a:r>
              <a:rPr lang="en-US" dirty="0" err="1">
                <a:solidFill>
                  <a:srgbClr val="3333FF"/>
                </a:solidFill>
                <a:latin typeface="Comic Sans MS" panose="030F0702030302020204" pitchFamily="66" charset="0"/>
              </a:rPr>
              <a:t>B</a:t>
            </a:r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ogacz</a:t>
            </a:r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, </a:t>
            </a:r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Hisham</a:t>
            </a:r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 Sayed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Bell Tower, 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Beijing (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Nufact13)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74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1143</TotalTime>
  <Words>1777</Words>
  <Application>Microsoft Office PowerPoint</Application>
  <PresentationFormat>On-screen Show (4:3)</PresentationFormat>
  <Paragraphs>205</Paragraphs>
  <Slides>107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107</vt:i4>
      </vt:variant>
    </vt:vector>
  </HeadingPairs>
  <TitlesOfParts>
    <vt:vector size="113" baseType="lpstr">
      <vt:lpstr>Arial</vt:lpstr>
      <vt:lpstr>Calibri</vt:lpstr>
      <vt:lpstr>Calibri Light</vt:lpstr>
      <vt:lpstr>Comic Sans MS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Kirk T McDonald</dc:creator>
  <cp:lastModifiedBy>Kirk</cp:lastModifiedBy>
  <cp:revision>118</cp:revision>
  <dcterms:created xsi:type="dcterms:W3CDTF">2016-06-15T19:13:47Z</dcterms:created>
  <dcterms:modified xsi:type="dcterms:W3CDTF">2016-06-28T14:03:13Z</dcterms:modified>
</cp:coreProperties>
</file>