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61" r:id="rId2"/>
  </p:sldMasterIdLst>
  <p:notesMasterIdLst>
    <p:notesMasterId r:id="rId26"/>
  </p:notesMasterIdLst>
  <p:handoutMasterIdLst>
    <p:handoutMasterId r:id="rId27"/>
  </p:handoutMasterIdLst>
  <p:sldIdLst>
    <p:sldId id="354" r:id="rId3"/>
    <p:sldId id="424" r:id="rId4"/>
    <p:sldId id="425" r:id="rId5"/>
    <p:sldId id="426" r:id="rId6"/>
    <p:sldId id="427" r:id="rId7"/>
    <p:sldId id="428" r:id="rId8"/>
    <p:sldId id="429" r:id="rId9"/>
    <p:sldId id="430" r:id="rId10"/>
    <p:sldId id="440" r:id="rId11"/>
    <p:sldId id="431" r:id="rId12"/>
    <p:sldId id="432" r:id="rId13"/>
    <p:sldId id="433" r:id="rId14"/>
    <p:sldId id="434" r:id="rId15"/>
    <p:sldId id="435" r:id="rId16"/>
    <p:sldId id="436" r:id="rId17"/>
    <p:sldId id="437" r:id="rId18"/>
    <p:sldId id="438" r:id="rId19"/>
    <p:sldId id="442" r:id="rId20"/>
    <p:sldId id="443" r:id="rId21"/>
    <p:sldId id="441" r:id="rId22"/>
    <p:sldId id="444" r:id="rId23"/>
    <p:sldId id="445" r:id="rId24"/>
    <p:sldId id="446" r:id="rId25"/>
  </p:sldIdLst>
  <p:sldSz cx="10058400" cy="75438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50292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100584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50876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2011680" algn="l" rtl="0" eaLnBrk="0" fontAlgn="base" hangingPunct="0">
      <a:spcBef>
        <a:spcPct val="0"/>
      </a:spcBef>
      <a:spcAft>
        <a:spcPct val="0"/>
      </a:spcAft>
      <a:defRPr sz="26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514600" algn="l" defTabSz="502920" rtl="0" eaLnBrk="1" latinLnBrk="0" hangingPunct="1">
      <a:defRPr sz="26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3017520" algn="l" defTabSz="502920" rtl="0" eaLnBrk="1" latinLnBrk="0" hangingPunct="1">
      <a:defRPr sz="26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520440" algn="l" defTabSz="502920" rtl="0" eaLnBrk="1" latinLnBrk="0" hangingPunct="1">
      <a:defRPr sz="26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4023360" algn="l" defTabSz="502920" rtl="0" eaLnBrk="1" latinLnBrk="0" hangingPunct="1">
      <a:defRPr sz="26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51">
          <p15:clr>
            <a:srgbClr val="A4A3A4"/>
          </p15:clr>
        </p15:guide>
        <p15:guide id="2" pos="63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CCCCCC"/>
    <a:srgbClr val="093332"/>
    <a:srgbClr val="042037"/>
    <a:srgbClr val="004080"/>
    <a:srgbClr val="808000"/>
    <a:srgbClr val="66CCFF"/>
    <a:srgbClr val="FFCC66"/>
    <a:srgbClr val="F58E77"/>
    <a:srgbClr val="00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87" autoAdjust="0"/>
    <p:restoredTop sz="99691" autoAdjust="0"/>
  </p:normalViewPr>
  <p:slideViewPr>
    <p:cSldViewPr>
      <p:cViewPr varScale="1">
        <p:scale>
          <a:sx n="75" d="100"/>
          <a:sy n="75" d="100"/>
        </p:scale>
        <p:origin x="1262" y="62"/>
      </p:cViewPr>
      <p:guideLst>
        <p:guide orient="horz" pos="4751"/>
        <p:guide pos="63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CA5C6-D9E2-D44B-97A4-1CAE70DDB0EC}" type="datetimeFigureOut">
              <a:rPr lang="en-US" smtClean="0"/>
              <a:t>8/1/2016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5B4DD8-CAF7-FD46-9320-79B0C22E3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832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05A02E9-61B1-7B47-A5E2-D9FAD49FAA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848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50292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100584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50876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201168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514600" algn="l" defTabSz="50292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17520" algn="l" defTabSz="50292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20440" algn="l" defTabSz="50292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23360" algn="l" defTabSz="50292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ATLAS.CMS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4900"/>
            <a:ext cx="10070799" cy="895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220" y="167640"/>
            <a:ext cx="6035040" cy="623412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74053"/>
            <a:ext cx="6035040" cy="4526280"/>
          </a:xfrm>
        </p:spPr>
        <p:txBody>
          <a:bodyPr/>
          <a:lstStyle>
            <a:lvl1pPr marL="0" indent="0">
              <a:buNone/>
              <a:defRPr sz="3500"/>
            </a:lvl1pPr>
            <a:lvl2pPr marL="502920" indent="0">
              <a:buNone/>
              <a:defRPr sz="3100"/>
            </a:lvl2pPr>
            <a:lvl3pPr marL="1005840" indent="0">
              <a:buNone/>
              <a:defRPr sz="260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5904072"/>
            <a:ext cx="6035040" cy="885348"/>
          </a:xfrm>
        </p:spPr>
        <p:txBody>
          <a:bodyPr/>
          <a:lstStyle>
            <a:lvl1pPr marL="0" indent="0">
              <a:buNone/>
              <a:defRPr sz="1500"/>
            </a:lvl1pPr>
            <a:lvl2pPr marL="502920" indent="0">
              <a:buNone/>
              <a:defRPr sz="1300"/>
            </a:lvl2pPr>
            <a:lvl3pPr marL="1005840" indent="0">
              <a:buNone/>
              <a:defRPr sz="1100"/>
            </a:lvl3pPr>
            <a:lvl4pPr marL="1508760" indent="0">
              <a:buNone/>
              <a:defRPr sz="1000"/>
            </a:lvl4pPr>
            <a:lvl5pPr marL="2011680" indent="0">
              <a:buNone/>
              <a:defRPr sz="1000"/>
            </a:lvl5pPr>
            <a:lvl6pPr marL="2514600" indent="0">
              <a:buNone/>
              <a:defRPr sz="1000"/>
            </a:lvl6pPr>
            <a:lvl7pPr marL="3017520" indent="0">
              <a:buNone/>
              <a:defRPr sz="1000"/>
            </a:lvl7pPr>
            <a:lvl8pPr marL="3520440" indent="0">
              <a:buNone/>
              <a:defRPr sz="1000"/>
            </a:lvl8pPr>
            <a:lvl9pPr marL="402336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162D5-93AE-694B-905F-73BC1D0A9FCF}" type="slidenum">
              <a:rPr lang="en-US"/>
              <a:pPr/>
              <a:t>‹#›</a:t>
            </a:fld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30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6610" y="335280"/>
            <a:ext cx="2137410" cy="63703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335280"/>
            <a:ext cx="6244590" cy="63703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DA0E7-90F1-4F49-B888-DCD460F23D12}" type="slidenum">
              <a:rPr lang="en-US"/>
              <a:pPr/>
              <a:t>‹#›</a:t>
            </a:fld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494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4533900"/>
            <a:ext cx="4800600" cy="1927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259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LBfrontcov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20" y="257198"/>
            <a:ext cx="5481638" cy="705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00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005840"/>
            <a:ext cx="9136380" cy="586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B9605B-77B4-2C44-9107-DA0718D6BB0E}" type="slidenum">
              <a:rPr lang="en-US"/>
              <a:pPr/>
              <a:t>‹#›</a:t>
            </a:fld>
            <a:endParaRPr lang="en-US">
              <a:latin typeface="Times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8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847590"/>
            <a:ext cx="8549640" cy="1498283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197385"/>
            <a:ext cx="8549640" cy="1650206"/>
          </a:xfrm>
        </p:spPr>
        <p:txBody>
          <a:bodyPr anchor="b"/>
          <a:lstStyle>
            <a:lvl1pPr marL="0" indent="0">
              <a:buNone/>
              <a:defRPr sz="2200"/>
            </a:lvl1pPr>
            <a:lvl2pPr marL="502920" indent="0">
              <a:buNone/>
              <a:defRPr sz="2000"/>
            </a:lvl2pPr>
            <a:lvl3pPr marL="1005840" indent="0">
              <a:buNone/>
              <a:defRPr sz="1800"/>
            </a:lvl3pPr>
            <a:lvl4pPr marL="1508760" indent="0">
              <a:buNone/>
              <a:defRPr sz="1500"/>
            </a:lvl4pPr>
            <a:lvl5pPr marL="2011680" indent="0">
              <a:buNone/>
              <a:defRPr sz="1500"/>
            </a:lvl5pPr>
            <a:lvl6pPr marL="2514600" indent="0">
              <a:buNone/>
              <a:defRPr sz="1500"/>
            </a:lvl6pPr>
            <a:lvl7pPr marL="3017520" indent="0">
              <a:buNone/>
              <a:defRPr sz="1500"/>
            </a:lvl7pPr>
            <a:lvl8pPr marL="3520440" indent="0">
              <a:buNone/>
              <a:defRPr sz="1500"/>
            </a:lvl8pPr>
            <a:lvl9pPr marL="402336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0A56F8-4F13-5840-844B-B864EC13480A}" type="slidenum">
              <a:rPr lang="en-US"/>
              <a:pPr/>
              <a:t>‹#›</a:t>
            </a:fld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808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089660"/>
            <a:ext cx="4191000" cy="5615940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089660"/>
            <a:ext cx="4191000" cy="5615940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ED684D-FD67-C84A-A3C1-D2C1368E45EF}" type="slidenum">
              <a:rPr lang="en-US"/>
              <a:pPr/>
              <a:t>‹#›</a:t>
            </a:fld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251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167640"/>
            <a:ext cx="9052560" cy="4191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688624"/>
            <a:ext cx="4444207" cy="703738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2000" b="1"/>
            </a:lvl3pPr>
            <a:lvl4pPr marL="1508760" indent="0">
              <a:buNone/>
              <a:defRPr sz="1800" b="1"/>
            </a:lvl4pPr>
            <a:lvl5pPr marL="2011680" indent="0">
              <a:buNone/>
              <a:defRPr sz="1800" b="1"/>
            </a:lvl5pPr>
            <a:lvl6pPr marL="2514600" indent="0">
              <a:buNone/>
              <a:defRPr sz="1800" b="1"/>
            </a:lvl6pPr>
            <a:lvl7pPr marL="3017520" indent="0">
              <a:buNone/>
              <a:defRPr sz="1800" b="1"/>
            </a:lvl7pPr>
            <a:lvl8pPr marL="3520440" indent="0">
              <a:buNone/>
              <a:defRPr sz="1800" b="1"/>
            </a:lvl8pPr>
            <a:lvl9pPr marL="402336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392362"/>
            <a:ext cx="4444207" cy="434641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688624"/>
            <a:ext cx="4445953" cy="703738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2000" b="1"/>
            </a:lvl3pPr>
            <a:lvl4pPr marL="1508760" indent="0">
              <a:buNone/>
              <a:defRPr sz="1800" b="1"/>
            </a:lvl4pPr>
            <a:lvl5pPr marL="2011680" indent="0">
              <a:buNone/>
              <a:defRPr sz="1800" b="1"/>
            </a:lvl5pPr>
            <a:lvl6pPr marL="2514600" indent="0">
              <a:buNone/>
              <a:defRPr sz="1800" b="1"/>
            </a:lvl6pPr>
            <a:lvl7pPr marL="3017520" indent="0">
              <a:buNone/>
              <a:defRPr sz="1800" b="1"/>
            </a:lvl7pPr>
            <a:lvl8pPr marL="3520440" indent="0">
              <a:buNone/>
              <a:defRPr sz="1800" b="1"/>
            </a:lvl8pPr>
            <a:lvl9pPr marL="4023360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392362"/>
            <a:ext cx="4445953" cy="4346417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83145-1299-1541-9342-C331EC911BE3}" type="slidenum">
              <a:rPr lang="en-US"/>
              <a:pPr/>
              <a:t>‹#›</a:t>
            </a:fld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375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E12B59-9886-1441-8551-ED19948B435F}" type="slidenum">
              <a:rPr lang="en-US"/>
              <a:pPr/>
              <a:t>‹#›</a:t>
            </a:fld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2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Pilcher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9481A-9DDD-6E4A-9F76-2738CCE8F0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509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83820"/>
            <a:ext cx="9136380" cy="586740"/>
          </a:xfrm>
        </p:spPr>
        <p:txBody>
          <a:bodyPr anchor="b"/>
          <a:lstStyle>
            <a:lvl1pPr algn="ctr">
              <a:defRPr sz="2200" b="0" i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1089661"/>
            <a:ext cx="5622925" cy="5649119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5281" y="1341121"/>
            <a:ext cx="3309144" cy="5160169"/>
          </a:xfrm>
        </p:spPr>
        <p:txBody>
          <a:bodyPr/>
          <a:lstStyle>
            <a:lvl1pPr marL="0" indent="0">
              <a:buNone/>
              <a:defRPr sz="1500"/>
            </a:lvl1pPr>
            <a:lvl2pPr marL="502920" indent="0">
              <a:buNone/>
              <a:defRPr sz="1300"/>
            </a:lvl2pPr>
            <a:lvl3pPr marL="1005840" indent="0">
              <a:buNone/>
              <a:defRPr sz="1100"/>
            </a:lvl3pPr>
            <a:lvl4pPr marL="1508760" indent="0">
              <a:buNone/>
              <a:defRPr sz="1000"/>
            </a:lvl4pPr>
            <a:lvl5pPr marL="2011680" indent="0">
              <a:buNone/>
              <a:defRPr sz="1000"/>
            </a:lvl5pPr>
            <a:lvl6pPr marL="2514600" indent="0">
              <a:buNone/>
              <a:defRPr sz="1000"/>
            </a:lvl6pPr>
            <a:lvl7pPr marL="3017520" indent="0">
              <a:buNone/>
              <a:defRPr sz="1000"/>
            </a:lvl7pPr>
            <a:lvl8pPr marL="3520440" indent="0">
              <a:buNone/>
              <a:defRPr sz="1000"/>
            </a:lvl8pPr>
            <a:lvl9pPr marL="402336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3198F0-8F84-8D48-91C0-E96C1B52BC2E}" type="slidenum">
              <a:rPr lang="en-US"/>
              <a:pPr/>
              <a:t>‹#›</a:t>
            </a:fld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35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14422"/>
            <a:ext cx="997458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584" tIns="50292" rIns="100584" bIns="502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2620" y="723900"/>
            <a:ext cx="913638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584" tIns="50292" rIns="100584" bIns="502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marL="817245" lvl="1" indent="-314325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 typeface="Zapf Dingbats" charset="0"/>
              <a:buChar char="n"/>
            </a:pPr>
            <a:r>
              <a:rPr lang="en-US" dirty="0" smtClean="0"/>
              <a:t>Second level</a:t>
            </a:r>
          </a:p>
          <a:p>
            <a:pPr marL="1081722" lvl="2" indent="-314325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 typeface="Zapf Dingbats" charset="0"/>
              <a:buChar char="n"/>
            </a:pPr>
            <a:r>
              <a:rPr lang="en-US" dirty="0" smtClean="0"/>
              <a:t>Third level</a:t>
            </a:r>
          </a:p>
          <a:p>
            <a:pPr marL="1760220" lvl="3" indent="-25146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</a:pPr>
            <a:r>
              <a:rPr lang="en-US" dirty="0" smtClean="0"/>
              <a:t>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4380" y="7152094"/>
            <a:ext cx="2095500" cy="251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584" tIns="50292" rIns="100584" bIns="50292" numCol="1" anchor="t" anchorCtr="0" compatLnSpc="1">
            <a:prstTxWarp prst="textNoShape">
              <a:avLst/>
            </a:prstTxWarp>
          </a:bodyPr>
          <a:lstStyle>
            <a:lvl1pPr>
              <a:defRPr sz="1300" b="0" i="1">
                <a:latin typeface="Helvetica"/>
                <a:cs typeface="Helvetica"/>
              </a:defRPr>
            </a:lvl1pPr>
          </a:lstStyle>
          <a:p>
            <a:r>
              <a:rPr lang="en-US" smtClean="0"/>
              <a:t>June 17, 2016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90594" y="7152094"/>
            <a:ext cx="2095500" cy="251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584" tIns="50292" rIns="100584" bIns="50292" numCol="1" anchor="t" anchorCtr="0" compatLnSpc="1">
            <a:prstTxWarp prst="textNoShape">
              <a:avLst/>
            </a:prstTxWarp>
          </a:bodyPr>
          <a:lstStyle>
            <a:lvl1pPr algn="r">
              <a:defRPr sz="1300" b="0" i="1"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J. Pilcher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39540" y="7152094"/>
            <a:ext cx="2095500" cy="251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00584" tIns="50292" rIns="100584" bIns="50292" numCol="1" anchor="t" anchorCtr="0" compatLnSpc="1">
            <a:prstTxWarp prst="textNoShape">
              <a:avLst/>
            </a:prstTxWarp>
          </a:bodyPr>
          <a:lstStyle>
            <a:lvl1pPr algn="ctr">
              <a:defRPr sz="1300" b="0" i="1">
                <a:latin typeface="Helvetica"/>
                <a:cs typeface="Helvetica"/>
              </a:defRPr>
            </a:lvl1pPr>
          </a:lstStyle>
          <a:p>
            <a:fld id="{47B9481A-9DDD-6E4A-9F76-2738CCE8F00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481965" y="682707"/>
            <a:ext cx="9094470" cy="0"/>
          </a:xfrm>
          <a:prstGeom prst="line">
            <a:avLst/>
          </a:prstGeom>
          <a:solidFill>
            <a:schemeClr val="accent1"/>
          </a:solidFill>
          <a:ln w="57150" cap="rnd" cmpd="sng" algn="ctr">
            <a:solidFill>
              <a:srgbClr val="66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</p:cxnSp>
      <p:cxnSp>
        <p:nvCxnSpPr>
          <p:cNvPr id="8" name="Straight Connector 7"/>
          <p:cNvCxnSpPr/>
          <p:nvPr userDrawn="1"/>
        </p:nvCxnSpPr>
        <p:spPr bwMode="auto">
          <a:xfrm>
            <a:off x="474980" y="7124700"/>
            <a:ext cx="912241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66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</p:cxn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679" y="48589"/>
            <a:ext cx="664021" cy="61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mighty_Atlas.gif"/>
          <p:cNvPicPr preferRelativeResize="0"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876"/>
            <a:ext cx="557113" cy="61282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lang="en-US" sz="3200" b="1" i="1" dirty="0" smtClean="0">
          <a:solidFill>
            <a:srgbClr val="800000"/>
          </a:solidFill>
          <a:latin typeface="+mj-lt"/>
          <a:ea typeface="+mj-ea"/>
          <a:cs typeface="Comic Sans M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i="1">
          <a:solidFill>
            <a:srgbClr val="800040"/>
          </a:solidFill>
          <a:latin typeface="Helvetica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i="1">
          <a:solidFill>
            <a:srgbClr val="800040"/>
          </a:solidFill>
          <a:latin typeface="Helvetica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i="1">
          <a:solidFill>
            <a:srgbClr val="800040"/>
          </a:solidFill>
          <a:latin typeface="Helvetica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i="1">
          <a:solidFill>
            <a:srgbClr val="800040"/>
          </a:solidFill>
          <a:latin typeface="Helvetica" charset="0"/>
          <a:ea typeface="ＭＳ Ｐゴシック" charset="0"/>
        </a:defRPr>
      </a:lvl5pPr>
      <a:lvl6pPr marL="502920" algn="ctr" rtl="0" eaLnBrk="1" fontAlgn="base" hangingPunct="1">
        <a:spcBef>
          <a:spcPct val="0"/>
        </a:spcBef>
        <a:spcAft>
          <a:spcPct val="0"/>
        </a:spcAft>
        <a:defRPr sz="4000" i="1">
          <a:solidFill>
            <a:srgbClr val="800040"/>
          </a:solidFill>
          <a:latin typeface="Helvetica" charset="0"/>
          <a:ea typeface="ＭＳ Ｐゴシック" charset="0"/>
        </a:defRPr>
      </a:lvl6pPr>
      <a:lvl7pPr marL="1005840" algn="ctr" rtl="0" eaLnBrk="1" fontAlgn="base" hangingPunct="1">
        <a:spcBef>
          <a:spcPct val="0"/>
        </a:spcBef>
        <a:spcAft>
          <a:spcPct val="0"/>
        </a:spcAft>
        <a:defRPr sz="4000" i="1">
          <a:solidFill>
            <a:srgbClr val="800040"/>
          </a:solidFill>
          <a:latin typeface="Helvetica" charset="0"/>
          <a:ea typeface="ＭＳ Ｐゴシック" charset="0"/>
        </a:defRPr>
      </a:lvl7pPr>
      <a:lvl8pPr marL="1508760" algn="ctr" rtl="0" eaLnBrk="1" fontAlgn="base" hangingPunct="1">
        <a:spcBef>
          <a:spcPct val="0"/>
        </a:spcBef>
        <a:spcAft>
          <a:spcPct val="0"/>
        </a:spcAft>
        <a:defRPr sz="4000" i="1">
          <a:solidFill>
            <a:srgbClr val="800040"/>
          </a:solidFill>
          <a:latin typeface="Helvetica" charset="0"/>
          <a:ea typeface="ＭＳ Ｐゴシック" charset="0"/>
        </a:defRPr>
      </a:lvl8pPr>
      <a:lvl9pPr marL="2011680" algn="ctr" rtl="0" eaLnBrk="1" fontAlgn="base" hangingPunct="1">
        <a:spcBef>
          <a:spcPct val="0"/>
        </a:spcBef>
        <a:spcAft>
          <a:spcPct val="0"/>
        </a:spcAft>
        <a:defRPr sz="4000" i="1">
          <a:solidFill>
            <a:srgbClr val="800040"/>
          </a:solidFill>
          <a:latin typeface="Helvetica" charset="0"/>
          <a:ea typeface="ＭＳ Ｐゴシック" charset="0"/>
        </a:defRPr>
      </a:lvl9pPr>
    </p:titleStyle>
    <p:bodyStyle>
      <a:lvl1pPr marL="230188" indent="-230188" algn="l" rtl="0" eaLnBrk="1" fontAlgn="base" hangingPunct="1">
        <a:spcBef>
          <a:spcPct val="20000"/>
        </a:spcBef>
        <a:spcAft>
          <a:spcPct val="0"/>
        </a:spcAft>
        <a:buSzPct val="60000"/>
        <a:buFont typeface="Zapf Dingbats" charset="0"/>
        <a:buChar char="l"/>
        <a:defRPr lang="en-US" sz="2400" dirty="0" smtClean="0">
          <a:solidFill>
            <a:srgbClr val="0000FF"/>
          </a:solidFill>
          <a:latin typeface="Helvetica"/>
          <a:ea typeface="+mn-ea"/>
          <a:cs typeface="Helvetica"/>
        </a:defRPr>
      </a:lvl1pPr>
      <a:lvl2pPr marL="741363" indent="-239713" algn="l" rtl="0" eaLnBrk="1" fontAlgn="base" hangingPunct="1">
        <a:spcBef>
          <a:spcPct val="20000"/>
        </a:spcBef>
        <a:spcAft>
          <a:spcPct val="0"/>
        </a:spcAft>
        <a:buSzPct val="60000"/>
        <a:buFont typeface="Zapf Dingbats" charset="0"/>
        <a:buChar char="n"/>
        <a:defRPr lang="en-US" sz="2000" dirty="0" smtClean="0">
          <a:solidFill>
            <a:srgbClr val="000000"/>
          </a:solidFill>
          <a:latin typeface="Helvetica"/>
          <a:ea typeface="+mn-ea"/>
          <a:cs typeface="Helvetica"/>
        </a:defRPr>
      </a:lvl2pPr>
      <a:lvl3pPr marL="1005840" marR="0" indent="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60000"/>
        <a:buFont typeface="Zapf Dingbats" charset="0"/>
        <a:buNone/>
        <a:tabLst/>
        <a:defRPr lang="en-US" sz="1600" b="0" i="0" u="none" dirty="0" smtClean="0">
          <a:solidFill>
            <a:srgbClr val="FF0000"/>
          </a:solidFill>
          <a:latin typeface="Helvetica"/>
          <a:ea typeface="+mn-ea"/>
          <a:cs typeface="Helvetica"/>
        </a:defRPr>
      </a:lvl3pPr>
      <a:lvl4pPr marL="1508760" indent="0" algn="l" rtl="0" eaLnBrk="1" fontAlgn="base" hangingPunct="1">
        <a:spcBef>
          <a:spcPct val="20000"/>
        </a:spcBef>
        <a:spcAft>
          <a:spcPct val="0"/>
        </a:spcAft>
        <a:buSzPct val="100000"/>
        <a:buNone/>
        <a:defRPr lang="en-US" sz="1400" dirty="0" smtClean="0">
          <a:solidFill>
            <a:srgbClr val="008000"/>
          </a:solidFill>
          <a:latin typeface="Helvetica"/>
          <a:ea typeface="+mn-ea"/>
          <a:cs typeface="Helvetica"/>
        </a:defRPr>
      </a:lvl4pPr>
      <a:lvl5pPr marL="2263140" indent="-25146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2766060" indent="-25146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3268980" indent="-25146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3771900" indent="-25146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4274820" indent="-25146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50292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tm_05061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66700"/>
            <a:ext cx="3048000" cy="3226544"/>
          </a:xfrm>
          <a:prstGeom prst="rect">
            <a:avLst/>
          </a:prstGeom>
        </p:spPr>
      </p:pic>
      <p:pic>
        <p:nvPicPr>
          <p:cNvPr id="3" name="Picture 2" descr="E-444 group 18-Mar-76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6700"/>
            <a:ext cx="3429000" cy="3441208"/>
          </a:xfrm>
          <a:prstGeom prst="rect">
            <a:avLst/>
          </a:prstGeom>
        </p:spPr>
      </p:pic>
      <p:pic>
        <p:nvPicPr>
          <p:cNvPr id="5" name="Picture 4" descr="ATLAS toroid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000500"/>
            <a:ext cx="4343400" cy="283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9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28600" y="3695700"/>
            <a:ext cx="4800600" cy="1927225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Lepton-pairs from hadrons</a:t>
            </a:r>
          </a:p>
          <a:p>
            <a:pPr marL="571500" indent="-571500">
              <a:buFontTx/>
              <a:buChar char="-"/>
            </a:pPr>
            <a:r>
              <a:rPr lang="en-US" sz="3600" b="1" dirty="0" smtClean="0">
                <a:solidFill>
                  <a:schemeClr val="tx1"/>
                </a:solidFill>
              </a:rPr>
              <a:t>then </a:t>
            </a:r>
            <a:r>
              <a:rPr lang="en-US" sz="3600" b="1" dirty="0">
                <a:solidFill>
                  <a:schemeClr val="tx1"/>
                </a:solidFill>
              </a:rPr>
              <a:t>and </a:t>
            </a:r>
            <a:r>
              <a:rPr lang="en-US" sz="3600" b="1" dirty="0" smtClean="0">
                <a:solidFill>
                  <a:schemeClr val="tx1"/>
                </a:solidFill>
              </a:rPr>
              <a:t>now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James E Pilcher</a:t>
            </a:r>
            <a:endParaRPr lang="en-US" sz="36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June 17, 2016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85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2324100"/>
            <a:ext cx="9136380" cy="609600"/>
          </a:xfrm>
        </p:spPr>
        <p:txBody>
          <a:bodyPr/>
          <a:lstStyle/>
          <a:p>
            <a:r>
              <a:rPr lang="en-US"/>
              <a:t>similar cast of characters with rotation of the two students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605B-77B4-2C44-9107-DA0718D6BB0E}" type="slidenum">
              <a:rPr lang="en-US"/>
              <a:pPr/>
              <a:t>10</a:t>
            </a:fld>
            <a:endParaRPr lang="en-US">
              <a:latin typeface="Times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Fermilab E-444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28700"/>
            <a:ext cx="8839200" cy="131442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7200" y="2933700"/>
            <a:ext cx="3935944" cy="3631938"/>
            <a:chOff x="457200" y="2933700"/>
            <a:chExt cx="3935944" cy="36319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3086100"/>
              <a:ext cx="3835400" cy="3479538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1524000" y="3009900"/>
              <a:ext cx="2841309" cy="23118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164544" y="2933700"/>
              <a:ext cx="228600" cy="2971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4114800" y="6134100"/>
              <a:ext cx="250509" cy="2687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9" name="Rectangle 8"/>
          <p:cNvSpPr/>
          <p:nvPr/>
        </p:nvSpPr>
        <p:spPr bwMode="auto">
          <a:xfrm rot="1819397">
            <a:off x="203881" y="6227455"/>
            <a:ext cx="1422967" cy="2876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8200" y="4381500"/>
            <a:ext cx="4878259" cy="646331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The 300 </a:t>
            </a:r>
            <a:r>
              <a:rPr lang="en-US" sz="18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J/ψ</a:t>
            </a:r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from E-331 ⇒ 66,000 in E-444</a:t>
            </a:r>
          </a:p>
          <a:p>
            <a:pPr marL="285750" indent="-166688">
              <a:buFont typeface="Arial"/>
              <a:buChar char="•"/>
            </a:pP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220 times gain in sensitivity for </a:t>
            </a:r>
            <a:r>
              <a:rPr lang="en-US" sz="1800" dirty="0">
                <a:solidFill>
                  <a:srgbClr val="0000FF"/>
                </a:solidFill>
                <a:latin typeface="Times New Roman"/>
                <a:cs typeface="Times New Roman"/>
              </a:rPr>
              <a:t>π</a:t>
            </a:r>
            <a:r>
              <a:rPr lang="en-US" sz="18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−</a:t>
            </a: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 beam</a:t>
            </a:r>
            <a:endParaRPr lang="en-US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6" name="Donut 15"/>
          <p:cNvSpPr/>
          <p:nvPr/>
        </p:nvSpPr>
        <p:spPr bwMode="auto">
          <a:xfrm>
            <a:off x="5943600" y="1333500"/>
            <a:ext cx="1649944" cy="417513"/>
          </a:xfrm>
          <a:prstGeom prst="donut">
            <a:avLst>
              <a:gd name="adj" fmla="val 764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259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876300"/>
            <a:ext cx="9136380" cy="533400"/>
          </a:xfrm>
        </p:spPr>
        <p:txBody>
          <a:bodyPr/>
          <a:lstStyle/>
          <a:p>
            <a:r>
              <a:rPr lang="en-US"/>
              <a:t>similar gains for continuum cross sections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605B-77B4-2C44-9107-DA0718D6BB0E}" type="slidenum">
              <a:rPr lang="en-US"/>
              <a:pPr/>
              <a:t>11</a:t>
            </a:fld>
            <a:endParaRPr lang="en-US">
              <a:latin typeface="Times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Fermilab E-444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562100"/>
            <a:ext cx="3403600" cy="462280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979324"/>
              </p:ext>
            </p:extLst>
          </p:nvPr>
        </p:nvGraphicFramePr>
        <p:xfrm>
          <a:off x="381000" y="3238500"/>
          <a:ext cx="909637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22" name="Equation" r:id="rId4" imgW="546100" imgH="431800" progId="Equation.DSMT4">
                  <p:embed/>
                </p:oleObj>
              </mc:Choice>
              <mc:Fallback>
                <p:oleObj name="Equation" r:id="rId4" imgW="5461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3238500"/>
                        <a:ext cx="909637" cy="719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105400" y="2933700"/>
            <a:ext cx="4134465" cy="1938992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Ratio → 1/4 for quark-antiquark </a:t>
            </a:r>
          </a:p>
          <a:p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annihilation </a:t>
            </a: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at high x when the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contribution from sea quarks 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becomes 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small.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nice confirmation of Drell-Yan</a:t>
            </a:r>
          </a:p>
          <a:p>
            <a:pPr marL="233363" indent="103188"/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mechanism</a:t>
            </a:r>
            <a:endParaRPr lang="en-US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48252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76300"/>
            <a:ext cx="9136380" cy="685800"/>
          </a:xfrm>
        </p:spPr>
        <p:txBody>
          <a:bodyPr/>
          <a:lstStyle/>
          <a:p>
            <a:r>
              <a:rPr lang="en-US"/>
              <a:t>Measure pion structure function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605B-77B4-2C44-9107-DA0718D6BB0E}" type="slidenum">
              <a:rPr lang="en-US"/>
              <a:pPr/>
              <a:t>12</a:t>
            </a:fld>
            <a:endParaRPr lang="en-US">
              <a:latin typeface="Times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Fermilab E-444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62100"/>
            <a:ext cx="2931504" cy="2971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260" y="1638300"/>
            <a:ext cx="3161740" cy="2895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687" y="1562100"/>
            <a:ext cx="3164913" cy="2971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6800" y="3543300"/>
            <a:ext cx="862072" cy="307777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Nucleon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91400" y="3540323"/>
            <a:ext cx="516826" cy="307777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Pion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8200" y="5295900"/>
            <a:ext cx="7191392" cy="646331"/>
          </a:xfrm>
          <a:prstGeom prst="rect">
            <a:avLst/>
          </a:prstGeom>
          <a:solidFill>
            <a:srgbClr val="FFCC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E-444 gave us 6 PRL articles appearing in 1979-80</a:t>
            </a:r>
          </a:p>
          <a:p>
            <a:pPr marL="285750" indent="-166688">
              <a:buFont typeface="Arial"/>
              <a:buChar char="•"/>
            </a:pP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2 with over 100 citations (“very well known papers” in SPIRES)</a:t>
            </a:r>
          </a:p>
        </p:txBody>
      </p:sp>
    </p:spTree>
    <p:extLst>
      <p:ext uri="{BB962C8B-B14F-4D97-AF65-F5344CB8AC3E}">
        <p14:creationId xmlns:p14="http://schemas.microsoft.com/office/powerpoint/2010/main" val="2538028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00100"/>
            <a:ext cx="9136380" cy="6248400"/>
          </a:xfrm>
        </p:spPr>
        <p:txBody>
          <a:bodyPr/>
          <a:lstStyle/>
          <a:p>
            <a:r>
              <a:rPr lang="en-US"/>
              <a:t>A bonus</a:t>
            </a:r>
          </a:p>
          <a:p>
            <a:pPr lvl="1"/>
            <a:r>
              <a:rPr lang="en-US"/>
              <a:t>Unexpected effect observed in E-444 at high X</a:t>
            </a:r>
            <a:r>
              <a:rPr lang="en-US" baseline="-25000"/>
              <a:t>1</a:t>
            </a:r>
            <a:endParaRPr lang="en-US"/>
          </a:p>
          <a:p>
            <a:pPr lvl="1"/>
            <a:r>
              <a:rPr lang="en-US"/>
              <a:t>evidence for longitudinal photon polarization characteristic a modified production mechanism (higher twist effect?)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605B-77B4-2C44-9107-DA0718D6BB0E}" type="slidenum">
              <a:rPr lang="en-US"/>
              <a:pPr/>
              <a:t>13</a:t>
            </a:fld>
            <a:endParaRPr lang="en-US">
              <a:latin typeface="Times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Fermilab E-444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52700"/>
            <a:ext cx="2590800" cy="41119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781300"/>
            <a:ext cx="2832100" cy="39954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781300"/>
            <a:ext cx="2353962" cy="24884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00800" y="5524500"/>
            <a:ext cx="3608881" cy="1077218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Annihilating quark predicted to be</a:t>
            </a:r>
          </a:p>
          <a:p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off-shell (massive) in this kinematic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region.</a:t>
            </a:r>
          </a:p>
          <a:p>
            <a:pPr marL="285750" indent="-168275">
              <a:buFont typeface="Arial"/>
              <a:buChar char="•"/>
            </a:pP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modifies angular distribution</a:t>
            </a:r>
            <a:endParaRPr lang="en-US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90671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proposed to follow up on this observation</a:t>
            </a:r>
          </a:p>
          <a:p>
            <a:pPr lvl="1"/>
            <a:r>
              <a:rPr lang="en-US"/>
              <a:t>go to the ultimate sensitivity possible at Fermilab</a:t>
            </a:r>
          </a:p>
          <a:p>
            <a:pPr lvl="2"/>
            <a:r>
              <a:rPr lang="en-US"/>
              <a:t>beam of 3 x 10</a:t>
            </a:r>
            <a:r>
              <a:rPr lang="en-US" baseline="30000"/>
              <a:t>8</a:t>
            </a:r>
            <a:r>
              <a:rPr lang="en-US"/>
              <a:t> pions/s in Proton West area</a:t>
            </a:r>
          </a:p>
          <a:p>
            <a:pPr lvl="1"/>
            <a:r>
              <a:rPr lang="en-US"/>
              <a:t>new dedicated detector set-up</a:t>
            </a:r>
          </a:p>
          <a:p>
            <a:pPr lvl="2"/>
            <a:r>
              <a:rPr lang="en-US"/>
              <a:t>	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605B-77B4-2C44-9107-DA0718D6BB0E}" type="slidenum">
              <a:rPr lang="en-US"/>
              <a:pPr/>
              <a:t>14</a:t>
            </a:fld>
            <a:endParaRPr lang="en-US">
              <a:latin typeface="Times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Fermilab E-615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2628900"/>
            <a:ext cx="5397500" cy="427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80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00100"/>
            <a:ext cx="9136380" cy="5867400"/>
          </a:xfrm>
        </p:spPr>
        <p:txBody>
          <a:bodyPr/>
          <a:lstStyle/>
          <a:p>
            <a:r>
              <a:rPr lang="en-US"/>
              <a:t>Experiment proposed in May 1979</a:t>
            </a:r>
          </a:p>
          <a:p>
            <a:pPr lvl="1"/>
            <a:r>
              <a:rPr lang="en-US"/>
              <a:t>approved July 1979</a:t>
            </a:r>
          </a:p>
          <a:p>
            <a:pPr lvl="1"/>
            <a:r>
              <a:rPr lang="en-US">
                <a:solidFill>
                  <a:srgbClr val="FF0000"/>
                </a:solidFill>
              </a:rPr>
              <a:t>Kirk</a:t>
            </a:r>
            <a:r>
              <a:rPr lang="en-US"/>
              <a:t> spokesperson</a:t>
            </a:r>
          </a:p>
          <a:p>
            <a:r>
              <a:rPr lang="en-US"/>
              <a:t>First engineering run in 1983 with main operation in 1983-4</a:t>
            </a:r>
          </a:p>
          <a:p>
            <a:pPr lvl="1"/>
            <a:r>
              <a:rPr lang="en-US"/>
              <a:t>huge data sample collected</a:t>
            </a:r>
          </a:p>
          <a:p>
            <a:pPr lvl="1"/>
            <a:r>
              <a:rPr lang="en-US"/>
              <a:t>~60K events with masses above 4 GeV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605B-77B4-2C44-9107-DA0718D6BB0E}" type="slidenum">
              <a:rPr lang="en-US"/>
              <a:pPr/>
              <a:t>15</a:t>
            </a:fld>
            <a:endParaRPr lang="en-US">
              <a:latin typeface="Times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Fermilab E-615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541346"/>
            <a:ext cx="7251700" cy="353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42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Able to characterize clear departures from leading order annihilation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/>
              <a:t>By 1990 most of us had gone our separate ways</a:t>
            </a:r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605B-77B4-2C44-9107-DA0718D6BB0E}" type="slidenum">
              <a:rPr lang="en-US"/>
              <a:pPr/>
              <a:t>16</a:t>
            </a:fld>
            <a:endParaRPr lang="en-US">
              <a:latin typeface="Times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Fermilab E-615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400" y="2095500"/>
            <a:ext cx="7246921" cy="1477328"/>
          </a:xfrm>
          <a:prstGeom prst="rect">
            <a:avLst/>
          </a:prstGeom>
          <a:solidFill>
            <a:srgbClr val="FFCC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E-615 gave us 8 journal articles appearing between 1986 and 1991</a:t>
            </a:r>
          </a:p>
          <a:p>
            <a:pPr marL="285750" indent="-166688">
              <a:buFont typeface="Arial"/>
              <a:buChar char="•"/>
            </a:pP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2 with over 100 citations (“very well known papers” in SPIRES)</a:t>
            </a:r>
          </a:p>
          <a:p>
            <a:pPr marL="285750" indent="-166688">
              <a:buFont typeface="Arial"/>
              <a:buChar char="•"/>
            </a:pP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1 with 336 citations (where &gt; 250 is a “famous paper”)</a:t>
            </a:r>
          </a:p>
          <a:p>
            <a:pPr marL="788670" lvl="1" indent="-166688">
              <a:buFont typeface="Arial"/>
              <a:buChar char="•"/>
            </a:pP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this was the most cited of all our mu-pair papers</a:t>
            </a:r>
          </a:p>
          <a:p>
            <a:pPr marL="788670" lvl="1" indent="-166688">
              <a:buFont typeface="Arial"/>
              <a:buChar char="•"/>
            </a:pP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John Conway’s PRD thesis paper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6344966"/>
              </p:ext>
            </p:extLst>
          </p:nvPr>
        </p:nvGraphicFramePr>
        <p:xfrm>
          <a:off x="8418921" y="1028700"/>
          <a:ext cx="505460" cy="445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13" name="Equation" r:id="rId3" imgW="215900" imgH="190500" progId="Equation.DSMT4">
                  <p:embed/>
                </p:oleObj>
              </mc:Choice>
              <mc:Fallback>
                <p:oleObj name="Equation" r:id="rId3" imgW="2159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18921" y="1028700"/>
                        <a:ext cx="505460" cy="4459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6753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605B-77B4-2C44-9107-DA0718D6BB0E}" type="slidenum">
              <a:rPr lang="en-US"/>
              <a:pPr/>
              <a:t>17</a:t>
            </a:fld>
            <a:endParaRPr lang="en-US">
              <a:latin typeface="Times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And now?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23900"/>
            <a:ext cx="4114800" cy="67312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00201" y="1562100"/>
            <a:ext cx="3200400" cy="73866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10</a:t>
            </a:r>
            <a:r>
              <a:rPr lang="en-US" sz="14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9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 intactions per second</a:t>
            </a:r>
          </a:p>
          <a:p>
            <a:pPr indent="173038"/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~30 “simultaneously”</a:t>
            </a:r>
          </a:p>
          <a:p>
            <a:pPr indent="173038"/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100 x 10</a:t>
            </a:r>
            <a:r>
              <a:rPr lang="en-US" sz="14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6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 tiny detection elements</a:t>
            </a:r>
          </a:p>
        </p:txBody>
      </p:sp>
      <p:cxnSp>
        <p:nvCxnSpPr>
          <p:cNvPr id="13" name="Curved Connector 12"/>
          <p:cNvCxnSpPr>
            <a:stCxn id="11" idx="3"/>
          </p:cNvCxnSpPr>
          <p:nvPr/>
        </p:nvCxnSpPr>
        <p:spPr bwMode="auto">
          <a:xfrm>
            <a:off x="4800601" y="1931432"/>
            <a:ext cx="1752599" cy="240268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1676400" y="2628900"/>
            <a:ext cx="3228768" cy="954107"/>
          </a:xfrm>
          <a:prstGeom prst="rect">
            <a:avLst/>
          </a:prstGeom>
          <a:solidFill>
            <a:srgbClr val="FFCC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Heavy material to absorb</a:t>
            </a:r>
          </a:p>
          <a:p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strongly interacting particles</a:t>
            </a:r>
          </a:p>
          <a:p>
            <a:pPr marL="285750" indent="-166688">
              <a:buFont typeface="Arial"/>
              <a:buChar char="•"/>
            </a:pP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but segmented and instrumented</a:t>
            </a:r>
          </a:p>
          <a:p>
            <a:pPr indent="282575"/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to measure energy and position</a:t>
            </a:r>
            <a:endParaRPr lang="en-US" sz="14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cxnSp>
        <p:nvCxnSpPr>
          <p:cNvPr id="23" name="Curved Connector 22"/>
          <p:cNvCxnSpPr>
            <a:stCxn id="19" idx="3"/>
          </p:cNvCxnSpPr>
          <p:nvPr/>
        </p:nvCxnSpPr>
        <p:spPr bwMode="auto">
          <a:xfrm flipV="1">
            <a:off x="4905168" y="2400300"/>
            <a:ext cx="1302394" cy="705654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Curved Connector 26"/>
          <p:cNvCxnSpPr>
            <a:stCxn id="19" idx="3"/>
          </p:cNvCxnSpPr>
          <p:nvPr/>
        </p:nvCxnSpPr>
        <p:spPr bwMode="auto">
          <a:xfrm flipV="1">
            <a:off x="4905168" y="2705100"/>
            <a:ext cx="1190832" cy="400854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1752600" y="4229100"/>
            <a:ext cx="2740867" cy="523220"/>
          </a:xfrm>
          <a:prstGeom prst="rect">
            <a:avLst/>
          </a:prstGeom>
          <a:solidFill>
            <a:srgbClr val="F58E7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Muons bent in a magnetic field</a:t>
            </a:r>
          </a:p>
          <a:p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Trajectory measured</a:t>
            </a:r>
            <a:endParaRPr lang="en-US" sz="14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cxnSp>
        <p:nvCxnSpPr>
          <p:cNvPr id="33" name="Curved Connector 32"/>
          <p:cNvCxnSpPr>
            <a:stCxn id="32" idx="3"/>
          </p:cNvCxnSpPr>
          <p:nvPr/>
        </p:nvCxnSpPr>
        <p:spPr bwMode="auto">
          <a:xfrm flipV="1">
            <a:off x="4493467" y="3162300"/>
            <a:ext cx="1373933" cy="132841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6" name="TextBox 35"/>
          <p:cNvSpPr txBox="1"/>
          <p:nvPr/>
        </p:nvSpPr>
        <p:spPr>
          <a:xfrm>
            <a:off x="1143000" y="5905500"/>
            <a:ext cx="3352800" cy="523220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This interaction has a pair of muons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 with an effective mass 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of 1390 GeV</a:t>
            </a:r>
            <a:endParaRPr lang="en-US" sz="14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55616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605B-77B4-2C44-9107-DA0718D6BB0E}" type="slidenum">
              <a:rPr lang="en-US"/>
              <a:pPr/>
              <a:t>18</a:t>
            </a:fld>
            <a:endParaRPr lang="en-US">
              <a:latin typeface="Times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ATLAS muon spectrometer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44932" y="3050083"/>
            <a:ext cx="184666" cy="307777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en-US" sz="14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8" name="Picture 7" descr="ATLAS toro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76300"/>
            <a:ext cx="5139128" cy="3352800"/>
          </a:xfrm>
          <a:prstGeom prst="rect">
            <a:avLst/>
          </a:prstGeom>
        </p:spPr>
      </p:pic>
      <p:pic>
        <p:nvPicPr>
          <p:cNvPr id="2" name="Picture 1" descr="Muon chambers - end vi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14" y="800100"/>
            <a:ext cx="4064786" cy="34654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4533900"/>
            <a:ext cx="3711836" cy="954107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8 superconducting coils carrying 25,000 A</a:t>
            </a:r>
          </a:p>
          <a:p>
            <a:pPr marL="285750" indent="-168275"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25 m long</a:t>
            </a:r>
          </a:p>
          <a:p>
            <a:pPr marL="285750" indent="-168275">
              <a:buFont typeface="Arial"/>
              <a:buChar char="•"/>
            </a:pP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outer diameter 20.1 m</a:t>
            </a:r>
          </a:p>
          <a:p>
            <a:pPr marL="285750" indent="-168275">
              <a:buFont typeface="Arial"/>
              <a:buChar char="•"/>
            </a:pP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inner diameter 9.4 m</a:t>
            </a:r>
            <a:endParaRPr lang="en-US" sz="14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4641621"/>
            <a:ext cx="4267200" cy="73866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Trajectories measured with groups of 3-cm dia.</a:t>
            </a:r>
          </a:p>
          <a:p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drift tubes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resolution for each station (multi-layer) ~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35 um</a:t>
            </a:r>
            <a:endParaRPr lang="en-US" sz="14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92981" y="6134100"/>
            <a:ext cx="5050819" cy="523220"/>
          </a:xfrm>
          <a:prstGeom prst="rect">
            <a:avLst/>
          </a:prstGeom>
          <a:solidFill>
            <a:srgbClr val="FFCC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Momentum resolution ~10% for 1 TeV muons</a:t>
            </a:r>
          </a:p>
          <a:p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Performance for lower momentum aided by inner detector</a:t>
            </a:r>
            <a:endParaRPr lang="en-US" sz="14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25308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ATLAS muon spectrometer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12B59-9886-1441-8551-ED19948B435F}" type="slidenum">
              <a:rPr lang="en-US"/>
              <a:pPr/>
              <a:t>19</a:t>
            </a:fld>
            <a:endParaRPr lang="en-US">
              <a:latin typeface="Times" charset="0"/>
            </a:endParaRPr>
          </a:p>
        </p:txBody>
      </p:sp>
      <p:pic>
        <p:nvPicPr>
          <p:cNvPr id="6" name="Picture 5" descr="Photo ATLAS muon syst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00101"/>
            <a:ext cx="913953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50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00100"/>
            <a:ext cx="9448800" cy="5867400"/>
          </a:xfrm>
        </p:spPr>
        <p:txBody>
          <a:bodyPr/>
          <a:lstStyle/>
          <a:p>
            <a:r>
              <a:rPr lang="en-US"/>
              <a:t>We worked together on a series of Fermilab experiments on hadronically produced mu-pairs from ~1974 to ~1990</a:t>
            </a:r>
          </a:p>
          <a:p>
            <a:endParaRPr lang="en-US" sz="1600"/>
          </a:p>
          <a:p>
            <a:r>
              <a:rPr lang="en-US"/>
              <a:t>Kirk came to Chicago as Fermi Postdoctoral Fellow in 1974</a:t>
            </a:r>
          </a:p>
          <a:p>
            <a:pPr lvl="1"/>
            <a:r>
              <a:rPr lang="en-US"/>
              <a:t>with an outstanding background</a:t>
            </a:r>
          </a:p>
          <a:p>
            <a:pPr marL="0" indent="0">
              <a:buNone/>
            </a:pPr>
            <a:endParaRPr lang="en-US" sz="1600"/>
          </a:p>
          <a:p>
            <a:r>
              <a:rPr lang="en-US"/>
              <a:t>Thesis with the Heusch group at on the Caltech synchrotron, 1972</a:t>
            </a:r>
          </a:p>
          <a:p>
            <a:pPr lvl="1"/>
            <a:r>
              <a:rPr lang="en-US"/>
              <a:t>preceeded by Charlie Prescot, Elliott Bloom, Bruce Winstein</a:t>
            </a:r>
          </a:p>
          <a:p>
            <a:pPr lvl="1"/>
            <a:r>
              <a:rPr lang="en-US"/>
              <a:t>spectacular training in experimental HEP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605B-77B4-2C44-9107-DA0718D6BB0E}" type="slidenum">
              <a:rPr lang="en-US"/>
              <a:pPr/>
              <a:t>2</a:t>
            </a:fld>
            <a:endParaRPr lang="en-US">
              <a:latin typeface="Times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The early years</a:t>
            </a:r>
          </a:p>
        </p:txBody>
      </p:sp>
      <p:pic>
        <p:nvPicPr>
          <p:cNvPr id="7" name="Picture 6" descr="Thesis detec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92" y="4138627"/>
            <a:ext cx="5235008" cy="29352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5905500"/>
            <a:ext cx="1195347" cy="738664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1.5 GeV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electron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synchrotron</a:t>
            </a:r>
          </a:p>
        </p:txBody>
      </p:sp>
      <p:cxnSp>
        <p:nvCxnSpPr>
          <p:cNvPr id="13" name="Curved Connector 12"/>
          <p:cNvCxnSpPr>
            <a:stCxn id="8" idx="0"/>
          </p:cNvCxnSpPr>
          <p:nvPr/>
        </p:nvCxnSpPr>
        <p:spPr bwMode="auto">
          <a:xfrm rot="5400000" flipH="1" flipV="1">
            <a:off x="679837" y="5137537"/>
            <a:ext cx="838200" cy="697726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6553200" y="3924300"/>
            <a:ext cx="2895600" cy="523220"/>
          </a:xfrm>
          <a:prstGeom prst="rect">
            <a:avLst/>
          </a:prstGeom>
          <a:solidFill>
            <a:srgbClr val="FFCC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Thesis on γ + He</a:t>
            </a:r>
            <a:r>
              <a:rPr lang="en-US" sz="14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3 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→ p + d</a:t>
            </a:r>
          </a:p>
          <a:p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as part of a test of T invariance.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96000" y="4762500"/>
            <a:ext cx="2209800" cy="523220"/>
          </a:xfrm>
          <a:prstGeom prst="rect">
            <a:avLst/>
          </a:prstGeom>
          <a:solidFill>
            <a:srgbClr val="F58E7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Two arm spectrometer for p and d detection</a:t>
            </a:r>
          </a:p>
        </p:txBody>
      </p:sp>
      <p:cxnSp>
        <p:nvCxnSpPr>
          <p:cNvPr id="21" name="Curved Connector 20"/>
          <p:cNvCxnSpPr>
            <a:stCxn id="19" idx="1"/>
          </p:cNvCxnSpPr>
          <p:nvPr/>
        </p:nvCxnSpPr>
        <p:spPr bwMode="auto">
          <a:xfrm rot="10800000" flipV="1">
            <a:off x="3810000" y="5024110"/>
            <a:ext cx="2286000" cy="27179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Curved Connector 25"/>
          <p:cNvCxnSpPr>
            <a:stCxn id="19" idx="1"/>
          </p:cNvCxnSpPr>
          <p:nvPr/>
        </p:nvCxnSpPr>
        <p:spPr bwMode="auto">
          <a:xfrm rot="10800000" flipV="1">
            <a:off x="4419600" y="5024110"/>
            <a:ext cx="1676400" cy="126239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78964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2920" y="6134100"/>
            <a:ext cx="9136380" cy="914400"/>
          </a:xfrm>
        </p:spPr>
        <p:txBody>
          <a:bodyPr/>
          <a:lstStyle/>
          <a:p>
            <a:r>
              <a:rPr lang="en-US"/>
              <a:t>uncorrected mass spectrum (distorted by trigger)</a:t>
            </a:r>
          </a:p>
          <a:p>
            <a:r>
              <a:rPr lang="en-US"/>
              <a:t>data from ~2 hrs of operation at current luminosities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605B-77B4-2C44-9107-DA0718D6BB0E}" type="slidenum">
              <a:rPr lang="en-US"/>
              <a:pPr/>
              <a:t>20</a:t>
            </a:fld>
            <a:endParaRPr lang="en-US">
              <a:latin typeface="Times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ATLAS μ-pair signal</a:t>
            </a:r>
          </a:p>
        </p:txBody>
      </p:sp>
      <p:pic>
        <p:nvPicPr>
          <p:cNvPr id="7" name="Picture 6" descr="Inclusive mu-pair mass spectr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23900"/>
            <a:ext cx="7672487" cy="55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69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838700"/>
            <a:ext cx="9136380" cy="2209800"/>
          </a:xfrm>
        </p:spPr>
        <p:txBody>
          <a:bodyPr/>
          <a:lstStyle/>
          <a:p>
            <a:r>
              <a:rPr lang="en-US"/>
              <a:t>spectral shapes very well understood</a:t>
            </a:r>
          </a:p>
          <a:p>
            <a:r>
              <a:rPr lang="en-US"/>
              <a:t>no new mass enhancements seen</a:t>
            </a:r>
          </a:p>
          <a:p>
            <a:pPr lvl="1"/>
            <a:r>
              <a:rPr lang="en-US"/>
              <a:t>M</a:t>
            </a:r>
            <a:r>
              <a:rPr lang="en-US" baseline="-25000"/>
              <a:t>Z’</a:t>
            </a:r>
            <a:r>
              <a:rPr lang="en-US"/>
              <a:t> &gt; 3.4 TeV (with SM couplings)</a:t>
            </a:r>
          </a:p>
          <a:p>
            <a:r>
              <a:rPr lang="en-US"/>
              <a:t>mass scale of any “contact” interactions distorting the spectrum</a:t>
            </a:r>
          </a:p>
          <a:p>
            <a:pPr lvl="1"/>
            <a:r>
              <a:rPr lang="en-US"/>
              <a:t>M &gt; 16 TeV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605B-77B4-2C44-9107-DA0718D6BB0E}" type="slidenum">
              <a:rPr lang="en-US"/>
              <a:pPr/>
              <a:t>21</a:t>
            </a:fld>
            <a:endParaRPr lang="en-US">
              <a:latin typeface="Times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ATLAS Drell-Yan mass spectrum</a:t>
            </a:r>
          </a:p>
        </p:txBody>
      </p:sp>
      <p:pic>
        <p:nvPicPr>
          <p:cNvPr id="8" name="Picture 7" descr="Dilepton mass spect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10058400" cy="41574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7800" y="1562100"/>
            <a:ext cx="983199" cy="307777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Electrons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4200" y="1485900"/>
            <a:ext cx="712317" cy="307777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Muons</a:t>
            </a:r>
          </a:p>
        </p:txBody>
      </p:sp>
    </p:spTree>
    <p:extLst>
      <p:ext uri="{BB962C8B-B14F-4D97-AF65-F5344CB8AC3E}">
        <p14:creationId xmlns:p14="http://schemas.microsoft.com/office/powerpoint/2010/main" val="3421028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605B-77B4-2C44-9107-DA0718D6BB0E}" type="slidenum">
              <a:rPr lang="en-US"/>
              <a:pPr/>
              <a:t>22</a:t>
            </a:fld>
            <a:endParaRPr lang="en-US">
              <a:latin typeface="Times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ATLAS signal instead of a limit</a:t>
            </a:r>
          </a:p>
        </p:txBody>
      </p:sp>
      <p:pic>
        <p:nvPicPr>
          <p:cNvPr id="7" name="Picture 6" descr="H to 4 leptons (low mass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07" y="777228"/>
            <a:ext cx="4868893" cy="4671072"/>
          </a:xfrm>
          <a:prstGeom prst="rect">
            <a:avLst/>
          </a:prstGeom>
        </p:spPr>
      </p:pic>
      <p:pic>
        <p:nvPicPr>
          <p:cNvPr id="8" name="Picture 7" descr="H to 4 leptons (high mass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385" y="794496"/>
            <a:ext cx="4850615" cy="465353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372100"/>
            <a:ext cx="9136380" cy="1752600"/>
          </a:xfrm>
        </p:spPr>
        <p:txBody>
          <a:bodyPr/>
          <a:lstStyle/>
          <a:p>
            <a:r>
              <a:rPr lang="en-US" sz="2000"/>
              <a:t>the Higgs decay mode with the lowest background</a:t>
            </a:r>
          </a:p>
          <a:p>
            <a:pPr lvl="1"/>
            <a:r>
              <a:rPr lang="en-US" sz="1800"/>
              <a:t>signal is also small because of the </a:t>
            </a:r>
            <a:r>
              <a:rPr lang="en-US" sz="1800" i="1"/>
              <a:t>Z</a:t>
            </a:r>
            <a:r>
              <a:rPr lang="en-US" sz="1800"/>
              <a:t>  branching ratios to leptons</a:t>
            </a:r>
          </a:p>
          <a:p>
            <a:pPr lvl="1"/>
            <a:r>
              <a:rPr lang="en-US" sz="1800"/>
              <a:t>~26 events on a background of 10 events from Run 1 data</a:t>
            </a:r>
          </a:p>
          <a:p>
            <a:r>
              <a:rPr lang="en-US" sz="2000"/>
              <a:t>excellent information on the Higgs mass</a:t>
            </a:r>
          </a:p>
          <a:p>
            <a:pPr lvl="1"/>
            <a:r>
              <a:rPr lang="en-US" sz="1800"/>
              <a:t>unlike </a:t>
            </a:r>
            <a:r>
              <a:rPr lang="en-US" sz="1800" i="1"/>
              <a:t>H </a:t>
            </a:r>
            <a:r>
              <a:rPr lang="en-US" sz="1800" i="1">
                <a:sym typeface="Wingdings"/>
              </a:rPr>
              <a:t>→ W</a:t>
            </a:r>
            <a:r>
              <a:rPr lang="en-US" sz="1800" i="1" baseline="30000">
                <a:sym typeface="Wingdings"/>
              </a:rPr>
              <a:t>+</a:t>
            </a:r>
            <a:r>
              <a:rPr lang="en-US" sz="1800" i="1">
                <a:sym typeface="Wingdings"/>
              </a:rPr>
              <a:t>W</a:t>
            </a:r>
            <a:r>
              <a:rPr lang="en-US" sz="1800" i="1" baseline="30000">
                <a:sym typeface="Wingdings"/>
              </a:rPr>
              <a:t>−</a:t>
            </a:r>
            <a:endParaRPr lang="en-US" sz="1800" i="1" baseline="30000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23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mu-pair physics is still alive and well</a:t>
            </a:r>
          </a:p>
          <a:p>
            <a:r>
              <a:rPr lang="en-US"/>
              <a:t>the environment has evolved</a:t>
            </a:r>
          </a:p>
          <a:p>
            <a:pPr lvl="1"/>
            <a:r>
              <a:rPr lang="en-US"/>
              <a:t>15 years to plan and build the detector</a:t>
            </a:r>
          </a:p>
          <a:p>
            <a:pPr lvl="1"/>
            <a:r>
              <a:rPr lang="en-US"/>
              <a:t>~$1B to be assembled</a:t>
            </a:r>
          </a:p>
          <a:p>
            <a:pPr lvl="1"/>
            <a:r>
              <a:rPr lang="en-US"/>
              <a:t>~3000 people involved</a:t>
            </a:r>
          </a:p>
          <a:p>
            <a:r>
              <a:rPr lang="en-US"/>
              <a:t>the style has evolved</a:t>
            </a:r>
          </a:p>
          <a:p>
            <a:pPr lvl="1"/>
            <a:r>
              <a:rPr lang="en-US"/>
              <a:t>no stone is left unturned</a:t>
            </a:r>
          </a:p>
          <a:p>
            <a:r>
              <a:rPr lang="en-US"/>
              <a:t>the performance of the detector and analysis environment is outstanding</a:t>
            </a:r>
          </a:p>
          <a:p>
            <a:pPr lvl="1"/>
            <a:r>
              <a:rPr lang="en-US"/>
              <a:t>very powerful simulation tools</a:t>
            </a:r>
          </a:p>
          <a:p>
            <a:pPr lvl="2"/>
            <a:r>
              <a:rPr lang="en-US"/>
              <a:t>accurate physics generators for most processes</a:t>
            </a:r>
          </a:p>
          <a:p>
            <a:pPr lvl="2"/>
            <a:r>
              <a:rPr lang="en-US"/>
              <a:t>full simulation of particle interactions in the detector material</a:t>
            </a:r>
          </a:p>
          <a:p>
            <a:pPr lvl="2"/>
            <a:r>
              <a:rPr lang="en-US"/>
              <a:t>massive computing environment</a:t>
            </a:r>
          </a:p>
          <a:p>
            <a:r>
              <a:rPr lang="en-US"/>
              <a:t>now embarked on Run 2 at 13 TeV</a:t>
            </a:r>
          </a:p>
          <a:p>
            <a:pPr lvl="1"/>
            <a:r>
              <a:rPr lang="en-US"/>
              <a:t>physics beyond the lightest Higgs boson?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2"/>
            <a:r>
              <a:rPr lang="en-US"/>
              <a:t>								</a:t>
            </a:r>
          </a:p>
          <a:p>
            <a:pPr lvl="1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605B-77B4-2C44-9107-DA0718D6BB0E}" type="slidenum">
              <a:rPr lang="en-US"/>
              <a:pPr/>
              <a:t>23</a:t>
            </a:fld>
            <a:endParaRPr lang="en-US">
              <a:latin typeface="Times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077621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After Caltech, CERN ~1972-74</a:t>
            </a:r>
          </a:p>
          <a:p>
            <a:pPr lvl="1"/>
            <a:r>
              <a:rPr lang="en-US"/>
              <a:t>early operation of the Intersecting Storage Rings</a:t>
            </a:r>
          </a:p>
          <a:p>
            <a:pPr lvl="1"/>
            <a:r>
              <a:rPr lang="en-US"/>
              <a:t>first evidence for hard parton-parton scattering</a:t>
            </a:r>
          </a:p>
          <a:p>
            <a:r>
              <a:rPr lang="en-US"/>
              <a:t>Streamer chamber experiment triggering on high </a:t>
            </a:r>
            <a:r>
              <a:rPr lang="en-US" i="1"/>
              <a:t>p</a:t>
            </a:r>
            <a:r>
              <a:rPr lang="en-US" i="1" baseline="-25000"/>
              <a:t>T       </a:t>
            </a:r>
            <a:r>
              <a:rPr lang="en-US" i="1"/>
              <a:t>s</a:t>
            </a:r>
            <a:r>
              <a:rPr lang="en-US"/>
              <a:t> </a:t>
            </a:r>
          </a:p>
          <a:p>
            <a:pPr lvl="1"/>
            <a:r>
              <a:rPr lang="en-US"/>
              <a:t>with Aachen, CERN, Heidelberg, Munich group, R701</a:t>
            </a:r>
          </a:p>
          <a:p>
            <a:pPr lvl="2"/>
            <a:r>
              <a:rPr lang="en-US"/>
              <a:t>including Pierre Darriulat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605B-77B4-2C44-9107-DA0718D6BB0E}" type="slidenum">
              <a:rPr lang="en-US"/>
              <a:pPr/>
              <a:t>3</a:t>
            </a:fld>
            <a:endParaRPr lang="en-US">
              <a:latin typeface="Times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The early years</a:t>
            </a:r>
          </a:p>
        </p:txBody>
      </p:sp>
      <p:pic>
        <p:nvPicPr>
          <p:cNvPr id="7" name="Picture 6" descr="R701 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467100"/>
            <a:ext cx="5029200" cy="3352800"/>
          </a:xfrm>
          <a:prstGeom prst="rect">
            <a:avLst/>
          </a:prstGeom>
        </p:spPr>
      </p:pic>
      <p:pic>
        <p:nvPicPr>
          <p:cNvPr id="8" name="Picture 7" descr="ISR expt on high pt pizero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619500"/>
            <a:ext cx="4920342" cy="32004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196860"/>
              </p:ext>
            </p:extLst>
          </p:nvPr>
        </p:nvGraphicFramePr>
        <p:xfrm>
          <a:off x="7848600" y="2171700"/>
          <a:ext cx="394970" cy="370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39" name="Equation" r:id="rId5" imgW="203200" imgH="190500" progId="Equation.DSMT4">
                  <p:embed/>
                </p:oleObj>
              </mc:Choice>
              <mc:Fallback>
                <p:oleObj name="Equation" r:id="rId5" imgW="2032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48600" y="2171700"/>
                        <a:ext cx="394970" cy="370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966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00100"/>
            <a:ext cx="9136380" cy="6248400"/>
          </a:xfrm>
        </p:spPr>
        <p:txBody>
          <a:bodyPr/>
          <a:lstStyle/>
          <a:p>
            <a:r>
              <a:rPr lang="en-US"/>
              <a:t>Kirk joined us at Chicago in 1974</a:t>
            </a:r>
          </a:p>
          <a:p>
            <a:pPr lvl="1"/>
            <a:r>
              <a:rPr lang="en-US"/>
              <a:t>Enrico Fermi Fellow</a:t>
            </a:r>
          </a:p>
          <a:p>
            <a:r>
              <a:rPr lang="en-US"/>
              <a:t>Experiment 331 proposed at Fermilab in August 1974</a:t>
            </a:r>
          </a:p>
          <a:p>
            <a:pPr lvl="1"/>
            <a:r>
              <a:rPr lang="en-US"/>
              <a:t>study lepton pair production with a large acceptance spectrometer</a:t>
            </a:r>
          </a:p>
          <a:p>
            <a:pPr lvl="1"/>
            <a:r>
              <a:rPr lang="en-US"/>
              <a:t>PAC suggested we use the Chicago Cyclotron Spectrometer assembled for deep inelastic muon scattering</a:t>
            </a:r>
          </a:p>
          <a:p>
            <a:pPr lvl="2"/>
            <a:r>
              <a:rPr lang="en-US"/>
              <a:t>with modest changes for triggering, beam definition, hadron filtering, etc.</a:t>
            </a:r>
          </a:p>
          <a:p>
            <a:pPr lvl="1"/>
            <a:r>
              <a:rPr lang="en-US"/>
              <a:t>approved Nov. 25, 1974, just after the “November revolution”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605B-77B4-2C44-9107-DA0718D6BB0E}" type="slidenum">
              <a:rPr lang="en-US"/>
              <a:pPr/>
              <a:t>4</a:t>
            </a:fld>
            <a:endParaRPr lang="en-US">
              <a:latin typeface="Times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At Chicago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924300"/>
            <a:ext cx="4728000" cy="304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00800" y="4305300"/>
            <a:ext cx="3048000" cy="923330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Group of 9 people made it all work</a:t>
            </a:r>
          </a:p>
          <a:p>
            <a:pPr marL="344488" indent="-173038">
              <a:buFont typeface="Wingdings" charset="2"/>
              <a:buChar char="§"/>
            </a:pP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with Kirk a key player</a:t>
            </a:r>
            <a:endParaRPr lang="en-US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61159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605B-77B4-2C44-9107-DA0718D6BB0E}" type="slidenum">
              <a:rPr lang="en-US"/>
              <a:pPr/>
              <a:t>5</a:t>
            </a:fld>
            <a:endParaRPr lang="en-US">
              <a:latin typeface="Times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Fermilab E-331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952500"/>
            <a:ext cx="7239000" cy="1924291"/>
          </a:xfrm>
          <a:prstGeom prst="rect">
            <a:avLst/>
          </a:prstGeom>
        </p:spPr>
      </p:pic>
      <p:sp>
        <p:nvSpPr>
          <p:cNvPr id="9" name="Donut 8"/>
          <p:cNvSpPr/>
          <p:nvPr/>
        </p:nvSpPr>
        <p:spPr bwMode="auto">
          <a:xfrm>
            <a:off x="4028540" y="1323445"/>
            <a:ext cx="1649944" cy="417513"/>
          </a:xfrm>
          <a:prstGeom prst="donut">
            <a:avLst>
              <a:gd name="adj" fmla="val 764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86100"/>
            <a:ext cx="3251200" cy="37376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38600" y="4381500"/>
            <a:ext cx="4500150" cy="1415772"/>
          </a:xfrm>
          <a:prstGeom prst="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Our first publication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Clear sighting of </a:t>
            </a:r>
            <a:r>
              <a:rPr lang="en-US" sz="18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J/ψ</a:t>
            </a:r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production by pions</a:t>
            </a:r>
          </a:p>
          <a:p>
            <a:pPr marL="285750" indent="-166688">
              <a:buFont typeface="Arial"/>
              <a:buChar char="•"/>
            </a:pP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ratty early data</a:t>
            </a:r>
          </a:p>
          <a:p>
            <a:pPr marL="285750" indent="-166688">
              <a:buFont typeface="Arial"/>
              <a:buChar char="•"/>
            </a:pP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much more to come </a:t>
            </a:r>
          </a:p>
          <a:p>
            <a:pPr marL="285750" indent="-166688">
              <a:buFont typeface="Arial"/>
              <a:buChar char="•"/>
            </a:pPr>
            <a:endParaRPr lang="en-US" sz="1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86071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605B-77B4-2C44-9107-DA0718D6BB0E}" type="slidenum">
              <a:rPr lang="en-US"/>
              <a:pPr/>
              <a:t>6</a:t>
            </a:fld>
            <a:endParaRPr lang="en-US">
              <a:latin typeface="Times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Fermilab E-331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33400" y="3771900"/>
            <a:ext cx="9136380" cy="1348740"/>
          </a:xfrm>
        </p:spPr>
        <p:txBody>
          <a:bodyPr/>
          <a:lstStyle/>
          <a:p>
            <a:r>
              <a:rPr lang="en-US">
                <a:latin typeface="Times New Roman"/>
                <a:cs typeface="Times New Roman"/>
              </a:rPr>
              <a:t>π</a:t>
            </a:r>
            <a:r>
              <a:rPr lang="en-US" baseline="30000"/>
              <a:t>+</a:t>
            </a:r>
            <a:r>
              <a:rPr lang="en-US"/>
              <a:t> and </a:t>
            </a:r>
            <a:r>
              <a:rPr lang="en-US">
                <a:latin typeface="Times New Roman"/>
                <a:cs typeface="Times New Roman"/>
              </a:rPr>
              <a:t>π</a:t>
            </a:r>
            <a:r>
              <a:rPr lang="en-US" baseline="30000"/>
              <a:t>−</a:t>
            </a:r>
            <a:r>
              <a:rPr lang="en-US"/>
              <a:t> are equally effective at producing </a:t>
            </a:r>
            <a:r>
              <a:rPr lang="en-US" i="1">
                <a:latin typeface="Times New Roman"/>
                <a:cs typeface="Times New Roman"/>
              </a:rPr>
              <a:t>J/ψ</a:t>
            </a:r>
          </a:p>
          <a:p>
            <a:r>
              <a:rPr lang="en-US"/>
              <a:t>Continuum cross section at higher masses is larger for </a:t>
            </a:r>
            <a:r>
              <a:rPr lang="en-US">
                <a:latin typeface="Times New Roman"/>
                <a:cs typeface="Times New Roman"/>
              </a:rPr>
              <a:t>π</a:t>
            </a:r>
            <a:r>
              <a:rPr lang="en-US" baseline="30000"/>
              <a:t>−</a:t>
            </a:r>
          </a:p>
          <a:p>
            <a:r>
              <a:rPr lang="en-US"/>
              <a:t>Need more sensitive data ⇒ E-444</a:t>
            </a:r>
          </a:p>
          <a:p>
            <a:endParaRPr lang="en-US" strike="sngStrike" baseline="30000"/>
          </a:p>
        </p:txBody>
      </p:sp>
      <p:grpSp>
        <p:nvGrpSpPr>
          <p:cNvPr id="13" name="Group 12"/>
          <p:cNvGrpSpPr/>
          <p:nvPr/>
        </p:nvGrpSpPr>
        <p:grpSpPr>
          <a:xfrm>
            <a:off x="457200" y="1028700"/>
            <a:ext cx="4343400" cy="2476500"/>
            <a:chOff x="1066800" y="952500"/>
            <a:chExt cx="4343400" cy="24765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7800" y="952500"/>
              <a:ext cx="3886200" cy="18796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7800" y="2857500"/>
              <a:ext cx="3962400" cy="5715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800" y="1028700"/>
              <a:ext cx="228600" cy="186690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990600" y="5600700"/>
            <a:ext cx="7186583" cy="1200329"/>
          </a:xfrm>
          <a:prstGeom prst="rect">
            <a:avLst/>
          </a:prstGeom>
          <a:solidFill>
            <a:srgbClr val="FFCC6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E-331 gave us 7 PRL articles appearing in 1976-7</a:t>
            </a:r>
          </a:p>
          <a:p>
            <a:pPr marL="285750" indent="-166688">
              <a:buFont typeface="Arial"/>
              <a:buChar char="•"/>
            </a:pP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4 with over 100 citations (“very well known papers” in SPIRES)</a:t>
            </a:r>
          </a:p>
          <a:p>
            <a:pPr marL="285750" indent="-166688">
              <a:buFont typeface="Arial"/>
              <a:buChar char="•"/>
            </a:pP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1 with over 250 citations (“famous papers” in SPIRES)</a:t>
            </a:r>
          </a:p>
          <a:p>
            <a:endParaRPr lang="en-US" sz="18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6" name="Donut 15"/>
          <p:cNvSpPr/>
          <p:nvPr/>
        </p:nvSpPr>
        <p:spPr bwMode="auto">
          <a:xfrm>
            <a:off x="2971800" y="1333500"/>
            <a:ext cx="1649944" cy="417513"/>
          </a:xfrm>
          <a:prstGeom prst="donut">
            <a:avLst>
              <a:gd name="adj" fmla="val 764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64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723900"/>
            <a:ext cx="9753600" cy="3733800"/>
          </a:xfrm>
        </p:spPr>
        <p:txBody>
          <a:bodyPr/>
          <a:lstStyle/>
          <a:p>
            <a:r>
              <a:rPr lang="en-US"/>
              <a:t>Proposed as a higher sensitivity follow-on to E-331 in Sept. 1975</a:t>
            </a:r>
          </a:p>
          <a:p>
            <a:pPr lvl="1"/>
            <a:r>
              <a:rPr lang="en-US"/>
              <a:t>Approved Nov. 1975</a:t>
            </a:r>
          </a:p>
          <a:p>
            <a:pPr lvl="1"/>
            <a:r>
              <a:rPr lang="en-US"/>
              <a:t>First data taking June 1977</a:t>
            </a:r>
          </a:p>
          <a:p>
            <a:r>
              <a:rPr lang="en-US"/>
              <a:t>Larger MWPC array upstream of magnet to increase acceptance at low x</a:t>
            </a:r>
          </a:p>
          <a:p>
            <a:pPr lvl="1"/>
            <a:r>
              <a:rPr lang="en-US"/>
              <a:t>Kirk borrowed the Steinberger chambers from CERN</a:t>
            </a:r>
          </a:p>
          <a:p>
            <a:r>
              <a:rPr lang="en-US"/>
              <a:t>Second large triggering hodoscope downstream of magnet</a:t>
            </a:r>
          </a:p>
          <a:p>
            <a:pPr lvl="1"/>
            <a:r>
              <a:rPr lang="en-US"/>
              <a:t>F (Fermi) hodoscope</a:t>
            </a:r>
          </a:p>
          <a:p>
            <a:r>
              <a:rPr lang="en-US"/>
              <a:t>Electronic “mass-box” for triggering (note 3 hodoscopes after filter)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605B-77B4-2C44-9107-DA0718D6BB0E}" type="slidenum">
              <a:rPr lang="en-US"/>
              <a:pPr/>
              <a:t>7</a:t>
            </a:fld>
            <a:endParaRPr lang="en-US">
              <a:latin typeface="Times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Fermilab E-444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2324100"/>
            <a:ext cx="1039175" cy="15474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4305301"/>
            <a:ext cx="4962647" cy="27918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0" y="4914900"/>
            <a:ext cx="2706803" cy="923330"/>
          </a:xfrm>
          <a:prstGeom prst="rect">
            <a:avLst/>
          </a:prstGeom>
          <a:solidFill>
            <a:srgbClr val="F58E7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Improved cross section</a:t>
            </a:r>
          </a:p>
          <a:p>
            <a:r>
              <a:rPr lang="en-US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sensitivity by over two </a:t>
            </a:r>
          </a:p>
          <a:p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orders of magnitude.</a:t>
            </a:r>
            <a:endParaRPr lang="en-US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16948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605B-77B4-2C44-9107-DA0718D6BB0E}" type="slidenum">
              <a:rPr lang="en-US"/>
              <a:pPr/>
              <a:t>8</a:t>
            </a:fld>
            <a:endParaRPr lang="en-US">
              <a:latin typeface="Times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Fermilab E-444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952500"/>
            <a:ext cx="9136380" cy="739140"/>
          </a:xfrm>
        </p:spPr>
        <p:txBody>
          <a:bodyPr/>
          <a:lstStyle/>
          <a:p>
            <a:r>
              <a:rPr lang="en-US"/>
              <a:t>Kirk cleaned up the neutron background in the J hodoscope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866900"/>
            <a:ext cx="4419600" cy="4812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1717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20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Fermilab E-444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5753100"/>
            <a:ext cx="4191000" cy="62484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/>
              <a:t>The team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6134100"/>
            <a:ext cx="4191000" cy="77724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/>
              <a:t>Stew at the control desk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17,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Pilcher</a:t>
            </a:r>
            <a:endParaRPr lang="en-US">
              <a:latin typeface="Time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684D-FD67-C84A-A3C1-D2C1368E45EF}" type="slidenum">
              <a:rPr lang="en-US"/>
              <a:pPr/>
              <a:t>9</a:t>
            </a:fld>
            <a:endParaRPr lang="en-US">
              <a:latin typeface="Times" charset="0"/>
            </a:endParaRPr>
          </a:p>
        </p:txBody>
      </p:sp>
      <p:pic>
        <p:nvPicPr>
          <p:cNvPr id="8" name="Picture 7" descr="E-444 group 2 18-Mar-7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38300"/>
            <a:ext cx="4800600" cy="34262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257300"/>
            <a:ext cx="4343400" cy="442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53560"/>
      </p:ext>
    </p:extLst>
  </p:cSld>
  <p:clrMapOvr>
    <a:masterClrMapping/>
  </p:clrMapOvr>
</p:sld>
</file>

<file path=ppt/theme/theme1.xml><?xml version="1.0" encoding="utf-8"?>
<a:theme xmlns:a="http://schemas.openxmlformats.org/drawingml/2006/main" name="ATLAS Template">
  <a:themeElements>
    <a:clrScheme name="Physics Presentation (Landscp.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hysics Presentation (Landscp.)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  <a:txDef>
      <a:spPr>
        <a:solidFill>
          <a:srgbClr val="CCFFC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wrap="none" rtlCol="0">
        <a:spAutoFit/>
      </a:bodyPr>
      <a:lstStyle>
        <a:defPPr>
          <a:defRPr sz="1400" dirty="0" smtClean="0">
            <a:solidFill>
              <a:srgbClr val="0000FF"/>
            </a:solidFill>
            <a:latin typeface="Comic Sans MS"/>
            <a:cs typeface="Comic Sans MS"/>
          </a:defRPr>
        </a:defPPr>
      </a:lstStyle>
      <a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a:style>
    </a:txDef>
  </a:objectDefaults>
  <a:extraClrSchemeLst>
    <a:extraClrScheme>
      <a:clrScheme name="Physics Presentation (Landscp.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ics Presentation (Landscp.)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ics Presentation (Landscp.)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ics Presentation (Landscp.)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ics Presentation (Landscp.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ics Presentation (Landscp.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ics Presentation (Landscp.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60962</TotalTime>
  <Words>1188</Words>
  <Application>Microsoft Office PowerPoint</Application>
  <PresentationFormat>Custom</PresentationFormat>
  <Paragraphs>242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ＭＳ Ｐゴシック</vt:lpstr>
      <vt:lpstr>Arial</vt:lpstr>
      <vt:lpstr>Calibri</vt:lpstr>
      <vt:lpstr>Comic Sans MS</vt:lpstr>
      <vt:lpstr>Helvetica</vt:lpstr>
      <vt:lpstr>Times</vt:lpstr>
      <vt:lpstr>Times New Roman</vt:lpstr>
      <vt:lpstr>Wingdings</vt:lpstr>
      <vt:lpstr>Zapf Dingbats</vt:lpstr>
      <vt:lpstr>ATLAS Template</vt:lpstr>
      <vt:lpstr>Custom Design</vt:lpstr>
      <vt:lpstr>Equation</vt:lpstr>
      <vt:lpstr>PowerPoint Presentation</vt:lpstr>
      <vt:lpstr>The early years</vt:lpstr>
      <vt:lpstr>The early years</vt:lpstr>
      <vt:lpstr>At Chicago</vt:lpstr>
      <vt:lpstr>Fermilab E-331</vt:lpstr>
      <vt:lpstr>Fermilab E-331</vt:lpstr>
      <vt:lpstr>Fermilab E-444</vt:lpstr>
      <vt:lpstr>Fermilab E-444</vt:lpstr>
      <vt:lpstr>Fermilab E-444</vt:lpstr>
      <vt:lpstr>Fermilab E-444</vt:lpstr>
      <vt:lpstr>Fermilab E-444</vt:lpstr>
      <vt:lpstr>Fermilab E-444</vt:lpstr>
      <vt:lpstr>Fermilab E-444</vt:lpstr>
      <vt:lpstr>Fermilab E-615</vt:lpstr>
      <vt:lpstr>Fermilab E-615</vt:lpstr>
      <vt:lpstr>Fermilab E-615</vt:lpstr>
      <vt:lpstr>And now?</vt:lpstr>
      <vt:lpstr>The ATLAS muon spectrometer</vt:lpstr>
      <vt:lpstr>The ATLAS muon spectrometer</vt:lpstr>
      <vt:lpstr>ATLAS μ-pair signal</vt:lpstr>
      <vt:lpstr>ATLAS Drell-Yan mass spectrum</vt:lpstr>
      <vt:lpstr>An ATLAS signal instead of a limit</vt:lpstr>
      <vt:lpstr>Conclusions</vt:lpstr>
    </vt:vector>
  </TitlesOfParts>
  <Company>University of Chicago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Status</dc:title>
  <dc:creator>James Pilcher</dc:creator>
  <cp:lastModifiedBy>Kirk</cp:lastModifiedBy>
  <cp:revision>2128</cp:revision>
  <cp:lastPrinted>2014-08-25T02:56:38Z</cp:lastPrinted>
  <dcterms:created xsi:type="dcterms:W3CDTF">2007-10-20T18:08:02Z</dcterms:created>
  <dcterms:modified xsi:type="dcterms:W3CDTF">2016-08-01T21:41:21Z</dcterms:modified>
</cp:coreProperties>
</file>