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612" r:id="rId2"/>
    <p:sldId id="764" r:id="rId3"/>
    <p:sldId id="768" r:id="rId4"/>
    <p:sldId id="769" r:id="rId5"/>
    <p:sldId id="765" r:id="rId6"/>
    <p:sldId id="790" r:id="rId7"/>
    <p:sldId id="770" r:id="rId8"/>
    <p:sldId id="767" r:id="rId9"/>
    <p:sldId id="771" r:id="rId10"/>
    <p:sldId id="774" r:id="rId11"/>
    <p:sldId id="775" r:id="rId12"/>
    <p:sldId id="779" r:id="rId13"/>
    <p:sldId id="732" r:id="rId14"/>
    <p:sldId id="591" r:id="rId15"/>
    <p:sldId id="691" r:id="rId16"/>
    <p:sldId id="773" r:id="rId17"/>
    <p:sldId id="781" r:id="rId18"/>
    <p:sldId id="782" r:id="rId19"/>
    <p:sldId id="784" r:id="rId20"/>
    <p:sldId id="786" r:id="rId21"/>
    <p:sldId id="787" r:id="rId22"/>
    <p:sldId id="788" r:id="rId23"/>
  </p:sldIdLst>
  <p:sldSz cx="9144000" cy="6858000" type="screen4x3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FF3300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FF3300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FF3300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FF3300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FF33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FF33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FF33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FF33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FF33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33CC"/>
    <a:srgbClr val="FF6600"/>
    <a:srgbClr val="FF3300"/>
    <a:srgbClr val="FF9933"/>
    <a:srgbClr val="99CCFF"/>
    <a:srgbClr val="9999FF"/>
    <a:srgbClr val="99FF33"/>
    <a:srgbClr val="0099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3" autoAdjust="0"/>
    <p:restoredTop sz="91602" autoAdjust="0"/>
  </p:normalViewPr>
  <p:slideViewPr>
    <p:cSldViewPr>
      <p:cViewPr varScale="1">
        <p:scale>
          <a:sx n="83" d="100"/>
          <a:sy n="83" d="100"/>
        </p:scale>
        <p:origin x="696" y="6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508" y="-114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3" tIns="46246" rIns="92493" bIns="46246" numCol="1" anchor="t" anchorCtr="0" compatLnSpc="1">
            <a:prstTxWarp prst="textNoShape">
              <a:avLst/>
            </a:prstTxWarp>
          </a:bodyPr>
          <a:lstStyle>
            <a:lvl1pPr defTabSz="925513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3" tIns="46246" rIns="92493" bIns="46246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3" tIns="46246" rIns="92493" bIns="46246" numCol="1" anchor="b" anchorCtr="0" compatLnSpc="1">
            <a:prstTxWarp prst="textNoShape">
              <a:avLst/>
            </a:prstTxWarp>
          </a:bodyPr>
          <a:lstStyle>
            <a:lvl1pPr defTabSz="925513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3" tIns="46246" rIns="92493" bIns="46246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 b="1"/>
            </a:lvl1pPr>
          </a:lstStyle>
          <a:p>
            <a:pPr>
              <a:defRPr/>
            </a:pPr>
            <a:fld id="{AACF20F1-E14B-4A73-A174-779B85868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20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3" tIns="46246" rIns="92493" bIns="46246" numCol="1" anchor="t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3" tIns="46246" rIns="92493" bIns="46246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0075"/>
            <a:ext cx="51308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3" tIns="46246" rIns="92493" bIns="462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3" tIns="46246" rIns="92493" bIns="46246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3" tIns="46246" rIns="92493" bIns="46246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FD4EC4B-B7EB-47F8-9E52-BF6AC5CDE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22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228600" y="228600"/>
            <a:ext cx="8688388" cy="6400800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000" b="1"/>
          </a:p>
          <a:p>
            <a:pPr algn="ctr"/>
            <a:endParaRPr lang="en-US" sz="4000" b="1"/>
          </a:p>
        </p:txBody>
      </p:sp>
      <p:sp>
        <p:nvSpPr>
          <p:cNvPr id="6" name="Text Box 1035"/>
          <p:cNvSpPr txBox="1">
            <a:spLocks noChangeArrowheads="1"/>
          </p:cNvSpPr>
          <p:nvPr userDrawn="1"/>
        </p:nvSpPr>
        <p:spPr bwMode="auto">
          <a:xfrm>
            <a:off x="533400" y="5927725"/>
            <a:ext cx="79930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3300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CA" sz="3200" b="1" smtClean="0"/>
          </a:p>
        </p:txBody>
      </p:sp>
      <p:sp>
        <p:nvSpPr>
          <p:cNvPr id="1945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914406" y="152400"/>
            <a:ext cx="7453313" cy="1143000"/>
          </a:xfrm>
        </p:spPr>
        <p:txBody>
          <a:bodyPr/>
          <a:lstStyle>
            <a:lvl1pPr algn="ctr">
              <a:defRPr sz="32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endParaRPr lang="en-CA" noProof="0" smtClean="0"/>
          </a:p>
        </p:txBody>
      </p:sp>
      <p:sp>
        <p:nvSpPr>
          <p:cNvPr id="19460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838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 dirty="0"/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062F6-98CE-4146-B235-658A35552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F531-E5CC-4741-9BE1-3707D72B0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76200"/>
            <a:ext cx="211455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619125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6D51D-58C6-4439-8663-A785DFD7B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47800" y="76200"/>
            <a:ext cx="662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371600"/>
            <a:ext cx="41529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41529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581400"/>
            <a:ext cx="41529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581400"/>
            <a:ext cx="41529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A90A8-3E64-400A-AE47-296BE87B6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629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371600"/>
            <a:ext cx="41529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371600"/>
            <a:ext cx="41529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581400"/>
            <a:ext cx="41529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12534-644A-4EB4-9639-3116C33A4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04E10-C798-42DA-B4C0-C795A298C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April 17, 2016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Kirk Fest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3C09-A325-46B4-B9D6-3958521EF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1529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1529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5B8A8-3CBC-476E-A155-BA74C3AA2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68C85-B566-4D21-AEE2-9579E3DD9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3A379-5288-4DA1-86E5-512C4AC2A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8503-C82A-4575-99B6-B31029270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AB34-C5EF-4217-BEF5-9BC581168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71C7E-1F72-4FBC-9511-A08636010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2400" y="109538"/>
            <a:ext cx="8839200" cy="64770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76200"/>
            <a:ext cx="662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458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67488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December 3, 2011</a:t>
            </a: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5532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Kamae Fest</a:t>
            </a: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A011B73-6017-477F-8A36-3BB5B564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685800" y="1133475"/>
            <a:ext cx="7696200" cy="762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82" r:id="rId3"/>
    <p:sldLayoutId id="2147483683" r:id="rId4"/>
    <p:sldLayoutId id="2147483684" r:id="rId5"/>
    <p:sldLayoutId id="2147483685" r:id="rId6"/>
    <p:sldLayoutId id="2147483694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66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66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66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6600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6600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6600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6600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66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ebdings" pitchFamily="18" charset="2"/>
        <a:buChar char="4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physics.princeton.edu/~mcdonald/tex/bib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38200" y="685800"/>
            <a:ext cx="9220200" cy="1143000"/>
          </a:xfrm>
          <a:noFill/>
          <a:ln>
            <a:noFill/>
          </a:ln>
        </p:spPr>
        <p:txBody>
          <a:bodyPr/>
          <a:lstStyle/>
          <a:p>
            <a:pPr algn="l"/>
            <a:r>
              <a:rPr lang="en-US" sz="3600" b="1" i="1" dirty="0" smtClean="0"/>
              <a:t>Kirk McDonald, Particle Physicist</a:t>
            </a:r>
            <a:br>
              <a:rPr lang="en-US" sz="3600" b="1" i="1" dirty="0" smtClean="0"/>
            </a:br>
            <a:r>
              <a:rPr lang="en-US" sz="3600" b="1" i="1" dirty="0" smtClean="0"/>
              <a:t>  and Scholar</a:t>
            </a:r>
            <a:br>
              <a:rPr lang="en-US" sz="3600" b="1" i="1" dirty="0" smtClean="0"/>
            </a:br>
            <a:r>
              <a:rPr lang="en-US" sz="400" b="1" i="1" dirty="0"/>
              <a:t>s</a:t>
            </a:r>
            <a:r>
              <a:rPr lang="en-US" sz="900" b="1" i="1" dirty="0" smtClean="0"/>
              <a:t/>
            </a:r>
            <a:br>
              <a:rPr lang="en-US" sz="900" b="1" i="1" dirty="0" smtClean="0"/>
            </a:b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942" name="Text Box 1030"/>
          <p:cNvSpPr txBox="1">
            <a:spLocks noChangeArrowheads="1"/>
          </p:cNvSpPr>
          <p:nvPr/>
        </p:nvSpPr>
        <p:spPr bwMode="auto">
          <a:xfrm>
            <a:off x="533400" y="1905000"/>
            <a:ext cx="4114800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1000" b="1" dirty="0">
              <a:solidFill>
                <a:srgbClr val="FF6600"/>
              </a:solidFill>
            </a:endParaRPr>
          </a:p>
          <a:p>
            <a:pPr algn="ctr">
              <a:lnSpc>
                <a:spcPct val="90000"/>
              </a:lnSpc>
            </a:pPr>
            <a:endParaRPr lang="en-US" sz="2800" b="1" dirty="0" smtClean="0">
              <a:solidFill>
                <a:srgbClr val="FF660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FF6600"/>
                </a:solidFill>
              </a:rPr>
              <a:t>Symposium to </a:t>
            </a:r>
            <a:r>
              <a:rPr lang="en-US" sz="2800" b="1" dirty="0" err="1">
                <a:solidFill>
                  <a:srgbClr val="FF6600"/>
                </a:solidFill>
              </a:rPr>
              <a:t>h</a:t>
            </a:r>
            <a:r>
              <a:rPr lang="en-US" sz="2800" b="1" dirty="0" err="1" smtClean="0">
                <a:solidFill>
                  <a:srgbClr val="FF6600"/>
                </a:solidFill>
              </a:rPr>
              <a:t>onour</a:t>
            </a:r>
            <a:r>
              <a:rPr lang="en-US" sz="2800" b="1" dirty="0" smtClean="0">
                <a:solidFill>
                  <a:srgbClr val="FF6600"/>
                </a:solidFill>
              </a:rPr>
              <a:t> our great friend and colleague on his retirement </a:t>
            </a:r>
            <a:r>
              <a:rPr lang="en-US" sz="2800" b="1" smtClean="0">
                <a:solidFill>
                  <a:srgbClr val="FF6600"/>
                </a:solidFill>
              </a:rPr>
              <a:t>from Princeton</a:t>
            </a:r>
          </a:p>
          <a:p>
            <a:pPr algn="ctr">
              <a:lnSpc>
                <a:spcPct val="90000"/>
              </a:lnSpc>
            </a:pPr>
            <a:endParaRPr lang="en-US" sz="2800" b="1" dirty="0" smtClean="0">
              <a:solidFill>
                <a:srgbClr val="FF660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0066FF"/>
                </a:solidFill>
              </a:rPr>
              <a:t>AJS Smith</a:t>
            </a:r>
          </a:p>
          <a:p>
            <a:pPr algn="ctr">
              <a:lnSpc>
                <a:spcPct val="90000"/>
              </a:lnSpc>
            </a:pPr>
            <a:endParaRPr lang="en-US" sz="2800" b="1" dirty="0">
              <a:solidFill>
                <a:srgbClr val="FF660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FF6600"/>
                </a:solidFill>
              </a:rPr>
              <a:t>June 17,  2016</a:t>
            </a:r>
            <a:endParaRPr lang="en-CA" sz="4400" b="1" dirty="0">
              <a:solidFill>
                <a:srgbClr val="FF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676400"/>
            <a:ext cx="3297506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5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76200"/>
            <a:ext cx="8991600" cy="1143000"/>
          </a:xfrm>
        </p:spPr>
        <p:txBody>
          <a:bodyPr/>
          <a:lstStyle/>
          <a:p>
            <a:pPr algn="ctr"/>
            <a:r>
              <a:rPr lang="en-US" sz="2800" dirty="0" smtClean="0"/>
              <a:t>BNL E 732: Search for the </a:t>
            </a:r>
            <a:r>
              <a:rPr lang="el-GR" sz="2800" i="1" dirty="0" smtClean="0"/>
              <a:t>η</a:t>
            </a:r>
            <a:r>
              <a:rPr lang="en-US" sz="2800" i="1" baseline="-25000" dirty="0" smtClean="0"/>
              <a:t>C</a:t>
            </a:r>
            <a:r>
              <a:rPr lang="en-US" sz="2800" i="1" dirty="0" smtClean="0"/>
              <a:t> </a:t>
            </a:r>
            <a:r>
              <a:rPr lang="en-US" sz="2800" dirty="0" smtClean="0"/>
              <a:t>at the AGS</a:t>
            </a:r>
            <a:br>
              <a:rPr lang="en-US" sz="2800" dirty="0" smtClean="0"/>
            </a:br>
            <a:r>
              <a:rPr lang="en-US" sz="2800" dirty="0" smtClean="0"/>
              <a:t>(1979-82)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495800" cy="4267200"/>
          </a:xfrm>
        </p:spPr>
        <p:txBody>
          <a:bodyPr/>
          <a:lstStyle/>
          <a:p>
            <a:r>
              <a:rPr lang="el-GR" sz="2400" dirty="0" smtClean="0"/>
              <a:t>π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- </a:t>
            </a:r>
            <a:r>
              <a:rPr lang="en-US" sz="2400" dirty="0" smtClean="0"/>
              <a:t>A →</a:t>
            </a:r>
            <a:r>
              <a:rPr lang="el-GR" sz="2400" dirty="0" smtClean="0"/>
              <a:t>η</a:t>
            </a:r>
            <a:r>
              <a:rPr lang="en-US" sz="2400" baseline="-25000" dirty="0" smtClean="0"/>
              <a:t>C</a:t>
            </a:r>
            <a:r>
              <a:rPr lang="en-US" sz="2400" dirty="0" smtClean="0"/>
              <a:t>  + X</a:t>
            </a:r>
          </a:p>
          <a:p>
            <a:pPr marL="0" indent="0">
              <a:buNone/>
            </a:pPr>
            <a:r>
              <a:rPr lang="en-US" sz="2400" dirty="0" smtClean="0"/>
              <a:t>                 |</a:t>
            </a:r>
          </a:p>
          <a:p>
            <a:endParaRPr lang="en-US" sz="2400" dirty="0" smtClean="0"/>
          </a:p>
          <a:p>
            <a:r>
              <a:rPr lang="en-US" sz="2400" dirty="0" smtClean="0"/>
              <a:t> This  experiment introduced Kirk to BNL and to the </a:t>
            </a:r>
            <a:r>
              <a:rPr lang="en-US" sz="2400" dirty="0" err="1" smtClean="0"/>
              <a:t>Kycia-Littenberg</a:t>
            </a:r>
            <a:r>
              <a:rPr lang="en-US" sz="2400" dirty="0" smtClean="0"/>
              <a:t> group.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447800"/>
            <a:ext cx="3775645" cy="4073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6465" y="1905000"/>
            <a:ext cx="902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→</a:t>
            </a:r>
            <a:r>
              <a:rPr lang="el-GR" sz="2800" dirty="0">
                <a:solidFill>
                  <a:schemeClr val="tx1"/>
                </a:solidFill>
              </a:rPr>
              <a:t>γγ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39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6629400" cy="1143000"/>
          </a:xfrm>
        </p:spPr>
        <p:txBody>
          <a:bodyPr/>
          <a:lstStyle/>
          <a:p>
            <a:r>
              <a:rPr lang="en-US" dirty="0" smtClean="0"/>
              <a:t>Princeton HEP Group ~1984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09599"/>
            <a:ext cx="7391400" cy="59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90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39200" cy="1143000"/>
          </a:xfrm>
        </p:spPr>
        <p:txBody>
          <a:bodyPr/>
          <a:lstStyle/>
          <a:p>
            <a:pPr algn="ctr"/>
            <a:r>
              <a:rPr lang="en-US" sz="3200" dirty="0" smtClean="0"/>
              <a:t>High-field QED → </a:t>
            </a:r>
            <a:r>
              <a:rPr lang="en-US" sz="3200" dirty="0"/>
              <a:t>Matter from </a:t>
            </a:r>
            <a:r>
              <a:rPr lang="en-US" sz="3200" dirty="0" smtClean="0"/>
              <a:t>Light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/>
              <a:t>(</a:t>
            </a:r>
            <a:r>
              <a:rPr lang="en-US" sz="2800" dirty="0" smtClean="0"/>
              <a:t>SLAC </a:t>
            </a:r>
            <a:r>
              <a:rPr lang="en-US" sz="2800" dirty="0"/>
              <a:t>E </a:t>
            </a:r>
            <a:r>
              <a:rPr lang="en-US" sz="2800" dirty="0" smtClean="0"/>
              <a:t>144 during the 1990’s)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458200" cy="4267200"/>
          </a:xfrm>
        </p:spPr>
        <p:txBody>
          <a:bodyPr/>
          <a:lstStyle/>
          <a:p>
            <a:r>
              <a:rPr lang="en-US" sz="2400" dirty="0" smtClean="0"/>
              <a:t>Photons from high-power laser collide with high energy photons from SLAC 50-GeV electron beam to produce    e</a:t>
            </a:r>
            <a:r>
              <a:rPr lang="en-US" sz="2400" baseline="30000" dirty="0" smtClean="0"/>
              <a:t>+   </a:t>
            </a:r>
            <a:r>
              <a:rPr lang="en-US" sz="2400" dirty="0" smtClean="0"/>
              <a:t>e 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pairs</a:t>
            </a:r>
          </a:p>
          <a:p>
            <a:r>
              <a:rPr lang="en-US" sz="2400" dirty="0" smtClean="0"/>
              <a:t>Created a popular-science sensation – subject of Adrian’s talk.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2743537"/>
            <a:ext cx="6762814" cy="38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64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/>
          <a:lstStyle/>
          <a:p>
            <a:pPr algn="ctr">
              <a:defRPr/>
            </a:pPr>
            <a:r>
              <a:rPr lang="en-US" sz="4000" dirty="0"/>
              <a:t> </a:t>
            </a:r>
            <a:r>
              <a:rPr lang="en-US" sz="4000" dirty="0" smtClean="0"/>
              <a:t> Kirk and B physics</a:t>
            </a:r>
            <a:endParaRPr lang="en-US" sz="3200" dirty="0" smtClean="0"/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106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 </a:t>
            </a:r>
            <a:r>
              <a:rPr lang="en-US" sz="2200" dirty="0" smtClean="0"/>
              <a:t>b quark discovered in 1977 at </a:t>
            </a:r>
            <a:r>
              <a:rPr lang="en-US" sz="2200" dirty="0" err="1" smtClean="0"/>
              <a:t>Fermilab</a:t>
            </a:r>
            <a:r>
              <a:rPr lang="en-US" sz="2200" dirty="0" smtClean="0"/>
              <a:t>, studied systematically at Cornell and DESY for  20 years.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B lifetime found to be “long” (1.5 </a:t>
            </a:r>
            <a:r>
              <a:rPr lang="en-US" sz="2000" dirty="0" err="1" smtClean="0"/>
              <a:t>ps</a:t>
            </a:r>
            <a:r>
              <a:rPr lang="en-US" sz="2000" dirty="0" smtClean="0"/>
              <a:t>), and  </a:t>
            </a:r>
            <a:r>
              <a:rPr lang="en-US" sz="2000" i="1" dirty="0" smtClean="0"/>
              <a:t>B</a:t>
            </a:r>
            <a:r>
              <a:rPr lang="en-US" sz="2000" i="1" baseline="30000" dirty="0" smtClean="0"/>
              <a:t>0 </a:t>
            </a:r>
            <a:r>
              <a:rPr lang="en-US" sz="2000" dirty="0" smtClean="0"/>
              <a:t>– </a:t>
            </a:r>
            <a:r>
              <a:rPr lang="en-US" sz="2000" i="1" dirty="0" smtClean="0"/>
              <a:t>B</a:t>
            </a:r>
            <a:r>
              <a:rPr lang="en-US" sz="2000" i="1" baseline="30000" dirty="0" smtClean="0"/>
              <a:t>0</a:t>
            </a:r>
            <a:r>
              <a:rPr lang="en-US" sz="2000" dirty="0" smtClean="0"/>
              <a:t> mixing observed .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Potentially large </a:t>
            </a:r>
            <a:r>
              <a:rPr lang="en-US" sz="2000" i="1" dirty="0" smtClean="0"/>
              <a:t>CP</a:t>
            </a:r>
            <a:r>
              <a:rPr lang="en-US" sz="2000" dirty="0" smtClean="0"/>
              <a:t> Asymmetries (0.5 </a:t>
            </a:r>
            <a:r>
              <a:rPr lang="en-US" sz="2000" dirty="0" err="1" smtClean="0"/>
              <a:t>vs</a:t>
            </a:r>
            <a:r>
              <a:rPr lang="en-US" sz="2000" dirty="0" smtClean="0"/>
              <a:t> 0.002).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>
                <a:solidFill>
                  <a:srgbClr val="FF3300"/>
                </a:solidFill>
              </a:rPr>
              <a:t>Alas, not measurable at available accelerators.</a:t>
            </a:r>
            <a:r>
              <a:rPr lang="en-US" sz="2400" dirty="0" smtClean="0"/>
              <a:t> </a:t>
            </a:r>
          </a:p>
          <a:p>
            <a:pPr lvl="1">
              <a:lnSpc>
                <a:spcPct val="80000"/>
              </a:lnSpc>
            </a:pPr>
            <a:endParaRPr lang="en-US" sz="6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In the late 80’s Kirk and </a:t>
            </a:r>
            <a:r>
              <a:rPr lang="en-US" sz="2200" dirty="0" err="1" smtClean="0"/>
              <a:t>Changuo</a:t>
            </a:r>
            <a:r>
              <a:rPr lang="en-US" sz="2200" dirty="0" smtClean="0"/>
              <a:t> Lu at Princeton partnered with  Nigel Lockyer and folks at Penn to spearhead an R&amp;D effort toward a dedicated B physics experiment at the SSC, named BCD.  Spawned R&amp;D on </a:t>
            </a:r>
            <a:r>
              <a:rPr lang="en-US" sz="2200" dirty="0" err="1" smtClean="0"/>
              <a:t>CsI</a:t>
            </a:r>
            <a:r>
              <a:rPr lang="en-US" sz="2200" dirty="0" smtClean="0"/>
              <a:t> photocathodes.   Alas, what might have been…..</a:t>
            </a:r>
          </a:p>
          <a:p>
            <a:pPr>
              <a:lnSpc>
                <a:spcPct val="80000"/>
              </a:lnSpc>
            </a:pPr>
            <a:r>
              <a:rPr lang="en-US" sz="2200" dirty="0" err="1" smtClean="0"/>
              <a:t>e+e</a:t>
            </a:r>
            <a:r>
              <a:rPr lang="en-US" sz="2200" dirty="0" smtClean="0"/>
              <a:t>- colliders, the “B Factories,”  came on line in 1999 at Stanford and i</a:t>
            </a:r>
            <a:r>
              <a:rPr lang="en-US" sz="2400" dirty="0" smtClean="0"/>
              <a:t>n Tsukuba Japan, tuned to  </a:t>
            </a:r>
            <a:r>
              <a:rPr lang="en-US" sz="2400" dirty="0" err="1" smtClean="0"/>
              <a:t>Ecm</a:t>
            </a:r>
            <a:r>
              <a:rPr lang="en-US" sz="2400" dirty="0" smtClean="0"/>
              <a:t>  =10.53 GeV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Main goal -- to discover and </a:t>
            </a:r>
            <a:r>
              <a:rPr lang="en-US" sz="2000" dirty="0" err="1" smtClean="0"/>
              <a:t>characterise</a:t>
            </a:r>
            <a:r>
              <a:rPr lang="en-US" sz="2000" dirty="0" smtClean="0"/>
              <a:t> CP violation.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To do this, they needed ~100 times as much “luminosity” as produced by previous accelerators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Even more challenging, the beams had to have different energies.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6477000" y="18288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66800" y="2281238"/>
            <a:ext cx="6110288" cy="3814762"/>
            <a:chOff x="1066800" y="2281238"/>
            <a:chExt cx="6110288" cy="3814762"/>
          </a:xfrm>
        </p:grpSpPr>
        <p:sp>
          <p:nvSpPr>
            <p:cNvPr id="11272" name="Text Box 5"/>
            <p:cNvSpPr txBox="1">
              <a:spLocks noChangeArrowheads="1"/>
            </p:cNvSpPr>
            <p:nvPr/>
          </p:nvSpPr>
          <p:spPr bwMode="auto">
            <a:xfrm>
              <a:off x="1790700" y="4724400"/>
              <a:ext cx="342900" cy="584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b="1" i="1">
                  <a:solidFill>
                    <a:schemeClr val="tx1"/>
                  </a:solidFill>
                  <a:latin typeface="Symbol" pitchFamily="18" charset="2"/>
                </a:rPr>
                <a:t>g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066800" y="2281238"/>
              <a:ext cx="6110288" cy="3814762"/>
              <a:chOff x="1066800" y="2227263"/>
              <a:chExt cx="6110288" cy="3814762"/>
            </a:xfrm>
          </p:grpSpPr>
          <p:sp>
            <p:nvSpPr>
              <p:cNvPr id="11271" name="Freeform 4"/>
              <p:cNvSpPr>
                <a:spLocks/>
              </p:cNvSpPr>
              <p:nvPr/>
            </p:nvSpPr>
            <p:spPr bwMode="auto">
              <a:xfrm>
                <a:off x="1427163" y="2227263"/>
                <a:ext cx="5749925" cy="3081337"/>
              </a:xfrm>
              <a:custGeom>
                <a:avLst/>
                <a:gdLst>
                  <a:gd name="T0" fmla="*/ 0 w 2018"/>
                  <a:gd name="T1" fmla="*/ 2147483647 h 754"/>
                  <a:gd name="T2" fmla="*/ 2147483647 w 2018"/>
                  <a:gd name="T3" fmla="*/ 0 h 754"/>
                  <a:gd name="T4" fmla="*/ 2147483647 w 2018"/>
                  <a:gd name="T5" fmla="*/ 2147483647 h 754"/>
                  <a:gd name="T6" fmla="*/ 0 w 2018"/>
                  <a:gd name="T7" fmla="*/ 2147483647 h 7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18" h="754">
                    <a:moveTo>
                      <a:pt x="0" y="754"/>
                    </a:moveTo>
                    <a:lnTo>
                      <a:pt x="545" y="0"/>
                    </a:lnTo>
                    <a:lnTo>
                      <a:pt x="2018" y="745"/>
                    </a:lnTo>
                    <a:lnTo>
                      <a:pt x="0" y="754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273" name="Text Box 6"/>
              <p:cNvSpPr txBox="1">
                <a:spLocks noChangeArrowheads="1"/>
              </p:cNvSpPr>
              <p:nvPr/>
            </p:nvSpPr>
            <p:spPr bwMode="auto">
              <a:xfrm>
                <a:off x="6248400" y="4800600"/>
                <a:ext cx="571500" cy="5842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 b="1" i="1">
                    <a:solidFill>
                      <a:schemeClr val="tx1"/>
                    </a:solidFill>
                    <a:latin typeface="Symbol" pitchFamily="18" charset="2"/>
                  </a:rPr>
                  <a:t>b</a:t>
                </a:r>
              </a:p>
            </p:txBody>
          </p:sp>
          <p:sp>
            <p:nvSpPr>
              <p:cNvPr id="11274" name="Text Box 7"/>
              <p:cNvSpPr txBox="1">
                <a:spLocks noChangeArrowheads="1"/>
              </p:cNvSpPr>
              <p:nvPr/>
            </p:nvSpPr>
            <p:spPr bwMode="auto">
              <a:xfrm>
                <a:off x="2895600" y="2387600"/>
                <a:ext cx="569913" cy="5842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 b="1" i="1">
                    <a:solidFill>
                      <a:schemeClr val="tx1"/>
                    </a:solidFill>
                    <a:latin typeface="Symbol" pitchFamily="18" charset="2"/>
                  </a:rPr>
                  <a:t>a</a:t>
                </a:r>
              </a:p>
            </p:txBody>
          </p:sp>
          <p:sp>
            <p:nvSpPr>
              <p:cNvPr id="11282" name="Text Box 15"/>
              <p:cNvSpPr txBox="1">
                <a:spLocks noChangeArrowheads="1"/>
              </p:cNvSpPr>
              <p:nvPr/>
            </p:nvSpPr>
            <p:spPr bwMode="auto">
              <a:xfrm>
                <a:off x="1066800" y="3330575"/>
                <a:ext cx="889000" cy="70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4000" dirty="0" err="1">
                    <a:solidFill>
                      <a:schemeClr val="accent2"/>
                    </a:solidFill>
                  </a:rPr>
                  <a:t>V</a:t>
                </a:r>
                <a:r>
                  <a:rPr lang="en-US" sz="4000" baseline="-25000" dirty="0" err="1">
                    <a:solidFill>
                      <a:schemeClr val="accent2"/>
                    </a:solidFill>
                  </a:rPr>
                  <a:t>ub</a:t>
                </a:r>
                <a:endParaRPr lang="en-CA" sz="4000" baseline="-25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283" name="Text Box 16"/>
              <p:cNvSpPr txBox="1">
                <a:spLocks noChangeArrowheads="1"/>
              </p:cNvSpPr>
              <p:nvPr/>
            </p:nvSpPr>
            <p:spPr bwMode="auto">
              <a:xfrm>
                <a:off x="4267200" y="5334000"/>
                <a:ext cx="889000" cy="70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schemeClr val="accent2"/>
                    </a:solidFill>
                  </a:rPr>
                  <a:t>V</a:t>
                </a:r>
                <a:r>
                  <a:rPr lang="en-US" sz="4000" baseline="-25000">
                    <a:solidFill>
                      <a:schemeClr val="accent2"/>
                    </a:solidFill>
                  </a:rPr>
                  <a:t>cb</a:t>
                </a:r>
                <a:endParaRPr lang="en-CA" sz="4000" baseline="-250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284" name="Text Box 17"/>
              <p:cNvSpPr txBox="1">
                <a:spLocks noChangeArrowheads="1"/>
              </p:cNvSpPr>
              <p:nvPr/>
            </p:nvSpPr>
            <p:spPr bwMode="auto">
              <a:xfrm>
                <a:off x="5056188" y="3201988"/>
                <a:ext cx="811212" cy="1446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schemeClr val="accent2"/>
                    </a:solidFill>
                  </a:rPr>
                  <a:t>V</a:t>
                </a:r>
                <a:r>
                  <a:rPr lang="en-US" sz="4000" baseline="-25000">
                    <a:solidFill>
                      <a:schemeClr val="accent2"/>
                    </a:solidFill>
                  </a:rPr>
                  <a:t>td</a:t>
                </a:r>
                <a:endParaRPr lang="en-CA" sz="4000" baseline="-25000">
                  <a:solidFill>
                    <a:schemeClr val="accent2"/>
                  </a:solidFill>
                </a:endParaRPr>
              </a:p>
              <a:p>
                <a:endParaRPr lang="en-CA" sz="4800"/>
              </a:p>
            </p:txBody>
          </p:sp>
        </p:grpSp>
      </p:grp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609600" y="990600"/>
            <a:ext cx="6934200" cy="319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94688" cy="457200"/>
          </a:xfrm>
        </p:spPr>
        <p:txBody>
          <a:bodyPr/>
          <a:lstStyle/>
          <a:p>
            <a:r>
              <a:rPr lang="en-US" sz="3200" i="1" dirty="0" smtClean="0"/>
              <a:t>Measuring CKM angles in the B</a:t>
            </a:r>
            <a:r>
              <a:rPr lang="en-US" sz="3200" i="1" baseline="30000" dirty="0" smtClean="0"/>
              <a:t>0</a:t>
            </a:r>
            <a:r>
              <a:rPr lang="en-US" sz="3200" i="1" baseline="-25000" dirty="0" smtClean="0"/>
              <a:t>d</a:t>
            </a:r>
            <a:r>
              <a:rPr lang="en-US" sz="3200" i="1" dirty="0" smtClean="0"/>
              <a:t> system</a:t>
            </a:r>
            <a:endParaRPr lang="en-US" sz="2800" baseline="-250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241436" y="1447800"/>
            <a:ext cx="8597764" cy="5080000"/>
            <a:chOff x="304800" y="1447800"/>
            <a:chExt cx="8597764" cy="5080000"/>
          </a:xfrm>
        </p:grpSpPr>
        <p:sp>
          <p:nvSpPr>
            <p:cNvPr id="11276" name="Text Box 9"/>
            <p:cNvSpPr txBox="1">
              <a:spLocks noChangeArrowheads="1"/>
            </p:cNvSpPr>
            <p:nvPr/>
          </p:nvSpPr>
          <p:spPr bwMode="auto">
            <a:xfrm>
              <a:off x="6780076" y="5410200"/>
              <a:ext cx="2122488" cy="60960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400" dirty="0">
                  <a:solidFill>
                    <a:srgbClr val="CC0000"/>
                  </a:solidFill>
                </a:rPr>
                <a:t>Very clean</a:t>
              </a:r>
              <a:r>
                <a:rPr lang="en-US" sz="2000" dirty="0">
                  <a:solidFill>
                    <a:srgbClr val="CC0000"/>
                  </a:solidFill>
                </a:rPr>
                <a:t>,</a:t>
              </a:r>
            </a:p>
            <a:p>
              <a:pPr>
                <a:lnSpc>
                  <a:spcPct val="70000"/>
                </a:lnSpc>
              </a:pPr>
              <a:r>
                <a:rPr lang="en-US" sz="2000" dirty="0" err="1">
                  <a:solidFill>
                    <a:srgbClr val="CC0000"/>
                  </a:solidFill>
                </a:rPr>
                <a:t>Eff</a:t>
              </a:r>
              <a:r>
                <a:rPr lang="en-US" sz="2000" dirty="0">
                  <a:solidFill>
                    <a:srgbClr val="CC0000"/>
                  </a:solidFill>
                </a:rPr>
                <a:t>  B.R. ~  10</a:t>
              </a:r>
              <a:r>
                <a:rPr lang="en-US" sz="3600" b="1" baseline="30000" dirty="0">
                  <a:solidFill>
                    <a:srgbClr val="CC0000"/>
                  </a:solidFill>
                </a:rPr>
                <a:t>- 4</a:t>
              </a:r>
              <a:endParaRPr lang="en-CA" sz="3600" b="1" baseline="30000" dirty="0">
                <a:solidFill>
                  <a:srgbClr val="CC0000"/>
                </a:solidFill>
              </a:endParaRPr>
            </a:p>
          </p:txBody>
        </p:sp>
        <p:sp>
          <p:nvSpPr>
            <p:cNvPr id="11280" name="Text Box 13"/>
            <p:cNvSpPr txBox="1">
              <a:spLocks noChangeArrowheads="1"/>
            </p:cNvSpPr>
            <p:nvPr/>
          </p:nvSpPr>
          <p:spPr bwMode="auto">
            <a:xfrm>
              <a:off x="6818313" y="4953000"/>
              <a:ext cx="2032000" cy="523875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b="1" i="1">
                  <a:solidFill>
                    <a:srgbClr val="CC0000"/>
                  </a:solidFill>
                </a:rPr>
                <a:t>B</a:t>
              </a:r>
              <a:r>
                <a:rPr lang="en-US" sz="2800" b="1" i="1" baseline="30000">
                  <a:solidFill>
                    <a:srgbClr val="CC0000"/>
                  </a:solidFill>
                </a:rPr>
                <a:t>0</a:t>
              </a:r>
              <a:r>
                <a:rPr lang="en-US" sz="2800" b="1" i="1">
                  <a:solidFill>
                    <a:srgbClr val="CC0000"/>
                  </a:solidFill>
                  <a:sym typeface="Symbol" pitchFamily="18" charset="2"/>
                </a:rPr>
                <a:t>J/K</a:t>
              </a:r>
              <a:r>
                <a:rPr lang="en-US" sz="2800" b="1" i="1" baseline="30000">
                  <a:solidFill>
                    <a:srgbClr val="CC0000"/>
                  </a:solidFill>
                  <a:sym typeface="Symbol" pitchFamily="18" charset="2"/>
                </a:rPr>
                <a:t>0</a:t>
              </a:r>
              <a:r>
                <a:rPr lang="en-US" sz="2800" b="1" i="1" baseline="-25000">
                  <a:solidFill>
                    <a:srgbClr val="CC0000"/>
                  </a:solidFill>
                  <a:sym typeface="Symbol" pitchFamily="18" charset="2"/>
                </a:rPr>
                <a:t>S</a:t>
              </a:r>
              <a:endParaRPr lang="en-CA" sz="2800" b="1" i="1" baseline="-25000">
                <a:solidFill>
                  <a:srgbClr val="CC0000"/>
                </a:solidFill>
                <a:sym typeface="Symbol" pitchFamily="18" charset="2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04800" y="1447800"/>
              <a:ext cx="3224213" cy="5080000"/>
              <a:chOff x="304800" y="1447800"/>
              <a:chExt cx="3224213" cy="5080000"/>
            </a:xfrm>
          </p:grpSpPr>
          <p:sp>
            <p:nvSpPr>
              <p:cNvPr id="11277" name="Text Box 10"/>
              <p:cNvSpPr txBox="1">
                <a:spLocks noChangeArrowheads="1"/>
              </p:cNvSpPr>
              <p:nvPr/>
            </p:nvSpPr>
            <p:spPr bwMode="auto">
              <a:xfrm>
                <a:off x="381000" y="1858963"/>
                <a:ext cx="2590800" cy="584200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sz="1800">
                    <a:solidFill>
                      <a:srgbClr val="CC0000"/>
                    </a:solidFill>
                  </a:rPr>
                  <a:t>B.R. ~ few 10</a:t>
                </a:r>
                <a:r>
                  <a:rPr lang="en-US" sz="3200" b="1" baseline="30000">
                    <a:solidFill>
                      <a:srgbClr val="CC0000"/>
                    </a:solidFill>
                  </a:rPr>
                  <a:t>- 6</a:t>
                </a:r>
                <a:endParaRPr lang="en-CA" sz="1800">
                  <a:solidFill>
                    <a:srgbClr val="CC0000"/>
                  </a:solidFill>
                </a:endParaRPr>
              </a:p>
            </p:txBody>
          </p:sp>
          <p:sp>
            <p:nvSpPr>
              <p:cNvPr id="11278" name="Text Box 11"/>
              <p:cNvSpPr txBox="1">
                <a:spLocks noChangeArrowheads="1"/>
              </p:cNvSpPr>
              <p:nvPr/>
            </p:nvSpPr>
            <p:spPr bwMode="auto">
              <a:xfrm>
                <a:off x="406400" y="5881688"/>
                <a:ext cx="2794000" cy="646112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800">
                    <a:solidFill>
                      <a:srgbClr val="CC0000"/>
                    </a:solidFill>
                  </a:rPr>
                  <a:t>Useful BR ~10</a:t>
                </a:r>
                <a:r>
                  <a:rPr lang="en-US" sz="1800" baseline="30000">
                    <a:solidFill>
                      <a:srgbClr val="CC0000"/>
                    </a:solidFill>
                  </a:rPr>
                  <a:t>-7</a:t>
                </a:r>
              </a:p>
              <a:p>
                <a:r>
                  <a:rPr lang="en-US" sz="1800">
                    <a:solidFill>
                      <a:srgbClr val="CC0000"/>
                    </a:solidFill>
                  </a:rPr>
                  <a:t>     Tough!!</a:t>
                </a:r>
                <a:r>
                  <a:rPr lang="en-US">
                    <a:solidFill>
                      <a:srgbClr val="CC0000"/>
                    </a:solidFill>
                  </a:rPr>
                  <a:t>  </a:t>
                </a:r>
                <a:endParaRPr lang="en-CA">
                  <a:solidFill>
                    <a:srgbClr val="CC0000"/>
                  </a:solidFill>
                </a:endParaRPr>
              </a:p>
            </p:txBody>
          </p:sp>
          <p:sp>
            <p:nvSpPr>
              <p:cNvPr id="11279" name="Text Box 12"/>
              <p:cNvSpPr txBox="1">
                <a:spLocks noChangeArrowheads="1"/>
              </p:cNvSpPr>
              <p:nvPr/>
            </p:nvSpPr>
            <p:spPr bwMode="auto">
              <a:xfrm>
                <a:off x="379413" y="1447800"/>
                <a:ext cx="3149600" cy="523875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800" b="1" i="1" dirty="0">
                    <a:solidFill>
                      <a:srgbClr val="CC0000"/>
                    </a:solidFill>
                  </a:rPr>
                  <a:t>B</a:t>
                </a:r>
                <a:r>
                  <a:rPr lang="en-US" sz="2800" b="1" i="1" baseline="30000" dirty="0">
                    <a:solidFill>
                      <a:srgbClr val="CC0000"/>
                    </a:solidFill>
                  </a:rPr>
                  <a:t>0</a:t>
                </a:r>
                <a:r>
                  <a:rPr lang="en-US" sz="2800" b="1" i="1" dirty="0">
                    <a:solidFill>
                      <a:srgbClr val="CC0000"/>
                    </a:solidFill>
                    <a:latin typeface="Times New Roman MT Extra Bold" pitchFamily="18" charset="0"/>
                    <a:sym typeface="Symbol" pitchFamily="18" charset="2"/>
                  </a:rPr>
                  <a:t>, </a:t>
                </a:r>
                <a:r>
                  <a:rPr lang="en-US" sz="2800" b="1" i="1" dirty="0" err="1">
                    <a:solidFill>
                      <a:srgbClr val="CC0000"/>
                    </a:solidFill>
                    <a:latin typeface="Symbol" pitchFamily="18" charset="2"/>
                    <a:sym typeface="Symbol" pitchFamily="18" charset="2"/>
                  </a:rPr>
                  <a:t>rr</a:t>
                </a:r>
                <a:r>
                  <a:rPr lang="en-US" sz="2800" b="1" i="1" dirty="0">
                    <a:solidFill>
                      <a:srgbClr val="CC0000"/>
                    </a:solidFill>
                    <a:latin typeface="Symbol" pitchFamily="18" charset="2"/>
                    <a:sym typeface="Symbol" pitchFamily="18" charset="2"/>
                  </a:rPr>
                  <a:t>, </a:t>
                </a:r>
                <a:r>
                  <a:rPr lang="en-US" sz="2800" b="1" i="1" dirty="0">
                    <a:solidFill>
                      <a:srgbClr val="CC0000"/>
                    </a:solidFill>
                    <a:latin typeface="Times New Roman MT Extra Bold" pitchFamily="18" charset="0"/>
                    <a:sym typeface="Symbol" pitchFamily="18" charset="2"/>
                  </a:rPr>
                  <a:t>, a</a:t>
                </a:r>
                <a:r>
                  <a:rPr lang="en-US" sz="2800" b="1" i="1" baseline="30000" dirty="0">
                    <a:solidFill>
                      <a:srgbClr val="CC0000"/>
                    </a:solidFill>
                    <a:latin typeface="Times New Roman MT Extra Bold" pitchFamily="18" charset="0"/>
                    <a:sym typeface="Symbol" pitchFamily="18" charset="2"/>
                  </a:rPr>
                  <a:t>0</a:t>
                </a:r>
                <a:r>
                  <a:rPr lang="en-US" sz="2800" b="1" i="1" dirty="0">
                    <a:solidFill>
                      <a:srgbClr val="CC0000"/>
                    </a:solidFill>
                    <a:latin typeface="Times New Roman MT Extra Bold" pitchFamily="18" charset="0"/>
                    <a:sym typeface="Symbol" pitchFamily="18" charset="2"/>
                  </a:rPr>
                  <a:t></a:t>
                </a:r>
                <a:endParaRPr lang="en-CA" sz="2800" b="1" i="1" dirty="0">
                  <a:solidFill>
                    <a:srgbClr val="CC0000"/>
                  </a:solidFill>
                  <a:latin typeface="Times New Roman MT Extra Bold" pitchFamily="18" charset="0"/>
                  <a:sym typeface="Symbol" pitchFamily="18" charset="2"/>
                </a:endParaRPr>
              </a:p>
            </p:txBody>
          </p:sp>
          <p:sp>
            <p:nvSpPr>
              <p:cNvPr id="11281" name="Text Box 14"/>
              <p:cNvSpPr txBox="1">
                <a:spLocks noChangeArrowheads="1"/>
              </p:cNvSpPr>
              <p:nvPr/>
            </p:nvSpPr>
            <p:spPr bwMode="auto">
              <a:xfrm>
                <a:off x="304800" y="5410200"/>
                <a:ext cx="1430338" cy="523875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800" b="1" i="1">
                    <a:solidFill>
                      <a:srgbClr val="CC0000"/>
                    </a:solidFill>
                  </a:rPr>
                  <a:t>B</a:t>
                </a:r>
                <a:r>
                  <a:rPr lang="en-US" sz="2800" b="1" i="1" baseline="30000">
                    <a:solidFill>
                      <a:srgbClr val="CC0000"/>
                    </a:solidFill>
                  </a:rPr>
                  <a:t>0</a:t>
                </a:r>
                <a:r>
                  <a:rPr lang="en-US" sz="2800" b="1" i="1">
                    <a:solidFill>
                      <a:srgbClr val="CC0000"/>
                    </a:solidFill>
                    <a:latin typeface="Times New Roman MT Extra Bold" pitchFamily="18" charset="0"/>
                    <a:sym typeface="Symbol" pitchFamily="18" charset="2"/>
                  </a:rPr>
                  <a:t>DK</a:t>
                </a:r>
                <a:endParaRPr lang="en-CA" sz="2800" b="1" i="1">
                  <a:solidFill>
                    <a:srgbClr val="CC0000"/>
                  </a:solidFill>
                  <a:latin typeface="Times New Roman MT Extra Bold" pitchFamily="18" charset="0"/>
                  <a:sym typeface="Symbol" pitchFamily="18" charset="2"/>
                </a:endParaRPr>
              </a:p>
            </p:txBody>
          </p:sp>
        </p:grpSp>
      </p:grpSp>
      <p:sp>
        <p:nvSpPr>
          <p:cNvPr id="426002" name="Text Box 18"/>
          <p:cNvSpPr txBox="1">
            <a:spLocks noChangeArrowheads="1"/>
          </p:cNvSpPr>
          <p:nvPr/>
        </p:nvSpPr>
        <p:spPr bwMode="auto">
          <a:xfrm>
            <a:off x="6324600" y="3136900"/>
            <a:ext cx="2590800" cy="15875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dirty="0">
                <a:solidFill>
                  <a:schemeClr val="tx1"/>
                </a:solidFill>
              </a:rPr>
              <a:t>~500 fb</a:t>
            </a:r>
            <a:r>
              <a:rPr lang="en-US" sz="3600" baseline="30000" dirty="0">
                <a:solidFill>
                  <a:schemeClr val="tx1"/>
                </a:solidFill>
              </a:rPr>
              <a:t>-1</a:t>
            </a:r>
          </a:p>
          <a:p>
            <a:pPr algn="ctr">
              <a:lnSpc>
                <a:spcPct val="80000"/>
              </a:lnSpc>
            </a:pPr>
            <a:r>
              <a:rPr lang="en-US" sz="3600" dirty="0">
                <a:solidFill>
                  <a:schemeClr val="tx1"/>
                </a:solidFill>
              </a:rPr>
              <a:t>needed</a:t>
            </a:r>
            <a:r>
              <a:rPr lang="en-US" sz="3600" baseline="30000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for a first pass</a:t>
            </a:r>
            <a:endParaRPr lang="en-CA" sz="3600" dirty="0">
              <a:solidFill>
                <a:schemeClr val="tx1"/>
              </a:solidFill>
            </a:endParaRPr>
          </a:p>
        </p:txBody>
      </p:sp>
      <p:graphicFrame>
        <p:nvGraphicFramePr>
          <p:cNvPr id="11286" name="Object 14"/>
          <p:cNvGraphicFramePr>
            <a:graphicFrameLocks noChangeAspect="1"/>
          </p:cNvGraphicFramePr>
          <p:nvPr/>
        </p:nvGraphicFramePr>
        <p:xfrm>
          <a:off x="5507038" y="766763"/>
          <a:ext cx="3311525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4" name="Equation" r:id="rId3" imgW="3149600" imgH="1206500" progId="Equation.3">
                  <p:embed/>
                </p:oleObj>
              </mc:Choice>
              <mc:Fallback>
                <p:oleObj name="Equation" r:id="rId3" imgW="3149600" imgH="12065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766763"/>
                        <a:ext cx="3311525" cy="1362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114800" y="838200"/>
            <a:ext cx="4800600" cy="1985963"/>
            <a:chOff x="4114800" y="838200"/>
            <a:chExt cx="4800599" cy="1985665"/>
          </a:xfrm>
        </p:grpSpPr>
        <p:sp>
          <p:nvSpPr>
            <p:cNvPr id="11288" name="Text Box 19"/>
            <p:cNvSpPr txBox="1">
              <a:spLocks noChangeArrowheads="1"/>
            </p:cNvSpPr>
            <p:nvPr/>
          </p:nvSpPr>
          <p:spPr bwMode="auto">
            <a:xfrm>
              <a:off x="4114800" y="2362200"/>
              <a:ext cx="4800599" cy="46166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1" i="1">
                  <a:solidFill>
                    <a:schemeClr val="tx1"/>
                  </a:solidFill>
                </a:rPr>
                <a:t>     V</a:t>
              </a:r>
              <a:r>
                <a:rPr lang="en-US" sz="2400" b="1" i="1" baseline="-25000">
                  <a:solidFill>
                    <a:schemeClr val="tx1"/>
                  </a:solidFill>
                </a:rPr>
                <a:t>ud</a:t>
              </a:r>
              <a:r>
                <a:rPr lang="en-US" sz="2400" b="1" i="1">
                  <a:solidFill>
                    <a:srgbClr val="FF6600"/>
                  </a:solidFill>
                </a:rPr>
                <a:t>V*</a:t>
              </a:r>
              <a:r>
                <a:rPr lang="en-US" sz="2400" b="1" i="1" baseline="-25000">
                  <a:solidFill>
                    <a:srgbClr val="FF6600"/>
                  </a:solidFill>
                </a:rPr>
                <a:t>ub</a:t>
              </a:r>
              <a:r>
                <a:rPr lang="en-US" sz="2400">
                  <a:solidFill>
                    <a:schemeClr val="tx1"/>
                  </a:solidFill>
                </a:rPr>
                <a:t>+ </a:t>
              </a:r>
              <a:r>
                <a:rPr lang="en-US" sz="2400" b="1" i="1">
                  <a:solidFill>
                    <a:schemeClr val="tx1"/>
                  </a:solidFill>
                </a:rPr>
                <a:t>V</a:t>
              </a:r>
              <a:r>
                <a:rPr lang="en-US" sz="2400" b="1" i="1" baseline="-25000">
                  <a:solidFill>
                    <a:schemeClr val="tx1"/>
                  </a:solidFill>
                </a:rPr>
                <a:t>cd </a:t>
              </a:r>
              <a:r>
                <a:rPr lang="en-US" sz="2400" b="1" i="1">
                  <a:solidFill>
                    <a:schemeClr val="tx1"/>
                  </a:solidFill>
                </a:rPr>
                <a:t>V*</a:t>
              </a:r>
              <a:r>
                <a:rPr lang="en-US" sz="2400" b="1" i="1" baseline="-25000">
                  <a:solidFill>
                    <a:schemeClr val="tx1"/>
                  </a:solidFill>
                </a:rPr>
                <a:t>cb</a:t>
              </a:r>
              <a:r>
                <a:rPr lang="en-US" sz="2400">
                  <a:solidFill>
                    <a:schemeClr val="tx1"/>
                  </a:solidFill>
                </a:rPr>
                <a:t>+ </a:t>
              </a:r>
              <a:r>
                <a:rPr lang="en-US" sz="2400" b="1" i="1">
                  <a:solidFill>
                    <a:srgbClr val="FF6600"/>
                  </a:solidFill>
                </a:rPr>
                <a:t>V</a:t>
              </a:r>
              <a:r>
                <a:rPr lang="en-US" sz="2400" b="1" i="1" baseline="-25000">
                  <a:solidFill>
                    <a:srgbClr val="FF6600"/>
                  </a:solidFill>
                </a:rPr>
                <a:t>td</a:t>
              </a:r>
              <a:r>
                <a:rPr lang="en-US" sz="2400" b="1" i="1">
                  <a:solidFill>
                    <a:schemeClr val="tx1"/>
                  </a:solidFill>
                </a:rPr>
                <a:t>V*</a:t>
              </a:r>
              <a:r>
                <a:rPr lang="en-US" sz="2400" b="1" i="1" baseline="-25000">
                  <a:solidFill>
                    <a:schemeClr val="tx1"/>
                  </a:solidFill>
                </a:rPr>
                <a:t>tb </a:t>
              </a:r>
              <a:r>
                <a:rPr lang="en-US" sz="2400" b="1" i="1">
                  <a:solidFill>
                    <a:schemeClr val="tx1"/>
                  </a:solidFill>
                </a:rPr>
                <a:t>= </a:t>
              </a:r>
              <a:r>
                <a:rPr lang="en-US" sz="2400" b="1">
                  <a:solidFill>
                    <a:schemeClr val="tx1"/>
                  </a:solidFill>
                </a:rPr>
                <a:t>0</a:t>
              </a:r>
              <a:endParaRPr lang="en-CA" sz="4800"/>
            </a:p>
          </p:txBody>
        </p:sp>
        <p:sp>
          <p:nvSpPr>
            <p:cNvPr id="11289" name="Rectangle 1"/>
            <p:cNvSpPr>
              <a:spLocks noChangeArrowheads="1"/>
            </p:cNvSpPr>
            <p:nvPr/>
          </p:nvSpPr>
          <p:spPr bwMode="auto">
            <a:xfrm>
              <a:off x="6692593" y="838200"/>
              <a:ext cx="470207" cy="1385888"/>
            </a:xfrm>
            <a:prstGeom prst="rect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Rectangle 24"/>
            <p:cNvSpPr>
              <a:spLocks noChangeArrowheads="1"/>
            </p:cNvSpPr>
            <p:nvPr/>
          </p:nvSpPr>
          <p:spPr bwMode="auto">
            <a:xfrm>
              <a:off x="8077200" y="838200"/>
              <a:ext cx="470207" cy="1385888"/>
            </a:xfrm>
            <a:prstGeom prst="rect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02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996">
            <a:off x="86627" y="-326887"/>
            <a:ext cx="8383211" cy="765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115669"/>
            <a:ext cx="687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kern="0" dirty="0">
                <a:solidFill>
                  <a:srgbClr val="FF6600"/>
                </a:solidFill>
                <a:latin typeface="Arial"/>
                <a:ea typeface="+mj-ea"/>
                <a:cs typeface="+mj-cs"/>
              </a:rPr>
              <a:t>BABAR </a:t>
            </a:r>
            <a:r>
              <a:rPr lang="en-US" sz="3600" b="1" kern="0" dirty="0" smtClean="0">
                <a:solidFill>
                  <a:srgbClr val="FF6600"/>
                </a:solidFill>
                <a:latin typeface="Arial"/>
                <a:ea typeface="+mj-ea"/>
                <a:cs typeface="+mj-cs"/>
              </a:rPr>
              <a:t>Detector  1999 —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9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90796" y="2703727"/>
            <a:ext cx="1962989" cy="3011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731"/>
            <a:ext cx="6629400" cy="1143000"/>
          </a:xfrm>
        </p:spPr>
        <p:txBody>
          <a:bodyPr/>
          <a:lstStyle/>
          <a:p>
            <a:r>
              <a:rPr lang="en-US" dirty="0" smtClean="0"/>
              <a:t>Kirk and </a:t>
            </a:r>
            <a:r>
              <a:rPr lang="en-US" dirty="0" err="1" smtClean="0"/>
              <a:t>BaBar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19284" y="3905003"/>
            <a:ext cx="2074431" cy="31268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27" y="1143000"/>
            <a:ext cx="44894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Founding member in 1993-4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Member, original executive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Contributed in every possible way           to all phases of the </a:t>
            </a:r>
            <a:r>
              <a:rPr lang="en-US" sz="2000" dirty="0" err="1" smtClean="0">
                <a:solidFill>
                  <a:schemeClr val="tx1"/>
                </a:solidFill>
              </a:rPr>
              <a:t>BaBar</a:t>
            </a:r>
            <a:r>
              <a:rPr lang="en-US" sz="2000" dirty="0" smtClean="0">
                <a:solidFill>
                  <a:schemeClr val="tx1"/>
                </a:solidFill>
              </a:rPr>
              <a:t> drift chamber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Cell design, response to stresses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Destructive testing!!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End plates and wire were two of the biggest challenges – we took them 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Tension measurements – Kirk figured out that Madam Wu’s solenoid coils were perfect.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Once Drift Chamber problems had been solved, Kirk’s interests changed to accelerator physics.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668" t="3668" r="12311" b="10138"/>
          <a:stretch/>
        </p:blipFill>
        <p:spPr>
          <a:xfrm>
            <a:off x="7162800" y="228600"/>
            <a:ext cx="1582556" cy="2860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511" y="228600"/>
            <a:ext cx="1920943" cy="29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79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629400" cy="1143000"/>
          </a:xfrm>
        </p:spPr>
        <p:txBody>
          <a:bodyPr/>
          <a:lstStyle/>
          <a:p>
            <a:r>
              <a:rPr lang="en-US" dirty="0" smtClean="0"/>
              <a:t>Kirk and Accelerator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458200" cy="4267200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SLAC E-144 </a:t>
            </a:r>
            <a:r>
              <a:rPr lang="en-US" sz="2400" dirty="0">
                <a:solidFill>
                  <a:srgbClr val="000000"/>
                </a:solidFill>
              </a:rPr>
              <a:t>sparked his interest, with Dave Burke </a:t>
            </a:r>
            <a:r>
              <a:rPr lang="en-US" sz="2400" i="1" dirty="0">
                <a:solidFill>
                  <a:srgbClr val="000000"/>
                </a:solidFill>
              </a:rPr>
              <a:t>et </a:t>
            </a:r>
            <a:r>
              <a:rPr lang="en-US" sz="2400" i="1" dirty="0" smtClean="0">
                <a:solidFill>
                  <a:srgbClr val="000000"/>
                </a:solidFill>
              </a:rPr>
              <a:t>al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marL="0" lvl="0" indent="0">
              <a:lnSpc>
                <a:spcPct val="80000"/>
              </a:lnSpc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lvl="0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Long-term focus on muon colliders and neutrino factories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Muon capture and transport systems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R&amp;D and construction of mercury-jet </a:t>
            </a:r>
            <a:r>
              <a:rPr lang="en-US" dirty="0" smtClean="0">
                <a:solidFill>
                  <a:srgbClr val="000000"/>
                </a:solidFill>
              </a:rPr>
              <a:t>targets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</a:rPr>
              <a:t>Subject of Bob Palmer’s talk</a:t>
            </a:r>
          </a:p>
          <a:p>
            <a:pPr lvl="1">
              <a:lnSpc>
                <a:spcPct val="8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SLAC E-166:   Linear Collider R&amp;D – polarized positrons from an </a:t>
            </a:r>
            <a:r>
              <a:rPr lang="en-US" sz="2400" dirty="0" err="1" smtClean="0">
                <a:solidFill>
                  <a:srgbClr val="000000"/>
                </a:solidFill>
              </a:rPr>
              <a:t>undulator</a:t>
            </a:r>
            <a:r>
              <a:rPr lang="en-US" sz="2400" dirty="0" smtClean="0">
                <a:solidFill>
                  <a:srgbClr val="000000"/>
                </a:solidFill>
              </a:rPr>
              <a:t>-based source  </a:t>
            </a: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48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1370"/>
            <a:ext cx="8568619" cy="61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Kirk and </a:t>
            </a:r>
            <a:r>
              <a:rPr lang="en-US" dirty="0" err="1"/>
              <a:t>Changguo</a:t>
            </a:r>
            <a:r>
              <a:rPr lang="en-US" dirty="0"/>
              <a:t> Lu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458200" cy="3962400"/>
          </a:xfrm>
        </p:spPr>
        <p:txBody>
          <a:bodyPr/>
          <a:lstStyle/>
          <a:p>
            <a:r>
              <a:rPr lang="en-US" sz="2000" dirty="0" smtClean="0"/>
              <a:t>T D Lee called us in 1979 to propose that we host two Chinese scientists after the cultural revolution. Kirk and I excitedly accepted – Ye Ming Han and Lu </a:t>
            </a:r>
            <a:r>
              <a:rPr lang="en-US" sz="2000" dirty="0" err="1" smtClean="0"/>
              <a:t>Changuo</a:t>
            </a:r>
            <a:r>
              <a:rPr lang="en-US" sz="2000" dirty="0" smtClean="0"/>
              <a:t> arrived in December. They worked with us on E-732 at Brookhaven, and Lu soon became </a:t>
            </a:r>
            <a:r>
              <a:rPr lang="en-US" sz="2000" dirty="0" err="1" smtClean="0"/>
              <a:t>umbilically</a:t>
            </a:r>
            <a:r>
              <a:rPr lang="en-US" sz="2000" dirty="0" smtClean="0"/>
              <a:t> connected with Kirk. They have been partners ever since to the great benefit of all the experiments they have worked on.</a:t>
            </a:r>
          </a:p>
          <a:p>
            <a:r>
              <a:rPr lang="en-US" sz="2000" dirty="0" smtClean="0"/>
              <a:t>Perhaps the most outstanding Kirk-Lu collaboration was on the </a:t>
            </a:r>
            <a:r>
              <a:rPr lang="en-US" sz="2000" dirty="0" err="1" smtClean="0"/>
              <a:t>Daya</a:t>
            </a:r>
            <a:r>
              <a:rPr lang="en-US" sz="2000" dirty="0" smtClean="0"/>
              <a:t> Bay experiment, where Lu not only contributed to the detector, especially the RPC system, but also helped enormously as a </a:t>
            </a:r>
            <a:r>
              <a:rPr lang="en-US" sz="2000" dirty="0" err="1" smtClean="0"/>
              <a:t>liason</a:t>
            </a:r>
            <a:r>
              <a:rPr lang="en-US" sz="2000" dirty="0" smtClean="0"/>
              <a:t> to IHEP scientists.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261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686800" cy="1143000"/>
          </a:xfrm>
        </p:spPr>
        <p:txBody>
          <a:bodyPr/>
          <a:lstStyle/>
          <a:p>
            <a:r>
              <a:rPr lang="en-US" dirty="0" smtClean="0"/>
              <a:t>Early days: Kirk in Tucson, class of ‘66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7" y="1371600"/>
            <a:ext cx="7992533" cy="4495800"/>
          </a:xfrm>
        </p:spPr>
      </p:pic>
    </p:spTree>
    <p:extLst>
      <p:ext uri="{BB962C8B-B14F-4D97-AF65-F5344CB8AC3E}">
        <p14:creationId xmlns:p14="http://schemas.microsoft.com/office/powerpoint/2010/main" val="3104250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14" y="6316546"/>
            <a:ext cx="910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Yoshihisa Kitazawa, KTM, </a:t>
            </a:r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Changguo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Lu,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1981 (Test of Bell’s Inequality in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+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)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8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/>
    </mc:Choice>
    <mc:Fallback xmlns=""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ngguo_lu_ktm_mulberry_st_summer_81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3575" r="18000" b="2732"/>
          <a:stretch/>
        </p:blipFill>
        <p:spPr>
          <a:xfrm>
            <a:off x="1048871" y="806823"/>
            <a:ext cx="7040880" cy="4937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2793" y="6047603"/>
            <a:ext cx="6176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3333FF"/>
                </a:solidFill>
                <a:latin typeface="Comic Sans MS" panose="030F0702030302020204" pitchFamily="66" charset="0"/>
              </a:rPr>
              <a:t>Changguo</a:t>
            </a:r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 Lu, KTM,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Mulberry St, Princeton, ~ 1981,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after a midnight bluefish expedition with John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Gomany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/>
    </mc:Choice>
    <mc:Fallback xmlns=""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467600" cy="1143000"/>
          </a:xfrm>
        </p:spPr>
        <p:txBody>
          <a:bodyPr/>
          <a:lstStyle/>
          <a:p>
            <a:r>
              <a:rPr lang="en-US" dirty="0" smtClean="0"/>
              <a:t>Kirk as a Scholar and Teacher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19400"/>
            <a:ext cx="8458200" cy="685800"/>
          </a:xfrm>
          <a:solidFill>
            <a:srgbClr val="0033CC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hlinkClick r:id="rId2"/>
              </a:rPr>
              <a:t> http://physics.princeton.edu/~mcdonald/tex/bib.pdf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665357"/>
            <a:ext cx="7502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Kirk’s publication list says it best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66847" y="3867894"/>
            <a:ext cx="734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Thanks so much, Kirk, for everything you’ve done for Princeton, for science, and  for all of your colleagues and friends over more than 40 years.</a:t>
            </a:r>
          </a:p>
          <a:p>
            <a:pPr algn="ctr"/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388554" y="5188803"/>
            <a:ext cx="6175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Let me close by </a:t>
            </a:r>
            <a:r>
              <a:rPr lang="en-US" sz="2400" smtClean="0"/>
              <a:t>asking </a:t>
            </a:r>
            <a:r>
              <a:rPr lang="en-US" sz="2400" smtClean="0"/>
              <a:t>everyone </a:t>
            </a:r>
            <a:r>
              <a:rPr lang="en-US" sz="2400" dirty="0" smtClean="0"/>
              <a:t>to </a:t>
            </a:r>
            <a:r>
              <a:rPr lang="en-US" sz="2400" dirty="0"/>
              <a:t>join me </a:t>
            </a:r>
            <a:endParaRPr lang="en-US" sz="2400" dirty="0" smtClean="0"/>
          </a:p>
          <a:p>
            <a:pPr algn="ctr"/>
            <a:r>
              <a:rPr lang="en-US" sz="2400" dirty="0" smtClean="0"/>
              <a:t>in </a:t>
            </a:r>
            <a:r>
              <a:rPr lang="en-US" sz="2400" dirty="0"/>
              <a:t>wishing Kirk  and </a:t>
            </a:r>
            <a:r>
              <a:rPr lang="en-US" sz="2400" dirty="0" smtClean="0"/>
              <a:t>Nancy  </a:t>
            </a:r>
            <a:r>
              <a:rPr lang="en-US" sz="2400" dirty="0"/>
              <a:t>all the </a:t>
            </a:r>
            <a:r>
              <a:rPr lang="en-US" sz="2400" dirty="0" smtClean="0"/>
              <a:t>best.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341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391400" cy="1143000"/>
          </a:xfrm>
        </p:spPr>
        <p:txBody>
          <a:bodyPr/>
          <a:lstStyle/>
          <a:p>
            <a:r>
              <a:rPr lang="en-US" dirty="0" smtClean="0"/>
              <a:t>Grad School at Caltech 1966-71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267200"/>
          </a:xfrm>
        </p:spPr>
        <p:txBody>
          <a:bodyPr/>
          <a:lstStyle/>
          <a:p>
            <a:r>
              <a:rPr lang="en-US" dirty="0" smtClean="0"/>
              <a:t>CP violation furor – Weak? EM? Strong?</a:t>
            </a:r>
          </a:p>
          <a:p>
            <a:pPr lvl="1"/>
            <a:r>
              <a:rPr lang="en-US" dirty="0"/>
              <a:t>Apparent evidence </a:t>
            </a:r>
            <a:r>
              <a:rPr lang="en-US" dirty="0" smtClean="0"/>
              <a:t>for T violation</a:t>
            </a:r>
            <a:r>
              <a:rPr lang="en-US" dirty="0"/>
              <a:t> in the EM </a:t>
            </a:r>
            <a:r>
              <a:rPr lang="en-US" dirty="0" smtClean="0"/>
              <a:t>sector, in comparing  n p </a:t>
            </a:r>
            <a:r>
              <a:rPr lang="el-GR" dirty="0"/>
              <a:t>↔</a:t>
            </a:r>
            <a:r>
              <a:rPr lang="en-US" dirty="0" smtClean="0"/>
              <a:t>  d </a:t>
            </a:r>
            <a:r>
              <a:rPr lang="el-GR" dirty="0" smtClean="0"/>
              <a:t>γ</a:t>
            </a:r>
            <a:r>
              <a:rPr lang="en-US" dirty="0" smtClean="0"/>
              <a:t>, but neutrons were tough to work with</a:t>
            </a:r>
          </a:p>
          <a:p>
            <a:pPr lvl="1"/>
            <a:r>
              <a:rPr lang="en-US" dirty="0" smtClean="0"/>
              <a:t>Kirk’s thesis measured   p d </a:t>
            </a:r>
            <a:r>
              <a:rPr lang="el-GR" dirty="0"/>
              <a:t>↔</a:t>
            </a:r>
            <a:r>
              <a:rPr lang="en-US" dirty="0"/>
              <a:t>  </a:t>
            </a:r>
            <a:r>
              <a:rPr lang="en-US" dirty="0" smtClean="0"/>
              <a:t>He</a:t>
            </a:r>
            <a:r>
              <a:rPr lang="en-US" baseline="30000" dirty="0" smtClean="0"/>
              <a:t>3</a:t>
            </a:r>
            <a:r>
              <a:rPr lang="en-US" dirty="0" smtClean="0"/>
              <a:t>  </a:t>
            </a:r>
            <a:r>
              <a:rPr lang="el-GR" dirty="0" smtClean="0"/>
              <a:t>γ</a:t>
            </a:r>
            <a:endParaRPr lang="en-US" dirty="0" smtClean="0"/>
          </a:p>
          <a:p>
            <a:pPr lvl="2"/>
            <a:r>
              <a:rPr lang="en-US" dirty="0" smtClean="0"/>
              <a:t>No neutrons to deal with</a:t>
            </a:r>
          </a:p>
          <a:p>
            <a:pPr lvl="2"/>
            <a:r>
              <a:rPr lang="en-US" dirty="0" err="1" smtClean="0"/>
              <a:t>Photoproduction</a:t>
            </a:r>
            <a:r>
              <a:rPr lang="en-US" dirty="0" smtClean="0"/>
              <a:t> experiment the last at the Caltech synchrotron</a:t>
            </a:r>
          </a:p>
          <a:p>
            <a:pPr lvl="2"/>
            <a:r>
              <a:rPr lang="en-US" dirty="0" smtClean="0"/>
              <a:t>Inverse reaction at LBL</a:t>
            </a:r>
          </a:p>
          <a:p>
            <a:pPr lvl="1"/>
            <a:r>
              <a:rPr lang="en-US" dirty="0" smtClean="0"/>
              <a:t>He found that T invariance held.</a:t>
            </a:r>
          </a:p>
          <a:p>
            <a:pPr lvl="2"/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80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629400" cy="1143000"/>
          </a:xfrm>
        </p:spPr>
        <p:txBody>
          <a:bodyPr/>
          <a:lstStyle/>
          <a:p>
            <a:r>
              <a:rPr lang="en-US" dirty="0" smtClean="0"/>
              <a:t>         LBL 1971     p d </a:t>
            </a:r>
            <a:r>
              <a:rPr lang="en-US" dirty="0" smtClean="0">
                <a:sym typeface="Wingdings" panose="05000000000000000000" pitchFamily="2" charset="2"/>
              </a:rPr>
              <a:t> He</a:t>
            </a:r>
            <a:r>
              <a:rPr lang="en-US" baseline="30000" dirty="0" smtClean="0">
                <a:sym typeface="Wingdings" panose="05000000000000000000" pitchFamily="2" charset="2"/>
              </a:rPr>
              <a:t>3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l-GR" dirty="0" smtClean="0">
                <a:sym typeface="Wingdings" panose="05000000000000000000" pitchFamily="2" charset="2"/>
              </a:rPr>
              <a:t>γ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0"/>
            <a:ext cx="3348110" cy="4267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6250" r="7377" b="7500"/>
          <a:stretch/>
        </p:blipFill>
        <p:spPr>
          <a:xfrm>
            <a:off x="1066800" y="1521068"/>
            <a:ext cx="3505200" cy="46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1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The </a:t>
            </a:r>
            <a:r>
              <a:rPr lang="en-US" sz="3200" dirty="0" err="1" smtClean="0">
                <a:solidFill>
                  <a:schemeClr val="tx1"/>
                </a:solidFill>
              </a:rPr>
              <a:t>H</a:t>
            </a:r>
            <a:r>
              <a:rPr lang="en-US" sz="3200" dirty="0" err="1" smtClean="0"/>
              <a:t>e</a:t>
            </a:r>
            <a:r>
              <a:rPr lang="en-US" sz="3200" dirty="0" err="1" smtClean="0">
                <a:solidFill>
                  <a:schemeClr val="tx1"/>
                </a:solidFill>
              </a:rPr>
              <a:t>us</a:t>
            </a:r>
            <a:r>
              <a:rPr lang="en-US" sz="3200" dirty="0" err="1" smtClean="0"/>
              <a:t>c</a:t>
            </a:r>
            <a:r>
              <a:rPr lang="en-US" sz="3200" dirty="0" err="1" smtClean="0">
                <a:solidFill>
                  <a:schemeClr val="tx1"/>
                </a:solidFill>
              </a:rPr>
              <a:t>h</a:t>
            </a:r>
            <a:r>
              <a:rPr lang="en-US" sz="3200" dirty="0" smtClean="0">
                <a:solidFill>
                  <a:schemeClr val="tx1"/>
                </a:solidFill>
              </a:rPr>
              <a:t>  Puppies, Caltech 2002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190625"/>
            <a:ext cx="5626100" cy="4219575"/>
          </a:xfrm>
        </p:spPr>
      </p:pic>
      <p:sp>
        <p:nvSpPr>
          <p:cNvPr id="7" name="TextBox 6"/>
          <p:cNvSpPr txBox="1"/>
          <p:nvPr/>
        </p:nvSpPr>
        <p:spPr>
          <a:xfrm>
            <a:off x="304800" y="54864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Charles Prescott, Elliott Bloom, Leon Rochester</a:t>
            </a:r>
            <a:r>
              <a:rPr lang="en-US" b="1" dirty="0" smtClean="0"/>
              <a:t>,  </a:t>
            </a:r>
            <a:r>
              <a:rPr lang="en-US" b="1" dirty="0"/>
              <a:t>Bruce </a:t>
            </a:r>
            <a:r>
              <a:rPr lang="en-US" b="1" dirty="0" err="1"/>
              <a:t>Winstein</a:t>
            </a:r>
            <a:r>
              <a:rPr lang="en-US" b="1" dirty="0"/>
              <a:t>, </a:t>
            </a:r>
            <a:endParaRPr lang="en-US" b="1" dirty="0" smtClean="0"/>
          </a:p>
          <a:p>
            <a:r>
              <a:rPr lang="en-US" b="1" dirty="0" smtClean="0"/>
              <a:t>                                                        Bill </a:t>
            </a:r>
            <a:r>
              <a:rPr lang="en-US" b="1" dirty="0"/>
              <a:t>McNeely, Steve </a:t>
            </a:r>
            <a:r>
              <a:rPr lang="en-US" b="1" dirty="0" err="1"/>
              <a:t>Yellin</a:t>
            </a:r>
            <a:r>
              <a:rPr lang="en-US" b="1" dirty="0"/>
              <a:t>, Kirk McDonald, Abe </a:t>
            </a:r>
            <a:r>
              <a:rPr lang="en-US" b="1" dirty="0" err="1" smtClean="0"/>
              <a:t>Seiden</a:t>
            </a:r>
            <a:r>
              <a:rPr lang="en-US" b="1" dirty="0"/>
              <a:t> 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                                              Clemens </a:t>
            </a:r>
            <a:r>
              <a:rPr lang="en-US" b="1" dirty="0" err="1" smtClean="0"/>
              <a:t>Heusch</a:t>
            </a:r>
            <a:r>
              <a:rPr lang="en-US" b="1" dirty="0" smtClean="0"/>
              <a:t>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292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283" y="5257800"/>
            <a:ext cx="3374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Nancy Schaefer,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Vitruvian Woman, Caltech, ~ 1971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4133624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6" t="16842" r="5969"/>
          <a:stretch/>
        </p:blipFill>
        <p:spPr>
          <a:xfrm>
            <a:off x="4648200" y="838200"/>
            <a:ext cx="4267200" cy="48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CERN 1972 -1974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267200"/>
          </a:xfrm>
        </p:spPr>
        <p:txBody>
          <a:bodyPr/>
          <a:lstStyle/>
          <a:p>
            <a:r>
              <a:rPr lang="en-US" dirty="0" smtClean="0"/>
              <a:t>Intersecting Storage Rings (ISR) provided world’s highest energy collisions, and hope to gain insight on strong interactions</a:t>
            </a:r>
          </a:p>
          <a:p>
            <a:r>
              <a:rPr lang="en-US" dirty="0" smtClean="0"/>
              <a:t>Kirk won a CERN fellowship to work with Pierre </a:t>
            </a:r>
            <a:r>
              <a:rPr lang="en-US" dirty="0" err="1" smtClean="0"/>
              <a:t>Darriulat</a:t>
            </a:r>
            <a:r>
              <a:rPr lang="en-US" dirty="0" smtClean="0"/>
              <a:t>, Klaus </a:t>
            </a:r>
            <a:r>
              <a:rPr lang="en-US" dirty="0" err="1" smtClean="0"/>
              <a:t>Tittel</a:t>
            </a:r>
            <a:r>
              <a:rPr lang="en-US" dirty="0" smtClean="0"/>
              <a:t>, Martin Holder et al on  experiments studying the correlations of high-transverse-momentum photons and </a:t>
            </a:r>
            <a:r>
              <a:rPr lang="el-GR" dirty="0" smtClean="0"/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‘s.</a:t>
            </a:r>
          </a:p>
          <a:p>
            <a:r>
              <a:rPr lang="en-US" dirty="0" smtClean="0"/>
              <a:t>NO photos from this period at all! What does this imply?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81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77200" cy="1143000"/>
          </a:xfrm>
        </p:spPr>
        <p:txBody>
          <a:bodyPr/>
          <a:lstStyle/>
          <a:p>
            <a:r>
              <a:rPr lang="en-US" dirty="0" smtClean="0"/>
              <a:t>Fermi Fellow, U Chicago 1974-76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09" y="1405182"/>
            <a:ext cx="3725091" cy="4267200"/>
          </a:xfrm>
        </p:spPr>
        <p:txBody>
          <a:bodyPr/>
          <a:lstStyle/>
          <a:p>
            <a:r>
              <a:rPr lang="en-US" sz="2400" dirty="0" smtClean="0"/>
              <a:t>Production of mu- pairs by </a:t>
            </a:r>
            <a:r>
              <a:rPr lang="en-US" sz="2400" dirty="0" err="1" smtClean="0"/>
              <a:t>pions</a:t>
            </a:r>
            <a:r>
              <a:rPr lang="en-US" sz="2400" dirty="0" smtClean="0"/>
              <a:t> and protons – E 331 at </a:t>
            </a:r>
            <a:r>
              <a:rPr lang="en-US" sz="2400" dirty="0" err="1" smtClean="0"/>
              <a:t>Fermilab</a:t>
            </a:r>
            <a:r>
              <a:rPr lang="en-US" sz="2400" dirty="0" smtClean="0"/>
              <a:t>. (Jim Pilcher’s talk.)</a:t>
            </a:r>
          </a:p>
          <a:p>
            <a:pPr lvl="1"/>
            <a:r>
              <a:rPr lang="en-US" sz="2000" dirty="0" smtClean="0"/>
              <a:t>J/Psi production spectrum</a:t>
            </a:r>
          </a:p>
          <a:p>
            <a:pPr lvl="1"/>
            <a:r>
              <a:rPr lang="en-US" sz="2000" dirty="0" smtClean="0"/>
              <a:t>Contribution of mu pairs to the single prompt muon spectrum</a:t>
            </a:r>
          </a:p>
          <a:p>
            <a:pPr lvl="1"/>
            <a:r>
              <a:rPr lang="en-US" sz="2000" dirty="0"/>
              <a:t>Observation of </a:t>
            </a:r>
            <a:r>
              <a:rPr lang="en-US" sz="2000" dirty="0" smtClean="0"/>
              <a:t>the </a:t>
            </a:r>
            <a:r>
              <a:rPr lang="en-US" sz="2000" dirty="0" err="1" smtClean="0"/>
              <a:t>Drell</a:t>
            </a:r>
            <a:r>
              <a:rPr lang="en-US" sz="2000" dirty="0" smtClean="0"/>
              <a:t>-Yan </a:t>
            </a:r>
            <a:r>
              <a:rPr lang="en-US" sz="2000" dirty="0"/>
              <a:t>process</a:t>
            </a:r>
          </a:p>
          <a:p>
            <a:pPr lvl="1"/>
            <a:endParaRPr lang="en-US" sz="20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87" r="15339"/>
          <a:stretch/>
        </p:blipFill>
        <p:spPr>
          <a:xfrm>
            <a:off x="4343399" y="1374702"/>
            <a:ext cx="4495801" cy="510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1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10600" cy="1143000"/>
          </a:xfrm>
        </p:spPr>
        <p:txBody>
          <a:bodyPr/>
          <a:lstStyle/>
          <a:p>
            <a:pPr algn="ctr"/>
            <a:r>
              <a:rPr lang="en-US" sz="3200" dirty="0" smtClean="0"/>
              <a:t>To Princeton in 1976: mu-pair physics continues (JEP, CB and SP will describe)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E-444: Comprehensive study of hadronic mu-pairs</a:t>
            </a:r>
          </a:p>
          <a:p>
            <a:pPr lvl="1"/>
            <a:r>
              <a:rPr lang="en-US" dirty="0" smtClean="0"/>
              <a:t>Search for higher-mass vector mesons beyond the J/psi and Psi-prime</a:t>
            </a:r>
          </a:p>
          <a:p>
            <a:pPr lvl="1"/>
            <a:r>
              <a:rPr lang="en-US" dirty="0" smtClean="0"/>
              <a:t>Clear confirmation that mu pairs with M &gt; 4 GeV</a:t>
            </a:r>
            <a:r>
              <a:rPr lang="en-US" dirty="0"/>
              <a:t> </a:t>
            </a:r>
            <a:r>
              <a:rPr lang="en-US" dirty="0" smtClean="0"/>
              <a:t>were produced by the Drell </a:t>
            </a:r>
            <a:r>
              <a:rPr lang="en-US" dirty="0"/>
              <a:t>Yan </a:t>
            </a:r>
            <a:r>
              <a:rPr lang="en-US" dirty="0" smtClean="0"/>
              <a:t>mechanism. </a:t>
            </a:r>
          </a:p>
          <a:p>
            <a:pPr lvl="1"/>
            <a:r>
              <a:rPr lang="en-US" dirty="0" smtClean="0"/>
              <a:t> Structure function measurements for </a:t>
            </a:r>
            <a:r>
              <a:rPr lang="en-US" dirty="0" err="1" smtClean="0"/>
              <a:t>pions</a:t>
            </a:r>
            <a:r>
              <a:rPr lang="en-US" dirty="0" smtClean="0"/>
              <a:t>, protons </a:t>
            </a:r>
            <a:r>
              <a:rPr lang="en-US" dirty="0"/>
              <a:t>and </a:t>
            </a:r>
            <a:r>
              <a:rPr lang="en-US" dirty="0" smtClean="0"/>
              <a:t>kaons.</a:t>
            </a:r>
          </a:p>
          <a:p>
            <a:pPr lvl="1"/>
            <a:r>
              <a:rPr lang="en-US" dirty="0" smtClean="0"/>
              <a:t>Hint of higher-twist effects at high </a:t>
            </a:r>
            <a:r>
              <a:rPr lang="en-US" i="1" dirty="0" smtClean="0"/>
              <a:t>x </a:t>
            </a:r>
            <a:r>
              <a:rPr lang="en-US" dirty="0" smtClean="0"/>
              <a:t>= </a:t>
            </a:r>
            <a:r>
              <a:rPr lang="en-US" i="1" dirty="0" smtClean="0"/>
              <a:t>p</a:t>
            </a:r>
            <a:r>
              <a:rPr lang="en-US" sz="1100" i="1" dirty="0" smtClean="0"/>
              <a:t>║</a:t>
            </a:r>
            <a:r>
              <a:rPr lang="en-US" sz="2000" i="1" dirty="0" smtClean="0"/>
              <a:t>/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beam</a:t>
            </a:r>
            <a:r>
              <a:rPr lang="en-US" sz="1800" dirty="0" smtClean="0"/>
              <a:t>.</a:t>
            </a:r>
            <a:endParaRPr lang="en-US" dirty="0" smtClean="0"/>
          </a:p>
          <a:p>
            <a:r>
              <a:rPr lang="en-US" dirty="0" smtClean="0"/>
              <a:t>E-615: high-precision measurement of structure functions, emphasizing high x and higher twist.  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61643"/>
      </p:ext>
    </p:extLst>
  </p:cSld>
  <p:clrMapOvr>
    <a:masterClrMapping/>
  </p:clrMapOvr>
</p:sld>
</file>

<file path=ppt/theme/theme1.xml><?xml version="1.0" encoding="utf-8"?>
<a:theme xmlns:a="http://schemas.openxmlformats.org/drawingml/2006/main" name="Cornell01">
  <a:themeElements>
    <a:clrScheme name="Cornell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ell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rnell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ell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ell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ell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ell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ell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ell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C:\BaBar\Cornell01.ppt</Template>
  <TotalTime>35098</TotalTime>
  <Words>1048</Words>
  <Application>Microsoft Office PowerPoint</Application>
  <PresentationFormat>On-screen Show (4:3)</PresentationFormat>
  <Paragraphs>115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Comic Sans MS</vt:lpstr>
      <vt:lpstr>Symbol</vt:lpstr>
      <vt:lpstr>Times New Roman</vt:lpstr>
      <vt:lpstr>Times New Roman MT Extra Bold</vt:lpstr>
      <vt:lpstr>Webdings</vt:lpstr>
      <vt:lpstr>Wingdings</vt:lpstr>
      <vt:lpstr>Cornell01</vt:lpstr>
      <vt:lpstr>Equation</vt:lpstr>
      <vt:lpstr>Kirk McDonald, Particle Physicist   and Scholar s </vt:lpstr>
      <vt:lpstr>Early days: Kirk in Tucson, class of ‘66 </vt:lpstr>
      <vt:lpstr>Grad School at Caltech 1966-71</vt:lpstr>
      <vt:lpstr>         LBL 1971     p d  He3 γ</vt:lpstr>
      <vt:lpstr>The Heusch  Puppies, Caltech 2002</vt:lpstr>
      <vt:lpstr>PowerPoint Presentation</vt:lpstr>
      <vt:lpstr>At CERN 1972 -1974</vt:lpstr>
      <vt:lpstr>Fermi Fellow, U Chicago 1974-76 </vt:lpstr>
      <vt:lpstr>To Princeton in 1976: mu-pair physics continues (JEP, CB and SP will describe)</vt:lpstr>
      <vt:lpstr>BNL E 732: Search for the ηC at the AGS (1979-82)</vt:lpstr>
      <vt:lpstr>Princeton HEP Group ~1984</vt:lpstr>
      <vt:lpstr>High-field QED → Matter from Light  (SLAC E 144 during the 1990’s) </vt:lpstr>
      <vt:lpstr>  Kirk and B physics</vt:lpstr>
      <vt:lpstr>Measuring CKM angles in the B0d system</vt:lpstr>
      <vt:lpstr>PowerPoint Presentation</vt:lpstr>
      <vt:lpstr>Kirk and BaBar</vt:lpstr>
      <vt:lpstr>Kirk and Accelerator Physics</vt:lpstr>
      <vt:lpstr>PowerPoint Presentation</vt:lpstr>
      <vt:lpstr>Kirk and Changguo Lu</vt:lpstr>
      <vt:lpstr>PowerPoint Presentation</vt:lpstr>
      <vt:lpstr>PowerPoint Presentation</vt:lpstr>
      <vt:lpstr>Kirk as a Scholar and Teacher</vt:lpstr>
    </vt:vector>
  </TitlesOfParts>
  <Company>Stanford Linear Accelerator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</dc:creator>
  <cp:lastModifiedBy>Kirk</cp:lastModifiedBy>
  <cp:revision>528</cp:revision>
  <dcterms:created xsi:type="dcterms:W3CDTF">2002-02-13T21:16:20Z</dcterms:created>
  <dcterms:modified xsi:type="dcterms:W3CDTF">2016-08-01T22:29:58Z</dcterms:modified>
</cp:coreProperties>
</file>