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81" r:id="rId2"/>
    <p:sldId id="277" r:id="rId3"/>
    <p:sldId id="327" r:id="rId4"/>
    <p:sldId id="314" r:id="rId5"/>
    <p:sldId id="279" r:id="rId6"/>
    <p:sldId id="332" r:id="rId7"/>
    <p:sldId id="339" r:id="rId8"/>
    <p:sldId id="340" r:id="rId9"/>
    <p:sldId id="326" r:id="rId10"/>
    <p:sldId id="328" r:id="rId11"/>
    <p:sldId id="341" r:id="rId12"/>
    <p:sldId id="295" r:id="rId13"/>
    <p:sldId id="338" r:id="rId14"/>
    <p:sldId id="353" r:id="rId15"/>
    <p:sldId id="346" r:id="rId16"/>
    <p:sldId id="334" r:id="rId17"/>
    <p:sldId id="337" r:id="rId18"/>
    <p:sldId id="343" r:id="rId19"/>
    <p:sldId id="342" r:id="rId20"/>
    <p:sldId id="336" r:id="rId21"/>
    <p:sldId id="347" r:id="rId22"/>
    <p:sldId id="351" r:id="rId23"/>
    <p:sldId id="349" r:id="rId24"/>
    <p:sldId id="313" r:id="rId25"/>
    <p:sldId id="331" r:id="rId26"/>
    <p:sldId id="335" r:id="rId27"/>
    <p:sldId id="352" r:id="rId28"/>
    <p:sldId id="344" r:id="rId29"/>
    <p:sldId id="333" r:id="rId30"/>
    <p:sldId id="285" r:id="rId31"/>
    <p:sldId id="348" r:id="rId32"/>
    <p:sldId id="323" r:id="rId33"/>
    <p:sldId id="324" r:id="rId34"/>
    <p:sldId id="325" r:id="rId35"/>
    <p:sldId id="350" r:id="rId36"/>
  </p:sldIdLst>
  <p:sldSz cx="9144000" cy="6858000" type="screen4x3"/>
  <p:notesSz cx="6858000" cy="9144000"/>
  <p:embeddedFontLs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Times" pitchFamily="18" charset="0"/>
      <p:regular r:id="rId43"/>
      <p:bold r:id="rId44"/>
      <p:italic r:id="rId45"/>
      <p:boldItalic r:id="rId46"/>
    </p:embeddedFont>
    <p:embeddedFont>
      <p:font typeface="MS PGothic" pitchFamily="34" charset="-128"/>
      <p:regular r:id="rId47"/>
    </p:embeddedFont>
    <p:embeddedFont>
      <p:font typeface="Comic Sans MS" pitchFamily="66" charset="0"/>
      <p:regular r:id="rId48"/>
      <p:bold r:id="rId4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e Zisma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4F81BD"/>
    <a:srgbClr val="EEECE1"/>
    <a:srgbClr val="663300"/>
    <a:srgbClr val="0099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49" autoAdjust="0"/>
    <p:restoredTop sz="86420" autoAdjust="0"/>
  </p:normalViewPr>
  <p:slideViewPr>
    <p:cSldViewPr snapToGrid="0">
      <p:cViewPr varScale="1">
        <p:scale>
          <a:sx n="86" d="100"/>
          <a:sy n="86" d="100"/>
        </p:scale>
        <p:origin x="-90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6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A3A806-4E31-45CC-8A2B-B5E1B76254D4}" type="datetimeFigureOut">
              <a:rPr lang="en-US"/>
              <a:pPr>
                <a:defRPr/>
              </a:pPr>
              <a:t>8/19/2011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6518F7-A059-46D7-ABD7-E8E82899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17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67126B-C817-4C86-8C52-94CCAC0A170E}" type="datetimeFigureOut">
              <a:rPr lang="en-US"/>
              <a:pPr>
                <a:defRPr/>
              </a:pPr>
              <a:t>8/19/2011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CCD57D-B659-492A-9A9A-D6DC2F6B0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31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00799"/>
            <a:ext cx="9144000" cy="4572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7700" y="152400"/>
            <a:ext cx="876300" cy="850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228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150607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STEVE GEER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0506" y="6416675"/>
            <a:ext cx="556708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Muon Collider 2011               Telluride                 27 June - 1 July, 2011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9294" y="6416675"/>
            <a:ext cx="88750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13DFC28-8DA6-4A52-A867-A36D86CD9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00799"/>
            <a:ext cx="9144000" cy="4572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7700" y="152400"/>
            <a:ext cx="876300" cy="850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324600" cy="10668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STEVE GEER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416675"/>
            <a:ext cx="4953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Muon Collider 2011               Telluride                 27 June - 1 July, 2011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416675"/>
            <a:ext cx="609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AFA9E42-8D75-4234-963E-9D8417C84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008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1134038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STEVE GEER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7741" y="6356350"/>
            <a:ext cx="54460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Muon Collider 2011               Telluride                 27 June - 1 July,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9976" y="6356350"/>
            <a:ext cx="806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F3C182-348B-4517-BD6A-B5EA8686C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  </a:t>
            </a:r>
          </a:p>
        </p:txBody>
      </p:sp>
      <p:sp>
        <p:nvSpPr>
          <p:cNvPr id="6146" name="Subtitle 2"/>
          <p:cNvSpPr>
            <a:spLocks noGrp="1"/>
          </p:cNvSpPr>
          <p:nvPr>
            <p:ph type="subTitle" idx="4294967295"/>
          </p:nvPr>
        </p:nvSpPr>
        <p:spPr>
          <a:xfrm>
            <a:off x="4191000" y="1524000"/>
            <a:ext cx="4343400" cy="36052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3600" dirty="0" smtClean="0">
                <a:cs typeface="Arial" charset="0"/>
              </a:rPr>
              <a:t>Neutrino Factories &amp; the MC/NF Synergy </a:t>
            </a:r>
            <a:endParaRPr lang="en-US" dirty="0" smtClean="0"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2800" dirty="0" smtClean="0"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2400" dirty="0" smtClean="0">
                <a:cs typeface="Arial" charset="0"/>
              </a:rPr>
              <a:t>Steve Geer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1800" dirty="0" smtClean="0">
                <a:solidFill>
                  <a:schemeClr val="hlink"/>
                </a:solidFill>
                <a:cs typeface="Arial" charset="0"/>
              </a:rPr>
              <a:t>A</a:t>
            </a:r>
            <a:r>
              <a:rPr lang="en-US" sz="1800" dirty="0" smtClean="0">
                <a:cs typeface="Arial" charset="0"/>
              </a:rPr>
              <a:t>ccelerator</a:t>
            </a:r>
            <a:r>
              <a:rPr lang="en-US" sz="1800" dirty="0" smtClean="0">
                <a:solidFill>
                  <a:schemeClr val="hlink"/>
                </a:solidFill>
                <a:cs typeface="Arial" charset="0"/>
              </a:rPr>
              <a:t> P</a:t>
            </a:r>
            <a:r>
              <a:rPr lang="en-US" sz="1800" dirty="0" smtClean="0">
                <a:cs typeface="Arial" charset="0"/>
              </a:rPr>
              <a:t>hysics</a:t>
            </a:r>
            <a:r>
              <a:rPr lang="en-US" sz="1800" dirty="0" smtClean="0">
                <a:solidFill>
                  <a:schemeClr val="hlink"/>
                </a:solidFill>
                <a:cs typeface="Arial" charset="0"/>
              </a:rPr>
              <a:t> C</a:t>
            </a:r>
            <a:r>
              <a:rPr lang="en-US" sz="1800" dirty="0" smtClean="0">
                <a:cs typeface="Arial" charset="0"/>
              </a:rPr>
              <a:t>enter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1800" dirty="0" smtClean="0">
                <a:cs typeface="Arial" charset="0"/>
              </a:rPr>
              <a:t>Fermi National Accelerator Laboratory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2000" dirty="0" smtClean="0"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2000" dirty="0" smtClean="0"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1800" dirty="0" err="1" smtClean="0">
                <a:cs typeface="Arial" charset="0"/>
              </a:rPr>
              <a:t>Muon</a:t>
            </a:r>
            <a:r>
              <a:rPr lang="en-US" sz="1800" dirty="0" smtClean="0">
                <a:cs typeface="Arial" charset="0"/>
              </a:rPr>
              <a:t> Collider 2011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1800" dirty="0" smtClean="0">
                <a:cs typeface="Arial" charset="0"/>
              </a:rPr>
              <a:t>Telluride, June 27 – July 1, 2011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/>
          <a:srcRect l="23438" t="17500" r="20625" b="10001"/>
          <a:stretch>
            <a:fillRect/>
          </a:stretch>
        </p:blipFill>
        <p:spPr bwMode="auto">
          <a:xfrm>
            <a:off x="609600" y="1981200"/>
            <a:ext cx="3389313" cy="3128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48" name="Oval 17"/>
          <p:cNvSpPr>
            <a:spLocks noChangeArrowheads="1"/>
          </p:cNvSpPr>
          <p:nvPr/>
        </p:nvSpPr>
        <p:spPr bwMode="auto">
          <a:xfrm>
            <a:off x="1352550" y="2268538"/>
            <a:ext cx="1847850" cy="1770062"/>
          </a:xfrm>
          <a:prstGeom prst="ellipse">
            <a:avLst/>
          </a:prstGeom>
          <a:noFill/>
          <a:ln w="76200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TextBox 18"/>
          <p:cNvSpPr txBox="1">
            <a:spLocks noChangeArrowheads="1"/>
          </p:cNvSpPr>
          <p:nvPr/>
        </p:nvSpPr>
        <p:spPr bwMode="auto">
          <a:xfrm>
            <a:off x="533400" y="2379663"/>
            <a:ext cx="7651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latin typeface="Symbol" pitchFamily="18" charset="2"/>
              </a:rPr>
              <a:t>m</a:t>
            </a:r>
            <a:r>
              <a:rPr lang="en-US" sz="4800" baseline="30000">
                <a:latin typeface="Symbol" pitchFamily="18" charset="2"/>
              </a:rPr>
              <a:t>+</a:t>
            </a:r>
          </a:p>
        </p:txBody>
      </p:sp>
      <p:sp>
        <p:nvSpPr>
          <p:cNvPr id="6150" name="TextBox 19"/>
          <p:cNvSpPr txBox="1">
            <a:spLocks noChangeArrowheads="1"/>
          </p:cNvSpPr>
          <p:nvPr/>
        </p:nvSpPr>
        <p:spPr bwMode="auto">
          <a:xfrm>
            <a:off x="3273425" y="2362200"/>
            <a:ext cx="765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latin typeface="Symbol" pitchFamily="18" charset="2"/>
              </a:rPr>
              <a:t>m</a:t>
            </a:r>
            <a:r>
              <a:rPr lang="en-US" sz="4800" baseline="30000">
                <a:latin typeface="Symbol" pitchFamily="18" charset="2"/>
              </a:rPr>
              <a:t>-</a:t>
            </a:r>
          </a:p>
        </p:txBody>
      </p:sp>
      <p:cxnSp>
        <p:nvCxnSpPr>
          <p:cNvPr id="6151" name="Straight Arrow Connector 24"/>
          <p:cNvCxnSpPr>
            <a:cxnSpLocks noChangeShapeType="1"/>
          </p:cNvCxnSpPr>
          <p:nvPr/>
        </p:nvCxnSpPr>
        <p:spPr bwMode="auto">
          <a:xfrm rot="5400000" flipH="1" flipV="1">
            <a:off x="1075531" y="2658269"/>
            <a:ext cx="479425" cy="192088"/>
          </a:xfrm>
          <a:prstGeom prst="straightConnector1">
            <a:avLst/>
          </a:prstGeom>
          <a:noFill/>
          <a:ln w="57150" algn="ctr">
            <a:solidFill>
              <a:srgbClr val="002060"/>
            </a:solidFill>
            <a:round/>
            <a:headEnd/>
            <a:tailEnd type="arrow" w="med" len="med"/>
          </a:ln>
        </p:spPr>
      </p:cxnSp>
      <p:cxnSp>
        <p:nvCxnSpPr>
          <p:cNvPr id="6152" name="Straight Arrow Connector 28"/>
          <p:cNvCxnSpPr>
            <a:cxnSpLocks noChangeShapeType="1"/>
          </p:cNvCxnSpPr>
          <p:nvPr/>
        </p:nvCxnSpPr>
        <p:spPr bwMode="auto">
          <a:xfrm rot="16200000" flipV="1">
            <a:off x="3015456" y="2658269"/>
            <a:ext cx="479425" cy="192088"/>
          </a:xfrm>
          <a:prstGeom prst="straightConnector1">
            <a:avLst/>
          </a:prstGeom>
          <a:noFill/>
          <a:ln w="57150" algn="ctr">
            <a:solidFill>
              <a:srgbClr val="002060"/>
            </a:solidFill>
            <a:round/>
            <a:headEnd/>
            <a:tailEnd type="arrow" w="med" len="med"/>
          </a:ln>
        </p:spPr>
      </p:cxnSp>
      <p:sp>
        <p:nvSpPr>
          <p:cNvPr id="6153" name="TextBox 39"/>
          <p:cNvSpPr txBox="1">
            <a:spLocks noChangeArrowheads="1"/>
          </p:cNvSpPr>
          <p:nvPr/>
        </p:nvSpPr>
        <p:spPr bwMode="auto">
          <a:xfrm>
            <a:off x="2286000" y="3810000"/>
            <a:ext cx="384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Symbol" pitchFamily="18" charset="2"/>
              </a:rPr>
              <a:t>n</a:t>
            </a:r>
          </a:p>
        </p:txBody>
      </p:sp>
      <p:pic>
        <p:nvPicPr>
          <p:cNvPr id="6154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6600" y="2865438"/>
            <a:ext cx="57943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5" name="Group 53"/>
          <p:cNvGrpSpPr>
            <a:grpSpLocks/>
          </p:cNvGrpSpPr>
          <p:nvPr/>
        </p:nvGrpSpPr>
        <p:grpSpPr bwMode="auto">
          <a:xfrm>
            <a:off x="1287463" y="3810000"/>
            <a:ext cx="1103312" cy="646113"/>
            <a:chOff x="1752600" y="4191000"/>
            <a:chExt cx="1752600" cy="1027292"/>
          </a:xfrm>
        </p:grpSpPr>
        <p:grpSp>
          <p:nvGrpSpPr>
            <p:cNvPr id="6158" name="Group 38"/>
            <p:cNvGrpSpPr>
              <a:grpSpLocks/>
            </p:cNvGrpSpPr>
            <p:nvPr/>
          </p:nvGrpSpPr>
          <p:grpSpPr bwMode="auto">
            <a:xfrm>
              <a:off x="1752600" y="4191000"/>
              <a:ext cx="1371600" cy="1027292"/>
              <a:chOff x="6404319" y="5002865"/>
              <a:chExt cx="1371600" cy="1027292"/>
            </a:xfrm>
          </p:grpSpPr>
          <p:grpSp>
            <p:nvGrpSpPr>
              <p:cNvPr id="12" name="Group 36"/>
              <p:cNvGrpSpPr/>
              <p:nvPr/>
            </p:nvGrpSpPr>
            <p:grpSpPr>
              <a:xfrm rot="1800000">
                <a:off x="6404319" y="5173800"/>
                <a:ext cx="1371600" cy="685205"/>
                <a:chOff x="6248400" y="5257800"/>
                <a:chExt cx="1828800" cy="914400"/>
              </a:xfrm>
              <a:solidFill>
                <a:srgbClr val="00B050"/>
              </a:solidFill>
            </p:grpSpPr>
            <p:sp>
              <p:nvSpPr>
                <p:cNvPr id="15" name="Oval 14"/>
                <p:cNvSpPr/>
                <p:nvPr/>
              </p:nvSpPr>
              <p:spPr bwMode="auto">
                <a:xfrm>
                  <a:off x="6248400" y="5257800"/>
                  <a:ext cx="914400" cy="914400"/>
                </a:xfrm>
                <a:prstGeom prst="ellipse">
                  <a:avLst/>
                </a:prstGeom>
                <a:grp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 bwMode="auto">
                <a:xfrm>
                  <a:off x="7162800" y="5257800"/>
                  <a:ext cx="914400" cy="914400"/>
                </a:xfrm>
                <a:prstGeom prst="ellipse">
                  <a:avLst/>
                </a:prstGeom>
                <a:grp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 bwMode="auto">
                <a:xfrm>
                  <a:off x="6705600" y="5257800"/>
                  <a:ext cx="914400" cy="914400"/>
                </a:xfrm>
                <a:prstGeom prst="rect">
                  <a:avLst/>
                </a:prstGeom>
                <a:grp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cxnSp>
            <p:nvCxnSpPr>
              <p:cNvPr id="6162" name="Straight Connector 30"/>
              <p:cNvCxnSpPr>
                <a:cxnSpLocks noChangeShapeType="1"/>
              </p:cNvCxnSpPr>
              <p:nvPr/>
            </p:nvCxnSpPr>
            <p:spPr bwMode="auto">
              <a:xfrm rot="7200000" flipH="1" flipV="1">
                <a:off x="6450259" y="5344872"/>
                <a:ext cx="685205" cy="1191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63" name="Straight Connector 31"/>
              <p:cNvCxnSpPr>
                <a:cxnSpLocks noChangeShapeType="1"/>
              </p:cNvCxnSpPr>
              <p:nvPr/>
            </p:nvCxnSpPr>
            <p:spPr bwMode="auto">
              <a:xfrm rot="7200000" flipH="1" flipV="1">
                <a:off x="7043960" y="5686959"/>
                <a:ext cx="685205" cy="1191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6159" name="Straight Arrow Connector 42"/>
            <p:cNvCxnSpPr>
              <a:cxnSpLocks noChangeShapeType="1"/>
            </p:cNvCxnSpPr>
            <p:nvPr/>
          </p:nvCxnSpPr>
          <p:spPr bwMode="auto">
            <a:xfrm>
              <a:off x="2241322" y="4191000"/>
              <a:ext cx="1263878" cy="76200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60" name="Straight Connector 51"/>
            <p:cNvCxnSpPr>
              <a:cxnSpLocks noChangeShapeType="1"/>
            </p:cNvCxnSpPr>
            <p:nvPr/>
          </p:nvCxnSpPr>
          <p:spPr bwMode="auto">
            <a:xfrm>
              <a:off x="1905000" y="4778234"/>
              <a:ext cx="685800" cy="3810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7" name="Freeform 26"/>
          <p:cNvSpPr/>
          <p:nvPr/>
        </p:nvSpPr>
        <p:spPr>
          <a:xfrm>
            <a:off x="1395413" y="3838575"/>
            <a:ext cx="633412" cy="585788"/>
          </a:xfrm>
          <a:custGeom>
            <a:avLst/>
            <a:gdLst>
              <a:gd name="connsiteX0" fmla="*/ 200025 w 633412"/>
              <a:gd name="connsiteY0" fmla="*/ 0 h 585788"/>
              <a:gd name="connsiteX1" fmla="*/ 628650 w 633412"/>
              <a:gd name="connsiteY1" fmla="*/ 252413 h 585788"/>
              <a:gd name="connsiteX2" fmla="*/ 633412 w 633412"/>
              <a:gd name="connsiteY2" fmla="*/ 261938 h 585788"/>
              <a:gd name="connsiteX3" fmla="*/ 442912 w 633412"/>
              <a:gd name="connsiteY3" fmla="*/ 585788 h 585788"/>
              <a:gd name="connsiteX4" fmla="*/ 14287 w 633412"/>
              <a:gd name="connsiteY4" fmla="*/ 333375 h 585788"/>
              <a:gd name="connsiteX5" fmla="*/ 0 w 633412"/>
              <a:gd name="connsiteY5" fmla="*/ 323850 h 585788"/>
              <a:gd name="connsiteX6" fmla="*/ 200025 w 633412"/>
              <a:gd name="connsiteY6" fmla="*/ 0 h 58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412" h="585788">
                <a:moveTo>
                  <a:pt x="200025" y="0"/>
                </a:moveTo>
                <a:lnTo>
                  <a:pt x="628650" y="252413"/>
                </a:lnTo>
                <a:lnTo>
                  <a:pt x="633412" y="261938"/>
                </a:lnTo>
                <a:lnTo>
                  <a:pt x="442912" y="585788"/>
                </a:lnTo>
                <a:lnTo>
                  <a:pt x="14287" y="333375"/>
                </a:lnTo>
                <a:lnTo>
                  <a:pt x="0" y="323850"/>
                </a:lnTo>
                <a:lnTo>
                  <a:pt x="20002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924341" y="2401945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MC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353397" y="3850905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NF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R&amp;D SYNERGY – COMPONENT R&amp;D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533400" y="1143000"/>
            <a:ext cx="8077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MTA built at end of FNAL Linac for ionization cooling component testing </a:t>
            </a:r>
            <a:br>
              <a:rPr lang="en-US" b="1"/>
            </a:br>
            <a:r>
              <a:rPr lang="en-US">
                <a:solidFill>
                  <a:srgbClr val="0070C0"/>
                </a:solidFill>
              </a:rPr>
              <a:t>5 T magnet, RF power at 805 MHz &amp; 201 MHz, clean room,  </a:t>
            </a:r>
            <a:br>
              <a:rPr lang="en-US">
                <a:solidFill>
                  <a:srgbClr val="0070C0"/>
                </a:solidFill>
              </a:rPr>
            </a:br>
            <a:r>
              <a:rPr lang="en-US">
                <a:solidFill>
                  <a:srgbClr val="0070C0"/>
                </a:solidFill>
              </a:rPr>
              <a:t>LH</a:t>
            </a:r>
            <a:r>
              <a:rPr lang="en-US" baseline="-25000">
                <a:solidFill>
                  <a:srgbClr val="0070C0"/>
                </a:solidFill>
              </a:rPr>
              <a:t>2</a:t>
            </a:r>
            <a:r>
              <a:rPr lang="en-US">
                <a:solidFill>
                  <a:srgbClr val="0070C0"/>
                </a:solidFill>
              </a:rPr>
              <a:t> handling capability, </a:t>
            </a:r>
            <a:r>
              <a:rPr lang="en-US">
                <a:solidFill>
                  <a:srgbClr val="FF0000"/>
                </a:solidFill>
              </a:rPr>
              <a:t>400 MeV beam from linac</a:t>
            </a:r>
            <a:r>
              <a:rPr lang="en-US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8" name="Picture 44" descr="MTA_BL_sn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4225" y="2133600"/>
            <a:ext cx="282257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1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181225"/>
            <a:ext cx="24765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x653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8625" y="2133600"/>
            <a:ext cx="282257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cavity_w_coupler"/>
          <p:cNvPicPr>
            <a:picLocks noChangeAspect="1" noChangeArrowheads="1"/>
          </p:cNvPicPr>
          <p:nvPr/>
        </p:nvPicPr>
        <p:blipFill>
          <a:blip r:embed="rId5"/>
          <a:srcRect l="35001" t="27005" r="31000" b="17009"/>
          <a:stretch>
            <a:fillRect/>
          </a:stretch>
        </p:blipFill>
        <p:spPr bwMode="auto">
          <a:xfrm>
            <a:off x="4843463" y="4513263"/>
            <a:ext cx="1100137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5038" y="4603750"/>
            <a:ext cx="127476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657225" y="5940425"/>
            <a:ext cx="1982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Liq. H</a:t>
            </a:r>
            <a:r>
              <a:rPr lang="en-US" sz="1400" baseline="-25000"/>
              <a:t>2</a:t>
            </a:r>
            <a:r>
              <a:rPr lang="en-US" sz="1400"/>
              <a:t> absorber (KEK)</a:t>
            </a:r>
          </a:p>
        </p:txBody>
      </p:sp>
      <p:pic>
        <p:nvPicPr>
          <p:cNvPr id="14" name="Picture 5" descr="IMG_129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4640263"/>
            <a:ext cx="1535113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4419600" y="5867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201 MHz cavities</a:t>
            </a:r>
            <a:br>
              <a:rPr lang="en-US" sz="1200"/>
            </a:br>
            <a:r>
              <a:rPr lang="en-US" sz="1200"/>
              <a:t>(LBNL et al.)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514600" y="5800725"/>
            <a:ext cx="2057400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latin typeface="Calibri" pitchFamily="34" charset="0"/>
              </a:rPr>
              <a:t>42 cm </a:t>
            </a:r>
            <a:r>
              <a:rPr lang="en-US" sz="1400">
                <a:latin typeface="Symbol" pitchFamily="18" charset="2"/>
              </a:rPr>
              <a:t>Æ</a:t>
            </a:r>
            <a:r>
              <a:rPr lang="en-US" sz="1400">
                <a:latin typeface="Calibri" pitchFamily="34" charset="0"/>
              </a:rPr>
              <a:t> Be RF</a:t>
            </a:r>
            <a:br>
              <a:rPr lang="en-US" sz="1400">
                <a:latin typeface="Calibri" pitchFamily="34" charset="0"/>
              </a:rPr>
            </a:br>
            <a:r>
              <a:rPr lang="en-US" sz="1400">
                <a:latin typeface="Calibri" pitchFamily="34" charset="0"/>
              </a:rPr>
              <a:t>window (LBNL)</a:t>
            </a:r>
          </a:p>
        </p:txBody>
      </p:sp>
      <p:pic>
        <p:nvPicPr>
          <p:cNvPr id="17" name="Picture 18" descr="mc_091104_inside_magnet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4572000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6324600" y="57912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High Pressure RF Cavity (FNAL &amp; Muons Inc.)</a:t>
            </a: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811164" y="4114800"/>
            <a:ext cx="5882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FIRST BEAM IN MTA  </a:t>
            </a:r>
            <a:r>
              <a:rPr lang="en-US" dirty="0" smtClean="0">
                <a:solidFill>
                  <a:srgbClr val="FF0000"/>
                </a:solidFill>
              </a:rPr>
              <a:t>BEING COMMISSIONED NOW 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R&amp;D SYNERGY – SYSTEM TESTS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22" name="Group 11"/>
          <p:cNvGrpSpPr>
            <a:grpSpLocks/>
          </p:cNvGrpSpPr>
          <p:nvPr/>
        </p:nvGrpSpPr>
        <p:grpSpPr bwMode="auto">
          <a:xfrm>
            <a:off x="557097" y="3742001"/>
            <a:ext cx="3362551" cy="2371661"/>
            <a:chOff x="518" y="494"/>
            <a:chExt cx="4723" cy="3331"/>
          </a:xfrm>
        </p:grpSpPr>
        <p:pic>
          <p:nvPicPr>
            <p:cNvPr id="23" name="Picture 12" descr="Emm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" y="494"/>
              <a:ext cx="4723" cy="3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848" y="360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450170" y="2378603"/>
            <a:ext cx="35872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0" dirty="0" smtClean="0">
                <a:solidFill>
                  <a:schemeClr val="accent4">
                    <a:lumMod val="50000"/>
                  </a:schemeClr>
                </a:solidFill>
              </a:rPr>
              <a:t>EMMA Non-scaling FFAG proof-of-principle experiment at </a:t>
            </a:r>
            <a:r>
              <a:rPr lang="en-US" kern="0" dirty="0" err="1" smtClean="0">
                <a:solidFill>
                  <a:schemeClr val="accent4">
                    <a:lumMod val="50000"/>
                  </a:schemeClr>
                </a:solidFill>
              </a:rPr>
              <a:t>Daresbury</a:t>
            </a:r>
            <a:r>
              <a:rPr lang="en-US" kern="0" dirty="0" smtClean="0">
                <a:solidFill>
                  <a:schemeClr val="accent4">
                    <a:lumMod val="50000"/>
                  </a:schemeClr>
                </a:solidFill>
              </a:rPr>
              <a:t> (ongoing)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Picture 4" descr="C:\data0\MERIT\MOVIES\Animation_16014_fat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6037" y="1328294"/>
            <a:ext cx="2107126" cy="20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olingchannel-w3dman1-small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5133" y="3852223"/>
            <a:ext cx="3589436" cy="20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46"/>
          <p:cNvSpPr txBox="1">
            <a:spLocks noChangeArrowheads="1"/>
          </p:cNvSpPr>
          <p:nvPr/>
        </p:nvSpPr>
        <p:spPr bwMode="auto">
          <a:xfrm rot="20400000">
            <a:off x="7868237" y="4861981"/>
            <a:ext cx="10099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err="1">
                <a:solidFill>
                  <a:sysClr val="windowText" lastClr="000000"/>
                </a:solidFill>
              </a:rPr>
              <a:t>Spectro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-</a:t>
            </a:r>
            <a:br>
              <a:rPr lang="en-US" sz="1400" b="1" kern="0" dirty="0">
                <a:solidFill>
                  <a:sysClr val="windowText" lastClr="000000"/>
                </a:solidFill>
              </a:rPr>
            </a:br>
            <a:r>
              <a:rPr lang="en-US" sz="1400" b="1" kern="0" dirty="0">
                <a:solidFill>
                  <a:sysClr val="windowText" lastClr="000000"/>
                </a:solidFill>
              </a:rPr>
              <a:t>meter</a:t>
            </a:r>
          </a:p>
        </p:txBody>
      </p:sp>
      <p:sp>
        <p:nvSpPr>
          <p:cNvPr id="13" name="TextBox 147"/>
          <p:cNvSpPr txBox="1">
            <a:spLocks noChangeArrowheads="1"/>
          </p:cNvSpPr>
          <p:nvPr/>
        </p:nvSpPr>
        <p:spPr bwMode="auto">
          <a:xfrm rot="20400000">
            <a:off x="6639664" y="5350876"/>
            <a:ext cx="1200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Cooling section</a:t>
            </a:r>
          </a:p>
        </p:txBody>
      </p:sp>
      <p:sp>
        <p:nvSpPr>
          <p:cNvPr id="14" name="TextBox 146"/>
          <p:cNvSpPr txBox="1">
            <a:spLocks noChangeArrowheads="1"/>
          </p:cNvSpPr>
          <p:nvPr/>
        </p:nvSpPr>
        <p:spPr bwMode="auto">
          <a:xfrm rot="20400000">
            <a:off x="5623180" y="5700181"/>
            <a:ext cx="10099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err="1">
                <a:solidFill>
                  <a:sysClr val="windowText" lastClr="000000"/>
                </a:solidFill>
              </a:rPr>
              <a:t>Spectro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-</a:t>
            </a:r>
            <a:br>
              <a:rPr lang="en-US" sz="1400" b="1" kern="0" dirty="0">
                <a:solidFill>
                  <a:sysClr val="windowText" lastClr="000000"/>
                </a:solidFill>
              </a:rPr>
            </a:br>
            <a:r>
              <a:rPr lang="en-US" sz="1400" b="1" kern="0" dirty="0">
                <a:solidFill>
                  <a:sysClr val="windowText" lastClr="000000"/>
                </a:solidFill>
              </a:rPr>
              <a:t>meter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0998" y="1350491"/>
            <a:ext cx="3583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MERIT Target proof-of-principle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experiment at CERN (completed)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03184" y="3727930"/>
            <a:ext cx="2595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MICE ionization cooling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Experiment at RAL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(ongoing)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7" name="Straight Arrow Connector 141"/>
          <p:cNvCxnSpPr>
            <a:cxnSpLocks noChangeShapeType="1"/>
          </p:cNvCxnSpPr>
          <p:nvPr/>
        </p:nvCxnSpPr>
        <p:spPr bwMode="auto">
          <a:xfrm flipV="1">
            <a:off x="4630796" y="5649334"/>
            <a:ext cx="532263" cy="204717"/>
          </a:xfrm>
          <a:prstGeom prst="straightConnector1">
            <a:avLst/>
          </a:prstGeom>
          <a:noFill/>
          <a:ln w="57150" algn="ctr">
            <a:solidFill>
              <a:srgbClr val="000000"/>
            </a:solidFill>
            <a:round/>
            <a:headEnd type="none" w="med" len="med"/>
            <a:tailEnd type="triangle" w="med" len="med"/>
          </a:ln>
        </p:spPr>
      </p:cxnSp>
      <p:sp>
        <p:nvSpPr>
          <p:cNvPr id="18" name="TextBox 144"/>
          <p:cNvSpPr txBox="1">
            <a:spLocks noChangeArrowheads="1"/>
          </p:cNvSpPr>
          <p:nvPr/>
        </p:nvSpPr>
        <p:spPr bwMode="auto">
          <a:xfrm>
            <a:off x="4166007" y="5031187"/>
            <a:ext cx="11194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</a:rPr>
              <a:t>Muon</a:t>
            </a:r>
            <a:r>
              <a:rPr lang="en-US" b="1" kern="0" dirty="0">
                <a:solidFill>
                  <a:sysClr val="windowText" lastClr="000000"/>
                </a:solidFill>
              </a:rPr>
              <a:t> Beam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698609" y="1856935"/>
            <a:ext cx="71745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5" idx="2"/>
            <a:endCxn id="23" idx="0"/>
          </p:cNvCxnSpPr>
          <p:nvPr/>
        </p:nvCxnSpPr>
        <p:spPr>
          <a:xfrm rot="5400000">
            <a:off x="2021053" y="3519253"/>
            <a:ext cx="440068" cy="54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2"/>
          <p:cNvSpPr txBox="1">
            <a:spLocks/>
          </p:cNvSpPr>
          <p:nvPr/>
        </p:nvSpPr>
        <p:spPr>
          <a:xfrm>
            <a:off x="7832184" y="2309810"/>
            <a:ext cx="571500" cy="28575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 cm</a:t>
            </a:r>
          </a:p>
        </p:txBody>
      </p:sp>
      <p:cxnSp>
        <p:nvCxnSpPr>
          <p:cNvPr id="32" name="Straight Arrow Connector 16"/>
          <p:cNvCxnSpPr>
            <a:cxnSpLocks noChangeShapeType="1"/>
          </p:cNvCxnSpPr>
          <p:nvPr/>
        </p:nvCxnSpPr>
        <p:spPr bwMode="auto">
          <a:xfrm rot="5400000">
            <a:off x="7642478" y="2378558"/>
            <a:ext cx="381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4" name="Elbow Connector 33"/>
          <p:cNvCxnSpPr/>
          <p:nvPr/>
        </p:nvCxnSpPr>
        <p:spPr>
          <a:xfrm>
            <a:off x="436098" y="2236763"/>
            <a:ext cx="8032653" cy="1294228"/>
          </a:xfrm>
          <a:prstGeom prst="bentConnector3">
            <a:avLst>
              <a:gd name="adj1" fmla="val 4632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2820572" y="4888523"/>
            <a:ext cx="268693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NEUTRINO OSCILLATIONS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39158" y="1189579"/>
            <a:ext cx="81089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 smtClean="0"/>
              <a:t>▪ Within </a:t>
            </a:r>
            <a:r>
              <a:rPr lang="en-US" sz="2000" dirty="0"/>
              <a:t>the framework of 3-flavor mixing, the 3 known flavor </a:t>
            </a:r>
            <a:r>
              <a:rPr lang="en-US" sz="2000" dirty="0" err="1" smtClean="0"/>
              <a:t>eigen</a:t>
            </a:r>
            <a:r>
              <a:rPr lang="en-US" sz="2000" dirty="0" smtClean="0"/>
              <a:t>-states </a:t>
            </a:r>
            <a:r>
              <a:rPr lang="en-US" sz="2000" dirty="0"/>
              <a:t>(</a:t>
            </a:r>
            <a:r>
              <a:rPr lang="en-US" sz="2400" dirty="0" err="1" smtClean="0">
                <a:latin typeface="Symbol" pitchFamily="18" charset="2"/>
              </a:rPr>
              <a:t>n</a:t>
            </a:r>
            <a:r>
              <a:rPr lang="en-US" sz="2400" baseline="-25000" dirty="0" err="1" smtClean="0"/>
              <a:t>e</a:t>
            </a:r>
            <a:r>
              <a:rPr lang="en-US" sz="2000" dirty="0" err="1" smtClean="0"/>
              <a:t>,</a:t>
            </a:r>
            <a:r>
              <a:rPr lang="en-US" sz="24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>
                <a:latin typeface="Symbol" pitchFamily="18" charset="2"/>
              </a:rPr>
              <a:t>m</a:t>
            </a:r>
            <a:r>
              <a:rPr lang="en-US" sz="2000" dirty="0" err="1" smtClean="0"/>
              <a:t>,</a:t>
            </a:r>
            <a:r>
              <a:rPr lang="en-US" sz="24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>
                <a:latin typeface="Symbol" pitchFamily="18" charset="2"/>
              </a:rPr>
              <a:t>t</a:t>
            </a:r>
            <a:r>
              <a:rPr lang="en-US" sz="2000" dirty="0"/>
              <a:t>) are related to 3 neutrino </a:t>
            </a:r>
            <a:r>
              <a:rPr lang="en-US" sz="2000" dirty="0" smtClean="0"/>
              <a:t>mass </a:t>
            </a:r>
            <a:r>
              <a:rPr lang="en-US" sz="2000" dirty="0" err="1"/>
              <a:t>eigenstates</a:t>
            </a:r>
            <a:r>
              <a:rPr lang="en-US" sz="2000" dirty="0"/>
              <a:t> (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3</a:t>
            </a:r>
            <a:r>
              <a:rPr lang="en-US" sz="2000" dirty="0"/>
              <a:t>) :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813662" y="1761600"/>
            <a:ext cx="5077821" cy="1591597"/>
            <a:chOff x="1644846" y="1733464"/>
            <a:chExt cx="5077821" cy="1591597"/>
          </a:xfrm>
        </p:grpSpPr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870164" y="1755401"/>
              <a:ext cx="2807179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5400" baseline="30000" dirty="0" smtClean="0"/>
                <a:t>=</a:t>
              </a:r>
              <a:r>
                <a:rPr lang="en-US" sz="9600" dirty="0" smtClean="0">
                  <a:solidFill>
                    <a:srgbClr val="FF0066"/>
                  </a:solidFill>
                </a:rPr>
                <a:t>(</a:t>
              </a:r>
              <a:r>
                <a:rPr lang="en-US" sz="7200" dirty="0">
                  <a:solidFill>
                    <a:srgbClr val="FF0066"/>
                  </a:solidFill>
                </a:rPr>
                <a:t>3</a:t>
              </a:r>
              <a:r>
                <a:rPr lang="en-US" sz="7200" dirty="0">
                  <a:solidFill>
                    <a:srgbClr val="FF0066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r>
                <a:rPr lang="en-US" sz="7200" dirty="0">
                  <a:solidFill>
                    <a:srgbClr val="FF0066"/>
                  </a:solidFill>
                </a:rPr>
                <a:t>3</a:t>
              </a:r>
              <a:r>
                <a:rPr lang="en-US" sz="9600" dirty="0">
                  <a:solidFill>
                    <a:srgbClr val="FF0066"/>
                  </a:solidFill>
                </a:rPr>
                <a:t>)</a:t>
              </a:r>
            </a:p>
          </p:txBody>
        </p:sp>
        <p:grpSp>
          <p:nvGrpSpPr>
            <p:cNvPr id="11" name="Group 16"/>
            <p:cNvGrpSpPr>
              <a:grpSpLocks/>
            </p:cNvGrpSpPr>
            <p:nvPr/>
          </p:nvGrpSpPr>
          <p:grpSpPr bwMode="auto">
            <a:xfrm>
              <a:off x="2106237" y="1935906"/>
              <a:ext cx="592298" cy="1379286"/>
              <a:chOff x="1728" y="1680"/>
              <a:chExt cx="432" cy="1006"/>
            </a:xfrm>
          </p:grpSpPr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32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sz="2800" dirty="0">
                    <a:latin typeface="Symbol" pitchFamily="18" charset="2"/>
                  </a:rPr>
                  <a:t>n</a:t>
                </a:r>
                <a:r>
                  <a:rPr lang="en-US" sz="2800" baseline="-25000" dirty="0"/>
                  <a:t>e</a:t>
                </a: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1734" y="1987"/>
                <a:ext cx="358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800">
                    <a:latin typeface="Symbol" pitchFamily="18" charset="2"/>
                  </a:rPr>
                  <a:t>n</a:t>
                </a:r>
                <a:r>
                  <a:rPr lang="en-US" sz="2400" baseline="-25000">
                    <a:latin typeface="Symbol" pitchFamily="18" charset="2"/>
                  </a:rPr>
                  <a:t>m</a:t>
                </a: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1748" y="2304"/>
                <a:ext cx="337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800" dirty="0" err="1">
                    <a:latin typeface="Symbol" pitchFamily="18" charset="2"/>
                  </a:rPr>
                  <a:t>n</a:t>
                </a:r>
                <a:r>
                  <a:rPr lang="en-US" sz="2400" baseline="-25000" dirty="0" err="1">
                    <a:latin typeface="Symbol" pitchFamily="18" charset="2"/>
                  </a:rPr>
                  <a:t>t</a:t>
                </a:r>
                <a:endParaRPr lang="en-US" sz="2400" baseline="-25000" dirty="0">
                  <a:latin typeface="Symbol" pitchFamily="18" charset="2"/>
                </a:endParaRPr>
              </a:p>
            </p:txBody>
          </p:sp>
        </p:grp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1644846" y="1755401"/>
              <a:ext cx="595035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9600" dirty="0"/>
                <a:t>(</a:t>
              </a: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2472966" y="1733464"/>
              <a:ext cx="595035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9600" dirty="0"/>
                <a:t>)</a:t>
              </a:r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5812646" y="1879634"/>
              <a:ext cx="7709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2800" dirty="0">
                  <a:latin typeface="Symbol" pitchFamily="18" charset="2"/>
                </a:rPr>
                <a:t>n</a:t>
              </a:r>
              <a:r>
                <a:rPr lang="en-US" sz="2800" baseline="-25000" dirty="0"/>
                <a:t>1</a:t>
              </a: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5839054" y="2332143"/>
              <a:ext cx="49244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 dirty="0">
                  <a:latin typeface="Symbol" pitchFamily="18" charset="2"/>
                </a:rPr>
                <a:t>n</a:t>
              </a:r>
              <a:r>
                <a:rPr lang="en-US" sz="2400" baseline="-25000" dirty="0">
                  <a:latin typeface="Symbol" pitchFamily="18" charset="2"/>
                </a:rPr>
                <a:t>2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5865461" y="2749959"/>
              <a:ext cx="65977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2800" dirty="0">
                  <a:latin typeface="Symbol" pitchFamily="18" charset="2"/>
                </a:rPr>
                <a:t>n</a:t>
              </a:r>
              <a:r>
                <a:rPr lang="en-US" sz="2400" baseline="-25000" dirty="0">
                  <a:latin typeface="Symbol" pitchFamily="18" charset="2"/>
                </a:rPr>
                <a:t>3</a:t>
              </a:r>
            </a:p>
          </p:txBody>
        </p: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5403713" y="1755401"/>
              <a:ext cx="595035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9600" dirty="0"/>
                <a:t>(</a:t>
              </a:r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6127632" y="1755401"/>
              <a:ext cx="595035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9600" dirty="0"/>
                <a:t>)</a:t>
              </a:r>
            </a:p>
          </p:txBody>
        </p:sp>
      </p:grp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556570" y="3502912"/>
            <a:ext cx="807945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▪ The elements of the neutrino </a:t>
            </a:r>
            <a:r>
              <a:rPr lang="en-US" sz="2000" dirty="0"/>
              <a:t>mixing matrix can be  parameterized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using 3 </a:t>
            </a:r>
            <a:r>
              <a:rPr lang="en-US" sz="2000" dirty="0"/>
              <a:t>mixing </a:t>
            </a:r>
            <a:r>
              <a:rPr lang="en-US" sz="2000" dirty="0" smtClean="0"/>
              <a:t>angles </a:t>
            </a:r>
            <a:r>
              <a:rPr lang="en-US" sz="2000" dirty="0"/>
              <a:t>(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2800" baseline="-25000" dirty="0">
                <a:solidFill>
                  <a:srgbClr val="FF0000"/>
                </a:solidFill>
              </a:rPr>
              <a:t>12</a:t>
            </a:r>
            <a:r>
              <a:rPr lang="en-US" dirty="0"/>
              <a:t> ,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q</a:t>
            </a:r>
            <a:r>
              <a:rPr lang="en-US" sz="2800" baseline="-25000" dirty="0">
                <a:solidFill>
                  <a:srgbClr val="0000FF"/>
                </a:solidFill>
              </a:rPr>
              <a:t>23</a:t>
            </a:r>
            <a:r>
              <a:rPr lang="en-US" dirty="0"/>
              <a:t> , </a:t>
            </a:r>
            <a:r>
              <a:rPr lang="en-US" sz="2800" dirty="0">
                <a:solidFill>
                  <a:srgbClr val="00CC00"/>
                </a:solidFill>
                <a:latin typeface="Symbol" pitchFamily="18" charset="2"/>
              </a:rPr>
              <a:t>q</a:t>
            </a:r>
            <a:r>
              <a:rPr lang="en-US" sz="2800" baseline="-25000" dirty="0">
                <a:solidFill>
                  <a:srgbClr val="00CC00"/>
                </a:solidFill>
              </a:rPr>
              <a:t>13</a:t>
            </a:r>
            <a:r>
              <a:rPr lang="en-US" dirty="0"/>
              <a:t> </a:t>
            </a:r>
            <a:r>
              <a:rPr lang="en-US" sz="2000" dirty="0"/>
              <a:t>) and one complex phase (</a:t>
            </a:r>
            <a:r>
              <a:rPr lang="en-US" sz="3200" dirty="0">
                <a:latin typeface="Symbol" pitchFamily="18" charset="2"/>
              </a:rPr>
              <a:t>d</a:t>
            </a:r>
            <a:r>
              <a:rPr lang="en-US" sz="2000" dirty="0"/>
              <a:t>) :</a:t>
            </a:r>
          </a:p>
        </p:txBody>
      </p:sp>
      <p:sp>
        <p:nvSpPr>
          <p:cNvPr id="42" name="Text Box 49"/>
          <p:cNvSpPr txBox="1">
            <a:spLocks noChangeArrowheads="1"/>
          </p:cNvSpPr>
          <p:nvPr/>
        </p:nvSpPr>
        <p:spPr bwMode="auto">
          <a:xfrm>
            <a:off x="506765" y="4566440"/>
            <a:ext cx="8413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▪ The </a:t>
            </a:r>
            <a:r>
              <a:rPr lang="en-US" sz="2000" dirty="0"/>
              <a:t>oscillations are driven by the mass </a:t>
            </a:r>
            <a:r>
              <a:rPr lang="en-US" sz="2000" dirty="0" err="1"/>
              <a:t>splittings</a:t>
            </a:r>
            <a:r>
              <a:rPr lang="en-US" sz="2000" dirty="0"/>
              <a:t>:   </a:t>
            </a:r>
            <a:r>
              <a:rPr lang="en-US" sz="2800" dirty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m</a:t>
            </a:r>
            <a:r>
              <a:rPr lang="en-US" sz="2800" baseline="30000" dirty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2</a:t>
            </a:r>
            <a:r>
              <a:rPr lang="en-US" sz="2800" baseline="-25000" dirty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ij </a:t>
            </a:r>
            <a:r>
              <a:rPr lang="en-US" dirty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   </a:t>
            </a:r>
            <a:r>
              <a:rPr lang="en-US" sz="2800" dirty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m</a:t>
            </a:r>
            <a:r>
              <a:rPr lang="en-US" sz="2800" baseline="30000" dirty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2</a:t>
            </a:r>
            <a:r>
              <a:rPr lang="en-US" sz="2800" baseline="-25000" dirty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i</a:t>
            </a:r>
            <a:r>
              <a:rPr lang="en-US" dirty="0">
                <a:solidFill>
                  <a:srgbClr val="1120DF"/>
                </a:solidFill>
                <a:latin typeface="Times" pitchFamily="18" charset="0"/>
              </a:rPr>
              <a:t> </a:t>
            </a:r>
            <a:r>
              <a:rPr lang="en-US" dirty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- </a:t>
            </a:r>
            <a:r>
              <a:rPr lang="en-US" sz="2800" dirty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m</a:t>
            </a:r>
            <a:r>
              <a:rPr lang="en-US" sz="2800" baseline="30000" dirty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2</a:t>
            </a:r>
            <a:r>
              <a:rPr lang="en-US" sz="2800" baseline="-25000" dirty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j</a:t>
            </a:r>
            <a:r>
              <a:rPr lang="en-US" dirty="0">
                <a:solidFill>
                  <a:srgbClr val="1120D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4235" y="5359785"/>
            <a:ext cx="8271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▪ Neutrino oscillation measurements can check this 3-flavor mixing framework &amp; teach us the values of  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2400" baseline="-25000" dirty="0" smtClean="0">
                <a:solidFill>
                  <a:srgbClr val="FF0000"/>
                </a:solidFill>
              </a:rPr>
              <a:t>12</a:t>
            </a:r>
            <a:r>
              <a:rPr lang="en-US" sz="2400" dirty="0" smtClean="0"/>
              <a:t> , </a:t>
            </a:r>
            <a:r>
              <a:rPr lang="en-US" sz="2400" dirty="0" smtClean="0">
                <a:solidFill>
                  <a:srgbClr val="0000FF"/>
                </a:solidFill>
                <a:latin typeface="Symbol" pitchFamily="18" charset="2"/>
              </a:rPr>
              <a:t>q</a:t>
            </a:r>
            <a:r>
              <a:rPr lang="en-US" sz="2400" baseline="-25000" dirty="0" smtClean="0">
                <a:solidFill>
                  <a:srgbClr val="0000FF"/>
                </a:solidFill>
              </a:rPr>
              <a:t>23</a:t>
            </a:r>
            <a:r>
              <a:rPr lang="en-US" sz="2400" dirty="0" smtClean="0"/>
              <a:t> , </a:t>
            </a:r>
            <a:r>
              <a:rPr lang="en-US" sz="2400" dirty="0" smtClean="0">
                <a:solidFill>
                  <a:srgbClr val="00CC00"/>
                </a:solidFill>
                <a:latin typeface="Symbol" pitchFamily="18" charset="2"/>
              </a:rPr>
              <a:t>q</a:t>
            </a:r>
            <a:r>
              <a:rPr lang="en-US" sz="2400" baseline="-25000" dirty="0" smtClean="0">
                <a:solidFill>
                  <a:srgbClr val="00CC00"/>
                </a:solidFill>
              </a:rPr>
              <a:t>13</a:t>
            </a:r>
            <a:r>
              <a:rPr lang="en-US" sz="2400" dirty="0" smtClean="0"/>
              <a:t> ,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 , </a:t>
            </a:r>
            <a:r>
              <a:rPr lang="en-US" sz="2400" dirty="0" smtClean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m</a:t>
            </a:r>
            <a:r>
              <a:rPr lang="en-US" sz="2400" baseline="30000" dirty="0" smtClean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2</a:t>
            </a:r>
            <a:r>
              <a:rPr lang="en-US" sz="2400" baseline="-25000" dirty="0" smtClean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12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m</a:t>
            </a:r>
            <a:r>
              <a:rPr lang="en-US" sz="2400" baseline="30000" dirty="0" smtClean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2</a:t>
            </a:r>
            <a:r>
              <a:rPr lang="en-US" sz="2400" baseline="-25000" dirty="0" smtClean="0">
                <a:solidFill>
                  <a:srgbClr val="1120DF"/>
                </a:solidFill>
                <a:latin typeface="Times" pitchFamily="18" charset="0"/>
                <a:sym typeface="Symbol" pitchFamily="18" charset="2"/>
              </a:rPr>
              <a:t>23 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KNOWN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33819" y="5219110"/>
            <a:ext cx="1321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before T2K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update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 l="28125" t="20701" r="11719" b="3881"/>
          <a:stretch>
            <a:fillRect/>
          </a:stretch>
        </p:blipFill>
        <p:spPr bwMode="auto">
          <a:xfrm>
            <a:off x="1448984" y="2009411"/>
            <a:ext cx="4367801" cy="396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 rot="-5400000">
            <a:off x="-355165" y="3645754"/>
            <a:ext cx="293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Schwetz</a:t>
            </a:r>
            <a:r>
              <a:rPr lang="en-US" dirty="0" smtClean="0"/>
              <a:t>, Tortola, Valle;</a:t>
            </a:r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hep</a:t>
            </a:r>
            <a:r>
              <a:rPr lang="en-US" dirty="0" smtClean="0"/>
              <a:t>-ph arXiv:1103.0734v2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5897" y="291200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93549" y="43586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35753" y="514647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07617" y="328949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inverted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05269" y="470801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inverted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802921" y="547940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inverted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61846" y="1491173"/>
            <a:ext cx="2245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FIT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KNOWN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5202" y="1420837"/>
            <a:ext cx="8118226" cy="4178105"/>
            <a:chOff x="475202" y="1420837"/>
            <a:chExt cx="8118226" cy="417810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 l="19688" t="35000" r="13125" b="22500"/>
            <a:stretch>
              <a:fillRect/>
            </a:stretch>
          </p:blipFill>
          <p:spPr bwMode="auto">
            <a:xfrm>
              <a:off x="475202" y="1536523"/>
              <a:ext cx="8118226" cy="385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534572" y="1420837"/>
              <a:ext cx="1955410" cy="1167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55409" y="5106572"/>
              <a:ext cx="1041009" cy="492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6668086" y="5120640"/>
              <a:ext cx="1195754" cy="379828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899136" y="5584867"/>
            <a:ext cx="172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NORMAL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976508" y="5610655"/>
            <a:ext cx="1992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INVERTED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6265" y="1306183"/>
            <a:ext cx="759655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Is the 3-flavor mixing picture complete ?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What is the value of the mixing angle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13</a:t>
            </a:r>
            <a:r>
              <a:rPr lang="en-US" sz="2400" dirty="0" smtClean="0"/>
              <a:t>?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We may be close to an answer (T2K Result) </a:t>
            </a:r>
            <a:r>
              <a:rPr lang="en-US" sz="2000" dirty="0" smtClean="0">
                <a:solidFill>
                  <a:schemeClr val="tx2"/>
                </a:solidFill>
                <a:sym typeface="Symbol"/>
              </a:rPr>
              <a:t></a:t>
            </a:r>
            <a:endParaRPr lang="en-US" sz="20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What is the mass hierarchy (normal or inverted)?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What is </a:t>
            </a:r>
            <a:r>
              <a:rPr lang="en-US" sz="2400" dirty="0" smtClean="0">
                <a:latin typeface="Symbol" pitchFamily="18" charset="2"/>
              </a:rPr>
              <a:t>d </a:t>
            </a:r>
            <a:r>
              <a:rPr lang="en-US" sz="2400" dirty="0" smtClean="0"/>
              <a:t> and is there CPV in the neutrino sector ?</a:t>
            </a:r>
            <a:br>
              <a:rPr lang="en-US" sz="2400" dirty="0" smtClean="0"/>
            </a:br>
            <a:r>
              <a:rPr lang="en-US" sz="2400" dirty="0" smtClean="0"/>
              <a:t>      </a:t>
            </a:r>
            <a:r>
              <a:rPr lang="en-US" sz="2000" dirty="0" smtClean="0">
                <a:solidFill>
                  <a:schemeClr val="tx2"/>
                </a:solidFill>
              </a:rPr>
              <a:t>Requires 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lang="en-US" sz="2000" baseline="-25000" dirty="0" smtClean="0">
                <a:solidFill>
                  <a:schemeClr val="tx2"/>
                </a:solidFill>
              </a:rPr>
              <a:t>13</a:t>
            </a:r>
            <a:r>
              <a:rPr lang="en-US" sz="2000" dirty="0" smtClean="0">
                <a:solidFill>
                  <a:schemeClr val="tx2"/>
                </a:solidFill>
              </a:rPr>
              <a:t> and sin 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d</a:t>
            </a:r>
            <a:r>
              <a:rPr lang="en-US" sz="2000" dirty="0" smtClean="0">
                <a:solidFill>
                  <a:schemeClr val="tx2"/>
                </a:solidFill>
              </a:rPr>
              <a:t> ≠ 0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What are the precise values for all of the mixing </a:t>
            </a:r>
            <a:br>
              <a:rPr lang="en-US" sz="2400" dirty="0" smtClean="0"/>
            </a:br>
            <a:r>
              <a:rPr lang="en-US" sz="2400" dirty="0" smtClean="0"/>
              <a:t>angles?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       </a:t>
            </a:r>
            <a:r>
              <a:rPr lang="en-US" sz="2000" dirty="0" smtClean="0">
                <a:solidFill>
                  <a:schemeClr val="tx2"/>
                </a:solidFill>
              </a:rPr>
              <a:t>Discriminate between theoretical ideas about the physics responsible for neutrino masses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T2K  and   </a:t>
            </a:r>
            <a:r>
              <a:rPr lang="en-US" sz="3600" dirty="0" smtClean="0">
                <a:latin typeface="Symbol" pitchFamily="18" charset="2"/>
              </a:rPr>
              <a:t>q</a:t>
            </a:r>
            <a:r>
              <a:rPr lang="en-US" sz="3600" baseline="-25000" dirty="0" smtClean="0"/>
              <a:t>13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312" t="33750" r="16875" b="12500"/>
          <a:stretch>
            <a:fillRect/>
          </a:stretch>
        </p:blipFill>
        <p:spPr bwMode="auto">
          <a:xfrm>
            <a:off x="503520" y="2217154"/>
            <a:ext cx="5638848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182840" y="1859824"/>
            <a:ext cx="3202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http://arxiv.org/abs/1106.1238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7526" y="1267661"/>
            <a:ext cx="8252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Evidence for </a:t>
            </a:r>
            <a:r>
              <a:rPr lang="en-US" sz="2000" b="1" dirty="0" smtClean="0">
                <a:latin typeface="Symbol" pitchFamily="18" charset="2"/>
              </a:rPr>
              <a:t>n</a:t>
            </a:r>
            <a:r>
              <a:rPr lang="en-US" sz="2000" b="1" baseline="-25000" dirty="0" smtClean="0">
                <a:latin typeface="Symbol" pitchFamily="18" charset="2"/>
              </a:rPr>
              <a:t>m</a:t>
            </a:r>
            <a:r>
              <a:rPr lang="en-US" sz="2000" b="1" dirty="0" smtClean="0"/>
              <a:t> </a:t>
            </a:r>
            <a:r>
              <a:rPr lang="en-US" sz="2000" b="1" dirty="0" smtClean="0">
                <a:latin typeface="Arial"/>
                <a:cs typeface="Arial"/>
              </a:rPr>
              <a:t>→</a:t>
            </a:r>
            <a:r>
              <a:rPr lang="en-US" sz="2000" b="1" dirty="0" smtClean="0"/>
              <a:t> </a:t>
            </a:r>
            <a:r>
              <a:rPr lang="en-US" sz="2000" b="1" dirty="0" smtClean="0">
                <a:latin typeface="Symbol" pitchFamily="18" charset="2"/>
              </a:rPr>
              <a:t>n</a:t>
            </a:r>
            <a:r>
              <a:rPr lang="en-US" sz="2000" b="1" baseline="-25000" dirty="0" smtClean="0"/>
              <a:t>e</a:t>
            </a:r>
            <a:r>
              <a:rPr lang="en-US" sz="2000" b="1" dirty="0" smtClean="0"/>
              <a:t> at atmospheric (L/E) scale &amp; hence a finite </a:t>
            </a:r>
            <a:r>
              <a:rPr lang="en-US" sz="2000" b="1" dirty="0" smtClean="0">
                <a:latin typeface="Symbol" pitchFamily="18" charset="2"/>
              </a:rPr>
              <a:t>q</a:t>
            </a:r>
            <a:r>
              <a:rPr lang="en-US" sz="2000" b="1" baseline="-25000" dirty="0" smtClean="0"/>
              <a:t>13</a:t>
            </a:r>
            <a:endParaRPr lang="en-US" sz="2000" b="1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3002507" y="3889612"/>
            <a:ext cx="3138986" cy="1269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330208" y="4299198"/>
            <a:ext cx="2087800" cy="136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36024" y="2115187"/>
            <a:ext cx="365760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6 candidate events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observed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If </a:t>
            </a:r>
            <a:r>
              <a:rPr lang="en-US" sz="2800" dirty="0" smtClean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lang="en-US" sz="2800" baseline="-25000" dirty="0" smtClean="0">
                <a:solidFill>
                  <a:schemeClr val="tx2"/>
                </a:solidFill>
              </a:rPr>
              <a:t>13</a:t>
            </a:r>
            <a:r>
              <a:rPr lang="en-US" sz="2800" dirty="0" smtClean="0">
                <a:solidFill>
                  <a:schemeClr val="tx2"/>
                </a:solidFill>
              </a:rPr>
              <a:t> = 0, only </a:t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1.5+-0.3 expected</a:t>
            </a:r>
            <a:br>
              <a:rPr lang="en-US" sz="2800" dirty="0" smtClean="0">
                <a:solidFill>
                  <a:schemeClr val="tx2"/>
                </a:solidFill>
              </a:rPr>
            </a:br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0.8 beam 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 dirty="0" smtClean="0">
                <a:solidFill>
                  <a:schemeClr val="tx2"/>
                </a:solidFill>
              </a:rPr>
              <a:t>e</a:t>
            </a:r>
            <a:r>
              <a:rPr lang="en-US" sz="2000" dirty="0" smtClean="0">
                <a:solidFill>
                  <a:schemeClr val="tx2"/>
                </a:solidFill>
              </a:rPr>
              <a:t> background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0.6 neutral current events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0.1 </a:t>
            </a:r>
            <a:r>
              <a:rPr lang="en-US" sz="2000" dirty="0" err="1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 dirty="0" err="1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sz="2000" dirty="0" err="1" smtClean="0">
                <a:solidFill>
                  <a:schemeClr val="tx2"/>
                </a:solidFill>
                <a:latin typeface="Arial"/>
                <a:cs typeface="Arial"/>
              </a:rPr>
              <a:t>→</a:t>
            </a:r>
            <a:r>
              <a:rPr lang="en-US" sz="2000" dirty="0" err="1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 dirty="0" err="1" smtClean="0">
                <a:solidFill>
                  <a:schemeClr val="tx2"/>
                </a:solidFill>
              </a:rPr>
              <a:t>e</a:t>
            </a:r>
            <a:r>
              <a:rPr lang="en-US" sz="2000" dirty="0" smtClean="0">
                <a:solidFill>
                  <a:schemeClr val="tx2"/>
                </a:solidFill>
              </a:rPr>
              <a:t> from solar term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T2K:   </a:t>
            </a:r>
            <a:r>
              <a:rPr lang="en-US" sz="3600" dirty="0" smtClean="0">
                <a:latin typeface="Symbol" pitchFamily="18" charset="2"/>
              </a:rPr>
              <a:t>q</a:t>
            </a:r>
            <a:r>
              <a:rPr lang="en-US" sz="3600" baseline="-25000" dirty="0" smtClean="0"/>
              <a:t>13   </a:t>
            </a:r>
            <a:r>
              <a:rPr lang="en-US" sz="3600" dirty="0" smtClean="0"/>
              <a:t>RESULT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3438" t="40000" r="23438" b="37500"/>
          <a:stretch>
            <a:fillRect/>
          </a:stretch>
        </p:blipFill>
        <p:spPr bwMode="auto">
          <a:xfrm>
            <a:off x="301003" y="1167606"/>
            <a:ext cx="8534782" cy="271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63150" y="3821663"/>
            <a:ext cx="12522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13</a:t>
            </a:r>
            <a:endParaRPr lang="en-US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6358596" y="3821663"/>
            <a:ext cx="14067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13</a:t>
            </a:r>
            <a:endParaRPr lang="en-US" sz="2400" baseline="-25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23438" t="65625" r="23438" b="23750"/>
          <a:stretch>
            <a:fillRect/>
          </a:stretch>
        </p:blipFill>
        <p:spPr bwMode="auto">
          <a:xfrm>
            <a:off x="391383" y="4357571"/>
            <a:ext cx="8357645" cy="1253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 rot="-5400000">
            <a:off x="10519" y="2221973"/>
            <a:ext cx="102822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baseline="-25000" dirty="0" err="1" smtClean="0">
                <a:solidFill>
                  <a:prstClr val="black"/>
                </a:solidFill>
              </a:rPr>
              <a:t>CP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 rot="-5400000">
            <a:off x="4284843" y="2177421"/>
            <a:ext cx="102822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baseline="-25000" dirty="0" err="1" smtClean="0">
                <a:solidFill>
                  <a:prstClr val="black"/>
                </a:solidFill>
              </a:rPr>
              <a:t>CP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669265" y="1378627"/>
            <a:ext cx="262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NORMAL HIERARCHY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76177" y="1362211"/>
            <a:ext cx="277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INVERTED HIERARCHY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2022" y="5669270"/>
            <a:ext cx="850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NOTE:  MINOS has also presented prelim. results where </a:t>
            </a:r>
            <a:r>
              <a:rPr lang="en-US" b="1" dirty="0" smtClean="0">
                <a:latin typeface="Symbol" pitchFamily="18" charset="2"/>
              </a:rPr>
              <a:t>q</a:t>
            </a:r>
            <a:r>
              <a:rPr lang="en-US" b="1" baseline="-25000" dirty="0" smtClean="0"/>
              <a:t>13</a:t>
            </a:r>
            <a:r>
              <a:rPr lang="en-US" b="1" dirty="0" smtClean="0"/>
              <a:t>=0 is excluded </a:t>
            </a:r>
            <a:br>
              <a:rPr lang="en-US" b="1" dirty="0" smtClean="0"/>
            </a:br>
            <a:r>
              <a:rPr lang="en-US" b="1" dirty="0" smtClean="0"/>
              <a:t>at 89% C.L.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IMPORTANT LOOSE ENDS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3858" y="1528704"/>
            <a:ext cx="756185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Evidence for a finite value of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13</a:t>
            </a:r>
            <a:r>
              <a:rPr lang="en-US" sz="2400" dirty="0" smtClean="0"/>
              <a:t> is not the only couple of standard deviation effect we are faced with: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- </a:t>
            </a:r>
            <a:r>
              <a:rPr lang="en-US" sz="2000" dirty="0" smtClean="0">
                <a:solidFill>
                  <a:schemeClr val="tx2"/>
                </a:solidFill>
              </a:rPr>
              <a:t>MINOS neutrino – anti-neutrino “anomaly”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- </a:t>
            </a:r>
            <a:r>
              <a:rPr lang="en-US" sz="2000" dirty="0" err="1" smtClean="0">
                <a:solidFill>
                  <a:schemeClr val="tx2"/>
                </a:solidFill>
              </a:rPr>
              <a:t>MiniBooNE</a:t>
            </a:r>
            <a:r>
              <a:rPr lang="en-US" sz="2000" dirty="0" smtClean="0">
                <a:solidFill>
                  <a:schemeClr val="tx2"/>
                </a:solidFill>
              </a:rPr>
              <a:t> neutrino-anti-neutrino “anomaly”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- LSND “anomaly”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- Reactor anti-neutrino flux uncertainty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4818" y="2722425"/>
            <a:ext cx="1819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of these creates</a:t>
            </a:r>
          </a:p>
          <a:p>
            <a:r>
              <a:rPr lang="en-US" dirty="0" smtClean="0"/>
              <a:t>tension with the 3-flavor picture at the couple of sigma level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72187" y="5655248"/>
            <a:ext cx="7386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 There are also K2K/</a:t>
            </a:r>
            <a:r>
              <a:rPr lang="en-US" sz="1600" dirty="0" err="1" smtClean="0"/>
              <a:t>MiniBooNE</a:t>
            </a:r>
            <a:r>
              <a:rPr lang="en-US" sz="1600" dirty="0" smtClean="0"/>
              <a:t>/</a:t>
            </a:r>
            <a:r>
              <a:rPr lang="en-US" sz="1600" dirty="0" err="1" smtClean="0"/>
              <a:t>SciBooNE</a:t>
            </a:r>
            <a:r>
              <a:rPr lang="en-US" sz="1600" dirty="0" smtClean="0"/>
              <a:t> effects at low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 which further enrich the picture.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MINOS:   </a:t>
            </a:r>
            <a:r>
              <a:rPr lang="en-US" sz="3600" dirty="0" smtClean="0">
                <a:latin typeface="Symbol" pitchFamily="18" charset="2"/>
              </a:rPr>
              <a:t>n</a:t>
            </a:r>
            <a:r>
              <a:rPr lang="en-US" sz="3600" baseline="-25000" dirty="0" smtClean="0">
                <a:latin typeface="Symbol" pitchFamily="18" charset="2"/>
              </a:rPr>
              <a:t>m</a:t>
            </a:r>
            <a:r>
              <a:rPr lang="en-US" sz="3600" dirty="0" smtClean="0">
                <a:latin typeface="Symbol" pitchFamily="18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3600" dirty="0" smtClean="0">
                <a:latin typeface="Symbol" pitchFamily="18" charset="2"/>
              </a:rPr>
              <a:t> n</a:t>
            </a:r>
            <a:r>
              <a:rPr lang="en-US" sz="3600" baseline="-25000" dirty="0" smtClean="0">
                <a:latin typeface="Symbol" pitchFamily="18" charset="2"/>
              </a:rPr>
              <a:t>m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827370" y="382116"/>
            <a:ext cx="2320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769" y="1420840"/>
            <a:ext cx="6605099" cy="474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709649" y="1359222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DISSAPEARANCE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INTRODUCTION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Muon Collider 2011               Telluride                 27 June - 1 July, 2011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95A61-B39A-4524-A744-527DBB8F4A1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57200" y="12192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kern="0" dirty="0">
                <a:latin typeface="+mn-lt"/>
                <a:cs typeface="Times New Roman"/>
              </a:rPr>
              <a:t>● </a:t>
            </a:r>
            <a:r>
              <a:rPr lang="en-US" sz="2400" kern="0" dirty="0">
                <a:latin typeface="+mn-lt"/>
              </a:rPr>
              <a:t>Over the last decade there has been significant progress in developing the concepts &amp; technologies required to create a </a:t>
            </a:r>
            <a:r>
              <a:rPr lang="en-US" sz="2400" kern="0" dirty="0" err="1">
                <a:latin typeface="+mn-lt"/>
              </a:rPr>
              <a:t>muon</a:t>
            </a:r>
            <a:r>
              <a:rPr lang="en-US" sz="2400" kern="0" dirty="0">
                <a:latin typeface="+mn-lt"/>
              </a:rPr>
              <a:t> source that would provide O(10</a:t>
            </a:r>
            <a:r>
              <a:rPr lang="en-US" sz="2400" kern="0" baseline="30000" dirty="0">
                <a:latin typeface="+mn-lt"/>
              </a:rPr>
              <a:t>21</a:t>
            </a:r>
            <a:r>
              <a:rPr lang="en-US" sz="2400" kern="0" dirty="0">
                <a:latin typeface="+mn-lt"/>
              </a:rPr>
              <a:t>) </a:t>
            </a:r>
            <a:r>
              <a:rPr lang="en-US" sz="2400" kern="0" dirty="0" err="1">
                <a:latin typeface="+mn-lt"/>
              </a:rPr>
              <a:t>muons</a:t>
            </a:r>
            <a:r>
              <a:rPr lang="en-US" sz="2400" kern="0" dirty="0">
                <a:latin typeface="+mn-lt"/>
              </a:rPr>
              <a:t> per year in a 6D-phase-space that fits within the acceptance of an accelerator.</a:t>
            </a:r>
            <a:br>
              <a:rPr lang="en-US" sz="2400" kern="0" dirty="0">
                <a:latin typeface="+mn-lt"/>
              </a:rPr>
            </a:br>
            <a:endParaRPr lang="en-US" sz="2400" kern="0" dirty="0">
              <a:latin typeface="+mn-lt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  <a:cs typeface="Times New Roman"/>
              </a:rPr>
              <a:t>● </a:t>
            </a:r>
            <a:r>
              <a:rPr lang="en-US" sz="2400" kern="0" dirty="0">
                <a:latin typeface="+mn-lt"/>
              </a:rPr>
              <a:t>This enabling R&amp;D opens the way for:</a:t>
            </a:r>
            <a:br>
              <a:rPr lang="en-US" sz="2400" kern="0" dirty="0">
                <a:latin typeface="+mn-lt"/>
              </a:rPr>
            </a:br>
            <a:endParaRPr lang="en-US" sz="2400" kern="0" dirty="0">
              <a:latin typeface="+mn-lt"/>
            </a:endParaRP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+mn-lt"/>
              </a:rPr>
              <a:t>MUON COLLIDERS in which </a:t>
            </a:r>
            <a:r>
              <a:rPr lang="en-US" sz="2400" kern="0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sz="2400" kern="0" baseline="30000" dirty="0" smtClean="0">
                <a:solidFill>
                  <a:schemeClr val="tx2"/>
                </a:solidFill>
                <a:latin typeface="+mn-lt"/>
              </a:rPr>
              <a:t>+</a:t>
            </a:r>
            <a:r>
              <a:rPr lang="en-US" sz="2400" kern="0" dirty="0" smtClean="0">
                <a:solidFill>
                  <a:schemeClr val="tx2"/>
                </a:solidFill>
                <a:latin typeface="+mn-lt"/>
              </a:rPr>
              <a:t> &amp; </a:t>
            </a:r>
            <a:r>
              <a:rPr lang="en-US" sz="2400" kern="0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sz="2400" kern="0" baseline="30000" dirty="0" smtClean="0">
                <a:solidFill>
                  <a:schemeClr val="tx2"/>
                </a:solidFill>
                <a:latin typeface="+mn-lt"/>
              </a:rPr>
              <a:t>-</a:t>
            </a:r>
            <a:r>
              <a:rPr lang="en-US" sz="2400" kern="0" dirty="0" smtClean="0">
                <a:solidFill>
                  <a:schemeClr val="tx2"/>
                </a:solidFill>
                <a:latin typeface="+mn-lt"/>
              </a:rPr>
              <a:t> </a:t>
            </a:r>
            <a:br>
              <a:rPr lang="en-US" sz="2400" kern="0" dirty="0" smtClean="0">
                <a:solidFill>
                  <a:schemeClr val="tx2"/>
                </a:solidFill>
                <a:latin typeface="+mn-lt"/>
              </a:rPr>
            </a:br>
            <a:r>
              <a:rPr lang="en-US" sz="2400" kern="0" dirty="0" smtClean="0">
                <a:solidFill>
                  <a:schemeClr val="tx2"/>
                </a:solidFill>
                <a:latin typeface="+mn-lt"/>
              </a:rPr>
              <a:t>collide in a storage ring to produce </a:t>
            </a:r>
            <a:br>
              <a:rPr lang="en-US" sz="2400" kern="0" dirty="0" smtClean="0">
                <a:solidFill>
                  <a:schemeClr val="tx2"/>
                </a:solidFill>
                <a:latin typeface="+mn-lt"/>
              </a:rPr>
            </a:br>
            <a:r>
              <a:rPr lang="en-US" sz="2400" kern="0" dirty="0" smtClean="0">
                <a:solidFill>
                  <a:schemeClr val="tx2"/>
                </a:solidFill>
                <a:latin typeface="+mn-lt"/>
              </a:rPr>
              <a:t>multi-</a:t>
            </a:r>
            <a:r>
              <a:rPr lang="en-US" sz="2400" kern="0" dirty="0" err="1" smtClean="0">
                <a:solidFill>
                  <a:schemeClr val="tx2"/>
                </a:solidFill>
                <a:latin typeface="+mn-lt"/>
              </a:rPr>
              <a:t>TeV</a:t>
            </a:r>
            <a:r>
              <a:rPr lang="en-US" sz="2400" kern="0" dirty="0" smtClean="0">
                <a:solidFill>
                  <a:schemeClr val="tx2"/>
                </a:solidFill>
                <a:latin typeface="+mn-lt"/>
              </a:rPr>
              <a:t> lepton-</a:t>
            </a:r>
            <a:r>
              <a:rPr lang="en-US" sz="2400" kern="0" dirty="0" err="1" smtClean="0">
                <a:solidFill>
                  <a:schemeClr val="tx2"/>
                </a:solidFill>
                <a:latin typeface="+mn-lt"/>
              </a:rPr>
              <a:t>antilepton</a:t>
            </a:r>
            <a:r>
              <a:rPr lang="en-US" sz="2400" kern="0" dirty="0" smtClean="0">
                <a:solidFill>
                  <a:schemeClr val="tx2"/>
                </a:solidFill>
                <a:latin typeface="+mn-lt"/>
              </a:rPr>
              <a:t> collisions.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1100" kern="0" dirty="0" smtClean="0">
              <a:solidFill>
                <a:schemeClr val="tx2"/>
              </a:solidFill>
              <a:latin typeface="+mn-lt"/>
            </a:endParaRP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+mn-lt"/>
              </a:rPr>
              <a:t>NEUTRINO </a:t>
            </a:r>
            <a:r>
              <a:rPr lang="en-US" sz="2400" kern="0" dirty="0">
                <a:solidFill>
                  <a:schemeClr val="tx2"/>
                </a:solidFill>
                <a:latin typeface="+mn-lt"/>
              </a:rPr>
              <a:t>FACTORIES in which </a:t>
            </a:r>
            <a:br>
              <a:rPr lang="en-US" sz="2400" kern="0" dirty="0">
                <a:solidFill>
                  <a:schemeClr val="tx2"/>
                </a:solidFill>
                <a:latin typeface="+mn-lt"/>
              </a:rPr>
            </a:br>
            <a:r>
              <a:rPr lang="en-US" sz="2400" kern="0" dirty="0" err="1">
                <a:solidFill>
                  <a:schemeClr val="tx2"/>
                </a:solidFill>
                <a:latin typeface="+mn-lt"/>
              </a:rPr>
              <a:t>muons</a:t>
            </a:r>
            <a:r>
              <a:rPr lang="en-US" sz="2400" kern="0" dirty="0">
                <a:solidFill>
                  <a:schemeClr val="tx2"/>
                </a:solidFill>
                <a:latin typeface="+mn-lt"/>
              </a:rPr>
              <a:t> decaying in the straight </a:t>
            </a:r>
            <a:br>
              <a:rPr lang="en-US" sz="2400" kern="0" dirty="0">
                <a:solidFill>
                  <a:schemeClr val="tx2"/>
                </a:solidFill>
                <a:latin typeface="+mn-lt"/>
              </a:rPr>
            </a:br>
            <a:r>
              <a:rPr lang="en-US" sz="2400" kern="0" dirty="0">
                <a:solidFill>
                  <a:schemeClr val="tx2"/>
                </a:solidFill>
                <a:latin typeface="+mn-lt"/>
              </a:rPr>
              <a:t>section of a storage ring create a </a:t>
            </a:r>
            <a:br>
              <a:rPr lang="en-US" sz="2400" kern="0" dirty="0">
                <a:solidFill>
                  <a:schemeClr val="tx2"/>
                </a:solidFill>
                <a:latin typeface="+mn-lt"/>
              </a:rPr>
            </a:br>
            <a:r>
              <a:rPr lang="en-US" sz="2400" kern="0" dirty="0">
                <a:solidFill>
                  <a:schemeClr val="tx2"/>
                </a:solidFill>
                <a:latin typeface="+mn-lt"/>
              </a:rPr>
              <a:t>neutrino beam with unique </a:t>
            </a:r>
            <a:br>
              <a:rPr lang="en-US" sz="2400" kern="0" dirty="0">
                <a:solidFill>
                  <a:schemeClr val="tx2"/>
                </a:solidFill>
                <a:latin typeface="+mn-lt"/>
              </a:rPr>
            </a:br>
            <a:r>
              <a:rPr lang="en-US" sz="2400" kern="0" dirty="0" smtClean="0">
                <a:solidFill>
                  <a:schemeClr val="tx2"/>
                </a:solidFill>
                <a:latin typeface="+mn-lt"/>
              </a:rPr>
              <a:t>properties.</a:t>
            </a:r>
            <a:r>
              <a:rPr lang="en-US" sz="2400" kern="0" dirty="0">
                <a:solidFill>
                  <a:schemeClr val="tx2"/>
                </a:solidFill>
                <a:latin typeface="+mn-lt"/>
              </a:rPr>
              <a:t/>
            </a:r>
            <a:br>
              <a:rPr lang="en-US" sz="2400" kern="0" dirty="0">
                <a:solidFill>
                  <a:schemeClr val="tx2"/>
                </a:solidFill>
                <a:latin typeface="+mn-lt"/>
              </a:rPr>
            </a:br>
            <a:endParaRPr lang="en-US" sz="2400" kern="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5334000" y="4884792"/>
            <a:ext cx="3340100" cy="1098550"/>
            <a:chOff x="3360" y="2188"/>
            <a:chExt cx="2104" cy="692"/>
          </a:xfrm>
        </p:grpSpPr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3360" y="2286"/>
              <a:ext cx="2104" cy="594"/>
              <a:chOff x="3360" y="2286"/>
              <a:chExt cx="2104" cy="594"/>
            </a:xfrm>
          </p:grpSpPr>
          <p:pic>
            <p:nvPicPr>
              <p:cNvPr id="19" name="Picture 6" descr="ISS_2scale"/>
              <p:cNvPicPr>
                <a:picLocks noChangeAspect="1" noChangeArrowheads="1"/>
              </p:cNvPicPr>
              <p:nvPr/>
            </p:nvPicPr>
            <p:blipFill>
              <a:blip r:embed="rId2"/>
              <a:srcRect l="12520" t="75465" r="35773" b="5161"/>
              <a:stretch>
                <a:fillRect/>
              </a:stretch>
            </p:blipFill>
            <p:spPr bwMode="auto">
              <a:xfrm>
                <a:off x="3360" y="2286"/>
                <a:ext cx="2104" cy="54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sp>
            <p:nvSpPr>
              <p:cNvPr id="20" name="Text Box 7"/>
              <p:cNvSpPr txBox="1">
                <a:spLocks noChangeArrowheads="1"/>
              </p:cNvSpPr>
              <p:nvPr/>
            </p:nvSpPr>
            <p:spPr bwMode="auto">
              <a:xfrm>
                <a:off x="3360" y="2515"/>
                <a:ext cx="24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latin typeface="Symbol" pitchFamily="18" charset="2"/>
                  </a:rPr>
                  <a:t>n</a:t>
                </a:r>
              </a:p>
            </p:txBody>
          </p:sp>
        </p:grp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 rot="-277473">
              <a:off x="3946" y="2188"/>
              <a:ext cx="10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Muon Decays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946775" y="2977456"/>
            <a:ext cx="2289175" cy="1312863"/>
            <a:chOff x="5946775" y="4724400"/>
            <a:chExt cx="2289175" cy="1312863"/>
          </a:xfrm>
        </p:grpSpPr>
        <p:grpSp>
          <p:nvGrpSpPr>
            <p:cNvPr id="21" name="Group 16"/>
            <p:cNvGrpSpPr>
              <a:grpSpLocks/>
            </p:cNvGrpSpPr>
            <p:nvPr/>
          </p:nvGrpSpPr>
          <p:grpSpPr bwMode="auto">
            <a:xfrm>
              <a:off x="5946775" y="4724400"/>
              <a:ext cx="2289175" cy="1312863"/>
              <a:chOff x="3746" y="3120"/>
              <a:chExt cx="1256" cy="720"/>
            </a:xfrm>
          </p:grpSpPr>
          <p:sp>
            <p:nvSpPr>
              <p:cNvPr id="22" name="Oval 5"/>
              <p:cNvSpPr>
                <a:spLocks noChangeArrowheads="1"/>
              </p:cNvSpPr>
              <p:nvPr/>
            </p:nvSpPr>
            <p:spPr bwMode="auto">
              <a:xfrm>
                <a:off x="4032" y="3120"/>
                <a:ext cx="720" cy="72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2"/>
              <p:cNvSpPr>
                <a:spLocks noChangeShapeType="1"/>
              </p:cNvSpPr>
              <p:nvPr/>
            </p:nvSpPr>
            <p:spPr bwMode="auto">
              <a:xfrm flipV="1">
                <a:off x="3958" y="3312"/>
                <a:ext cx="2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3"/>
              <p:cNvSpPr>
                <a:spLocks noChangeShapeType="1"/>
              </p:cNvSpPr>
              <p:nvPr/>
            </p:nvSpPr>
            <p:spPr bwMode="auto">
              <a:xfrm flipH="1" flipV="1">
                <a:off x="4752" y="3264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 Box 14"/>
              <p:cNvSpPr txBox="1">
                <a:spLocks noChangeArrowheads="1"/>
              </p:cNvSpPr>
              <p:nvPr/>
            </p:nvSpPr>
            <p:spPr bwMode="auto">
              <a:xfrm>
                <a:off x="3746" y="3369"/>
                <a:ext cx="291" cy="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ymbol" pitchFamily="18" charset="2"/>
                  </a:rPr>
                  <a:t>m</a:t>
                </a:r>
                <a:r>
                  <a:rPr lang="en-US" sz="2800" baseline="30000"/>
                  <a:t>+</a:t>
                </a:r>
              </a:p>
            </p:txBody>
          </p:sp>
          <p:sp>
            <p:nvSpPr>
              <p:cNvPr id="26" name="Text Box 15"/>
              <p:cNvSpPr txBox="1">
                <a:spLocks noChangeArrowheads="1"/>
              </p:cNvSpPr>
              <p:nvPr/>
            </p:nvSpPr>
            <p:spPr bwMode="auto">
              <a:xfrm>
                <a:off x="4744" y="3273"/>
                <a:ext cx="258" cy="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ymbol" pitchFamily="18" charset="2"/>
                  </a:rPr>
                  <a:t>m</a:t>
                </a:r>
                <a:r>
                  <a:rPr lang="en-US" sz="2800" baseline="30000"/>
                  <a:t>-</a:t>
                </a:r>
              </a:p>
            </p:txBody>
          </p:sp>
        </p:grp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6553200" y="5105400"/>
              <a:ext cx="1219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~1000 turns</a:t>
              </a:r>
              <a:br>
                <a:rPr lang="en-US" sz="1400" dirty="0"/>
              </a:br>
              <a:r>
                <a:rPr lang="en-US" sz="1400" dirty="0"/>
                <a:t>before decay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 t="6174" r="7742" b="4939"/>
          <a:stretch>
            <a:fillRect/>
          </a:stretch>
        </p:blipFill>
        <p:spPr bwMode="auto">
          <a:xfrm>
            <a:off x="4492938" y="1712297"/>
            <a:ext cx="3811726" cy="405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MiniBooNE</a:t>
            </a:r>
            <a:r>
              <a:rPr lang="en-US" dirty="0" smtClean="0"/>
              <a:t>:  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n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79A0-ED80-46B1-B019-7E30BEEA1D05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418226" y="382116"/>
            <a:ext cx="2320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 l="7300" b="5965"/>
          <a:stretch>
            <a:fillRect/>
          </a:stretch>
        </p:blipFill>
        <p:spPr bwMode="auto">
          <a:xfrm>
            <a:off x="959024" y="1688120"/>
            <a:ext cx="3781795" cy="396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 rot="5400000">
            <a:off x="6945412" y="3553830"/>
            <a:ext cx="3018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PRL 105 (arXiv:1007.1150).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19422" y="5833387"/>
            <a:ext cx="10246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</a:t>
            </a:r>
            <a:r>
              <a:rPr lang="en-US" sz="2400" dirty="0" smtClean="0">
                <a:latin typeface="Symbol" pitchFamily="18" charset="2"/>
              </a:rPr>
              <a:t>q</a:t>
            </a:r>
            <a:endParaRPr lang="en-US" sz="2400" baseline="-25000" dirty="0"/>
          </a:p>
        </p:txBody>
      </p:sp>
      <p:sp>
        <p:nvSpPr>
          <p:cNvPr id="13" name="TextBox 12"/>
          <p:cNvSpPr txBox="1"/>
          <p:nvPr/>
        </p:nvSpPr>
        <p:spPr>
          <a:xfrm rot="-5400000">
            <a:off x="-490949" y="3468058"/>
            <a:ext cx="2260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dirty="0" smtClean="0"/>
              <a:t>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 (eV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/c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6421882" y="5845107"/>
            <a:ext cx="1024639" cy="461665"/>
            <a:chOff x="6421882" y="5605951"/>
            <a:chExt cx="1024639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6421882" y="5605951"/>
              <a:ext cx="102463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sin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2</a:t>
              </a:r>
              <a:r>
                <a:rPr lang="en-US" sz="2400" dirty="0" smtClean="0">
                  <a:latin typeface="Symbol" pitchFamily="18" charset="2"/>
                </a:rPr>
                <a:t>q</a:t>
              </a:r>
              <a:endParaRPr lang="en-US" sz="2400" baseline="-250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195651" y="5655213"/>
              <a:ext cx="136827" cy="16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067985" y="1139373"/>
            <a:ext cx="1535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ymbol" pitchFamily="18" charset="2"/>
              </a:rPr>
              <a:t>n</a:t>
            </a:r>
            <a:r>
              <a:rPr lang="en-US" sz="3200" baseline="-25000" dirty="0" smtClean="0">
                <a:latin typeface="Symbol" pitchFamily="18" charset="2"/>
              </a:rPr>
              <a:t>m</a:t>
            </a:r>
            <a:r>
              <a:rPr lang="en-US" sz="3200" dirty="0" smtClean="0">
                <a:latin typeface="Symbol" pitchFamily="18" charset="2"/>
              </a:rPr>
              <a:t> </a:t>
            </a:r>
            <a:r>
              <a:rPr lang="en-US" sz="3200" dirty="0" smtClean="0">
                <a:latin typeface="Arial"/>
                <a:cs typeface="Arial"/>
              </a:rPr>
              <a:t>→</a:t>
            </a:r>
            <a:r>
              <a:rPr lang="en-US" sz="3200" dirty="0" smtClean="0">
                <a:latin typeface="Symbol" pitchFamily="18" charset="2"/>
              </a:rPr>
              <a:t> n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e</a:t>
            </a:r>
            <a:endParaRPr lang="en-US" sz="3200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751453" y="1179229"/>
            <a:ext cx="1535998" cy="584775"/>
            <a:chOff x="5751453" y="1179229"/>
            <a:chExt cx="1535998" cy="584775"/>
          </a:xfrm>
        </p:grpSpPr>
        <p:sp>
          <p:nvSpPr>
            <p:cNvPr id="26" name="TextBox 25"/>
            <p:cNvSpPr txBox="1"/>
            <p:nvPr/>
          </p:nvSpPr>
          <p:spPr>
            <a:xfrm>
              <a:off x="5751453" y="1179229"/>
              <a:ext cx="15359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Symbol" pitchFamily="18" charset="2"/>
                </a:rPr>
                <a:t>n</a:t>
              </a:r>
              <a:r>
                <a:rPr lang="en-US" sz="3200" baseline="-25000" dirty="0" smtClean="0">
                  <a:latin typeface="Symbol" pitchFamily="18" charset="2"/>
                </a:rPr>
                <a:t>m</a:t>
              </a:r>
              <a:r>
                <a:rPr lang="en-US" sz="3200" dirty="0" smtClean="0">
                  <a:latin typeface="Symbol" pitchFamily="18" charset="2"/>
                </a:rPr>
                <a:t> </a:t>
              </a:r>
              <a:r>
                <a:rPr lang="en-US" sz="3200" dirty="0" smtClean="0">
                  <a:latin typeface="Arial"/>
                  <a:cs typeface="Arial"/>
                </a:rPr>
                <a:t>→</a:t>
              </a:r>
              <a:r>
                <a:rPr lang="en-US" sz="3200" dirty="0" smtClean="0">
                  <a:latin typeface="Symbol" pitchFamily="18" charset="2"/>
                </a:rPr>
                <a:t> n</a:t>
              </a:r>
              <a:r>
                <a:rPr lang="en-US" sz="3200" baseline="-25000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en-US" sz="32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795714" y="1308256"/>
              <a:ext cx="23201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5022" y="1308256"/>
              <a:ext cx="23201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MiniBooNE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Symbol" pitchFamily="18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/>
              <a:t>LSND</a:t>
            </a:r>
            <a:endParaRPr lang="en-US" sz="3600" baseline="-25000" dirty="0" smtClean="0"/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12820" y="1485834"/>
            <a:ext cx="3018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PRL 105 (arXiv:1007.1150).</a:t>
            </a:r>
            <a:endParaRPr lang="en-US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 l="12188" t="40000" r="26250" b="12500"/>
          <a:stretch>
            <a:fillRect/>
          </a:stretch>
        </p:blipFill>
        <p:spPr bwMode="auto">
          <a:xfrm>
            <a:off x="1012872" y="1775000"/>
            <a:ext cx="6942232" cy="401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7776" y="5458251"/>
            <a:ext cx="31525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L / E   (m / </a:t>
            </a:r>
            <a:r>
              <a:rPr lang="en-US" sz="3200" dirty="0" err="1" smtClean="0"/>
              <a:t>MeV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 rot="-5400000">
            <a:off x="-56288" y="2968217"/>
            <a:ext cx="218899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P (</a:t>
            </a:r>
            <a:r>
              <a:rPr lang="en-US" sz="3200" dirty="0" smtClean="0">
                <a:latin typeface="Symbol" pitchFamily="18" charset="2"/>
              </a:rPr>
              <a:t>n</a:t>
            </a:r>
            <a:r>
              <a:rPr lang="en-US" sz="3200" baseline="-25000" dirty="0" smtClean="0">
                <a:latin typeface="Symbol" pitchFamily="18" charset="2"/>
              </a:rPr>
              <a:t>m</a:t>
            </a:r>
            <a:r>
              <a:rPr lang="en-US" sz="3200" dirty="0" smtClean="0">
                <a:latin typeface="Symbol" pitchFamily="18" charset="2"/>
              </a:rPr>
              <a:t> </a:t>
            </a:r>
            <a:r>
              <a:rPr lang="en-US" sz="3200" dirty="0" smtClean="0">
                <a:latin typeface="Arial"/>
                <a:cs typeface="Arial"/>
              </a:rPr>
              <a:t>→</a:t>
            </a:r>
            <a:r>
              <a:rPr lang="en-US" sz="3200" dirty="0" smtClean="0">
                <a:latin typeface="Symbol" pitchFamily="18" charset="2"/>
              </a:rPr>
              <a:t> n</a:t>
            </a:r>
            <a:r>
              <a:rPr lang="en-US" sz="3200" baseline="-25000" dirty="0" smtClean="0"/>
              <a:t>e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REACTOR  ANTI-NEUTRINO ANOMALY</a:t>
            </a:r>
            <a:endParaRPr lang="en-US" sz="2800" baseline="-25000" dirty="0" smtClean="0"/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114" y="1217633"/>
            <a:ext cx="7962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“Recently, new reactor antineutrino spectra have been provided for 235U, 239Pu, 241Pu, and 238U,increasing the mean flux by about 3 percent. To a good approximation, this reevaluation applies to all reactor neutrino experiments. The synthesis of published experiments at reactor-detector distances &lt; 100 m leads to a ratio of observed event rate to predicted rate of 0.976±0.024. With our new flux evaluation, this ratio shifts to 0.943±0.023, leading to a deviation from unity at 98.6% C.L.”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27661" y="6020968"/>
            <a:ext cx="35021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DISTANCE TO REACTOR    (m)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12078" y="2785410"/>
            <a:ext cx="7917886" cy="3309465"/>
            <a:chOff x="412078" y="2855750"/>
            <a:chExt cx="7917886" cy="3309465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/>
            <a:srcRect l="12000" t="23750" r="2812" b="26875"/>
            <a:stretch>
              <a:fillRect/>
            </a:stretch>
          </p:blipFill>
          <p:spPr bwMode="auto">
            <a:xfrm>
              <a:off x="1412726" y="2855750"/>
              <a:ext cx="6845901" cy="2975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 rot="-5400000">
              <a:off x="-481756" y="3934993"/>
              <a:ext cx="224933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</a:t>
              </a:r>
              <a:r>
                <a:rPr lang="en-US" sz="2400" baseline="-25000" dirty="0" smtClean="0"/>
                <a:t>OBS</a:t>
              </a:r>
              <a:r>
                <a:rPr lang="en-US" sz="2400" dirty="0" smtClean="0"/>
                <a:t>/N</a:t>
              </a:r>
              <a:r>
                <a:rPr lang="en-US" sz="2400" baseline="-25000" dirty="0" smtClean="0"/>
                <a:t>EXPECTED</a:t>
              </a:r>
              <a:endParaRPr lang="en-US" sz="2400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53887" y="5795883"/>
              <a:ext cx="6276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10                                       100                                    1000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6604" y="3418446"/>
              <a:ext cx="505267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1.1</a:t>
              </a:r>
            </a:p>
            <a:p>
              <a:endParaRPr lang="en-US" dirty="0" smtClean="0"/>
            </a:p>
            <a:p>
              <a:r>
                <a:rPr lang="en-US" dirty="0" smtClean="0"/>
                <a:t>1</a:t>
              </a:r>
            </a:p>
            <a:p>
              <a:endParaRPr lang="en-US" dirty="0" smtClean="0"/>
            </a:p>
            <a:p>
              <a:r>
                <a:rPr lang="en-US" dirty="0" smtClean="0"/>
                <a:t>0.9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488750" y="2504791"/>
            <a:ext cx="4437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Mention et al., </a:t>
            </a:r>
            <a:r>
              <a:rPr lang="en-US" dirty="0" err="1" smtClean="0"/>
              <a:t>hep</a:t>
            </a:r>
            <a:r>
              <a:rPr lang="en-US" dirty="0" smtClean="0"/>
              <a:t>-ex arXiv:1101.2755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RESOLVING LOOSE ENDS</a:t>
            </a:r>
            <a:endParaRPr lang="en-US" sz="3600" baseline="-25000" dirty="0" smtClean="0"/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6604" y="1364550"/>
            <a:ext cx="7329268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Possible explanations:</a:t>
            </a:r>
          </a:p>
          <a:p>
            <a:endParaRPr lang="en-US" sz="1000" dirty="0" smtClean="0"/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chemeClr val="tx2"/>
                </a:solidFill>
              </a:rPr>
              <a:t>Statistical fluctuations?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chemeClr val="tx2"/>
                </a:solidFill>
              </a:rPr>
              <a:t>Unidentified </a:t>
            </a:r>
            <a:r>
              <a:rPr lang="en-US" sz="2000" dirty="0" err="1" smtClean="0">
                <a:solidFill>
                  <a:schemeClr val="tx2"/>
                </a:solidFill>
              </a:rPr>
              <a:t>systematics</a:t>
            </a:r>
            <a:r>
              <a:rPr lang="en-US" sz="2000" dirty="0" smtClean="0">
                <a:solidFill>
                  <a:schemeClr val="tx2"/>
                </a:solidFill>
              </a:rPr>
              <a:t>?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chemeClr val="tx2"/>
                </a:solidFill>
              </a:rPr>
              <a:t>Exciting new physics beyond 3-flavor mixing?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future neutrino oscillation program will require precise comparisons between neutrino and anti-neutrino oscillation probabilities.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If the “anomalies” are more than just statistical fluctuations then we presumably need better beams and/or better cross-section measurements and/or  better neutrino detectors (lower background rates).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1524000" y="40944"/>
            <a:ext cx="6324600" cy="1066800"/>
          </a:xfrm>
        </p:spPr>
        <p:txBody>
          <a:bodyPr/>
          <a:lstStyle/>
          <a:p>
            <a:r>
              <a:rPr lang="en-US" sz="2800" dirty="0" smtClean="0"/>
              <a:t>CONVENTIONAL NEUTRINO BEAMS</a:t>
            </a:r>
            <a:endParaRPr lang="en-US" sz="2800" dirty="0" smtClean="0">
              <a:latin typeface="Symbol" pitchFamily="18" charset="2"/>
            </a:endParaRPr>
          </a:p>
        </p:txBody>
      </p:sp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DDF08-3E71-45B1-90E8-221073087C9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47" name="Group 35"/>
          <p:cNvGrpSpPr>
            <a:grpSpLocks/>
          </p:cNvGrpSpPr>
          <p:nvPr/>
        </p:nvGrpSpPr>
        <p:grpSpPr bwMode="auto">
          <a:xfrm>
            <a:off x="587992" y="1532163"/>
            <a:ext cx="8088313" cy="2341563"/>
            <a:chOff x="431" y="981"/>
            <a:chExt cx="5095" cy="1475"/>
          </a:xfrm>
        </p:grpSpPr>
        <p:sp>
          <p:nvSpPr>
            <p:cNvPr id="48" name="AutoShape 36"/>
            <p:cNvSpPr>
              <a:spLocks noChangeArrowheads="1"/>
            </p:cNvSpPr>
            <p:nvPr/>
          </p:nvSpPr>
          <p:spPr bwMode="auto">
            <a:xfrm flipH="1">
              <a:off x="4275" y="981"/>
              <a:ext cx="581" cy="1218"/>
            </a:xfrm>
            <a:prstGeom prst="cube">
              <a:avLst>
                <a:gd name="adj" fmla="val 54005"/>
              </a:avLst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Text Box 37"/>
            <p:cNvSpPr txBox="1">
              <a:spLocks noChangeArrowheads="1"/>
            </p:cNvSpPr>
            <p:nvPr/>
          </p:nvSpPr>
          <p:spPr bwMode="auto">
            <a:xfrm>
              <a:off x="476" y="1390"/>
              <a:ext cx="62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800" b="0" kern="0" dirty="0">
                  <a:solidFill>
                    <a:sysClr val="windowText" lastClr="000000"/>
                  </a:solidFill>
                  <a:ea typeface="ＭＳ Ｐゴシック" pitchFamily="50" charset="-128"/>
                </a:rPr>
                <a:t>Proton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800" b="0" kern="0" dirty="0">
                  <a:solidFill>
                    <a:sysClr val="windowText" lastClr="000000"/>
                  </a:solidFill>
                  <a:ea typeface="ＭＳ Ｐゴシック" pitchFamily="50" charset="-128"/>
                </a:rPr>
                <a:t>Beam</a:t>
              </a:r>
            </a:p>
          </p:txBody>
        </p:sp>
        <p:sp>
          <p:nvSpPr>
            <p:cNvPr id="50" name="AutoShape 38"/>
            <p:cNvSpPr>
              <a:spLocks noChangeArrowheads="1"/>
            </p:cNvSpPr>
            <p:nvPr/>
          </p:nvSpPr>
          <p:spPr bwMode="auto">
            <a:xfrm rot="-5400000">
              <a:off x="2144" y="1054"/>
              <a:ext cx="417" cy="1073"/>
            </a:xfrm>
            <a:prstGeom prst="can">
              <a:avLst>
                <a:gd name="adj" fmla="val 64329"/>
              </a:avLst>
            </a:prstGeom>
            <a:solidFill>
              <a:srgbClr val="80808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AutoShape 39"/>
            <p:cNvSpPr>
              <a:spLocks noChangeArrowheads="1"/>
            </p:cNvSpPr>
            <p:nvPr/>
          </p:nvSpPr>
          <p:spPr bwMode="auto">
            <a:xfrm rot="-5400000">
              <a:off x="1485" y="1187"/>
              <a:ext cx="128" cy="805"/>
            </a:xfrm>
            <a:prstGeom prst="can">
              <a:avLst>
                <a:gd name="adj" fmla="val 92414"/>
              </a:avLst>
            </a:prstGeom>
            <a:solidFill>
              <a:srgbClr val="8D8D8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AutoShape 40"/>
            <p:cNvSpPr>
              <a:spLocks noChangeArrowheads="1"/>
            </p:cNvSpPr>
            <p:nvPr/>
          </p:nvSpPr>
          <p:spPr bwMode="auto">
            <a:xfrm rot="-5400000">
              <a:off x="3488" y="809"/>
              <a:ext cx="545" cy="1564"/>
            </a:xfrm>
            <a:prstGeom prst="can">
              <a:avLst>
                <a:gd name="adj" fmla="val 71743"/>
              </a:avLst>
            </a:prstGeom>
            <a:solidFill>
              <a:srgbClr val="FFCC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Line 41"/>
            <p:cNvSpPr>
              <a:spLocks noChangeShapeType="1"/>
            </p:cNvSpPr>
            <p:nvPr/>
          </p:nvSpPr>
          <p:spPr bwMode="auto">
            <a:xfrm>
              <a:off x="431" y="1590"/>
              <a:ext cx="107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Text Box 42"/>
            <p:cNvSpPr txBox="1">
              <a:spLocks noChangeArrowheads="1"/>
            </p:cNvSpPr>
            <p:nvPr/>
          </p:nvSpPr>
          <p:spPr bwMode="auto">
            <a:xfrm>
              <a:off x="1202" y="1298"/>
              <a:ext cx="6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800" b="0" kern="0">
                  <a:solidFill>
                    <a:sysClr val="windowText" lastClr="000000"/>
                  </a:solidFill>
                  <a:ea typeface="ＭＳ Ｐゴシック" pitchFamily="50" charset="-128"/>
                </a:rPr>
                <a:t>Target</a:t>
              </a:r>
            </a:p>
          </p:txBody>
        </p:sp>
        <p:sp>
          <p:nvSpPr>
            <p:cNvPr id="55" name="Text Box 43"/>
            <p:cNvSpPr txBox="1">
              <a:spLocks noChangeArrowheads="1"/>
            </p:cNvSpPr>
            <p:nvPr/>
          </p:nvSpPr>
          <p:spPr bwMode="auto">
            <a:xfrm>
              <a:off x="1779" y="989"/>
              <a:ext cx="115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800" b="0" kern="0" dirty="0">
                  <a:solidFill>
                    <a:sysClr val="windowText" lastClr="000000"/>
                  </a:solidFill>
                  <a:ea typeface="ＭＳ Ｐゴシック" pitchFamily="50" charset="-128"/>
                </a:rPr>
                <a:t>Focusing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800" b="0" kern="0" dirty="0" smtClean="0">
                  <a:solidFill>
                    <a:sysClr val="windowText" lastClr="000000"/>
                  </a:solidFill>
                  <a:ea typeface="ＭＳ Ｐゴシック" pitchFamily="50" charset="-128"/>
                </a:rPr>
                <a:t>Devices (Horns)</a:t>
              </a:r>
              <a:endParaRPr kumimoji="1" lang="en-US" altLang="ja-JP" sz="1800" b="0" kern="0" dirty="0">
                <a:solidFill>
                  <a:sysClr val="windowText" lastClr="000000"/>
                </a:solidFill>
                <a:ea typeface="ＭＳ Ｐゴシック" pitchFamily="50" charset="-128"/>
              </a:endParaRPr>
            </a:p>
          </p:txBody>
        </p:sp>
        <p:sp>
          <p:nvSpPr>
            <p:cNvPr id="56" name="Text Box 44"/>
            <p:cNvSpPr txBox="1">
              <a:spLocks noChangeArrowheads="1"/>
            </p:cNvSpPr>
            <p:nvPr/>
          </p:nvSpPr>
          <p:spPr bwMode="auto">
            <a:xfrm>
              <a:off x="3243" y="1072"/>
              <a:ext cx="9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800" b="0" kern="0">
                  <a:solidFill>
                    <a:sysClr val="windowText" lastClr="000000"/>
                  </a:solidFill>
                  <a:ea typeface="ＭＳ Ｐゴシック" pitchFamily="50" charset="-128"/>
                </a:rPr>
                <a:t>Decay Pipe</a:t>
              </a:r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1504" y="1590"/>
              <a:ext cx="2368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192"/>
                </a:cxn>
                <a:cxn ang="0">
                  <a:pos x="2544" y="192"/>
                </a:cxn>
              </a:cxnLst>
              <a:rect l="0" t="0" r="r" b="b"/>
              <a:pathLst>
                <a:path w="2544" h="224">
                  <a:moveTo>
                    <a:pt x="0" y="0"/>
                  </a:moveTo>
                  <a:cubicBezTo>
                    <a:pt x="196" y="80"/>
                    <a:pt x="392" y="160"/>
                    <a:pt x="816" y="192"/>
                  </a:cubicBezTo>
                  <a:cubicBezTo>
                    <a:pt x="1240" y="224"/>
                    <a:pt x="1892" y="208"/>
                    <a:pt x="2544" y="192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Text Box 46"/>
            <p:cNvSpPr txBox="1">
              <a:spLocks noChangeArrowheads="1"/>
            </p:cNvSpPr>
            <p:nvPr/>
          </p:nvSpPr>
          <p:spPr bwMode="auto">
            <a:xfrm>
              <a:off x="4230" y="2168"/>
              <a:ext cx="10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800" b="0" kern="0">
                  <a:solidFill>
                    <a:sysClr val="windowText" lastClr="000000"/>
                  </a:solidFill>
                  <a:ea typeface="ＭＳ Ｐゴシック" pitchFamily="50" charset="-128"/>
                </a:rPr>
                <a:t>Beam Dump</a:t>
              </a:r>
            </a:p>
          </p:txBody>
        </p:sp>
        <p:sp>
          <p:nvSpPr>
            <p:cNvPr id="59" name="Line 47"/>
            <p:cNvSpPr>
              <a:spLocks noChangeShapeType="1"/>
            </p:cNvSpPr>
            <p:nvPr/>
          </p:nvSpPr>
          <p:spPr bwMode="auto">
            <a:xfrm>
              <a:off x="3872" y="1719"/>
              <a:ext cx="1654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Text Box 48"/>
            <p:cNvSpPr txBox="1">
              <a:spLocks noChangeArrowheads="1"/>
            </p:cNvSpPr>
            <p:nvPr/>
          </p:nvSpPr>
          <p:spPr bwMode="auto">
            <a:xfrm>
              <a:off x="5124" y="1644"/>
              <a:ext cx="34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3200" kern="0">
                  <a:solidFill>
                    <a:sysClr val="windowText" lastClr="000000"/>
                  </a:solidFill>
                  <a:latin typeface="Symbol" pitchFamily="18" charset="2"/>
                  <a:ea typeface="ＭＳ Ｐゴシック" pitchFamily="50" charset="-128"/>
                </a:rPr>
                <a:t>n</a:t>
              </a:r>
              <a:r>
                <a:rPr kumimoji="1" lang="en-US" altLang="ja-JP" sz="3200" kern="0" baseline="-25000">
                  <a:solidFill>
                    <a:sysClr val="windowText" lastClr="000000"/>
                  </a:solidFill>
                  <a:latin typeface="Symbol" pitchFamily="18" charset="2"/>
                  <a:ea typeface="ＭＳ Ｐゴシック" pitchFamily="50" charset="-128"/>
                </a:rPr>
                <a:t>m</a:t>
              </a:r>
            </a:p>
          </p:txBody>
        </p:sp>
        <p:sp>
          <p:nvSpPr>
            <p:cNvPr id="61" name="Text Box 49"/>
            <p:cNvSpPr txBox="1">
              <a:spLocks noChangeArrowheads="1"/>
            </p:cNvSpPr>
            <p:nvPr/>
          </p:nvSpPr>
          <p:spPr bwMode="auto">
            <a:xfrm>
              <a:off x="2397" y="1687"/>
              <a:ext cx="47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3200" kern="0">
                  <a:solidFill>
                    <a:sysClr val="windowText" lastClr="000000"/>
                  </a:solidFill>
                  <a:latin typeface="Symbol" pitchFamily="18" charset="2"/>
                  <a:ea typeface="ＭＳ Ｐゴシック" pitchFamily="50" charset="-128"/>
                </a:rPr>
                <a:t>p</a:t>
              </a:r>
              <a:r>
                <a:rPr kumimoji="1" lang="en-US" altLang="ja-JP" sz="3200" kern="0">
                  <a:solidFill>
                    <a:sysClr val="windowText" lastClr="000000"/>
                  </a:solidFill>
                  <a:ea typeface="ＭＳ Ｐゴシック" pitchFamily="50" charset="-128"/>
                </a:rPr>
                <a:t>,</a:t>
              </a:r>
              <a:r>
                <a:rPr kumimoji="1" lang="en-US" altLang="ja-JP" sz="1800" kern="0">
                  <a:solidFill>
                    <a:sysClr val="windowText" lastClr="000000"/>
                  </a:solidFill>
                  <a:ea typeface="ＭＳ Ｐゴシック" pitchFamily="50" charset="-128"/>
                </a:rPr>
                <a:t>K</a:t>
              </a:r>
            </a:p>
          </p:txBody>
        </p:sp>
        <p:sp>
          <p:nvSpPr>
            <p:cNvPr id="62" name="Line 50"/>
            <p:cNvSpPr>
              <a:spLocks noChangeShapeType="1"/>
            </p:cNvSpPr>
            <p:nvPr/>
          </p:nvSpPr>
          <p:spPr bwMode="auto">
            <a:xfrm flipV="1">
              <a:off x="3872" y="1590"/>
              <a:ext cx="760" cy="129"/>
            </a:xfrm>
            <a:prstGeom prst="line">
              <a:avLst/>
            </a:prstGeom>
            <a:noFill/>
            <a:ln w="38100">
              <a:solidFill>
                <a:srgbClr val="29292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Text Box 51"/>
            <p:cNvSpPr txBox="1">
              <a:spLocks noChangeArrowheads="1"/>
            </p:cNvSpPr>
            <p:nvPr/>
          </p:nvSpPr>
          <p:spPr bwMode="auto">
            <a:xfrm>
              <a:off x="4022" y="1298"/>
              <a:ext cx="2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3200" kern="0">
                  <a:solidFill>
                    <a:sysClr val="windowText" lastClr="000000"/>
                  </a:solidFill>
                  <a:latin typeface="Symbol" pitchFamily="18" charset="2"/>
                  <a:ea typeface="ＭＳ Ｐゴシック" pitchFamily="50" charset="-128"/>
                </a:rPr>
                <a:t>m</a:t>
              </a:r>
            </a:p>
          </p:txBody>
        </p:sp>
      </p:grpSp>
      <p:grpSp>
        <p:nvGrpSpPr>
          <p:cNvPr id="64" name="Group 24"/>
          <p:cNvGrpSpPr>
            <a:grpSpLocks/>
          </p:cNvGrpSpPr>
          <p:nvPr/>
        </p:nvGrpSpPr>
        <p:grpSpPr bwMode="auto">
          <a:xfrm>
            <a:off x="690563" y="3607047"/>
            <a:ext cx="6484937" cy="1089025"/>
            <a:chOff x="690563" y="3775603"/>
            <a:chExt cx="6484467" cy="1089529"/>
          </a:xfrm>
        </p:grpSpPr>
        <p:sp>
          <p:nvSpPr>
            <p:cNvPr id="65" name="Text Box 53"/>
            <p:cNvSpPr txBox="1">
              <a:spLocks noChangeArrowheads="1"/>
            </p:cNvSpPr>
            <p:nvPr/>
          </p:nvSpPr>
          <p:spPr bwMode="auto">
            <a:xfrm>
              <a:off x="690563" y="3775603"/>
              <a:ext cx="6484467" cy="1089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buClr>
                  <a:srgbClr val="808080"/>
                </a:buClr>
                <a:buFont typeface="Arial" pitchFamily="34" charset="0"/>
                <a:buChar char="•"/>
              </a:pPr>
              <a:r>
                <a:rPr kumimoji="1" lang="en-US" altLang="ja-JP" sz="1800" b="0">
                  <a:solidFill>
                    <a:schemeClr val="tx2"/>
                  </a:solidFill>
                  <a:ea typeface="ＭＳ Ｐゴシック" pitchFamily="50" charset="-128"/>
                </a:rPr>
                <a:t> Almost pure </a:t>
              </a:r>
              <a:r>
                <a:rPr kumimoji="1" lang="en-US" altLang="ja-JP" sz="1800" b="0">
                  <a:solidFill>
                    <a:schemeClr val="tx2"/>
                  </a:solidFill>
                  <a:latin typeface="Symbol" pitchFamily="18" charset="2"/>
                  <a:ea typeface="ＭＳ Ｐゴシック" pitchFamily="50" charset="-128"/>
                </a:rPr>
                <a:t>n</a:t>
              </a:r>
              <a:r>
                <a:rPr kumimoji="1" lang="en-US" altLang="ja-JP" sz="1800" b="0" baseline="-25000">
                  <a:solidFill>
                    <a:schemeClr val="tx2"/>
                  </a:solidFill>
                  <a:latin typeface="Symbol" pitchFamily="18" charset="2"/>
                  <a:ea typeface="ＭＳ Ｐゴシック" pitchFamily="50" charset="-128"/>
                </a:rPr>
                <a:t>m</a:t>
              </a:r>
              <a:r>
                <a:rPr kumimoji="1" lang="en-US" altLang="ja-JP" sz="1800" b="0">
                  <a:solidFill>
                    <a:schemeClr val="tx2"/>
                  </a:solidFill>
                  <a:ea typeface="ＭＳ Ｐゴシック" pitchFamily="50" charset="-128"/>
                </a:rPr>
                <a:t> beam (≳99%)</a:t>
              </a:r>
            </a:p>
            <a:p>
              <a:pPr>
                <a:lnSpc>
                  <a:spcPct val="120000"/>
                </a:lnSpc>
                <a:buClr>
                  <a:srgbClr val="808080"/>
                </a:buClr>
                <a:buFont typeface="Arial" pitchFamily="34" charset="0"/>
                <a:buChar char="•"/>
              </a:pPr>
              <a:r>
                <a:rPr kumimoji="1" lang="en-US" altLang="ja-JP" sz="1800" b="0">
                  <a:solidFill>
                    <a:schemeClr val="tx2"/>
                  </a:solidFill>
                  <a:latin typeface="Symbol" pitchFamily="18" charset="2"/>
                  <a:ea typeface="ＭＳ Ｐゴシック" pitchFamily="50" charset="-128"/>
                </a:rPr>
                <a:t> n</a:t>
              </a:r>
              <a:r>
                <a:rPr kumimoji="1" lang="en-US" altLang="ja-JP" sz="1800" b="0" baseline="-25000">
                  <a:solidFill>
                    <a:schemeClr val="tx2"/>
                  </a:solidFill>
                  <a:ea typeface="ＭＳ Ｐゴシック" pitchFamily="50" charset="-128"/>
                </a:rPr>
                <a:t>e</a:t>
              </a:r>
              <a:r>
                <a:rPr kumimoji="1" lang="en-US" altLang="ja-JP" sz="1800" b="0">
                  <a:solidFill>
                    <a:schemeClr val="tx2"/>
                  </a:solidFill>
                  <a:ea typeface="ＭＳ Ｐゴシック" pitchFamily="50" charset="-128"/>
                </a:rPr>
                <a:t> (≲1%) from </a:t>
              </a:r>
              <a:r>
                <a:rPr kumimoji="1" lang="en-US" altLang="ja-JP" sz="1800" b="0">
                  <a:solidFill>
                    <a:schemeClr val="tx2"/>
                  </a:solidFill>
                  <a:latin typeface="Symbol" pitchFamily="18" charset="2"/>
                  <a:ea typeface="ＭＳ Ｐゴシック" pitchFamily="50" charset="-128"/>
                </a:rPr>
                <a:t>p</a:t>
              </a:r>
              <a:r>
                <a:rPr kumimoji="1" lang="en-US" altLang="ja-JP" sz="1800" b="0">
                  <a:solidFill>
                    <a:schemeClr val="tx2"/>
                  </a:solidFill>
                  <a:ea typeface="ＭＳ Ｐゴシック" pitchFamily="50" charset="-128"/>
                  <a:cs typeface="Arial" pitchFamily="34" charset="0"/>
                  <a:sym typeface="Wingdings" pitchFamily="2" charset="2"/>
                </a:rPr>
                <a:t>→</a:t>
              </a:r>
              <a:r>
                <a:rPr kumimoji="1" lang="en-US" altLang="ja-JP" sz="1800" b="0">
                  <a:solidFill>
                    <a:schemeClr val="tx2"/>
                  </a:solidFill>
                  <a:latin typeface="Symbol" pitchFamily="18" charset="2"/>
                  <a:ea typeface="ＭＳ Ｐゴシック" pitchFamily="50" charset="-128"/>
                  <a:sym typeface="Wingdings" pitchFamily="2" charset="2"/>
                </a:rPr>
                <a:t>m</a:t>
              </a:r>
              <a:r>
                <a:rPr kumimoji="1" lang="en-US" altLang="ja-JP" sz="1800" b="0">
                  <a:solidFill>
                    <a:schemeClr val="tx2"/>
                  </a:solidFill>
                  <a:ea typeface="ＭＳ Ｐゴシック" pitchFamily="50" charset="-128"/>
                  <a:sym typeface="Wingdings" pitchFamily="2" charset="2"/>
                </a:rPr>
                <a:t> → e chain and K decay (K</a:t>
              </a:r>
              <a:r>
                <a:rPr kumimoji="1" lang="en-US" altLang="ja-JP" sz="1800" b="0" baseline="-25000">
                  <a:solidFill>
                    <a:schemeClr val="tx2"/>
                  </a:solidFill>
                  <a:ea typeface="ＭＳ Ｐゴシック" pitchFamily="50" charset="-128"/>
                  <a:sym typeface="Wingdings" pitchFamily="2" charset="2"/>
                </a:rPr>
                <a:t>e3</a:t>
              </a:r>
              <a:r>
                <a:rPr kumimoji="1" lang="en-US" altLang="ja-JP" sz="1800" b="0">
                  <a:solidFill>
                    <a:schemeClr val="tx2"/>
                  </a:solidFill>
                  <a:ea typeface="ＭＳ Ｐゴシック" pitchFamily="50" charset="-128"/>
                  <a:sym typeface="Wingdings" pitchFamily="2" charset="2"/>
                </a:rPr>
                <a:t>)</a:t>
              </a:r>
            </a:p>
            <a:p>
              <a:pPr>
                <a:lnSpc>
                  <a:spcPct val="120000"/>
                </a:lnSpc>
                <a:buClr>
                  <a:srgbClr val="808080"/>
                </a:buClr>
                <a:buFont typeface="Arial" pitchFamily="34" charset="0"/>
                <a:buChar char="•"/>
              </a:pPr>
              <a:r>
                <a:rPr kumimoji="1" lang="en-US" altLang="ja-JP" sz="1800" b="0">
                  <a:solidFill>
                    <a:schemeClr val="tx2"/>
                  </a:solidFill>
                  <a:latin typeface="Symbol" pitchFamily="18" charset="2"/>
                  <a:ea typeface="ＭＳ Ｐゴシック" pitchFamily="50" charset="-128"/>
                  <a:sym typeface="Wingdings" pitchFamily="2" charset="2"/>
                </a:rPr>
                <a:t> n</a:t>
              </a:r>
              <a:r>
                <a:rPr kumimoji="1" lang="en-US" altLang="ja-JP" sz="1800" b="0" baseline="-25000">
                  <a:solidFill>
                    <a:schemeClr val="tx2"/>
                  </a:solidFill>
                  <a:latin typeface="Symbol" pitchFamily="18" charset="2"/>
                  <a:ea typeface="ＭＳ Ｐゴシック" pitchFamily="50" charset="-128"/>
                  <a:sym typeface="Wingdings" pitchFamily="2" charset="2"/>
                </a:rPr>
                <a:t>m  </a:t>
              </a:r>
              <a:r>
                <a:rPr kumimoji="1" lang="en-US" altLang="ja-JP" sz="1800" b="0">
                  <a:solidFill>
                    <a:schemeClr val="tx2"/>
                  </a:solidFill>
                  <a:ea typeface="ＭＳ Ｐゴシック" pitchFamily="50" charset="-128"/>
                  <a:sym typeface="Wingdings" pitchFamily="2" charset="2"/>
                </a:rPr>
                <a:t>/ </a:t>
              </a:r>
              <a:r>
                <a:rPr kumimoji="1" lang="en-US" altLang="ja-JP" sz="1800" b="0">
                  <a:solidFill>
                    <a:schemeClr val="tx2"/>
                  </a:solidFill>
                  <a:latin typeface="Symbol" pitchFamily="18" charset="2"/>
                  <a:ea typeface="ＭＳ Ｐゴシック" pitchFamily="50" charset="-128"/>
                  <a:sym typeface="Wingdings" pitchFamily="2" charset="2"/>
                </a:rPr>
                <a:t>n</a:t>
              </a:r>
              <a:r>
                <a:rPr kumimoji="1" lang="en-US" altLang="ja-JP" sz="1800" b="0" baseline="-25000">
                  <a:solidFill>
                    <a:schemeClr val="tx2"/>
                  </a:solidFill>
                  <a:latin typeface="Symbol" pitchFamily="18" charset="2"/>
                  <a:ea typeface="ＭＳ Ｐゴシック" pitchFamily="50" charset="-128"/>
                  <a:sym typeface="Wingdings" pitchFamily="2" charset="2"/>
                </a:rPr>
                <a:t>m</a:t>
              </a:r>
              <a:r>
                <a:rPr kumimoji="1" lang="en-US" altLang="ja-JP" sz="1800" b="0">
                  <a:solidFill>
                    <a:schemeClr val="tx2"/>
                  </a:solidFill>
                  <a:ea typeface="ＭＳ Ｐゴシック" pitchFamily="50" charset="-128"/>
                  <a:sym typeface="Wingdings" pitchFamily="2" charset="2"/>
                </a:rPr>
                <a:t> can be switched by flipping polarity of focusing device</a:t>
              </a:r>
              <a:endParaRPr kumimoji="1" lang="en-US" altLang="ja-JP" sz="1800" b="0">
                <a:solidFill>
                  <a:schemeClr val="tx2"/>
                </a:solidFill>
                <a:ea typeface="ＭＳ Ｐゴシック" pitchFamily="50" charset="-128"/>
              </a:endParaRPr>
            </a:p>
          </p:txBody>
        </p:sp>
        <p:sp>
          <p:nvSpPr>
            <p:cNvPr id="66" name="Line 54"/>
            <p:cNvSpPr>
              <a:spLocks noChangeShapeType="1"/>
            </p:cNvSpPr>
            <p:nvPr/>
          </p:nvSpPr>
          <p:spPr bwMode="auto">
            <a:xfrm>
              <a:off x="1295356" y="4560191"/>
              <a:ext cx="15238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chemeClr val="tx2"/>
                </a:solidFill>
              </a:endParaRPr>
            </a:p>
          </p:txBody>
        </p:sp>
      </p:grpSp>
      <p:sp>
        <p:nvSpPr>
          <p:cNvPr id="67" name="TextBox 25"/>
          <p:cNvSpPr txBox="1">
            <a:spLocks noChangeArrowheads="1"/>
          </p:cNvSpPr>
          <p:nvPr/>
        </p:nvSpPr>
        <p:spPr bwMode="auto">
          <a:xfrm>
            <a:off x="690563" y="4723105"/>
            <a:ext cx="1416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u="sng" dirty="0"/>
              <a:t>Limitations</a:t>
            </a:r>
          </a:p>
        </p:txBody>
      </p:sp>
      <p:sp>
        <p:nvSpPr>
          <p:cNvPr id="68" name="TextBox 45"/>
          <p:cNvSpPr txBox="1">
            <a:spLocks noChangeArrowheads="1"/>
          </p:cNvSpPr>
          <p:nvPr/>
        </p:nvSpPr>
        <p:spPr bwMode="auto">
          <a:xfrm>
            <a:off x="690563" y="3272085"/>
            <a:ext cx="1325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u="sng"/>
              <a:t>Properties</a:t>
            </a:r>
          </a:p>
        </p:txBody>
      </p:sp>
      <p:sp>
        <p:nvSpPr>
          <p:cNvPr id="69" name="Text Box 53"/>
          <p:cNvSpPr txBox="1">
            <a:spLocks noChangeArrowheads="1"/>
          </p:cNvSpPr>
          <p:nvPr/>
        </p:nvSpPr>
        <p:spPr bwMode="auto">
          <a:xfrm>
            <a:off x="685800" y="5016792"/>
            <a:ext cx="6757988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 pitchFamily="34" charset="0"/>
              <a:buChar char="•"/>
              <a:defRPr/>
            </a:pPr>
            <a:r>
              <a:rPr kumimoji="1" lang="en-US" altLang="ja-JP" sz="1800" b="0" kern="0" dirty="0">
                <a:solidFill>
                  <a:schemeClr val="tx2"/>
                </a:solidFill>
                <a:ea typeface="ＭＳ Ｐゴシック" pitchFamily="50" charset="-128"/>
              </a:rPr>
              <a:t> Complex parent spectrum &amp; composition </a:t>
            </a:r>
            <a:r>
              <a:rPr kumimoji="1" lang="en-US" altLang="ja-JP" sz="1800" b="0" kern="0" dirty="0">
                <a:solidFill>
                  <a:schemeClr val="tx2"/>
                </a:solidFill>
                <a:latin typeface="Arial"/>
                <a:ea typeface="ＭＳ Ｐゴシック" pitchFamily="50" charset="-128"/>
                <a:cs typeface="Arial"/>
                <a:sym typeface="Wingdings" pitchFamily="2" charset="2"/>
              </a:rPr>
              <a:t>→</a:t>
            </a:r>
            <a:r>
              <a:rPr kumimoji="1" lang="en-US" altLang="ja-JP" sz="1800" b="0" kern="0" dirty="0">
                <a:solidFill>
                  <a:schemeClr val="tx2"/>
                </a:solidFill>
                <a:ea typeface="ＭＳ Ｐゴシック" pitchFamily="50" charset="-128"/>
              </a:rPr>
              <a:t> </a:t>
            </a:r>
            <a:r>
              <a:rPr kumimoji="1" lang="en-US" altLang="ja-JP" sz="1800" b="0" kern="0" dirty="0">
                <a:solidFill>
                  <a:schemeClr val="tx2"/>
                </a:solidFill>
                <a:latin typeface="Symbol" pitchFamily="18" charset="2"/>
                <a:ea typeface="ＭＳ Ｐゴシック" pitchFamily="50" charset="-128"/>
              </a:rPr>
              <a:t>n</a:t>
            </a:r>
            <a:r>
              <a:rPr kumimoji="1" lang="en-US" altLang="ja-JP" sz="1800" b="0" kern="0" dirty="0">
                <a:solidFill>
                  <a:schemeClr val="tx2"/>
                </a:solidFill>
                <a:ea typeface="ＭＳ Ｐゴシック" pitchFamily="50" charset="-128"/>
              </a:rPr>
              <a:t> flux uncertainties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 pitchFamily="34" charset="0"/>
              <a:buChar char="•"/>
              <a:defRPr/>
            </a:pPr>
            <a:r>
              <a:rPr kumimoji="1" lang="en-US" altLang="ja-JP" sz="1800" b="0" kern="0" dirty="0">
                <a:solidFill>
                  <a:schemeClr val="tx2"/>
                </a:solidFill>
                <a:ea typeface="ＭＳ Ｐゴシック" pitchFamily="50" charset="-128"/>
              </a:rPr>
              <a:t> High energy tails can produce background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 pitchFamily="34" charset="0"/>
              <a:buChar char="•"/>
              <a:defRPr/>
            </a:pPr>
            <a:r>
              <a:rPr kumimoji="1" lang="en-US" altLang="ja-JP" sz="1800" b="0" kern="0" dirty="0">
                <a:solidFill>
                  <a:schemeClr val="tx2"/>
                </a:solidFill>
                <a:latin typeface="Symbol" pitchFamily="18" charset="2"/>
                <a:ea typeface="ＭＳ Ｐゴシック" pitchFamily="50" charset="-128"/>
                <a:sym typeface="Wingdings" pitchFamily="2" charset="2"/>
              </a:rPr>
              <a:t> </a:t>
            </a:r>
            <a:r>
              <a:rPr kumimoji="1" lang="en-US" altLang="ja-JP" sz="1800" b="0" kern="0" dirty="0">
                <a:solidFill>
                  <a:schemeClr val="tx2"/>
                </a:solidFill>
                <a:ea typeface="ＭＳ Ｐゴシック" pitchFamily="50" charset="-128"/>
                <a:sym typeface="Wingdings" pitchFamily="2" charset="2"/>
              </a:rPr>
              <a:t>Only one (useful) flavor (</a:t>
            </a:r>
            <a:r>
              <a:rPr kumimoji="1" lang="en-US" altLang="ja-JP" sz="1800" b="0" kern="0" dirty="0">
                <a:solidFill>
                  <a:schemeClr val="tx2"/>
                </a:solidFill>
                <a:latin typeface="Symbol" pitchFamily="18" charset="2"/>
                <a:ea typeface="ＭＳ Ｐゴシック" pitchFamily="50" charset="-128"/>
                <a:sym typeface="Wingdings" pitchFamily="2" charset="2"/>
              </a:rPr>
              <a:t>n</a:t>
            </a:r>
            <a:r>
              <a:rPr kumimoji="1" lang="en-US" altLang="ja-JP" sz="1800" b="0" kern="0" baseline="-25000" dirty="0">
                <a:solidFill>
                  <a:schemeClr val="tx2"/>
                </a:solidFill>
                <a:latin typeface="Symbol" pitchFamily="18" charset="2"/>
                <a:ea typeface="ＭＳ Ｐゴシック" pitchFamily="50" charset="-128"/>
                <a:sym typeface="Wingdings" pitchFamily="2" charset="2"/>
              </a:rPr>
              <a:t>m</a:t>
            </a:r>
            <a:r>
              <a:rPr kumimoji="1" lang="en-US" altLang="ja-JP" sz="1800" b="0" kern="0" dirty="0">
                <a:solidFill>
                  <a:schemeClr val="tx2"/>
                </a:solidFill>
                <a:ea typeface="ＭＳ Ｐゴシック" pitchFamily="50" charset="-128"/>
                <a:sym typeface="Wingdings" pitchFamily="2" charset="2"/>
              </a:rPr>
              <a:t>) in the initial beam</a:t>
            </a:r>
            <a:endParaRPr kumimoji="1" lang="en-US" altLang="ja-JP" sz="1800" b="0" kern="0" dirty="0">
              <a:solidFill>
                <a:schemeClr val="tx2"/>
              </a:solidFill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NEUTRINO FACTORY BEAMS</a:t>
            </a:r>
            <a:endParaRPr lang="en-US" sz="3200" dirty="0" smtClean="0">
              <a:latin typeface="Symbol" pitchFamily="18" charset="2"/>
            </a:endParaRPr>
          </a:p>
        </p:txBody>
      </p:sp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DDF08-3E71-45B1-90E8-221073087C9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3919184" y="3149240"/>
            <a:ext cx="4291013" cy="1371600"/>
            <a:chOff x="858" y="1070"/>
            <a:chExt cx="2162" cy="691"/>
          </a:xfrm>
        </p:grpSpPr>
        <p:graphicFrame>
          <p:nvGraphicFramePr>
            <p:cNvPr id="12" name="Object 61"/>
            <p:cNvGraphicFramePr>
              <a:graphicFrameLocks noChangeAspect="1"/>
            </p:cNvGraphicFramePr>
            <p:nvPr/>
          </p:nvGraphicFramePr>
          <p:xfrm>
            <a:off x="970" y="1113"/>
            <a:ext cx="1951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3" imgW="2336760" imgH="317160" progId="Equation.3">
                    <p:embed/>
                  </p:oleObj>
                </mc:Choice>
                <mc:Fallback>
                  <p:oleObj name="Equation" r:id="rId3" imgW="2336760" imgH="317160" progId="Equation.3">
                    <p:embed/>
                    <p:pic>
                      <p:nvPicPr>
                        <p:cNvPr id="0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0" y="1113"/>
                          <a:ext cx="1951" cy="278"/>
                        </a:xfrm>
                        <a:prstGeom prst="rect">
                          <a:avLst/>
                        </a:prstGeom>
                        <a:solidFill>
                          <a:srgbClr val="FF3300">
                            <a:alpha val="6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62"/>
            <p:cNvGraphicFramePr>
              <a:graphicFrameLocks noChangeAspect="1"/>
            </p:cNvGraphicFramePr>
            <p:nvPr/>
          </p:nvGraphicFramePr>
          <p:xfrm>
            <a:off x="923" y="1435"/>
            <a:ext cx="2045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5" imgW="2349500" imgH="317500" progId="Equation.3">
                    <p:embed/>
                  </p:oleObj>
                </mc:Choice>
                <mc:Fallback>
                  <p:oleObj name="Equation" r:id="rId5" imgW="2349500" imgH="317500" progId="Equation.3">
                    <p:embed/>
                    <p:pic>
                      <p:nvPicPr>
                        <p:cNvPr id="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3" y="1435"/>
                          <a:ext cx="2045" cy="271"/>
                        </a:xfrm>
                        <a:prstGeom prst="rect">
                          <a:avLst/>
                        </a:prstGeom>
                        <a:solidFill>
                          <a:srgbClr val="66FFFF">
                            <a:alpha val="12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63"/>
            <p:cNvSpPr>
              <a:spLocks noChangeArrowheads="1"/>
            </p:cNvSpPr>
            <p:nvPr/>
          </p:nvSpPr>
          <p:spPr bwMode="auto">
            <a:xfrm>
              <a:off x="858" y="1070"/>
              <a:ext cx="2162" cy="6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75212" y="1580575"/>
            <a:ext cx="5576268" cy="1423988"/>
            <a:chOff x="2961564" y="1321263"/>
            <a:chExt cx="5576268" cy="1423988"/>
          </a:xfrm>
        </p:grpSpPr>
        <p:pic>
          <p:nvPicPr>
            <p:cNvPr id="7" name="Picture 6" descr="ISS_2scale"/>
            <p:cNvPicPr>
              <a:picLocks noChangeAspect="1" noChangeArrowheads="1"/>
            </p:cNvPicPr>
            <p:nvPr/>
          </p:nvPicPr>
          <p:blipFill>
            <a:blip r:embed="rId7"/>
            <a:srcRect l="12520" t="75465" r="35773" b="5161"/>
            <a:stretch>
              <a:fillRect/>
            </a:stretch>
          </p:blipFill>
          <p:spPr bwMode="auto">
            <a:xfrm>
              <a:off x="3049845" y="1321263"/>
              <a:ext cx="5487987" cy="14239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2961564" y="2006221"/>
              <a:ext cx="723332" cy="272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0503" y="1160051"/>
            <a:ext cx="267496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Neutrino/anti-neutrino beam produced by mono-energetic well behaved parent </a:t>
            </a:r>
            <a:r>
              <a:rPr lang="en-US" sz="2000" dirty="0" err="1" smtClean="0"/>
              <a:t>muon</a:t>
            </a:r>
            <a:r>
              <a:rPr lang="en-US" sz="2000" dirty="0" smtClean="0"/>
              <a:t> beam with very well known decay kinematics </a:t>
            </a:r>
            <a:br>
              <a:rPr lang="en-US" sz="2000" dirty="0" smtClean="0"/>
            </a:br>
            <a:r>
              <a:rPr lang="en-US" sz="700" dirty="0" smtClean="0"/>
              <a:t/>
            </a:r>
            <a:br>
              <a:rPr lang="en-US" sz="700" dirty="0" smtClean="0"/>
            </a:br>
            <a:r>
              <a:rPr lang="en-US" sz="2000" dirty="0" smtClean="0">
                <a:latin typeface="Arial"/>
                <a:cs typeface="Arial"/>
              </a:rPr>
              <a:t>→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precise 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knowledge of 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dirty="0" smtClean="0">
                <a:solidFill>
                  <a:schemeClr val="tx2"/>
                </a:solidFill>
              </a:rPr>
              <a:t>/anti-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dirty="0" smtClean="0">
                <a:solidFill>
                  <a:schemeClr val="tx2"/>
                </a:solidFill>
              </a:rPr>
              <a:t> beam composition &amp; spectrum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9418" y="4790352"/>
            <a:ext cx="8366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 POWERFUL PRECISION TOOL WITH LOW SYSTEMATIC UNCERTAINTIES</a:t>
            </a:r>
            <a:endParaRPr lang="en-US" u="sng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 rot="21322527">
            <a:off x="4272220" y="1438031"/>
            <a:ext cx="3233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/>
              <a:t>O(10</a:t>
            </a:r>
            <a:r>
              <a:rPr lang="en-US" sz="2000" b="0" baseline="30000" dirty="0"/>
              <a:t>21</a:t>
            </a:r>
            <a:r>
              <a:rPr lang="en-US" sz="2000" b="0" dirty="0"/>
              <a:t>) </a:t>
            </a:r>
            <a:r>
              <a:rPr lang="en-US" sz="2000" b="0" dirty="0" err="1"/>
              <a:t>Muon</a:t>
            </a:r>
            <a:r>
              <a:rPr lang="en-US" sz="2000" b="0" dirty="0"/>
              <a:t> Decays/year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5093" y="5231406"/>
            <a:ext cx="787475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84163">
              <a:defRPr/>
            </a:pP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→</a:t>
            </a:r>
            <a:r>
              <a:rPr lang="en-US" dirty="0" smtClean="0">
                <a:solidFill>
                  <a:schemeClr val="tx2"/>
                </a:solidFill>
              </a:rPr>
              <a:t> can make precise measurements based with 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</a:rPr>
              <a:t>e</a:t>
            </a:r>
            <a:r>
              <a:rPr lang="en-US" dirty="0" smtClean="0">
                <a:solidFill>
                  <a:schemeClr val="tx2"/>
                </a:solidFill>
              </a:rPr>
              <a:t>, anti-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</a:rPr>
              <a:t>e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tx2"/>
                </a:solidFill>
              </a:rPr>
              <a:t>, anti-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</a:p>
          <a:p>
            <a:pPr marL="457200" indent="-284163">
              <a:defRPr/>
            </a:pPr>
            <a:endParaRPr lang="en-US" sz="1000" baseline="-25000" dirty="0" smtClean="0">
              <a:solidFill>
                <a:schemeClr val="tx2"/>
              </a:solidFill>
              <a:latin typeface="Symbol" pitchFamily="18" charset="2"/>
            </a:endParaRPr>
          </a:p>
          <a:p>
            <a:pPr marL="457200" indent="-284163">
              <a:defRPr/>
            </a:pP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→</a:t>
            </a:r>
            <a:r>
              <a:rPr lang="en-US" dirty="0" smtClean="0">
                <a:solidFill>
                  <a:schemeClr val="tx2"/>
                </a:solidFill>
              </a:rPr>
              <a:t> can search for 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</a:rPr>
              <a:t>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tx2"/>
                </a:solidFill>
              </a:rPr>
              <a:t> oscillations with very low backgrounds (wrong-sign </a:t>
            </a:r>
            <a:r>
              <a:rPr lang="en-US" dirty="0" err="1" smtClean="0">
                <a:solidFill>
                  <a:schemeClr val="tx2"/>
                </a:solidFill>
              </a:rPr>
              <a:t>muon</a:t>
            </a:r>
            <a:r>
              <a:rPr lang="en-US" dirty="0" smtClean="0">
                <a:solidFill>
                  <a:schemeClr val="tx2"/>
                </a:solidFill>
              </a:rPr>
              <a:t> signature)</a:t>
            </a:r>
            <a:endParaRPr lang="en-US" sz="9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IF </a:t>
            </a:r>
            <a:r>
              <a:rPr lang="en-US" sz="3600" dirty="0" smtClean="0">
                <a:latin typeface="Symbol" pitchFamily="18" charset="2"/>
              </a:rPr>
              <a:t>q</a:t>
            </a:r>
            <a:r>
              <a:rPr lang="en-US" sz="3600" baseline="-25000" dirty="0" smtClean="0"/>
              <a:t>13</a:t>
            </a:r>
            <a:r>
              <a:rPr lang="en-US" sz="3600" dirty="0" smtClean="0"/>
              <a:t> IS SMALL ….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5134708" y="2213332"/>
            <a:ext cx="3455963" cy="126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E=25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GeV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Neutrino Factory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10" name="Picture 7" descr="ISS-scheme.jpg"/>
          <p:cNvPicPr>
            <a:picLocks noChangeAspect="1"/>
          </p:cNvPicPr>
          <p:nvPr/>
        </p:nvPicPr>
        <p:blipFill>
          <a:blip r:embed="rId2" cstate="print"/>
          <a:srcRect l="12312" r="5472" b="19363"/>
          <a:stretch>
            <a:fillRect/>
          </a:stretch>
        </p:blipFill>
        <p:spPr bwMode="auto">
          <a:xfrm>
            <a:off x="521660" y="1842826"/>
            <a:ext cx="4711522" cy="326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72204" y="1420835"/>
            <a:ext cx="4190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International Scoping Study Design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149975" y="3896750"/>
            <a:ext cx="4360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EXAMPLE:</a:t>
            </a:r>
            <a:br>
              <a:rPr lang="en-US" sz="2800" dirty="0" smtClean="0"/>
            </a:br>
            <a:r>
              <a:rPr lang="en-US" sz="2800" dirty="0" smtClean="0"/>
              <a:t>L = 4000 km &amp; 7500 km</a:t>
            </a:r>
          </a:p>
          <a:p>
            <a:r>
              <a:rPr lang="en-US" sz="2800" dirty="0" err="1" smtClean="0"/>
              <a:t>M</a:t>
            </a:r>
            <a:r>
              <a:rPr lang="en-US" sz="2800" baseline="-25000" dirty="0" err="1" smtClean="0"/>
              <a:t>det</a:t>
            </a:r>
            <a:r>
              <a:rPr lang="en-US" sz="2800" dirty="0" smtClean="0"/>
              <a:t> = 100kT &amp; 50kT</a:t>
            </a:r>
          </a:p>
          <a:p>
            <a:r>
              <a:rPr lang="en-US" sz="2800" dirty="0" smtClean="0"/>
              <a:t>10 years run</a:t>
            </a:r>
          </a:p>
          <a:p>
            <a:r>
              <a:rPr lang="en-US" sz="2800" dirty="0" smtClean="0"/>
              <a:t>10</a:t>
            </a:r>
            <a:r>
              <a:rPr lang="en-US" sz="2800" baseline="30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 err="1" smtClean="0"/>
              <a:t>muon</a:t>
            </a:r>
            <a:r>
              <a:rPr lang="en-US" sz="2800" dirty="0" smtClean="0"/>
              <a:t> decays/yr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IF </a:t>
            </a:r>
            <a:r>
              <a:rPr lang="en-US" sz="3600" dirty="0" smtClean="0">
                <a:latin typeface="Symbol" pitchFamily="18" charset="2"/>
              </a:rPr>
              <a:t>q</a:t>
            </a:r>
            <a:r>
              <a:rPr lang="en-US" sz="3600" baseline="-25000" dirty="0" smtClean="0"/>
              <a:t>13</a:t>
            </a:r>
            <a:r>
              <a:rPr lang="en-US" sz="3600" dirty="0" smtClean="0"/>
              <a:t> IS LARGE ….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4191000" y="1524000"/>
            <a:ext cx="4343400" cy="126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Low Energy Neutrino Factory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9164" y="3102860"/>
            <a:ext cx="42033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EXAMPLE:</a:t>
            </a:r>
            <a:br>
              <a:rPr lang="en-US" sz="2800" b="1" dirty="0" smtClean="0"/>
            </a:br>
            <a:r>
              <a:rPr lang="en-US" sz="2800" dirty="0" smtClean="0"/>
              <a:t>L = 1300 km</a:t>
            </a:r>
          </a:p>
          <a:p>
            <a:r>
              <a:rPr lang="en-US" sz="2800" dirty="0" smtClean="0"/>
              <a:t>E = 5 </a:t>
            </a:r>
            <a:r>
              <a:rPr lang="en-US" sz="2800" dirty="0" err="1" smtClean="0"/>
              <a:t>GeV</a:t>
            </a:r>
            <a:endParaRPr lang="en-US" sz="2800" dirty="0" smtClean="0"/>
          </a:p>
          <a:p>
            <a:r>
              <a:rPr lang="en-US" sz="2800" dirty="0" err="1" smtClean="0"/>
              <a:t>M</a:t>
            </a:r>
            <a:r>
              <a:rPr lang="en-US" sz="2800" baseline="-25000" dirty="0" err="1" smtClean="0"/>
              <a:t>det</a:t>
            </a:r>
            <a:r>
              <a:rPr lang="en-US" sz="2800" dirty="0" smtClean="0"/>
              <a:t> = 100kT</a:t>
            </a:r>
          </a:p>
          <a:p>
            <a:r>
              <a:rPr lang="en-US" sz="2800" dirty="0" smtClean="0"/>
              <a:t>10 years run</a:t>
            </a:r>
          </a:p>
          <a:p>
            <a:r>
              <a:rPr lang="en-US" sz="2800" dirty="0" smtClean="0"/>
              <a:t>5 × 10</a:t>
            </a:r>
            <a:r>
              <a:rPr lang="en-US" sz="2800" baseline="30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 err="1" smtClean="0"/>
              <a:t>muon</a:t>
            </a:r>
            <a:r>
              <a:rPr lang="en-US" sz="2800" dirty="0" smtClean="0"/>
              <a:t> decays/yr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9392" y="1241946"/>
            <a:ext cx="3582745" cy="5125241"/>
            <a:chOff x="359392" y="1241946"/>
            <a:chExt cx="3582745" cy="5125241"/>
          </a:xfrm>
        </p:grpSpPr>
        <p:pic>
          <p:nvPicPr>
            <p:cNvPr id="8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392" y="1241946"/>
              <a:ext cx="3582745" cy="512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1505243" y="5894363"/>
              <a:ext cx="970671" cy="281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NEUTRINO FACTORY REACH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463" y="1252648"/>
            <a:ext cx="8063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NF-IDS  Status Report  (May 2011): 3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dirty="0" smtClean="0"/>
              <a:t> discovery reaches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5091" y="5284200"/>
            <a:ext cx="7981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  For large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baseline="-25000" dirty="0" smtClean="0"/>
              <a:t>13</a:t>
            </a:r>
            <a:r>
              <a:rPr lang="en-US" dirty="0" smtClean="0"/>
              <a:t> the LENF comfortably determines mass hierarchy for </a:t>
            </a:r>
            <a:br>
              <a:rPr lang="en-US" dirty="0" smtClean="0"/>
            </a:br>
            <a:r>
              <a:rPr lang="en-US" dirty="0" smtClean="0"/>
              <a:t>all CP phases … so the (energy, baseline) optimization can be based just on </a:t>
            </a:r>
            <a:br>
              <a:rPr lang="en-US" dirty="0" smtClean="0"/>
            </a:br>
            <a:r>
              <a:rPr lang="en-US" dirty="0" smtClean="0"/>
              <a:t>CPV coverage.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49082" y="4707947"/>
            <a:ext cx="12522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13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06888" y="4726745"/>
            <a:ext cx="15333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13</a:t>
            </a:r>
            <a:endParaRPr lang="en-US" sz="2400" baseline="-25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81659" y="1856935"/>
            <a:ext cx="8154207" cy="2982351"/>
            <a:chOff x="930407" y="1963349"/>
            <a:chExt cx="7863255" cy="2875937"/>
          </a:xfrm>
        </p:grpSpPr>
        <p:grpSp>
          <p:nvGrpSpPr>
            <p:cNvPr id="15" name="Group 14"/>
            <p:cNvGrpSpPr/>
            <p:nvPr/>
          </p:nvGrpSpPr>
          <p:grpSpPr>
            <a:xfrm>
              <a:off x="930407" y="1963349"/>
              <a:ext cx="7863255" cy="2748322"/>
              <a:chOff x="930407" y="1963349"/>
              <a:chExt cx="7863255" cy="2748322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l="24844" t="40000" r="12187" b="28750"/>
              <a:stretch>
                <a:fillRect/>
              </a:stretch>
            </p:blipFill>
            <p:spPr bwMode="auto">
              <a:xfrm>
                <a:off x="1416167" y="1965697"/>
                <a:ext cx="7377495" cy="27459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l="16875" t="40000" r="48750" b="28750"/>
              <a:stretch>
                <a:fillRect/>
              </a:stretch>
            </p:blipFill>
            <p:spPr bwMode="auto">
              <a:xfrm>
                <a:off x="930407" y="1963349"/>
                <a:ext cx="4027397" cy="27459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Rectangle 16"/>
            <p:cNvSpPr/>
            <p:nvPr/>
          </p:nvSpPr>
          <p:spPr>
            <a:xfrm>
              <a:off x="4698609" y="4529797"/>
              <a:ext cx="407963" cy="309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 rot="-5400000">
            <a:off x="-958047" y="2958526"/>
            <a:ext cx="301076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Fraction of all possible</a:t>
            </a:r>
            <a:r>
              <a:rPr lang="en-US" sz="2000" baseline="30000" dirty="0" smtClean="0"/>
              <a:t>  </a:t>
            </a:r>
            <a:r>
              <a:rPr lang="en-US" sz="2800" dirty="0" smtClean="0">
                <a:latin typeface="Symbol" pitchFamily="18" charset="2"/>
              </a:rPr>
              <a:t>d</a:t>
            </a:r>
            <a:endParaRPr lang="en-US" sz="2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LOW ENERGY NF PRECISION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52031" t="27170" r="1875" b="11644"/>
          <a:stretch>
            <a:fillRect/>
          </a:stretch>
        </p:blipFill>
        <p:spPr bwMode="auto">
          <a:xfrm>
            <a:off x="3405560" y="3446580"/>
            <a:ext cx="2465496" cy="237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l="4219" t="28464" r="50626" b="11644"/>
          <a:stretch>
            <a:fillRect/>
          </a:stretch>
        </p:blipFill>
        <p:spPr bwMode="auto">
          <a:xfrm>
            <a:off x="642432" y="3462907"/>
            <a:ext cx="2494847" cy="239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 l="7500" t="25876" r="45937" b="14232"/>
          <a:stretch>
            <a:fillRect/>
          </a:stretch>
        </p:blipFill>
        <p:spPr bwMode="auto">
          <a:xfrm>
            <a:off x="6158454" y="1219200"/>
            <a:ext cx="26971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3785141" y="3137094"/>
            <a:ext cx="1954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Symbol" pitchFamily="18" charset="2"/>
              </a:rPr>
              <a:t>q</a:t>
            </a:r>
            <a:r>
              <a:rPr lang="en-US" b="0" baseline="-25000" dirty="0"/>
              <a:t>23</a:t>
            </a:r>
            <a:r>
              <a:rPr lang="en-US" b="0" dirty="0"/>
              <a:t> octant</a:t>
            </a:r>
            <a:endParaRPr lang="en-US" b="0" baseline="30000" dirty="0"/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1120724" y="3131016"/>
            <a:ext cx="19038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Symbol" pitchFamily="18" charset="2"/>
              </a:rPr>
              <a:t>q</a:t>
            </a:r>
            <a:r>
              <a:rPr lang="en-US" b="0" baseline="-25000" dirty="0"/>
              <a:t>23</a:t>
            </a:r>
            <a:r>
              <a:rPr lang="en-US" b="0" dirty="0"/>
              <a:t> ≠ 45</a:t>
            </a:r>
            <a:r>
              <a:rPr lang="en-US" b="0" baseline="30000" dirty="0"/>
              <a:t>o</a:t>
            </a:r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6569616" y="5343525"/>
            <a:ext cx="2178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Symbol" pitchFamily="18" charset="2"/>
              </a:rPr>
              <a:t>q</a:t>
            </a:r>
            <a:r>
              <a:rPr lang="en-US" b="0" baseline="-25000"/>
              <a:t>13</a:t>
            </a:r>
            <a:r>
              <a:rPr lang="en-US" b="0"/>
              <a:t> precision</a:t>
            </a:r>
            <a:endParaRPr lang="en-US" b="0" baseline="30000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6647404" y="2828925"/>
            <a:ext cx="1903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Symbol" pitchFamily="18" charset="2"/>
              </a:rPr>
              <a:t>d</a:t>
            </a:r>
            <a:r>
              <a:rPr lang="en-US" b="0"/>
              <a:t> precision</a:t>
            </a:r>
            <a:endParaRPr lang="en-US" b="0" baseline="30000"/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629528" y="1685829"/>
            <a:ext cx="48542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0" dirty="0"/>
              <a:t> How well can we </a:t>
            </a:r>
            <a:r>
              <a:rPr lang="en-US" sz="2000" b="0" dirty="0" smtClean="0"/>
              <a:t>determine </a:t>
            </a:r>
            <a:r>
              <a:rPr lang="en-US" sz="2000" b="0" dirty="0">
                <a:latin typeface="Symbol" pitchFamily="18" charset="2"/>
              </a:rPr>
              <a:t>q</a:t>
            </a:r>
            <a:r>
              <a:rPr lang="en-US" sz="2000" b="0" baseline="-25000" dirty="0"/>
              <a:t>23</a:t>
            </a:r>
            <a:r>
              <a:rPr lang="en-US" sz="2000" b="0" dirty="0"/>
              <a:t> octant ?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/>
              <a:t> How well can we determine </a:t>
            </a:r>
            <a:r>
              <a:rPr lang="en-US" sz="2000" b="0" dirty="0">
                <a:latin typeface="Symbol" pitchFamily="18" charset="2"/>
              </a:rPr>
              <a:t>q</a:t>
            </a:r>
            <a:r>
              <a:rPr lang="en-US" sz="2000" b="0" baseline="-25000" dirty="0"/>
              <a:t>23</a:t>
            </a:r>
            <a:r>
              <a:rPr lang="en-US" sz="2000" b="0" dirty="0"/>
              <a:t> ≠ 45</a:t>
            </a:r>
            <a:r>
              <a:rPr lang="en-US" sz="2000" b="0" baseline="30000" dirty="0"/>
              <a:t>o </a:t>
            </a:r>
            <a:r>
              <a:rPr lang="en-US" sz="2000" b="0" dirty="0"/>
              <a:t>?  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/>
              <a:t> How well can we measure </a:t>
            </a:r>
            <a:r>
              <a:rPr lang="en-US" sz="2000" b="0" dirty="0">
                <a:latin typeface="Symbol" pitchFamily="18" charset="2"/>
              </a:rPr>
              <a:t>d</a:t>
            </a:r>
            <a:r>
              <a:rPr lang="en-US" sz="2000" b="0" dirty="0"/>
              <a:t> ? 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/>
              <a:t> How well can we determine </a:t>
            </a:r>
            <a:r>
              <a:rPr lang="en-US" sz="2000" b="0" dirty="0">
                <a:latin typeface="Symbol" pitchFamily="18" charset="2"/>
              </a:rPr>
              <a:t>q</a:t>
            </a:r>
            <a:r>
              <a:rPr lang="en-US" sz="2000" b="0" baseline="-25000" dirty="0"/>
              <a:t>13</a:t>
            </a:r>
            <a:r>
              <a:rPr lang="en-US" sz="2000" b="0" dirty="0"/>
              <a:t> ? 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818869" y="1260144"/>
            <a:ext cx="50110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0" i="1" dirty="0">
                <a:solidFill>
                  <a:srgbClr val="0099FF"/>
                </a:solidFill>
              </a:rPr>
              <a:t>Li, Martinez, Mena, </a:t>
            </a:r>
            <a:r>
              <a:rPr lang="en-US" sz="1400" b="0" i="1" dirty="0" err="1">
                <a:solidFill>
                  <a:srgbClr val="0099FF"/>
                </a:solidFill>
              </a:rPr>
              <a:t>Pascoli</a:t>
            </a:r>
            <a:r>
              <a:rPr lang="en-US" sz="1400" b="0" i="1" dirty="0">
                <a:solidFill>
                  <a:srgbClr val="0099FF"/>
                </a:solidFill>
              </a:rPr>
              <a:t>, Phys. Rev. D81, 073010 (2010)</a:t>
            </a:r>
            <a:r>
              <a:rPr lang="en-US" sz="1400" b="0" dirty="0">
                <a:solidFill>
                  <a:srgbClr val="0099FF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 rot="-5400000">
            <a:off x="5103783" y="2089452"/>
            <a:ext cx="197682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s(d)</a:t>
            </a:r>
            <a:r>
              <a:rPr lang="en-US" sz="2800" baseline="30000" dirty="0" smtClean="0"/>
              <a:t>  </a:t>
            </a:r>
            <a:r>
              <a:rPr lang="en-US" sz="2800" dirty="0" smtClean="0"/>
              <a:t> </a:t>
            </a:r>
            <a:r>
              <a:rPr lang="en-US" sz="2000" dirty="0" smtClean="0"/>
              <a:t>degrees</a:t>
            </a:r>
            <a:endParaRPr lang="en-US" sz="20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 l="5156" t="26523" r="48280" b="12938"/>
          <a:stretch>
            <a:fillRect/>
          </a:stretch>
        </p:blipFill>
        <p:spPr bwMode="auto">
          <a:xfrm>
            <a:off x="6070213" y="3554312"/>
            <a:ext cx="2813050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 rot="-5400000">
            <a:off x="4948265" y="4577140"/>
            <a:ext cx="222689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s(q</a:t>
            </a:r>
            <a:r>
              <a:rPr lang="en-US" sz="2800" baseline="-25000" dirty="0" smtClean="0">
                <a:latin typeface="Symbol" pitchFamily="18" charset="2"/>
              </a:rPr>
              <a:t>13</a:t>
            </a:r>
            <a:r>
              <a:rPr lang="en-US" sz="2800" dirty="0" smtClean="0">
                <a:latin typeface="Symbol" pitchFamily="18" charset="2"/>
              </a:rPr>
              <a:t>)</a:t>
            </a:r>
            <a:r>
              <a:rPr lang="en-US" sz="2800" baseline="30000" dirty="0" smtClean="0"/>
              <a:t>  </a:t>
            </a:r>
            <a:r>
              <a:rPr lang="en-US" sz="2800" dirty="0" smtClean="0"/>
              <a:t> </a:t>
            </a:r>
            <a:r>
              <a:rPr lang="en-US" sz="2000" dirty="0" smtClean="0"/>
              <a:t>degrees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879102" y="6035035"/>
            <a:ext cx="14285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kton</a:t>
            </a:r>
            <a:r>
              <a:rPr lang="en-US" dirty="0" smtClean="0"/>
              <a:t>-decays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19426" y="5652851"/>
            <a:ext cx="12522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13</a:t>
            </a:r>
            <a:endParaRPr lang="en-US" sz="24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1416022" y="5678639"/>
            <a:ext cx="12522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13</a:t>
            </a:r>
            <a:endParaRPr lang="en-US" sz="2400" baseline="-25000" dirty="0"/>
          </a:p>
        </p:txBody>
      </p:sp>
      <p:sp>
        <p:nvSpPr>
          <p:cNvPr id="22" name="TextBox 21"/>
          <p:cNvSpPr txBox="1"/>
          <p:nvPr/>
        </p:nvSpPr>
        <p:spPr>
          <a:xfrm rot="-5400000">
            <a:off x="35010" y="4199151"/>
            <a:ext cx="10246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sin</a:t>
            </a:r>
            <a:r>
              <a:rPr lang="en-US" sz="2400" baseline="30000" dirty="0" smtClean="0"/>
              <a:t>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23</a:t>
            </a:r>
            <a:endParaRPr lang="en-US" sz="2400" baseline="-25000" dirty="0"/>
          </a:p>
        </p:txBody>
      </p:sp>
      <p:sp>
        <p:nvSpPr>
          <p:cNvPr id="23" name="TextBox 22"/>
          <p:cNvSpPr txBox="1"/>
          <p:nvPr/>
        </p:nvSpPr>
        <p:spPr>
          <a:xfrm rot="-5400000">
            <a:off x="2789990" y="4224939"/>
            <a:ext cx="10246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sin</a:t>
            </a:r>
            <a:r>
              <a:rPr lang="en-US" sz="2400" baseline="30000" dirty="0" smtClean="0"/>
              <a:t>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23</a:t>
            </a:r>
            <a:endParaRPr lang="en-US" sz="2400" baseline="-250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55077" y="4431323"/>
            <a:ext cx="1969477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95989" y="4625927"/>
            <a:ext cx="1969477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MISSION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734704" y="1696864"/>
            <a:ext cx="7543800" cy="411480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tx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963304" y="1873077"/>
            <a:ext cx="7086600" cy="37861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The mission of the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Muon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Accelerator Program (MAP) is to develop and demonstrate the concepts and critical technologies required to produce, capture, condition, accelerate, and store intense beams of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muons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for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Muon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Colliders and Neutrino Factories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.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The goal of MAP is to deliver results that will permit the high-energy physics community to make an informed choice of the optimal path to a high-energy lepton collider and/or a next-generation neutrino beam facility. 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Coordination with the parallel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Muon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Collider Physics and Detector Study and with the International Design Study of a Neutrino Factory will ensure MAP responsiveness to physics requirements.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OPTIONS</a:t>
            </a:r>
          </a:p>
        </p:txBody>
      </p:sp>
      <p:sp>
        <p:nvSpPr>
          <p:cNvPr id="1024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A5FCF-E554-4702-86C2-287874FAA2E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228600" y="1190625"/>
            <a:ext cx="8220075" cy="5133975"/>
            <a:chOff x="228600" y="1190625"/>
            <a:chExt cx="8220075" cy="5210175"/>
          </a:xfrm>
        </p:grpSpPr>
        <p:pic>
          <p:nvPicPr>
            <p:cNvPr id="9" name="Picture 3" descr="geer-scheme-c"/>
            <p:cNvPicPr>
              <a:picLocks noChangeAspect="1" noChangeArrowheads="1"/>
            </p:cNvPicPr>
            <p:nvPr/>
          </p:nvPicPr>
          <p:blipFill>
            <a:blip r:embed="rId2"/>
            <a:srcRect l="8969"/>
            <a:stretch>
              <a:fillRect/>
            </a:stretch>
          </p:blipFill>
          <p:spPr bwMode="auto">
            <a:xfrm>
              <a:off x="419100" y="1190625"/>
              <a:ext cx="7343775" cy="521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6051550" y="3581400"/>
              <a:ext cx="1524000" cy="1600200"/>
            </a:xfrm>
            <a:prstGeom prst="rect">
              <a:avLst/>
            </a:prstGeom>
            <a:solidFill>
              <a:srgbClr val="E7F4F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 rot="5400000">
              <a:off x="6232525" y="3762375"/>
              <a:ext cx="1676400" cy="1162050"/>
              <a:chOff x="-144" y="1776"/>
              <a:chExt cx="3072" cy="2130"/>
            </a:xfrm>
          </p:grpSpPr>
          <p:pic>
            <p:nvPicPr>
              <p:cNvPr id="34" name="Picture 5" descr="ISS_2scal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44" y="1776"/>
                <a:ext cx="3072" cy="213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sp>
            <p:nvSpPr>
              <p:cNvPr id="35" name="Rectangle 6"/>
              <p:cNvSpPr>
                <a:spLocks noChangeArrowheads="1"/>
              </p:cNvSpPr>
              <p:nvPr/>
            </p:nvSpPr>
            <p:spPr bwMode="auto">
              <a:xfrm>
                <a:off x="432" y="2880"/>
                <a:ext cx="864" cy="2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104" cy="52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8"/>
              <p:cNvSpPr>
                <a:spLocks noChangeArrowheads="1"/>
              </p:cNvSpPr>
              <p:nvPr/>
            </p:nvSpPr>
            <p:spPr bwMode="auto">
              <a:xfrm>
                <a:off x="816" y="2256"/>
                <a:ext cx="624" cy="7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9"/>
              <p:cNvSpPr>
                <a:spLocks noChangeArrowheads="1"/>
              </p:cNvSpPr>
              <p:nvPr/>
            </p:nvSpPr>
            <p:spPr bwMode="auto">
              <a:xfrm>
                <a:off x="-144" y="1824"/>
                <a:ext cx="144" cy="192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10"/>
              <p:cNvSpPr>
                <a:spLocks noChangeArrowheads="1"/>
              </p:cNvSpPr>
              <p:nvPr/>
            </p:nvSpPr>
            <p:spPr bwMode="auto">
              <a:xfrm>
                <a:off x="96" y="3792"/>
                <a:ext cx="2640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6051550" y="3581400"/>
              <a:ext cx="1524000" cy="1600200"/>
            </a:xfrm>
            <a:prstGeom prst="rect">
              <a:avLst/>
            </a:prstGeom>
            <a:solidFill>
              <a:srgbClr val="E7F4F5">
                <a:alpha val="2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4146550" y="3048000"/>
              <a:ext cx="228600" cy="304800"/>
            </a:xfrm>
            <a:prstGeom prst="rect">
              <a:avLst/>
            </a:prstGeom>
            <a:solidFill>
              <a:srgbClr val="E7F4F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6127750" y="2971800"/>
              <a:ext cx="304800" cy="381000"/>
            </a:xfrm>
            <a:prstGeom prst="rect">
              <a:avLst/>
            </a:prstGeom>
            <a:solidFill>
              <a:srgbClr val="E7F4F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6051550" y="2819400"/>
              <a:ext cx="465138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CC0000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6127750" y="4495800"/>
              <a:ext cx="465138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CC0000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4070350" y="2971800"/>
              <a:ext cx="3810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rgbClr val="CC0000"/>
                  </a:solidFill>
                </a:rPr>
                <a:t>3</a:t>
              </a: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4191000" y="5486400"/>
              <a:ext cx="152400" cy="304800"/>
            </a:xfrm>
            <a:prstGeom prst="rect">
              <a:avLst/>
            </a:prstGeom>
            <a:solidFill>
              <a:srgbClr val="E7F4F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4038600" y="5334000"/>
              <a:ext cx="3810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rgbClr val="CC0000"/>
                  </a:solidFill>
                </a:rPr>
                <a:t>4</a:t>
              </a: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7577138" y="2700338"/>
              <a:ext cx="760412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CC0000"/>
                  </a:solidFill>
                </a:rPr>
                <a:t>4 GeV</a:t>
              </a:r>
              <a:br>
                <a:rPr lang="en-US" sz="1600">
                  <a:solidFill>
                    <a:srgbClr val="CC0000"/>
                  </a:solidFill>
                </a:rPr>
              </a:br>
              <a:r>
                <a:rPr lang="en-US" sz="1600">
                  <a:solidFill>
                    <a:srgbClr val="CC0000"/>
                  </a:solidFill>
                </a:rPr>
                <a:t>NF</a:t>
              </a: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7575550" y="4114800"/>
              <a:ext cx="87312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CC0000"/>
                  </a:solidFill>
                </a:rPr>
                <a:t>25 GeV</a:t>
              </a:r>
            </a:p>
            <a:p>
              <a:pPr algn="ctr"/>
              <a:r>
                <a:rPr lang="en-US" sz="1600">
                  <a:solidFill>
                    <a:srgbClr val="CC0000"/>
                  </a:solidFill>
                </a:rPr>
                <a:t>NF</a:t>
              </a: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6858000" y="32766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85800" y="2057400"/>
              <a:ext cx="2819400" cy="99060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228600" y="1371600"/>
              <a:ext cx="3352800" cy="24384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1263650" y="1685925"/>
              <a:ext cx="1708150" cy="523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4MW multi-GeV</a:t>
              </a:r>
              <a:br>
                <a:rPr lang="en-US" sz="1400"/>
              </a:br>
              <a:r>
                <a:rPr lang="en-US" sz="1400"/>
                <a:t>Proton Source</a:t>
              </a:r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914400" y="2362200"/>
              <a:ext cx="1219200" cy="304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2895600" y="2514600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9"/>
            <p:cNvSpPr>
              <a:spLocks noChangeArrowheads="1"/>
            </p:cNvSpPr>
            <p:nvPr/>
          </p:nvSpPr>
          <p:spPr bwMode="auto">
            <a:xfrm>
              <a:off x="2362200" y="2514600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11"/>
            <p:cNvCxnSpPr>
              <a:cxnSpLocks noChangeShapeType="1"/>
              <a:stCxn id="24" idx="3"/>
            </p:cNvCxnSpPr>
            <p:nvPr/>
          </p:nvCxnSpPr>
          <p:spPr bwMode="auto">
            <a:xfrm flipH="1" flipV="1">
              <a:off x="2514600" y="2514600"/>
              <a:ext cx="1066800" cy="76200"/>
            </a:xfrm>
            <a:prstGeom prst="line">
              <a:avLst/>
            </a:prstGeom>
            <a:noFill/>
            <a:ln w="9525" algn="ctr">
              <a:noFill/>
              <a:round/>
              <a:headEnd/>
              <a:tailEnd/>
            </a:ln>
          </p:spPr>
        </p:cxnSp>
        <p:cxnSp>
          <p:nvCxnSpPr>
            <p:cNvPr id="30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3581401" y="2590800"/>
              <a:ext cx="152400" cy="3175"/>
            </a:xfrm>
            <a:prstGeom prst="line">
              <a:avLst/>
            </a:prstGeom>
            <a:noFill/>
            <a:ln w="9525" algn="ctr">
              <a:noFill/>
              <a:round/>
              <a:headEnd/>
              <a:tailEnd/>
            </a:ln>
          </p:spPr>
        </p:cxnSp>
        <p:cxnSp>
          <p:nvCxnSpPr>
            <p:cNvPr id="31" name="Straight Connector 19"/>
            <p:cNvCxnSpPr>
              <a:cxnSpLocks noChangeShapeType="1"/>
              <a:stCxn id="26" idx="3"/>
            </p:cNvCxnSpPr>
            <p:nvPr/>
          </p:nvCxnSpPr>
          <p:spPr bwMode="auto">
            <a:xfrm>
              <a:off x="2133600" y="2514600"/>
              <a:ext cx="914400" cy="914400"/>
            </a:xfrm>
            <a:prstGeom prst="line">
              <a:avLst/>
            </a:prstGeom>
            <a:noFill/>
            <a:ln w="9525" algn="ctr">
              <a:noFill/>
              <a:round/>
              <a:headEnd/>
              <a:tailEnd/>
            </a:ln>
          </p:spPr>
        </p:cxnSp>
        <p:cxnSp>
          <p:nvCxnSpPr>
            <p:cNvPr id="32" name="Straight Connector 24"/>
            <p:cNvCxnSpPr>
              <a:cxnSpLocks noChangeShapeType="1"/>
              <a:stCxn id="26" idx="3"/>
            </p:cNvCxnSpPr>
            <p:nvPr/>
          </p:nvCxnSpPr>
          <p:spPr bwMode="auto">
            <a:xfrm>
              <a:off x="2133600" y="2514600"/>
              <a:ext cx="1524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1981200" y="2971800"/>
              <a:ext cx="1708150" cy="523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Accumulation &amp;</a:t>
              </a:r>
              <a:br>
                <a:rPr lang="en-US" sz="1400"/>
              </a:br>
              <a:r>
                <a:rPr lang="en-US" sz="1400"/>
                <a:t>Rebunching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800850" y="5715000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ALSO …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674370" y="4480560"/>
            <a:ext cx="139467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ALSO</a:t>
            </a:r>
          </a:p>
          <a:p>
            <a:pPr algn="ctr"/>
            <a:r>
              <a:rPr lang="en-US" dirty="0" smtClean="0"/>
              <a:t>Z-PRIME</a:t>
            </a:r>
          </a:p>
          <a:p>
            <a:pPr algn="ctr"/>
            <a:r>
              <a:rPr lang="en-US" dirty="0" smtClean="0"/>
              <a:t>FACTORY?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DDF08-3E71-45B1-90E8-221073087C9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850945" y="2115653"/>
            <a:ext cx="3861736" cy="1212473"/>
            <a:chOff x="2961564" y="1321263"/>
            <a:chExt cx="5576268" cy="1423988"/>
          </a:xfrm>
        </p:grpSpPr>
        <p:pic>
          <p:nvPicPr>
            <p:cNvPr id="20" name="Picture 19" descr="ISS_2scale"/>
            <p:cNvPicPr>
              <a:picLocks noChangeAspect="1" noChangeArrowheads="1"/>
            </p:cNvPicPr>
            <p:nvPr/>
          </p:nvPicPr>
          <p:blipFill>
            <a:blip r:embed="rId2"/>
            <a:srcRect l="12520" t="75465" r="35773" b="5161"/>
            <a:stretch>
              <a:fillRect/>
            </a:stretch>
          </p:blipFill>
          <p:spPr bwMode="auto">
            <a:xfrm>
              <a:off x="3049845" y="1321263"/>
              <a:ext cx="5487987" cy="14239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2961564" y="2006221"/>
              <a:ext cx="723332" cy="272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76766" y="3629458"/>
            <a:ext cx="8032663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Create charged </a:t>
            </a:r>
            <a:r>
              <a:rPr lang="en-US" sz="2000" dirty="0" err="1" smtClean="0"/>
              <a:t>pions</a:t>
            </a:r>
            <a:r>
              <a:rPr lang="en-US" sz="2000" dirty="0" smtClean="0"/>
              <a:t> with either an internal or external target (which is best?) and allow O(1 </a:t>
            </a:r>
            <a:r>
              <a:rPr lang="en-US" sz="2000" dirty="0" err="1" smtClean="0"/>
              <a:t>GeV</a:t>
            </a:r>
            <a:r>
              <a:rPr lang="en-US" sz="2000" dirty="0" smtClean="0"/>
              <a:t>) </a:t>
            </a:r>
            <a:r>
              <a:rPr lang="en-US" sz="2000" dirty="0" err="1" smtClean="0"/>
              <a:t>muons</a:t>
            </a:r>
            <a:r>
              <a:rPr lang="en-US" sz="2000" dirty="0" smtClean="0"/>
              <a:t> to decay in a storage ring with long straight sections.</a:t>
            </a:r>
          </a:p>
          <a:p>
            <a:pPr lvl="1"/>
            <a:endParaRPr lang="en-US" sz="700" dirty="0" smtClean="0"/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- Precisely known neutrino and  antineutrino fluxes and spectra.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- Can measure </a:t>
            </a:r>
            <a:r>
              <a:rPr lang="en-US" sz="2400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sz="2000" dirty="0" smtClean="0">
                <a:solidFill>
                  <a:schemeClr val="tx2"/>
                </a:solidFill>
              </a:rPr>
              <a:t>, anti-</a:t>
            </a:r>
            <a:r>
              <a:rPr lang="en-US" sz="2400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sz="2000" dirty="0" smtClean="0">
                <a:solidFill>
                  <a:schemeClr val="tx2"/>
                </a:solidFill>
              </a:rPr>
              <a:t>, </a:t>
            </a:r>
            <a:r>
              <a:rPr lang="en-US" sz="2400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 dirty="0" smtClean="0">
                <a:solidFill>
                  <a:schemeClr val="tx2"/>
                </a:solidFill>
              </a:rPr>
              <a:t>e</a:t>
            </a:r>
            <a:r>
              <a:rPr lang="en-US" sz="2000" dirty="0" smtClean="0">
                <a:solidFill>
                  <a:schemeClr val="tx2"/>
                </a:solidFill>
              </a:rPr>
              <a:t>, and anti-</a:t>
            </a:r>
            <a:r>
              <a:rPr lang="en-US" sz="2400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 dirty="0" smtClean="0">
                <a:solidFill>
                  <a:schemeClr val="tx2"/>
                </a:solidFill>
              </a:rPr>
              <a:t>e</a:t>
            </a:r>
            <a:r>
              <a:rPr lang="en-US" sz="2000" dirty="0" smtClean="0">
                <a:solidFill>
                  <a:schemeClr val="tx2"/>
                </a:solidFill>
              </a:rPr>
              <a:t> cross sections.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- If sufficient intensity, short baseline oscillation measurements.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STRATEGY &amp; STAGING: </a:t>
            </a:r>
            <a:br>
              <a:rPr lang="en-US" sz="2800" dirty="0" smtClean="0"/>
            </a:br>
            <a:r>
              <a:rPr lang="en-US" sz="2800" dirty="0" smtClean="0"/>
              <a:t>AN EARLY START ?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012871" y="1209816"/>
            <a:ext cx="7289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 A MUON STORAGE RING NEUTRINO SOURCE  THE KEY TO </a:t>
            </a:r>
            <a:br>
              <a:rPr lang="en-US" dirty="0" smtClean="0"/>
            </a:br>
            <a:r>
              <a:rPr lang="en-US" dirty="0" smtClean="0"/>
              <a:t>RESOLVING THE PRESENT CROP OF FEW SIGMA EFFECTS?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994035" y="2082023"/>
            <a:ext cx="2644726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No bunching,  no phase rotation, no cooling, no acceleration …. not a neutrino factory.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94906" y="5838088"/>
            <a:ext cx="2773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NEEDS EVALUATION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VISION</a:t>
            </a:r>
            <a:endParaRPr lang="en-US" sz="20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Muon Collider 2011               Telluride                 27 June - 1 July, 2011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E31E-C3CA-40A9-A071-9F04C668E29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9701" name="Picture 6" descr="17_Project X.jpg                                               004145A0Macintosh HD                   BCDA8BE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0" y="0"/>
            <a:ext cx="2667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4419600" y="4319588"/>
            <a:ext cx="3324225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MW at ~3 GeV</a:t>
            </a:r>
          </a:p>
          <a:p>
            <a:pPr algn="ctr">
              <a:defRPr/>
            </a:pPr>
            <a:r>
              <a:rPr 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flexible time structure</a:t>
            </a:r>
          </a:p>
          <a:p>
            <a:pPr algn="ctr">
              <a:defRPr/>
            </a:pPr>
            <a:r>
              <a:rPr 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pulse intensities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 rot="600000">
            <a:off x="1876425" y="3660775"/>
            <a:ext cx="25638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MW (60-120 GeV)</a:t>
            </a:r>
          </a:p>
          <a:p>
            <a:pPr algn="ctr">
              <a:defRPr/>
            </a:pPr>
            <a:r>
              <a:rPr lang="en-US" sz="2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1300 km</a:t>
            </a:r>
          </a:p>
        </p:txBody>
      </p:sp>
      <p:sp>
        <p:nvSpPr>
          <p:cNvPr id="29705" name="TextBox 44"/>
          <p:cNvSpPr txBox="1">
            <a:spLocks noChangeArrowheads="1"/>
          </p:cNvSpPr>
          <p:nvPr/>
        </p:nvSpPr>
        <p:spPr bwMode="auto">
          <a:xfrm>
            <a:off x="443552" y="381000"/>
            <a:ext cx="1796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START  </a:t>
            </a:r>
            <a:r>
              <a:rPr lang="en-US" sz="2000" dirty="0">
                <a:solidFill>
                  <a:schemeClr val="bg1"/>
                </a:solidFill>
              </a:rPr>
              <a:t>WITH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PROJECT </a:t>
            </a:r>
            <a:r>
              <a:rPr lang="en-US" sz="2000" dirty="0" smtClean="0">
                <a:solidFill>
                  <a:schemeClr val="bg1"/>
                </a:solidFill>
              </a:rPr>
              <a:t> X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706" name="TextBox 45"/>
          <p:cNvSpPr txBox="1">
            <a:spLocks noChangeArrowheads="1"/>
          </p:cNvSpPr>
          <p:nvPr/>
        </p:nvSpPr>
        <p:spPr bwMode="auto">
          <a:xfrm>
            <a:off x="420688" y="1295400"/>
            <a:ext cx="18653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Neutrinos</a:t>
            </a:r>
          </a:p>
          <a:p>
            <a:r>
              <a:rPr lang="en-US" dirty="0" err="1">
                <a:solidFill>
                  <a:schemeClr val="bg1"/>
                </a:solidFill>
              </a:rPr>
              <a:t>Muons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Kaons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Nuclei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“simultaneously”</a:t>
            </a:r>
          </a:p>
        </p:txBody>
      </p:sp>
      <p:sp>
        <p:nvSpPr>
          <p:cNvPr id="47" name="Freeform 46"/>
          <p:cNvSpPr/>
          <p:nvPr/>
        </p:nvSpPr>
        <p:spPr>
          <a:xfrm>
            <a:off x="6219825" y="1619250"/>
            <a:ext cx="295275" cy="295275"/>
          </a:xfrm>
          <a:custGeom>
            <a:avLst/>
            <a:gdLst>
              <a:gd name="connsiteX0" fmla="*/ 0 w 295275"/>
              <a:gd name="connsiteY0" fmla="*/ 228600 h 295275"/>
              <a:gd name="connsiteX1" fmla="*/ 219075 w 295275"/>
              <a:gd name="connsiteY1" fmla="*/ 0 h 295275"/>
              <a:gd name="connsiteX2" fmla="*/ 295275 w 295275"/>
              <a:gd name="connsiteY2" fmla="*/ 57150 h 295275"/>
              <a:gd name="connsiteX3" fmla="*/ 104775 w 295275"/>
              <a:gd name="connsiteY3" fmla="*/ 295275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75" h="295275">
                <a:moveTo>
                  <a:pt x="0" y="228600"/>
                </a:moveTo>
                <a:lnTo>
                  <a:pt x="219075" y="0"/>
                </a:lnTo>
                <a:lnTo>
                  <a:pt x="295275" y="57150"/>
                </a:lnTo>
                <a:lnTo>
                  <a:pt x="104775" y="295275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VISION</a:t>
            </a:r>
            <a:endParaRPr lang="en-US" sz="20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Muon Collider 2011               Telluride                 27 June - 1 July, 2011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6BC8C-33C2-4E98-925A-E0835973C80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30725" name="Picture 6" descr="17_Project X.jpg                                               004145A0Macintosh HD                   BCDA8BE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0" y="0"/>
            <a:ext cx="2667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27" name="TextBox 44"/>
          <p:cNvSpPr txBox="1">
            <a:spLocks noChangeArrowheads="1"/>
          </p:cNvSpPr>
          <p:nvPr/>
        </p:nvSpPr>
        <p:spPr bwMode="auto">
          <a:xfrm>
            <a:off x="531813" y="228600"/>
            <a:ext cx="15255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ADD 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NEUTRINO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FACTORY</a:t>
            </a:r>
          </a:p>
        </p:txBody>
      </p:sp>
      <p:sp>
        <p:nvSpPr>
          <p:cNvPr id="30728" name="TextBox 45"/>
          <p:cNvSpPr txBox="1">
            <a:spLocks noChangeArrowheads="1"/>
          </p:cNvSpPr>
          <p:nvPr/>
        </p:nvSpPr>
        <p:spPr bwMode="auto">
          <a:xfrm>
            <a:off x="152400" y="2000250"/>
            <a:ext cx="249237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Enhanced Neutrinos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Enhanced </a:t>
            </a:r>
            <a:r>
              <a:rPr lang="en-US" dirty="0" err="1">
                <a:solidFill>
                  <a:schemeClr val="bg1"/>
                </a:solidFill>
              </a:rPr>
              <a:t>Muons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Muon</a:t>
            </a:r>
            <a:r>
              <a:rPr lang="en-US" dirty="0">
                <a:solidFill>
                  <a:schemeClr val="bg1"/>
                </a:solidFill>
              </a:rPr>
              <a:t> Collider test bed</a:t>
            </a:r>
          </a:p>
          <a:p>
            <a:r>
              <a:rPr lang="en-US" dirty="0" err="1">
                <a:solidFill>
                  <a:schemeClr val="bg1"/>
                </a:solidFill>
              </a:rPr>
              <a:t>Kaons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Nuclei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“simultaneously”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19575" y="4748213"/>
            <a:ext cx="228600" cy="228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129088" y="4038600"/>
            <a:ext cx="123825" cy="80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0731" name="Group 48"/>
          <p:cNvGrpSpPr>
            <a:grpSpLocks/>
          </p:cNvGrpSpPr>
          <p:nvPr/>
        </p:nvGrpSpPr>
        <p:grpSpPr bwMode="auto">
          <a:xfrm rot="-1920000">
            <a:off x="4338638" y="4457700"/>
            <a:ext cx="957262" cy="590550"/>
            <a:chOff x="4338636" y="4724366"/>
            <a:chExt cx="957336" cy="590600"/>
          </a:xfrm>
        </p:grpSpPr>
        <p:sp>
          <p:nvSpPr>
            <p:cNvPr id="13" name="Freeform 12"/>
            <p:cNvSpPr/>
            <p:nvPr/>
          </p:nvSpPr>
          <p:spPr>
            <a:xfrm>
              <a:off x="4337857" y="4735246"/>
              <a:ext cx="368328" cy="96846"/>
            </a:xfrm>
            <a:custGeom>
              <a:avLst/>
              <a:gdLst>
                <a:gd name="connsiteX0" fmla="*/ 0 w 368300"/>
                <a:gd name="connsiteY0" fmla="*/ 11906 h 96837"/>
                <a:gd name="connsiteX1" fmla="*/ 228600 w 368300"/>
                <a:gd name="connsiteY1" fmla="*/ 11906 h 96837"/>
                <a:gd name="connsiteX2" fmla="*/ 347663 w 368300"/>
                <a:gd name="connsiteY2" fmla="*/ 83343 h 96837"/>
                <a:gd name="connsiteX3" fmla="*/ 352425 w 368300"/>
                <a:gd name="connsiteY3" fmla="*/ 92868 h 9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300" h="96837">
                  <a:moveTo>
                    <a:pt x="0" y="11906"/>
                  </a:moveTo>
                  <a:cubicBezTo>
                    <a:pt x="85328" y="5953"/>
                    <a:pt x="170656" y="0"/>
                    <a:pt x="228600" y="11906"/>
                  </a:cubicBezTo>
                  <a:cubicBezTo>
                    <a:pt x="286544" y="23812"/>
                    <a:pt x="327026" y="69849"/>
                    <a:pt x="347663" y="83343"/>
                  </a:cubicBezTo>
                  <a:cubicBezTo>
                    <a:pt x="368300" y="96837"/>
                    <a:pt x="360362" y="94852"/>
                    <a:pt x="352425" y="92868"/>
                  </a:cubicBez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-2160000">
              <a:off x="4669403" y="4819814"/>
              <a:ext cx="71444" cy="6668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" name="Straight Connector 15"/>
            <p:cNvCxnSpPr>
              <a:stCxn id="14" idx="2"/>
            </p:cNvCxnSpPr>
            <p:nvPr/>
          </p:nvCxnSpPr>
          <p:spPr>
            <a:xfrm rot="16200000" flipH="1">
              <a:off x="4714793" y="4890674"/>
              <a:ext cx="293713" cy="277834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38" name="Group 22"/>
            <p:cNvGrpSpPr>
              <a:grpSpLocks/>
            </p:cNvGrpSpPr>
            <p:nvPr/>
          </p:nvGrpSpPr>
          <p:grpSpPr bwMode="auto">
            <a:xfrm>
              <a:off x="5019746" y="5033977"/>
              <a:ext cx="276226" cy="280989"/>
              <a:chOff x="5005457" y="4900613"/>
              <a:chExt cx="276226" cy="280989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004020" y="4896859"/>
                <a:ext cx="114309" cy="11431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165760" y="5063451"/>
                <a:ext cx="114309" cy="11431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" name="Straight Connector 20"/>
              <p:cNvCxnSpPr>
                <a:stCxn id="18" idx="5"/>
                <a:endCxn id="19" idx="1"/>
              </p:cNvCxnSpPr>
              <p:nvPr/>
            </p:nvCxnSpPr>
            <p:spPr>
              <a:xfrm rot="16200000" flipH="1">
                <a:off x="5100236" y="4999060"/>
                <a:ext cx="87319" cy="82556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Freeform 26"/>
            <p:cNvSpPr/>
            <p:nvPr/>
          </p:nvSpPr>
          <p:spPr>
            <a:xfrm>
              <a:off x="4995732" y="5166529"/>
              <a:ext cx="200040" cy="52391"/>
            </a:xfrm>
            <a:custGeom>
              <a:avLst/>
              <a:gdLst>
                <a:gd name="connsiteX0" fmla="*/ 0 w 200025"/>
                <a:gd name="connsiteY0" fmla="*/ 0 h 52387"/>
                <a:gd name="connsiteX1" fmla="*/ 71437 w 200025"/>
                <a:gd name="connsiteY1" fmla="*/ 23812 h 52387"/>
                <a:gd name="connsiteX2" fmla="*/ 147637 w 200025"/>
                <a:gd name="connsiteY2" fmla="*/ 14287 h 52387"/>
                <a:gd name="connsiteX3" fmla="*/ 200025 w 200025"/>
                <a:gd name="connsiteY3" fmla="*/ 52387 h 52387"/>
                <a:gd name="connsiteX4" fmla="*/ 200025 w 200025"/>
                <a:gd name="connsiteY4" fmla="*/ 52387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2387">
                  <a:moveTo>
                    <a:pt x="0" y="0"/>
                  </a:moveTo>
                  <a:cubicBezTo>
                    <a:pt x="23415" y="10715"/>
                    <a:pt x="46831" y="21431"/>
                    <a:pt x="71437" y="23812"/>
                  </a:cubicBezTo>
                  <a:cubicBezTo>
                    <a:pt x="96043" y="26193"/>
                    <a:pt x="126206" y="9525"/>
                    <a:pt x="147637" y="14287"/>
                  </a:cubicBezTo>
                  <a:cubicBezTo>
                    <a:pt x="169068" y="19049"/>
                    <a:pt x="200025" y="52387"/>
                    <a:pt x="200025" y="52387"/>
                  </a:cubicBezTo>
                  <a:lnTo>
                    <a:pt x="200025" y="52387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067647" y="4904693"/>
              <a:ext cx="123835" cy="300063"/>
            </a:xfrm>
            <a:custGeom>
              <a:avLst/>
              <a:gdLst>
                <a:gd name="connsiteX0" fmla="*/ 123825 w 123825"/>
                <a:gd name="connsiteY0" fmla="*/ 300038 h 300038"/>
                <a:gd name="connsiteX1" fmla="*/ 95250 w 123825"/>
                <a:gd name="connsiteY1" fmla="*/ 257175 h 300038"/>
                <a:gd name="connsiteX2" fmla="*/ 109538 w 123825"/>
                <a:gd name="connsiteY2" fmla="*/ 171450 h 300038"/>
                <a:gd name="connsiteX3" fmla="*/ 109538 w 123825"/>
                <a:gd name="connsiteY3" fmla="*/ 114300 h 300038"/>
                <a:gd name="connsiteX4" fmla="*/ 95250 w 123825"/>
                <a:gd name="connsiteY4" fmla="*/ 71438 h 300038"/>
                <a:gd name="connsiteX5" fmla="*/ 38100 w 123825"/>
                <a:gd name="connsiteY5" fmla="*/ 23813 h 300038"/>
                <a:gd name="connsiteX6" fmla="*/ 0 w 123825"/>
                <a:gd name="connsiteY6" fmla="*/ 0 h 30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300038">
                  <a:moveTo>
                    <a:pt x="123825" y="300038"/>
                  </a:moveTo>
                  <a:cubicBezTo>
                    <a:pt x="110728" y="289322"/>
                    <a:pt x="97631" y="278606"/>
                    <a:pt x="95250" y="257175"/>
                  </a:cubicBezTo>
                  <a:cubicBezTo>
                    <a:pt x="92869" y="235744"/>
                    <a:pt x="107157" y="195263"/>
                    <a:pt x="109538" y="171450"/>
                  </a:cubicBezTo>
                  <a:cubicBezTo>
                    <a:pt x="111919" y="147637"/>
                    <a:pt x="111919" y="130969"/>
                    <a:pt x="109538" y="114300"/>
                  </a:cubicBezTo>
                  <a:cubicBezTo>
                    <a:pt x="107157" y="97631"/>
                    <a:pt x="107156" y="86519"/>
                    <a:pt x="95250" y="71438"/>
                  </a:cubicBezTo>
                  <a:cubicBezTo>
                    <a:pt x="83344" y="56357"/>
                    <a:pt x="53975" y="35719"/>
                    <a:pt x="38100" y="23813"/>
                  </a:cubicBezTo>
                  <a:cubicBezTo>
                    <a:pt x="22225" y="11907"/>
                    <a:pt x="11112" y="5953"/>
                    <a:pt x="0" y="0"/>
                  </a:cubicBez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0741" name="Group 47"/>
            <p:cNvGrpSpPr>
              <a:grpSpLocks/>
            </p:cNvGrpSpPr>
            <p:nvPr/>
          </p:nvGrpSpPr>
          <p:grpSpPr bwMode="auto">
            <a:xfrm rot="-60000">
              <a:off x="4810158" y="4724366"/>
              <a:ext cx="276226" cy="280989"/>
              <a:chOff x="5172146" y="4148043"/>
              <a:chExt cx="276226" cy="280989"/>
            </a:xfrm>
          </p:grpSpPr>
          <p:grpSp>
            <p:nvGrpSpPr>
              <p:cNvPr id="30742" name="Group 39"/>
              <p:cNvGrpSpPr>
                <a:grpSpLocks/>
              </p:cNvGrpSpPr>
              <p:nvPr/>
            </p:nvGrpSpPr>
            <p:grpSpPr bwMode="auto">
              <a:xfrm>
                <a:off x="5172146" y="4148043"/>
                <a:ext cx="276226" cy="280989"/>
                <a:chOff x="5172146" y="4148043"/>
                <a:chExt cx="276226" cy="280989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5171403" y="4145017"/>
                  <a:ext cx="114309" cy="114310"/>
                </a:xfrm>
                <a:prstGeom prst="ellipse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5334137" y="4311276"/>
                  <a:ext cx="114309" cy="114310"/>
                </a:xfrm>
                <a:prstGeom prst="ellipse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6" name="Straight Connector 35"/>
                <p:cNvCxnSpPr>
                  <a:stCxn id="34" idx="3"/>
                  <a:endCxn id="35" idx="3"/>
                </p:cNvCxnSpPr>
                <p:nvPr/>
              </p:nvCxnSpPr>
              <p:spPr>
                <a:xfrm rot="16200000" flipH="1">
                  <a:off x="5188087" y="4244649"/>
                  <a:ext cx="166702" cy="161937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5272651" y="4172732"/>
                  <a:ext cx="166701" cy="161937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Freeform 46"/>
              <p:cNvSpPr/>
              <p:nvPr/>
            </p:nvSpPr>
            <p:spPr>
              <a:xfrm>
                <a:off x="5200646" y="4181302"/>
                <a:ext cx="219092" cy="215918"/>
              </a:xfrm>
              <a:custGeom>
                <a:avLst/>
                <a:gdLst>
                  <a:gd name="connsiteX0" fmla="*/ 61912 w 219075"/>
                  <a:gd name="connsiteY0" fmla="*/ 114300 h 215480"/>
                  <a:gd name="connsiteX1" fmla="*/ 0 w 219075"/>
                  <a:gd name="connsiteY1" fmla="*/ 57150 h 215480"/>
                  <a:gd name="connsiteX2" fmla="*/ 85725 w 219075"/>
                  <a:gd name="connsiteY2" fmla="*/ 0 h 215480"/>
                  <a:gd name="connsiteX3" fmla="*/ 71437 w 219075"/>
                  <a:gd name="connsiteY3" fmla="*/ 9525 h 215480"/>
                  <a:gd name="connsiteX4" fmla="*/ 104775 w 219075"/>
                  <a:gd name="connsiteY4" fmla="*/ 42863 h 215480"/>
                  <a:gd name="connsiteX5" fmla="*/ 180975 w 219075"/>
                  <a:gd name="connsiteY5" fmla="*/ 123825 h 215480"/>
                  <a:gd name="connsiteX6" fmla="*/ 219075 w 219075"/>
                  <a:gd name="connsiteY6" fmla="*/ 152400 h 215480"/>
                  <a:gd name="connsiteX7" fmla="*/ 157162 w 219075"/>
                  <a:gd name="connsiteY7" fmla="*/ 214313 h 215480"/>
                  <a:gd name="connsiteX8" fmla="*/ 61912 w 219075"/>
                  <a:gd name="connsiteY8" fmla="*/ 114300 h 215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075" h="215480">
                    <a:moveTo>
                      <a:pt x="61912" y="114300"/>
                    </a:moveTo>
                    <a:lnTo>
                      <a:pt x="0" y="57150"/>
                    </a:lnTo>
                    <a:lnTo>
                      <a:pt x="85725" y="0"/>
                    </a:lnTo>
                    <a:lnTo>
                      <a:pt x="71437" y="9525"/>
                    </a:lnTo>
                    <a:lnTo>
                      <a:pt x="104775" y="42863"/>
                    </a:lnTo>
                    <a:lnTo>
                      <a:pt x="180975" y="123825"/>
                    </a:lnTo>
                    <a:lnTo>
                      <a:pt x="219075" y="152400"/>
                    </a:lnTo>
                    <a:cubicBezTo>
                      <a:pt x="160848" y="215480"/>
                      <a:pt x="190011" y="214313"/>
                      <a:pt x="157162" y="214313"/>
                    </a:cubicBezTo>
                    <a:lnTo>
                      <a:pt x="61912" y="1143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cxnSp>
        <p:nvCxnSpPr>
          <p:cNvPr id="51" name="Straight Arrow Connector 50"/>
          <p:cNvCxnSpPr/>
          <p:nvPr/>
        </p:nvCxnSpPr>
        <p:spPr>
          <a:xfrm rot="16200000" flipV="1">
            <a:off x="4210050" y="3971926"/>
            <a:ext cx="173037" cy="811212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6253163" y="1633538"/>
            <a:ext cx="223837" cy="257175"/>
          </a:xfrm>
          <a:custGeom>
            <a:avLst/>
            <a:gdLst>
              <a:gd name="connsiteX0" fmla="*/ 0 w 223837"/>
              <a:gd name="connsiteY0" fmla="*/ 214312 h 257175"/>
              <a:gd name="connsiteX1" fmla="*/ 180975 w 223837"/>
              <a:gd name="connsiteY1" fmla="*/ 0 h 257175"/>
              <a:gd name="connsiteX2" fmla="*/ 223837 w 223837"/>
              <a:gd name="connsiteY2" fmla="*/ 38100 h 257175"/>
              <a:gd name="connsiteX3" fmla="*/ 47625 w 223837"/>
              <a:gd name="connsiteY3" fmla="*/ 257175 h 257175"/>
              <a:gd name="connsiteX4" fmla="*/ 0 w 223837"/>
              <a:gd name="connsiteY4" fmla="*/ 214312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37" h="257175">
                <a:moveTo>
                  <a:pt x="0" y="214312"/>
                </a:moveTo>
                <a:lnTo>
                  <a:pt x="180975" y="0"/>
                </a:lnTo>
                <a:lnTo>
                  <a:pt x="223837" y="38100"/>
                </a:lnTo>
                <a:lnTo>
                  <a:pt x="47625" y="257175"/>
                </a:lnTo>
                <a:lnTo>
                  <a:pt x="0" y="2143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 rot="600000">
            <a:off x="1943100" y="3424238"/>
            <a:ext cx="2563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4MW protons</a:t>
            </a:r>
          </a:p>
          <a:p>
            <a:pPr algn="ctr"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muons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1300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VISION</a:t>
            </a:r>
            <a:endParaRPr lang="en-US" sz="20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Muon Collider 2011               Telluride                 27 June - 1 July, 2011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3917B-ADDF-446D-AA6C-2D4CE04B78A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41" name="Picture 6" descr="17_Project X.jpg                                               004145A0Macintosh HD                   BCDA8BE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2" name="Rectangle 41"/>
          <p:cNvSpPr/>
          <p:nvPr/>
        </p:nvSpPr>
        <p:spPr>
          <a:xfrm>
            <a:off x="0" y="0"/>
            <a:ext cx="2667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751" name="TextBox 44"/>
          <p:cNvSpPr txBox="1">
            <a:spLocks noChangeArrowheads="1"/>
          </p:cNvSpPr>
          <p:nvPr/>
        </p:nvSpPr>
        <p:spPr bwMode="auto">
          <a:xfrm>
            <a:off x="298450" y="1238250"/>
            <a:ext cx="198278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ADD 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MUON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COLLIDER</a:t>
            </a:r>
          </a:p>
        </p:txBody>
      </p:sp>
      <p:sp>
        <p:nvSpPr>
          <p:cNvPr id="12" name="Oval 11"/>
          <p:cNvSpPr/>
          <p:nvPr/>
        </p:nvSpPr>
        <p:spPr>
          <a:xfrm>
            <a:off x="4219575" y="4748213"/>
            <a:ext cx="228600" cy="228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129088" y="4038600"/>
            <a:ext cx="123825" cy="80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1754" name="Group 48"/>
          <p:cNvGrpSpPr>
            <a:grpSpLocks/>
          </p:cNvGrpSpPr>
          <p:nvPr/>
        </p:nvGrpSpPr>
        <p:grpSpPr bwMode="auto">
          <a:xfrm rot="-1920000">
            <a:off x="4338638" y="4457700"/>
            <a:ext cx="957262" cy="590550"/>
            <a:chOff x="4338636" y="4724366"/>
            <a:chExt cx="957336" cy="590600"/>
          </a:xfrm>
        </p:grpSpPr>
        <p:sp>
          <p:nvSpPr>
            <p:cNvPr id="13" name="Freeform 12"/>
            <p:cNvSpPr/>
            <p:nvPr/>
          </p:nvSpPr>
          <p:spPr>
            <a:xfrm>
              <a:off x="4337857" y="4735246"/>
              <a:ext cx="368328" cy="96846"/>
            </a:xfrm>
            <a:custGeom>
              <a:avLst/>
              <a:gdLst>
                <a:gd name="connsiteX0" fmla="*/ 0 w 368300"/>
                <a:gd name="connsiteY0" fmla="*/ 11906 h 96837"/>
                <a:gd name="connsiteX1" fmla="*/ 228600 w 368300"/>
                <a:gd name="connsiteY1" fmla="*/ 11906 h 96837"/>
                <a:gd name="connsiteX2" fmla="*/ 347663 w 368300"/>
                <a:gd name="connsiteY2" fmla="*/ 83343 h 96837"/>
                <a:gd name="connsiteX3" fmla="*/ 352425 w 368300"/>
                <a:gd name="connsiteY3" fmla="*/ 92868 h 9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300" h="96837">
                  <a:moveTo>
                    <a:pt x="0" y="11906"/>
                  </a:moveTo>
                  <a:cubicBezTo>
                    <a:pt x="85328" y="5953"/>
                    <a:pt x="170656" y="0"/>
                    <a:pt x="228600" y="11906"/>
                  </a:cubicBezTo>
                  <a:cubicBezTo>
                    <a:pt x="286544" y="23812"/>
                    <a:pt x="327026" y="69849"/>
                    <a:pt x="347663" y="83343"/>
                  </a:cubicBezTo>
                  <a:cubicBezTo>
                    <a:pt x="368300" y="96837"/>
                    <a:pt x="360362" y="94852"/>
                    <a:pt x="352425" y="92868"/>
                  </a:cubicBez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-2160000">
              <a:off x="4669403" y="4819814"/>
              <a:ext cx="71444" cy="6668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" name="Straight Connector 15"/>
            <p:cNvCxnSpPr>
              <a:stCxn id="14" idx="2"/>
            </p:cNvCxnSpPr>
            <p:nvPr/>
          </p:nvCxnSpPr>
          <p:spPr>
            <a:xfrm rot="16200000" flipH="1">
              <a:off x="4714793" y="4890674"/>
              <a:ext cx="293713" cy="277834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773" name="Group 22"/>
            <p:cNvGrpSpPr>
              <a:grpSpLocks/>
            </p:cNvGrpSpPr>
            <p:nvPr/>
          </p:nvGrpSpPr>
          <p:grpSpPr bwMode="auto">
            <a:xfrm>
              <a:off x="5019746" y="5033977"/>
              <a:ext cx="276226" cy="280989"/>
              <a:chOff x="5005457" y="4900613"/>
              <a:chExt cx="276226" cy="280989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004020" y="4896859"/>
                <a:ext cx="114309" cy="11431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165760" y="5063451"/>
                <a:ext cx="114309" cy="11431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" name="Straight Connector 20"/>
              <p:cNvCxnSpPr>
                <a:stCxn id="18" idx="5"/>
                <a:endCxn id="19" idx="1"/>
              </p:cNvCxnSpPr>
              <p:nvPr/>
            </p:nvCxnSpPr>
            <p:spPr>
              <a:xfrm rot="16200000" flipH="1">
                <a:off x="5100236" y="4999060"/>
                <a:ext cx="87319" cy="82556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Freeform 26"/>
            <p:cNvSpPr/>
            <p:nvPr/>
          </p:nvSpPr>
          <p:spPr>
            <a:xfrm>
              <a:off x="4995732" y="5166529"/>
              <a:ext cx="200040" cy="52391"/>
            </a:xfrm>
            <a:custGeom>
              <a:avLst/>
              <a:gdLst>
                <a:gd name="connsiteX0" fmla="*/ 0 w 200025"/>
                <a:gd name="connsiteY0" fmla="*/ 0 h 52387"/>
                <a:gd name="connsiteX1" fmla="*/ 71437 w 200025"/>
                <a:gd name="connsiteY1" fmla="*/ 23812 h 52387"/>
                <a:gd name="connsiteX2" fmla="*/ 147637 w 200025"/>
                <a:gd name="connsiteY2" fmla="*/ 14287 h 52387"/>
                <a:gd name="connsiteX3" fmla="*/ 200025 w 200025"/>
                <a:gd name="connsiteY3" fmla="*/ 52387 h 52387"/>
                <a:gd name="connsiteX4" fmla="*/ 200025 w 200025"/>
                <a:gd name="connsiteY4" fmla="*/ 52387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2387">
                  <a:moveTo>
                    <a:pt x="0" y="0"/>
                  </a:moveTo>
                  <a:cubicBezTo>
                    <a:pt x="23415" y="10715"/>
                    <a:pt x="46831" y="21431"/>
                    <a:pt x="71437" y="23812"/>
                  </a:cubicBezTo>
                  <a:cubicBezTo>
                    <a:pt x="96043" y="26193"/>
                    <a:pt x="126206" y="9525"/>
                    <a:pt x="147637" y="14287"/>
                  </a:cubicBezTo>
                  <a:cubicBezTo>
                    <a:pt x="169068" y="19049"/>
                    <a:pt x="200025" y="52387"/>
                    <a:pt x="200025" y="52387"/>
                  </a:cubicBezTo>
                  <a:lnTo>
                    <a:pt x="200025" y="52387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067647" y="4904693"/>
              <a:ext cx="123835" cy="300063"/>
            </a:xfrm>
            <a:custGeom>
              <a:avLst/>
              <a:gdLst>
                <a:gd name="connsiteX0" fmla="*/ 123825 w 123825"/>
                <a:gd name="connsiteY0" fmla="*/ 300038 h 300038"/>
                <a:gd name="connsiteX1" fmla="*/ 95250 w 123825"/>
                <a:gd name="connsiteY1" fmla="*/ 257175 h 300038"/>
                <a:gd name="connsiteX2" fmla="*/ 109538 w 123825"/>
                <a:gd name="connsiteY2" fmla="*/ 171450 h 300038"/>
                <a:gd name="connsiteX3" fmla="*/ 109538 w 123825"/>
                <a:gd name="connsiteY3" fmla="*/ 114300 h 300038"/>
                <a:gd name="connsiteX4" fmla="*/ 95250 w 123825"/>
                <a:gd name="connsiteY4" fmla="*/ 71438 h 300038"/>
                <a:gd name="connsiteX5" fmla="*/ 38100 w 123825"/>
                <a:gd name="connsiteY5" fmla="*/ 23813 h 300038"/>
                <a:gd name="connsiteX6" fmla="*/ 0 w 123825"/>
                <a:gd name="connsiteY6" fmla="*/ 0 h 30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300038">
                  <a:moveTo>
                    <a:pt x="123825" y="300038"/>
                  </a:moveTo>
                  <a:cubicBezTo>
                    <a:pt x="110728" y="289322"/>
                    <a:pt x="97631" y="278606"/>
                    <a:pt x="95250" y="257175"/>
                  </a:cubicBezTo>
                  <a:cubicBezTo>
                    <a:pt x="92869" y="235744"/>
                    <a:pt x="107157" y="195263"/>
                    <a:pt x="109538" y="171450"/>
                  </a:cubicBezTo>
                  <a:cubicBezTo>
                    <a:pt x="111919" y="147637"/>
                    <a:pt x="111919" y="130969"/>
                    <a:pt x="109538" y="114300"/>
                  </a:cubicBezTo>
                  <a:cubicBezTo>
                    <a:pt x="107157" y="97631"/>
                    <a:pt x="107156" y="86519"/>
                    <a:pt x="95250" y="71438"/>
                  </a:cubicBezTo>
                  <a:cubicBezTo>
                    <a:pt x="83344" y="56357"/>
                    <a:pt x="53975" y="35719"/>
                    <a:pt x="38100" y="23813"/>
                  </a:cubicBezTo>
                  <a:cubicBezTo>
                    <a:pt x="22225" y="11907"/>
                    <a:pt x="11112" y="5953"/>
                    <a:pt x="0" y="0"/>
                  </a:cubicBez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1776" name="Group 47"/>
            <p:cNvGrpSpPr>
              <a:grpSpLocks/>
            </p:cNvGrpSpPr>
            <p:nvPr/>
          </p:nvGrpSpPr>
          <p:grpSpPr bwMode="auto">
            <a:xfrm rot="-60000">
              <a:off x="4810158" y="4724366"/>
              <a:ext cx="276226" cy="280989"/>
              <a:chOff x="5172146" y="4148043"/>
              <a:chExt cx="276226" cy="280989"/>
            </a:xfrm>
          </p:grpSpPr>
          <p:grpSp>
            <p:nvGrpSpPr>
              <p:cNvPr id="31777" name="Group 39"/>
              <p:cNvGrpSpPr>
                <a:grpSpLocks/>
              </p:cNvGrpSpPr>
              <p:nvPr/>
            </p:nvGrpSpPr>
            <p:grpSpPr bwMode="auto">
              <a:xfrm>
                <a:off x="5172146" y="4148043"/>
                <a:ext cx="276226" cy="280989"/>
                <a:chOff x="5172146" y="4148043"/>
                <a:chExt cx="276226" cy="280989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5171403" y="4145017"/>
                  <a:ext cx="114309" cy="114310"/>
                </a:xfrm>
                <a:prstGeom prst="ellipse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5334137" y="4311276"/>
                  <a:ext cx="114309" cy="114310"/>
                </a:xfrm>
                <a:prstGeom prst="ellipse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6" name="Straight Connector 35"/>
                <p:cNvCxnSpPr>
                  <a:stCxn id="34" idx="3"/>
                  <a:endCxn id="35" idx="3"/>
                </p:cNvCxnSpPr>
                <p:nvPr/>
              </p:nvCxnSpPr>
              <p:spPr>
                <a:xfrm rot="16200000" flipH="1">
                  <a:off x="5188087" y="4244649"/>
                  <a:ext cx="166702" cy="161937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5272651" y="4172732"/>
                  <a:ext cx="166701" cy="161937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Freeform 46"/>
              <p:cNvSpPr/>
              <p:nvPr/>
            </p:nvSpPr>
            <p:spPr>
              <a:xfrm>
                <a:off x="5200646" y="4181302"/>
                <a:ext cx="219092" cy="215918"/>
              </a:xfrm>
              <a:custGeom>
                <a:avLst/>
                <a:gdLst>
                  <a:gd name="connsiteX0" fmla="*/ 61912 w 219075"/>
                  <a:gd name="connsiteY0" fmla="*/ 114300 h 215480"/>
                  <a:gd name="connsiteX1" fmla="*/ 0 w 219075"/>
                  <a:gd name="connsiteY1" fmla="*/ 57150 h 215480"/>
                  <a:gd name="connsiteX2" fmla="*/ 85725 w 219075"/>
                  <a:gd name="connsiteY2" fmla="*/ 0 h 215480"/>
                  <a:gd name="connsiteX3" fmla="*/ 71437 w 219075"/>
                  <a:gd name="connsiteY3" fmla="*/ 9525 h 215480"/>
                  <a:gd name="connsiteX4" fmla="*/ 104775 w 219075"/>
                  <a:gd name="connsiteY4" fmla="*/ 42863 h 215480"/>
                  <a:gd name="connsiteX5" fmla="*/ 180975 w 219075"/>
                  <a:gd name="connsiteY5" fmla="*/ 123825 h 215480"/>
                  <a:gd name="connsiteX6" fmla="*/ 219075 w 219075"/>
                  <a:gd name="connsiteY6" fmla="*/ 152400 h 215480"/>
                  <a:gd name="connsiteX7" fmla="*/ 157162 w 219075"/>
                  <a:gd name="connsiteY7" fmla="*/ 214313 h 215480"/>
                  <a:gd name="connsiteX8" fmla="*/ 61912 w 219075"/>
                  <a:gd name="connsiteY8" fmla="*/ 114300 h 215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075" h="215480">
                    <a:moveTo>
                      <a:pt x="61912" y="114300"/>
                    </a:moveTo>
                    <a:lnTo>
                      <a:pt x="0" y="57150"/>
                    </a:lnTo>
                    <a:lnTo>
                      <a:pt x="85725" y="0"/>
                    </a:lnTo>
                    <a:lnTo>
                      <a:pt x="71437" y="9525"/>
                    </a:lnTo>
                    <a:lnTo>
                      <a:pt x="104775" y="42863"/>
                    </a:lnTo>
                    <a:lnTo>
                      <a:pt x="180975" y="123825"/>
                    </a:lnTo>
                    <a:lnTo>
                      <a:pt x="219075" y="152400"/>
                    </a:lnTo>
                    <a:cubicBezTo>
                      <a:pt x="160848" y="215480"/>
                      <a:pt x="190011" y="214313"/>
                      <a:pt x="157162" y="214313"/>
                    </a:cubicBezTo>
                    <a:lnTo>
                      <a:pt x="61912" y="1143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cxnSp>
        <p:nvCxnSpPr>
          <p:cNvPr id="51" name="Straight Arrow Connector 50"/>
          <p:cNvCxnSpPr/>
          <p:nvPr/>
        </p:nvCxnSpPr>
        <p:spPr>
          <a:xfrm rot="16200000" flipV="1">
            <a:off x="4210050" y="3971926"/>
            <a:ext cx="173037" cy="811212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6253163" y="1633538"/>
            <a:ext cx="223837" cy="257175"/>
          </a:xfrm>
          <a:custGeom>
            <a:avLst/>
            <a:gdLst>
              <a:gd name="connsiteX0" fmla="*/ 0 w 223837"/>
              <a:gd name="connsiteY0" fmla="*/ 214312 h 257175"/>
              <a:gd name="connsiteX1" fmla="*/ 180975 w 223837"/>
              <a:gd name="connsiteY1" fmla="*/ 0 h 257175"/>
              <a:gd name="connsiteX2" fmla="*/ 223837 w 223837"/>
              <a:gd name="connsiteY2" fmla="*/ 38100 h 257175"/>
              <a:gd name="connsiteX3" fmla="*/ 47625 w 223837"/>
              <a:gd name="connsiteY3" fmla="*/ 257175 h 257175"/>
              <a:gd name="connsiteX4" fmla="*/ 0 w 223837"/>
              <a:gd name="connsiteY4" fmla="*/ 214312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37" h="257175">
                <a:moveTo>
                  <a:pt x="0" y="214312"/>
                </a:moveTo>
                <a:lnTo>
                  <a:pt x="180975" y="0"/>
                </a:lnTo>
                <a:lnTo>
                  <a:pt x="223837" y="38100"/>
                </a:lnTo>
                <a:lnTo>
                  <a:pt x="47625" y="257175"/>
                </a:lnTo>
                <a:lnTo>
                  <a:pt x="0" y="2143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5024438" y="4781550"/>
            <a:ext cx="533400" cy="142875"/>
          </a:xfrm>
          <a:prstGeom prst="line">
            <a:avLst/>
          </a:prstGeom>
          <a:ln w="28575">
            <a:solidFill>
              <a:srgbClr val="0066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22"/>
          <p:cNvGrpSpPr/>
          <p:nvPr/>
        </p:nvGrpSpPr>
        <p:grpSpPr>
          <a:xfrm rot="19680000">
            <a:off x="5559657" y="4701370"/>
            <a:ext cx="276226" cy="280989"/>
            <a:chOff x="5005457" y="4900613"/>
            <a:chExt cx="276226" cy="28098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9" name="Oval 58"/>
            <p:cNvSpPr/>
            <p:nvPr/>
          </p:nvSpPr>
          <p:spPr>
            <a:xfrm>
              <a:off x="5005457" y="4900613"/>
              <a:ext cx="114300" cy="114300"/>
            </a:xfrm>
            <a:prstGeom prst="ellipse">
              <a:avLst/>
            </a:prstGeom>
            <a:noFill/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167383" y="5067302"/>
              <a:ext cx="114300" cy="114300"/>
            </a:xfrm>
            <a:prstGeom prst="ellipse">
              <a:avLst/>
            </a:prstGeom>
            <a:noFill/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1" name="Straight Connector 60"/>
            <p:cNvCxnSpPr>
              <a:stCxn id="59" idx="5"/>
              <a:endCxn id="60" idx="1"/>
            </p:cNvCxnSpPr>
            <p:nvPr/>
          </p:nvCxnSpPr>
          <p:spPr>
            <a:xfrm rot="16200000" flipH="1">
              <a:off x="5100637" y="5000555"/>
              <a:ext cx="85867" cy="81104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Freeform 47"/>
          <p:cNvSpPr/>
          <p:nvPr/>
        </p:nvSpPr>
        <p:spPr>
          <a:xfrm rot="19680000">
            <a:off x="5554663" y="4864100"/>
            <a:ext cx="200025" cy="52388"/>
          </a:xfrm>
          <a:custGeom>
            <a:avLst/>
            <a:gdLst>
              <a:gd name="connsiteX0" fmla="*/ 0 w 200025"/>
              <a:gd name="connsiteY0" fmla="*/ 0 h 52387"/>
              <a:gd name="connsiteX1" fmla="*/ 71437 w 200025"/>
              <a:gd name="connsiteY1" fmla="*/ 23812 h 52387"/>
              <a:gd name="connsiteX2" fmla="*/ 147637 w 200025"/>
              <a:gd name="connsiteY2" fmla="*/ 14287 h 52387"/>
              <a:gd name="connsiteX3" fmla="*/ 200025 w 200025"/>
              <a:gd name="connsiteY3" fmla="*/ 52387 h 52387"/>
              <a:gd name="connsiteX4" fmla="*/ 200025 w 200025"/>
              <a:gd name="connsiteY4" fmla="*/ 52387 h 5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25" h="52387">
                <a:moveTo>
                  <a:pt x="0" y="0"/>
                </a:moveTo>
                <a:cubicBezTo>
                  <a:pt x="23415" y="10715"/>
                  <a:pt x="46831" y="21431"/>
                  <a:pt x="71437" y="23812"/>
                </a:cubicBezTo>
                <a:cubicBezTo>
                  <a:pt x="96043" y="26193"/>
                  <a:pt x="126206" y="9525"/>
                  <a:pt x="147637" y="14287"/>
                </a:cubicBezTo>
                <a:cubicBezTo>
                  <a:pt x="169068" y="19049"/>
                  <a:pt x="200025" y="52387"/>
                  <a:pt x="200025" y="52387"/>
                </a:cubicBezTo>
                <a:lnTo>
                  <a:pt x="200025" y="52387"/>
                </a:lnTo>
              </a:path>
            </a:pathLst>
          </a:cu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661276" y="1455620"/>
            <a:ext cx="3390884" cy="3390884"/>
            <a:chOff x="4661276" y="1714932"/>
            <a:chExt cx="3390884" cy="339088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63" name="Oval 62"/>
            <p:cNvSpPr/>
            <p:nvPr/>
          </p:nvSpPr>
          <p:spPr>
            <a:xfrm>
              <a:off x="5600716" y="1849140"/>
              <a:ext cx="2176463" cy="2176463"/>
            </a:xfrm>
            <a:prstGeom prst="ellipse">
              <a:avLst/>
            </a:prstGeom>
            <a:noFill/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661276" y="1714932"/>
              <a:ext cx="3390884" cy="3390884"/>
            </a:xfrm>
            <a:prstGeom prst="ellipse">
              <a:avLst/>
            </a:prstGeom>
            <a:noFill/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7" name="Freeform 66"/>
          <p:cNvSpPr/>
          <p:nvPr/>
        </p:nvSpPr>
        <p:spPr>
          <a:xfrm>
            <a:off x="5514975" y="4624388"/>
            <a:ext cx="200025" cy="219075"/>
          </a:xfrm>
          <a:custGeom>
            <a:avLst/>
            <a:gdLst>
              <a:gd name="connsiteX0" fmla="*/ 200025 w 200025"/>
              <a:gd name="connsiteY0" fmla="*/ 219075 h 219075"/>
              <a:gd name="connsiteX1" fmla="*/ 147638 w 200025"/>
              <a:gd name="connsiteY1" fmla="*/ 138112 h 219075"/>
              <a:gd name="connsiteX2" fmla="*/ 123825 w 200025"/>
              <a:gd name="connsiteY2" fmla="*/ 95250 h 219075"/>
              <a:gd name="connsiteX3" fmla="*/ 42863 w 200025"/>
              <a:gd name="connsiteY3" fmla="*/ 28575 h 219075"/>
              <a:gd name="connsiteX4" fmla="*/ 0 w 200025"/>
              <a:gd name="connsiteY4" fmla="*/ 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25" h="219075">
                <a:moveTo>
                  <a:pt x="200025" y="219075"/>
                </a:moveTo>
                <a:cubicBezTo>
                  <a:pt x="180181" y="188912"/>
                  <a:pt x="160338" y="158749"/>
                  <a:pt x="147638" y="138112"/>
                </a:cubicBezTo>
                <a:cubicBezTo>
                  <a:pt x="134938" y="117475"/>
                  <a:pt x="141287" y="113506"/>
                  <a:pt x="123825" y="95250"/>
                </a:cubicBezTo>
                <a:cubicBezTo>
                  <a:pt x="106363" y="76994"/>
                  <a:pt x="63501" y="44450"/>
                  <a:pt x="42863" y="28575"/>
                </a:cubicBezTo>
                <a:cubicBezTo>
                  <a:pt x="22226" y="12700"/>
                  <a:pt x="11113" y="6350"/>
                  <a:pt x="0" y="0"/>
                </a:cubicBezTo>
              </a:path>
            </a:pathLst>
          </a:custGeom>
          <a:ln w="28575">
            <a:solidFill>
              <a:srgbClr val="0066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691188" y="4738688"/>
            <a:ext cx="127000" cy="76200"/>
          </a:xfrm>
          <a:custGeom>
            <a:avLst/>
            <a:gdLst>
              <a:gd name="connsiteX0" fmla="*/ 0 w 127000"/>
              <a:gd name="connsiteY0" fmla="*/ 75407 h 75407"/>
              <a:gd name="connsiteX1" fmla="*/ 9525 w 127000"/>
              <a:gd name="connsiteY1" fmla="*/ 18257 h 75407"/>
              <a:gd name="connsiteX2" fmla="*/ 33337 w 127000"/>
              <a:gd name="connsiteY2" fmla="*/ 3969 h 75407"/>
              <a:gd name="connsiteX3" fmla="*/ 71437 w 127000"/>
              <a:gd name="connsiteY3" fmla="*/ 3969 h 75407"/>
              <a:gd name="connsiteX4" fmla="*/ 119062 w 127000"/>
              <a:gd name="connsiteY4" fmla="*/ 27782 h 75407"/>
              <a:gd name="connsiteX5" fmla="*/ 119062 w 127000"/>
              <a:gd name="connsiteY5" fmla="*/ 32544 h 7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000" h="75407">
                <a:moveTo>
                  <a:pt x="0" y="75407"/>
                </a:moveTo>
                <a:cubicBezTo>
                  <a:pt x="1984" y="52785"/>
                  <a:pt x="3969" y="30163"/>
                  <a:pt x="9525" y="18257"/>
                </a:cubicBezTo>
                <a:cubicBezTo>
                  <a:pt x="15081" y="6351"/>
                  <a:pt x="23018" y="6350"/>
                  <a:pt x="33337" y="3969"/>
                </a:cubicBezTo>
                <a:cubicBezTo>
                  <a:pt x="43656" y="1588"/>
                  <a:pt x="57150" y="0"/>
                  <a:pt x="71437" y="3969"/>
                </a:cubicBezTo>
                <a:cubicBezTo>
                  <a:pt x="85724" y="7938"/>
                  <a:pt x="111125" y="23020"/>
                  <a:pt x="119062" y="27782"/>
                </a:cubicBezTo>
                <a:cubicBezTo>
                  <a:pt x="127000" y="32545"/>
                  <a:pt x="123031" y="32544"/>
                  <a:pt x="119062" y="32544"/>
                </a:cubicBezTo>
              </a:path>
            </a:pathLst>
          </a:custGeom>
          <a:ln w="28575">
            <a:solidFill>
              <a:srgbClr val="0066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63" name="TextBox 69"/>
          <p:cNvSpPr txBox="1">
            <a:spLocks noChangeArrowheads="1"/>
          </p:cNvSpPr>
          <p:nvPr/>
        </p:nvSpPr>
        <p:spPr bwMode="auto">
          <a:xfrm>
            <a:off x="5700713" y="2181225"/>
            <a:ext cx="582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3200" baseline="30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1764" name="TextBox 70"/>
          <p:cNvSpPr txBox="1">
            <a:spLocks noChangeArrowheads="1"/>
          </p:cNvSpPr>
          <p:nvPr/>
        </p:nvSpPr>
        <p:spPr bwMode="auto">
          <a:xfrm>
            <a:off x="7148513" y="2366963"/>
            <a:ext cx="512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3200" baseline="30000">
                <a:solidFill>
                  <a:schemeClr val="bg1"/>
                </a:solidFill>
              </a:rPr>
              <a:t>-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rot="5400000">
            <a:off x="5572919" y="2647157"/>
            <a:ext cx="238125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7501731" y="2799557"/>
            <a:ext cx="238125" cy="1588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439025" y="3314700"/>
            <a:ext cx="161925" cy="142875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705475" y="1990725"/>
            <a:ext cx="161925" cy="142875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TextBox 4"/>
          <p:cNvSpPr txBox="1">
            <a:spLocks noChangeArrowheads="1"/>
          </p:cNvSpPr>
          <p:nvPr/>
        </p:nvSpPr>
        <p:spPr bwMode="auto">
          <a:xfrm>
            <a:off x="4748213" y="3711575"/>
            <a:ext cx="33242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28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</a:t>
            </a:r>
            <a:r>
              <a:rPr lang="en-US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Collider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REMARKS</a:t>
            </a:r>
          </a:p>
        </p:txBody>
      </p:sp>
      <p:sp>
        <p:nvSpPr>
          <p:cNvPr id="1024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A5FCF-E554-4702-86C2-287874FAA2E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9219" y="1272559"/>
            <a:ext cx="774393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The R&amp;D connections between </a:t>
            </a:r>
            <a:r>
              <a:rPr lang="en-US" sz="2000" dirty="0" err="1" smtClean="0"/>
              <a:t>Muon</a:t>
            </a:r>
            <a:r>
              <a:rPr lang="en-US" sz="2000" dirty="0" smtClean="0"/>
              <a:t> Colliders and Neutrino Factories are well established.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Neutrino oscillation experiments continue to provide exciting results.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chemeClr val="tx2"/>
                </a:solidFill>
              </a:rPr>
              <a:t>If 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lang="en-US" sz="2000" baseline="-25000" dirty="0" smtClean="0">
                <a:solidFill>
                  <a:schemeClr val="tx2"/>
                </a:solidFill>
              </a:rPr>
              <a:t>13</a:t>
            </a:r>
            <a:r>
              <a:rPr lang="en-US" sz="2000" dirty="0" smtClean="0">
                <a:solidFill>
                  <a:schemeClr val="tx2"/>
                </a:solidFill>
              </a:rPr>
              <a:t> is in the range indicated by T2K, we will not have to wait 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   very long for confirmation </a:t>
            </a:r>
          </a:p>
          <a:p>
            <a:pPr lvl="1">
              <a:buFontTx/>
              <a:buChar char="-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There is a possible staging / risk-mitigation connection between Neutrino Factories and </a:t>
            </a:r>
            <a:r>
              <a:rPr lang="en-US" sz="2000" dirty="0" err="1" smtClean="0"/>
              <a:t>Muon</a:t>
            </a:r>
            <a:r>
              <a:rPr lang="en-US" sz="2000" dirty="0" smtClean="0"/>
              <a:t> Colliders.</a:t>
            </a:r>
            <a:br>
              <a:rPr lang="en-US" sz="2000" dirty="0" smtClean="0"/>
            </a:b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It would be worthwhile evaluating what minimal-cost </a:t>
            </a:r>
            <a:r>
              <a:rPr lang="en-US" sz="2000" dirty="0" err="1" smtClean="0"/>
              <a:t>muon</a:t>
            </a:r>
            <a:r>
              <a:rPr lang="en-US" sz="2000" dirty="0" smtClean="0"/>
              <a:t> storage ring neutrino source could be built </a:t>
            </a:r>
            <a:r>
              <a:rPr lang="en-US" sz="2000" u="sng" dirty="0" smtClean="0"/>
              <a:t>right now</a:t>
            </a:r>
            <a:r>
              <a:rPr lang="en-US" sz="2000" dirty="0" smtClean="0"/>
              <a:t> (with/without Project X), the neutrino and anti-neutrino fluxes that could be produced, and the potential impact on cross-section measurements </a:t>
            </a:r>
            <a:br>
              <a:rPr lang="en-US" sz="2000" dirty="0" smtClean="0"/>
            </a:br>
            <a:r>
              <a:rPr lang="en-US" sz="2000" dirty="0" smtClean="0"/>
              <a:t>and the future short-baseline neutrino program.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- The future starts now!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NEUTRINO FACTORY SCHEMATIC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Muon Collider 2011               Telluride                 27 June - 1 July, 2011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1C8FE-7C0F-46E6-B469-98325B4E69F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433024" y="4387542"/>
            <a:ext cx="18288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  <a:sym typeface="Symbol" pitchFamily="18" charset="2"/>
              </a:rPr>
              <a:t>Proton source: Example: upgraded PROJECT X </a:t>
            </a:r>
            <a:br>
              <a:rPr lang="en-US" dirty="0">
                <a:latin typeface="Comic Sans MS" pitchFamily="66" charset="0"/>
                <a:sym typeface="Symbol" pitchFamily="18" charset="2"/>
              </a:rPr>
            </a:br>
            <a:r>
              <a:rPr lang="en-US" dirty="0">
                <a:latin typeface="Comic Sans MS" pitchFamily="66" charset="0"/>
                <a:sym typeface="Symbol" pitchFamily="18" charset="2"/>
              </a:rPr>
              <a:t>(4 MW, 2±1 ns long bunches)</a:t>
            </a:r>
            <a:endParaRPr lang="en-US" dirty="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795224" y="4228792"/>
            <a:ext cx="1828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10</a:t>
            </a:r>
            <a:r>
              <a:rPr lang="en-US" baseline="30000" dirty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21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muons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 per year </a:t>
            </a:r>
            <a:r>
              <a:rPr lang="en-US" dirty="0">
                <a:latin typeface="Comic Sans MS" pitchFamily="66" charset="0"/>
                <a:sym typeface="Symbol" pitchFamily="18" charset="2"/>
              </a:rPr>
              <a:t>that fit within the acceptance of an accelerator:</a:t>
            </a:r>
          </a:p>
          <a:p>
            <a:r>
              <a:rPr lang="en-US" dirty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   </a:t>
            </a:r>
            <a:r>
              <a:rPr lang="en-US" dirty="0" err="1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e</a:t>
            </a:r>
            <a:r>
              <a:rPr lang="en-US" baseline="-25000" dirty="0" err="1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N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=6000 </a:t>
            </a:r>
            <a:r>
              <a:rPr lang="en-US" dirty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m</a:t>
            </a:r>
          </a:p>
          <a:p>
            <a:r>
              <a:rPr lang="en-US" dirty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   e</a:t>
            </a:r>
            <a:r>
              <a:rPr lang="en-US" baseline="-25000" dirty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//N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=25 mm</a:t>
            </a:r>
            <a:endParaRPr lang="en-US" baseline="-25000" dirty="0">
              <a:solidFill>
                <a:schemeClr val="tx2"/>
              </a:solidFill>
            </a:endParaRPr>
          </a:p>
        </p:txBody>
      </p:sp>
      <p:cxnSp>
        <p:nvCxnSpPr>
          <p:cNvPr id="16" name="Straight Arrow Connector 15"/>
          <p:cNvCxnSpPr>
            <a:stCxn id="11270" idx="0"/>
          </p:cNvCxnSpPr>
          <p:nvPr/>
        </p:nvCxnSpPr>
        <p:spPr bwMode="auto">
          <a:xfrm rot="5400000" flipH="1" flipV="1">
            <a:off x="4563574" y="4081154"/>
            <a:ext cx="293688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1593361" y="3855730"/>
            <a:ext cx="1057275" cy="63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248400" y="2214563"/>
            <a:ext cx="990600" cy="228600"/>
          </a:xfrm>
          <a:prstGeom prst="rect">
            <a:avLst/>
          </a:prstGeom>
          <a:solidFill>
            <a:srgbClr val="F6E7E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" name="Picture 2" descr="C:\Documents and Settings\sgeer-admin\My Documents\Papers\Review Articles\AnnRevNuclPartScience-2009\Figures\Fig1.JPG"/>
          <p:cNvPicPr>
            <a:picLocks noChangeAspect="1" noChangeArrowheads="1"/>
          </p:cNvPicPr>
          <p:nvPr/>
        </p:nvPicPr>
        <p:blipFill>
          <a:blip r:embed="rId2"/>
          <a:srcRect t="8218" r="9938" b="50959"/>
          <a:stretch>
            <a:fillRect/>
          </a:stretch>
        </p:blipFill>
        <p:spPr bwMode="auto">
          <a:xfrm>
            <a:off x="939424" y="1295400"/>
            <a:ext cx="7627058" cy="261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Muon Collider cf. Neutrino Factory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STEVE GEER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Muon Collider 2011               Telluride                 27 June - 1 July, 2011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B0F1F-CDA5-432B-AE28-B2C45B61F39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2294" name="Picture 2" descr="C:\Documents and Settings\sgeer-admin\My Documents\Papers\Review Articles\AnnRevNuclPartScience-2009\Figures\Fig1.JPG"/>
          <p:cNvPicPr>
            <a:picLocks noChangeAspect="1" noChangeArrowheads="1"/>
          </p:cNvPicPr>
          <p:nvPr/>
        </p:nvPicPr>
        <p:blipFill>
          <a:blip r:embed="rId2"/>
          <a:srcRect t="57533"/>
          <a:stretch>
            <a:fillRect/>
          </a:stretch>
        </p:blipFill>
        <p:spPr bwMode="auto">
          <a:xfrm>
            <a:off x="762000" y="3505200"/>
            <a:ext cx="64770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 descr="C:\Documents and Settings\sgeer-admin\My Documents\Papers\Review Articles\AnnRevNuclPartScience-2009\Figures\Fig1.JPG"/>
          <p:cNvPicPr>
            <a:picLocks noChangeAspect="1" noChangeArrowheads="1"/>
          </p:cNvPicPr>
          <p:nvPr/>
        </p:nvPicPr>
        <p:blipFill>
          <a:blip r:embed="rId2"/>
          <a:srcRect t="8218" b="49315"/>
          <a:stretch>
            <a:fillRect/>
          </a:stretch>
        </p:blipFill>
        <p:spPr bwMode="auto">
          <a:xfrm>
            <a:off x="762000" y="1295400"/>
            <a:ext cx="64770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165"/>
          <p:cNvSpPr txBox="1">
            <a:spLocks noChangeArrowheads="1"/>
          </p:cNvSpPr>
          <p:nvPr/>
        </p:nvSpPr>
        <p:spPr bwMode="auto">
          <a:xfrm>
            <a:off x="7010400" y="1849438"/>
            <a:ext cx="1390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NEUTRINO</a:t>
            </a:r>
            <a:br>
              <a:rPr lang="en-US" b="1"/>
            </a:br>
            <a:r>
              <a:rPr lang="en-US" b="1"/>
              <a:t>FACTORY</a:t>
            </a:r>
          </a:p>
        </p:txBody>
      </p:sp>
      <p:sp>
        <p:nvSpPr>
          <p:cNvPr id="12297" name="TextBox 166"/>
          <p:cNvSpPr txBox="1">
            <a:spLocks noChangeArrowheads="1"/>
          </p:cNvSpPr>
          <p:nvPr/>
        </p:nvSpPr>
        <p:spPr bwMode="auto">
          <a:xfrm>
            <a:off x="7296150" y="4251325"/>
            <a:ext cx="136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MUON</a:t>
            </a:r>
            <a:br>
              <a:rPr lang="en-US" b="1"/>
            </a:br>
            <a:r>
              <a:rPr lang="en-US" b="1"/>
              <a:t>COLLIDER</a:t>
            </a:r>
          </a:p>
        </p:txBody>
      </p:sp>
      <p:sp>
        <p:nvSpPr>
          <p:cNvPr id="12298" name="TextBox 167"/>
          <p:cNvSpPr txBox="1">
            <a:spLocks noChangeArrowheads="1"/>
          </p:cNvSpPr>
          <p:nvPr/>
        </p:nvSpPr>
        <p:spPr bwMode="auto">
          <a:xfrm>
            <a:off x="838200" y="5867400"/>
            <a:ext cx="741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In present MC baseline design, Front End is same as for NF</a:t>
            </a:r>
          </a:p>
        </p:txBody>
      </p:sp>
      <p:sp>
        <p:nvSpPr>
          <p:cNvPr id="12299" name="AutoShape 6"/>
          <p:cNvSpPr>
            <a:spLocks/>
          </p:cNvSpPr>
          <p:nvPr/>
        </p:nvSpPr>
        <p:spPr bwMode="auto">
          <a:xfrm rot="5400000">
            <a:off x="2209800" y="4440238"/>
            <a:ext cx="152400" cy="2590800"/>
          </a:xfrm>
          <a:prstGeom prst="rightBrace">
            <a:avLst>
              <a:gd name="adj1" fmla="val 26759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NEUTRINO FACTORY STUDIES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762000" y="1219200"/>
            <a:ext cx="7696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Over the last decade a series of design studies have developed the NF concept: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First Generation -  “Feasibility”: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Feasibility Study 1 (FNAL 2000)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Japanese Study 1 (2001)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CERN Study (2004)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Generation – performance &amp; cost-reduction: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Study 2 (BNL 2001): performance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Studies 2a &amp; 2b (2005): cost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en-US" sz="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Third Generation – International: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International Scoping Study: selected 25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GeV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NF 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(RAL 2006)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International Design Study: seeks to deliver a Reference Design report in 2 years time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(ONGOING)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INTERNATIONAL SCOPING STUDY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5046494"/>
            <a:ext cx="6262688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 lnSpcReduction="10000"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published: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Physics report : Rep. </a:t>
            </a:r>
            <a:r>
              <a:rPr lang="en-GB" sz="2400" dirty="0" err="1">
                <a:solidFill>
                  <a:schemeClr val="tx2"/>
                </a:solidFill>
                <a:latin typeface="+mn-lt"/>
              </a:rPr>
              <a:t>Prog</a:t>
            </a:r>
            <a:r>
              <a:rPr lang="en-GB" sz="2400" dirty="0">
                <a:solidFill>
                  <a:schemeClr val="tx2"/>
                </a:solidFill>
                <a:latin typeface="+mn-lt"/>
              </a:rPr>
              <a:t>. Phys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Accelerator report: JINST 4:P07001,2009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Detector: JINST 4:T05001,2009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2568575" cy="36861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8838" y="1727200"/>
            <a:ext cx="2111375" cy="33226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219200"/>
            <a:ext cx="2438400" cy="36163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0638" y="3894138"/>
            <a:ext cx="1706562" cy="23542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INTERNATIONAL DESIGN STUDY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7656" t="13750" r="25313" b="12500"/>
          <a:stretch>
            <a:fillRect/>
          </a:stretch>
        </p:blipFill>
        <p:spPr bwMode="auto">
          <a:xfrm>
            <a:off x="742026" y="2011520"/>
            <a:ext cx="3520484" cy="414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01853" y="1505243"/>
            <a:ext cx="3545060" cy="4319088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39286" y="1674046"/>
            <a:ext cx="35872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Interim Design Report completed March 19, 2011.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Reviewed by ECFA sub-panel May 5-6, 2011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Next step:  “Reference Design Report” in 2 years time.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61514" y="3924880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130 AUTHORS</a:t>
            </a:r>
          </a:p>
          <a:p>
            <a:r>
              <a:rPr lang="en-US" dirty="0" smtClean="0"/>
              <a:t>44 INSTITUTIONS</a:t>
            </a:r>
          </a:p>
          <a:p>
            <a:r>
              <a:rPr lang="en-US" dirty="0" smtClean="0"/>
              <a:t>263 PAGES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SYNERGY - DESIGN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STEVE GEER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Muon Collider 2011               Telluride                 27 June - 1 July,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79A0-ED80-46B1-B019-7E30BEEA1D0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Content Placeholder 6" descr="MUsperP.jpg"/>
          <p:cNvPicPr>
            <a:picLocks noGrp="1" noChangeAspect="1"/>
          </p:cNvPicPr>
          <p:nvPr>
            <p:ph idx="1"/>
          </p:nvPr>
        </p:nvPicPr>
        <p:blipFill>
          <a:blip r:embed="rId2"/>
          <a:srcRect l="1593" t="2905" r="398" b="726"/>
          <a:stretch>
            <a:fillRect/>
          </a:stretch>
        </p:blipFill>
        <p:spPr>
          <a:xfrm>
            <a:off x="1326573" y="2702553"/>
            <a:ext cx="6684677" cy="3605509"/>
          </a:xfrm>
          <a:noFill/>
        </p:spPr>
      </p:pic>
      <p:pic>
        <p:nvPicPr>
          <p:cNvPr id="9" name="Picture 36" descr="coollinebase102"/>
          <p:cNvPicPr>
            <a:picLocks noChangeAspect="1" noChangeArrowheads="1"/>
          </p:cNvPicPr>
          <p:nvPr/>
        </p:nvPicPr>
        <p:blipFill>
          <a:blip r:embed="rId3"/>
          <a:srcRect b="11218"/>
          <a:stretch>
            <a:fillRect/>
          </a:stretch>
        </p:blipFill>
        <p:spPr bwMode="auto">
          <a:xfrm>
            <a:off x="2010785" y="2372804"/>
            <a:ext cx="5090132" cy="79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93715" y="1271963"/>
            <a:ext cx="7845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/>
                </a:solidFill>
              </a:rPr>
              <a:t>All of the front-end (target, decay channel, bunching and phase rotation, initial cooling channel) design and simulation studies are in common between </a:t>
            </a:r>
            <a:r>
              <a:rPr lang="en-US" sz="2000" dirty="0" err="1" smtClean="0">
                <a:solidFill>
                  <a:schemeClr val="tx2"/>
                </a:solidFill>
              </a:rPr>
              <a:t>Muon</a:t>
            </a:r>
            <a:r>
              <a:rPr lang="en-US" sz="2000" dirty="0" smtClean="0">
                <a:solidFill>
                  <a:schemeClr val="tx2"/>
                </a:solidFill>
              </a:rPr>
              <a:t> Collider and Neutrino Factory R&amp;D.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4408</TotalTime>
  <Words>1957</Words>
  <Application>Microsoft Office PowerPoint</Application>
  <PresentationFormat>On-screen Show (4:3)</PresentationFormat>
  <Paragraphs>414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Symbol</vt:lpstr>
      <vt:lpstr>Calibri</vt:lpstr>
      <vt:lpstr>Times New Roman</vt:lpstr>
      <vt:lpstr>Wingdings</vt:lpstr>
      <vt:lpstr>Times</vt:lpstr>
      <vt:lpstr>MS PGothic</vt:lpstr>
      <vt:lpstr>Comic Sans MS</vt:lpstr>
      <vt:lpstr>Presentation1</vt:lpstr>
      <vt:lpstr>Equation</vt:lpstr>
      <vt:lpstr>  </vt:lpstr>
      <vt:lpstr>INTRODUCTION</vt:lpstr>
      <vt:lpstr>MAP MISSION</vt:lpstr>
      <vt:lpstr>NEUTRINO FACTORY SCHEMATIC</vt:lpstr>
      <vt:lpstr>Muon Collider cf. Neutrino Factory</vt:lpstr>
      <vt:lpstr>NEUTRINO FACTORY STUDIES</vt:lpstr>
      <vt:lpstr>INTERNATIONAL SCOPING STUDY</vt:lpstr>
      <vt:lpstr>INTERNATIONAL DESIGN STUDY</vt:lpstr>
      <vt:lpstr>R&amp;D SYNERGY - DESIGN</vt:lpstr>
      <vt:lpstr>R&amp;D SYNERGY – COMPONENT R&amp;D</vt:lpstr>
      <vt:lpstr>R&amp;D SYNERGY – SYSTEM TESTS</vt:lpstr>
      <vt:lpstr>NEUTRINO OSCILLATIONS</vt:lpstr>
      <vt:lpstr>WHAT IS KNOWN</vt:lpstr>
      <vt:lpstr>WHAT IS KNOWN</vt:lpstr>
      <vt:lpstr>OPEN QUESTIONS</vt:lpstr>
      <vt:lpstr>T2K  and   q13</vt:lpstr>
      <vt:lpstr>T2K:   q13   RESULT</vt:lpstr>
      <vt:lpstr>IMPORTANT LOOSE ENDS</vt:lpstr>
      <vt:lpstr>MINOS:   nm vs nm</vt:lpstr>
      <vt:lpstr>MiniBooNE:   n vs n</vt:lpstr>
      <vt:lpstr>MiniBooNE  vs  LSND</vt:lpstr>
      <vt:lpstr>REACTOR  ANTI-NEUTRINO ANOMALY</vt:lpstr>
      <vt:lpstr>RESOLVING LOOSE ENDS</vt:lpstr>
      <vt:lpstr>CONVENTIONAL NEUTRINO BEAMS</vt:lpstr>
      <vt:lpstr>NEUTRINO FACTORY BEAMS</vt:lpstr>
      <vt:lpstr>IF q13 IS SMALL ….</vt:lpstr>
      <vt:lpstr>IF q13 IS LARGE ….</vt:lpstr>
      <vt:lpstr>NEUTRINO FACTORY REACH</vt:lpstr>
      <vt:lpstr>LOW ENERGY NF PRECISION</vt:lpstr>
      <vt:lpstr>STAGING OPTIONS</vt:lpstr>
      <vt:lpstr>STRATEGY &amp; STAGING:  AN EARLY START ?</vt:lpstr>
      <vt:lpstr>A VISION</vt:lpstr>
      <vt:lpstr>A VISION</vt:lpstr>
      <vt:lpstr>A VISION</vt:lpstr>
      <vt:lpstr>CLOSING REMARKS</vt:lpstr>
    </vt:vector>
  </TitlesOfParts>
  <Company>Fermilab | Accelerator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OVERVIEW</dc:title>
  <dc:creator>Kirk T McDonald</dc:creator>
  <cp:lastModifiedBy>Kirk T McDonald</cp:lastModifiedBy>
  <cp:revision>471</cp:revision>
  <dcterms:created xsi:type="dcterms:W3CDTF">2010-07-20T19:13:29Z</dcterms:created>
  <dcterms:modified xsi:type="dcterms:W3CDTF">2011-08-19T19:52:23Z</dcterms:modified>
</cp:coreProperties>
</file>