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4094" r:id="rId1"/>
  </p:sldMasterIdLst>
  <p:notesMasterIdLst>
    <p:notesMasterId r:id="rId28"/>
  </p:notesMasterIdLst>
  <p:sldIdLst>
    <p:sldId id="256" r:id="rId2"/>
    <p:sldId id="258" r:id="rId3"/>
    <p:sldId id="269" r:id="rId4"/>
    <p:sldId id="270" r:id="rId5"/>
    <p:sldId id="260" r:id="rId6"/>
    <p:sldId id="261" r:id="rId7"/>
    <p:sldId id="262" r:id="rId8"/>
    <p:sldId id="263" r:id="rId9"/>
    <p:sldId id="264" r:id="rId10"/>
    <p:sldId id="272" r:id="rId11"/>
    <p:sldId id="271" r:id="rId12"/>
    <p:sldId id="265" r:id="rId13"/>
    <p:sldId id="276" r:id="rId14"/>
    <p:sldId id="273" r:id="rId15"/>
    <p:sldId id="275" r:id="rId16"/>
    <p:sldId id="266" r:id="rId17"/>
    <p:sldId id="268" r:id="rId18"/>
    <p:sldId id="284" r:id="rId19"/>
    <p:sldId id="277" r:id="rId20"/>
    <p:sldId id="278" r:id="rId21"/>
    <p:sldId id="267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7010400" cy="92964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FermiLgo"/>
      <p:regular r:id="rId33"/>
    </p:embeddedFont>
    <p:embeddedFont>
      <p:font typeface="SimSun" pitchFamily="2" charset="-122"/>
      <p:regular r:id="rId34"/>
    </p:embeddedFont>
    <p:embeddedFont>
      <p:font typeface="ＭＳ Ｐゴシック" pitchFamily="34" charset="-128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47" autoAdjust="0"/>
    <p:restoredTop sz="94660"/>
  </p:normalViewPr>
  <p:slideViewPr>
    <p:cSldViewPr>
      <p:cViewPr>
        <p:scale>
          <a:sx n="70" d="100"/>
          <a:sy n="70" d="100"/>
        </p:scale>
        <p:origin x="-750" y="-732"/>
      </p:cViewPr>
      <p:guideLst>
        <p:guide orient="horz" pos="816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6B9063-3D17-429A-BBE0-BF908103EC7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0045A9-E1C6-4E00-859A-4DBEE58E33A8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Already as low as end of 2009 shutdown</a:t>
          </a:r>
          <a:endParaRPr lang="en-US" dirty="0"/>
        </a:p>
      </dgm:t>
    </dgm:pt>
    <dgm:pt modelId="{3D220DE7-5513-41DA-97F7-1561DC814BA4}" type="parTrans" cxnId="{3049B0CA-E319-4149-8366-2250EB4A3F74}">
      <dgm:prSet/>
      <dgm:spPr/>
      <dgm:t>
        <a:bodyPr/>
        <a:lstStyle/>
        <a:p>
          <a:endParaRPr lang="en-US"/>
        </a:p>
      </dgm:t>
    </dgm:pt>
    <dgm:pt modelId="{96EECC72-E9BA-4215-838B-FA7E3178C149}" type="sibTrans" cxnId="{3049B0CA-E319-4149-8366-2250EB4A3F74}">
      <dgm:prSet/>
      <dgm:spPr/>
      <dgm:t>
        <a:bodyPr/>
        <a:lstStyle/>
        <a:p>
          <a:endParaRPr lang="en-US"/>
        </a:p>
      </dgm:t>
    </dgm:pt>
    <dgm:pt modelId="{E660B8DC-88E9-4114-AEB1-FCB2541D17AE}" type="pres">
      <dgm:prSet presAssocID="{C46B9063-3D17-429A-BBE0-BF908103EC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46D203-B947-4766-A03D-B3655B8DA456}" type="pres">
      <dgm:prSet presAssocID="{C80045A9-E1C6-4E00-859A-4DBEE58E33A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726576-D32C-4E71-9E72-B1EFBC77491C}" type="presOf" srcId="{C46B9063-3D17-429A-BBE0-BF908103EC72}" destId="{E660B8DC-88E9-4114-AEB1-FCB2541D17AE}" srcOrd="0" destOrd="0" presId="urn:microsoft.com/office/officeart/2005/8/layout/vList2"/>
    <dgm:cxn modelId="{3049B0CA-E319-4149-8366-2250EB4A3F74}" srcId="{C46B9063-3D17-429A-BBE0-BF908103EC72}" destId="{C80045A9-E1C6-4E00-859A-4DBEE58E33A8}" srcOrd="0" destOrd="0" parTransId="{3D220DE7-5513-41DA-97F7-1561DC814BA4}" sibTransId="{96EECC72-E9BA-4215-838B-FA7E3178C149}"/>
    <dgm:cxn modelId="{39076965-FB48-44B6-97C0-C51ACBD04AA4}" type="presOf" srcId="{C80045A9-E1C6-4E00-859A-4DBEE58E33A8}" destId="{E446D203-B947-4766-A03D-B3655B8DA456}" srcOrd="0" destOrd="0" presId="urn:microsoft.com/office/officeart/2005/8/layout/vList2"/>
    <dgm:cxn modelId="{8FC4EE17-9893-43AC-A716-67943D87356B}" type="presParOf" srcId="{E660B8DC-88E9-4114-AEB1-FCB2541D17AE}" destId="{E446D203-B947-4766-A03D-B3655B8DA4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6D203-B947-4766-A03D-B3655B8DA456}">
      <dsp:nvSpPr>
        <dsp:cNvPr id="0" name=""/>
        <dsp:cNvSpPr/>
      </dsp:nvSpPr>
      <dsp:spPr>
        <a:xfrm>
          <a:off x="0" y="21744"/>
          <a:ext cx="1905000" cy="879840"/>
        </a:xfrm>
        <a:prstGeom prst="roundRect">
          <a:avLst/>
        </a:prstGeom>
        <a:gradFill rotWithShape="1">
          <a:gsLst>
            <a:gs pos="0">
              <a:schemeClr val="accent5">
                <a:tint val="98000"/>
                <a:shade val="25000"/>
                <a:satMod val="250000"/>
              </a:schemeClr>
            </a:gs>
            <a:gs pos="68000">
              <a:schemeClr val="accent5">
                <a:tint val="86000"/>
                <a:satMod val="115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Already as low as end of 2009 shutdown</a:t>
          </a:r>
          <a:endParaRPr lang="en-US" sz="1600" kern="1200" dirty="0"/>
        </a:p>
      </dsp:txBody>
      <dsp:txXfrm>
        <a:off x="42950" y="64694"/>
        <a:ext cx="1819100" cy="793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3B802-0AD2-406B-BEF0-39D41DAD67AF}" type="datetimeFigureOut">
              <a:rPr lang="en-US" smtClean="0"/>
              <a:t>8/10/2011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0024B-FF1E-4D96-A635-508931CA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4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1E24-04ED-4506-BFC9-5A4D4A3AC749}" type="datetime1">
              <a:rPr lang="en-US" smtClean="0"/>
              <a:t>8/10/2011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82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363D-C990-451C-B79B-4D725CFEDA0D}" type="datetime1">
              <a:rPr lang="en-US" smtClean="0"/>
              <a:t>8/10/2011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12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DCF0-1217-4E9E-8CBB-BD5650B73372}" type="datetime1">
              <a:rPr lang="en-US" smtClean="0"/>
              <a:t>8/10/2011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43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172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D3A6-B1A6-420B-B473-5139BCEFD157}" type="datetime1">
              <a:rPr lang="en-US" smtClean="0"/>
              <a:t>8/10/2011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41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DFA4-E435-469A-8501-3D8160CC110E}" type="datetime1">
              <a:rPr lang="en-US" smtClean="0"/>
              <a:t>8/10/2011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88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B373-9DF6-42C3-BFDA-C552BB3A2C98}" type="datetime1">
              <a:rPr lang="en-US" smtClean="0"/>
              <a:t>8/10/2011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21483"/>
            <a:ext cx="2895600" cy="211777"/>
          </a:xfrm>
        </p:spPr>
        <p:txBody>
          <a:bodyPr/>
          <a:lstStyle/>
          <a:p>
            <a:r>
              <a:rPr lang="pt-BR" smtClean="0"/>
              <a:t>NOvA Accelerator Upgrades - Phil Adamson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56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756" y="1311234"/>
            <a:ext cx="42820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56686"/>
            <a:ext cx="4267200" cy="45203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311234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950996"/>
            <a:ext cx="4270375" cy="45260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51A0-7A7F-48AD-A110-F2B756136CE2}" type="datetime1">
              <a:rPr lang="en-US" smtClean="0"/>
              <a:t>8/10/2011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35D3-6A7D-4FCB-BAF3-C9944C45B1A0}" type="datetime1">
              <a:rPr lang="en-US" smtClean="0"/>
              <a:t>8/10/2011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27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922C-25E5-4FC2-AB78-4A7C62446EC0}" type="datetime1">
              <a:rPr lang="en-US" smtClean="0"/>
              <a:t>8/10/2011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12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1009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295400"/>
            <a:ext cx="5334000" cy="518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A71F-9D45-4C12-902B-608DCC9EECB5}" type="datetime1">
              <a:rPr lang="en-US" smtClean="0"/>
              <a:t>8/10/2011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2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942A-89CA-447D-B617-CDA7B8E92254}" type="datetime1">
              <a:rPr lang="en-US" smtClean="0"/>
              <a:t>8/10/2011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69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172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86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646223"/>
            <a:ext cx="2107870" cy="211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BF982-18E9-4E91-9948-25A55C77A6A4}" type="datetime1">
              <a:rPr lang="en-US" smtClean="0"/>
              <a:t>8/10/2011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31379"/>
            <a:ext cx="2895600" cy="211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NOvA Accelerator Upgrades - Phil Adamson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46523" y="-470065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FermiLgo" pitchFamily="2" charset="0"/>
              </a:rPr>
              <a:t>f</a:t>
            </a:r>
            <a:endParaRPr lang="en-US" sz="9600" dirty="0">
              <a:latin typeface="FermiLgo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046523" y="-470065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FermiLgo" pitchFamily="2" charset="0"/>
              </a:rPr>
              <a:t>f</a:t>
            </a:r>
            <a:endParaRPr lang="en-US" sz="9600" dirty="0">
              <a:latin typeface="FermiL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5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42.pd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NO</a:t>
            </a:r>
            <a:r>
              <a:rPr lang="en-US" dirty="0" err="1" smtClean="0">
                <a:latin typeface="Symbol" pitchFamily="18" charset="2"/>
              </a:rPr>
              <a:t>n</a:t>
            </a:r>
            <a:r>
              <a:rPr lang="en-US" dirty="0" err="1" smtClean="0"/>
              <a:t>A</a:t>
            </a:r>
            <a:r>
              <a:rPr lang="en-US" dirty="0"/>
              <a:t> </a:t>
            </a:r>
            <a:r>
              <a:rPr lang="en-US" dirty="0" smtClean="0"/>
              <a:t>Accelerator Upgrades: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Phil Adamson</a:t>
            </a:r>
          </a:p>
          <a:p>
            <a:r>
              <a:rPr lang="en-US" dirty="0" err="1" smtClean="0"/>
              <a:t>Fermilab</a:t>
            </a:r>
            <a:endParaRPr lang="en-US" dirty="0" smtClean="0"/>
          </a:p>
          <a:p>
            <a:r>
              <a:rPr lang="en-US" dirty="0" smtClean="0"/>
              <a:t>pa@fnal.gov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 rot="19901882">
            <a:off x="5792510" y="3427179"/>
            <a:ext cx="2895600" cy="2590800"/>
            <a:chOff x="381000" y="3886200"/>
            <a:chExt cx="2895600" cy="2590800"/>
          </a:xfrm>
        </p:grpSpPr>
        <p:sp>
          <p:nvSpPr>
            <p:cNvPr id="4" name="Horizontal Scroll 3"/>
            <p:cNvSpPr/>
            <p:nvPr/>
          </p:nvSpPr>
          <p:spPr>
            <a:xfrm>
              <a:off x="381000" y="3886200"/>
              <a:ext cx="2895600" cy="2590800"/>
            </a:xfrm>
            <a:prstGeom prst="horizontalScrol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4400" y="4495800"/>
              <a:ext cx="2286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“It’s all fairly straightforward”</a:t>
              </a:r>
            </a:p>
            <a:p>
              <a:r>
                <a:rPr lang="en-US" sz="2400" dirty="0" smtClean="0"/>
                <a:t>-- Jeff </a:t>
              </a:r>
              <a:r>
                <a:rPr lang="en-US" sz="2400" dirty="0" err="1" smtClean="0"/>
                <a:t>Hartnell</a:t>
              </a:r>
              <a:r>
                <a:rPr lang="en-US" sz="2400" dirty="0" smtClean="0"/>
                <a:t> this morning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37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Rebuild 30 straight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295400"/>
            <a:ext cx="6908799" cy="5181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66800" y="3429000"/>
            <a:ext cx="42672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New permanent quads for 30 straight in recycler</a:t>
            </a:r>
          </a:p>
          <a:p>
            <a:pPr lvl="1"/>
            <a:r>
              <a:rPr lang="en-US" dirty="0" smtClean="0"/>
              <a:t>Total cost cheaper than re-making existing quads</a:t>
            </a:r>
          </a:p>
          <a:p>
            <a:pPr lvl="1"/>
            <a:r>
              <a:rPr lang="en-US" dirty="0" smtClean="0"/>
              <a:t>ALARA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0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53 MHz RF in Recycler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Build 3 RF cavities</a:t>
            </a:r>
          </a:p>
          <a:p>
            <a:pPr lvl="1"/>
            <a:r>
              <a:rPr lang="en-US" dirty="0" smtClean="0"/>
              <a:t>A, B and hot spare</a:t>
            </a:r>
          </a:p>
          <a:p>
            <a:pPr lvl="1"/>
            <a:r>
              <a:rPr lang="en-US" dirty="0" smtClean="0"/>
              <a:t>150 kV per cavity</a:t>
            </a:r>
          </a:p>
          <a:p>
            <a:pPr lvl="1"/>
            <a:r>
              <a:rPr lang="en-US" dirty="0" smtClean="0"/>
              <a:t>Operating range: </a:t>
            </a:r>
            <a:br>
              <a:rPr lang="en-US" dirty="0" smtClean="0"/>
            </a:br>
            <a:r>
              <a:rPr lang="en-US" dirty="0" smtClean="0"/>
              <a:t>52.809 MHz ± 1260 Hz</a:t>
            </a:r>
          </a:p>
          <a:p>
            <a:pPr lvl="1"/>
            <a:r>
              <a:rPr lang="en-US" dirty="0" smtClean="0"/>
              <a:t>10 KHz fast (~40 µs) phase shifters from Proton Driver</a:t>
            </a:r>
          </a:p>
          <a:p>
            <a:r>
              <a:rPr lang="en-US" dirty="0" smtClean="0"/>
              <a:t>Recycle PAs and modulators from </a:t>
            </a:r>
            <a:r>
              <a:rPr lang="en-US" dirty="0" err="1" smtClean="0"/>
              <a:t>Tevatron</a:t>
            </a:r>
            <a:endParaRPr lang="en-US" dirty="0" smtClean="0"/>
          </a:p>
          <a:p>
            <a:r>
              <a:rPr lang="en-US" dirty="0" smtClean="0"/>
              <a:t>LLRF close to a copy of MI system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295400"/>
            <a:ext cx="3886200" cy="5181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 batches -&gt; 12 batches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Currently place 81 bunches every 86 in MI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NO</a:t>
            </a:r>
            <a:r>
              <a:rPr lang="en-US" dirty="0" err="1" smtClean="0">
                <a:latin typeface="Symbol" pitchFamily="18" charset="2"/>
              </a:rPr>
              <a:t>n</a:t>
            </a:r>
            <a:r>
              <a:rPr lang="en-US" dirty="0" err="1" smtClean="0"/>
              <a:t>A</a:t>
            </a:r>
            <a:r>
              <a:rPr lang="en-US" dirty="0" smtClean="0"/>
              <a:t>, place 81 bunches every 84 in Recycler. (84 = 588/7)</a:t>
            </a:r>
          </a:p>
          <a:p>
            <a:r>
              <a:rPr lang="en-US" dirty="0" smtClean="0"/>
              <a:t>Faster rising/falling edges -&gt; many short kickers (6)</a:t>
            </a:r>
          </a:p>
          <a:p>
            <a:r>
              <a:rPr lang="en-US" dirty="0" smtClean="0"/>
              <a:t>Already have 7 RKA magnets in MI: Gap Clearing Kicker system for loss control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6" t="17377" r="346" b="10982"/>
          <a:stretch/>
        </p:blipFill>
        <p:spPr>
          <a:xfrm>
            <a:off x="4648200" y="1209533"/>
            <a:ext cx="4267200" cy="2292824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67100"/>
            <a:ext cx="4267200" cy="32004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Gap Clearing Kicker System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/>
          </a:p>
        </p:txBody>
      </p:sp>
      <p:pic>
        <p:nvPicPr>
          <p:cNvPr id="7" name="Picture 3" descr="_MG_5301edi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492066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89" y="1295400"/>
            <a:ext cx="4064924" cy="3046615"/>
          </a:xfrm>
        </p:spPr>
      </p:pic>
      <p:pic>
        <p:nvPicPr>
          <p:cNvPr id="9" name="Content Placeholder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4056063" cy="30420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52578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6/7 magnets will move up to recycler for </a:t>
            </a:r>
            <a:r>
              <a:rPr lang="en-US" dirty="0" err="1"/>
              <a:t>NO</a:t>
            </a:r>
            <a:r>
              <a:rPr lang="en-US" dirty="0" err="1">
                <a:latin typeface="Symbol" pitchFamily="18" charset="2"/>
              </a:rPr>
              <a:t>n</a:t>
            </a:r>
            <a:r>
              <a:rPr lang="en-US" dirty="0" err="1"/>
              <a:t>A</a:t>
            </a:r>
            <a:r>
              <a:rPr lang="en-US" dirty="0"/>
              <a:t>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GCK measurements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/>
          </a:p>
        </p:txBody>
      </p:sp>
      <p:pic>
        <p:nvPicPr>
          <p:cNvPr id="10" name="Content Placeholder 9" descr="C:\Users\duncans\Documents\kickerscan\Report\tailBfieldComp.bmp"/>
          <p:cNvPicPr>
            <a:picLocks noGrp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98"/>
          <a:stretch/>
        </p:blipFill>
        <p:spPr bwMode="auto">
          <a:xfrm>
            <a:off x="28433" y="1295401"/>
            <a:ext cx="7058167" cy="254118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ontent Placeholder 11"/>
          <p:cNvSpPr>
            <a:spLocks noGrp="1"/>
          </p:cNvSpPr>
          <p:nvPr>
            <p:ph sz="quarter" idx="4294967295"/>
          </p:nvPr>
        </p:nvSpPr>
        <p:spPr>
          <a:xfrm>
            <a:off x="7010400" y="1266966"/>
            <a:ext cx="1981200" cy="25430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smtClean="0"/>
              <a:t>Edges within specification</a:t>
            </a:r>
          </a:p>
          <a:p>
            <a:r>
              <a:rPr lang="en-US" sz="2000" dirty="0" smtClean="0"/>
              <a:t>Slower edge in damper measurement might be artifact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906370" y="141107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Damper (beam) measurement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06370" y="2209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Calculated B from measured voltages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1" name="Content Placeholder 6" descr="C:\Users\duncans\Documents\kickerscan\Report\tailplot.bmp"/>
          <p:cNvPicPr>
            <a:picLocks noGrp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3"/>
          <a:stretch/>
        </p:blipFill>
        <p:spPr bwMode="auto">
          <a:xfrm>
            <a:off x="5049672" y="4267200"/>
            <a:ext cx="3865728" cy="228639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185063" y="4267200"/>
            <a:ext cx="4844137" cy="2286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 recycler, building “tail bumper” to cancel tail</a:t>
            </a:r>
          </a:p>
          <a:p>
            <a:r>
              <a:rPr lang="en-US" dirty="0" smtClean="0"/>
              <a:t>Tail measurement similar to electrical measurements (good)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95400"/>
            <a:ext cx="8305800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371600" y="1447800"/>
            <a:ext cx="7010400" cy="4933949"/>
            <a:chOff x="1371600" y="1447800"/>
            <a:chExt cx="7010400" cy="4933949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30" r="13513"/>
            <a:stretch/>
          </p:blipFill>
          <p:spPr bwMode="auto">
            <a:xfrm>
              <a:off x="1600200" y="1609976"/>
              <a:ext cx="6324601" cy="4771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371600" y="1447800"/>
              <a:ext cx="7010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71600" y="5715000"/>
              <a:ext cx="6553201" cy="666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0" y="1609976"/>
              <a:ext cx="990600" cy="4333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65"/>
          <a:stretch/>
        </p:blipFill>
        <p:spPr bwMode="auto">
          <a:xfrm>
            <a:off x="304800" y="1609975"/>
            <a:ext cx="7391399" cy="477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57700" y="2170972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Green points: contact measurement at V105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6510" y="3144312"/>
            <a:ext cx="143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GCK on for a week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 flipH="1">
            <a:off x="6248400" y="3790643"/>
            <a:ext cx="135083" cy="108615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965111662"/>
              </p:ext>
            </p:extLst>
          </p:nvPr>
        </p:nvGraphicFramePr>
        <p:xfrm>
          <a:off x="6705600" y="4333721"/>
          <a:ext cx="190500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>
          <a:xfrm>
            <a:off x="1676400" y="152400"/>
            <a:ext cx="6172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GCK reducing local losses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4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MI ramp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 new MI cavities to maintain bucket area</a:t>
            </a:r>
          </a:p>
          <a:p>
            <a:r>
              <a:rPr lang="en-US" dirty="0" smtClean="0"/>
              <a:t>New transformer for vertical quad bus</a:t>
            </a:r>
          </a:p>
          <a:p>
            <a:r>
              <a:rPr lang="en-US" dirty="0" smtClean="0"/>
              <a:t>Increased heat load on cooling ponds</a:t>
            </a:r>
          </a:p>
          <a:p>
            <a:pPr lvl="1"/>
            <a:r>
              <a:rPr lang="en-US" dirty="0" smtClean="0"/>
              <a:t>Will need more cooling for summer – study underway looking at future cooling needs (not just </a:t>
            </a:r>
            <a:r>
              <a:rPr lang="en-US" dirty="0" err="1"/>
              <a:t>NO</a:t>
            </a:r>
            <a:r>
              <a:rPr lang="en-US" dirty="0" err="1">
                <a:latin typeface="Symbol" pitchFamily="18" charset="2"/>
              </a:rPr>
              <a:t>n</a:t>
            </a:r>
            <a:r>
              <a:rPr lang="en-US" dirty="0" err="1"/>
              <a:t>A</a:t>
            </a:r>
            <a:r>
              <a:rPr lang="en-US" dirty="0"/>
              <a:t> 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More ponds?</a:t>
            </a:r>
          </a:p>
          <a:p>
            <a:pPr lvl="2"/>
            <a:r>
              <a:rPr lang="en-US" dirty="0" smtClean="0"/>
              <a:t>Run a chiller in summer?</a:t>
            </a:r>
          </a:p>
          <a:p>
            <a:pPr lvl="2"/>
            <a:r>
              <a:rPr lang="en-US" dirty="0" smtClean="0"/>
              <a:t>Shade ponds?	</a:t>
            </a:r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/>
          </a:p>
        </p:txBody>
      </p:sp>
      <p:pic>
        <p:nvPicPr>
          <p:cNvPr id="7" name="Picture 5" descr="DSC003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Beamline</a:t>
            </a:r>
            <a:r>
              <a:rPr lang="en-US" dirty="0" smtClean="0"/>
              <a:t>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Increase rep rate</a:t>
            </a:r>
          </a:p>
          <a:p>
            <a:pPr lvl="1"/>
            <a:r>
              <a:rPr lang="en-US" dirty="0" smtClean="0"/>
              <a:t>2.2s (2.0s) -&gt; 1.33s</a:t>
            </a:r>
          </a:p>
          <a:p>
            <a:r>
              <a:rPr lang="en-US" dirty="0" smtClean="0"/>
              <a:t>Replace 5 3Q120 quads with ones from A150 </a:t>
            </a:r>
            <a:r>
              <a:rPr lang="en-US" dirty="0" err="1" smtClean="0"/>
              <a:t>beamline</a:t>
            </a:r>
            <a:r>
              <a:rPr lang="en-US" dirty="0" smtClean="0"/>
              <a:t> (better cooling)</a:t>
            </a:r>
          </a:p>
          <a:p>
            <a:r>
              <a:rPr lang="en-US" dirty="0" smtClean="0"/>
              <a:t>Upgrade magnet power supplies</a:t>
            </a:r>
          </a:p>
          <a:p>
            <a:pPr lvl="1"/>
            <a:r>
              <a:rPr lang="en-US" dirty="0" smtClean="0"/>
              <a:t>Faster ramp</a:t>
            </a:r>
          </a:p>
          <a:p>
            <a:pPr lvl="1"/>
            <a:r>
              <a:rPr lang="en-US" dirty="0" smtClean="0"/>
              <a:t>BULB</a:t>
            </a:r>
          </a:p>
          <a:p>
            <a:pPr lvl="2"/>
            <a:r>
              <a:rPr lang="en-US" dirty="0" smtClean="0"/>
              <a:t>Better regulation</a:t>
            </a:r>
          </a:p>
          <a:p>
            <a:pPr lvl="2"/>
            <a:r>
              <a:rPr lang="en-US" dirty="0" smtClean="0"/>
              <a:t>Current monitor -&gt; beam permit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New kicker power supply</a:t>
            </a:r>
          </a:p>
          <a:p>
            <a:endParaRPr lang="en-US" dirty="0" smtClean="0"/>
          </a:p>
          <a:p>
            <a:r>
              <a:rPr lang="en-US" dirty="0" smtClean="0"/>
              <a:t>Beam intensity doubled, but beam loss in water-bearing rock must not double</a:t>
            </a:r>
          </a:p>
          <a:p>
            <a:pPr lvl="1"/>
            <a:r>
              <a:rPr lang="en-US" dirty="0" smtClean="0"/>
              <a:t>New 1 mil Ti </a:t>
            </a:r>
            <a:r>
              <a:rPr lang="en-US" dirty="0" err="1" smtClean="0"/>
              <a:t>multiwires</a:t>
            </a:r>
            <a:r>
              <a:rPr lang="en-US" dirty="0"/>
              <a:t> </a:t>
            </a:r>
            <a:r>
              <a:rPr lang="en-US" dirty="0" smtClean="0"/>
              <a:t>- lower mass in beam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Off-axis neutrino beam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333088" y="4951743"/>
            <a:ext cx="4221026" cy="21064"/>
          </a:xfrm>
          <a:prstGeom prst="line">
            <a:avLst/>
          </a:prstGeom>
          <a:ln w="3175"/>
          <a:effectLst>
            <a:glow rad="317500">
              <a:srgbClr val="47E9FF">
                <a:alpha val="3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87800" y="1501775"/>
            <a:ext cx="4854575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1752600"/>
            <a:ext cx="3832703" cy="1264397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285466" y="3429000"/>
            <a:ext cx="3852037" cy="3124200"/>
          </a:xfrm>
        </p:spPr>
        <p:txBody>
          <a:bodyPr/>
          <a:lstStyle/>
          <a:p>
            <a:r>
              <a:rPr lang="en-US" dirty="0" smtClean="0"/>
              <a:t>Off-axis, neutrino energy driven by angle</a:t>
            </a:r>
          </a:p>
          <a:p>
            <a:r>
              <a:rPr lang="en-US" dirty="0" smtClean="0"/>
              <a:t>Adjust focusing to optimize flux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17006" y="5987534"/>
            <a:ext cx="2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253247" y="594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Hall Upgrades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20" y="1298812"/>
            <a:ext cx="8814661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62400" y="5486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NOvA</a:t>
            </a:r>
            <a:r>
              <a:rPr lang="en-US" dirty="0" smtClean="0">
                <a:solidFill>
                  <a:srgbClr val="FF0000"/>
                </a:solidFill>
              </a:rPr>
              <a:t>: new horn 1 (thinner </a:t>
            </a:r>
            <a:r>
              <a:rPr lang="en-US" dirty="0" err="1" smtClean="0">
                <a:solidFill>
                  <a:srgbClr val="FF0000"/>
                </a:solidFill>
              </a:rPr>
              <a:t>o.c</a:t>
            </a:r>
            <a:r>
              <a:rPr lang="en-US" dirty="0" smtClean="0">
                <a:solidFill>
                  <a:srgbClr val="FF0000"/>
                </a:solidFill>
              </a:rPr>
              <a:t>.)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429000" y="4800600"/>
            <a:ext cx="5334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this talk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talk is not about the wonderful physics </a:t>
            </a:r>
            <a:r>
              <a:rPr lang="en-US" dirty="0" err="1" smtClean="0"/>
              <a:t>programme</a:t>
            </a:r>
            <a:r>
              <a:rPr lang="en-US" dirty="0" smtClean="0"/>
              <a:t> offered by the </a:t>
            </a:r>
            <a:r>
              <a:rPr lang="en-US" dirty="0" err="1" smtClean="0"/>
              <a:t>NO</a:t>
            </a:r>
            <a:r>
              <a:rPr lang="en-US" dirty="0" err="1" smtClean="0">
                <a:latin typeface="Symbol" pitchFamily="18" charset="2"/>
              </a:rPr>
              <a:t>n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beamline</a:t>
            </a:r>
            <a:endParaRPr lang="en-US" dirty="0"/>
          </a:p>
          <a:p>
            <a:pPr lvl="1"/>
            <a:r>
              <a:rPr lang="en-US" dirty="0" err="1" smtClean="0"/>
              <a:t>NO</a:t>
            </a:r>
            <a:r>
              <a:rPr lang="en-US" dirty="0" err="1" smtClean="0">
                <a:latin typeface="Symbol" pitchFamily="18" charset="2"/>
              </a:rPr>
              <a:t>n</a:t>
            </a:r>
            <a:r>
              <a:rPr lang="en-US" dirty="0" err="1" smtClean="0"/>
              <a:t>A</a:t>
            </a:r>
            <a:endParaRPr lang="en-US" dirty="0" smtClean="0"/>
          </a:p>
          <a:p>
            <a:pPr lvl="1"/>
            <a:r>
              <a:rPr lang="en-US" dirty="0" err="1" smtClean="0"/>
              <a:t>MINER</a:t>
            </a:r>
            <a:r>
              <a:rPr lang="en-US" dirty="0" err="1" smtClean="0">
                <a:latin typeface="Symbol" pitchFamily="18" charset="2"/>
              </a:rPr>
              <a:t>n</a:t>
            </a:r>
            <a:r>
              <a:rPr lang="en-US" dirty="0" err="1" smtClean="0"/>
              <a:t>A</a:t>
            </a:r>
            <a:endParaRPr lang="en-US" dirty="0" smtClean="0"/>
          </a:p>
          <a:p>
            <a:pPr lvl="1"/>
            <a:r>
              <a:rPr lang="en-US" dirty="0" smtClean="0"/>
              <a:t>MINOS+</a:t>
            </a:r>
          </a:p>
          <a:p>
            <a:pPr lvl="2"/>
            <a:r>
              <a:rPr lang="en-US" dirty="0" smtClean="0"/>
              <a:t>See plenary talk by Jeff </a:t>
            </a:r>
            <a:r>
              <a:rPr lang="en-US" dirty="0" err="1" smtClean="0"/>
              <a:t>Hartnell</a:t>
            </a:r>
            <a:r>
              <a:rPr lang="en-US" dirty="0" smtClean="0"/>
              <a:t> this morning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Brief overview of current accelerator complex</a:t>
            </a:r>
          </a:p>
          <a:p>
            <a:r>
              <a:rPr lang="en-US" dirty="0" smtClean="0"/>
              <a:t>Major upgrades required </a:t>
            </a:r>
            <a:r>
              <a:rPr lang="en-US" dirty="0"/>
              <a:t>for </a:t>
            </a:r>
            <a:r>
              <a:rPr lang="en-US" dirty="0" err="1" smtClean="0"/>
              <a:t>NO</a:t>
            </a:r>
            <a:r>
              <a:rPr lang="en-US" dirty="0" err="1" smtClean="0">
                <a:latin typeface="Symbol" pitchFamily="18" charset="2"/>
              </a:rPr>
              <a:t>n</a:t>
            </a:r>
            <a:r>
              <a:rPr lang="en-US" dirty="0" err="1" smtClean="0"/>
              <a:t>A</a:t>
            </a:r>
            <a:endParaRPr lang="en-US" dirty="0" smtClean="0"/>
          </a:p>
          <a:p>
            <a:r>
              <a:rPr lang="en-US" dirty="0" smtClean="0"/>
              <a:t>Status </a:t>
            </a:r>
            <a:r>
              <a:rPr lang="en-US" dirty="0"/>
              <a:t>&amp;</a:t>
            </a:r>
            <a:r>
              <a:rPr lang="en-US" dirty="0" smtClean="0"/>
              <a:t> schedule</a:t>
            </a:r>
          </a:p>
          <a:p>
            <a:endParaRPr lang="en-US" dirty="0"/>
          </a:p>
          <a:p>
            <a:r>
              <a:rPr lang="en-US" dirty="0" smtClean="0"/>
              <a:t>This talk does not contain every detail of the upgrade project</a:t>
            </a:r>
          </a:p>
          <a:p>
            <a:pPr lvl="1"/>
            <a:r>
              <a:rPr lang="en-US" dirty="0" smtClean="0"/>
              <a:t>Please feel free to ask about your </a:t>
            </a:r>
            <a:r>
              <a:rPr lang="en-US" dirty="0" err="1" smtClean="0"/>
              <a:t>favourite</a:t>
            </a:r>
            <a:r>
              <a:rPr lang="en-US" dirty="0" smtClean="0"/>
              <a:t> subject</a:t>
            </a:r>
          </a:p>
          <a:p>
            <a:pPr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2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</a:t>
            </a:r>
            <a:r>
              <a:rPr lang="en-US" dirty="0" err="1" smtClean="0">
                <a:latin typeface="Symbol" pitchFamily="18" charset="2"/>
              </a:rPr>
              <a:t>n</a:t>
            </a:r>
            <a:r>
              <a:rPr lang="en-US" dirty="0" err="1" smtClean="0"/>
              <a:t>A</a:t>
            </a:r>
            <a:r>
              <a:rPr lang="en-US" dirty="0" smtClean="0"/>
              <a:t> target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6329" y="2514601"/>
            <a:ext cx="4699071" cy="2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target-graphi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49346" b="32077"/>
          <a:stretch>
            <a:fillRect/>
          </a:stretch>
        </p:blipFill>
        <p:spPr bwMode="auto">
          <a:xfrm rot="10800000">
            <a:off x="242626" y="1322696"/>
            <a:ext cx="8672774" cy="11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2514600"/>
            <a:ext cx="39624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NuMI</a:t>
            </a:r>
            <a:r>
              <a:rPr lang="en-US" dirty="0" smtClean="0"/>
              <a:t> target (top) must fit inside horn 1</a:t>
            </a:r>
          </a:p>
          <a:p>
            <a:pPr lvl="1"/>
            <a:r>
              <a:rPr lang="en-US" dirty="0" smtClean="0"/>
              <a:t>Small, mechanically weak. Recent problems – failure of water cooling lines	</a:t>
            </a:r>
          </a:p>
          <a:p>
            <a:r>
              <a:rPr lang="en-US" dirty="0" err="1"/>
              <a:t>NO</a:t>
            </a:r>
            <a:r>
              <a:rPr lang="en-US" dirty="0" err="1">
                <a:latin typeface="Symbol" pitchFamily="18" charset="2"/>
              </a:rPr>
              <a:t>n</a:t>
            </a:r>
            <a:r>
              <a:rPr lang="en-US" dirty="0" err="1"/>
              <a:t>A</a:t>
            </a:r>
            <a:r>
              <a:rPr lang="en-US" dirty="0"/>
              <a:t> </a:t>
            </a:r>
            <a:r>
              <a:rPr lang="en-US" dirty="0" smtClean="0"/>
              <a:t>target (right) upstream of horn 1 (neutrino energy from off-axis angle)</a:t>
            </a:r>
          </a:p>
          <a:p>
            <a:pPr lvl="1"/>
            <a:r>
              <a:rPr lang="en-US" dirty="0" smtClean="0"/>
              <a:t>Much more robust design. Water cooling 8 times further away from beam than </a:t>
            </a:r>
            <a:r>
              <a:rPr lang="en-US" dirty="0" err="1" smtClean="0"/>
              <a:t>NuMI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191000" y="5105400"/>
            <a:ext cx="47244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Target construction in progress – delivery this fall</a:t>
            </a:r>
          </a:p>
          <a:p>
            <a:pPr lvl="1"/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Carrier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8686800" cy="2057400"/>
          </a:xfrm>
        </p:spPr>
        <p:txBody>
          <a:bodyPr/>
          <a:lstStyle/>
          <a:p>
            <a:r>
              <a:rPr lang="en-US" dirty="0" smtClean="0"/>
              <a:t>“Prototype” carrier complete</a:t>
            </a:r>
          </a:p>
          <a:p>
            <a:pPr lvl="1"/>
            <a:r>
              <a:rPr lang="en-US" dirty="0" smtClean="0"/>
              <a:t>Expect to use as first production carrier</a:t>
            </a:r>
          </a:p>
          <a:p>
            <a:pPr lvl="1"/>
            <a:r>
              <a:rPr lang="en-US" dirty="0" smtClean="0"/>
              <a:t>Shown here with target/baffle mockup</a:t>
            </a:r>
            <a:endParaRPr lang="en-US" dirty="0"/>
          </a:p>
        </p:txBody>
      </p:sp>
      <p:pic>
        <p:nvPicPr>
          <p:cNvPr id="7" name="Picture 7" descr="DS Target Carrie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5"/>
          <a:stretch/>
        </p:blipFill>
        <p:spPr bwMode="auto">
          <a:xfrm>
            <a:off x="152400" y="3352800"/>
            <a:ext cx="4419600" cy="320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 descr="US Target Carrier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&amp; Summary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Tevatron</a:t>
            </a:r>
            <a:r>
              <a:rPr lang="en-US" dirty="0" smtClean="0"/>
              <a:t> operation completes by October 1</a:t>
            </a:r>
          </a:p>
          <a:p>
            <a:r>
              <a:rPr lang="en-US" dirty="0" smtClean="0"/>
              <a:t>Begin </a:t>
            </a:r>
            <a:r>
              <a:rPr lang="en-US" dirty="0" err="1"/>
              <a:t>NO</a:t>
            </a:r>
            <a:r>
              <a:rPr lang="en-US" dirty="0" err="1">
                <a:latin typeface="Symbol" pitchFamily="18" charset="2"/>
              </a:rPr>
              <a:t>n</a:t>
            </a:r>
            <a:r>
              <a:rPr lang="en-US" dirty="0" err="1"/>
              <a:t>A</a:t>
            </a:r>
            <a:r>
              <a:rPr lang="en-US" dirty="0"/>
              <a:t> </a:t>
            </a:r>
            <a:r>
              <a:rPr lang="en-US" dirty="0" smtClean="0"/>
              <a:t> shutdown March 5 2012</a:t>
            </a:r>
          </a:p>
          <a:p>
            <a:pPr lvl="1"/>
            <a:r>
              <a:rPr lang="en-US" dirty="0" smtClean="0"/>
              <a:t>Shutdown scheduled for 11 months</a:t>
            </a:r>
          </a:p>
          <a:p>
            <a:pPr lvl="1"/>
            <a:r>
              <a:rPr lang="en-US" dirty="0" smtClean="0"/>
              <a:t>Current installation schedule has work completed in 8-9 months</a:t>
            </a:r>
          </a:p>
          <a:p>
            <a:pPr lvl="2"/>
            <a:r>
              <a:rPr lang="en-US" dirty="0" smtClean="0"/>
              <a:t>Then commission new accelerator complex</a:t>
            </a:r>
          </a:p>
          <a:p>
            <a:pPr lvl="2"/>
            <a:r>
              <a:rPr lang="en-US" dirty="0" smtClean="0"/>
              <a:t>If accelerator work done before </a:t>
            </a:r>
            <a:r>
              <a:rPr lang="en-US" dirty="0" err="1" smtClean="0"/>
              <a:t>NuMI</a:t>
            </a:r>
            <a:r>
              <a:rPr lang="en-US" dirty="0" smtClean="0"/>
              <a:t>, can get an early start on commissioning</a:t>
            </a:r>
          </a:p>
          <a:p>
            <a:r>
              <a:rPr lang="en-US" dirty="0" err="1" smtClean="0"/>
              <a:t>NO</a:t>
            </a:r>
            <a:r>
              <a:rPr lang="en-US" dirty="0" err="1" smtClean="0">
                <a:latin typeface="Symbol" pitchFamily="18" charset="2"/>
              </a:rPr>
              <a:t>n</a:t>
            </a:r>
            <a:r>
              <a:rPr lang="en-US" dirty="0" err="1" smtClean="0"/>
              <a:t>A</a:t>
            </a:r>
            <a:r>
              <a:rPr lang="en-US" dirty="0" smtClean="0"/>
              <a:t> accelerator upgrades proceed on schedule</a:t>
            </a:r>
          </a:p>
          <a:p>
            <a:r>
              <a:rPr lang="en-US" dirty="0" smtClean="0"/>
              <a:t>I look forward to commissioning the new complex and swift progress towards 700 kW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5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NO</a:t>
            </a:r>
            <a:r>
              <a:rPr lang="en-US" dirty="0" err="1" smtClean="0">
                <a:latin typeface="Symbol" pitchFamily="18" charset="2"/>
              </a:rPr>
              <a:t>n</a:t>
            </a:r>
            <a:r>
              <a:rPr lang="en-US" dirty="0" err="1" smtClean="0"/>
              <a:t>A</a:t>
            </a:r>
            <a:r>
              <a:rPr lang="en-US" dirty="0"/>
              <a:t> </a:t>
            </a:r>
            <a:r>
              <a:rPr lang="en-US" dirty="0" smtClean="0"/>
              <a:t>Accelerator Upgrades: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Phil Adamson</a:t>
            </a:r>
          </a:p>
          <a:p>
            <a:r>
              <a:rPr lang="en-US" dirty="0" err="1" smtClean="0"/>
              <a:t>Fermilab</a:t>
            </a:r>
            <a:endParaRPr lang="en-US" dirty="0" smtClean="0"/>
          </a:p>
          <a:p>
            <a:r>
              <a:rPr lang="en-US" dirty="0" smtClean="0"/>
              <a:t>pa@fnal.gov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Slip-stacking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2"/>
            <a:ext cx="4114801" cy="4537228"/>
          </a:xfrm>
        </p:spPr>
        <p:txBody>
          <a:bodyPr/>
          <a:lstStyle/>
          <a:p>
            <a:r>
              <a:rPr lang="en-US" dirty="0" smtClean="0"/>
              <a:t>Neutrino experiments want more beam!</a:t>
            </a:r>
          </a:p>
          <a:p>
            <a:r>
              <a:rPr lang="en-US" dirty="0" smtClean="0"/>
              <a:t>Inject 11 batches rather than 6</a:t>
            </a:r>
          </a:p>
          <a:p>
            <a:pPr lvl="1"/>
            <a:r>
              <a:rPr lang="en-US" dirty="0" smtClean="0"/>
              <a:t>But pay for it with increased losses</a:t>
            </a:r>
          </a:p>
          <a:p>
            <a:pPr lvl="1"/>
            <a:r>
              <a:rPr lang="en-US" dirty="0" smtClean="0"/>
              <a:t>(&lt;95% efficiency)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4" r="11756"/>
          <a:stretch/>
        </p:blipFill>
        <p:spPr bwMode="auto">
          <a:xfrm>
            <a:off x="4191000" y="1295401"/>
            <a:ext cx="4457352" cy="459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133600"/>
            <a:ext cx="6657975" cy="446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Slip-stacking recapture </a:t>
            </a:r>
            <a:br>
              <a:rPr lang="en-US" dirty="0" smtClean="0"/>
            </a:br>
            <a:r>
              <a:rPr lang="en-US" dirty="0" smtClean="0"/>
              <a:t>(real data)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791200" y="4876800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07673" y="3810000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Transfer and new MI8 lines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77139" y="3663723"/>
            <a:ext cx="8429625" cy="3055937"/>
            <a:chOff x="357188" y="1176338"/>
            <a:chExt cx="8429625" cy="3055937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357188" y="1468438"/>
              <a:ext cx="8429625" cy="24336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5422928" y="2632079"/>
              <a:ext cx="96838" cy="323851"/>
              <a:chOff x="3416" y="1658"/>
              <a:chExt cx="61" cy="204"/>
            </a:xfrm>
          </p:grpSpPr>
          <p:sp>
            <p:nvSpPr>
              <p:cNvPr id="231" name="AutoShape 5"/>
              <p:cNvSpPr>
                <a:spLocks noChangeArrowheads="1"/>
              </p:cNvSpPr>
              <p:nvPr/>
            </p:nvSpPr>
            <p:spPr bwMode="auto">
              <a:xfrm>
                <a:off x="3420" y="1666"/>
                <a:ext cx="56" cy="19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32" name="AutoShape 6"/>
              <p:cNvSpPr>
                <a:spLocks noChangeArrowheads="1"/>
              </p:cNvSpPr>
              <p:nvPr/>
            </p:nvSpPr>
            <p:spPr bwMode="auto">
              <a:xfrm flipV="1">
                <a:off x="3421" y="1658"/>
                <a:ext cx="56" cy="19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33" name="AutoShape 7"/>
              <p:cNvSpPr>
                <a:spLocks noChangeArrowheads="1"/>
              </p:cNvSpPr>
              <p:nvPr/>
            </p:nvSpPr>
            <p:spPr bwMode="auto">
              <a:xfrm flipH="1" flipV="1">
                <a:off x="3416" y="1658"/>
                <a:ext cx="56" cy="19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34" name="AutoShape 8"/>
              <p:cNvSpPr>
                <a:spLocks noChangeArrowheads="1"/>
              </p:cNvSpPr>
              <p:nvPr/>
            </p:nvSpPr>
            <p:spPr bwMode="auto">
              <a:xfrm flipH="1">
                <a:off x="3416" y="1669"/>
                <a:ext cx="56" cy="19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2363794" y="2011363"/>
              <a:ext cx="193675" cy="315912"/>
              <a:chOff x="1489" y="1267"/>
              <a:chExt cx="122" cy="199"/>
            </a:xfrm>
          </p:grpSpPr>
          <p:sp>
            <p:nvSpPr>
              <p:cNvPr id="225" name="AutoShape 10"/>
              <p:cNvSpPr>
                <a:spLocks noChangeArrowheads="1"/>
              </p:cNvSpPr>
              <p:nvPr/>
            </p:nvSpPr>
            <p:spPr bwMode="auto">
              <a:xfrm>
                <a:off x="1489" y="1277"/>
                <a:ext cx="52" cy="189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26" name="AutoShape 11"/>
              <p:cNvSpPr>
                <a:spLocks noChangeArrowheads="1"/>
              </p:cNvSpPr>
              <p:nvPr/>
            </p:nvSpPr>
            <p:spPr bwMode="auto">
              <a:xfrm flipV="1">
                <a:off x="1489" y="1267"/>
                <a:ext cx="52" cy="189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27" name="AutoShape 12"/>
              <p:cNvSpPr>
                <a:spLocks noChangeArrowheads="1"/>
              </p:cNvSpPr>
              <p:nvPr/>
            </p:nvSpPr>
            <p:spPr bwMode="auto">
              <a:xfrm flipH="1" flipV="1">
                <a:off x="1559" y="1267"/>
                <a:ext cx="52" cy="189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28" name="AutoShape 13"/>
              <p:cNvSpPr>
                <a:spLocks noChangeArrowheads="1"/>
              </p:cNvSpPr>
              <p:nvPr/>
            </p:nvSpPr>
            <p:spPr bwMode="auto">
              <a:xfrm flipH="1">
                <a:off x="1559" y="1277"/>
                <a:ext cx="52" cy="189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29" name="Line 14"/>
              <p:cNvSpPr>
                <a:spLocks noChangeShapeType="1"/>
              </p:cNvSpPr>
              <p:nvPr/>
            </p:nvSpPr>
            <p:spPr bwMode="auto">
              <a:xfrm>
                <a:off x="1515" y="1456"/>
                <a:ext cx="66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30" name="Line 15"/>
              <p:cNvSpPr>
                <a:spLocks noChangeShapeType="1"/>
              </p:cNvSpPr>
              <p:nvPr/>
            </p:nvSpPr>
            <p:spPr bwMode="auto">
              <a:xfrm>
                <a:off x="1518" y="1278"/>
                <a:ext cx="60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>
              <a:off x="690563" y="3405188"/>
              <a:ext cx="3084512" cy="111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lgDashDot"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/>
          </p:nvGrpSpPr>
          <p:grpSpPr bwMode="auto">
            <a:xfrm>
              <a:off x="6767700" y="3246443"/>
              <a:ext cx="90490" cy="330200"/>
              <a:chOff x="4263" y="2045"/>
              <a:chExt cx="57" cy="208"/>
            </a:xfrm>
          </p:grpSpPr>
          <p:sp>
            <p:nvSpPr>
              <p:cNvPr id="221" name="AutoShape 18"/>
              <p:cNvSpPr>
                <a:spLocks noChangeArrowheads="1"/>
              </p:cNvSpPr>
              <p:nvPr/>
            </p:nvSpPr>
            <p:spPr bwMode="auto">
              <a:xfrm>
                <a:off x="4264" y="2055"/>
                <a:ext cx="55" cy="19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22" name="AutoShape 19"/>
              <p:cNvSpPr>
                <a:spLocks noChangeArrowheads="1"/>
              </p:cNvSpPr>
              <p:nvPr/>
            </p:nvSpPr>
            <p:spPr bwMode="auto">
              <a:xfrm flipV="1">
                <a:off x="4265" y="2045"/>
                <a:ext cx="55" cy="19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23" name="AutoShape 20"/>
              <p:cNvSpPr>
                <a:spLocks noChangeArrowheads="1"/>
              </p:cNvSpPr>
              <p:nvPr/>
            </p:nvSpPr>
            <p:spPr bwMode="auto">
              <a:xfrm flipH="1" flipV="1">
                <a:off x="4263" y="2045"/>
                <a:ext cx="55" cy="19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24" name="AutoShape 21"/>
              <p:cNvSpPr>
                <a:spLocks noChangeArrowheads="1"/>
              </p:cNvSpPr>
              <p:nvPr/>
            </p:nvSpPr>
            <p:spPr bwMode="auto">
              <a:xfrm flipH="1">
                <a:off x="4263" y="2059"/>
                <a:ext cx="55" cy="19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" name="Group 22"/>
            <p:cNvGrpSpPr>
              <a:grpSpLocks/>
            </p:cNvGrpSpPr>
            <p:nvPr/>
          </p:nvGrpSpPr>
          <p:grpSpPr bwMode="auto">
            <a:xfrm>
              <a:off x="7478694" y="3246444"/>
              <a:ext cx="190499" cy="315913"/>
              <a:chOff x="4711" y="2045"/>
              <a:chExt cx="120" cy="199"/>
            </a:xfrm>
          </p:grpSpPr>
          <p:sp>
            <p:nvSpPr>
              <p:cNvPr id="215" name="AutoShape 23"/>
              <p:cNvSpPr>
                <a:spLocks noChangeArrowheads="1"/>
              </p:cNvSpPr>
              <p:nvPr/>
            </p:nvSpPr>
            <p:spPr bwMode="auto">
              <a:xfrm>
                <a:off x="4711" y="2056"/>
                <a:ext cx="51" cy="188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16" name="AutoShape 24"/>
              <p:cNvSpPr>
                <a:spLocks noChangeArrowheads="1"/>
              </p:cNvSpPr>
              <p:nvPr/>
            </p:nvSpPr>
            <p:spPr bwMode="auto">
              <a:xfrm flipV="1">
                <a:off x="4711" y="2045"/>
                <a:ext cx="51" cy="188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17" name="AutoShape 25"/>
              <p:cNvSpPr>
                <a:spLocks noChangeArrowheads="1"/>
              </p:cNvSpPr>
              <p:nvPr/>
            </p:nvSpPr>
            <p:spPr bwMode="auto">
              <a:xfrm flipH="1" flipV="1">
                <a:off x="4780" y="2045"/>
                <a:ext cx="51" cy="188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18" name="AutoShape 26"/>
              <p:cNvSpPr>
                <a:spLocks noChangeArrowheads="1"/>
              </p:cNvSpPr>
              <p:nvPr/>
            </p:nvSpPr>
            <p:spPr bwMode="auto">
              <a:xfrm flipH="1">
                <a:off x="4780" y="2056"/>
                <a:ext cx="51" cy="188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19" name="Line 27"/>
              <p:cNvSpPr>
                <a:spLocks noChangeShapeType="1"/>
              </p:cNvSpPr>
              <p:nvPr/>
            </p:nvSpPr>
            <p:spPr bwMode="auto">
              <a:xfrm>
                <a:off x="4737" y="2233"/>
                <a:ext cx="6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20" name="Line 28"/>
              <p:cNvSpPr>
                <a:spLocks noChangeShapeType="1"/>
              </p:cNvSpPr>
              <p:nvPr/>
            </p:nvSpPr>
            <p:spPr bwMode="auto">
              <a:xfrm>
                <a:off x="4740" y="2056"/>
                <a:ext cx="5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4" name="Group 29"/>
            <p:cNvGrpSpPr>
              <a:grpSpLocks/>
            </p:cNvGrpSpPr>
            <p:nvPr/>
          </p:nvGrpSpPr>
          <p:grpSpPr bwMode="auto">
            <a:xfrm>
              <a:off x="5437157" y="3233764"/>
              <a:ext cx="88899" cy="328615"/>
              <a:chOff x="3425" y="2037"/>
              <a:chExt cx="56" cy="207"/>
            </a:xfrm>
          </p:grpSpPr>
          <p:sp>
            <p:nvSpPr>
              <p:cNvPr id="211" name="AutoShape 30"/>
              <p:cNvSpPr>
                <a:spLocks noChangeArrowheads="1"/>
              </p:cNvSpPr>
              <p:nvPr/>
            </p:nvSpPr>
            <p:spPr bwMode="auto">
              <a:xfrm>
                <a:off x="3426" y="2048"/>
                <a:ext cx="55" cy="19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12" name="AutoShape 31"/>
              <p:cNvSpPr>
                <a:spLocks noChangeArrowheads="1"/>
              </p:cNvSpPr>
              <p:nvPr/>
            </p:nvSpPr>
            <p:spPr bwMode="auto">
              <a:xfrm flipV="1">
                <a:off x="3427" y="2037"/>
                <a:ext cx="54" cy="19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13" name="AutoShape 32"/>
              <p:cNvSpPr>
                <a:spLocks noChangeArrowheads="1"/>
              </p:cNvSpPr>
              <p:nvPr/>
            </p:nvSpPr>
            <p:spPr bwMode="auto">
              <a:xfrm flipH="1" flipV="1">
                <a:off x="3425" y="2037"/>
                <a:ext cx="55" cy="19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14" name="AutoShape 33"/>
              <p:cNvSpPr>
                <a:spLocks noChangeArrowheads="1"/>
              </p:cNvSpPr>
              <p:nvPr/>
            </p:nvSpPr>
            <p:spPr bwMode="auto">
              <a:xfrm flipH="1">
                <a:off x="3425" y="2051"/>
                <a:ext cx="55" cy="19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5" name="Group 34"/>
            <p:cNvGrpSpPr>
              <a:grpSpLocks/>
            </p:cNvGrpSpPr>
            <p:nvPr/>
          </p:nvGrpSpPr>
          <p:grpSpPr bwMode="auto">
            <a:xfrm>
              <a:off x="4360983" y="3246443"/>
              <a:ext cx="90490" cy="330200"/>
              <a:chOff x="2747" y="2045"/>
              <a:chExt cx="57" cy="208"/>
            </a:xfrm>
          </p:grpSpPr>
          <p:sp>
            <p:nvSpPr>
              <p:cNvPr id="207" name="AutoShape 35"/>
              <p:cNvSpPr>
                <a:spLocks noChangeArrowheads="1"/>
              </p:cNvSpPr>
              <p:nvPr/>
            </p:nvSpPr>
            <p:spPr bwMode="auto">
              <a:xfrm>
                <a:off x="2748" y="2055"/>
                <a:ext cx="55" cy="19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08" name="AutoShape 36"/>
              <p:cNvSpPr>
                <a:spLocks noChangeArrowheads="1"/>
              </p:cNvSpPr>
              <p:nvPr/>
            </p:nvSpPr>
            <p:spPr bwMode="auto">
              <a:xfrm flipV="1">
                <a:off x="2749" y="2045"/>
                <a:ext cx="55" cy="19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09" name="AutoShape 37"/>
              <p:cNvSpPr>
                <a:spLocks noChangeArrowheads="1"/>
              </p:cNvSpPr>
              <p:nvPr/>
            </p:nvSpPr>
            <p:spPr bwMode="auto">
              <a:xfrm flipH="1" flipV="1">
                <a:off x="2747" y="2045"/>
                <a:ext cx="55" cy="19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10" name="AutoShape 38"/>
              <p:cNvSpPr>
                <a:spLocks noChangeArrowheads="1"/>
              </p:cNvSpPr>
              <p:nvPr/>
            </p:nvSpPr>
            <p:spPr bwMode="auto">
              <a:xfrm flipH="1">
                <a:off x="2747" y="2059"/>
                <a:ext cx="55" cy="19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6" name="Group 39"/>
            <p:cNvGrpSpPr>
              <a:grpSpLocks/>
            </p:cNvGrpSpPr>
            <p:nvPr/>
          </p:nvGrpSpPr>
          <p:grpSpPr bwMode="auto">
            <a:xfrm>
              <a:off x="3089275" y="3213105"/>
              <a:ext cx="92075" cy="323851"/>
              <a:chOff x="1946" y="2024"/>
              <a:chExt cx="58" cy="204"/>
            </a:xfrm>
          </p:grpSpPr>
          <p:sp>
            <p:nvSpPr>
              <p:cNvPr id="203" name="AutoShape 40"/>
              <p:cNvSpPr>
                <a:spLocks noChangeArrowheads="1"/>
              </p:cNvSpPr>
              <p:nvPr/>
            </p:nvSpPr>
            <p:spPr bwMode="auto">
              <a:xfrm>
                <a:off x="1948" y="2031"/>
                <a:ext cx="56" cy="19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04" name="AutoShape 41"/>
              <p:cNvSpPr>
                <a:spLocks noChangeArrowheads="1"/>
              </p:cNvSpPr>
              <p:nvPr/>
            </p:nvSpPr>
            <p:spPr bwMode="auto">
              <a:xfrm flipV="1">
                <a:off x="1948" y="2024"/>
                <a:ext cx="55" cy="19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05" name="AutoShape 42"/>
              <p:cNvSpPr>
                <a:spLocks noChangeArrowheads="1"/>
              </p:cNvSpPr>
              <p:nvPr/>
            </p:nvSpPr>
            <p:spPr bwMode="auto">
              <a:xfrm flipH="1" flipV="1">
                <a:off x="1946" y="2024"/>
                <a:ext cx="56" cy="19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06" name="AutoShape 43"/>
              <p:cNvSpPr>
                <a:spLocks noChangeArrowheads="1"/>
              </p:cNvSpPr>
              <p:nvPr/>
            </p:nvSpPr>
            <p:spPr bwMode="auto">
              <a:xfrm flipH="1">
                <a:off x="1946" y="2035"/>
                <a:ext cx="56" cy="19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" name="Group 44"/>
            <p:cNvGrpSpPr>
              <a:grpSpLocks/>
            </p:cNvGrpSpPr>
            <p:nvPr/>
          </p:nvGrpSpPr>
          <p:grpSpPr bwMode="auto">
            <a:xfrm>
              <a:off x="1925647" y="3270262"/>
              <a:ext cx="96838" cy="331788"/>
              <a:chOff x="1213" y="2060"/>
              <a:chExt cx="61" cy="209"/>
            </a:xfrm>
          </p:grpSpPr>
          <p:sp>
            <p:nvSpPr>
              <p:cNvPr id="199" name="AutoShape 45"/>
              <p:cNvSpPr>
                <a:spLocks noChangeArrowheads="1"/>
              </p:cNvSpPr>
              <p:nvPr/>
            </p:nvSpPr>
            <p:spPr bwMode="auto">
              <a:xfrm>
                <a:off x="1218" y="2071"/>
                <a:ext cx="56" cy="19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00" name="AutoShape 46"/>
              <p:cNvSpPr>
                <a:spLocks noChangeArrowheads="1"/>
              </p:cNvSpPr>
              <p:nvPr/>
            </p:nvSpPr>
            <p:spPr bwMode="auto">
              <a:xfrm flipV="1">
                <a:off x="1218" y="2060"/>
                <a:ext cx="56" cy="19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01" name="AutoShape 47"/>
              <p:cNvSpPr>
                <a:spLocks noChangeArrowheads="1"/>
              </p:cNvSpPr>
              <p:nvPr/>
            </p:nvSpPr>
            <p:spPr bwMode="auto">
              <a:xfrm flipH="1" flipV="1">
                <a:off x="1213" y="2060"/>
                <a:ext cx="56" cy="19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02" name="AutoShape 48"/>
              <p:cNvSpPr>
                <a:spLocks noChangeArrowheads="1"/>
              </p:cNvSpPr>
              <p:nvPr/>
            </p:nvSpPr>
            <p:spPr bwMode="auto">
              <a:xfrm flipH="1">
                <a:off x="1213" y="2075"/>
                <a:ext cx="56" cy="19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8" name="Group 49"/>
            <p:cNvGrpSpPr>
              <a:grpSpLocks/>
            </p:cNvGrpSpPr>
            <p:nvPr/>
          </p:nvGrpSpPr>
          <p:grpSpPr bwMode="auto">
            <a:xfrm>
              <a:off x="6084921" y="3246444"/>
              <a:ext cx="187326" cy="315913"/>
              <a:chOff x="3833" y="2045"/>
              <a:chExt cx="118" cy="199"/>
            </a:xfrm>
          </p:grpSpPr>
          <p:sp>
            <p:nvSpPr>
              <p:cNvPr id="193" name="AutoShape 50"/>
              <p:cNvSpPr>
                <a:spLocks noChangeArrowheads="1"/>
              </p:cNvSpPr>
              <p:nvPr/>
            </p:nvSpPr>
            <p:spPr bwMode="auto">
              <a:xfrm>
                <a:off x="3833" y="2056"/>
                <a:ext cx="51" cy="188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94" name="AutoShape 51"/>
              <p:cNvSpPr>
                <a:spLocks noChangeArrowheads="1"/>
              </p:cNvSpPr>
              <p:nvPr/>
            </p:nvSpPr>
            <p:spPr bwMode="auto">
              <a:xfrm flipV="1">
                <a:off x="3833" y="2045"/>
                <a:ext cx="51" cy="188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95" name="AutoShape 52"/>
              <p:cNvSpPr>
                <a:spLocks noChangeArrowheads="1"/>
              </p:cNvSpPr>
              <p:nvPr/>
            </p:nvSpPr>
            <p:spPr bwMode="auto">
              <a:xfrm flipH="1" flipV="1">
                <a:off x="3899" y="2045"/>
                <a:ext cx="52" cy="188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96" name="AutoShape 53"/>
              <p:cNvSpPr>
                <a:spLocks noChangeArrowheads="1"/>
              </p:cNvSpPr>
              <p:nvPr/>
            </p:nvSpPr>
            <p:spPr bwMode="auto">
              <a:xfrm flipH="1">
                <a:off x="3899" y="2056"/>
                <a:ext cx="52" cy="188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97" name="Line 54"/>
              <p:cNvSpPr>
                <a:spLocks noChangeShapeType="1"/>
              </p:cNvSpPr>
              <p:nvPr/>
            </p:nvSpPr>
            <p:spPr bwMode="auto">
              <a:xfrm>
                <a:off x="3859" y="2233"/>
                <a:ext cx="6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98" name="Line 55"/>
              <p:cNvSpPr>
                <a:spLocks noChangeShapeType="1"/>
              </p:cNvSpPr>
              <p:nvPr/>
            </p:nvSpPr>
            <p:spPr bwMode="auto">
              <a:xfrm>
                <a:off x="3861" y="2056"/>
                <a:ext cx="5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9" name="Group 56"/>
            <p:cNvGrpSpPr>
              <a:grpSpLocks/>
            </p:cNvGrpSpPr>
            <p:nvPr/>
          </p:nvGrpSpPr>
          <p:grpSpPr bwMode="auto">
            <a:xfrm>
              <a:off x="4706925" y="3232150"/>
              <a:ext cx="190499" cy="320675"/>
              <a:chOff x="2965" y="2036"/>
              <a:chExt cx="120" cy="202"/>
            </a:xfrm>
          </p:grpSpPr>
          <p:sp>
            <p:nvSpPr>
              <p:cNvPr id="187" name="AutoShape 57"/>
              <p:cNvSpPr>
                <a:spLocks noChangeArrowheads="1"/>
              </p:cNvSpPr>
              <p:nvPr/>
            </p:nvSpPr>
            <p:spPr bwMode="auto">
              <a:xfrm>
                <a:off x="2965" y="2048"/>
                <a:ext cx="53" cy="19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88" name="AutoShape 58"/>
              <p:cNvSpPr>
                <a:spLocks noChangeArrowheads="1"/>
              </p:cNvSpPr>
              <p:nvPr/>
            </p:nvSpPr>
            <p:spPr bwMode="auto">
              <a:xfrm flipV="1">
                <a:off x="2966" y="2036"/>
                <a:ext cx="52" cy="19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89" name="AutoShape 59"/>
              <p:cNvSpPr>
                <a:spLocks noChangeArrowheads="1"/>
              </p:cNvSpPr>
              <p:nvPr/>
            </p:nvSpPr>
            <p:spPr bwMode="auto">
              <a:xfrm flipH="1" flipV="1">
                <a:off x="3032" y="2036"/>
                <a:ext cx="53" cy="19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90" name="AutoShape 60"/>
              <p:cNvSpPr>
                <a:spLocks noChangeArrowheads="1"/>
              </p:cNvSpPr>
              <p:nvPr/>
            </p:nvSpPr>
            <p:spPr bwMode="auto">
              <a:xfrm flipH="1">
                <a:off x="3032" y="2048"/>
                <a:ext cx="53" cy="19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91" name="Line 61"/>
              <p:cNvSpPr>
                <a:spLocks noChangeShapeType="1"/>
              </p:cNvSpPr>
              <p:nvPr/>
            </p:nvSpPr>
            <p:spPr bwMode="auto">
              <a:xfrm>
                <a:off x="2992" y="2226"/>
                <a:ext cx="66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92" name="Line 62"/>
              <p:cNvSpPr>
                <a:spLocks noChangeShapeType="1"/>
              </p:cNvSpPr>
              <p:nvPr/>
            </p:nvSpPr>
            <p:spPr bwMode="auto">
              <a:xfrm>
                <a:off x="2994" y="2048"/>
                <a:ext cx="6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20" name="Group 63"/>
            <p:cNvGrpSpPr>
              <a:grpSpLocks/>
            </p:cNvGrpSpPr>
            <p:nvPr/>
          </p:nvGrpSpPr>
          <p:grpSpPr bwMode="auto">
            <a:xfrm>
              <a:off x="3667115" y="3246444"/>
              <a:ext cx="193675" cy="315913"/>
              <a:chOff x="2310" y="2045"/>
              <a:chExt cx="122" cy="199"/>
            </a:xfrm>
          </p:grpSpPr>
          <p:sp>
            <p:nvSpPr>
              <p:cNvPr id="181" name="AutoShape 64"/>
              <p:cNvSpPr>
                <a:spLocks noChangeArrowheads="1"/>
              </p:cNvSpPr>
              <p:nvPr/>
            </p:nvSpPr>
            <p:spPr bwMode="auto">
              <a:xfrm>
                <a:off x="2310" y="2056"/>
                <a:ext cx="52" cy="188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82" name="AutoShape 65"/>
              <p:cNvSpPr>
                <a:spLocks noChangeArrowheads="1"/>
              </p:cNvSpPr>
              <p:nvPr/>
            </p:nvSpPr>
            <p:spPr bwMode="auto">
              <a:xfrm flipV="1">
                <a:off x="2310" y="2045"/>
                <a:ext cx="51" cy="188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83" name="AutoShape 66"/>
              <p:cNvSpPr>
                <a:spLocks noChangeArrowheads="1"/>
              </p:cNvSpPr>
              <p:nvPr/>
            </p:nvSpPr>
            <p:spPr bwMode="auto">
              <a:xfrm flipH="1" flipV="1">
                <a:off x="2380" y="2045"/>
                <a:ext cx="52" cy="188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84" name="AutoShape 67"/>
              <p:cNvSpPr>
                <a:spLocks noChangeArrowheads="1"/>
              </p:cNvSpPr>
              <p:nvPr/>
            </p:nvSpPr>
            <p:spPr bwMode="auto">
              <a:xfrm flipH="1">
                <a:off x="2380" y="2056"/>
                <a:ext cx="52" cy="188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85" name="Line 68"/>
              <p:cNvSpPr>
                <a:spLocks noChangeShapeType="1"/>
              </p:cNvSpPr>
              <p:nvPr/>
            </p:nvSpPr>
            <p:spPr bwMode="auto">
              <a:xfrm>
                <a:off x="2336" y="2233"/>
                <a:ext cx="66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86" name="Line 69"/>
              <p:cNvSpPr>
                <a:spLocks noChangeShapeType="1"/>
              </p:cNvSpPr>
              <p:nvPr/>
            </p:nvSpPr>
            <p:spPr bwMode="auto">
              <a:xfrm>
                <a:off x="2339" y="2056"/>
                <a:ext cx="60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21" name="Group 70"/>
            <p:cNvGrpSpPr>
              <a:grpSpLocks/>
            </p:cNvGrpSpPr>
            <p:nvPr/>
          </p:nvGrpSpPr>
          <p:grpSpPr bwMode="auto">
            <a:xfrm>
              <a:off x="2424126" y="3260731"/>
              <a:ext cx="188913" cy="315913"/>
              <a:chOff x="1527" y="2054"/>
              <a:chExt cx="119" cy="199"/>
            </a:xfrm>
          </p:grpSpPr>
          <p:sp>
            <p:nvSpPr>
              <p:cNvPr id="175" name="AutoShape 71"/>
              <p:cNvSpPr>
                <a:spLocks noChangeArrowheads="1"/>
              </p:cNvSpPr>
              <p:nvPr/>
            </p:nvSpPr>
            <p:spPr bwMode="auto">
              <a:xfrm>
                <a:off x="1527" y="2065"/>
                <a:ext cx="52" cy="188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76" name="AutoShape 72"/>
              <p:cNvSpPr>
                <a:spLocks noChangeArrowheads="1"/>
              </p:cNvSpPr>
              <p:nvPr/>
            </p:nvSpPr>
            <p:spPr bwMode="auto">
              <a:xfrm flipV="1">
                <a:off x="1528" y="2054"/>
                <a:ext cx="51" cy="188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77" name="AutoShape 73"/>
              <p:cNvSpPr>
                <a:spLocks noChangeArrowheads="1"/>
              </p:cNvSpPr>
              <p:nvPr/>
            </p:nvSpPr>
            <p:spPr bwMode="auto">
              <a:xfrm flipH="1" flipV="1">
                <a:off x="1594" y="2054"/>
                <a:ext cx="52" cy="188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78" name="AutoShape 74"/>
              <p:cNvSpPr>
                <a:spLocks noChangeArrowheads="1"/>
              </p:cNvSpPr>
              <p:nvPr/>
            </p:nvSpPr>
            <p:spPr bwMode="auto">
              <a:xfrm flipH="1">
                <a:off x="1594" y="2065"/>
                <a:ext cx="52" cy="188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79" name="Line 75"/>
              <p:cNvSpPr>
                <a:spLocks noChangeShapeType="1"/>
              </p:cNvSpPr>
              <p:nvPr/>
            </p:nvSpPr>
            <p:spPr bwMode="auto">
              <a:xfrm>
                <a:off x="1553" y="2242"/>
                <a:ext cx="66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80" name="Line 76"/>
              <p:cNvSpPr>
                <a:spLocks noChangeShapeType="1"/>
              </p:cNvSpPr>
              <p:nvPr/>
            </p:nvSpPr>
            <p:spPr bwMode="auto">
              <a:xfrm>
                <a:off x="1556" y="2065"/>
                <a:ext cx="60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sp>
          <p:nvSpPr>
            <p:cNvPr id="22" name="Rectangle 77"/>
            <p:cNvSpPr>
              <a:spLocks noChangeArrowheads="1"/>
            </p:cNvSpPr>
            <p:nvPr/>
          </p:nvSpPr>
          <p:spPr bwMode="auto">
            <a:xfrm>
              <a:off x="3813175" y="3352800"/>
              <a:ext cx="225425" cy="123825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3" name="Line 78"/>
            <p:cNvSpPr>
              <a:spLocks noChangeShapeType="1"/>
            </p:cNvSpPr>
            <p:nvPr/>
          </p:nvSpPr>
          <p:spPr bwMode="auto">
            <a:xfrm>
              <a:off x="3346450" y="2208213"/>
              <a:ext cx="2992438" cy="854075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4" name="Line 79"/>
            <p:cNvSpPr>
              <a:spLocks noChangeShapeType="1"/>
            </p:cNvSpPr>
            <p:nvPr/>
          </p:nvSpPr>
          <p:spPr bwMode="auto">
            <a:xfrm flipH="1" flipV="1">
              <a:off x="6300788" y="3048000"/>
              <a:ext cx="427037" cy="355600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5" name="AutoShape 80"/>
            <p:cNvSpPr>
              <a:spLocks noChangeArrowheads="1"/>
            </p:cNvSpPr>
            <p:nvPr/>
          </p:nvSpPr>
          <p:spPr bwMode="auto">
            <a:xfrm>
              <a:off x="1608138" y="3290888"/>
              <a:ext cx="90487" cy="2540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6" name="AutoShape 81"/>
            <p:cNvSpPr>
              <a:spLocks noChangeArrowheads="1"/>
            </p:cNvSpPr>
            <p:nvPr/>
          </p:nvSpPr>
          <p:spPr bwMode="auto">
            <a:xfrm>
              <a:off x="1760538" y="3278188"/>
              <a:ext cx="92075" cy="25558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7" name="AutoShape 82"/>
            <p:cNvSpPr>
              <a:spLocks noChangeArrowheads="1"/>
            </p:cNvSpPr>
            <p:nvPr/>
          </p:nvSpPr>
          <p:spPr bwMode="auto">
            <a:xfrm>
              <a:off x="1538288" y="2016125"/>
              <a:ext cx="92075" cy="25558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8" name="AutoShape 83"/>
            <p:cNvSpPr>
              <a:spLocks noChangeArrowheads="1"/>
            </p:cNvSpPr>
            <p:nvPr/>
          </p:nvSpPr>
          <p:spPr bwMode="auto">
            <a:xfrm>
              <a:off x="7394575" y="3267075"/>
              <a:ext cx="92075" cy="25558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9" name="AutoShape 84"/>
            <p:cNvSpPr>
              <a:spLocks noChangeArrowheads="1"/>
            </p:cNvSpPr>
            <p:nvPr/>
          </p:nvSpPr>
          <p:spPr bwMode="auto">
            <a:xfrm>
              <a:off x="7129463" y="3278188"/>
              <a:ext cx="92075" cy="25558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30" name="AutoShape 85"/>
            <p:cNvSpPr>
              <a:spLocks noChangeArrowheads="1"/>
            </p:cNvSpPr>
            <p:nvPr/>
          </p:nvSpPr>
          <p:spPr bwMode="auto">
            <a:xfrm>
              <a:off x="6405563" y="3016250"/>
              <a:ext cx="90487" cy="254000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31" name="AutoShape 86"/>
            <p:cNvSpPr>
              <a:spLocks noChangeArrowheads="1"/>
            </p:cNvSpPr>
            <p:nvPr/>
          </p:nvSpPr>
          <p:spPr bwMode="auto">
            <a:xfrm>
              <a:off x="6507163" y="3081338"/>
              <a:ext cx="90487" cy="255587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32" name="AutoShape 87"/>
            <p:cNvSpPr>
              <a:spLocks noChangeArrowheads="1"/>
            </p:cNvSpPr>
            <p:nvPr/>
          </p:nvSpPr>
          <p:spPr bwMode="auto">
            <a:xfrm>
              <a:off x="7272338" y="3278188"/>
              <a:ext cx="92075" cy="25558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33" name="AutoShape 88"/>
            <p:cNvSpPr>
              <a:spLocks noChangeArrowheads="1"/>
            </p:cNvSpPr>
            <p:nvPr/>
          </p:nvSpPr>
          <p:spPr bwMode="auto">
            <a:xfrm>
              <a:off x="6992938" y="3278188"/>
              <a:ext cx="90487" cy="2540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34" name="AutoShape 89"/>
            <p:cNvSpPr>
              <a:spLocks noChangeArrowheads="1"/>
            </p:cNvSpPr>
            <p:nvPr/>
          </p:nvSpPr>
          <p:spPr bwMode="auto">
            <a:xfrm>
              <a:off x="5876925" y="3290888"/>
              <a:ext cx="92075" cy="2540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35" name="AutoShape 90"/>
            <p:cNvSpPr>
              <a:spLocks noChangeArrowheads="1"/>
            </p:cNvSpPr>
            <p:nvPr/>
          </p:nvSpPr>
          <p:spPr bwMode="auto">
            <a:xfrm>
              <a:off x="5734050" y="3290888"/>
              <a:ext cx="93663" cy="2540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36" name="AutoShape 91"/>
            <p:cNvSpPr>
              <a:spLocks noChangeArrowheads="1"/>
            </p:cNvSpPr>
            <p:nvPr/>
          </p:nvSpPr>
          <p:spPr bwMode="auto">
            <a:xfrm>
              <a:off x="5019675" y="3265488"/>
              <a:ext cx="88900" cy="2540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37" name="AutoShape 92"/>
            <p:cNvSpPr>
              <a:spLocks noChangeArrowheads="1"/>
            </p:cNvSpPr>
            <p:nvPr/>
          </p:nvSpPr>
          <p:spPr bwMode="auto">
            <a:xfrm>
              <a:off x="5191125" y="3265488"/>
              <a:ext cx="90488" cy="2540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grpSp>
          <p:nvGrpSpPr>
            <p:cNvPr id="38" name="Group 93"/>
            <p:cNvGrpSpPr>
              <a:grpSpLocks/>
            </p:cNvGrpSpPr>
            <p:nvPr/>
          </p:nvGrpSpPr>
          <p:grpSpPr bwMode="auto">
            <a:xfrm>
              <a:off x="2482856" y="1993900"/>
              <a:ext cx="192088" cy="320675"/>
              <a:chOff x="1564" y="1256"/>
              <a:chExt cx="121" cy="202"/>
            </a:xfrm>
          </p:grpSpPr>
          <p:sp>
            <p:nvSpPr>
              <p:cNvPr id="169" name="AutoShape 94"/>
              <p:cNvSpPr>
                <a:spLocks noChangeArrowheads="1"/>
              </p:cNvSpPr>
              <p:nvPr/>
            </p:nvSpPr>
            <p:spPr bwMode="auto">
              <a:xfrm>
                <a:off x="1564" y="1270"/>
                <a:ext cx="52" cy="188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70" name="AutoShape 95"/>
              <p:cNvSpPr>
                <a:spLocks noChangeArrowheads="1"/>
              </p:cNvSpPr>
              <p:nvPr/>
            </p:nvSpPr>
            <p:spPr bwMode="auto">
              <a:xfrm flipV="1">
                <a:off x="1564" y="1256"/>
                <a:ext cx="51" cy="189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71" name="AutoShape 96"/>
              <p:cNvSpPr>
                <a:spLocks noChangeArrowheads="1"/>
              </p:cNvSpPr>
              <p:nvPr/>
            </p:nvSpPr>
            <p:spPr bwMode="auto">
              <a:xfrm flipH="1" flipV="1">
                <a:off x="1633" y="1256"/>
                <a:ext cx="52" cy="189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72" name="AutoShape 97"/>
              <p:cNvSpPr>
                <a:spLocks noChangeArrowheads="1"/>
              </p:cNvSpPr>
              <p:nvPr/>
            </p:nvSpPr>
            <p:spPr bwMode="auto">
              <a:xfrm flipH="1">
                <a:off x="1633" y="1270"/>
                <a:ext cx="52" cy="188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73" name="Line 98"/>
              <p:cNvSpPr>
                <a:spLocks noChangeShapeType="1"/>
              </p:cNvSpPr>
              <p:nvPr/>
            </p:nvSpPr>
            <p:spPr bwMode="auto">
              <a:xfrm>
                <a:off x="1590" y="1448"/>
                <a:ext cx="66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74" name="Line 99"/>
              <p:cNvSpPr>
                <a:spLocks noChangeShapeType="1"/>
              </p:cNvSpPr>
              <p:nvPr/>
            </p:nvSpPr>
            <p:spPr bwMode="auto">
              <a:xfrm>
                <a:off x="1592" y="1270"/>
                <a:ext cx="60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39" name="Group 100"/>
            <p:cNvGrpSpPr>
              <a:grpSpLocks/>
            </p:cNvGrpSpPr>
            <p:nvPr/>
          </p:nvGrpSpPr>
          <p:grpSpPr bwMode="auto">
            <a:xfrm>
              <a:off x="1701809" y="2009781"/>
              <a:ext cx="96838" cy="323851"/>
              <a:chOff x="1072" y="1266"/>
              <a:chExt cx="61" cy="204"/>
            </a:xfrm>
          </p:grpSpPr>
          <p:sp>
            <p:nvSpPr>
              <p:cNvPr id="165" name="AutoShape 101"/>
              <p:cNvSpPr>
                <a:spLocks noChangeArrowheads="1"/>
              </p:cNvSpPr>
              <p:nvPr/>
            </p:nvSpPr>
            <p:spPr bwMode="auto">
              <a:xfrm>
                <a:off x="1077" y="1274"/>
                <a:ext cx="56" cy="19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66" name="AutoShape 102"/>
              <p:cNvSpPr>
                <a:spLocks noChangeArrowheads="1"/>
              </p:cNvSpPr>
              <p:nvPr/>
            </p:nvSpPr>
            <p:spPr bwMode="auto">
              <a:xfrm flipV="1">
                <a:off x="1077" y="1266"/>
                <a:ext cx="56" cy="19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67" name="AutoShape 103"/>
              <p:cNvSpPr>
                <a:spLocks noChangeArrowheads="1"/>
              </p:cNvSpPr>
              <p:nvPr/>
            </p:nvSpPr>
            <p:spPr bwMode="auto">
              <a:xfrm flipH="1" flipV="1">
                <a:off x="1072" y="1266"/>
                <a:ext cx="56" cy="19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68" name="AutoShape 104"/>
              <p:cNvSpPr>
                <a:spLocks noChangeArrowheads="1"/>
              </p:cNvSpPr>
              <p:nvPr/>
            </p:nvSpPr>
            <p:spPr bwMode="auto">
              <a:xfrm flipH="1">
                <a:off x="1072" y="1277"/>
                <a:ext cx="56" cy="19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40" name="Group 105"/>
            <p:cNvGrpSpPr>
              <a:grpSpLocks/>
            </p:cNvGrpSpPr>
            <p:nvPr/>
          </p:nvGrpSpPr>
          <p:grpSpPr bwMode="auto">
            <a:xfrm>
              <a:off x="3741758" y="2212979"/>
              <a:ext cx="192088" cy="317501"/>
              <a:chOff x="2357" y="1394"/>
              <a:chExt cx="121" cy="200"/>
            </a:xfrm>
          </p:grpSpPr>
          <p:sp>
            <p:nvSpPr>
              <p:cNvPr id="159" name="AutoShape 106"/>
              <p:cNvSpPr>
                <a:spLocks noChangeArrowheads="1"/>
              </p:cNvSpPr>
              <p:nvPr/>
            </p:nvSpPr>
            <p:spPr bwMode="auto">
              <a:xfrm>
                <a:off x="2357" y="1405"/>
                <a:ext cx="52" cy="189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60" name="AutoShape 107"/>
              <p:cNvSpPr>
                <a:spLocks noChangeArrowheads="1"/>
              </p:cNvSpPr>
              <p:nvPr/>
            </p:nvSpPr>
            <p:spPr bwMode="auto">
              <a:xfrm flipV="1">
                <a:off x="2357" y="1394"/>
                <a:ext cx="51" cy="189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61" name="AutoShape 108"/>
              <p:cNvSpPr>
                <a:spLocks noChangeArrowheads="1"/>
              </p:cNvSpPr>
              <p:nvPr/>
            </p:nvSpPr>
            <p:spPr bwMode="auto">
              <a:xfrm flipH="1" flipV="1">
                <a:off x="2426" y="1394"/>
                <a:ext cx="52" cy="189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62" name="AutoShape 109"/>
              <p:cNvSpPr>
                <a:spLocks noChangeArrowheads="1"/>
              </p:cNvSpPr>
              <p:nvPr/>
            </p:nvSpPr>
            <p:spPr bwMode="auto">
              <a:xfrm flipH="1">
                <a:off x="2426" y="1405"/>
                <a:ext cx="52" cy="189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63" name="Line 110"/>
              <p:cNvSpPr>
                <a:spLocks noChangeShapeType="1"/>
              </p:cNvSpPr>
              <p:nvPr/>
            </p:nvSpPr>
            <p:spPr bwMode="auto">
              <a:xfrm>
                <a:off x="2383" y="1583"/>
                <a:ext cx="66" cy="1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64" name="Line 111"/>
              <p:cNvSpPr>
                <a:spLocks noChangeShapeType="1"/>
              </p:cNvSpPr>
              <p:nvPr/>
            </p:nvSpPr>
            <p:spPr bwMode="auto">
              <a:xfrm>
                <a:off x="2386" y="1405"/>
                <a:ext cx="60" cy="1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sp>
          <p:nvSpPr>
            <p:cNvPr id="41" name="AutoShape 112"/>
            <p:cNvSpPr>
              <a:spLocks noChangeArrowheads="1"/>
            </p:cNvSpPr>
            <p:nvPr/>
          </p:nvSpPr>
          <p:spPr bwMode="auto">
            <a:xfrm>
              <a:off x="6677025" y="3278188"/>
              <a:ext cx="92075" cy="2540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42" name="AutoShape 113"/>
            <p:cNvSpPr>
              <a:spLocks noChangeArrowheads="1"/>
            </p:cNvSpPr>
            <p:nvPr/>
          </p:nvSpPr>
          <p:spPr bwMode="auto">
            <a:xfrm>
              <a:off x="6272213" y="2917825"/>
              <a:ext cx="92075" cy="2540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43" name="AutoShape 114"/>
            <p:cNvSpPr>
              <a:spLocks noChangeArrowheads="1"/>
            </p:cNvSpPr>
            <p:nvPr/>
          </p:nvSpPr>
          <p:spPr bwMode="auto">
            <a:xfrm>
              <a:off x="5045075" y="2530475"/>
              <a:ext cx="92075" cy="25558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44" name="AutoShape 115"/>
            <p:cNvSpPr>
              <a:spLocks noChangeArrowheads="1"/>
            </p:cNvSpPr>
            <p:nvPr/>
          </p:nvSpPr>
          <p:spPr bwMode="auto">
            <a:xfrm>
              <a:off x="5243513" y="2627313"/>
              <a:ext cx="90487" cy="25558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45" name="AutoShape 116"/>
            <p:cNvSpPr>
              <a:spLocks noChangeArrowheads="1"/>
            </p:cNvSpPr>
            <p:nvPr/>
          </p:nvSpPr>
          <p:spPr bwMode="auto">
            <a:xfrm>
              <a:off x="5734050" y="2759075"/>
              <a:ext cx="90488" cy="25558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46" name="AutoShape 117"/>
            <p:cNvSpPr>
              <a:spLocks noChangeArrowheads="1"/>
            </p:cNvSpPr>
            <p:nvPr/>
          </p:nvSpPr>
          <p:spPr bwMode="auto">
            <a:xfrm>
              <a:off x="5872163" y="2771775"/>
              <a:ext cx="90487" cy="2540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47" name="Text Box 118"/>
            <p:cNvSpPr txBox="1">
              <a:spLocks noChangeArrowheads="1"/>
            </p:cNvSpPr>
            <p:nvPr/>
          </p:nvSpPr>
          <p:spPr bwMode="auto">
            <a:xfrm>
              <a:off x="7415213" y="2692400"/>
              <a:ext cx="309562" cy="196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4080" tIns="32040" rIns="64080" bIns="3204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800">
                  <a:solidFill>
                    <a:srgbClr val="000000"/>
                  </a:solidFill>
                  <a:latin typeface="Times New Roman" pitchFamily="18" charset="0"/>
                  <a:ea typeface="DejaVu LGC Sans"/>
                  <a:cs typeface="DejaVu LGC Sans"/>
                </a:rPr>
                <a:t>847</a:t>
              </a:r>
            </a:p>
          </p:txBody>
        </p:sp>
        <p:sp>
          <p:nvSpPr>
            <p:cNvPr id="48" name="Text Box 119"/>
            <p:cNvSpPr txBox="1">
              <a:spLocks noChangeArrowheads="1"/>
            </p:cNvSpPr>
            <p:nvPr/>
          </p:nvSpPr>
          <p:spPr bwMode="auto">
            <a:xfrm>
              <a:off x="3636963" y="3625850"/>
              <a:ext cx="468312" cy="344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4080" tIns="32040" rIns="64080" bIns="3204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800">
                  <a:solidFill>
                    <a:srgbClr val="000000"/>
                  </a:solidFill>
                  <a:latin typeface="Times New Roman" pitchFamily="18" charset="0"/>
                  <a:ea typeface="DejaVu LGC Sans"/>
                  <a:cs typeface="DejaVu LGC Sans"/>
                </a:rPr>
                <a:t>101</a:t>
              </a:r>
            </a:p>
          </p:txBody>
        </p:sp>
        <p:sp>
          <p:nvSpPr>
            <p:cNvPr id="49" name="Text Box 120"/>
            <p:cNvSpPr txBox="1">
              <a:spLocks noChangeArrowheads="1"/>
            </p:cNvSpPr>
            <p:nvPr/>
          </p:nvSpPr>
          <p:spPr bwMode="auto">
            <a:xfrm>
              <a:off x="2274888" y="1685925"/>
              <a:ext cx="492125" cy="498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4080" tIns="32040" rIns="64080" bIns="3204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800">
                  <a:solidFill>
                    <a:srgbClr val="000000"/>
                  </a:solidFill>
                  <a:latin typeface="Times New Roman" pitchFamily="18" charset="0"/>
                  <a:ea typeface="DejaVu LGC Sans"/>
                  <a:cs typeface="DejaVu LGC Sans"/>
                </a:rPr>
                <a:t>103</a:t>
              </a:r>
            </a:p>
          </p:txBody>
        </p:sp>
        <p:sp>
          <p:nvSpPr>
            <p:cNvPr id="50" name="Text Box 121"/>
            <p:cNvSpPr txBox="1">
              <a:spLocks noChangeArrowheads="1"/>
            </p:cNvSpPr>
            <p:nvPr/>
          </p:nvSpPr>
          <p:spPr bwMode="auto">
            <a:xfrm>
              <a:off x="4618038" y="1866900"/>
              <a:ext cx="762000" cy="2825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4080" tIns="32040" rIns="64080" bIns="3204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b="1">
                  <a:solidFill>
                    <a:srgbClr val="000000"/>
                  </a:solidFill>
                  <a:latin typeface="Times New Roman" pitchFamily="18" charset="0"/>
                  <a:ea typeface="DejaVu LGC Sans"/>
                  <a:cs typeface="DejaVu LGC Sans"/>
                </a:rPr>
                <a:t>Recycler</a:t>
              </a:r>
            </a:p>
          </p:txBody>
        </p:sp>
        <p:sp>
          <p:nvSpPr>
            <p:cNvPr id="51" name="Text Box 122"/>
            <p:cNvSpPr txBox="1">
              <a:spLocks noChangeArrowheads="1"/>
            </p:cNvSpPr>
            <p:nvPr/>
          </p:nvSpPr>
          <p:spPr bwMode="auto">
            <a:xfrm>
              <a:off x="5937250" y="3673475"/>
              <a:ext cx="765175" cy="2270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4080" tIns="32040" rIns="64080" bIns="3204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  <a:latin typeface="Times New Roman" pitchFamily="18" charset="0"/>
                  <a:ea typeface="DejaVu LGC Sans"/>
                  <a:cs typeface="DejaVu LGC Sans"/>
                </a:rPr>
                <a:t>8 Gev line</a:t>
              </a:r>
            </a:p>
          </p:txBody>
        </p:sp>
        <p:sp>
          <p:nvSpPr>
            <p:cNvPr id="52" name="Text Box 123"/>
            <p:cNvSpPr txBox="1">
              <a:spLocks noChangeArrowheads="1"/>
            </p:cNvSpPr>
            <p:nvPr/>
          </p:nvSpPr>
          <p:spPr bwMode="auto">
            <a:xfrm>
              <a:off x="4186238" y="1684338"/>
              <a:ext cx="504825" cy="3460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4080" tIns="32040" rIns="64080" bIns="3204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800">
                  <a:solidFill>
                    <a:srgbClr val="000000"/>
                  </a:solidFill>
                  <a:latin typeface="Times New Roman" pitchFamily="18" charset="0"/>
                  <a:ea typeface="DejaVu LGC Sans"/>
                  <a:cs typeface="DejaVu LGC Sans"/>
                </a:rPr>
                <a:t>100</a:t>
              </a:r>
            </a:p>
          </p:txBody>
        </p:sp>
        <p:sp>
          <p:nvSpPr>
            <p:cNvPr id="53" name="Text Box 124"/>
            <p:cNvSpPr txBox="1">
              <a:spLocks noChangeArrowheads="1"/>
            </p:cNvSpPr>
            <p:nvPr/>
          </p:nvSpPr>
          <p:spPr bwMode="auto">
            <a:xfrm>
              <a:off x="5246688" y="2935288"/>
              <a:ext cx="495300" cy="319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4080" tIns="32040" rIns="64080" bIns="3204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800">
                  <a:solidFill>
                    <a:srgbClr val="000000"/>
                  </a:solidFill>
                  <a:latin typeface="Times New Roman" pitchFamily="18" charset="0"/>
                  <a:ea typeface="DejaVu LGC Sans"/>
                  <a:cs typeface="DejaVu LGC Sans"/>
                </a:rPr>
                <a:t>850</a:t>
              </a:r>
            </a:p>
          </p:txBody>
        </p:sp>
        <p:grpSp>
          <p:nvGrpSpPr>
            <p:cNvPr id="54" name="Group 125"/>
            <p:cNvGrpSpPr>
              <a:grpSpLocks/>
            </p:cNvGrpSpPr>
            <p:nvPr/>
          </p:nvGrpSpPr>
          <p:grpSpPr bwMode="auto">
            <a:xfrm>
              <a:off x="4349750" y="1998669"/>
              <a:ext cx="90488" cy="330201"/>
              <a:chOff x="2740" y="1259"/>
              <a:chExt cx="57" cy="208"/>
            </a:xfrm>
          </p:grpSpPr>
          <p:sp>
            <p:nvSpPr>
              <p:cNvPr id="155" name="AutoShape 126"/>
              <p:cNvSpPr>
                <a:spLocks noChangeArrowheads="1"/>
              </p:cNvSpPr>
              <p:nvPr/>
            </p:nvSpPr>
            <p:spPr bwMode="auto">
              <a:xfrm>
                <a:off x="2741" y="1270"/>
                <a:ext cx="56" cy="19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56" name="AutoShape 127"/>
              <p:cNvSpPr>
                <a:spLocks noChangeArrowheads="1"/>
              </p:cNvSpPr>
              <p:nvPr/>
            </p:nvSpPr>
            <p:spPr bwMode="auto">
              <a:xfrm flipV="1">
                <a:off x="2741" y="1259"/>
                <a:ext cx="56" cy="19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57" name="AutoShape 128"/>
              <p:cNvSpPr>
                <a:spLocks noChangeArrowheads="1"/>
              </p:cNvSpPr>
              <p:nvPr/>
            </p:nvSpPr>
            <p:spPr bwMode="auto">
              <a:xfrm flipH="1" flipV="1">
                <a:off x="2740" y="1259"/>
                <a:ext cx="56" cy="19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58" name="AutoShape 129"/>
              <p:cNvSpPr>
                <a:spLocks noChangeArrowheads="1"/>
              </p:cNvSpPr>
              <p:nvPr/>
            </p:nvSpPr>
            <p:spPr bwMode="auto">
              <a:xfrm flipH="1">
                <a:off x="2740" y="1274"/>
                <a:ext cx="56" cy="19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55" name="Group 130"/>
            <p:cNvGrpSpPr>
              <a:grpSpLocks/>
            </p:cNvGrpSpPr>
            <p:nvPr/>
          </p:nvGrpSpPr>
          <p:grpSpPr bwMode="auto">
            <a:xfrm>
              <a:off x="4706938" y="2427288"/>
              <a:ext cx="193675" cy="320675"/>
              <a:chOff x="2965" y="1529"/>
              <a:chExt cx="122" cy="202"/>
            </a:xfrm>
          </p:grpSpPr>
          <p:sp>
            <p:nvSpPr>
              <p:cNvPr id="149" name="AutoShape 131"/>
              <p:cNvSpPr>
                <a:spLocks noChangeArrowheads="1"/>
              </p:cNvSpPr>
              <p:nvPr/>
            </p:nvSpPr>
            <p:spPr bwMode="auto">
              <a:xfrm>
                <a:off x="2965" y="1543"/>
                <a:ext cx="52" cy="188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50" name="AutoShape 132"/>
              <p:cNvSpPr>
                <a:spLocks noChangeArrowheads="1"/>
              </p:cNvSpPr>
              <p:nvPr/>
            </p:nvSpPr>
            <p:spPr bwMode="auto">
              <a:xfrm flipV="1">
                <a:off x="2966" y="1529"/>
                <a:ext cx="51" cy="189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51" name="AutoShape 133"/>
              <p:cNvSpPr>
                <a:spLocks noChangeArrowheads="1"/>
              </p:cNvSpPr>
              <p:nvPr/>
            </p:nvSpPr>
            <p:spPr bwMode="auto">
              <a:xfrm flipH="1" flipV="1">
                <a:off x="3035" y="1529"/>
                <a:ext cx="52" cy="189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52" name="AutoShape 134"/>
              <p:cNvSpPr>
                <a:spLocks noChangeArrowheads="1"/>
              </p:cNvSpPr>
              <p:nvPr/>
            </p:nvSpPr>
            <p:spPr bwMode="auto">
              <a:xfrm flipH="1">
                <a:off x="3035" y="1543"/>
                <a:ext cx="52" cy="188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53" name="Line 135"/>
              <p:cNvSpPr>
                <a:spLocks noChangeShapeType="1"/>
              </p:cNvSpPr>
              <p:nvPr/>
            </p:nvSpPr>
            <p:spPr bwMode="auto">
              <a:xfrm>
                <a:off x="2992" y="1721"/>
                <a:ext cx="66" cy="1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54" name="Line 136"/>
              <p:cNvSpPr>
                <a:spLocks noChangeShapeType="1"/>
              </p:cNvSpPr>
              <p:nvPr/>
            </p:nvSpPr>
            <p:spPr bwMode="auto">
              <a:xfrm>
                <a:off x="2994" y="1543"/>
                <a:ext cx="60" cy="1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56" name="Group 137"/>
            <p:cNvGrpSpPr>
              <a:grpSpLocks/>
            </p:cNvGrpSpPr>
            <p:nvPr/>
          </p:nvGrpSpPr>
          <p:grpSpPr bwMode="auto">
            <a:xfrm>
              <a:off x="6073825" y="2824168"/>
              <a:ext cx="182564" cy="315913"/>
              <a:chOff x="3826" y="1779"/>
              <a:chExt cx="115" cy="199"/>
            </a:xfrm>
          </p:grpSpPr>
          <p:sp>
            <p:nvSpPr>
              <p:cNvPr id="143" name="AutoShape 138"/>
              <p:cNvSpPr>
                <a:spLocks noChangeArrowheads="1"/>
              </p:cNvSpPr>
              <p:nvPr/>
            </p:nvSpPr>
            <p:spPr bwMode="auto">
              <a:xfrm>
                <a:off x="3826" y="1790"/>
                <a:ext cx="51" cy="188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44" name="AutoShape 139"/>
              <p:cNvSpPr>
                <a:spLocks noChangeArrowheads="1"/>
              </p:cNvSpPr>
              <p:nvPr/>
            </p:nvSpPr>
            <p:spPr bwMode="auto">
              <a:xfrm flipV="1">
                <a:off x="3826" y="1779"/>
                <a:ext cx="50" cy="188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45" name="AutoShape 140"/>
              <p:cNvSpPr>
                <a:spLocks noChangeArrowheads="1"/>
              </p:cNvSpPr>
              <p:nvPr/>
            </p:nvSpPr>
            <p:spPr bwMode="auto">
              <a:xfrm flipH="1" flipV="1">
                <a:off x="3890" y="1779"/>
                <a:ext cx="51" cy="188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46" name="AutoShape 141"/>
              <p:cNvSpPr>
                <a:spLocks noChangeArrowheads="1"/>
              </p:cNvSpPr>
              <p:nvPr/>
            </p:nvSpPr>
            <p:spPr bwMode="auto">
              <a:xfrm flipH="1">
                <a:off x="3890" y="1790"/>
                <a:ext cx="51" cy="188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47" name="Line 142"/>
              <p:cNvSpPr>
                <a:spLocks noChangeShapeType="1"/>
              </p:cNvSpPr>
              <p:nvPr/>
            </p:nvSpPr>
            <p:spPr bwMode="auto">
              <a:xfrm>
                <a:off x="3851" y="1967"/>
                <a:ext cx="64" cy="1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48" name="Line 143"/>
              <p:cNvSpPr>
                <a:spLocks noChangeShapeType="1"/>
              </p:cNvSpPr>
              <p:nvPr/>
            </p:nvSpPr>
            <p:spPr bwMode="auto">
              <a:xfrm>
                <a:off x="3854" y="1790"/>
                <a:ext cx="59" cy="1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sp>
          <p:nvSpPr>
            <p:cNvPr id="57" name="Text Box 144"/>
            <p:cNvSpPr txBox="1">
              <a:spLocks noChangeArrowheads="1"/>
            </p:cNvSpPr>
            <p:nvPr/>
          </p:nvSpPr>
          <p:spPr bwMode="auto">
            <a:xfrm>
              <a:off x="2906713" y="1673225"/>
              <a:ext cx="477837" cy="344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4080" tIns="32040" rIns="64080" bIns="3204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800">
                  <a:solidFill>
                    <a:srgbClr val="000000"/>
                  </a:solidFill>
                  <a:latin typeface="Times New Roman" pitchFamily="18" charset="0"/>
                  <a:ea typeface="DejaVu LGC Sans"/>
                  <a:cs typeface="DejaVu LGC Sans"/>
                </a:rPr>
                <a:t>102</a:t>
              </a:r>
            </a:p>
          </p:txBody>
        </p:sp>
        <p:grpSp>
          <p:nvGrpSpPr>
            <p:cNvPr id="58" name="Group 145"/>
            <p:cNvGrpSpPr>
              <a:grpSpLocks/>
            </p:cNvGrpSpPr>
            <p:nvPr/>
          </p:nvGrpSpPr>
          <p:grpSpPr bwMode="auto">
            <a:xfrm>
              <a:off x="2971786" y="2005026"/>
              <a:ext cx="98424" cy="333377"/>
              <a:chOff x="1872" y="1263"/>
              <a:chExt cx="62" cy="210"/>
            </a:xfrm>
          </p:grpSpPr>
          <p:sp>
            <p:nvSpPr>
              <p:cNvPr id="139" name="AutoShape 146"/>
              <p:cNvSpPr>
                <a:spLocks noChangeArrowheads="1"/>
              </p:cNvSpPr>
              <p:nvPr/>
            </p:nvSpPr>
            <p:spPr bwMode="auto">
              <a:xfrm>
                <a:off x="1877" y="1274"/>
                <a:ext cx="57" cy="19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40" name="AutoShape 147"/>
              <p:cNvSpPr>
                <a:spLocks noChangeArrowheads="1"/>
              </p:cNvSpPr>
              <p:nvPr/>
            </p:nvSpPr>
            <p:spPr bwMode="auto">
              <a:xfrm flipV="1">
                <a:off x="1878" y="1263"/>
                <a:ext cx="56" cy="19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41" name="AutoShape 148"/>
              <p:cNvSpPr>
                <a:spLocks noChangeArrowheads="1"/>
              </p:cNvSpPr>
              <p:nvPr/>
            </p:nvSpPr>
            <p:spPr bwMode="auto">
              <a:xfrm flipH="1" flipV="1">
                <a:off x="1872" y="1263"/>
                <a:ext cx="57" cy="19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42" name="AutoShape 149"/>
              <p:cNvSpPr>
                <a:spLocks noChangeArrowheads="1"/>
              </p:cNvSpPr>
              <p:nvPr/>
            </p:nvSpPr>
            <p:spPr bwMode="auto">
              <a:xfrm flipH="1">
                <a:off x="1872" y="1278"/>
                <a:ext cx="57" cy="19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59" name="Group 150"/>
            <p:cNvGrpSpPr>
              <a:grpSpLocks/>
            </p:cNvGrpSpPr>
            <p:nvPr/>
          </p:nvGrpSpPr>
          <p:grpSpPr bwMode="auto">
            <a:xfrm>
              <a:off x="3114675" y="2005026"/>
              <a:ext cx="96838" cy="333377"/>
              <a:chOff x="1962" y="1263"/>
              <a:chExt cx="61" cy="210"/>
            </a:xfrm>
          </p:grpSpPr>
          <p:sp>
            <p:nvSpPr>
              <p:cNvPr id="135" name="AutoShape 151"/>
              <p:cNvSpPr>
                <a:spLocks noChangeArrowheads="1"/>
              </p:cNvSpPr>
              <p:nvPr/>
            </p:nvSpPr>
            <p:spPr bwMode="auto">
              <a:xfrm>
                <a:off x="1966" y="1274"/>
                <a:ext cx="57" cy="19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36" name="AutoShape 152"/>
              <p:cNvSpPr>
                <a:spLocks noChangeArrowheads="1"/>
              </p:cNvSpPr>
              <p:nvPr/>
            </p:nvSpPr>
            <p:spPr bwMode="auto">
              <a:xfrm flipV="1">
                <a:off x="1967" y="1263"/>
                <a:ext cx="56" cy="19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37" name="AutoShape 153"/>
              <p:cNvSpPr>
                <a:spLocks noChangeArrowheads="1"/>
              </p:cNvSpPr>
              <p:nvPr/>
            </p:nvSpPr>
            <p:spPr bwMode="auto">
              <a:xfrm flipH="1" flipV="1">
                <a:off x="1962" y="1263"/>
                <a:ext cx="57" cy="19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38" name="AutoShape 154"/>
              <p:cNvSpPr>
                <a:spLocks noChangeArrowheads="1"/>
              </p:cNvSpPr>
              <p:nvPr/>
            </p:nvSpPr>
            <p:spPr bwMode="auto">
              <a:xfrm flipH="1">
                <a:off x="1962" y="1278"/>
                <a:ext cx="57" cy="19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sp>
          <p:nvSpPr>
            <p:cNvPr id="60" name="Text Box 155"/>
            <p:cNvSpPr txBox="1">
              <a:spLocks noChangeArrowheads="1"/>
            </p:cNvSpPr>
            <p:nvPr/>
          </p:nvSpPr>
          <p:spPr bwMode="auto">
            <a:xfrm>
              <a:off x="1441450" y="1703388"/>
              <a:ext cx="492125" cy="4381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4080" tIns="32040" rIns="64080" bIns="3204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800">
                  <a:solidFill>
                    <a:srgbClr val="000000"/>
                  </a:solidFill>
                  <a:latin typeface="Times New Roman" pitchFamily="18" charset="0"/>
                  <a:ea typeface="DejaVu LGC Sans"/>
                  <a:cs typeface="DejaVu LGC Sans"/>
                </a:rPr>
                <a:t>104</a:t>
              </a:r>
            </a:p>
          </p:txBody>
        </p:sp>
        <p:sp>
          <p:nvSpPr>
            <p:cNvPr id="61" name="Line 156"/>
            <p:cNvSpPr>
              <a:spLocks noChangeShapeType="1"/>
            </p:cNvSpPr>
            <p:nvPr/>
          </p:nvSpPr>
          <p:spPr bwMode="auto">
            <a:xfrm flipH="1" flipV="1">
              <a:off x="6724650" y="3608388"/>
              <a:ext cx="157163" cy="3095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62" name="Text Box 157"/>
            <p:cNvSpPr txBox="1">
              <a:spLocks noChangeArrowheads="1"/>
            </p:cNvSpPr>
            <p:nvPr/>
          </p:nvSpPr>
          <p:spPr bwMode="auto">
            <a:xfrm>
              <a:off x="6137275" y="1400175"/>
              <a:ext cx="1849438" cy="381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4080" tIns="32040" rIns="64080" bIns="3204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FF"/>
                  </a:solidFill>
                  <a:ea typeface="DejaVu LGC Sans"/>
                  <a:cs typeface="DejaVu LGC Sans"/>
                </a:rPr>
                <a:t>V2 (PDD) 19.2 mr</a:t>
              </a:r>
            </a:p>
          </p:txBody>
        </p:sp>
        <p:sp>
          <p:nvSpPr>
            <p:cNvPr id="63" name="Line 158"/>
            <p:cNvSpPr>
              <a:spLocks noChangeShapeType="1"/>
            </p:cNvSpPr>
            <p:nvPr/>
          </p:nvSpPr>
          <p:spPr bwMode="auto">
            <a:xfrm flipH="1">
              <a:off x="6337300" y="1670050"/>
              <a:ext cx="71438" cy="12700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grpSp>
          <p:nvGrpSpPr>
            <p:cNvPr id="64" name="Group 159"/>
            <p:cNvGrpSpPr>
              <a:grpSpLocks/>
            </p:cNvGrpSpPr>
            <p:nvPr/>
          </p:nvGrpSpPr>
          <p:grpSpPr bwMode="auto">
            <a:xfrm>
              <a:off x="4375126" y="2341559"/>
              <a:ext cx="92075" cy="323849"/>
              <a:chOff x="2756" y="1475"/>
              <a:chExt cx="58" cy="204"/>
            </a:xfrm>
          </p:grpSpPr>
          <p:sp>
            <p:nvSpPr>
              <p:cNvPr id="131" name="AutoShape 160"/>
              <p:cNvSpPr>
                <a:spLocks noChangeArrowheads="1"/>
              </p:cNvSpPr>
              <p:nvPr/>
            </p:nvSpPr>
            <p:spPr bwMode="auto">
              <a:xfrm>
                <a:off x="2758" y="1482"/>
                <a:ext cx="56" cy="19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32" name="AutoShape 161"/>
              <p:cNvSpPr>
                <a:spLocks noChangeArrowheads="1"/>
              </p:cNvSpPr>
              <p:nvPr/>
            </p:nvSpPr>
            <p:spPr bwMode="auto">
              <a:xfrm flipV="1">
                <a:off x="2758" y="1475"/>
                <a:ext cx="56" cy="19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33" name="AutoShape 162"/>
              <p:cNvSpPr>
                <a:spLocks noChangeArrowheads="1"/>
              </p:cNvSpPr>
              <p:nvPr/>
            </p:nvSpPr>
            <p:spPr bwMode="auto">
              <a:xfrm flipH="1" flipV="1">
                <a:off x="2756" y="1475"/>
                <a:ext cx="56" cy="19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34" name="AutoShape 163"/>
              <p:cNvSpPr>
                <a:spLocks noChangeArrowheads="1"/>
              </p:cNvSpPr>
              <p:nvPr/>
            </p:nvSpPr>
            <p:spPr bwMode="auto">
              <a:xfrm flipH="1">
                <a:off x="2756" y="1486"/>
                <a:ext cx="56" cy="19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sp>
          <p:nvSpPr>
            <p:cNvPr id="65" name="Text Box 164"/>
            <p:cNvSpPr txBox="1">
              <a:spLocks noChangeArrowheads="1"/>
            </p:cNvSpPr>
            <p:nvPr/>
          </p:nvSpPr>
          <p:spPr bwMode="auto">
            <a:xfrm>
              <a:off x="2643188" y="2705100"/>
              <a:ext cx="1620837" cy="3794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4080" tIns="32040" rIns="64080" bIns="3204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FF"/>
                  </a:solidFill>
                  <a:ea typeface="DejaVu LGC Sans"/>
                  <a:cs typeface="DejaVu LGC Sans"/>
                </a:rPr>
                <a:t>HBEND (35 mr)</a:t>
              </a:r>
            </a:p>
          </p:txBody>
        </p:sp>
        <p:sp>
          <p:nvSpPr>
            <p:cNvPr id="66" name="Line 165"/>
            <p:cNvSpPr>
              <a:spLocks noChangeShapeType="1"/>
            </p:cNvSpPr>
            <p:nvPr/>
          </p:nvSpPr>
          <p:spPr bwMode="auto">
            <a:xfrm flipV="1">
              <a:off x="3875088" y="2551113"/>
              <a:ext cx="230187" cy="1031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67" name="AutoShape 166"/>
            <p:cNvSpPr>
              <a:spLocks noChangeArrowheads="1"/>
            </p:cNvSpPr>
            <p:nvPr/>
          </p:nvSpPr>
          <p:spPr bwMode="auto">
            <a:xfrm>
              <a:off x="4051300" y="2276475"/>
              <a:ext cx="93663" cy="255588"/>
            </a:xfrm>
            <a:prstGeom prst="triangle">
              <a:avLst>
                <a:gd name="adj" fmla="val 50000"/>
              </a:avLst>
            </a:pr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68" name="Text Box 167"/>
            <p:cNvSpPr txBox="1">
              <a:spLocks noChangeArrowheads="1"/>
            </p:cNvSpPr>
            <p:nvPr/>
          </p:nvSpPr>
          <p:spPr bwMode="auto">
            <a:xfrm>
              <a:off x="3243263" y="1976438"/>
              <a:ext cx="173037" cy="369887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69" name="Text Box 168"/>
            <p:cNvSpPr txBox="1">
              <a:spLocks noChangeArrowheads="1"/>
            </p:cNvSpPr>
            <p:nvPr/>
          </p:nvSpPr>
          <p:spPr bwMode="auto">
            <a:xfrm>
              <a:off x="2830513" y="1266825"/>
              <a:ext cx="2724150" cy="303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4080" tIns="32040" rIns="64080" bIns="3204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FF"/>
                  </a:solidFill>
                  <a:ea typeface="DejaVu LGC Sans"/>
                  <a:cs typeface="DejaVu LGC Sans"/>
                </a:rPr>
                <a:t>VLAM (MLAW) 13.6 mr (DC)</a:t>
              </a:r>
            </a:p>
          </p:txBody>
        </p:sp>
        <p:sp>
          <p:nvSpPr>
            <p:cNvPr id="70" name="Line 169"/>
            <p:cNvSpPr>
              <a:spLocks noChangeShapeType="1"/>
            </p:cNvSpPr>
            <p:nvPr/>
          </p:nvSpPr>
          <p:spPr bwMode="auto">
            <a:xfrm flipH="1">
              <a:off x="3363913" y="1468438"/>
              <a:ext cx="82550" cy="5111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71" name="Text Box 170"/>
            <p:cNvSpPr txBox="1">
              <a:spLocks noChangeArrowheads="1"/>
            </p:cNvSpPr>
            <p:nvPr/>
          </p:nvSpPr>
          <p:spPr bwMode="auto">
            <a:xfrm>
              <a:off x="1836738" y="2049463"/>
              <a:ext cx="173037" cy="20320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4080" tIns="32040" rIns="64080" bIns="3204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800">
                  <a:solidFill>
                    <a:srgbClr val="000000"/>
                  </a:solidFill>
                  <a:latin typeface="Times New Roman" pitchFamily="18" charset="0"/>
                  <a:ea typeface="DejaVu LGC Sans"/>
                  <a:cs typeface="DejaVu LGC Sans"/>
                </a:rPr>
                <a:t>K</a:t>
              </a:r>
            </a:p>
          </p:txBody>
        </p:sp>
        <p:sp>
          <p:nvSpPr>
            <p:cNvPr id="72" name="Text Box 171"/>
            <p:cNvSpPr txBox="1">
              <a:spLocks noChangeArrowheads="1"/>
            </p:cNvSpPr>
            <p:nvPr/>
          </p:nvSpPr>
          <p:spPr bwMode="auto">
            <a:xfrm>
              <a:off x="422275" y="1176338"/>
              <a:ext cx="2147888" cy="4714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4080" tIns="32040" rIns="64080" bIns="3204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FF"/>
                  </a:solidFill>
                  <a:ea typeface="DejaVu LGC Sans"/>
                  <a:cs typeface="DejaVu LGC Sans"/>
                </a:rPr>
                <a:t>HKICK (1.208 mr)</a:t>
              </a: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FF"/>
                  </a:solidFill>
                  <a:ea typeface="DejaVu LGC Sans"/>
                  <a:cs typeface="DejaVu LGC Sans"/>
                </a:rPr>
                <a:t>5 kickers 1 bumpers</a:t>
              </a:r>
            </a:p>
          </p:txBody>
        </p:sp>
        <p:sp>
          <p:nvSpPr>
            <p:cNvPr id="73" name="Line 172"/>
            <p:cNvSpPr>
              <a:spLocks noChangeShapeType="1"/>
            </p:cNvSpPr>
            <p:nvPr/>
          </p:nvSpPr>
          <p:spPr bwMode="auto">
            <a:xfrm>
              <a:off x="1744663" y="1689100"/>
              <a:ext cx="161925" cy="3683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74" name="Text Box 173"/>
            <p:cNvSpPr txBox="1">
              <a:spLocks noChangeArrowheads="1"/>
            </p:cNvSpPr>
            <p:nvPr/>
          </p:nvSpPr>
          <p:spPr bwMode="auto">
            <a:xfrm>
              <a:off x="6781800" y="2724150"/>
              <a:ext cx="333375" cy="198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4080" tIns="32040" rIns="64080" bIns="3204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800">
                  <a:solidFill>
                    <a:srgbClr val="000000"/>
                  </a:solidFill>
                  <a:ea typeface="DejaVu LGC Sans"/>
                  <a:cs typeface="DejaVu LGC Sans"/>
                </a:rPr>
                <a:t>848</a:t>
              </a:r>
            </a:p>
          </p:txBody>
        </p:sp>
        <p:sp>
          <p:nvSpPr>
            <p:cNvPr id="75" name="Line 174"/>
            <p:cNvSpPr>
              <a:spLocks noChangeShapeType="1"/>
            </p:cNvSpPr>
            <p:nvPr/>
          </p:nvSpPr>
          <p:spPr bwMode="auto">
            <a:xfrm flipH="1">
              <a:off x="6802438" y="2971800"/>
              <a:ext cx="155575" cy="3063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76" name="Line 175"/>
            <p:cNvSpPr>
              <a:spLocks noChangeShapeType="1"/>
            </p:cNvSpPr>
            <p:nvPr/>
          </p:nvSpPr>
          <p:spPr bwMode="auto">
            <a:xfrm flipH="1">
              <a:off x="7566025" y="2971800"/>
              <a:ext cx="79375" cy="2032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77" name="Text Box 176"/>
            <p:cNvSpPr txBox="1">
              <a:spLocks noChangeArrowheads="1"/>
            </p:cNvSpPr>
            <p:nvPr/>
          </p:nvSpPr>
          <p:spPr bwMode="auto">
            <a:xfrm>
              <a:off x="7805738" y="3235325"/>
              <a:ext cx="258762" cy="198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4080" tIns="32040" rIns="64080" bIns="3204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800" b="1">
                  <a:solidFill>
                    <a:srgbClr val="000000"/>
                  </a:solidFill>
                  <a:ea typeface="DejaVu LGC Sans"/>
                  <a:cs typeface="DejaVu LGC Sans"/>
                </a:rPr>
                <a:t>MI8</a:t>
              </a:r>
            </a:p>
          </p:txBody>
        </p:sp>
        <p:sp>
          <p:nvSpPr>
            <p:cNvPr id="78" name="Text Box 177"/>
            <p:cNvSpPr txBox="1">
              <a:spLocks noChangeArrowheads="1"/>
            </p:cNvSpPr>
            <p:nvPr/>
          </p:nvSpPr>
          <p:spPr bwMode="auto">
            <a:xfrm>
              <a:off x="5746750" y="2940050"/>
              <a:ext cx="496888" cy="3190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4080" tIns="32040" rIns="64080" bIns="3204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800">
                  <a:solidFill>
                    <a:srgbClr val="000000"/>
                  </a:solidFill>
                  <a:latin typeface="Times New Roman" pitchFamily="18" charset="0"/>
                  <a:ea typeface="DejaVu LGC Sans"/>
                  <a:cs typeface="DejaVu LGC Sans"/>
                </a:rPr>
                <a:t>849</a:t>
              </a:r>
            </a:p>
          </p:txBody>
        </p:sp>
        <p:sp>
          <p:nvSpPr>
            <p:cNvPr id="79" name="Line 178"/>
            <p:cNvSpPr>
              <a:spLocks noChangeShapeType="1"/>
            </p:cNvSpPr>
            <p:nvPr/>
          </p:nvSpPr>
          <p:spPr bwMode="auto">
            <a:xfrm>
              <a:off x="6038850" y="3175000"/>
              <a:ext cx="152400" cy="1031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80" name="Text Box 179"/>
            <p:cNvSpPr txBox="1">
              <a:spLocks noChangeArrowheads="1"/>
            </p:cNvSpPr>
            <p:nvPr/>
          </p:nvSpPr>
          <p:spPr bwMode="auto">
            <a:xfrm>
              <a:off x="4198938" y="2979738"/>
              <a:ext cx="495300" cy="319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4080" tIns="32040" rIns="64080" bIns="3204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800">
                  <a:solidFill>
                    <a:srgbClr val="000000"/>
                  </a:solidFill>
                  <a:latin typeface="Times New Roman" pitchFamily="18" charset="0"/>
                  <a:ea typeface="DejaVu LGC Sans"/>
                  <a:cs typeface="DejaVu LGC Sans"/>
                </a:rPr>
                <a:t>852</a:t>
              </a:r>
            </a:p>
          </p:txBody>
        </p:sp>
        <p:sp>
          <p:nvSpPr>
            <p:cNvPr id="81" name="Text Box 180"/>
            <p:cNvSpPr txBox="1">
              <a:spLocks noChangeArrowheads="1"/>
            </p:cNvSpPr>
            <p:nvPr/>
          </p:nvSpPr>
          <p:spPr bwMode="auto">
            <a:xfrm>
              <a:off x="4570413" y="2979738"/>
              <a:ext cx="495300" cy="319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4080" tIns="32040" rIns="64080" bIns="3204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800">
                  <a:solidFill>
                    <a:srgbClr val="000000"/>
                  </a:solidFill>
                  <a:latin typeface="Times New Roman" pitchFamily="18" charset="0"/>
                  <a:ea typeface="DejaVu LGC Sans"/>
                  <a:cs typeface="DejaVu LGC Sans"/>
                </a:rPr>
                <a:t>851</a:t>
              </a:r>
            </a:p>
          </p:txBody>
        </p:sp>
        <p:sp>
          <p:nvSpPr>
            <p:cNvPr id="82" name="Line 181"/>
            <p:cNvSpPr>
              <a:spLocks noChangeShapeType="1"/>
            </p:cNvSpPr>
            <p:nvPr/>
          </p:nvSpPr>
          <p:spPr bwMode="auto">
            <a:xfrm flipV="1">
              <a:off x="873125" y="2163763"/>
              <a:ext cx="3851275" cy="2063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lgDashDot"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83" name="Text Box 182"/>
            <p:cNvSpPr txBox="1">
              <a:spLocks noChangeArrowheads="1"/>
            </p:cNvSpPr>
            <p:nvPr/>
          </p:nvSpPr>
          <p:spPr bwMode="auto">
            <a:xfrm>
              <a:off x="2260600" y="3673475"/>
              <a:ext cx="492125" cy="498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4080" tIns="32040" rIns="64080" bIns="3204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800">
                  <a:solidFill>
                    <a:srgbClr val="000000"/>
                  </a:solidFill>
                  <a:latin typeface="Times New Roman" pitchFamily="18" charset="0"/>
                  <a:ea typeface="DejaVu LGC Sans"/>
                  <a:cs typeface="DejaVu LGC Sans"/>
                </a:rPr>
                <a:t>103</a:t>
              </a:r>
            </a:p>
          </p:txBody>
        </p:sp>
        <p:sp>
          <p:nvSpPr>
            <p:cNvPr id="84" name="Text Box 183"/>
            <p:cNvSpPr txBox="1">
              <a:spLocks noChangeArrowheads="1"/>
            </p:cNvSpPr>
            <p:nvPr/>
          </p:nvSpPr>
          <p:spPr bwMode="auto">
            <a:xfrm>
              <a:off x="2876550" y="3673475"/>
              <a:ext cx="476250" cy="3429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4080" tIns="32040" rIns="64080" bIns="3204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800">
                  <a:solidFill>
                    <a:srgbClr val="000000"/>
                  </a:solidFill>
                  <a:latin typeface="Times New Roman" pitchFamily="18" charset="0"/>
                  <a:ea typeface="DejaVu LGC Sans"/>
                  <a:cs typeface="DejaVu LGC Sans"/>
                </a:rPr>
                <a:t>102</a:t>
              </a:r>
            </a:p>
          </p:txBody>
        </p:sp>
        <p:grpSp>
          <p:nvGrpSpPr>
            <p:cNvPr id="85" name="Group 184"/>
            <p:cNvGrpSpPr>
              <a:grpSpLocks/>
            </p:cNvGrpSpPr>
            <p:nvPr/>
          </p:nvGrpSpPr>
          <p:grpSpPr bwMode="auto">
            <a:xfrm>
              <a:off x="3851285" y="2017710"/>
              <a:ext cx="192088" cy="317499"/>
              <a:chOff x="2426" y="1271"/>
              <a:chExt cx="121" cy="200"/>
            </a:xfrm>
          </p:grpSpPr>
          <p:sp>
            <p:nvSpPr>
              <p:cNvPr id="125" name="AutoShape 185"/>
              <p:cNvSpPr>
                <a:spLocks noChangeArrowheads="1"/>
              </p:cNvSpPr>
              <p:nvPr/>
            </p:nvSpPr>
            <p:spPr bwMode="auto">
              <a:xfrm>
                <a:off x="2426" y="1282"/>
                <a:ext cx="52" cy="189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26" name="AutoShape 186"/>
              <p:cNvSpPr>
                <a:spLocks noChangeArrowheads="1"/>
              </p:cNvSpPr>
              <p:nvPr/>
            </p:nvSpPr>
            <p:spPr bwMode="auto">
              <a:xfrm flipV="1">
                <a:off x="2426" y="1271"/>
                <a:ext cx="51" cy="189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27" name="AutoShape 187"/>
              <p:cNvSpPr>
                <a:spLocks noChangeArrowheads="1"/>
              </p:cNvSpPr>
              <p:nvPr/>
            </p:nvSpPr>
            <p:spPr bwMode="auto">
              <a:xfrm flipH="1" flipV="1">
                <a:off x="2495" y="1271"/>
                <a:ext cx="52" cy="189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28" name="AutoShape 188"/>
              <p:cNvSpPr>
                <a:spLocks noChangeArrowheads="1"/>
              </p:cNvSpPr>
              <p:nvPr/>
            </p:nvSpPr>
            <p:spPr bwMode="auto">
              <a:xfrm flipH="1">
                <a:off x="2495" y="1282"/>
                <a:ext cx="52" cy="189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29" name="Line 189"/>
              <p:cNvSpPr>
                <a:spLocks noChangeShapeType="1"/>
              </p:cNvSpPr>
              <p:nvPr/>
            </p:nvSpPr>
            <p:spPr bwMode="auto">
              <a:xfrm>
                <a:off x="2452" y="1460"/>
                <a:ext cx="66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30" name="Line 190"/>
              <p:cNvSpPr>
                <a:spLocks noChangeShapeType="1"/>
              </p:cNvSpPr>
              <p:nvPr/>
            </p:nvSpPr>
            <p:spPr bwMode="auto">
              <a:xfrm>
                <a:off x="2455" y="1282"/>
                <a:ext cx="60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86" name="Group 191"/>
            <p:cNvGrpSpPr>
              <a:grpSpLocks/>
            </p:cNvGrpSpPr>
            <p:nvPr/>
          </p:nvGrpSpPr>
          <p:grpSpPr bwMode="auto">
            <a:xfrm>
              <a:off x="3641735" y="1993903"/>
              <a:ext cx="190501" cy="317501"/>
              <a:chOff x="2294" y="1256"/>
              <a:chExt cx="120" cy="200"/>
            </a:xfrm>
          </p:grpSpPr>
          <p:sp>
            <p:nvSpPr>
              <p:cNvPr id="119" name="AutoShape 192"/>
              <p:cNvSpPr>
                <a:spLocks noChangeArrowheads="1"/>
              </p:cNvSpPr>
              <p:nvPr/>
            </p:nvSpPr>
            <p:spPr bwMode="auto">
              <a:xfrm>
                <a:off x="2294" y="1267"/>
                <a:ext cx="51" cy="189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20" name="AutoShape 193"/>
              <p:cNvSpPr>
                <a:spLocks noChangeArrowheads="1"/>
              </p:cNvSpPr>
              <p:nvPr/>
            </p:nvSpPr>
            <p:spPr bwMode="auto">
              <a:xfrm flipV="1">
                <a:off x="2294" y="1256"/>
                <a:ext cx="51" cy="189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21" name="AutoShape 194"/>
              <p:cNvSpPr>
                <a:spLocks noChangeArrowheads="1"/>
              </p:cNvSpPr>
              <p:nvPr/>
            </p:nvSpPr>
            <p:spPr bwMode="auto">
              <a:xfrm flipH="1" flipV="1">
                <a:off x="2363" y="1256"/>
                <a:ext cx="51" cy="189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22" name="AutoShape 195"/>
              <p:cNvSpPr>
                <a:spLocks noChangeArrowheads="1"/>
              </p:cNvSpPr>
              <p:nvPr/>
            </p:nvSpPr>
            <p:spPr bwMode="auto">
              <a:xfrm flipH="1">
                <a:off x="2363" y="1267"/>
                <a:ext cx="51" cy="189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23" name="Line 196"/>
              <p:cNvSpPr>
                <a:spLocks noChangeShapeType="1"/>
              </p:cNvSpPr>
              <p:nvPr/>
            </p:nvSpPr>
            <p:spPr bwMode="auto">
              <a:xfrm>
                <a:off x="2320" y="1445"/>
                <a:ext cx="6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24" name="Line 197"/>
              <p:cNvSpPr>
                <a:spLocks noChangeShapeType="1"/>
              </p:cNvSpPr>
              <p:nvPr/>
            </p:nvSpPr>
            <p:spPr bwMode="auto">
              <a:xfrm>
                <a:off x="2323" y="1267"/>
                <a:ext cx="5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sp>
          <p:nvSpPr>
            <p:cNvPr id="87" name="Line 198"/>
            <p:cNvSpPr>
              <a:spLocks noChangeShapeType="1"/>
            </p:cNvSpPr>
            <p:nvPr/>
          </p:nvSpPr>
          <p:spPr bwMode="auto">
            <a:xfrm>
              <a:off x="4024313" y="3405188"/>
              <a:ext cx="3752850" cy="111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88" name="Text Box 199"/>
            <p:cNvSpPr txBox="1">
              <a:spLocks noChangeArrowheads="1"/>
            </p:cNvSpPr>
            <p:nvPr/>
          </p:nvSpPr>
          <p:spPr bwMode="auto">
            <a:xfrm>
              <a:off x="881063" y="3381375"/>
              <a:ext cx="379412" cy="238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  <a:latin typeface="Times New Roman" pitchFamily="18" charset="0"/>
                  <a:ea typeface="DejaVu LGC Sans"/>
                  <a:cs typeface="DejaVu LGC Sans"/>
                </a:rPr>
                <a:t>MI</a:t>
              </a:r>
            </a:p>
          </p:txBody>
        </p:sp>
        <p:sp>
          <p:nvSpPr>
            <p:cNvPr id="89" name="AutoShape 200"/>
            <p:cNvSpPr>
              <a:spLocks noChangeArrowheads="1"/>
            </p:cNvSpPr>
            <p:nvPr/>
          </p:nvSpPr>
          <p:spPr bwMode="auto">
            <a:xfrm>
              <a:off x="4516438" y="2003425"/>
              <a:ext cx="92075" cy="25558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90" name="Text Box 201"/>
            <p:cNvSpPr txBox="1">
              <a:spLocks noChangeArrowheads="1"/>
            </p:cNvSpPr>
            <p:nvPr/>
          </p:nvSpPr>
          <p:spPr bwMode="auto">
            <a:xfrm>
              <a:off x="2403475" y="2300288"/>
              <a:ext cx="617538" cy="2333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>
                  <a:solidFill>
                    <a:srgbClr val="000000"/>
                  </a:solidFill>
                  <a:latin typeface="Times New Roman" pitchFamily="18" charset="0"/>
                  <a:ea typeface="DejaVu LGC Sans"/>
                  <a:cs typeface="DejaVu LGC Sans"/>
                </a:rPr>
                <a:t>QR853</a:t>
              </a:r>
            </a:p>
          </p:txBody>
        </p:sp>
        <p:sp>
          <p:nvSpPr>
            <p:cNvPr id="91" name="Text Box 202"/>
            <p:cNvSpPr txBox="1">
              <a:spLocks noChangeArrowheads="1"/>
            </p:cNvSpPr>
            <p:nvPr/>
          </p:nvSpPr>
          <p:spPr bwMode="auto">
            <a:xfrm>
              <a:off x="4816475" y="2117725"/>
              <a:ext cx="600075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>
                  <a:solidFill>
                    <a:srgbClr val="000000"/>
                  </a:solidFill>
                  <a:latin typeface="Times New Roman" pitchFamily="18" charset="0"/>
                  <a:ea typeface="DejaVu LGC Sans"/>
                  <a:cs typeface="DejaVu LGC Sans"/>
                </a:rPr>
                <a:t>QR852</a:t>
              </a:r>
            </a:p>
          </p:txBody>
        </p:sp>
        <p:sp>
          <p:nvSpPr>
            <p:cNvPr id="92" name="Line 203"/>
            <p:cNvSpPr>
              <a:spLocks noChangeShapeType="1"/>
            </p:cNvSpPr>
            <p:nvPr/>
          </p:nvSpPr>
          <p:spPr bwMode="auto">
            <a:xfrm flipV="1">
              <a:off x="3122613" y="2395538"/>
              <a:ext cx="646112" cy="1365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93" name="Line 204"/>
            <p:cNvSpPr>
              <a:spLocks noChangeShapeType="1"/>
            </p:cNvSpPr>
            <p:nvPr/>
          </p:nvSpPr>
          <p:spPr bwMode="auto">
            <a:xfrm flipH="1">
              <a:off x="4487863" y="2324100"/>
              <a:ext cx="412750" cy="15716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94" name="Text Box 205"/>
            <p:cNvSpPr txBox="1">
              <a:spLocks noChangeArrowheads="1"/>
            </p:cNvSpPr>
            <p:nvPr/>
          </p:nvSpPr>
          <p:spPr bwMode="auto">
            <a:xfrm>
              <a:off x="6557963" y="1804988"/>
              <a:ext cx="2057400" cy="3381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FF"/>
                  </a:solidFill>
                  <a:ea typeface="DejaVu LGC Sans"/>
                  <a:cs typeface="DejaVu LGC Sans"/>
                </a:rPr>
                <a:t>New Dipole Magnets</a:t>
              </a:r>
            </a:p>
          </p:txBody>
        </p:sp>
        <p:sp>
          <p:nvSpPr>
            <p:cNvPr id="95" name="AutoShape 206"/>
            <p:cNvSpPr>
              <a:spLocks noChangeArrowheads="1"/>
            </p:cNvSpPr>
            <p:nvPr/>
          </p:nvSpPr>
          <p:spPr bwMode="auto">
            <a:xfrm>
              <a:off x="4656138" y="3217863"/>
              <a:ext cx="92075" cy="2540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96" name="Text Box 207"/>
            <p:cNvSpPr txBox="1">
              <a:spLocks noChangeArrowheads="1"/>
            </p:cNvSpPr>
            <p:nvPr/>
          </p:nvSpPr>
          <p:spPr bwMode="auto">
            <a:xfrm>
              <a:off x="2266950" y="3890963"/>
              <a:ext cx="2586038" cy="341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FF"/>
                  </a:solidFill>
                  <a:ea typeface="DejaVu LGC Sans"/>
                  <a:cs typeface="DejaVu LGC Sans"/>
                </a:rPr>
                <a:t>Mini-Boone switch magnet</a:t>
              </a:r>
            </a:p>
          </p:txBody>
        </p:sp>
        <p:sp>
          <p:nvSpPr>
            <p:cNvPr id="97" name="Line 208"/>
            <p:cNvSpPr>
              <a:spLocks noChangeShapeType="1"/>
            </p:cNvSpPr>
            <p:nvPr/>
          </p:nvSpPr>
          <p:spPr bwMode="auto">
            <a:xfrm flipH="1">
              <a:off x="6542088" y="2073275"/>
              <a:ext cx="336550" cy="9461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98" name="Line 209"/>
            <p:cNvSpPr>
              <a:spLocks noChangeShapeType="1"/>
            </p:cNvSpPr>
            <p:nvPr/>
          </p:nvSpPr>
          <p:spPr bwMode="auto">
            <a:xfrm flipV="1">
              <a:off x="4386263" y="3486150"/>
              <a:ext cx="269875" cy="47466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99" name="Oval 210"/>
            <p:cNvSpPr>
              <a:spLocks noChangeArrowheads="1"/>
            </p:cNvSpPr>
            <p:nvPr/>
          </p:nvSpPr>
          <p:spPr bwMode="auto">
            <a:xfrm>
              <a:off x="6835775" y="3286125"/>
              <a:ext cx="79375" cy="258763"/>
            </a:xfrm>
            <a:prstGeom prst="ellipse">
              <a:avLst/>
            </a:prstGeom>
            <a:solidFill>
              <a:srgbClr val="6666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00" name="Oval 211"/>
            <p:cNvSpPr>
              <a:spLocks noChangeArrowheads="1"/>
            </p:cNvSpPr>
            <p:nvPr/>
          </p:nvSpPr>
          <p:spPr bwMode="auto">
            <a:xfrm>
              <a:off x="7586663" y="3286125"/>
              <a:ext cx="79375" cy="258763"/>
            </a:xfrm>
            <a:prstGeom prst="ellipse">
              <a:avLst/>
            </a:prstGeom>
            <a:solidFill>
              <a:srgbClr val="6666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01" name="Oval 212"/>
            <p:cNvSpPr>
              <a:spLocks noChangeArrowheads="1"/>
            </p:cNvSpPr>
            <p:nvPr/>
          </p:nvSpPr>
          <p:spPr bwMode="auto">
            <a:xfrm>
              <a:off x="8170863" y="3275013"/>
              <a:ext cx="79375" cy="258762"/>
            </a:xfrm>
            <a:prstGeom prst="ellipse">
              <a:avLst/>
            </a:prstGeom>
            <a:solidFill>
              <a:srgbClr val="6666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02" name="Text Box 213"/>
            <p:cNvSpPr txBox="1">
              <a:spLocks noChangeArrowheads="1"/>
            </p:cNvSpPr>
            <p:nvPr/>
          </p:nvSpPr>
          <p:spPr bwMode="auto">
            <a:xfrm>
              <a:off x="7867650" y="2674938"/>
              <a:ext cx="371475" cy="231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solidFill>
                    <a:srgbClr val="000000"/>
                  </a:solidFill>
                  <a:ea typeface="DejaVu LGC Sans"/>
                  <a:cs typeface="DejaVu LGC Sans"/>
                </a:rPr>
                <a:t>846</a:t>
              </a:r>
            </a:p>
          </p:txBody>
        </p:sp>
        <p:sp>
          <p:nvSpPr>
            <p:cNvPr id="103" name="Line 214"/>
            <p:cNvSpPr>
              <a:spLocks noChangeShapeType="1"/>
            </p:cNvSpPr>
            <p:nvPr/>
          </p:nvSpPr>
          <p:spPr bwMode="auto">
            <a:xfrm>
              <a:off x="8102600" y="2792413"/>
              <a:ext cx="90488" cy="3921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04" name="Line 215"/>
            <p:cNvSpPr>
              <a:spLocks noChangeShapeType="1"/>
            </p:cNvSpPr>
            <p:nvPr/>
          </p:nvSpPr>
          <p:spPr bwMode="auto">
            <a:xfrm>
              <a:off x="7756525" y="3419475"/>
              <a:ext cx="369888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05" name="Text Box 216"/>
            <p:cNvSpPr txBox="1">
              <a:spLocks noChangeArrowheads="1"/>
            </p:cNvSpPr>
            <p:nvPr/>
          </p:nvSpPr>
          <p:spPr bwMode="auto">
            <a:xfrm>
              <a:off x="7199313" y="2282825"/>
              <a:ext cx="1042987" cy="2460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>
                  <a:solidFill>
                    <a:srgbClr val="000000"/>
                  </a:solidFill>
                  <a:ea typeface="DejaVu LGC Sans"/>
                  <a:cs typeface="DejaVu LGC Sans"/>
                </a:rPr>
                <a:t>New MQT trims</a:t>
              </a:r>
            </a:p>
          </p:txBody>
        </p:sp>
        <p:sp>
          <p:nvSpPr>
            <p:cNvPr id="106" name="Line 217"/>
            <p:cNvSpPr>
              <a:spLocks noChangeShapeType="1"/>
            </p:cNvSpPr>
            <p:nvPr/>
          </p:nvSpPr>
          <p:spPr bwMode="auto">
            <a:xfrm flipH="1">
              <a:off x="6923088" y="2489200"/>
              <a:ext cx="463550" cy="8191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07" name="Line 218"/>
            <p:cNvSpPr>
              <a:spLocks noChangeShapeType="1"/>
            </p:cNvSpPr>
            <p:nvPr/>
          </p:nvSpPr>
          <p:spPr bwMode="auto">
            <a:xfrm>
              <a:off x="7666038" y="2489200"/>
              <a:ext cx="460375" cy="7969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08" name="Line 219"/>
            <p:cNvSpPr>
              <a:spLocks noChangeShapeType="1"/>
            </p:cNvSpPr>
            <p:nvPr/>
          </p:nvSpPr>
          <p:spPr bwMode="auto">
            <a:xfrm flipH="1">
              <a:off x="7686675" y="2903538"/>
              <a:ext cx="227013" cy="3476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09" name="Oval 220"/>
            <p:cNvSpPr>
              <a:spLocks noChangeArrowheads="1"/>
            </p:cNvSpPr>
            <p:nvPr/>
          </p:nvSpPr>
          <p:spPr bwMode="auto">
            <a:xfrm>
              <a:off x="6184900" y="2881313"/>
              <a:ext cx="79375" cy="258762"/>
            </a:xfrm>
            <a:prstGeom prst="ellipse">
              <a:avLst/>
            </a:prstGeom>
            <a:solidFill>
              <a:srgbClr val="FF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10" name="Oval 221"/>
            <p:cNvSpPr>
              <a:spLocks noChangeArrowheads="1"/>
            </p:cNvSpPr>
            <p:nvPr/>
          </p:nvSpPr>
          <p:spPr bwMode="auto">
            <a:xfrm>
              <a:off x="5489575" y="2690813"/>
              <a:ext cx="79375" cy="258762"/>
            </a:xfrm>
            <a:prstGeom prst="ellipse">
              <a:avLst/>
            </a:prstGeom>
            <a:solidFill>
              <a:srgbClr val="FF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11" name="Oval 222"/>
            <p:cNvSpPr>
              <a:spLocks noChangeArrowheads="1"/>
            </p:cNvSpPr>
            <p:nvPr/>
          </p:nvSpPr>
          <p:spPr bwMode="auto">
            <a:xfrm>
              <a:off x="4827588" y="2489200"/>
              <a:ext cx="79375" cy="258763"/>
            </a:xfrm>
            <a:prstGeom prst="ellipse">
              <a:avLst/>
            </a:prstGeom>
            <a:solidFill>
              <a:srgbClr val="FF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12" name="Oval 223"/>
            <p:cNvSpPr>
              <a:spLocks noChangeArrowheads="1"/>
            </p:cNvSpPr>
            <p:nvPr/>
          </p:nvSpPr>
          <p:spPr bwMode="auto">
            <a:xfrm>
              <a:off x="4446588" y="2398713"/>
              <a:ext cx="79375" cy="258762"/>
            </a:xfrm>
            <a:prstGeom prst="ellipse">
              <a:avLst/>
            </a:prstGeom>
            <a:solidFill>
              <a:srgbClr val="FF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13" name="Oval 224"/>
            <p:cNvSpPr>
              <a:spLocks noChangeArrowheads="1"/>
            </p:cNvSpPr>
            <p:nvPr/>
          </p:nvSpPr>
          <p:spPr bwMode="auto">
            <a:xfrm>
              <a:off x="3851275" y="2241550"/>
              <a:ext cx="79375" cy="258763"/>
            </a:xfrm>
            <a:prstGeom prst="ellipse">
              <a:avLst/>
            </a:prstGeom>
            <a:solidFill>
              <a:srgbClr val="FF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14" name="Text Box 225"/>
            <p:cNvSpPr txBox="1">
              <a:spLocks noChangeArrowheads="1"/>
            </p:cNvSpPr>
            <p:nvPr/>
          </p:nvSpPr>
          <p:spPr bwMode="auto">
            <a:xfrm>
              <a:off x="5249863" y="1778000"/>
              <a:ext cx="758825" cy="2460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solidFill>
                    <a:srgbClr val="000000"/>
                  </a:solidFill>
                  <a:ea typeface="DejaVu LGC Sans"/>
                  <a:cs typeface="DejaVu LGC Sans"/>
                </a:rPr>
                <a:t>MQT trims</a:t>
              </a:r>
            </a:p>
          </p:txBody>
        </p:sp>
        <p:sp>
          <p:nvSpPr>
            <p:cNvPr id="115" name="Line 226"/>
            <p:cNvSpPr>
              <a:spLocks noChangeShapeType="1"/>
            </p:cNvSpPr>
            <p:nvPr/>
          </p:nvSpPr>
          <p:spPr bwMode="auto">
            <a:xfrm flipH="1">
              <a:off x="4926013" y="1951038"/>
              <a:ext cx="833437" cy="5715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16" name="Text Box 227"/>
            <p:cNvSpPr txBox="1">
              <a:spLocks noChangeArrowheads="1"/>
            </p:cNvSpPr>
            <p:nvPr/>
          </p:nvSpPr>
          <p:spPr bwMode="auto">
            <a:xfrm>
              <a:off x="6551613" y="3892550"/>
              <a:ext cx="1727200" cy="3381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FF"/>
                  </a:solidFill>
                  <a:ea typeface="DejaVu LGC Sans"/>
                  <a:cs typeface="DejaVu LGC Sans"/>
                </a:rPr>
                <a:t>ADCW Switching</a:t>
              </a:r>
            </a:p>
          </p:txBody>
        </p:sp>
        <p:sp>
          <p:nvSpPr>
            <p:cNvPr id="117" name="AutoShape 228"/>
            <p:cNvSpPr>
              <a:spLocks noChangeArrowheads="1"/>
            </p:cNvSpPr>
            <p:nvPr/>
          </p:nvSpPr>
          <p:spPr bwMode="auto">
            <a:xfrm>
              <a:off x="6369050" y="3305175"/>
              <a:ext cx="90488" cy="254000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18" name="AutoShape 229"/>
            <p:cNvSpPr>
              <a:spLocks noChangeArrowheads="1"/>
            </p:cNvSpPr>
            <p:nvPr/>
          </p:nvSpPr>
          <p:spPr bwMode="auto">
            <a:xfrm>
              <a:off x="6508750" y="3303588"/>
              <a:ext cx="90488" cy="255587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</p:grpSp>
      <p:grpSp>
        <p:nvGrpSpPr>
          <p:cNvPr id="463" name="Group 462"/>
          <p:cNvGrpSpPr/>
          <p:nvPr/>
        </p:nvGrpSpPr>
        <p:grpSpPr>
          <a:xfrm>
            <a:off x="374940" y="999104"/>
            <a:ext cx="8324850" cy="2681288"/>
            <a:chOff x="304800" y="1431925"/>
            <a:chExt cx="8324850" cy="2681288"/>
          </a:xfrm>
        </p:grpSpPr>
        <p:sp>
          <p:nvSpPr>
            <p:cNvPr id="464" name="Text Box 2"/>
            <p:cNvSpPr txBox="1">
              <a:spLocks noChangeArrowheads="1"/>
            </p:cNvSpPr>
            <p:nvPr/>
          </p:nvSpPr>
          <p:spPr bwMode="auto">
            <a:xfrm>
              <a:off x="7086600" y="2060575"/>
              <a:ext cx="171450" cy="15240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K</a:t>
              </a:r>
            </a:p>
          </p:txBody>
        </p:sp>
        <p:grpSp>
          <p:nvGrpSpPr>
            <p:cNvPr id="465" name="Group 464"/>
            <p:cNvGrpSpPr>
              <a:grpSpLocks/>
            </p:cNvGrpSpPr>
            <p:nvPr/>
          </p:nvGrpSpPr>
          <p:grpSpPr bwMode="auto">
            <a:xfrm>
              <a:off x="3962378" y="2019304"/>
              <a:ext cx="92075" cy="242888"/>
              <a:chOff x="2496" y="1272"/>
              <a:chExt cx="58" cy="153"/>
            </a:xfrm>
          </p:grpSpPr>
          <p:sp>
            <p:nvSpPr>
              <p:cNvPr id="800" name="AutoShape 4"/>
              <p:cNvSpPr>
                <a:spLocks noChangeArrowheads="1"/>
              </p:cNvSpPr>
              <p:nvPr/>
            </p:nvSpPr>
            <p:spPr bwMode="auto">
              <a:xfrm>
                <a:off x="2498" y="1278"/>
                <a:ext cx="56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1" name="AutoShape 5"/>
              <p:cNvSpPr>
                <a:spLocks noChangeArrowheads="1"/>
              </p:cNvSpPr>
              <p:nvPr/>
            </p:nvSpPr>
            <p:spPr bwMode="auto">
              <a:xfrm flipV="1">
                <a:off x="2498" y="1272"/>
                <a:ext cx="56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2" name="AutoShape 6"/>
              <p:cNvSpPr>
                <a:spLocks noChangeArrowheads="1"/>
              </p:cNvSpPr>
              <p:nvPr/>
            </p:nvSpPr>
            <p:spPr bwMode="auto">
              <a:xfrm flipH="1" flipV="1">
                <a:off x="2496" y="1272"/>
                <a:ext cx="56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3" name="AutoShape 7"/>
              <p:cNvSpPr>
                <a:spLocks noChangeArrowheads="1"/>
              </p:cNvSpPr>
              <p:nvPr/>
            </p:nvSpPr>
            <p:spPr bwMode="auto">
              <a:xfrm flipH="1">
                <a:off x="2496" y="1280"/>
                <a:ext cx="56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66" name="Group 8"/>
            <p:cNvGrpSpPr>
              <a:grpSpLocks/>
            </p:cNvGrpSpPr>
            <p:nvPr/>
          </p:nvGrpSpPr>
          <p:grpSpPr bwMode="auto">
            <a:xfrm>
              <a:off x="5216524" y="2005017"/>
              <a:ext cx="90488" cy="241300"/>
              <a:chOff x="3286" y="1263"/>
              <a:chExt cx="57" cy="152"/>
            </a:xfrm>
          </p:grpSpPr>
          <p:sp>
            <p:nvSpPr>
              <p:cNvPr id="796" name="AutoShape 9"/>
              <p:cNvSpPr>
                <a:spLocks noChangeArrowheads="1"/>
              </p:cNvSpPr>
              <p:nvPr/>
            </p:nvSpPr>
            <p:spPr bwMode="auto">
              <a:xfrm>
                <a:off x="3288" y="1269"/>
                <a:ext cx="55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7" name="AutoShape 10"/>
              <p:cNvSpPr>
                <a:spLocks noChangeArrowheads="1"/>
              </p:cNvSpPr>
              <p:nvPr/>
            </p:nvSpPr>
            <p:spPr bwMode="auto">
              <a:xfrm flipV="1">
                <a:off x="3288" y="1263"/>
                <a:ext cx="54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8" name="AutoShape 11"/>
              <p:cNvSpPr>
                <a:spLocks noChangeArrowheads="1"/>
              </p:cNvSpPr>
              <p:nvPr/>
            </p:nvSpPr>
            <p:spPr bwMode="auto">
              <a:xfrm flipH="1" flipV="1">
                <a:off x="3286" y="1263"/>
                <a:ext cx="55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9" name="AutoShape 12"/>
              <p:cNvSpPr>
                <a:spLocks noChangeArrowheads="1"/>
              </p:cNvSpPr>
              <p:nvPr/>
            </p:nvSpPr>
            <p:spPr bwMode="auto">
              <a:xfrm flipH="1">
                <a:off x="3286" y="1271"/>
                <a:ext cx="55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67" name="Group 13"/>
            <p:cNvGrpSpPr>
              <a:grpSpLocks/>
            </p:cNvGrpSpPr>
            <p:nvPr/>
          </p:nvGrpSpPr>
          <p:grpSpPr bwMode="auto">
            <a:xfrm>
              <a:off x="4491001" y="2012955"/>
              <a:ext cx="190498" cy="236538"/>
              <a:chOff x="2829" y="1268"/>
              <a:chExt cx="120" cy="149"/>
            </a:xfrm>
          </p:grpSpPr>
          <p:sp>
            <p:nvSpPr>
              <p:cNvPr id="790" name="AutoShape 14"/>
              <p:cNvSpPr>
                <a:spLocks noChangeArrowheads="1"/>
              </p:cNvSpPr>
              <p:nvPr/>
            </p:nvSpPr>
            <p:spPr bwMode="auto">
              <a:xfrm>
                <a:off x="2829" y="1276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1" name="AutoShape 15"/>
              <p:cNvSpPr>
                <a:spLocks noChangeArrowheads="1"/>
              </p:cNvSpPr>
              <p:nvPr/>
            </p:nvSpPr>
            <p:spPr bwMode="auto">
              <a:xfrm flipV="1">
                <a:off x="2830" y="1268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2" name="AutoShape 16"/>
              <p:cNvSpPr>
                <a:spLocks noChangeArrowheads="1"/>
              </p:cNvSpPr>
              <p:nvPr/>
            </p:nvSpPr>
            <p:spPr bwMode="auto">
              <a:xfrm flipH="1" flipV="1">
                <a:off x="2898" y="1268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3" name="AutoShape 17"/>
              <p:cNvSpPr>
                <a:spLocks noChangeArrowheads="1"/>
              </p:cNvSpPr>
              <p:nvPr/>
            </p:nvSpPr>
            <p:spPr bwMode="auto">
              <a:xfrm flipH="1">
                <a:off x="2898" y="1276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4" name="Line 18"/>
              <p:cNvSpPr>
                <a:spLocks noChangeShapeType="1"/>
              </p:cNvSpPr>
              <p:nvPr/>
            </p:nvSpPr>
            <p:spPr bwMode="auto">
              <a:xfrm>
                <a:off x="2855" y="1409"/>
                <a:ext cx="6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5" name="Line 19"/>
              <p:cNvSpPr>
                <a:spLocks noChangeShapeType="1"/>
              </p:cNvSpPr>
              <p:nvPr/>
            </p:nvSpPr>
            <p:spPr bwMode="auto">
              <a:xfrm>
                <a:off x="2858" y="1276"/>
                <a:ext cx="5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68" name="Group 20"/>
            <p:cNvGrpSpPr>
              <a:grpSpLocks/>
            </p:cNvGrpSpPr>
            <p:nvPr/>
          </p:nvGrpSpPr>
          <p:grpSpPr bwMode="auto">
            <a:xfrm>
              <a:off x="3457602" y="2017717"/>
              <a:ext cx="190502" cy="234950"/>
              <a:chOff x="2178" y="1271"/>
              <a:chExt cx="120" cy="148"/>
            </a:xfrm>
          </p:grpSpPr>
          <p:sp>
            <p:nvSpPr>
              <p:cNvPr id="784" name="AutoShape 21"/>
              <p:cNvSpPr>
                <a:spLocks noChangeArrowheads="1"/>
              </p:cNvSpPr>
              <p:nvPr/>
            </p:nvSpPr>
            <p:spPr bwMode="auto">
              <a:xfrm>
                <a:off x="2178" y="1279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5" name="AutoShape 22"/>
              <p:cNvSpPr>
                <a:spLocks noChangeArrowheads="1"/>
              </p:cNvSpPr>
              <p:nvPr/>
            </p:nvSpPr>
            <p:spPr bwMode="auto">
              <a:xfrm flipV="1">
                <a:off x="2179" y="1271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6" name="AutoShape 23"/>
              <p:cNvSpPr>
                <a:spLocks noChangeArrowheads="1"/>
              </p:cNvSpPr>
              <p:nvPr/>
            </p:nvSpPr>
            <p:spPr bwMode="auto">
              <a:xfrm flipH="1" flipV="1">
                <a:off x="2247" y="1271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7" name="AutoShape 24"/>
              <p:cNvSpPr>
                <a:spLocks noChangeArrowheads="1"/>
              </p:cNvSpPr>
              <p:nvPr/>
            </p:nvSpPr>
            <p:spPr bwMode="auto">
              <a:xfrm flipH="1">
                <a:off x="2247" y="1279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8" name="Line 25"/>
              <p:cNvSpPr>
                <a:spLocks noChangeShapeType="1"/>
              </p:cNvSpPr>
              <p:nvPr/>
            </p:nvSpPr>
            <p:spPr bwMode="auto">
              <a:xfrm>
                <a:off x="2204" y="1411"/>
                <a:ext cx="6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9" name="Line 26"/>
              <p:cNvSpPr>
                <a:spLocks noChangeShapeType="1"/>
              </p:cNvSpPr>
              <p:nvPr/>
            </p:nvSpPr>
            <p:spPr bwMode="auto">
              <a:xfrm>
                <a:off x="2207" y="1279"/>
                <a:ext cx="5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69" name="Line 27"/>
            <p:cNvSpPr>
              <a:spLocks noChangeShapeType="1"/>
            </p:cNvSpPr>
            <p:nvPr/>
          </p:nvSpPr>
          <p:spPr bwMode="auto">
            <a:xfrm flipH="1">
              <a:off x="4992688" y="2154238"/>
              <a:ext cx="917575" cy="533400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0" name="AutoShape 28"/>
            <p:cNvSpPr>
              <a:spLocks noChangeArrowheads="1"/>
            </p:cNvSpPr>
            <p:nvPr/>
          </p:nvSpPr>
          <p:spPr bwMode="auto">
            <a:xfrm>
              <a:off x="3775075" y="2500313"/>
              <a:ext cx="92075" cy="1905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1" name="AutoShape 29"/>
            <p:cNvSpPr>
              <a:spLocks noChangeArrowheads="1"/>
            </p:cNvSpPr>
            <p:nvPr/>
          </p:nvSpPr>
          <p:spPr bwMode="auto">
            <a:xfrm>
              <a:off x="4956175" y="2503488"/>
              <a:ext cx="90488" cy="1905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2" name="Text Box 30"/>
            <p:cNvSpPr txBox="1">
              <a:spLocks noChangeArrowheads="1"/>
            </p:cNvSpPr>
            <p:nvPr/>
          </p:nvSpPr>
          <p:spPr bwMode="auto">
            <a:xfrm>
              <a:off x="304800" y="1773238"/>
              <a:ext cx="914400" cy="762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RR-30 straight section</a:t>
              </a:r>
            </a:p>
          </p:txBody>
        </p:sp>
        <p:grpSp>
          <p:nvGrpSpPr>
            <p:cNvPr id="473" name="Group 31"/>
            <p:cNvGrpSpPr>
              <a:grpSpLocks/>
            </p:cNvGrpSpPr>
            <p:nvPr/>
          </p:nvGrpSpPr>
          <p:grpSpPr bwMode="auto">
            <a:xfrm>
              <a:off x="2865454" y="2009779"/>
              <a:ext cx="92075" cy="242888"/>
              <a:chOff x="1805" y="1266"/>
              <a:chExt cx="58" cy="153"/>
            </a:xfrm>
          </p:grpSpPr>
          <p:sp>
            <p:nvSpPr>
              <p:cNvPr id="780" name="AutoShape 32"/>
              <p:cNvSpPr>
                <a:spLocks noChangeArrowheads="1"/>
              </p:cNvSpPr>
              <p:nvPr/>
            </p:nvSpPr>
            <p:spPr bwMode="auto">
              <a:xfrm>
                <a:off x="1807" y="1272"/>
                <a:ext cx="56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1" name="AutoShape 33"/>
              <p:cNvSpPr>
                <a:spLocks noChangeArrowheads="1"/>
              </p:cNvSpPr>
              <p:nvPr/>
            </p:nvSpPr>
            <p:spPr bwMode="auto">
              <a:xfrm flipV="1">
                <a:off x="1807" y="1266"/>
                <a:ext cx="56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2" name="AutoShape 34"/>
              <p:cNvSpPr>
                <a:spLocks noChangeArrowheads="1"/>
              </p:cNvSpPr>
              <p:nvPr/>
            </p:nvSpPr>
            <p:spPr bwMode="auto">
              <a:xfrm flipH="1" flipV="1">
                <a:off x="1805" y="1266"/>
                <a:ext cx="56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3" name="AutoShape 35"/>
              <p:cNvSpPr>
                <a:spLocks noChangeArrowheads="1"/>
              </p:cNvSpPr>
              <p:nvPr/>
            </p:nvSpPr>
            <p:spPr bwMode="auto">
              <a:xfrm flipH="1">
                <a:off x="1805" y="1274"/>
                <a:ext cx="56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74" name="Text Box 36"/>
            <p:cNvSpPr txBox="1">
              <a:spLocks noChangeArrowheads="1"/>
            </p:cNvSpPr>
            <p:nvPr/>
          </p:nvSpPr>
          <p:spPr bwMode="auto">
            <a:xfrm>
              <a:off x="2251075" y="1778000"/>
              <a:ext cx="381000" cy="152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307</a:t>
              </a:r>
            </a:p>
          </p:txBody>
        </p:sp>
        <p:grpSp>
          <p:nvGrpSpPr>
            <p:cNvPr id="475" name="Group 37"/>
            <p:cNvGrpSpPr>
              <a:grpSpLocks/>
            </p:cNvGrpSpPr>
            <p:nvPr/>
          </p:nvGrpSpPr>
          <p:grpSpPr bwMode="auto">
            <a:xfrm>
              <a:off x="1665306" y="2005017"/>
              <a:ext cx="92076" cy="242888"/>
              <a:chOff x="1049" y="1263"/>
              <a:chExt cx="58" cy="153"/>
            </a:xfrm>
          </p:grpSpPr>
          <p:sp>
            <p:nvSpPr>
              <p:cNvPr id="776" name="AutoShape 38"/>
              <p:cNvSpPr>
                <a:spLocks noChangeArrowheads="1"/>
              </p:cNvSpPr>
              <p:nvPr/>
            </p:nvSpPr>
            <p:spPr bwMode="auto">
              <a:xfrm>
                <a:off x="1050" y="1269"/>
                <a:ext cx="57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7" name="AutoShape 39"/>
              <p:cNvSpPr>
                <a:spLocks noChangeArrowheads="1"/>
              </p:cNvSpPr>
              <p:nvPr/>
            </p:nvSpPr>
            <p:spPr bwMode="auto">
              <a:xfrm flipV="1">
                <a:off x="1051" y="1263"/>
                <a:ext cx="56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8" name="AutoShape 40"/>
              <p:cNvSpPr>
                <a:spLocks noChangeArrowheads="1"/>
              </p:cNvSpPr>
              <p:nvPr/>
            </p:nvSpPr>
            <p:spPr bwMode="auto">
              <a:xfrm flipH="1" flipV="1">
                <a:off x="1049" y="1263"/>
                <a:ext cx="57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9" name="AutoShape 41"/>
              <p:cNvSpPr>
                <a:spLocks noChangeArrowheads="1"/>
              </p:cNvSpPr>
              <p:nvPr/>
            </p:nvSpPr>
            <p:spPr bwMode="auto">
              <a:xfrm flipH="1">
                <a:off x="1049" y="1271"/>
                <a:ext cx="57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76" name="Group 42"/>
            <p:cNvGrpSpPr>
              <a:grpSpLocks/>
            </p:cNvGrpSpPr>
            <p:nvPr/>
          </p:nvGrpSpPr>
          <p:grpSpPr bwMode="auto">
            <a:xfrm>
              <a:off x="1773248" y="2005017"/>
              <a:ext cx="92075" cy="242888"/>
              <a:chOff x="1117" y="1263"/>
              <a:chExt cx="58" cy="153"/>
            </a:xfrm>
          </p:grpSpPr>
          <p:sp>
            <p:nvSpPr>
              <p:cNvPr id="772" name="AutoShape 43"/>
              <p:cNvSpPr>
                <a:spLocks noChangeArrowheads="1"/>
              </p:cNvSpPr>
              <p:nvPr/>
            </p:nvSpPr>
            <p:spPr bwMode="auto">
              <a:xfrm>
                <a:off x="1119" y="1269"/>
                <a:ext cx="56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3" name="AutoShape 44"/>
              <p:cNvSpPr>
                <a:spLocks noChangeArrowheads="1"/>
              </p:cNvSpPr>
              <p:nvPr/>
            </p:nvSpPr>
            <p:spPr bwMode="auto">
              <a:xfrm flipV="1">
                <a:off x="1119" y="1263"/>
                <a:ext cx="56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4" name="AutoShape 45"/>
              <p:cNvSpPr>
                <a:spLocks noChangeArrowheads="1"/>
              </p:cNvSpPr>
              <p:nvPr/>
            </p:nvSpPr>
            <p:spPr bwMode="auto">
              <a:xfrm flipH="1" flipV="1">
                <a:off x="1117" y="1263"/>
                <a:ext cx="56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5" name="AutoShape 46"/>
              <p:cNvSpPr>
                <a:spLocks noChangeArrowheads="1"/>
              </p:cNvSpPr>
              <p:nvPr/>
            </p:nvSpPr>
            <p:spPr bwMode="auto">
              <a:xfrm flipH="1">
                <a:off x="1117" y="1271"/>
                <a:ext cx="56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77" name="Text Box 47"/>
            <p:cNvSpPr txBox="1">
              <a:spLocks noChangeArrowheads="1"/>
            </p:cNvSpPr>
            <p:nvPr/>
          </p:nvSpPr>
          <p:spPr bwMode="auto">
            <a:xfrm>
              <a:off x="5783263" y="1431925"/>
              <a:ext cx="550862" cy="265113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fontAlgn="auto">
                <a:spcBef>
                  <a:spcPts val="625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200" kern="0">
                  <a:solidFill>
                    <a:srgbClr val="0000FF"/>
                  </a:solidFill>
                </a:rPr>
                <a:t>MLA</a:t>
              </a:r>
            </a:p>
          </p:txBody>
        </p:sp>
        <p:sp>
          <p:nvSpPr>
            <p:cNvPr id="478" name="Line 48"/>
            <p:cNvSpPr>
              <a:spLocks noChangeShapeType="1"/>
            </p:cNvSpPr>
            <p:nvPr/>
          </p:nvSpPr>
          <p:spPr bwMode="auto">
            <a:xfrm>
              <a:off x="5984875" y="1701800"/>
              <a:ext cx="1588" cy="35401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79" name="Group 49"/>
            <p:cNvGrpSpPr>
              <a:grpSpLocks/>
            </p:cNvGrpSpPr>
            <p:nvPr/>
          </p:nvGrpSpPr>
          <p:grpSpPr bwMode="auto">
            <a:xfrm>
              <a:off x="3976796" y="2533655"/>
              <a:ext cx="92077" cy="242888"/>
              <a:chOff x="2505" y="1596"/>
              <a:chExt cx="58" cy="153"/>
            </a:xfrm>
          </p:grpSpPr>
          <p:sp>
            <p:nvSpPr>
              <p:cNvPr id="768" name="AutoShape 50"/>
              <p:cNvSpPr>
                <a:spLocks noChangeArrowheads="1"/>
              </p:cNvSpPr>
              <p:nvPr/>
            </p:nvSpPr>
            <p:spPr bwMode="auto">
              <a:xfrm>
                <a:off x="2506" y="1602"/>
                <a:ext cx="56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9" name="AutoShape 51"/>
              <p:cNvSpPr>
                <a:spLocks noChangeArrowheads="1"/>
              </p:cNvSpPr>
              <p:nvPr/>
            </p:nvSpPr>
            <p:spPr bwMode="auto">
              <a:xfrm flipV="1">
                <a:off x="2507" y="1596"/>
                <a:ext cx="56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0" name="AutoShape 52"/>
              <p:cNvSpPr>
                <a:spLocks noChangeArrowheads="1"/>
              </p:cNvSpPr>
              <p:nvPr/>
            </p:nvSpPr>
            <p:spPr bwMode="auto">
              <a:xfrm flipH="1" flipV="1">
                <a:off x="2505" y="1596"/>
                <a:ext cx="56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1" name="AutoShape 53"/>
              <p:cNvSpPr>
                <a:spLocks noChangeArrowheads="1"/>
              </p:cNvSpPr>
              <p:nvPr/>
            </p:nvSpPr>
            <p:spPr bwMode="auto">
              <a:xfrm flipH="1">
                <a:off x="2505" y="1604"/>
                <a:ext cx="56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80" name="Text Box 54"/>
            <p:cNvSpPr txBox="1">
              <a:spLocks noChangeArrowheads="1"/>
            </p:cNvSpPr>
            <p:nvPr/>
          </p:nvSpPr>
          <p:spPr bwMode="auto">
            <a:xfrm>
              <a:off x="5832475" y="2065338"/>
              <a:ext cx="304800" cy="15240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 </a:t>
              </a:r>
            </a:p>
          </p:txBody>
        </p:sp>
        <p:sp>
          <p:nvSpPr>
            <p:cNvPr id="481" name="Text Box 55"/>
            <p:cNvSpPr txBox="1">
              <a:spLocks noChangeArrowheads="1"/>
            </p:cNvSpPr>
            <p:nvPr/>
          </p:nvSpPr>
          <p:spPr bwMode="auto">
            <a:xfrm>
              <a:off x="6875463" y="1508125"/>
              <a:ext cx="1579562" cy="265113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fontAlgn="auto">
                <a:spcBef>
                  <a:spcPts val="625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200" kern="0">
                  <a:solidFill>
                    <a:srgbClr val="0000FF"/>
                  </a:solidFill>
                </a:rPr>
                <a:t>RR extraction Kicker </a:t>
              </a:r>
            </a:p>
          </p:txBody>
        </p:sp>
        <p:sp>
          <p:nvSpPr>
            <p:cNvPr id="482" name="Text Box 56"/>
            <p:cNvSpPr txBox="1">
              <a:spLocks noChangeArrowheads="1"/>
            </p:cNvSpPr>
            <p:nvPr/>
          </p:nvSpPr>
          <p:spPr bwMode="auto">
            <a:xfrm>
              <a:off x="304800" y="3035300"/>
              <a:ext cx="914400" cy="762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MI-30 straight section</a:t>
              </a:r>
            </a:p>
          </p:txBody>
        </p:sp>
        <p:grpSp>
          <p:nvGrpSpPr>
            <p:cNvPr id="483" name="Group 57"/>
            <p:cNvGrpSpPr>
              <a:grpSpLocks/>
            </p:cNvGrpSpPr>
            <p:nvPr/>
          </p:nvGrpSpPr>
          <p:grpSpPr bwMode="auto">
            <a:xfrm>
              <a:off x="5105399" y="2008192"/>
              <a:ext cx="90488" cy="241300"/>
              <a:chOff x="3216" y="1265"/>
              <a:chExt cx="57" cy="152"/>
            </a:xfrm>
          </p:grpSpPr>
          <p:sp>
            <p:nvSpPr>
              <p:cNvPr id="764" name="AutoShape 58"/>
              <p:cNvSpPr>
                <a:spLocks noChangeArrowheads="1"/>
              </p:cNvSpPr>
              <p:nvPr/>
            </p:nvSpPr>
            <p:spPr bwMode="auto">
              <a:xfrm>
                <a:off x="3218" y="1271"/>
                <a:ext cx="55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5" name="AutoShape 59"/>
              <p:cNvSpPr>
                <a:spLocks noChangeArrowheads="1"/>
              </p:cNvSpPr>
              <p:nvPr/>
            </p:nvSpPr>
            <p:spPr bwMode="auto">
              <a:xfrm flipV="1">
                <a:off x="3218" y="1265"/>
                <a:ext cx="54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6" name="AutoShape 60"/>
              <p:cNvSpPr>
                <a:spLocks noChangeArrowheads="1"/>
              </p:cNvSpPr>
              <p:nvPr/>
            </p:nvSpPr>
            <p:spPr bwMode="auto">
              <a:xfrm flipH="1" flipV="1">
                <a:off x="3216" y="1265"/>
                <a:ext cx="55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7" name="AutoShape 61"/>
              <p:cNvSpPr>
                <a:spLocks noChangeArrowheads="1"/>
              </p:cNvSpPr>
              <p:nvPr/>
            </p:nvSpPr>
            <p:spPr bwMode="auto">
              <a:xfrm flipH="1">
                <a:off x="3216" y="1273"/>
                <a:ext cx="55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84" name="Group 62"/>
            <p:cNvGrpSpPr>
              <a:grpSpLocks/>
            </p:cNvGrpSpPr>
            <p:nvPr/>
          </p:nvGrpSpPr>
          <p:grpSpPr bwMode="auto">
            <a:xfrm>
              <a:off x="4579902" y="2014543"/>
              <a:ext cx="190498" cy="236538"/>
              <a:chOff x="2885" y="1269"/>
              <a:chExt cx="120" cy="149"/>
            </a:xfrm>
          </p:grpSpPr>
          <p:sp>
            <p:nvSpPr>
              <p:cNvPr id="758" name="AutoShape 63"/>
              <p:cNvSpPr>
                <a:spLocks noChangeArrowheads="1"/>
              </p:cNvSpPr>
              <p:nvPr/>
            </p:nvSpPr>
            <p:spPr bwMode="auto">
              <a:xfrm>
                <a:off x="2885" y="1277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9" name="AutoShape 64"/>
              <p:cNvSpPr>
                <a:spLocks noChangeArrowheads="1"/>
              </p:cNvSpPr>
              <p:nvPr/>
            </p:nvSpPr>
            <p:spPr bwMode="auto">
              <a:xfrm flipV="1">
                <a:off x="2886" y="1269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0" name="AutoShape 65"/>
              <p:cNvSpPr>
                <a:spLocks noChangeArrowheads="1"/>
              </p:cNvSpPr>
              <p:nvPr/>
            </p:nvSpPr>
            <p:spPr bwMode="auto">
              <a:xfrm flipH="1" flipV="1">
                <a:off x="2954" y="1269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1" name="AutoShape 66"/>
              <p:cNvSpPr>
                <a:spLocks noChangeArrowheads="1"/>
              </p:cNvSpPr>
              <p:nvPr/>
            </p:nvSpPr>
            <p:spPr bwMode="auto">
              <a:xfrm flipH="1">
                <a:off x="2954" y="1277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2" name="Line 67"/>
              <p:cNvSpPr>
                <a:spLocks noChangeShapeType="1"/>
              </p:cNvSpPr>
              <p:nvPr/>
            </p:nvSpPr>
            <p:spPr bwMode="auto">
              <a:xfrm>
                <a:off x="2911" y="1410"/>
                <a:ext cx="6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3" name="Line 68"/>
              <p:cNvSpPr>
                <a:spLocks noChangeShapeType="1"/>
              </p:cNvSpPr>
              <p:nvPr/>
            </p:nvSpPr>
            <p:spPr bwMode="auto">
              <a:xfrm>
                <a:off x="2914" y="1277"/>
                <a:ext cx="5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85" name="Group 69"/>
            <p:cNvGrpSpPr>
              <a:grpSpLocks/>
            </p:cNvGrpSpPr>
            <p:nvPr/>
          </p:nvGrpSpPr>
          <p:grpSpPr bwMode="auto">
            <a:xfrm>
              <a:off x="4062457" y="2024067"/>
              <a:ext cx="92076" cy="242888"/>
              <a:chOff x="2559" y="1275"/>
              <a:chExt cx="58" cy="153"/>
            </a:xfrm>
          </p:grpSpPr>
          <p:sp>
            <p:nvSpPr>
              <p:cNvPr id="754" name="AutoShape 70"/>
              <p:cNvSpPr>
                <a:spLocks noChangeArrowheads="1"/>
              </p:cNvSpPr>
              <p:nvPr/>
            </p:nvSpPr>
            <p:spPr bwMode="auto">
              <a:xfrm>
                <a:off x="2560" y="1281"/>
                <a:ext cx="57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5" name="AutoShape 71"/>
              <p:cNvSpPr>
                <a:spLocks noChangeArrowheads="1"/>
              </p:cNvSpPr>
              <p:nvPr/>
            </p:nvSpPr>
            <p:spPr bwMode="auto">
              <a:xfrm flipV="1">
                <a:off x="2561" y="1275"/>
                <a:ext cx="56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6" name="AutoShape 72"/>
              <p:cNvSpPr>
                <a:spLocks noChangeArrowheads="1"/>
              </p:cNvSpPr>
              <p:nvPr/>
            </p:nvSpPr>
            <p:spPr bwMode="auto">
              <a:xfrm flipH="1" flipV="1">
                <a:off x="2559" y="1275"/>
                <a:ext cx="57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7" name="AutoShape 73"/>
              <p:cNvSpPr>
                <a:spLocks noChangeArrowheads="1"/>
              </p:cNvSpPr>
              <p:nvPr/>
            </p:nvSpPr>
            <p:spPr bwMode="auto">
              <a:xfrm flipH="1">
                <a:off x="2559" y="1283"/>
                <a:ext cx="57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86" name="Group 74"/>
            <p:cNvGrpSpPr>
              <a:grpSpLocks/>
            </p:cNvGrpSpPr>
            <p:nvPr/>
          </p:nvGrpSpPr>
          <p:grpSpPr bwMode="auto">
            <a:xfrm>
              <a:off x="3552853" y="2012950"/>
              <a:ext cx="190502" cy="234950"/>
              <a:chOff x="2238" y="1268"/>
              <a:chExt cx="120" cy="148"/>
            </a:xfrm>
          </p:grpSpPr>
          <p:sp>
            <p:nvSpPr>
              <p:cNvPr id="748" name="AutoShape 75"/>
              <p:cNvSpPr>
                <a:spLocks noChangeArrowheads="1"/>
              </p:cNvSpPr>
              <p:nvPr/>
            </p:nvSpPr>
            <p:spPr bwMode="auto">
              <a:xfrm>
                <a:off x="2238" y="1276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9" name="AutoShape 76"/>
              <p:cNvSpPr>
                <a:spLocks noChangeArrowheads="1"/>
              </p:cNvSpPr>
              <p:nvPr/>
            </p:nvSpPr>
            <p:spPr bwMode="auto">
              <a:xfrm flipV="1">
                <a:off x="2239" y="1268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0" name="AutoShape 77"/>
              <p:cNvSpPr>
                <a:spLocks noChangeArrowheads="1"/>
              </p:cNvSpPr>
              <p:nvPr/>
            </p:nvSpPr>
            <p:spPr bwMode="auto">
              <a:xfrm flipH="1" flipV="1">
                <a:off x="2307" y="1268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1" name="AutoShape 78"/>
              <p:cNvSpPr>
                <a:spLocks noChangeArrowheads="1"/>
              </p:cNvSpPr>
              <p:nvPr/>
            </p:nvSpPr>
            <p:spPr bwMode="auto">
              <a:xfrm flipH="1">
                <a:off x="2307" y="1276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2" name="Line 79"/>
              <p:cNvSpPr>
                <a:spLocks noChangeShapeType="1"/>
              </p:cNvSpPr>
              <p:nvPr/>
            </p:nvSpPr>
            <p:spPr bwMode="auto">
              <a:xfrm>
                <a:off x="2264" y="1408"/>
                <a:ext cx="6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3" name="Line 80"/>
              <p:cNvSpPr>
                <a:spLocks noChangeShapeType="1"/>
              </p:cNvSpPr>
              <p:nvPr/>
            </p:nvSpPr>
            <p:spPr bwMode="auto">
              <a:xfrm>
                <a:off x="2267" y="1276"/>
                <a:ext cx="5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87" name="Text Box 81"/>
            <p:cNvSpPr txBox="1">
              <a:spLocks noChangeArrowheads="1"/>
            </p:cNvSpPr>
            <p:nvPr/>
          </p:nvSpPr>
          <p:spPr bwMode="auto">
            <a:xfrm>
              <a:off x="3873500" y="1790700"/>
              <a:ext cx="430213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304</a:t>
              </a:r>
            </a:p>
          </p:txBody>
        </p:sp>
        <p:sp>
          <p:nvSpPr>
            <p:cNvPr id="488" name="Text Box 82"/>
            <p:cNvSpPr txBox="1">
              <a:spLocks noChangeArrowheads="1"/>
            </p:cNvSpPr>
            <p:nvPr/>
          </p:nvSpPr>
          <p:spPr bwMode="auto">
            <a:xfrm>
              <a:off x="2828925" y="1778000"/>
              <a:ext cx="381000" cy="2571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306</a:t>
              </a:r>
            </a:p>
          </p:txBody>
        </p:sp>
        <p:grpSp>
          <p:nvGrpSpPr>
            <p:cNvPr id="489" name="Group 83"/>
            <p:cNvGrpSpPr>
              <a:grpSpLocks/>
            </p:cNvGrpSpPr>
            <p:nvPr/>
          </p:nvGrpSpPr>
          <p:grpSpPr bwMode="auto">
            <a:xfrm>
              <a:off x="2971832" y="2006604"/>
              <a:ext cx="92076" cy="242888"/>
              <a:chOff x="1872" y="1264"/>
              <a:chExt cx="58" cy="153"/>
            </a:xfrm>
          </p:grpSpPr>
          <p:sp>
            <p:nvSpPr>
              <p:cNvPr id="744" name="AutoShape 84"/>
              <p:cNvSpPr>
                <a:spLocks noChangeArrowheads="1"/>
              </p:cNvSpPr>
              <p:nvPr/>
            </p:nvSpPr>
            <p:spPr bwMode="auto">
              <a:xfrm>
                <a:off x="1873" y="1270"/>
                <a:ext cx="57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5" name="AutoShape 85"/>
              <p:cNvSpPr>
                <a:spLocks noChangeArrowheads="1"/>
              </p:cNvSpPr>
              <p:nvPr/>
            </p:nvSpPr>
            <p:spPr bwMode="auto">
              <a:xfrm flipV="1">
                <a:off x="1874" y="1264"/>
                <a:ext cx="56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6" name="AutoShape 86"/>
              <p:cNvSpPr>
                <a:spLocks noChangeArrowheads="1"/>
              </p:cNvSpPr>
              <p:nvPr/>
            </p:nvSpPr>
            <p:spPr bwMode="auto">
              <a:xfrm flipH="1" flipV="1">
                <a:off x="1872" y="1264"/>
                <a:ext cx="57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7" name="AutoShape 87"/>
              <p:cNvSpPr>
                <a:spLocks noChangeArrowheads="1"/>
              </p:cNvSpPr>
              <p:nvPr/>
            </p:nvSpPr>
            <p:spPr bwMode="auto">
              <a:xfrm flipH="1">
                <a:off x="1872" y="1272"/>
                <a:ext cx="57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90" name="Group 88"/>
            <p:cNvGrpSpPr>
              <a:grpSpLocks/>
            </p:cNvGrpSpPr>
            <p:nvPr/>
          </p:nvGrpSpPr>
          <p:grpSpPr bwMode="auto">
            <a:xfrm>
              <a:off x="2270141" y="2012950"/>
              <a:ext cx="190502" cy="234950"/>
              <a:chOff x="1430" y="1268"/>
              <a:chExt cx="120" cy="148"/>
            </a:xfrm>
          </p:grpSpPr>
          <p:sp>
            <p:nvSpPr>
              <p:cNvPr id="738" name="AutoShape 89"/>
              <p:cNvSpPr>
                <a:spLocks noChangeArrowheads="1"/>
              </p:cNvSpPr>
              <p:nvPr/>
            </p:nvSpPr>
            <p:spPr bwMode="auto">
              <a:xfrm>
                <a:off x="1430" y="1276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9" name="AutoShape 90"/>
              <p:cNvSpPr>
                <a:spLocks noChangeArrowheads="1"/>
              </p:cNvSpPr>
              <p:nvPr/>
            </p:nvSpPr>
            <p:spPr bwMode="auto">
              <a:xfrm flipV="1">
                <a:off x="1431" y="1268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0" name="AutoShape 91"/>
              <p:cNvSpPr>
                <a:spLocks noChangeArrowheads="1"/>
              </p:cNvSpPr>
              <p:nvPr/>
            </p:nvSpPr>
            <p:spPr bwMode="auto">
              <a:xfrm flipH="1" flipV="1">
                <a:off x="1499" y="1268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1" name="AutoShape 92"/>
              <p:cNvSpPr>
                <a:spLocks noChangeArrowheads="1"/>
              </p:cNvSpPr>
              <p:nvPr/>
            </p:nvSpPr>
            <p:spPr bwMode="auto">
              <a:xfrm flipH="1">
                <a:off x="1499" y="1276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2" name="Line 93"/>
              <p:cNvSpPr>
                <a:spLocks noChangeShapeType="1"/>
              </p:cNvSpPr>
              <p:nvPr/>
            </p:nvSpPr>
            <p:spPr bwMode="auto">
              <a:xfrm>
                <a:off x="1456" y="1408"/>
                <a:ext cx="6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3" name="Line 94"/>
              <p:cNvSpPr>
                <a:spLocks noChangeShapeType="1"/>
              </p:cNvSpPr>
              <p:nvPr/>
            </p:nvSpPr>
            <p:spPr bwMode="auto">
              <a:xfrm>
                <a:off x="1459" y="1276"/>
                <a:ext cx="5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91" name="Group 95"/>
            <p:cNvGrpSpPr>
              <a:grpSpLocks/>
            </p:cNvGrpSpPr>
            <p:nvPr/>
          </p:nvGrpSpPr>
          <p:grpSpPr bwMode="auto">
            <a:xfrm>
              <a:off x="2365393" y="2019300"/>
              <a:ext cx="190502" cy="234950"/>
              <a:chOff x="1490" y="1272"/>
              <a:chExt cx="120" cy="148"/>
            </a:xfrm>
          </p:grpSpPr>
          <p:sp>
            <p:nvSpPr>
              <p:cNvPr id="732" name="AutoShape 96"/>
              <p:cNvSpPr>
                <a:spLocks noChangeArrowheads="1"/>
              </p:cNvSpPr>
              <p:nvPr/>
            </p:nvSpPr>
            <p:spPr bwMode="auto">
              <a:xfrm>
                <a:off x="1490" y="1280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3" name="AutoShape 97"/>
              <p:cNvSpPr>
                <a:spLocks noChangeArrowheads="1"/>
              </p:cNvSpPr>
              <p:nvPr/>
            </p:nvSpPr>
            <p:spPr bwMode="auto">
              <a:xfrm flipV="1">
                <a:off x="1491" y="1272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4" name="AutoShape 98"/>
              <p:cNvSpPr>
                <a:spLocks noChangeArrowheads="1"/>
              </p:cNvSpPr>
              <p:nvPr/>
            </p:nvSpPr>
            <p:spPr bwMode="auto">
              <a:xfrm flipH="1" flipV="1">
                <a:off x="1559" y="1272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5" name="AutoShape 99"/>
              <p:cNvSpPr>
                <a:spLocks noChangeArrowheads="1"/>
              </p:cNvSpPr>
              <p:nvPr/>
            </p:nvSpPr>
            <p:spPr bwMode="auto">
              <a:xfrm flipH="1">
                <a:off x="1559" y="1280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6" name="Line 100"/>
              <p:cNvSpPr>
                <a:spLocks noChangeShapeType="1"/>
              </p:cNvSpPr>
              <p:nvPr/>
            </p:nvSpPr>
            <p:spPr bwMode="auto">
              <a:xfrm>
                <a:off x="1516" y="1412"/>
                <a:ext cx="6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7" name="Line 101"/>
              <p:cNvSpPr>
                <a:spLocks noChangeShapeType="1"/>
              </p:cNvSpPr>
              <p:nvPr/>
            </p:nvSpPr>
            <p:spPr bwMode="auto">
              <a:xfrm>
                <a:off x="1519" y="1280"/>
                <a:ext cx="5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92" name="Group 102"/>
            <p:cNvGrpSpPr>
              <a:grpSpLocks/>
            </p:cNvGrpSpPr>
            <p:nvPr/>
          </p:nvGrpSpPr>
          <p:grpSpPr bwMode="auto">
            <a:xfrm>
              <a:off x="5079999" y="2473320"/>
              <a:ext cx="90488" cy="241300"/>
              <a:chOff x="3200" y="1558"/>
              <a:chExt cx="57" cy="152"/>
            </a:xfrm>
          </p:grpSpPr>
          <p:sp>
            <p:nvSpPr>
              <p:cNvPr id="728" name="AutoShape 103"/>
              <p:cNvSpPr>
                <a:spLocks noChangeArrowheads="1"/>
              </p:cNvSpPr>
              <p:nvPr/>
            </p:nvSpPr>
            <p:spPr bwMode="auto">
              <a:xfrm>
                <a:off x="3202" y="1564"/>
                <a:ext cx="55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9" name="AutoShape 104"/>
              <p:cNvSpPr>
                <a:spLocks noChangeArrowheads="1"/>
              </p:cNvSpPr>
              <p:nvPr/>
            </p:nvSpPr>
            <p:spPr bwMode="auto">
              <a:xfrm flipV="1">
                <a:off x="3202" y="1558"/>
                <a:ext cx="54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0" name="AutoShape 105"/>
              <p:cNvSpPr>
                <a:spLocks noChangeArrowheads="1"/>
              </p:cNvSpPr>
              <p:nvPr/>
            </p:nvSpPr>
            <p:spPr bwMode="auto">
              <a:xfrm flipH="1" flipV="1">
                <a:off x="3200" y="1558"/>
                <a:ext cx="55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1" name="AutoShape 106"/>
              <p:cNvSpPr>
                <a:spLocks noChangeArrowheads="1"/>
              </p:cNvSpPr>
              <p:nvPr/>
            </p:nvSpPr>
            <p:spPr bwMode="auto">
              <a:xfrm flipH="1">
                <a:off x="3200" y="1566"/>
                <a:ext cx="55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93" name="Group 107"/>
            <p:cNvGrpSpPr>
              <a:grpSpLocks/>
            </p:cNvGrpSpPr>
            <p:nvPr/>
          </p:nvGrpSpPr>
          <p:grpSpPr bwMode="auto">
            <a:xfrm>
              <a:off x="4437098" y="2532069"/>
              <a:ext cx="188914" cy="236538"/>
              <a:chOff x="2795" y="1595"/>
              <a:chExt cx="119" cy="149"/>
            </a:xfrm>
          </p:grpSpPr>
          <p:sp>
            <p:nvSpPr>
              <p:cNvPr id="722" name="AutoShape 108"/>
              <p:cNvSpPr>
                <a:spLocks noChangeArrowheads="1"/>
              </p:cNvSpPr>
              <p:nvPr/>
            </p:nvSpPr>
            <p:spPr bwMode="auto">
              <a:xfrm>
                <a:off x="2795" y="1603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3" name="AutoShape 109"/>
              <p:cNvSpPr>
                <a:spLocks noChangeArrowheads="1"/>
              </p:cNvSpPr>
              <p:nvPr/>
            </p:nvSpPr>
            <p:spPr bwMode="auto">
              <a:xfrm flipV="1">
                <a:off x="2795" y="1595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4" name="AutoShape 110"/>
              <p:cNvSpPr>
                <a:spLocks noChangeArrowheads="1"/>
              </p:cNvSpPr>
              <p:nvPr/>
            </p:nvSpPr>
            <p:spPr bwMode="auto">
              <a:xfrm flipH="1" flipV="1">
                <a:off x="2863" y="1595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5" name="AutoShape 111"/>
              <p:cNvSpPr>
                <a:spLocks noChangeArrowheads="1"/>
              </p:cNvSpPr>
              <p:nvPr/>
            </p:nvSpPr>
            <p:spPr bwMode="auto">
              <a:xfrm flipH="1">
                <a:off x="2863" y="1603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6" name="Line 112"/>
              <p:cNvSpPr>
                <a:spLocks noChangeShapeType="1"/>
              </p:cNvSpPr>
              <p:nvPr/>
            </p:nvSpPr>
            <p:spPr bwMode="auto">
              <a:xfrm>
                <a:off x="2820" y="1736"/>
                <a:ext cx="64" cy="1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7" name="Line 113"/>
              <p:cNvSpPr>
                <a:spLocks noChangeShapeType="1"/>
              </p:cNvSpPr>
              <p:nvPr/>
            </p:nvSpPr>
            <p:spPr bwMode="auto">
              <a:xfrm>
                <a:off x="2823" y="1603"/>
                <a:ext cx="59" cy="1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94" name="Group 114"/>
            <p:cNvGrpSpPr>
              <a:grpSpLocks/>
            </p:cNvGrpSpPr>
            <p:nvPr/>
          </p:nvGrpSpPr>
          <p:grpSpPr bwMode="auto">
            <a:xfrm>
              <a:off x="5106989" y="3305168"/>
              <a:ext cx="90487" cy="241300"/>
              <a:chOff x="3217" y="2082"/>
              <a:chExt cx="57" cy="152"/>
            </a:xfrm>
          </p:grpSpPr>
          <p:sp>
            <p:nvSpPr>
              <p:cNvPr id="718" name="AutoShape 115"/>
              <p:cNvSpPr>
                <a:spLocks noChangeArrowheads="1"/>
              </p:cNvSpPr>
              <p:nvPr/>
            </p:nvSpPr>
            <p:spPr bwMode="auto">
              <a:xfrm>
                <a:off x="3219" y="2088"/>
                <a:ext cx="55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9" name="AutoShape 116"/>
              <p:cNvSpPr>
                <a:spLocks noChangeArrowheads="1"/>
              </p:cNvSpPr>
              <p:nvPr/>
            </p:nvSpPr>
            <p:spPr bwMode="auto">
              <a:xfrm flipV="1">
                <a:off x="3219" y="2082"/>
                <a:ext cx="54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0" name="AutoShape 117"/>
              <p:cNvSpPr>
                <a:spLocks noChangeArrowheads="1"/>
              </p:cNvSpPr>
              <p:nvPr/>
            </p:nvSpPr>
            <p:spPr bwMode="auto">
              <a:xfrm flipH="1" flipV="1">
                <a:off x="3217" y="2082"/>
                <a:ext cx="55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1" name="AutoShape 118"/>
              <p:cNvSpPr>
                <a:spLocks noChangeArrowheads="1"/>
              </p:cNvSpPr>
              <p:nvPr/>
            </p:nvSpPr>
            <p:spPr bwMode="auto">
              <a:xfrm flipH="1">
                <a:off x="3217" y="2090"/>
                <a:ext cx="55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95" name="Group 119"/>
            <p:cNvGrpSpPr>
              <a:grpSpLocks/>
            </p:cNvGrpSpPr>
            <p:nvPr/>
          </p:nvGrpSpPr>
          <p:grpSpPr bwMode="auto">
            <a:xfrm>
              <a:off x="2943209" y="3298832"/>
              <a:ext cx="92075" cy="242888"/>
              <a:chOff x="1854" y="2078"/>
              <a:chExt cx="58" cy="153"/>
            </a:xfrm>
          </p:grpSpPr>
          <p:sp>
            <p:nvSpPr>
              <p:cNvPr id="714" name="AutoShape 120"/>
              <p:cNvSpPr>
                <a:spLocks noChangeArrowheads="1"/>
              </p:cNvSpPr>
              <p:nvPr/>
            </p:nvSpPr>
            <p:spPr bwMode="auto">
              <a:xfrm>
                <a:off x="1856" y="2084"/>
                <a:ext cx="56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5" name="AutoShape 121"/>
              <p:cNvSpPr>
                <a:spLocks noChangeArrowheads="1"/>
              </p:cNvSpPr>
              <p:nvPr/>
            </p:nvSpPr>
            <p:spPr bwMode="auto">
              <a:xfrm flipV="1">
                <a:off x="1856" y="2078"/>
                <a:ext cx="56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6" name="AutoShape 122"/>
              <p:cNvSpPr>
                <a:spLocks noChangeArrowheads="1"/>
              </p:cNvSpPr>
              <p:nvPr/>
            </p:nvSpPr>
            <p:spPr bwMode="auto">
              <a:xfrm flipH="1" flipV="1">
                <a:off x="1854" y="2078"/>
                <a:ext cx="56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7" name="AutoShape 123"/>
              <p:cNvSpPr>
                <a:spLocks noChangeArrowheads="1"/>
              </p:cNvSpPr>
              <p:nvPr/>
            </p:nvSpPr>
            <p:spPr bwMode="auto">
              <a:xfrm flipH="1">
                <a:off x="1854" y="2086"/>
                <a:ext cx="56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96" name="Text Box 124"/>
            <p:cNvSpPr txBox="1">
              <a:spLocks noChangeArrowheads="1"/>
            </p:cNvSpPr>
            <p:nvPr/>
          </p:nvSpPr>
          <p:spPr bwMode="auto">
            <a:xfrm>
              <a:off x="1562100" y="3584575"/>
              <a:ext cx="533400" cy="152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Q308</a:t>
              </a:r>
            </a:p>
          </p:txBody>
        </p:sp>
        <p:grpSp>
          <p:nvGrpSpPr>
            <p:cNvPr id="497" name="Group 125"/>
            <p:cNvGrpSpPr>
              <a:grpSpLocks/>
            </p:cNvGrpSpPr>
            <p:nvPr/>
          </p:nvGrpSpPr>
          <p:grpSpPr bwMode="auto">
            <a:xfrm>
              <a:off x="1758969" y="3284545"/>
              <a:ext cx="92076" cy="242888"/>
              <a:chOff x="1108" y="2069"/>
              <a:chExt cx="58" cy="153"/>
            </a:xfrm>
          </p:grpSpPr>
          <p:sp>
            <p:nvSpPr>
              <p:cNvPr id="710" name="AutoShape 126"/>
              <p:cNvSpPr>
                <a:spLocks noChangeArrowheads="1"/>
              </p:cNvSpPr>
              <p:nvPr/>
            </p:nvSpPr>
            <p:spPr bwMode="auto">
              <a:xfrm>
                <a:off x="1109" y="2075"/>
                <a:ext cx="57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1" name="AutoShape 127"/>
              <p:cNvSpPr>
                <a:spLocks noChangeArrowheads="1"/>
              </p:cNvSpPr>
              <p:nvPr/>
            </p:nvSpPr>
            <p:spPr bwMode="auto">
              <a:xfrm flipV="1">
                <a:off x="1110" y="2069"/>
                <a:ext cx="56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2" name="AutoShape 128"/>
              <p:cNvSpPr>
                <a:spLocks noChangeArrowheads="1"/>
              </p:cNvSpPr>
              <p:nvPr/>
            </p:nvSpPr>
            <p:spPr bwMode="auto">
              <a:xfrm flipH="1" flipV="1">
                <a:off x="1108" y="2069"/>
                <a:ext cx="57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3" name="AutoShape 129"/>
              <p:cNvSpPr>
                <a:spLocks noChangeArrowheads="1"/>
              </p:cNvSpPr>
              <p:nvPr/>
            </p:nvSpPr>
            <p:spPr bwMode="auto">
              <a:xfrm flipH="1">
                <a:off x="1108" y="2077"/>
                <a:ext cx="57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98" name="Group 130"/>
            <p:cNvGrpSpPr>
              <a:grpSpLocks/>
            </p:cNvGrpSpPr>
            <p:nvPr/>
          </p:nvGrpSpPr>
          <p:grpSpPr bwMode="auto">
            <a:xfrm>
              <a:off x="4491001" y="3303595"/>
              <a:ext cx="190498" cy="236538"/>
              <a:chOff x="2829" y="2081"/>
              <a:chExt cx="120" cy="149"/>
            </a:xfrm>
          </p:grpSpPr>
          <p:sp>
            <p:nvSpPr>
              <p:cNvPr id="704" name="AutoShape 131"/>
              <p:cNvSpPr>
                <a:spLocks noChangeArrowheads="1"/>
              </p:cNvSpPr>
              <p:nvPr/>
            </p:nvSpPr>
            <p:spPr bwMode="auto">
              <a:xfrm>
                <a:off x="2829" y="2089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5" name="AutoShape 132"/>
              <p:cNvSpPr>
                <a:spLocks noChangeArrowheads="1"/>
              </p:cNvSpPr>
              <p:nvPr/>
            </p:nvSpPr>
            <p:spPr bwMode="auto">
              <a:xfrm flipV="1">
                <a:off x="2830" y="2081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6" name="AutoShape 133"/>
              <p:cNvSpPr>
                <a:spLocks noChangeArrowheads="1"/>
              </p:cNvSpPr>
              <p:nvPr/>
            </p:nvSpPr>
            <p:spPr bwMode="auto">
              <a:xfrm flipH="1" flipV="1">
                <a:off x="2898" y="2081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7" name="AutoShape 134"/>
              <p:cNvSpPr>
                <a:spLocks noChangeArrowheads="1"/>
              </p:cNvSpPr>
              <p:nvPr/>
            </p:nvSpPr>
            <p:spPr bwMode="auto">
              <a:xfrm flipH="1">
                <a:off x="2898" y="2089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8" name="Line 135"/>
              <p:cNvSpPr>
                <a:spLocks noChangeShapeType="1"/>
              </p:cNvSpPr>
              <p:nvPr/>
            </p:nvSpPr>
            <p:spPr bwMode="auto">
              <a:xfrm>
                <a:off x="2855" y="2222"/>
                <a:ext cx="6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9" name="Line 136"/>
              <p:cNvSpPr>
                <a:spLocks noChangeShapeType="1"/>
              </p:cNvSpPr>
              <p:nvPr/>
            </p:nvSpPr>
            <p:spPr bwMode="auto">
              <a:xfrm>
                <a:off x="2858" y="2089"/>
                <a:ext cx="5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99" name="Group 137"/>
            <p:cNvGrpSpPr>
              <a:grpSpLocks/>
            </p:cNvGrpSpPr>
            <p:nvPr/>
          </p:nvGrpSpPr>
          <p:grpSpPr bwMode="auto">
            <a:xfrm>
              <a:off x="4051278" y="3302007"/>
              <a:ext cx="92075" cy="242888"/>
              <a:chOff x="2552" y="2080"/>
              <a:chExt cx="58" cy="153"/>
            </a:xfrm>
          </p:grpSpPr>
          <p:sp>
            <p:nvSpPr>
              <p:cNvPr id="700" name="AutoShape 138"/>
              <p:cNvSpPr>
                <a:spLocks noChangeArrowheads="1"/>
              </p:cNvSpPr>
              <p:nvPr/>
            </p:nvSpPr>
            <p:spPr bwMode="auto">
              <a:xfrm>
                <a:off x="2554" y="2086"/>
                <a:ext cx="56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1" name="AutoShape 139"/>
              <p:cNvSpPr>
                <a:spLocks noChangeArrowheads="1"/>
              </p:cNvSpPr>
              <p:nvPr/>
            </p:nvSpPr>
            <p:spPr bwMode="auto">
              <a:xfrm flipV="1">
                <a:off x="2554" y="2080"/>
                <a:ext cx="56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2" name="AutoShape 140"/>
              <p:cNvSpPr>
                <a:spLocks noChangeArrowheads="1"/>
              </p:cNvSpPr>
              <p:nvPr/>
            </p:nvSpPr>
            <p:spPr bwMode="auto">
              <a:xfrm flipH="1" flipV="1">
                <a:off x="2552" y="2080"/>
                <a:ext cx="56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3" name="AutoShape 141"/>
              <p:cNvSpPr>
                <a:spLocks noChangeArrowheads="1"/>
              </p:cNvSpPr>
              <p:nvPr/>
            </p:nvSpPr>
            <p:spPr bwMode="auto">
              <a:xfrm flipH="1">
                <a:off x="2552" y="2088"/>
                <a:ext cx="56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00" name="Group 142"/>
            <p:cNvGrpSpPr>
              <a:grpSpLocks/>
            </p:cNvGrpSpPr>
            <p:nvPr/>
          </p:nvGrpSpPr>
          <p:grpSpPr bwMode="auto">
            <a:xfrm>
              <a:off x="3486159" y="3313113"/>
              <a:ext cx="190501" cy="234950"/>
              <a:chOff x="2196" y="2087"/>
              <a:chExt cx="120" cy="148"/>
            </a:xfrm>
          </p:grpSpPr>
          <p:sp>
            <p:nvSpPr>
              <p:cNvPr id="694" name="AutoShape 143"/>
              <p:cNvSpPr>
                <a:spLocks noChangeArrowheads="1"/>
              </p:cNvSpPr>
              <p:nvPr/>
            </p:nvSpPr>
            <p:spPr bwMode="auto">
              <a:xfrm>
                <a:off x="2196" y="2095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5" name="AutoShape 144"/>
              <p:cNvSpPr>
                <a:spLocks noChangeArrowheads="1"/>
              </p:cNvSpPr>
              <p:nvPr/>
            </p:nvSpPr>
            <p:spPr bwMode="auto">
              <a:xfrm flipV="1">
                <a:off x="2196" y="2087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6" name="AutoShape 145"/>
              <p:cNvSpPr>
                <a:spLocks noChangeArrowheads="1"/>
              </p:cNvSpPr>
              <p:nvPr/>
            </p:nvSpPr>
            <p:spPr bwMode="auto">
              <a:xfrm flipH="1" flipV="1">
                <a:off x="2265" y="2087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7" name="AutoShape 146"/>
              <p:cNvSpPr>
                <a:spLocks noChangeArrowheads="1"/>
              </p:cNvSpPr>
              <p:nvPr/>
            </p:nvSpPr>
            <p:spPr bwMode="auto">
              <a:xfrm flipH="1">
                <a:off x="2265" y="2095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8" name="Line 147"/>
              <p:cNvSpPr>
                <a:spLocks noChangeShapeType="1"/>
              </p:cNvSpPr>
              <p:nvPr/>
            </p:nvSpPr>
            <p:spPr bwMode="auto">
              <a:xfrm>
                <a:off x="2222" y="2227"/>
                <a:ext cx="6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9" name="Line 148"/>
              <p:cNvSpPr>
                <a:spLocks noChangeShapeType="1"/>
              </p:cNvSpPr>
              <p:nvPr/>
            </p:nvSpPr>
            <p:spPr bwMode="auto">
              <a:xfrm>
                <a:off x="2225" y="2095"/>
                <a:ext cx="60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01" name="Text Box 149"/>
            <p:cNvSpPr txBox="1">
              <a:spLocks noChangeArrowheads="1"/>
            </p:cNvSpPr>
            <p:nvPr/>
          </p:nvSpPr>
          <p:spPr bwMode="auto">
            <a:xfrm>
              <a:off x="3851275" y="3586163"/>
              <a:ext cx="533400" cy="2571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Q304</a:t>
              </a:r>
            </a:p>
          </p:txBody>
        </p:sp>
        <p:sp>
          <p:nvSpPr>
            <p:cNvPr id="502" name="Text Box 150"/>
            <p:cNvSpPr txBox="1">
              <a:spLocks noChangeArrowheads="1"/>
            </p:cNvSpPr>
            <p:nvPr/>
          </p:nvSpPr>
          <p:spPr bwMode="auto">
            <a:xfrm>
              <a:off x="2730500" y="3595688"/>
              <a:ext cx="500063" cy="1889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Q306</a:t>
              </a:r>
            </a:p>
          </p:txBody>
        </p:sp>
        <p:grpSp>
          <p:nvGrpSpPr>
            <p:cNvPr id="503" name="Group 151"/>
            <p:cNvGrpSpPr>
              <a:grpSpLocks/>
            </p:cNvGrpSpPr>
            <p:nvPr/>
          </p:nvGrpSpPr>
          <p:grpSpPr bwMode="auto">
            <a:xfrm>
              <a:off x="2362206" y="3289300"/>
              <a:ext cx="190501" cy="234950"/>
              <a:chOff x="1488" y="2072"/>
              <a:chExt cx="120" cy="148"/>
            </a:xfrm>
          </p:grpSpPr>
          <p:sp>
            <p:nvSpPr>
              <p:cNvPr id="688" name="AutoShape 152"/>
              <p:cNvSpPr>
                <a:spLocks noChangeArrowheads="1"/>
              </p:cNvSpPr>
              <p:nvPr/>
            </p:nvSpPr>
            <p:spPr bwMode="auto">
              <a:xfrm>
                <a:off x="1488" y="2080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9" name="AutoShape 153"/>
              <p:cNvSpPr>
                <a:spLocks noChangeArrowheads="1"/>
              </p:cNvSpPr>
              <p:nvPr/>
            </p:nvSpPr>
            <p:spPr bwMode="auto">
              <a:xfrm flipV="1">
                <a:off x="1488" y="2072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0" name="AutoShape 154"/>
              <p:cNvSpPr>
                <a:spLocks noChangeArrowheads="1"/>
              </p:cNvSpPr>
              <p:nvPr/>
            </p:nvSpPr>
            <p:spPr bwMode="auto">
              <a:xfrm flipH="1" flipV="1">
                <a:off x="1557" y="2072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1" name="AutoShape 155"/>
              <p:cNvSpPr>
                <a:spLocks noChangeArrowheads="1"/>
              </p:cNvSpPr>
              <p:nvPr/>
            </p:nvSpPr>
            <p:spPr bwMode="auto">
              <a:xfrm flipH="1">
                <a:off x="1557" y="2080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2" name="Line 156"/>
              <p:cNvSpPr>
                <a:spLocks noChangeShapeType="1"/>
              </p:cNvSpPr>
              <p:nvPr/>
            </p:nvSpPr>
            <p:spPr bwMode="auto">
              <a:xfrm>
                <a:off x="1514" y="2212"/>
                <a:ext cx="6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3" name="Line 157"/>
              <p:cNvSpPr>
                <a:spLocks noChangeShapeType="1"/>
              </p:cNvSpPr>
              <p:nvPr/>
            </p:nvSpPr>
            <p:spPr bwMode="auto">
              <a:xfrm>
                <a:off x="1517" y="2080"/>
                <a:ext cx="60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04" name="Line 158"/>
            <p:cNvSpPr>
              <a:spLocks noChangeShapeType="1"/>
            </p:cNvSpPr>
            <p:nvPr/>
          </p:nvSpPr>
          <p:spPr bwMode="auto">
            <a:xfrm flipH="1">
              <a:off x="3011488" y="2576513"/>
              <a:ext cx="841375" cy="877887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505" name="Group 159"/>
            <p:cNvGrpSpPr>
              <a:grpSpLocks/>
            </p:cNvGrpSpPr>
            <p:nvPr/>
          </p:nvGrpSpPr>
          <p:grpSpPr bwMode="auto">
            <a:xfrm>
              <a:off x="3419502" y="2773369"/>
              <a:ext cx="188914" cy="236538"/>
              <a:chOff x="2154" y="1747"/>
              <a:chExt cx="119" cy="149"/>
            </a:xfrm>
          </p:grpSpPr>
          <p:sp>
            <p:nvSpPr>
              <p:cNvPr id="682" name="AutoShape 160"/>
              <p:cNvSpPr>
                <a:spLocks noChangeArrowheads="1"/>
              </p:cNvSpPr>
              <p:nvPr/>
            </p:nvSpPr>
            <p:spPr bwMode="auto">
              <a:xfrm>
                <a:off x="2154" y="1755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3" name="AutoShape 161"/>
              <p:cNvSpPr>
                <a:spLocks noChangeArrowheads="1"/>
              </p:cNvSpPr>
              <p:nvPr/>
            </p:nvSpPr>
            <p:spPr bwMode="auto">
              <a:xfrm flipV="1">
                <a:off x="2154" y="1747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4" name="AutoShape 162"/>
              <p:cNvSpPr>
                <a:spLocks noChangeArrowheads="1"/>
              </p:cNvSpPr>
              <p:nvPr/>
            </p:nvSpPr>
            <p:spPr bwMode="auto">
              <a:xfrm flipH="1" flipV="1">
                <a:off x="2222" y="1747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5" name="AutoShape 163"/>
              <p:cNvSpPr>
                <a:spLocks noChangeArrowheads="1"/>
              </p:cNvSpPr>
              <p:nvPr/>
            </p:nvSpPr>
            <p:spPr bwMode="auto">
              <a:xfrm flipH="1">
                <a:off x="2222" y="1755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6" name="Line 164"/>
              <p:cNvSpPr>
                <a:spLocks noChangeShapeType="1"/>
              </p:cNvSpPr>
              <p:nvPr/>
            </p:nvSpPr>
            <p:spPr bwMode="auto">
              <a:xfrm>
                <a:off x="2179" y="1888"/>
                <a:ext cx="64" cy="1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7" name="Line 165"/>
              <p:cNvSpPr>
                <a:spLocks noChangeShapeType="1"/>
              </p:cNvSpPr>
              <p:nvPr/>
            </p:nvSpPr>
            <p:spPr bwMode="auto">
              <a:xfrm>
                <a:off x="2182" y="1755"/>
                <a:ext cx="59" cy="1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06" name="Text Box 166"/>
            <p:cNvSpPr txBox="1">
              <a:spLocks noChangeArrowheads="1"/>
            </p:cNvSpPr>
            <p:nvPr/>
          </p:nvSpPr>
          <p:spPr bwMode="auto">
            <a:xfrm>
              <a:off x="3040063" y="3182938"/>
              <a:ext cx="212725" cy="141287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7" name="Text Box 167"/>
            <p:cNvSpPr txBox="1">
              <a:spLocks noChangeArrowheads="1"/>
            </p:cNvSpPr>
            <p:nvPr/>
          </p:nvSpPr>
          <p:spPr bwMode="auto">
            <a:xfrm>
              <a:off x="1870075" y="3344863"/>
              <a:ext cx="171450" cy="15240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K</a:t>
              </a:r>
            </a:p>
          </p:txBody>
        </p:sp>
        <p:sp>
          <p:nvSpPr>
            <p:cNvPr id="508" name="Text Box 168"/>
            <p:cNvSpPr txBox="1">
              <a:spLocks noChangeArrowheads="1"/>
            </p:cNvSpPr>
            <p:nvPr/>
          </p:nvSpPr>
          <p:spPr bwMode="auto">
            <a:xfrm>
              <a:off x="5451475" y="1778000"/>
              <a:ext cx="457200" cy="152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301</a:t>
              </a:r>
            </a:p>
          </p:txBody>
        </p:sp>
        <p:sp>
          <p:nvSpPr>
            <p:cNvPr id="509" name="Text Box 169"/>
            <p:cNvSpPr txBox="1">
              <a:spLocks noChangeArrowheads="1"/>
            </p:cNvSpPr>
            <p:nvPr/>
          </p:nvSpPr>
          <p:spPr bwMode="auto">
            <a:xfrm>
              <a:off x="4724400" y="2901950"/>
              <a:ext cx="533400" cy="236538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fontAlgn="auto">
                <a:spcBef>
                  <a:spcPts val="625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000" b="1" kern="0">
                  <a:solidFill>
                    <a:srgbClr val="0000FF"/>
                  </a:solidFill>
                </a:rPr>
                <a:t>VUP1</a:t>
              </a:r>
            </a:p>
          </p:txBody>
        </p:sp>
        <p:sp>
          <p:nvSpPr>
            <p:cNvPr id="510" name="Line 170"/>
            <p:cNvSpPr>
              <a:spLocks noChangeShapeType="1"/>
            </p:cNvSpPr>
            <p:nvPr/>
          </p:nvSpPr>
          <p:spPr bwMode="auto">
            <a:xfrm flipV="1">
              <a:off x="4991100" y="2690813"/>
              <a:ext cx="1588" cy="1555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1" name="Text Box 171"/>
            <p:cNvSpPr txBox="1">
              <a:spLocks noChangeArrowheads="1"/>
            </p:cNvSpPr>
            <p:nvPr/>
          </p:nvSpPr>
          <p:spPr bwMode="auto">
            <a:xfrm>
              <a:off x="3886200" y="2844800"/>
              <a:ext cx="560388" cy="236538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fontAlgn="auto">
                <a:spcBef>
                  <a:spcPts val="625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000" b="1" kern="0">
                  <a:solidFill>
                    <a:srgbClr val="0000FF"/>
                  </a:solidFill>
                </a:rPr>
                <a:t>VDN2</a:t>
              </a:r>
            </a:p>
          </p:txBody>
        </p:sp>
        <p:sp>
          <p:nvSpPr>
            <p:cNvPr id="512" name="Line 172"/>
            <p:cNvSpPr>
              <a:spLocks noChangeShapeType="1"/>
            </p:cNvSpPr>
            <p:nvPr/>
          </p:nvSpPr>
          <p:spPr bwMode="auto">
            <a:xfrm flipH="1" flipV="1">
              <a:off x="3824288" y="2644775"/>
              <a:ext cx="79375" cy="2317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3" name="Text Box 173"/>
            <p:cNvSpPr txBox="1">
              <a:spLocks noChangeArrowheads="1"/>
            </p:cNvSpPr>
            <p:nvPr/>
          </p:nvSpPr>
          <p:spPr bwMode="auto">
            <a:xfrm>
              <a:off x="2784475" y="3835400"/>
              <a:ext cx="1309688" cy="277813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fontAlgn="auto">
                <a:spcBef>
                  <a:spcPts val="75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200" kern="0">
                  <a:solidFill>
                    <a:srgbClr val="0000FF"/>
                  </a:solidFill>
                </a:rPr>
                <a:t>MI VLAM Rolled</a:t>
              </a:r>
            </a:p>
          </p:txBody>
        </p:sp>
        <p:sp>
          <p:nvSpPr>
            <p:cNvPr id="514" name="Line 174"/>
            <p:cNvSpPr>
              <a:spLocks noChangeShapeType="1"/>
            </p:cNvSpPr>
            <p:nvPr/>
          </p:nvSpPr>
          <p:spPr bwMode="auto">
            <a:xfrm flipV="1">
              <a:off x="3165475" y="3300413"/>
              <a:ext cx="1588" cy="4603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5" name="Text Box 175"/>
            <p:cNvSpPr txBox="1">
              <a:spLocks noChangeArrowheads="1"/>
            </p:cNvSpPr>
            <p:nvPr/>
          </p:nvSpPr>
          <p:spPr bwMode="auto">
            <a:xfrm>
              <a:off x="4918075" y="3606800"/>
              <a:ext cx="490538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Q302</a:t>
              </a:r>
            </a:p>
          </p:txBody>
        </p:sp>
        <p:sp>
          <p:nvSpPr>
            <p:cNvPr id="516" name="AutoShape 176"/>
            <p:cNvSpPr>
              <a:spLocks noChangeArrowheads="1"/>
            </p:cNvSpPr>
            <p:nvPr/>
          </p:nvSpPr>
          <p:spPr bwMode="auto">
            <a:xfrm>
              <a:off x="5646738" y="2192338"/>
              <a:ext cx="109537" cy="182562"/>
            </a:xfrm>
            <a:prstGeom prst="triangle">
              <a:avLst>
                <a:gd name="adj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7" name="Text Box 177"/>
            <p:cNvSpPr txBox="1">
              <a:spLocks noChangeArrowheads="1"/>
            </p:cNvSpPr>
            <p:nvPr/>
          </p:nvSpPr>
          <p:spPr bwMode="auto">
            <a:xfrm>
              <a:off x="7950200" y="2247900"/>
              <a:ext cx="679450" cy="2365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000" b="1" kern="0">
                  <a:solidFill>
                    <a:srgbClr val="000000"/>
                  </a:solidFill>
                </a:rPr>
                <a:t>GM229B</a:t>
              </a:r>
            </a:p>
          </p:txBody>
        </p:sp>
        <p:sp>
          <p:nvSpPr>
            <p:cNvPr id="518" name="Line 178"/>
            <p:cNvSpPr>
              <a:spLocks noChangeShapeType="1"/>
            </p:cNvSpPr>
            <p:nvPr/>
          </p:nvSpPr>
          <p:spPr bwMode="auto">
            <a:xfrm>
              <a:off x="7361238" y="1779588"/>
              <a:ext cx="1587" cy="2524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9" name="Text Box 179"/>
            <p:cNvSpPr txBox="1">
              <a:spLocks noChangeArrowheads="1"/>
            </p:cNvSpPr>
            <p:nvPr/>
          </p:nvSpPr>
          <p:spPr bwMode="auto">
            <a:xfrm>
              <a:off x="4384675" y="1755775"/>
              <a:ext cx="381000" cy="153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303</a:t>
              </a:r>
            </a:p>
          </p:txBody>
        </p:sp>
        <p:grpSp>
          <p:nvGrpSpPr>
            <p:cNvPr id="520" name="Group 180"/>
            <p:cNvGrpSpPr>
              <a:grpSpLocks/>
            </p:cNvGrpSpPr>
            <p:nvPr/>
          </p:nvGrpSpPr>
          <p:grpSpPr bwMode="auto">
            <a:xfrm>
              <a:off x="3535391" y="2703519"/>
              <a:ext cx="188914" cy="236538"/>
              <a:chOff x="2227" y="1703"/>
              <a:chExt cx="119" cy="149"/>
            </a:xfrm>
          </p:grpSpPr>
          <p:sp>
            <p:nvSpPr>
              <p:cNvPr id="676" name="AutoShape 181"/>
              <p:cNvSpPr>
                <a:spLocks noChangeArrowheads="1"/>
              </p:cNvSpPr>
              <p:nvPr/>
            </p:nvSpPr>
            <p:spPr bwMode="auto">
              <a:xfrm>
                <a:off x="2227" y="1711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7" name="AutoShape 182"/>
              <p:cNvSpPr>
                <a:spLocks noChangeArrowheads="1"/>
              </p:cNvSpPr>
              <p:nvPr/>
            </p:nvSpPr>
            <p:spPr bwMode="auto">
              <a:xfrm flipV="1">
                <a:off x="2227" y="1703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8" name="AutoShape 183"/>
              <p:cNvSpPr>
                <a:spLocks noChangeArrowheads="1"/>
              </p:cNvSpPr>
              <p:nvPr/>
            </p:nvSpPr>
            <p:spPr bwMode="auto">
              <a:xfrm flipH="1" flipV="1">
                <a:off x="2295" y="1703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9" name="AutoShape 184"/>
              <p:cNvSpPr>
                <a:spLocks noChangeArrowheads="1"/>
              </p:cNvSpPr>
              <p:nvPr/>
            </p:nvSpPr>
            <p:spPr bwMode="auto">
              <a:xfrm flipH="1">
                <a:off x="2295" y="1711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0" name="Line 185"/>
              <p:cNvSpPr>
                <a:spLocks noChangeShapeType="1"/>
              </p:cNvSpPr>
              <p:nvPr/>
            </p:nvSpPr>
            <p:spPr bwMode="auto">
              <a:xfrm>
                <a:off x="2252" y="1844"/>
                <a:ext cx="64" cy="1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1" name="Line 186"/>
              <p:cNvSpPr>
                <a:spLocks noChangeShapeType="1"/>
              </p:cNvSpPr>
              <p:nvPr/>
            </p:nvSpPr>
            <p:spPr bwMode="auto">
              <a:xfrm>
                <a:off x="2255" y="1711"/>
                <a:ext cx="59" cy="1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21" name="Group 187"/>
            <p:cNvGrpSpPr>
              <a:grpSpLocks/>
            </p:cNvGrpSpPr>
            <p:nvPr/>
          </p:nvGrpSpPr>
          <p:grpSpPr bwMode="auto">
            <a:xfrm>
              <a:off x="4110038" y="2533655"/>
              <a:ext cx="92075" cy="242888"/>
              <a:chOff x="2589" y="1596"/>
              <a:chExt cx="58" cy="153"/>
            </a:xfrm>
          </p:grpSpPr>
          <p:sp>
            <p:nvSpPr>
              <p:cNvPr id="672" name="AutoShape 188"/>
              <p:cNvSpPr>
                <a:spLocks noChangeArrowheads="1"/>
              </p:cNvSpPr>
              <p:nvPr/>
            </p:nvSpPr>
            <p:spPr bwMode="auto">
              <a:xfrm>
                <a:off x="2591" y="1602"/>
                <a:ext cx="56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3" name="AutoShape 189"/>
              <p:cNvSpPr>
                <a:spLocks noChangeArrowheads="1"/>
              </p:cNvSpPr>
              <p:nvPr/>
            </p:nvSpPr>
            <p:spPr bwMode="auto">
              <a:xfrm flipV="1">
                <a:off x="2591" y="1596"/>
                <a:ext cx="55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4" name="AutoShape 190"/>
              <p:cNvSpPr>
                <a:spLocks noChangeArrowheads="1"/>
              </p:cNvSpPr>
              <p:nvPr/>
            </p:nvSpPr>
            <p:spPr bwMode="auto">
              <a:xfrm flipH="1" flipV="1">
                <a:off x="2589" y="1596"/>
                <a:ext cx="56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5" name="AutoShape 191"/>
              <p:cNvSpPr>
                <a:spLocks noChangeArrowheads="1"/>
              </p:cNvSpPr>
              <p:nvPr/>
            </p:nvSpPr>
            <p:spPr bwMode="auto">
              <a:xfrm flipH="1">
                <a:off x="2589" y="1604"/>
                <a:ext cx="56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22" name="Group 192"/>
            <p:cNvGrpSpPr>
              <a:grpSpLocks/>
            </p:cNvGrpSpPr>
            <p:nvPr/>
          </p:nvGrpSpPr>
          <p:grpSpPr bwMode="auto">
            <a:xfrm>
              <a:off x="4570449" y="2532069"/>
              <a:ext cx="188914" cy="236538"/>
              <a:chOff x="2879" y="1595"/>
              <a:chExt cx="119" cy="149"/>
            </a:xfrm>
          </p:grpSpPr>
          <p:sp>
            <p:nvSpPr>
              <p:cNvPr id="666" name="AutoShape 193"/>
              <p:cNvSpPr>
                <a:spLocks noChangeArrowheads="1"/>
              </p:cNvSpPr>
              <p:nvPr/>
            </p:nvSpPr>
            <p:spPr bwMode="auto">
              <a:xfrm>
                <a:off x="2879" y="1603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7" name="AutoShape 194"/>
              <p:cNvSpPr>
                <a:spLocks noChangeArrowheads="1"/>
              </p:cNvSpPr>
              <p:nvPr/>
            </p:nvSpPr>
            <p:spPr bwMode="auto">
              <a:xfrm flipV="1">
                <a:off x="2879" y="1595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8" name="AutoShape 195"/>
              <p:cNvSpPr>
                <a:spLocks noChangeArrowheads="1"/>
              </p:cNvSpPr>
              <p:nvPr/>
            </p:nvSpPr>
            <p:spPr bwMode="auto">
              <a:xfrm flipH="1" flipV="1">
                <a:off x="2947" y="1595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9" name="AutoShape 196"/>
              <p:cNvSpPr>
                <a:spLocks noChangeArrowheads="1"/>
              </p:cNvSpPr>
              <p:nvPr/>
            </p:nvSpPr>
            <p:spPr bwMode="auto">
              <a:xfrm flipH="1">
                <a:off x="2947" y="1603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0" name="Line 197"/>
              <p:cNvSpPr>
                <a:spLocks noChangeShapeType="1"/>
              </p:cNvSpPr>
              <p:nvPr/>
            </p:nvSpPr>
            <p:spPr bwMode="auto">
              <a:xfrm>
                <a:off x="2904" y="1736"/>
                <a:ext cx="64" cy="1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1" name="Line 198"/>
              <p:cNvSpPr>
                <a:spLocks noChangeShapeType="1"/>
              </p:cNvSpPr>
              <p:nvPr/>
            </p:nvSpPr>
            <p:spPr bwMode="auto">
              <a:xfrm>
                <a:off x="2907" y="1603"/>
                <a:ext cx="59" cy="1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23" name="Group 199"/>
            <p:cNvGrpSpPr>
              <a:grpSpLocks/>
            </p:cNvGrpSpPr>
            <p:nvPr/>
          </p:nvGrpSpPr>
          <p:grpSpPr bwMode="auto">
            <a:xfrm>
              <a:off x="5229224" y="2406645"/>
              <a:ext cx="90488" cy="241300"/>
              <a:chOff x="3294" y="1516"/>
              <a:chExt cx="57" cy="152"/>
            </a:xfrm>
          </p:grpSpPr>
          <p:sp>
            <p:nvSpPr>
              <p:cNvPr id="662" name="AutoShape 200"/>
              <p:cNvSpPr>
                <a:spLocks noChangeArrowheads="1"/>
              </p:cNvSpPr>
              <p:nvPr/>
            </p:nvSpPr>
            <p:spPr bwMode="auto">
              <a:xfrm>
                <a:off x="3296" y="1522"/>
                <a:ext cx="55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3" name="AutoShape 201"/>
              <p:cNvSpPr>
                <a:spLocks noChangeArrowheads="1"/>
              </p:cNvSpPr>
              <p:nvPr/>
            </p:nvSpPr>
            <p:spPr bwMode="auto">
              <a:xfrm flipV="1">
                <a:off x="3296" y="1516"/>
                <a:ext cx="54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4" name="AutoShape 202"/>
              <p:cNvSpPr>
                <a:spLocks noChangeArrowheads="1"/>
              </p:cNvSpPr>
              <p:nvPr/>
            </p:nvSpPr>
            <p:spPr bwMode="auto">
              <a:xfrm flipH="1" flipV="1">
                <a:off x="3294" y="1516"/>
                <a:ext cx="55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5" name="AutoShape 203"/>
              <p:cNvSpPr>
                <a:spLocks noChangeArrowheads="1"/>
              </p:cNvSpPr>
              <p:nvPr/>
            </p:nvSpPr>
            <p:spPr bwMode="auto">
              <a:xfrm flipH="1">
                <a:off x="3294" y="1524"/>
                <a:ext cx="55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24" name="Group 204"/>
            <p:cNvGrpSpPr>
              <a:grpSpLocks/>
            </p:cNvGrpSpPr>
            <p:nvPr/>
          </p:nvGrpSpPr>
          <p:grpSpPr bwMode="auto">
            <a:xfrm>
              <a:off x="5462632" y="2249493"/>
              <a:ext cx="188914" cy="236538"/>
              <a:chOff x="3441" y="1417"/>
              <a:chExt cx="119" cy="149"/>
            </a:xfrm>
          </p:grpSpPr>
          <p:sp>
            <p:nvSpPr>
              <p:cNvPr id="656" name="AutoShape 205"/>
              <p:cNvSpPr>
                <a:spLocks noChangeArrowheads="1"/>
              </p:cNvSpPr>
              <p:nvPr/>
            </p:nvSpPr>
            <p:spPr bwMode="auto">
              <a:xfrm>
                <a:off x="3441" y="1425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7" name="AutoShape 206"/>
              <p:cNvSpPr>
                <a:spLocks noChangeArrowheads="1"/>
              </p:cNvSpPr>
              <p:nvPr/>
            </p:nvSpPr>
            <p:spPr bwMode="auto">
              <a:xfrm flipV="1">
                <a:off x="3441" y="1417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8" name="AutoShape 207"/>
              <p:cNvSpPr>
                <a:spLocks noChangeArrowheads="1"/>
              </p:cNvSpPr>
              <p:nvPr/>
            </p:nvSpPr>
            <p:spPr bwMode="auto">
              <a:xfrm flipH="1" flipV="1">
                <a:off x="3509" y="1417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9" name="AutoShape 208"/>
              <p:cNvSpPr>
                <a:spLocks noChangeArrowheads="1"/>
              </p:cNvSpPr>
              <p:nvPr/>
            </p:nvSpPr>
            <p:spPr bwMode="auto">
              <a:xfrm flipH="1">
                <a:off x="3509" y="1425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0" name="Line 209"/>
              <p:cNvSpPr>
                <a:spLocks noChangeShapeType="1"/>
              </p:cNvSpPr>
              <p:nvPr/>
            </p:nvSpPr>
            <p:spPr bwMode="auto">
              <a:xfrm>
                <a:off x="3466" y="1558"/>
                <a:ext cx="64" cy="1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1" name="Line 210"/>
              <p:cNvSpPr>
                <a:spLocks noChangeShapeType="1"/>
              </p:cNvSpPr>
              <p:nvPr/>
            </p:nvSpPr>
            <p:spPr bwMode="auto">
              <a:xfrm>
                <a:off x="3469" y="1425"/>
                <a:ext cx="59" cy="1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25" name="Line 211"/>
            <p:cNvSpPr>
              <a:spLocks noChangeShapeType="1"/>
            </p:cNvSpPr>
            <p:nvPr/>
          </p:nvSpPr>
          <p:spPr bwMode="auto">
            <a:xfrm>
              <a:off x="3851275" y="2665413"/>
              <a:ext cx="1143000" cy="1587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6" name="Line 212"/>
            <p:cNvSpPr>
              <a:spLocks noChangeShapeType="1"/>
            </p:cNvSpPr>
            <p:nvPr/>
          </p:nvSpPr>
          <p:spPr bwMode="auto">
            <a:xfrm>
              <a:off x="1066800" y="3421063"/>
              <a:ext cx="739140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7" name="AutoShape 213"/>
            <p:cNvSpPr>
              <a:spLocks noChangeArrowheads="1"/>
            </p:cNvSpPr>
            <p:nvPr/>
          </p:nvSpPr>
          <p:spPr bwMode="auto">
            <a:xfrm>
              <a:off x="8062913" y="2052638"/>
              <a:ext cx="109537" cy="182562"/>
            </a:xfrm>
            <a:prstGeom prst="triangle">
              <a:avLst>
                <a:gd name="adj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528" name="Picture 2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97775" y="2019300"/>
              <a:ext cx="142875" cy="2190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29" name="Picture 2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59663" y="2019300"/>
              <a:ext cx="142875" cy="2190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30" name="Picture 2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42050" y="2008188"/>
              <a:ext cx="142875" cy="2190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31" name="Picture 2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00763" y="2008188"/>
              <a:ext cx="142875" cy="2190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32" name="Text Box 218"/>
            <p:cNvSpPr txBox="1">
              <a:spLocks noChangeArrowheads="1"/>
            </p:cNvSpPr>
            <p:nvPr/>
          </p:nvSpPr>
          <p:spPr bwMode="auto">
            <a:xfrm>
              <a:off x="7292975" y="2062163"/>
              <a:ext cx="171450" cy="15240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K</a:t>
              </a:r>
            </a:p>
          </p:txBody>
        </p:sp>
        <p:sp>
          <p:nvSpPr>
            <p:cNvPr id="533" name="Text Box 219"/>
            <p:cNvSpPr txBox="1">
              <a:spLocks noChangeArrowheads="1"/>
            </p:cNvSpPr>
            <p:nvPr/>
          </p:nvSpPr>
          <p:spPr bwMode="auto">
            <a:xfrm>
              <a:off x="6559550" y="2311400"/>
              <a:ext cx="804863" cy="2365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000" b="1" kern="0">
                  <a:solidFill>
                    <a:srgbClr val="000000"/>
                  </a:solidFill>
                </a:rPr>
                <a:t>GM231A,B</a:t>
              </a:r>
            </a:p>
          </p:txBody>
        </p:sp>
        <p:sp>
          <p:nvSpPr>
            <p:cNvPr id="534" name="Text Box 220"/>
            <p:cNvSpPr txBox="1">
              <a:spLocks noChangeArrowheads="1"/>
            </p:cNvSpPr>
            <p:nvPr/>
          </p:nvSpPr>
          <p:spPr bwMode="auto">
            <a:xfrm>
              <a:off x="5808663" y="2311400"/>
              <a:ext cx="804862" cy="2365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000" b="1" kern="0">
                  <a:solidFill>
                    <a:srgbClr val="000000"/>
                  </a:solidFill>
                </a:rPr>
                <a:t>GM232A,B</a:t>
              </a:r>
            </a:p>
          </p:txBody>
        </p:sp>
        <p:sp>
          <p:nvSpPr>
            <p:cNvPr id="535" name="AutoShape 221"/>
            <p:cNvSpPr>
              <a:spLocks noChangeArrowheads="1"/>
            </p:cNvSpPr>
            <p:nvPr/>
          </p:nvSpPr>
          <p:spPr bwMode="auto">
            <a:xfrm rot="10800000">
              <a:off x="5646738" y="2003425"/>
              <a:ext cx="109537" cy="182563"/>
            </a:xfrm>
            <a:prstGeom prst="triangle">
              <a:avLst>
                <a:gd name="adj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536" name="Group 222"/>
            <p:cNvGrpSpPr>
              <a:grpSpLocks/>
            </p:cNvGrpSpPr>
            <p:nvPr/>
          </p:nvGrpSpPr>
          <p:grpSpPr bwMode="auto">
            <a:xfrm>
              <a:off x="5495968" y="2016130"/>
              <a:ext cx="190502" cy="236538"/>
              <a:chOff x="3462" y="1270"/>
              <a:chExt cx="120" cy="149"/>
            </a:xfrm>
          </p:grpSpPr>
          <p:sp>
            <p:nvSpPr>
              <p:cNvPr id="650" name="AutoShape 223"/>
              <p:cNvSpPr>
                <a:spLocks noChangeArrowheads="1"/>
              </p:cNvSpPr>
              <p:nvPr/>
            </p:nvSpPr>
            <p:spPr bwMode="auto">
              <a:xfrm>
                <a:off x="3462" y="1278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1" name="AutoShape 224"/>
              <p:cNvSpPr>
                <a:spLocks noChangeArrowheads="1"/>
              </p:cNvSpPr>
              <p:nvPr/>
            </p:nvSpPr>
            <p:spPr bwMode="auto">
              <a:xfrm flipV="1">
                <a:off x="3463" y="1270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2" name="AutoShape 225"/>
              <p:cNvSpPr>
                <a:spLocks noChangeArrowheads="1"/>
              </p:cNvSpPr>
              <p:nvPr/>
            </p:nvSpPr>
            <p:spPr bwMode="auto">
              <a:xfrm flipH="1" flipV="1">
                <a:off x="3531" y="1270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3" name="AutoShape 226"/>
              <p:cNvSpPr>
                <a:spLocks noChangeArrowheads="1"/>
              </p:cNvSpPr>
              <p:nvPr/>
            </p:nvSpPr>
            <p:spPr bwMode="auto">
              <a:xfrm flipH="1">
                <a:off x="3531" y="1278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4" name="Line 227"/>
              <p:cNvSpPr>
                <a:spLocks noChangeShapeType="1"/>
              </p:cNvSpPr>
              <p:nvPr/>
            </p:nvSpPr>
            <p:spPr bwMode="auto">
              <a:xfrm>
                <a:off x="3488" y="1411"/>
                <a:ext cx="6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5" name="Line 228"/>
              <p:cNvSpPr>
                <a:spLocks noChangeShapeType="1"/>
              </p:cNvSpPr>
              <p:nvPr/>
            </p:nvSpPr>
            <p:spPr bwMode="auto">
              <a:xfrm>
                <a:off x="3491" y="1278"/>
                <a:ext cx="5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37" name="Group 229"/>
            <p:cNvGrpSpPr>
              <a:grpSpLocks/>
            </p:cNvGrpSpPr>
            <p:nvPr/>
          </p:nvGrpSpPr>
          <p:grpSpPr bwMode="auto">
            <a:xfrm>
              <a:off x="5411774" y="2016130"/>
              <a:ext cx="190499" cy="236538"/>
              <a:chOff x="3409" y="1270"/>
              <a:chExt cx="120" cy="149"/>
            </a:xfrm>
          </p:grpSpPr>
          <p:sp>
            <p:nvSpPr>
              <p:cNvPr id="644" name="AutoShape 230"/>
              <p:cNvSpPr>
                <a:spLocks noChangeArrowheads="1"/>
              </p:cNvSpPr>
              <p:nvPr/>
            </p:nvSpPr>
            <p:spPr bwMode="auto">
              <a:xfrm>
                <a:off x="3409" y="1278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5" name="AutoShape 231"/>
              <p:cNvSpPr>
                <a:spLocks noChangeArrowheads="1"/>
              </p:cNvSpPr>
              <p:nvPr/>
            </p:nvSpPr>
            <p:spPr bwMode="auto">
              <a:xfrm flipV="1">
                <a:off x="3409" y="1270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6" name="AutoShape 232"/>
              <p:cNvSpPr>
                <a:spLocks noChangeArrowheads="1"/>
              </p:cNvSpPr>
              <p:nvPr/>
            </p:nvSpPr>
            <p:spPr bwMode="auto">
              <a:xfrm flipH="1" flipV="1">
                <a:off x="3478" y="1270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7" name="AutoShape 233"/>
              <p:cNvSpPr>
                <a:spLocks noChangeArrowheads="1"/>
              </p:cNvSpPr>
              <p:nvPr/>
            </p:nvSpPr>
            <p:spPr bwMode="auto">
              <a:xfrm flipH="1">
                <a:off x="3478" y="1278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8" name="Line 234"/>
              <p:cNvSpPr>
                <a:spLocks noChangeShapeType="1"/>
              </p:cNvSpPr>
              <p:nvPr/>
            </p:nvSpPr>
            <p:spPr bwMode="auto">
              <a:xfrm>
                <a:off x="3435" y="1411"/>
                <a:ext cx="6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9" name="Line 235"/>
              <p:cNvSpPr>
                <a:spLocks noChangeShapeType="1"/>
              </p:cNvSpPr>
              <p:nvPr/>
            </p:nvSpPr>
            <p:spPr bwMode="auto">
              <a:xfrm>
                <a:off x="3438" y="1278"/>
                <a:ext cx="60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38" name="Group 236"/>
            <p:cNvGrpSpPr>
              <a:grpSpLocks/>
            </p:cNvGrpSpPr>
            <p:nvPr/>
          </p:nvGrpSpPr>
          <p:grpSpPr bwMode="auto">
            <a:xfrm>
              <a:off x="4995917" y="2006604"/>
              <a:ext cx="92076" cy="242888"/>
              <a:chOff x="3147" y="1264"/>
              <a:chExt cx="58" cy="153"/>
            </a:xfrm>
          </p:grpSpPr>
          <p:sp>
            <p:nvSpPr>
              <p:cNvPr id="640" name="AutoShape 237"/>
              <p:cNvSpPr>
                <a:spLocks noChangeArrowheads="1"/>
              </p:cNvSpPr>
              <p:nvPr/>
            </p:nvSpPr>
            <p:spPr bwMode="auto">
              <a:xfrm>
                <a:off x="3148" y="1270"/>
                <a:ext cx="57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1" name="AutoShape 238"/>
              <p:cNvSpPr>
                <a:spLocks noChangeArrowheads="1"/>
              </p:cNvSpPr>
              <p:nvPr/>
            </p:nvSpPr>
            <p:spPr bwMode="auto">
              <a:xfrm flipV="1">
                <a:off x="3149" y="1264"/>
                <a:ext cx="56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2" name="AutoShape 239"/>
              <p:cNvSpPr>
                <a:spLocks noChangeArrowheads="1"/>
              </p:cNvSpPr>
              <p:nvPr/>
            </p:nvSpPr>
            <p:spPr bwMode="auto">
              <a:xfrm flipH="1" flipV="1">
                <a:off x="3147" y="1264"/>
                <a:ext cx="57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3" name="AutoShape 240"/>
              <p:cNvSpPr>
                <a:spLocks noChangeArrowheads="1"/>
              </p:cNvSpPr>
              <p:nvPr/>
            </p:nvSpPr>
            <p:spPr bwMode="auto">
              <a:xfrm flipH="1">
                <a:off x="3147" y="1272"/>
                <a:ext cx="57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39" name="Group 241"/>
            <p:cNvGrpSpPr>
              <a:grpSpLocks/>
            </p:cNvGrpSpPr>
            <p:nvPr/>
          </p:nvGrpSpPr>
          <p:grpSpPr bwMode="auto">
            <a:xfrm>
              <a:off x="4170409" y="2020892"/>
              <a:ext cx="92076" cy="242888"/>
              <a:chOff x="2627" y="1273"/>
              <a:chExt cx="58" cy="153"/>
            </a:xfrm>
          </p:grpSpPr>
          <p:sp>
            <p:nvSpPr>
              <p:cNvPr id="636" name="AutoShape 242"/>
              <p:cNvSpPr>
                <a:spLocks noChangeArrowheads="1"/>
              </p:cNvSpPr>
              <p:nvPr/>
            </p:nvSpPr>
            <p:spPr bwMode="auto">
              <a:xfrm>
                <a:off x="2628" y="1279"/>
                <a:ext cx="57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7" name="AutoShape 243"/>
              <p:cNvSpPr>
                <a:spLocks noChangeArrowheads="1"/>
              </p:cNvSpPr>
              <p:nvPr/>
            </p:nvSpPr>
            <p:spPr bwMode="auto">
              <a:xfrm flipV="1">
                <a:off x="2629" y="1273"/>
                <a:ext cx="56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8" name="AutoShape 244"/>
              <p:cNvSpPr>
                <a:spLocks noChangeArrowheads="1"/>
              </p:cNvSpPr>
              <p:nvPr/>
            </p:nvSpPr>
            <p:spPr bwMode="auto">
              <a:xfrm flipH="1" flipV="1">
                <a:off x="2627" y="1273"/>
                <a:ext cx="57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9" name="AutoShape 245"/>
              <p:cNvSpPr>
                <a:spLocks noChangeArrowheads="1"/>
              </p:cNvSpPr>
              <p:nvPr/>
            </p:nvSpPr>
            <p:spPr bwMode="auto">
              <a:xfrm flipH="1">
                <a:off x="2627" y="1281"/>
                <a:ext cx="57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40" name="Group 246"/>
            <p:cNvGrpSpPr>
              <a:grpSpLocks/>
            </p:cNvGrpSpPr>
            <p:nvPr/>
          </p:nvGrpSpPr>
          <p:grpSpPr bwMode="auto">
            <a:xfrm>
              <a:off x="3084547" y="2008192"/>
              <a:ext cx="92076" cy="242888"/>
              <a:chOff x="1943" y="1265"/>
              <a:chExt cx="58" cy="153"/>
            </a:xfrm>
          </p:grpSpPr>
          <p:sp>
            <p:nvSpPr>
              <p:cNvPr id="632" name="AutoShape 247"/>
              <p:cNvSpPr>
                <a:spLocks noChangeArrowheads="1"/>
              </p:cNvSpPr>
              <p:nvPr/>
            </p:nvSpPr>
            <p:spPr bwMode="auto">
              <a:xfrm>
                <a:off x="1944" y="1271"/>
                <a:ext cx="57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3" name="AutoShape 248"/>
              <p:cNvSpPr>
                <a:spLocks noChangeArrowheads="1"/>
              </p:cNvSpPr>
              <p:nvPr/>
            </p:nvSpPr>
            <p:spPr bwMode="auto">
              <a:xfrm flipV="1">
                <a:off x="1945" y="1265"/>
                <a:ext cx="56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4" name="AutoShape 249"/>
              <p:cNvSpPr>
                <a:spLocks noChangeArrowheads="1"/>
              </p:cNvSpPr>
              <p:nvPr/>
            </p:nvSpPr>
            <p:spPr bwMode="auto">
              <a:xfrm flipH="1" flipV="1">
                <a:off x="1943" y="1265"/>
                <a:ext cx="57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5" name="AutoShape 250"/>
              <p:cNvSpPr>
                <a:spLocks noChangeArrowheads="1"/>
              </p:cNvSpPr>
              <p:nvPr/>
            </p:nvSpPr>
            <p:spPr bwMode="auto">
              <a:xfrm flipH="1">
                <a:off x="1943" y="1273"/>
                <a:ext cx="57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41" name="Group 251"/>
            <p:cNvGrpSpPr>
              <a:grpSpLocks/>
            </p:cNvGrpSpPr>
            <p:nvPr/>
          </p:nvGrpSpPr>
          <p:grpSpPr bwMode="auto">
            <a:xfrm>
              <a:off x="1890734" y="1997079"/>
              <a:ext cx="92076" cy="242888"/>
              <a:chOff x="1191" y="1258"/>
              <a:chExt cx="58" cy="153"/>
            </a:xfrm>
          </p:grpSpPr>
          <p:sp>
            <p:nvSpPr>
              <p:cNvPr id="628" name="AutoShape 252"/>
              <p:cNvSpPr>
                <a:spLocks noChangeArrowheads="1"/>
              </p:cNvSpPr>
              <p:nvPr/>
            </p:nvSpPr>
            <p:spPr bwMode="auto">
              <a:xfrm>
                <a:off x="1192" y="1264"/>
                <a:ext cx="57" cy="14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9" name="AutoShape 253"/>
              <p:cNvSpPr>
                <a:spLocks noChangeArrowheads="1"/>
              </p:cNvSpPr>
              <p:nvPr/>
            </p:nvSpPr>
            <p:spPr bwMode="auto">
              <a:xfrm flipV="1">
                <a:off x="1193" y="1258"/>
                <a:ext cx="56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0" name="AutoShape 254"/>
              <p:cNvSpPr>
                <a:spLocks noChangeArrowheads="1"/>
              </p:cNvSpPr>
              <p:nvPr/>
            </p:nvSpPr>
            <p:spPr bwMode="auto">
              <a:xfrm flipH="1" flipV="1">
                <a:off x="1191" y="1258"/>
                <a:ext cx="57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1" name="AutoShape 255"/>
              <p:cNvSpPr>
                <a:spLocks noChangeArrowheads="1"/>
              </p:cNvSpPr>
              <p:nvPr/>
            </p:nvSpPr>
            <p:spPr bwMode="auto">
              <a:xfrm flipH="1">
                <a:off x="1191" y="1266"/>
                <a:ext cx="57" cy="1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42" name="Group 256"/>
            <p:cNvGrpSpPr>
              <a:grpSpLocks/>
            </p:cNvGrpSpPr>
            <p:nvPr/>
          </p:nvGrpSpPr>
          <p:grpSpPr bwMode="auto">
            <a:xfrm>
              <a:off x="3365509" y="2016125"/>
              <a:ext cx="190501" cy="234950"/>
              <a:chOff x="2120" y="1270"/>
              <a:chExt cx="120" cy="148"/>
            </a:xfrm>
          </p:grpSpPr>
          <p:sp>
            <p:nvSpPr>
              <p:cNvPr id="622" name="AutoShape 257"/>
              <p:cNvSpPr>
                <a:spLocks noChangeArrowheads="1"/>
              </p:cNvSpPr>
              <p:nvPr/>
            </p:nvSpPr>
            <p:spPr bwMode="auto">
              <a:xfrm>
                <a:off x="2120" y="1278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3" name="AutoShape 258"/>
              <p:cNvSpPr>
                <a:spLocks noChangeArrowheads="1"/>
              </p:cNvSpPr>
              <p:nvPr/>
            </p:nvSpPr>
            <p:spPr bwMode="auto">
              <a:xfrm flipV="1">
                <a:off x="2120" y="1270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4" name="AutoShape 259"/>
              <p:cNvSpPr>
                <a:spLocks noChangeArrowheads="1"/>
              </p:cNvSpPr>
              <p:nvPr/>
            </p:nvSpPr>
            <p:spPr bwMode="auto">
              <a:xfrm flipH="1" flipV="1">
                <a:off x="2189" y="1270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5" name="AutoShape 260"/>
              <p:cNvSpPr>
                <a:spLocks noChangeArrowheads="1"/>
              </p:cNvSpPr>
              <p:nvPr/>
            </p:nvSpPr>
            <p:spPr bwMode="auto">
              <a:xfrm flipH="1">
                <a:off x="2189" y="1278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6" name="Line 261"/>
              <p:cNvSpPr>
                <a:spLocks noChangeShapeType="1"/>
              </p:cNvSpPr>
              <p:nvPr/>
            </p:nvSpPr>
            <p:spPr bwMode="auto">
              <a:xfrm>
                <a:off x="2146" y="1410"/>
                <a:ext cx="6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7" name="Line 262"/>
              <p:cNvSpPr>
                <a:spLocks noChangeShapeType="1"/>
              </p:cNvSpPr>
              <p:nvPr/>
            </p:nvSpPr>
            <p:spPr bwMode="auto">
              <a:xfrm>
                <a:off x="2149" y="1278"/>
                <a:ext cx="60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43" name="Group 263"/>
            <p:cNvGrpSpPr>
              <a:grpSpLocks/>
            </p:cNvGrpSpPr>
            <p:nvPr/>
          </p:nvGrpSpPr>
          <p:grpSpPr bwMode="auto">
            <a:xfrm>
              <a:off x="2462193" y="2016125"/>
              <a:ext cx="190498" cy="234950"/>
              <a:chOff x="1551" y="1270"/>
              <a:chExt cx="120" cy="148"/>
            </a:xfrm>
          </p:grpSpPr>
          <p:sp>
            <p:nvSpPr>
              <p:cNvPr id="616" name="AutoShape 264"/>
              <p:cNvSpPr>
                <a:spLocks noChangeArrowheads="1"/>
              </p:cNvSpPr>
              <p:nvPr/>
            </p:nvSpPr>
            <p:spPr bwMode="auto">
              <a:xfrm>
                <a:off x="1551" y="1278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7" name="AutoShape 265"/>
              <p:cNvSpPr>
                <a:spLocks noChangeArrowheads="1"/>
              </p:cNvSpPr>
              <p:nvPr/>
            </p:nvSpPr>
            <p:spPr bwMode="auto">
              <a:xfrm flipV="1">
                <a:off x="1552" y="1270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8" name="AutoShape 266"/>
              <p:cNvSpPr>
                <a:spLocks noChangeArrowheads="1"/>
              </p:cNvSpPr>
              <p:nvPr/>
            </p:nvSpPr>
            <p:spPr bwMode="auto">
              <a:xfrm flipH="1" flipV="1">
                <a:off x="1620" y="1270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9" name="AutoShape 267"/>
              <p:cNvSpPr>
                <a:spLocks noChangeArrowheads="1"/>
              </p:cNvSpPr>
              <p:nvPr/>
            </p:nvSpPr>
            <p:spPr bwMode="auto">
              <a:xfrm flipH="1">
                <a:off x="1620" y="1278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0" name="Line 268"/>
              <p:cNvSpPr>
                <a:spLocks noChangeShapeType="1"/>
              </p:cNvSpPr>
              <p:nvPr/>
            </p:nvSpPr>
            <p:spPr bwMode="auto">
              <a:xfrm>
                <a:off x="1577" y="1410"/>
                <a:ext cx="6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1" name="Line 269"/>
              <p:cNvSpPr>
                <a:spLocks noChangeShapeType="1"/>
              </p:cNvSpPr>
              <p:nvPr/>
            </p:nvSpPr>
            <p:spPr bwMode="auto">
              <a:xfrm>
                <a:off x="1580" y="1278"/>
                <a:ext cx="5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44" name="Group 270"/>
            <p:cNvGrpSpPr>
              <a:grpSpLocks/>
            </p:cNvGrpSpPr>
            <p:nvPr/>
          </p:nvGrpSpPr>
          <p:grpSpPr bwMode="auto">
            <a:xfrm>
              <a:off x="4395753" y="2016125"/>
              <a:ext cx="190498" cy="234950"/>
              <a:chOff x="2769" y="1270"/>
              <a:chExt cx="120" cy="148"/>
            </a:xfrm>
          </p:grpSpPr>
          <p:sp>
            <p:nvSpPr>
              <p:cNvPr id="610" name="AutoShape 271"/>
              <p:cNvSpPr>
                <a:spLocks noChangeArrowheads="1"/>
              </p:cNvSpPr>
              <p:nvPr/>
            </p:nvSpPr>
            <p:spPr bwMode="auto">
              <a:xfrm>
                <a:off x="2769" y="1278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1" name="AutoShape 272"/>
              <p:cNvSpPr>
                <a:spLocks noChangeArrowheads="1"/>
              </p:cNvSpPr>
              <p:nvPr/>
            </p:nvSpPr>
            <p:spPr bwMode="auto">
              <a:xfrm flipV="1">
                <a:off x="2770" y="1270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2" name="AutoShape 273"/>
              <p:cNvSpPr>
                <a:spLocks noChangeArrowheads="1"/>
              </p:cNvSpPr>
              <p:nvPr/>
            </p:nvSpPr>
            <p:spPr bwMode="auto">
              <a:xfrm flipH="1" flipV="1">
                <a:off x="2838" y="1270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3" name="AutoShape 274"/>
              <p:cNvSpPr>
                <a:spLocks noChangeArrowheads="1"/>
              </p:cNvSpPr>
              <p:nvPr/>
            </p:nvSpPr>
            <p:spPr bwMode="auto">
              <a:xfrm flipH="1">
                <a:off x="2838" y="1278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4" name="Line 275"/>
              <p:cNvSpPr>
                <a:spLocks noChangeShapeType="1"/>
              </p:cNvSpPr>
              <p:nvPr/>
            </p:nvSpPr>
            <p:spPr bwMode="auto">
              <a:xfrm>
                <a:off x="2795" y="1410"/>
                <a:ext cx="6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5" name="Line 276"/>
              <p:cNvSpPr>
                <a:spLocks noChangeShapeType="1"/>
              </p:cNvSpPr>
              <p:nvPr/>
            </p:nvSpPr>
            <p:spPr bwMode="auto">
              <a:xfrm>
                <a:off x="2798" y="1278"/>
                <a:ext cx="5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45" name="Text Box 277"/>
            <p:cNvSpPr txBox="1">
              <a:spLocks noChangeArrowheads="1"/>
            </p:cNvSpPr>
            <p:nvPr/>
          </p:nvSpPr>
          <p:spPr bwMode="auto">
            <a:xfrm>
              <a:off x="4951413" y="1768475"/>
              <a:ext cx="381000" cy="152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302</a:t>
              </a:r>
            </a:p>
          </p:txBody>
        </p:sp>
        <p:sp>
          <p:nvSpPr>
            <p:cNvPr id="546" name="Text Box 278"/>
            <p:cNvSpPr txBox="1">
              <a:spLocks noChangeArrowheads="1"/>
            </p:cNvSpPr>
            <p:nvPr/>
          </p:nvSpPr>
          <p:spPr bwMode="auto">
            <a:xfrm>
              <a:off x="3386138" y="1778000"/>
              <a:ext cx="379412" cy="180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305</a:t>
              </a:r>
            </a:p>
          </p:txBody>
        </p:sp>
        <p:sp>
          <p:nvSpPr>
            <p:cNvPr id="547" name="Text Box 279"/>
            <p:cNvSpPr txBox="1">
              <a:spLocks noChangeArrowheads="1"/>
            </p:cNvSpPr>
            <p:nvPr/>
          </p:nvSpPr>
          <p:spPr bwMode="auto">
            <a:xfrm>
              <a:off x="1633538" y="1768475"/>
              <a:ext cx="381000" cy="152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308</a:t>
              </a:r>
            </a:p>
          </p:txBody>
        </p:sp>
        <p:sp>
          <p:nvSpPr>
            <p:cNvPr id="548" name="AutoShape 280"/>
            <p:cNvSpPr>
              <a:spLocks noChangeArrowheads="1"/>
            </p:cNvSpPr>
            <p:nvPr/>
          </p:nvSpPr>
          <p:spPr bwMode="auto">
            <a:xfrm>
              <a:off x="1163638" y="2038350"/>
              <a:ext cx="109537" cy="182563"/>
            </a:xfrm>
            <a:prstGeom prst="triangle">
              <a:avLst>
                <a:gd name="adj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549" name="Group 281"/>
            <p:cNvGrpSpPr>
              <a:grpSpLocks/>
            </p:cNvGrpSpPr>
            <p:nvPr/>
          </p:nvGrpSpPr>
          <p:grpSpPr bwMode="auto">
            <a:xfrm>
              <a:off x="1328727" y="2024068"/>
              <a:ext cx="190498" cy="236538"/>
              <a:chOff x="837" y="1275"/>
              <a:chExt cx="120" cy="149"/>
            </a:xfrm>
          </p:grpSpPr>
          <p:sp>
            <p:nvSpPr>
              <p:cNvPr id="604" name="AutoShape 282"/>
              <p:cNvSpPr>
                <a:spLocks noChangeArrowheads="1"/>
              </p:cNvSpPr>
              <p:nvPr/>
            </p:nvSpPr>
            <p:spPr bwMode="auto">
              <a:xfrm>
                <a:off x="837" y="1283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5" name="AutoShape 283"/>
              <p:cNvSpPr>
                <a:spLocks noChangeArrowheads="1"/>
              </p:cNvSpPr>
              <p:nvPr/>
            </p:nvSpPr>
            <p:spPr bwMode="auto">
              <a:xfrm flipV="1">
                <a:off x="838" y="1275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6" name="AutoShape 284"/>
              <p:cNvSpPr>
                <a:spLocks noChangeArrowheads="1"/>
              </p:cNvSpPr>
              <p:nvPr/>
            </p:nvSpPr>
            <p:spPr bwMode="auto">
              <a:xfrm flipH="1" flipV="1">
                <a:off x="906" y="1275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7" name="AutoShape 285"/>
              <p:cNvSpPr>
                <a:spLocks noChangeArrowheads="1"/>
              </p:cNvSpPr>
              <p:nvPr/>
            </p:nvSpPr>
            <p:spPr bwMode="auto">
              <a:xfrm flipH="1">
                <a:off x="906" y="1283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8" name="Line 286"/>
              <p:cNvSpPr>
                <a:spLocks noChangeShapeType="1"/>
              </p:cNvSpPr>
              <p:nvPr/>
            </p:nvSpPr>
            <p:spPr bwMode="auto">
              <a:xfrm>
                <a:off x="863" y="1416"/>
                <a:ext cx="6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9" name="Line 287"/>
              <p:cNvSpPr>
                <a:spLocks noChangeShapeType="1"/>
              </p:cNvSpPr>
              <p:nvPr/>
            </p:nvSpPr>
            <p:spPr bwMode="auto">
              <a:xfrm>
                <a:off x="866" y="1283"/>
                <a:ext cx="5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50" name="Group 288"/>
            <p:cNvGrpSpPr>
              <a:grpSpLocks/>
            </p:cNvGrpSpPr>
            <p:nvPr/>
          </p:nvGrpSpPr>
          <p:grpSpPr bwMode="auto">
            <a:xfrm>
              <a:off x="1244609" y="2024068"/>
              <a:ext cx="190502" cy="236538"/>
              <a:chOff x="784" y="1275"/>
              <a:chExt cx="120" cy="149"/>
            </a:xfrm>
          </p:grpSpPr>
          <p:sp>
            <p:nvSpPr>
              <p:cNvPr id="598" name="AutoShape 289"/>
              <p:cNvSpPr>
                <a:spLocks noChangeArrowheads="1"/>
              </p:cNvSpPr>
              <p:nvPr/>
            </p:nvSpPr>
            <p:spPr bwMode="auto">
              <a:xfrm>
                <a:off x="784" y="1283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9" name="AutoShape 290"/>
              <p:cNvSpPr>
                <a:spLocks noChangeArrowheads="1"/>
              </p:cNvSpPr>
              <p:nvPr/>
            </p:nvSpPr>
            <p:spPr bwMode="auto">
              <a:xfrm flipV="1">
                <a:off x="785" y="1275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0" name="AutoShape 291"/>
              <p:cNvSpPr>
                <a:spLocks noChangeArrowheads="1"/>
              </p:cNvSpPr>
              <p:nvPr/>
            </p:nvSpPr>
            <p:spPr bwMode="auto">
              <a:xfrm flipH="1" flipV="1">
                <a:off x="853" y="1275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1" name="AutoShape 292"/>
              <p:cNvSpPr>
                <a:spLocks noChangeArrowheads="1"/>
              </p:cNvSpPr>
              <p:nvPr/>
            </p:nvSpPr>
            <p:spPr bwMode="auto">
              <a:xfrm flipH="1">
                <a:off x="853" y="1283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2" name="Line 293"/>
              <p:cNvSpPr>
                <a:spLocks noChangeShapeType="1"/>
              </p:cNvSpPr>
              <p:nvPr/>
            </p:nvSpPr>
            <p:spPr bwMode="auto">
              <a:xfrm>
                <a:off x="810" y="1416"/>
                <a:ext cx="6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3" name="Line 294"/>
              <p:cNvSpPr>
                <a:spLocks noChangeShapeType="1"/>
              </p:cNvSpPr>
              <p:nvPr/>
            </p:nvSpPr>
            <p:spPr bwMode="auto">
              <a:xfrm>
                <a:off x="813" y="1283"/>
                <a:ext cx="5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51" name="Text Box 295"/>
            <p:cNvSpPr txBox="1">
              <a:spLocks noChangeArrowheads="1"/>
            </p:cNvSpPr>
            <p:nvPr/>
          </p:nvSpPr>
          <p:spPr bwMode="auto">
            <a:xfrm>
              <a:off x="1143000" y="1778000"/>
              <a:ext cx="381000" cy="152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309</a:t>
              </a:r>
            </a:p>
          </p:txBody>
        </p:sp>
        <p:grpSp>
          <p:nvGrpSpPr>
            <p:cNvPr id="552" name="Group 296"/>
            <p:cNvGrpSpPr>
              <a:grpSpLocks/>
            </p:cNvGrpSpPr>
            <p:nvPr/>
          </p:nvGrpSpPr>
          <p:grpSpPr bwMode="auto">
            <a:xfrm>
              <a:off x="1143009" y="3289300"/>
              <a:ext cx="190502" cy="234950"/>
              <a:chOff x="720" y="2072"/>
              <a:chExt cx="120" cy="148"/>
            </a:xfrm>
          </p:grpSpPr>
          <p:sp>
            <p:nvSpPr>
              <p:cNvPr id="592" name="AutoShape 297"/>
              <p:cNvSpPr>
                <a:spLocks noChangeArrowheads="1"/>
              </p:cNvSpPr>
              <p:nvPr/>
            </p:nvSpPr>
            <p:spPr bwMode="auto">
              <a:xfrm>
                <a:off x="720" y="2080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3" name="AutoShape 298"/>
              <p:cNvSpPr>
                <a:spLocks noChangeArrowheads="1"/>
              </p:cNvSpPr>
              <p:nvPr/>
            </p:nvSpPr>
            <p:spPr bwMode="auto">
              <a:xfrm flipV="1">
                <a:off x="721" y="2072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4" name="AutoShape 299"/>
              <p:cNvSpPr>
                <a:spLocks noChangeArrowheads="1"/>
              </p:cNvSpPr>
              <p:nvPr/>
            </p:nvSpPr>
            <p:spPr bwMode="auto">
              <a:xfrm flipH="1" flipV="1">
                <a:off x="789" y="2072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5" name="AutoShape 300"/>
              <p:cNvSpPr>
                <a:spLocks noChangeArrowheads="1"/>
              </p:cNvSpPr>
              <p:nvPr/>
            </p:nvSpPr>
            <p:spPr bwMode="auto">
              <a:xfrm flipH="1">
                <a:off x="789" y="2080"/>
                <a:ext cx="51" cy="14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6" name="Line 301"/>
              <p:cNvSpPr>
                <a:spLocks noChangeShapeType="1"/>
              </p:cNvSpPr>
              <p:nvPr/>
            </p:nvSpPr>
            <p:spPr bwMode="auto">
              <a:xfrm>
                <a:off x="746" y="2212"/>
                <a:ext cx="6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7" name="Line 302"/>
              <p:cNvSpPr>
                <a:spLocks noChangeShapeType="1"/>
              </p:cNvSpPr>
              <p:nvPr/>
            </p:nvSpPr>
            <p:spPr bwMode="auto">
              <a:xfrm>
                <a:off x="749" y="2080"/>
                <a:ext cx="5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53" name="Line 303"/>
            <p:cNvSpPr>
              <a:spLocks noChangeShapeType="1"/>
            </p:cNvSpPr>
            <p:nvPr/>
          </p:nvSpPr>
          <p:spPr bwMode="auto">
            <a:xfrm flipH="1">
              <a:off x="7183438" y="1778000"/>
              <a:ext cx="133350" cy="27146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4" name="Text Box 304"/>
            <p:cNvSpPr txBox="1">
              <a:spLocks noChangeArrowheads="1"/>
            </p:cNvSpPr>
            <p:nvPr/>
          </p:nvSpPr>
          <p:spPr bwMode="auto">
            <a:xfrm>
              <a:off x="1566863" y="3346450"/>
              <a:ext cx="171450" cy="15240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K</a:t>
              </a:r>
            </a:p>
          </p:txBody>
        </p:sp>
        <p:sp>
          <p:nvSpPr>
            <p:cNvPr id="555" name="Text Box 305"/>
            <p:cNvSpPr txBox="1">
              <a:spLocks noChangeArrowheads="1"/>
            </p:cNvSpPr>
            <p:nvPr/>
          </p:nvSpPr>
          <p:spPr bwMode="auto">
            <a:xfrm>
              <a:off x="4351338" y="3584575"/>
              <a:ext cx="490537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Q303</a:t>
              </a:r>
            </a:p>
          </p:txBody>
        </p:sp>
        <p:sp>
          <p:nvSpPr>
            <p:cNvPr id="556" name="Text Box 306"/>
            <p:cNvSpPr txBox="1">
              <a:spLocks noChangeArrowheads="1"/>
            </p:cNvSpPr>
            <p:nvPr/>
          </p:nvSpPr>
          <p:spPr bwMode="auto">
            <a:xfrm>
              <a:off x="3317875" y="3597275"/>
              <a:ext cx="490538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Q305</a:t>
              </a:r>
            </a:p>
          </p:txBody>
        </p:sp>
        <p:sp>
          <p:nvSpPr>
            <p:cNvPr id="557" name="Text Box 307"/>
            <p:cNvSpPr txBox="1">
              <a:spLocks noChangeArrowheads="1"/>
            </p:cNvSpPr>
            <p:nvPr/>
          </p:nvSpPr>
          <p:spPr bwMode="auto">
            <a:xfrm>
              <a:off x="2206625" y="3573463"/>
              <a:ext cx="490538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Q307</a:t>
              </a:r>
            </a:p>
          </p:txBody>
        </p:sp>
        <p:sp>
          <p:nvSpPr>
            <p:cNvPr id="558" name="Text Box 308"/>
            <p:cNvSpPr txBox="1">
              <a:spLocks noChangeArrowheads="1"/>
            </p:cNvSpPr>
            <p:nvPr/>
          </p:nvSpPr>
          <p:spPr bwMode="auto">
            <a:xfrm>
              <a:off x="955675" y="3606800"/>
              <a:ext cx="490538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Q309</a:t>
              </a:r>
            </a:p>
          </p:txBody>
        </p:sp>
        <p:grpSp>
          <p:nvGrpSpPr>
            <p:cNvPr id="559" name="Group 309"/>
            <p:cNvGrpSpPr>
              <a:grpSpLocks/>
            </p:cNvGrpSpPr>
            <p:nvPr/>
          </p:nvGrpSpPr>
          <p:grpSpPr bwMode="auto">
            <a:xfrm>
              <a:off x="5443497" y="3289307"/>
              <a:ext cx="190498" cy="236538"/>
              <a:chOff x="3429" y="2072"/>
              <a:chExt cx="120" cy="149"/>
            </a:xfrm>
          </p:grpSpPr>
          <p:sp>
            <p:nvSpPr>
              <p:cNvPr id="586" name="AutoShape 310"/>
              <p:cNvSpPr>
                <a:spLocks noChangeArrowheads="1"/>
              </p:cNvSpPr>
              <p:nvPr/>
            </p:nvSpPr>
            <p:spPr bwMode="auto">
              <a:xfrm>
                <a:off x="3429" y="2080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7" name="AutoShape 311"/>
              <p:cNvSpPr>
                <a:spLocks noChangeArrowheads="1"/>
              </p:cNvSpPr>
              <p:nvPr/>
            </p:nvSpPr>
            <p:spPr bwMode="auto">
              <a:xfrm flipV="1">
                <a:off x="3430" y="2072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8" name="AutoShape 312"/>
              <p:cNvSpPr>
                <a:spLocks noChangeArrowheads="1"/>
              </p:cNvSpPr>
              <p:nvPr/>
            </p:nvSpPr>
            <p:spPr bwMode="auto">
              <a:xfrm flipH="1" flipV="1">
                <a:off x="3498" y="2072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9" name="AutoShape 313"/>
              <p:cNvSpPr>
                <a:spLocks noChangeArrowheads="1"/>
              </p:cNvSpPr>
              <p:nvPr/>
            </p:nvSpPr>
            <p:spPr bwMode="auto">
              <a:xfrm flipH="1">
                <a:off x="3498" y="2080"/>
                <a:ext cx="51" cy="14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0" name="Line 314"/>
              <p:cNvSpPr>
                <a:spLocks noChangeShapeType="1"/>
              </p:cNvSpPr>
              <p:nvPr/>
            </p:nvSpPr>
            <p:spPr bwMode="auto">
              <a:xfrm>
                <a:off x="3455" y="2213"/>
                <a:ext cx="6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1" name="Line 315"/>
              <p:cNvSpPr>
                <a:spLocks noChangeShapeType="1"/>
              </p:cNvSpPr>
              <p:nvPr/>
            </p:nvSpPr>
            <p:spPr bwMode="auto">
              <a:xfrm>
                <a:off x="3458" y="2080"/>
                <a:ext cx="5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60" name="Text Box 316"/>
            <p:cNvSpPr txBox="1">
              <a:spLocks noChangeArrowheads="1"/>
            </p:cNvSpPr>
            <p:nvPr/>
          </p:nvSpPr>
          <p:spPr bwMode="auto">
            <a:xfrm>
              <a:off x="5375275" y="3606800"/>
              <a:ext cx="490538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Q301</a:t>
              </a:r>
            </a:p>
          </p:txBody>
        </p:sp>
        <p:pic>
          <p:nvPicPr>
            <p:cNvPr id="561" name="Picture 3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27838" y="2016125"/>
              <a:ext cx="142875" cy="2190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62" name="Picture 3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86550" y="2016125"/>
              <a:ext cx="142875" cy="2190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63" name="Text Box 319"/>
            <p:cNvSpPr txBox="1">
              <a:spLocks noChangeArrowheads="1"/>
            </p:cNvSpPr>
            <p:nvPr/>
          </p:nvSpPr>
          <p:spPr bwMode="auto">
            <a:xfrm>
              <a:off x="7269163" y="2311400"/>
              <a:ext cx="801687" cy="2365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000" b="1" kern="0" dirty="0">
                  <a:solidFill>
                    <a:srgbClr val="000000"/>
                  </a:solidFill>
                </a:rPr>
                <a:t>GM230A,B</a:t>
              </a:r>
            </a:p>
          </p:txBody>
        </p:sp>
        <p:sp>
          <p:nvSpPr>
            <p:cNvPr id="564" name="Line 320"/>
            <p:cNvSpPr>
              <a:spLocks noChangeShapeType="1"/>
            </p:cNvSpPr>
            <p:nvPr/>
          </p:nvSpPr>
          <p:spPr bwMode="auto">
            <a:xfrm>
              <a:off x="1066800" y="2151063"/>
              <a:ext cx="739140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5" name="Line 321"/>
            <p:cNvSpPr>
              <a:spLocks noChangeShapeType="1"/>
            </p:cNvSpPr>
            <p:nvPr/>
          </p:nvSpPr>
          <p:spPr bwMode="auto">
            <a:xfrm flipV="1">
              <a:off x="5181600" y="2462213"/>
              <a:ext cx="1588" cy="231775"/>
            </a:xfrm>
            <a:prstGeom prst="line">
              <a:avLst/>
            </a:prstGeom>
            <a:noFill/>
            <a:ln w="126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6" name="Line 322"/>
            <p:cNvSpPr>
              <a:spLocks noChangeShapeType="1"/>
            </p:cNvSpPr>
            <p:nvPr/>
          </p:nvSpPr>
          <p:spPr bwMode="auto">
            <a:xfrm flipV="1">
              <a:off x="5219700" y="2443163"/>
              <a:ext cx="1588" cy="231775"/>
            </a:xfrm>
            <a:prstGeom prst="line">
              <a:avLst/>
            </a:prstGeom>
            <a:noFill/>
            <a:ln w="126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7" name="Line 323"/>
            <p:cNvSpPr>
              <a:spLocks noChangeShapeType="1"/>
            </p:cNvSpPr>
            <p:nvPr/>
          </p:nvSpPr>
          <p:spPr bwMode="auto">
            <a:xfrm flipV="1">
              <a:off x="3543300" y="2747963"/>
              <a:ext cx="1588" cy="231775"/>
            </a:xfrm>
            <a:prstGeom prst="line">
              <a:avLst/>
            </a:prstGeom>
            <a:noFill/>
            <a:ln w="126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8" name="Line 324"/>
            <p:cNvSpPr>
              <a:spLocks noChangeShapeType="1"/>
            </p:cNvSpPr>
            <p:nvPr/>
          </p:nvSpPr>
          <p:spPr bwMode="auto">
            <a:xfrm flipV="1">
              <a:off x="3581400" y="2728913"/>
              <a:ext cx="1588" cy="231775"/>
            </a:xfrm>
            <a:prstGeom prst="line">
              <a:avLst/>
            </a:prstGeom>
            <a:noFill/>
            <a:ln w="126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9" name="Line 325"/>
            <p:cNvSpPr>
              <a:spLocks noChangeShapeType="1"/>
            </p:cNvSpPr>
            <p:nvPr/>
          </p:nvSpPr>
          <p:spPr bwMode="auto">
            <a:xfrm flipV="1">
              <a:off x="4572000" y="2528888"/>
              <a:ext cx="1588" cy="231775"/>
            </a:xfrm>
            <a:prstGeom prst="line">
              <a:avLst/>
            </a:prstGeom>
            <a:noFill/>
            <a:ln w="126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0" name="Line 326"/>
            <p:cNvSpPr>
              <a:spLocks noChangeShapeType="1"/>
            </p:cNvSpPr>
            <p:nvPr/>
          </p:nvSpPr>
          <p:spPr bwMode="auto">
            <a:xfrm flipV="1">
              <a:off x="4610100" y="2538413"/>
              <a:ext cx="1588" cy="231775"/>
            </a:xfrm>
            <a:prstGeom prst="line">
              <a:avLst/>
            </a:prstGeom>
            <a:noFill/>
            <a:ln w="126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1" name="Line 327"/>
            <p:cNvSpPr>
              <a:spLocks noChangeShapeType="1"/>
            </p:cNvSpPr>
            <p:nvPr/>
          </p:nvSpPr>
          <p:spPr bwMode="auto">
            <a:xfrm flipV="1">
              <a:off x="4076700" y="2528888"/>
              <a:ext cx="1588" cy="231775"/>
            </a:xfrm>
            <a:prstGeom prst="line">
              <a:avLst/>
            </a:prstGeom>
            <a:noFill/>
            <a:ln w="126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2" name="Line 328"/>
            <p:cNvSpPr>
              <a:spLocks noChangeShapeType="1"/>
            </p:cNvSpPr>
            <p:nvPr/>
          </p:nvSpPr>
          <p:spPr bwMode="auto">
            <a:xfrm flipV="1">
              <a:off x="4105275" y="2528888"/>
              <a:ext cx="1588" cy="231775"/>
            </a:xfrm>
            <a:prstGeom prst="line">
              <a:avLst/>
            </a:prstGeom>
            <a:noFill/>
            <a:ln w="126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3" name="Text Box 329"/>
            <p:cNvSpPr txBox="1">
              <a:spLocks noChangeArrowheads="1"/>
            </p:cNvSpPr>
            <p:nvPr/>
          </p:nvSpPr>
          <p:spPr bwMode="auto">
            <a:xfrm>
              <a:off x="2560638" y="2387600"/>
              <a:ext cx="868362" cy="236538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fontAlgn="auto">
                <a:spcBef>
                  <a:spcPts val="625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000" b="1" kern="0">
                  <a:solidFill>
                    <a:srgbClr val="000000"/>
                  </a:solidFill>
                </a:rPr>
                <a:t>Trim quads</a:t>
              </a:r>
            </a:p>
          </p:txBody>
        </p:sp>
        <p:sp>
          <p:nvSpPr>
            <p:cNvPr id="574" name="Line 330"/>
            <p:cNvSpPr>
              <a:spLocks noChangeShapeType="1"/>
            </p:cNvSpPr>
            <p:nvPr/>
          </p:nvSpPr>
          <p:spPr bwMode="auto">
            <a:xfrm>
              <a:off x="3429000" y="2616200"/>
              <a:ext cx="152400" cy="1524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5" name="Text Box 331"/>
            <p:cNvSpPr txBox="1">
              <a:spLocks noChangeArrowheads="1"/>
            </p:cNvSpPr>
            <p:nvPr/>
          </p:nvSpPr>
          <p:spPr bwMode="auto">
            <a:xfrm>
              <a:off x="3429000" y="2997200"/>
              <a:ext cx="533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Q805</a:t>
              </a:r>
            </a:p>
          </p:txBody>
        </p:sp>
        <p:sp>
          <p:nvSpPr>
            <p:cNvPr id="576" name="Text Box 332"/>
            <p:cNvSpPr txBox="1">
              <a:spLocks noChangeArrowheads="1"/>
            </p:cNvSpPr>
            <p:nvPr/>
          </p:nvSpPr>
          <p:spPr bwMode="auto">
            <a:xfrm>
              <a:off x="3829050" y="2311400"/>
              <a:ext cx="514350" cy="1905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Q804</a:t>
              </a:r>
            </a:p>
          </p:txBody>
        </p:sp>
        <p:sp>
          <p:nvSpPr>
            <p:cNvPr id="577" name="Text Box 333"/>
            <p:cNvSpPr txBox="1">
              <a:spLocks noChangeArrowheads="1"/>
            </p:cNvSpPr>
            <p:nvPr/>
          </p:nvSpPr>
          <p:spPr bwMode="auto">
            <a:xfrm>
              <a:off x="4343400" y="2311400"/>
              <a:ext cx="514350" cy="1905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Q803</a:t>
              </a:r>
            </a:p>
          </p:txBody>
        </p:sp>
        <p:sp>
          <p:nvSpPr>
            <p:cNvPr id="578" name="Text Box 334"/>
            <p:cNvSpPr txBox="1">
              <a:spLocks noChangeArrowheads="1"/>
            </p:cNvSpPr>
            <p:nvPr/>
          </p:nvSpPr>
          <p:spPr bwMode="auto">
            <a:xfrm>
              <a:off x="5029200" y="2663825"/>
              <a:ext cx="514350" cy="1905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Q802</a:t>
              </a:r>
            </a:p>
          </p:txBody>
        </p:sp>
        <p:sp>
          <p:nvSpPr>
            <p:cNvPr id="579" name="Text Box 335"/>
            <p:cNvSpPr txBox="1">
              <a:spLocks noChangeArrowheads="1"/>
            </p:cNvSpPr>
            <p:nvPr/>
          </p:nvSpPr>
          <p:spPr bwMode="auto">
            <a:xfrm>
              <a:off x="5362575" y="2425700"/>
              <a:ext cx="514350" cy="1905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Q801</a:t>
              </a:r>
            </a:p>
          </p:txBody>
        </p:sp>
        <p:sp>
          <p:nvSpPr>
            <p:cNvPr id="580" name="Text Box 336"/>
            <p:cNvSpPr txBox="1">
              <a:spLocks noChangeArrowheads="1"/>
            </p:cNvSpPr>
            <p:nvPr/>
          </p:nvSpPr>
          <p:spPr bwMode="auto">
            <a:xfrm>
              <a:off x="863600" y="3835400"/>
              <a:ext cx="1447800" cy="265113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fontAlgn="auto">
                <a:spcBef>
                  <a:spcPts val="625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200" kern="0">
                  <a:solidFill>
                    <a:srgbClr val="0000FF"/>
                  </a:solidFill>
                </a:rPr>
                <a:t>MI injection Kicker</a:t>
              </a:r>
            </a:p>
          </p:txBody>
        </p:sp>
        <p:sp>
          <p:nvSpPr>
            <p:cNvPr id="581" name="Line 337"/>
            <p:cNvSpPr>
              <a:spLocks noChangeShapeType="1"/>
            </p:cNvSpPr>
            <p:nvPr/>
          </p:nvSpPr>
          <p:spPr bwMode="auto">
            <a:xfrm flipV="1">
              <a:off x="1905000" y="3529013"/>
              <a:ext cx="76200" cy="3079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2" name="Line 338"/>
            <p:cNvSpPr>
              <a:spLocks noChangeShapeType="1"/>
            </p:cNvSpPr>
            <p:nvPr/>
          </p:nvSpPr>
          <p:spPr bwMode="auto">
            <a:xfrm flipV="1">
              <a:off x="1600200" y="3529013"/>
              <a:ext cx="1588" cy="3079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3" name="Text Box 339"/>
            <p:cNvSpPr txBox="1">
              <a:spLocks noChangeArrowheads="1"/>
            </p:cNvSpPr>
            <p:nvPr/>
          </p:nvSpPr>
          <p:spPr bwMode="auto">
            <a:xfrm>
              <a:off x="6037263" y="2790825"/>
              <a:ext cx="1081087" cy="236538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000" b="1" kern="0">
                  <a:solidFill>
                    <a:srgbClr val="000000"/>
                  </a:solidFill>
                </a:rPr>
                <a:t>Mirror magnets</a:t>
              </a:r>
            </a:p>
          </p:txBody>
        </p:sp>
        <p:sp>
          <p:nvSpPr>
            <p:cNvPr id="584" name="Line 340"/>
            <p:cNvSpPr>
              <a:spLocks noChangeShapeType="1"/>
            </p:cNvSpPr>
            <p:nvPr/>
          </p:nvSpPr>
          <p:spPr bwMode="auto">
            <a:xfrm flipH="1" flipV="1">
              <a:off x="5713413" y="2386013"/>
              <a:ext cx="307975" cy="3841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5" name="Line 341"/>
            <p:cNvSpPr>
              <a:spLocks noChangeShapeType="1"/>
            </p:cNvSpPr>
            <p:nvPr/>
          </p:nvSpPr>
          <p:spPr bwMode="auto">
            <a:xfrm flipH="1" flipV="1">
              <a:off x="5732463" y="2081213"/>
              <a:ext cx="307975" cy="6889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04" name="Slide Number Placeholder 8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</a:t>
            </a:r>
            <a:r>
              <a:rPr lang="en-US" dirty="0" err="1" smtClean="0"/>
              <a:t>NuMI</a:t>
            </a:r>
            <a:r>
              <a:rPr lang="en-US" dirty="0" smtClean="0"/>
              <a:t> operation</a:t>
            </a:r>
            <a:endParaRPr lang="en-US" dirty="0"/>
          </a:p>
        </p:txBody>
      </p:sp>
      <p:pic>
        <p:nvPicPr>
          <p:cNvPr id="6" name="Picture 6" descr="aerial092407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" r="16109" b="5032"/>
          <a:stretch>
            <a:fillRect/>
          </a:stretch>
        </p:blipFill>
        <p:spPr bwMode="auto">
          <a:xfrm>
            <a:off x="990600" y="1295400"/>
            <a:ext cx="7057453" cy="530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810000" y="3886200"/>
            <a:ext cx="152400" cy="1524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19200" y="1676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Linac</a:t>
            </a:r>
            <a:r>
              <a:rPr lang="en-US" dirty="0" smtClean="0"/>
              <a:t>: 750 </a:t>
            </a:r>
            <a:r>
              <a:rPr lang="en-US" dirty="0" err="1" smtClean="0"/>
              <a:t>keV</a:t>
            </a:r>
            <a:r>
              <a:rPr lang="en-US" dirty="0" smtClean="0"/>
              <a:t> – 400 MeV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20190" y="2045732"/>
            <a:ext cx="289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Booster: 400 MeV – 8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20190" y="2409126"/>
            <a:ext cx="31994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Injector: 8 </a:t>
            </a:r>
            <a:r>
              <a:rPr lang="en-US" dirty="0" err="1" smtClean="0"/>
              <a:t>GeV</a:t>
            </a:r>
            <a:r>
              <a:rPr lang="en-US" dirty="0" smtClean="0"/>
              <a:t> – 120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Slip-stack 11 booster batches</a:t>
            </a:r>
          </a:p>
          <a:p>
            <a:r>
              <a:rPr lang="en-US" dirty="0" smtClean="0"/>
              <a:t>2 batches to </a:t>
            </a:r>
            <a:r>
              <a:rPr lang="en-US" dirty="0" smtClean="0">
                <a:solidFill>
                  <a:srgbClr val="7030A0"/>
                </a:solidFill>
              </a:rPr>
              <a:t>antiproton source</a:t>
            </a:r>
          </a:p>
          <a:p>
            <a:r>
              <a:rPr lang="en-US" dirty="0" smtClean="0"/>
              <a:t>9 batches to </a:t>
            </a:r>
            <a:r>
              <a:rPr lang="en-US" dirty="0" err="1" smtClean="0">
                <a:solidFill>
                  <a:srgbClr val="FFFF00"/>
                </a:solidFill>
              </a:rPr>
              <a:t>NuMI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810000" y="3980213"/>
            <a:ext cx="304800" cy="152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00200" y="4343400"/>
            <a:ext cx="3352800" cy="1371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4" idx="7"/>
          </p:cNvCxnSpPr>
          <p:nvPr/>
        </p:nvCxnSpPr>
        <p:spPr>
          <a:xfrm flipH="1" flipV="1">
            <a:off x="1447800" y="3581400"/>
            <a:ext cx="3014194" cy="962866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sosceles Triangle 16"/>
          <p:cNvSpPr/>
          <p:nvPr/>
        </p:nvSpPr>
        <p:spPr>
          <a:xfrm rot="1014861">
            <a:off x="3479686" y="3916313"/>
            <a:ext cx="405035" cy="301844"/>
          </a:xfrm>
          <a:prstGeom prst="triangl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00600" y="167106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Cycle length is 2.2s</a:t>
            </a:r>
          </a:p>
          <a:p>
            <a:r>
              <a:rPr lang="en-US" dirty="0" smtClean="0"/>
              <a:t>Typical peak </a:t>
            </a:r>
            <a:r>
              <a:rPr lang="en-US" dirty="0" err="1" smtClean="0"/>
              <a:t>NuMI</a:t>
            </a:r>
            <a:r>
              <a:rPr lang="en-US" dirty="0" smtClean="0"/>
              <a:t> beam power ~330 kW in mixed mode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00600" y="2752406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 SY120 fixed target program</a:t>
            </a:r>
          </a:p>
          <a:p>
            <a:r>
              <a:rPr lang="en-US" dirty="0" err="1" smtClean="0"/>
              <a:t>Pbar</a:t>
            </a:r>
            <a:r>
              <a:rPr lang="en-US" dirty="0" smtClean="0"/>
              <a:t> storage in recycler</a:t>
            </a:r>
          </a:p>
          <a:p>
            <a:r>
              <a:rPr lang="en-US" dirty="0" err="1" smtClean="0"/>
              <a:t>Pbar</a:t>
            </a:r>
            <a:r>
              <a:rPr lang="en-US" dirty="0" smtClean="0"/>
              <a:t> and protons to </a:t>
            </a:r>
            <a:r>
              <a:rPr lang="en-US" dirty="0" err="1" smtClean="0"/>
              <a:t>Tevatron</a:t>
            </a:r>
            <a:endParaRPr lang="en-US" dirty="0" smtClean="0"/>
          </a:p>
          <a:p>
            <a:r>
              <a:rPr lang="en-US" dirty="0" smtClean="0"/>
              <a:t>(plus BNB, MTA, NTF, …)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57" y="1295400"/>
            <a:ext cx="5919621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5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7" grpId="0" animBg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NOvA Accelerator Upgrades - Phil Adamson</a:t>
            </a:r>
            <a:endParaRPr lang="en-US" dirty="0" smtClean="0">
              <a:latin typeface="Calibri" pitchFamily="34" charset="0"/>
            </a:endParaRPr>
          </a:p>
        </p:txBody>
      </p:sp>
      <p:grpSp>
        <p:nvGrpSpPr>
          <p:cNvPr id="18436" name="Group 44"/>
          <p:cNvGrpSpPr>
            <a:grpSpLocks/>
          </p:cNvGrpSpPr>
          <p:nvPr/>
        </p:nvGrpSpPr>
        <p:grpSpPr bwMode="auto">
          <a:xfrm>
            <a:off x="6538913" y="4495800"/>
            <a:ext cx="2605087" cy="1577975"/>
            <a:chOff x="6538625" y="4487631"/>
            <a:chExt cx="2605376" cy="1578820"/>
          </a:xfrm>
        </p:grpSpPr>
        <p:sp>
          <p:nvSpPr>
            <p:cNvPr id="5" name="Rectangle 4"/>
            <p:cNvSpPr/>
            <p:nvPr/>
          </p:nvSpPr>
          <p:spPr bwMode="auto">
            <a:xfrm>
              <a:off x="6667226" y="4487631"/>
              <a:ext cx="2476775" cy="1578820"/>
            </a:xfrm>
            <a:prstGeom prst="rect">
              <a:avLst/>
            </a:prstGeom>
            <a:gradFill flip="none" rotWithShape="1">
              <a:gsLst>
                <a:gs pos="0">
                  <a:srgbClr val="808080">
                    <a:lumMod val="75000"/>
                  </a:srgbClr>
                </a:gs>
                <a:gs pos="100000">
                  <a:srgbClr val="808080">
                    <a:lumMod val="75000"/>
                  </a:srgbClr>
                </a:gs>
                <a:gs pos="66000">
                  <a:srgbClr val="808080">
                    <a:lumMod val="20000"/>
                    <a:lumOff val="80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538625" y="4513045"/>
              <a:ext cx="300070" cy="1527993"/>
            </a:xfrm>
            <a:prstGeom prst="ellipse">
              <a:avLst/>
            </a:prstGeom>
            <a:gradFill flip="none" rotWithShape="1">
              <a:gsLst>
                <a:gs pos="0">
                  <a:srgbClr val="808080">
                    <a:lumMod val="75000"/>
                  </a:srgbClr>
                </a:gs>
                <a:gs pos="100000">
                  <a:srgbClr val="808080">
                    <a:lumMod val="75000"/>
                  </a:srgbClr>
                </a:gs>
                <a:gs pos="42000">
                  <a:srgbClr val="FFFFFF"/>
                </a:gs>
              </a:gsLst>
              <a:lin ang="16200000" scaled="0"/>
              <a:tileRect/>
            </a:gradFill>
            <a:ln w="50800" cap="flat" cmpd="sng" algn="ctr">
              <a:solidFill>
                <a:srgbClr val="808080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</p:grpSp>
      <p:sp>
        <p:nvSpPr>
          <p:cNvPr id="7" name="Title 43"/>
          <p:cNvSpPr txBox="1">
            <a:spLocks/>
          </p:cNvSpPr>
          <p:nvPr/>
        </p:nvSpPr>
        <p:spPr bwMode="auto">
          <a:xfrm>
            <a:off x="457200" y="0"/>
            <a:ext cx="82296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dirty="0" err="1" smtClean="0">
                <a:solidFill>
                  <a:srgbClr val="000000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NuMI</a:t>
            </a:r>
            <a:r>
              <a:rPr lang="en-US" sz="4400" kern="0" dirty="0" smtClean="0">
                <a:solidFill>
                  <a:srgbClr val="000000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neutrino beam</a:t>
            </a:r>
            <a:endParaRPr lang="en-US" sz="4400" dirty="0">
              <a:solidFill>
                <a:srgbClr val="000000"/>
              </a:solidFill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18439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14" r="1350" b="40710"/>
          <a:stretch>
            <a:fillRect/>
          </a:stretch>
        </p:blipFill>
        <p:spPr bwMode="auto">
          <a:xfrm>
            <a:off x="1016000" y="4705350"/>
            <a:ext cx="163671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40" name="Picture 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" t="33955" b="29608"/>
          <a:stretch>
            <a:fillRect/>
          </a:stretch>
        </p:blipFill>
        <p:spPr bwMode="auto">
          <a:xfrm>
            <a:off x="3578225" y="4706938"/>
            <a:ext cx="24701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41" name="Right Arrow 55"/>
          <p:cNvSpPr>
            <a:spLocks noChangeArrowheads="1"/>
          </p:cNvSpPr>
          <p:nvPr/>
        </p:nvSpPr>
        <p:spPr bwMode="auto">
          <a:xfrm>
            <a:off x="231775" y="5156200"/>
            <a:ext cx="771525" cy="173038"/>
          </a:xfrm>
          <a:prstGeom prst="rightArrow">
            <a:avLst>
              <a:gd name="adj1" fmla="val 50000"/>
              <a:gd name="adj2" fmla="val 49541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42" name="TextBox 56"/>
          <p:cNvSpPr txBox="1">
            <a:spLocks noChangeArrowheads="1"/>
          </p:cNvSpPr>
          <p:nvPr/>
        </p:nvSpPr>
        <p:spPr bwMode="auto">
          <a:xfrm>
            <a:off x="0" y="5354638"/>
            <a:ext cx="1450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>
                <a:latin typeface="Calibri" pitchFamily="34" charset="0"/>
              </a:rPr>
              <a:t>120 GeV protons</a:t>
            </a:r>
          </a:p>
        </p:txBody>
      </p:sp>
      <p:sp>
        <p:nvSpPr>
          <p:cNvPr id="15" name="TextBox 63"/>
          <p:cNvSpPr txBox="1">
            <a:spLocks noChangeArrowheads="1"/>
          </p:cNvSpPr>
          <p:nvPr/>
        </p:nvSpPr>
        <p:spPr bwMode="auto">
          <a:xfrm>
            <a:off x="2282825" y="4260850"/>
            <a:ext cx="1870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+mn-lt"/>
                <a:ea typeface="Euphemia UCAS" charset="0"/>
                <a:cs typeface="Euphemia UCAS" charset="0"/>
              </a:rPr>
              <a:t>Focusing Horns</a:t>
            </a:r>
          </a:p>
        </p:txBody>
      </p:sp>
      <p:cxnSp>
        <p:nvCxnSpPr>
          <p:cNvPr id="18444" name="Straight Arrow Connector 68"/>
          <p:cNvCxnSpPr>
            <a:cxnSpLocks noChangeShapeType="1"/>
            <a:stCxn id="15" idx="2"/>
          </p:cNvCxnSpPr>
          <p:nvPr/>
        </p:nvCxnSpPr>
        <p:spPr bwMode="auto">
          <a:xfrm rot="16200000" flipH="1">
            <a:off x="3703638" y="4175125"/>
            <a:ext cx="187325" cy="115887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5" name="Straight Arrow Connector 71"/>
          <p:cNvCxnSpPr>
            <a:cxnSpLocks noChangeShapeType="1"/>
            <a:stCxn id="15" idx="2"/>
          </p:cNvCxnSpPr>
          <p:nvPr/>
        </p:nvCxnSpPr>
        <p:spPr bwMode="auto">
          <a:xfrm rot="5400000">
            <a:off x="2532062" y="4291013"/>
            <a:ext cx="315913" cy="1055688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6" name="Line 65"/>
          <p:cNvSpPr>
            <a:spLocks noChangeShapeType="1"/>
          </p:cNvSpPr>
          <p:nvPr/>
        </p:nvSpPr>
        <p:spPr bwMode="auto">
          <a:xfrm>
            <a:off x="7232650" y="4484688"/>
            <a:ext cx="0" cy="1573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65"/>
          <p:cNvSpPr>
            <a:spLocks noChangeShapeType="1"/>
          </p:cNvSpPr>
          <p:nvPr/>
        </p:nvSpPr>
        <p:spPr bwMode="auto">
          <a:xfrm flipV="1">
            <a:off x="6657975" y="6211888"/>
            <a:ext cx="2486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Box 79"/>
          <p:cNvSpPr txBox="1">
            <a:spLocks noChangeArrowheads="1"/>
          </p:cNvSpPr>
          <p:nvPr/>
        </p:nvSpPr>
        <p:spPr bwMode="auto">
          <a:xfrm>
            <a:off x="7254875" y="4689475"/>
            <a:ext cx="871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  <a:ea typeface="Arial" charset="0"/>
                <a:cs typeface="Arial" charset="0"/>
              </a:rPr>
              <a:t>2 </a:t>
            </a:r>
            <a:r>
              <a:rPr lang="en-US" sz="2000" dirty="0" err="1">
                <a:latin typeface="+mn-lt"/>
                <a:ea typeface="Arial" charset="0"/>
                <a:cs typeface="Arial" charset="0"/>
              </a:rPr>
              <a:t>m</a:t>
            </a:r>
            <a:endParaRPr lang="en-US" sz="2000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21" name="TextBox 80"/>
          <p:cNvSpPr txBox="1">
            <a:spLocks noChangeArrowheads="1"/>
          </p:cNvSpPr>
          <p:nvPr/>
        </p:nvSpPr>
        <p:spPr bwMode="auto">
          <a:xfrm>
            <a:off x="6904038" y="6257925"/>
            <a:ext cx="1039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+mn-lt"/>
                <a:ea typeface="Euphemia UCAS" charset="0"/>
                <a:cs typeface="Euphemia UCAS" charset="0"/>
              </a:rPr>
              <a:t>675 </a:t>
            </a:r>
            <a:r>
              <a:rPr lang="en-US" sz="2000" dirty="0" err="1">
                <a:latin typeface="+mn-lt"/>
                <a:ea typeface="Euphemia UCAS" charset="0"/>
                <a:cs typeface="Euphemia UCAS" charset="0"/>
              </a:rPr>
              <a:t>m</a:t>
            </a:r>
            <a:endParaRPr lang="en-US" sz="2000" dirty="0">
              <a:latin typeface="+mn-lt"/>
              <a:ea typeface="Euphemia UCAS" charset="0"/>
              <a:cs typeface="Euphemia UCAS" charset="0"/>
            </a:endParaRPr>
          </a:p>
        </p:txBody>
      </p:sp>
      <p:sp>
        <p:nvSpPr>
          <p:cNvPr id="18450" name="Line 65"/>
          <p:cNvSpPr>
            <a:spLocks noChangeShapeType="1"/>
          </p:cNvSpPr>
          <p:nvPr/>
        </p:nvSpPr>
        <p:spPr bwMode="auto">
          <a:xfrm flipV="1">
            <a:off x="1219200" y="6211888"/>
            <a:ext cx="4794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Box 86"/>
          <p:cNvSpPr txBox="1">
            <a:spLocks noChangeArrowheads="1"/>
          </p:cNvSpPr>
          <p:nvPr/>
        </p:nvSpPr>
        <p:spPr bwMode="auto">
          <a:xfrm>
            <a:off x="3203575" y="6257925"/>
            <a:ext cx="1039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+mn-lt"/>
                <a:ea typeface="Euphemia UCAS" charset="0"/>
                <a:cs typeface="Euphemia UCAS" charset="0"/>
              </a:rPr>
              <a:t>15 </a:t>
            </a:r>
            <a:r>
              <a:rPr lang="en-US" sz="2000" dirty="0" err="1">
                <a:latin typeface="+mn-lt"/>
                <a:ea typeface="Euphemia UCAS" charset="0"/>
                <a:cs typeface="Euphemia UCAS" charset="0"/>
              </a:rPr>
              <a:t>m</a:t>
            </a:r>
            <a:endParaRPr lang="en-US" sz="2000" dirty="0">
              <a:latin typeface="+mn-lt"/>
              <a:ea typeface="Euphemia UCAS" charset="0"/>
              <a:cs typeface="Euphemia UCAS" charset="0"/>
            </a:endParaRPr>
          </a:p>
        </p:txBody>
      </p:sp>
      <p:sp>
        <p:nvSpPr>
          <p:cNvPr id="18452" name="Line 65"/>
          <p:cNvSpPr>
            <a:spLocks noChangeShapeType="1"/>
          </p:cNvSpPr>
          <p:nvPr/>
        </p:nvSpPr>
        <p:spPr bwMode="auto">
          <a:xfrm flipV="1">
            <a:off x="6013450" y="6218238"/>
            <a:ext cx="636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Box 88"/>
          <p:cNvSpPr txBox="1">
            <a:spLocks noChangeArrowheads="1"/>
          </p:cNvSpPr>
          <p:nvPr/>
        </p:nvSpPr>
        <p:spPr bwMode="auto">
          <a:xfrm>
            <a:off x="5843588" y="6256338"/>
            <a:ext cx="104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+mn-lt"/>
                <a:ea typeface="Euphemia UCAS" charset="0"/>
                <a:cs typeface="Euphemia UCAS" charset="0"/>
              </a:rPr>
              <a:t>30 </a:t>
            </a:r>
            <a:r>
              <a:rPr lang="en-US" sz="2000" dirty="0" err="1">
                <a:latin typeface="+mn-lt"/>
                <a:ea typeface="Euphemia UCAS" charset="0"/>
                <a:cs typeface="Euphemia UCAS" charset="0"/>
              </a:rPr>
              <a:t>m</a:t>
            </a:r>
            <a:endParaRPr lang="en-US" sz="2000" dirty="0">
              <a:latin typeface="+mn-lt"/>
              <a:ea typeface="Euphemia UCAS" charset="0"/>
              <a:cs typeface="Euphemia UCAS" charset="0"/>
            </a:endParaRPr>
          </a:p>
        </p:txBody>
      </p:sp>
      <p:cxnSp>
        <p:nvCxnSpPr>
          <p:cNvPr id="18455" name="Straight Arrow Connector 67"/>
          <p:cNvCxnSpPr>
            <a:cxnSpLocks noChangeShapeType="1"/>
          </p:cNvCxnSpPr>
          <p:nvPr/>
        </p:nvCxnSpPr>
        <p:spPr bwMode="auto">
          <a:xfrm rot="16200000" flipH="1">
            <a:off x="750888" y="4664075"/>
            <a:ext cx="534988" cy="5032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62"/>
          <p:cNvSpPr txBox="1">
            <a:spLocks noChangeArrowheads="1"/>
          </p:cNvSpPr>
          <p:nvPr/>
        </p:nvSpPr>
        <p:spPr bwMode="auto">
          <a:xfrm>
            <a:off x="246063" y="4279900"/>
            <a:ext cx="104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+mn-lt"/>
                <a:ea typeface="Euphemia UCAS" charset="0"/>
                <a:cs typeface="Euphemia UCAS" charset="0"/>
              </a:rPr>
              <a:t>Target</a:t>
            </a:r>
          </a:p>
        </p:txBody>
      </p:sp>
      <p:sp>
        <p:nvSpPr>
          <p:cNvPr id="31" name="TextBox 65"/>
          <p:cNvSpPr txBox="1">
            <a:spLocks noChangeArrowheads="1"/>
          </p:cNvSpPr>
          <p:nvPr/>
        </p:nvSpPr>
        <p:spPr bwMode="auto">
          <a:xfrm>
            <a:off x="7500938" y="4152900"/>
            <a:ext cx="1643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+mn-lt"/>
                <a:ea typeface="Euphemia UCAS" charset="0"/>
                <a:cs typeface="Euphemia UCAS" charset="0"/>
              </a:rPr>
              <a:t>Decay Pipe</a:t>
            </a:r>
          </a:p>
        </p:txBody>
      </p:sp>
      <p:sp>
        <p:nvSpPr>
          <p:cNvPr id="32" name="Line 50"/>
          <p:cNvSpPr>
            <a:spLocks noChangeShapeType="1"/>
          </p:cNvSpPr>
          <p:nvPr/>
        </p:nvSpPr>
        <p:spPr bwMode="auto">
          <a:xfrm flipV="1">
            <a:off x="1293813" y="5249863"/>
            <a:ext cx="6334125" cy="0"/>
          </a:xfrm>
          <a:prstGeom prst="line">
            <a:avLst/>
          </a:prstGeom>
          <a:noFill/>
          <a:ln w="1908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18461" name="Text Box 53"/>
          <p:cNvSpPr txBox="1">
            <a:spLocks noChangeArrowheads="1"/>
          </p:cNvSpPr>
          <p:nvPr/>
        </p:nvSpPr>
        <p:spPr bwMode="auto">
          <a:xfrm>
            <a:off x="2960688" y="4730750"/>
            <a:ext cx="3175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GB" sz="2400" i="1">
                <a:solidFill>
                  <a:srgbClr val="FF0000"/>
                </a:solidFill>
                <a:latin typeface="Calibri" pitchFamily="34" charset="0"/>
              </a:rPr>
              <a:t>π</a:t>
            </a:r>
            <a:r>
              <a:rPr lang="en-GB" sz="2400" i="1" baseline="330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8462" name="Text Box 54"/>
          <p:cNvSpPr txBox="1">
            <a:spLocks noChangeArrowheads="1"/>
          </p:cNvSpPr>
          <p:nvPr/>
        </p:nvSpPr>
        <p:spPr bwMode="auto">
          <a:xfrm>
            <a:off x="2908300" y="5565775"/>
            <a:ext cx="342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GB" sz="2400" i="1">
                <a:solidFill>
                  <a:srgbClr val="0000FF"/>
                </a:solidFill>
                <a:latin typeface="Calibri" pitchFamily="34" charset="0"/>
              </a:rPr>
              <a:t>π</a:t>
            </a:r>
            <a:r>
              <a:rPr lang="en-GB" sz="2400" i="1" baseline="33000">
                <a:solidFill>
                  <a:srgbClr val="0000FF"/>
                </a:solidFill>
                <a:latin typeface="Calibri" pitchFamily="34" charset="0"/>
              </a:rPr>
              <a:t>+</a:t>
            </a:r>
          </a:p>
        </p:txBody>
      </p:sp>
      <p:cxnSp>
        <p:nvCxnSpPr>
          <p:cNvPr id="18463" name="Straight Arrow Connector 58"/>
          <p:cNvCxnSpPr>
            <a:cxnSpLocks noChangeShapeType="1"/>
            <a:stCxn id="32" idx="1"/>
          </p:cNvCxnSpPr>
          <p:nvPr/>
        </p:nvCxnSpPr>
        <p:spPr bwMode="auto">
          <a:xfrm rot="16200000" flipH="1">
            <a:off x="8108157" y="4769644"/>
            <a:ext cx="1587" cy="962025"/>
          </a:xfrm>
          <a:prstGeom prst="straightConnector1">
            <a:avLst/>
          </a:prstGeom>
          <a:noFill/>
          <a:ln w="19050">
            <a:solidFill>
              <a:srgbClr val="FF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4" name="Straight Arrow Connector 66"/>
          <p:cNvCxnSpPr>
            <a:cxnSpLocks noChangeShapeType="1"/>
          </p:cNvCxnSpPr>
          <p:nvPr/>
        </p:nvCxnSpPr>
        <p:spPr bwMode="auto">
          <a:xfrm rot="5400000" flipH="1" flipV="1">
            <a:off x="8117682" y="4934744"/>
            <a:ext cx="0" cy="960437"/>
          </a:xfrm>
          <a:prstGeom prst="straightConnector1">
            <a:avLst/>
          </a:prstGeom>
          <a:noFill/>
          <a:ln w="19050">
            <a:solidFill>
              <a:srgbClr val="0000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65" name="Text Box 53"/>
          <p:cNvSpPr txBox="1">
            <a:spLocks noChangeArrowheads="1"/>
          </p:cNvSpPr>
          <p:nvPr/>
        </p:nvSpPr>
        <p:spPr bwMode="auto">
          <a:xfrm>
            <a:off x="8472488" y="4849813"/>
            <a:ext cx="3175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GB" sz="2400" i="1" dirty="0" err="1">
                <a:solidFill>
                  <a:srgbClr val="FF0000"/>
                </a:solidFill>
                <a:latin typeface="Calibri" pitchFamily="34" charset="0"/>
              </a:rPr>
              <a:t>ν</a:t>
            </a:r>
            <a:r>
              <a:rPr lang="en-GB" sz="2400" i="1" baseline="-25000" dirty="0" err="1">
                <a:solidFill>
                  <a:srgbClr val="FF0000"/>
                </a:solidFill>
                <a:latin typeface="Calibri" pitchFamily="34" charset="0"/>
              </a:rPr>
              <a:t>μ</a:t>
            </a:r>
            <a:endParaRPr lang="en-GB" sz="2400" i="1" baseline="-25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466" name="Text Box 54"/>
          <p:cNvSpPr txBox="1">
            <a:spLocks noChangeArrowheads="1"/>
          </p:cNvSpPr>
          <p:nvPr/>
        </p:nvSpPr>
        <p:spPr bwMode="auto">
          <a:xfrm>
            <a:off x="8399463" y="5414963"/>
            <a:ext cx="342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US" sz="2400" i="1" dirty="0" err="1">
                <a:solidFill>
                  <a:srgbClr val="0000FF"/>
                </a:solidFill>
                <a:latin typeface="Calibri" pitchFamily="34" charset="0"/>
              </a:rPr>
              <a:t>ν</a:t>
            </a:r>
            <a:r>
              <a:rPr lang="en-US" sz="2400" i="1" baseline="-25000" dirty="0" err="1">
                <a:solidFill>
                  <a:srgbClr val="0000FF"/>
                </a:solidFill>
                <a:latin typeface="Calibri" pitchFamily="34" charset="0"/>
              </a:rPr>
              <a:t>μ</a:t>
            </a:r>
            <a:endParaRPr lang="en-US" sz="2400" i="1" baseline="-25000" dirty="0">
              <a:solidFill>
                <a:srgbClr val="0000FF"/>
              </a:solidFill>
              <a:latin typeface="Calibri" pitchFamily="34" charset="0"/>
            </a:endParaRPr>
          </a:p>
        </p:txBody>
      </p:sp>
      <p:cxnSp>
        <p:nvCxnSpPr>
          <p:cNvPr id="18467" name="Straight Connector 77"/>
          <p:cNvCxnSpPr>
            <a:cxnSpLocks noChangeShapeType="1"/>
          </p:cNvCxnSpPr>
          <p:nvPr/>
        </p:nvCxnSpPr>
        <p:spPr bwMode="auto">
          <a:xfrm rot="10800000">
            <a:off x="8475663" y="4876800"/>
            <a:ext cx="136525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68" name="Freeform 43"/>
          <p:cNvSpPr>
            <a:spLocks noChangeArrowheads="1"/>
          </p:cNvSpPr>
          <p:nvPr/>
        </p:nvSpPr>
        <p:spPr bwMode="auto">
          <a:xfrm>
            <a:off x="1306513" y="5233988"/>
            <a:ext cx="6323012" cy="317500"/>
          </a:xfrm>
          <a:custGeom>
            <a:avLst/>
            <a:gdLst>
              <a:gd name="T0" fmla="*/ 0 w 6322785"/>
              <a:gd name="T1" fmla="*/ 0 h 317501"/>
              <a:gd name="T2" fmla="*/ 1480657 w 6322785"/>
              <a:gd name="T3" fmla="*/ 281177 h 317501"/>
              <a:gd name="T4" fmla="*/ 4968835 w 6322785"/>
              <a:gd name="T5" fmla="*/ 217677 h 317501"/>
              <a:gd name="T6" fmla="*/ 6331411 w 6322785"/>
              <a:gd name="T7" fmla="*/ 181391 h 317501"/>
              <a:gd name="T8" fmla="*/ 0 60000 65536"/>
              <a:gd name="T9" fmla="*/ 0 60000 65536"/>
              <a:gd name="T10" fmla="*/ 0 60000 65536"/>
              <a:gd name="T11" fmla="*/ 0 60000 65536"/>
              <a:gd name="T12" fmla="*/ 0 w 6322785"/>
              <a:gd name="T13" fmla="*/ 0 h 317501"/>
              <a:gd name="T14" fmla="*/ 6322785 w 6322785"/>
              <a:gd name="T15" fmla="*/ 317501 h 3175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22785" h="317501">
                <a:moveTo>
                  <a:pt x="0" y="0"/>
                </a:moveTo>
                <a:cubicBezTo>
                  <a:pt x="325815" y="122464"/>
                  <a:pt x="651631" y="244929"/>
                  <a:pt x="1478643" y="281215"/>
                </a:cubicBezTo>
                <a:cubicBezTo>
                  <a:pt x="2305655" y="317501"/>
                  <a:pt x="4962071" y="217715"/>
                  <a:pt x="4962071" y="217715"/>
                </a:cubicBezTo>
                <a:lnTo>
                  <a:pt x="6322785" y="181429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9" name="Freeform 55"/>
          <p:cNvSpPr>
            <a:spLocks noChangeArrowheads="1"/>
          </p:cNvSpPr>
          <p:nvPr/>
        </p:nvSpPr>
        <p:spPr bwMode="auto">
          <a:xfrm>
            <a:off x="1316038" y="4154488"/>
            <a:ext cx="4598987" cy="1079500"/>
          </a:xfrm>
          <a:custGeom>
            <a:avLst/>
            <a:gdLst>
              <a:gd name="T0" fmla="*/ 0 w 4599214"/>
              <a:gd name="T1" fmla="*/ 1079500 h 1079500"/>
              <a:gd name="T2" fmla="*/ 3069438 w 4599214"/>
              <a:gd name="T3" fmla="*/ 752929 h 1079500"/>
              <a:gd name="T4" fmla="*/ 4590588 w 4599214"/>
              <a:gd name="T5" fmla="*/ 0 h 1079500"/>
              <a:gd name="T6" fmla="*/ 0 60000 65536"/>
              <a:gd name="T7" fmla="*/ 0 60000 65536"/>
              <a:gd name="T8" fmla="*/ 0 60000 65536"/>
              <a:gd name="T9" fmla="*/ 0 w 4599214"/>
              <a:gd name="T10" fmla="*/ 0 h 1079500"/>
              <a:gd name="T11" fmla="*/ 4599214 w 4599214"/>
              <a:gd name="T12" fmla="*/ 1079500 h 10795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99214" h="1079500">
                <a:moveTo>
                  <a:pt x="0" y="1079500"/>
                </a:moveTo>
                <a:cubicBezTo>
                  <a:pt x="1154339" y="1006173"/>
                  <a:pt x="2308678" y="932846"/>
                  <a:pt x="3075214" y="752929"/>
                </a:cubicBezTo>
                <a:cubicBezTo>
                  <a:pt x="3841750" y="573012"/>
                  <a:pt x="4345214" y="122464"/>
                  <a:pt x="4599214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284514"/>
            <a:ext cx="3887787" cy="302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lg"/>
              </a14:hiddenLine>
            </a:ext>
          </a:extLst>
        </p:spPr>
      </p:pic>
      <p:sp>
        <p:nvSpPr>
          <p:cNvPr id="43" name="Content Placeholder 5"/>
          <p:cNvSpPr txBox="1">
            <a:spLocks/>
          </p:cNvSpPr>
          <p:nvPr/>
        </p:nvSpPr>
        <p:spPr>
          <a:xfrm>
            <a:off x="4648200" y="1295400"/>
            <a:ext cx="4267200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Neutrino energy tuned by moving target (usually LE)</a:t>
            </a:r>
          </a:p>
          <a:p>
            <a:r>
              <a:rPr lang="en-US" dirty="0" smtClean="0"/>
              <a:t>Change horn polarity to select </a:t>
            </a:r>
            <a:r>
              <a:rPr lang="en-GB" i="1" dirty="0" err="1" smtClean="0">
                <a:latin typeface="Calibri" pitchFamily="34" charset="0"/>
              </a:rPr>
              <a:t>ν</a:t>
            </a:r>
            <a:r>
              <a:rPr lang="en-GB" i="1" baseline="-25000" dirty="0" err="1" smtClean="0">
                <a:latin typeface="Calibri" pitchFamily="34" charset="0"/>
              </a:rPr>
              <a:t>μ</a:t>
            </a:r>
            <a:r>
              <a:rPr lang="en-US" dirty="0" smtClean="0"/>
              <a:t> or </a:t>
            </a:r>
            <a:r>
              <a:rPr lang="en-US" i="1" dirty="0" err="1" smtClean="0">
                <a:latin typeface="Calibri" pitchFamily="34" charset="0"/>
              </a:rPr>
              <a:t>ν</a:t>
            </a:r>
            <a:r>
              <a:rPr lang="en-US" i="1" baseline="-25000" dirty="0" err="1" smtClean="0">
                <a:latin typeface="Calibri" pitchFamily="34" charset="0"/>
              </a:rPr>
              <a:t>μ</a:t>
            </a:r>
            <a:r>
              <a:rPr lang="en-US" i="1" baseline="-25000" dirty="0" smtClean="0">
                <a:latin typeface="Calibri" pitchFamily="34" charset="0"/>
              </a:rPr>
              <a:t> </a:t>
            </a:r>
            <a:endParaRPr lang="en-US" i="1" baseline="-25000" dirty="0">
              <a:latin typeface="Calibri" pitchFamily="34" charset="0"/>
            </a:endParaRPr>
          </a:p>
          <a:p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592094" y="3507179"/>
            <a:ext cx="1897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1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</a:t>
            </a:r>
            <a:r>
              <a:rPr lang="en-US" dirty="0" err="1" smtClean="0">
                <a:latin typeface="Symbol" pitchFamily="18" charset="2"/>
              </a:rPr>
              <a:t>n</a:t>
            </a:r>
            <a:r>
              <a:rPr lang="en-US" dirty="0" err="1" smtClean="0"/>
              <a:t>A</a:t>
            </a:r>
            <a:r>
              <a:rPr lang="en-US" dirty="0" smtClean="0"/>
              <a:t>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Increase </a:t>
            </a:r>
            <a:r>
              <a:rPr lang="en-US" dirty="0" err="1" smtClean="0"/>
              <a:t>NuMI</a:t>
            </a:r>
            <a:r>
              <a:rPr lang="en-US" dirty="0" smtClean="0"/>
              <a:t> primary proton beam power</a:t>
            </a:r>
          </a:p>
          <a:p>
            <a:pPr lvl="1"/>
            <a:r>
              <a:rPr lang="en-US" dirty="0" smtClean="0"/>
              <a:t>330 (380) kW -&gt; 700 kW</a:t>
            </a:r>
          </a:p>
          <a:p>
            <a:r>
              <a:rPr lang="en-US" dirty="0" smtClean="0"/>
              <a:t>Additional focus on loss control</a:t>
            </a:r>
          </a:p>
          <a:p>
            <a:pPr lvl="1"/>
            <a:r>
              <a:rPr lang="en-US" dirty="0" smtClean="0"/>
              <a:t>Double the beam power</a:t>
            </a:r>
          </a:p>
          <a:p>
            <a:pPr lvl="1"/>
            <a:r>
              <a:rPr lang="en-US" dirty="0" smtClean="0"/>
              <a:t>Same tunnels</a:t>
            </a:r>
          </a:p>
          <a:p>
            <a:r>
              <a:rPr lang="en-US" dirty="0" smtClean="0"/>
              <a:t>Change neutrino beam energy (</a:t>
            </a:r>
            <a:r>
              <a:rPr lang="en-US" dirty="0" err="1" smtClean="0"/>
              <a:t>focussing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Optimize flux at off-axis </a:t>
            </a:r>
            <a:r>
              <a:rPr lang="en-US" dirty="0" err="1" smtClean="0"/>
              <a:t>NO</a:t>
            </a:r>
            <a:r>
              <a:rPr lang="en-US" dirty="0" err="1" smtClean="0">
                <a:latin typeface="Symbol" pitchFamily="18" charset="2"/>
              </a:rPr>
              <a:t>n</a:t>
            </a:r>
            <a:r>
              <a:rPr lang="en-US" dirty="0" err="1" smtClean="0"/>
              <a:t>A</a:t>
            </a:r>
            <a:r>
              <a:rPr lang="en-US" dirty="0" smtClean="0"/>
              <a:t> location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4" r="14401"/>
          <a:stretch/>
        </p:blipFill>
        <p:spPr>
          <a:xfrm>
            <a:off x="4268113" y="1295400"/>
            <a:ext cx="4647287" cy="4478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143035"/>
            <a:ext cx="4876799" cy="541016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Increasing beam power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810000"/>
            <a:ext cx="4572397" cy="25910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54" y="3966223"/>
            <a:ext cx="762066" cy="22785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79" y="3954850"/>
            <a:ext cx="762066" cy="22785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424" y="3966223"/>
            <a:ext cx="1280271" cy="22785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945" y="3954850"/>
            <a:ext cx="1310754" cy="22785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96" y="1218975"/>
            <a:ext cx="4572397" cy="25910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3809999"/>
            <a:ext cx="4572397" cy="2591025"/>
          </a:xfrm>
          <a:prstGeom prst="rect">
            <a:avLst/>
          </a:prstGeom>
        </p:spPr>
      </p:pic>
      <p:sp>
        <p:nvSpPr>
          <p:cNvPr id="23" name="Content Placeholder 2"/>
          <p:cNvSpPr>
            <a:spLocks noGrp="1"/>
          </p:cNvSpPr>
          <p:nvPr>
            <p:ph sz="half" idx="1"/>
          </p:nvPr>
        </p:nvSpPr>
        <p:spPr>
          <a:xfrm>
            <a:off x="0" y="3123398"/>
            <a:ext cx="4267200" cy="32764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Move slip-stacking to recycler</a:t>
            </a:r>
          </a:p>
          <a:p>
            <a:r>
              <a:rPr lang="en-US" dirty="0" smtClean="0"/>
              <a:t>11 batch -&gt; 12 batch</a:t>
            </a:r>
          </a:p>
          <a:p>
            <a:r>
              <a:rPr lang="en-US" dirty="0" smtClean="0"/>
              <a:t>Increase Main Injector ramp rate (204 </a:t>
            </a:r>
            <a:r>
              <a:rPr lang="en-US" dirty="0" err="1" smtClean="0"/>
              <a:t>GeV</a:t>
            </a:r>
            <a:r>
              <a:rPr lang="en-US" dirty="0" smtClean="0"/>
              <a:t>/s -&gt; 240 </a:t>
            </a:r>
            <a:r>
              <a:rPr lang="en-US" dirty="0" err="1" smtClean="0"/>
              <a:t>GeV</a:t>
            </a:r>
            <a:r>
              <a:rPr lang="en-US" dirty="0" smtClean="0"/>
              <a:t>/s)</a:t>
            </a:r>
          </a:p>
          <a:p>
            <a:r>
              <a:rPr lang="en-US" dirty="0" smtClean="0"/>
              <a:t>330 (380) -&gt; 700kW with only ~10% increase in per-pulse intensity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7944729" y="4874679"/>
            <a:ext cx="1845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Main</a:t>
            </a:r>
            <a:r>
              <a:rPr lang="en-US" dirty="0" smtClean="0"/>
              <a:t> </a:t>
            </a:r>
            <a:r>
              <a:rPr lang="en-US" sz="2400" dirty="0" smtClean="0"/>
              <a:t>Injector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8169355" y="2161087"/>
            <a:ext cx="143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Recycler</a:t>
            </a:r>
            <a:endParaRPr lang="en-US" sz="2400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5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3.88889E-6 -0.388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3.33333E-6 -0.387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-0.08056 0.00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8" y="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38727 L -0.08472 -0.3877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need to rebuild recycler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Remove:</a:t>
            </a:r>
          </a:p>
          <a:p>
            <a:pPr lvl="1"/>
            <a:r>
              <a:rPr lang="en-US" dirty="0" smtClean="0"/>
              <a:t>Old transfer lines</a:t>
            </a:r>
          </a:p>
          <a:p>
            <a:pPr lvl="2"/>
            <a:r>
              <a:rPr lang="en-US" dirty="0" smtClean="0"/>
              <a:t>Small aperture (</a:t>
            </a:r>
            <a:r>
              <a:rPr lang="en-US" dirty="0" err="1" smtClean="0"/>
              <a:t>pbar</a:t>
            </a:r>
            <a:r>
              <a:rPr lang="en-US" dirty="0" smtClean="0"/>
              <a:t>: </a:t>
            </a:r>
            <a:r>
              <a:rPr lang="en-US" dirty="0" smtClean="0">
                <a:latin typeface="Symbol" pitchFamily="18" charset="2"/>
              </a:rPr>
              <a:t>6p/2p, </a:t>
            </a:r>
            <a:r>
              <a:rPr lang="en-US" dirty="0" smtClean="0"/>
              <a:t>protons:</a:t>
            </a:r>
            <a:r>
              <a:rPr lang="en-US" dirty="0" smtClean="0">
                <a:latin typeface="Symbol" pitchFamily="18" charset="2"/>
              </a:rPr>
              <a:t> 15-20p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Stochastic cooling</a:t>
            </a:r>
          </a:p>
          <a:p>
            <a:pPr lvl="1"/>
            <a:r>
              <a:rPr lang="en-US" dirty="0" smtClean="0"/>
              <a:t>Electron cooling</a:t>
            </a:r>
          </a:p>
          <a:p>
            <a:pPr lvl="2"/>
            <a:r>
              <a:rPr lang="en-US" dirty="0" err="1" smtClean="0"/>
              <a:t>Pelletron</a:t>
            </a:r>
            <a:endParaRPr lang="en-US" dirty="0" smtClean="0"/>
          </a:p>
          <a:p>
            <a:pPr lvl="2"/>
            <a:r>
              <a:rPr lang="en-US" dirty="0" smtClean="0"/>
              <a:t>Rebuild MI-30 with FODO lattice</a:t>
            </a:r>
          </a:p>
          <a:p>
            <a:pPr lvl="1"/>
            <a:r>
              <a:rPr lang="en-US" dirty="0" smtClean="0"/>
              <a:t>Various odds and ends that might be aperture restrictions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Add:</a:t>
            </a:r>
          </a:p>
          <a:p>
            <a:pPr lvl="1"/>
            <a:r>
              <a:rPr lang="en-US" dirty="0" smtClean="0"/>
              <a:t>New injection line from MI8 to recycler</a:t>
            </a:r>
          </a:p>
          <a:p>
            <a:pPr lvl="1"/>
            <a:r>
              <a:rPr lang="en-US" dirty="0" smtClean="0"/>
              <a:t>New RR-&gt;MI transfer line</a:t>
            </a:r>
          </a:p>
          <a:p>
            <a:pPr lvl="1"/>
            <a:r>
              <a:rPr lang="en-US" dirty="0" smtClean="0"/>
              <a:t>53 MHz RF system for slip-stacking</a:t>
            </a:r>
          </a:p>
          <a:p>
            <a:pPr lvl="1"/>
            <a:r>
              <a:rPr lang="en-US" dirty="0" smtClean="0"/>
              <a:t>Instrumentation</a:t>
            </a:r>
          </a:p>
          <a:p>
            <a:pPr lvl="2"/>
            <a:r>
              <a:rPr lang="en-US" dirty="0" smtClean="0"/>
              <a:t>BPMs</a:t>
            </a:r>
          </a:p>
          <a:p>
            <a:pPr lvl="2"/>
            <a:r>
              <a:rPr lang="en-US" dirty="0" smtClean="0"/>
              <a:t>Low-mass Ti </a:t>
            </a:r>
            <a:r>
              <a:rPr lang="en-US" dirty="0" err="1" smtClean="0"/>
              <a:t>multiwires</a:t>
            </a:r>
            <a:endParaRPr lang="en-US" dirty="0" smtClean="0"/>
          </a:p>
          <a:p>
            <a:pPr lvl="2"/>
            <a:r>
              <a:rPr lang="en-US" dirty="0" smtClean="0"/>
              <a:t>IPMs</a:t>
            </a:r>
          </a:p>
          <a:p>
            <a:pPr lvl="1"/>
            <a:r>
              <a:rPr lang="en-US" dirty="0" smtClean="0"/>
              <a:t>Must maintain vacuum at 10</a:t>
            </a:r>
            <a:r>
              <a:rPr lang="en-US" baseline="30000" dirty="0" smtClean="0"/>
              <a:t>-10</a:t>
            </a:r>
            <a:r>
              <a:rPr lang="en-US" dirty="0" smtClean="0"/>
              <a:t> – 10</a:t>
            </a:r>
            <a:r>
              <a:rPr lang="en-US" baseline="30000" dirty="0" smtClean="0"/>
              <a:t>-11</a:t>
            </a:r>
            <a:r>
              <a:rPr lang="en-US" dirty="0" smtClean="0"/>
              <a:t> </a:t>
            </a:r>
            <a:r>
              <a:rPr lang="en-US" dirty="0" err="1" smtClean="0"/>
              <a:t>torr</a:t>
            </a:r>
            <a:r>
              <a:rPr lang="en-US" dirty="0" smtClean="0"/>
              <a:t> (TSPs)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DCIM\100PENTX\IMGP23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9" b="8450"/>
          <a:stretch/>
        </p:blipFill>
        <p:spPr bwMode="auto">
          <a:xfrm>
            <a:off x="4646344" y="3810000"/>
            <a:ext cx="4269056" cy="277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:\DCIM\100PENTX\IMGP23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2" r="5643" b="4787"/>
          <a:stretch/>
        </p:blipFill>
        <p:spPr bwMode="auto">
          <a:xfrm>
            <a:off x="4646345" y="1295400"/>
            <a:ext cx="4269056" cy="267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MI-8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Switched dipole at 849</a:t>
            </a:r>
          </a:p>
          <a:p>
            <a:pPr lvl="1"/>
            <a:r>
              <a:rPr lang="en-US" dirty="0" smtClean="0"/>
              <a:t>ADCW (wide-gap modification of old ADC magnet)</a:t>
            </a:r>
          </a:p>
          <a:p>
            <a:r>
              <a:rPr lang="en-US" dirty="0" smtClean="0"/>
              <a:t>Strontium Ferrite permanent magnet dipoles like rest of MI-8</a:t>
            </a:r>
          </a:p>
          <a:p>
            <a:r>
              <a:rPr lang="en-US" dirty="0" smtClean="0"/>
              <a:t>Two Samarium Cobalt dipoles (space constraints)</a:t>
            </a:r>
          </a:p>
          <a:p>
            <a:r>
              <a:rPr lang="en-US" dirty="0" smtClean="0"/>
              <a:t>Strontium Ferrite recycler quads, powered quad trims for lattice matching</a:t>
            </a:r>
            <a:endParaRPr lang="en-US" dirty="0"/>
          </a:p>
        </p:txBody>
      </p:sp>
      <p:pic>
        <p:nvPicPr>
          <p:cNvPr id="6" name="Content Placeholder 5" descr="E:\DCIM\100PENTX\IMGP23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156" y="1295400"/>
            <a:ext cx="38832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/>
          </a:p>
        </p:txBody>
      </p:sp>
      <p:sp>
        <p:nvSpPr>
          <p:cNvPr id="237" name="Slide Number Placeholder 2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in MI8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2590800" cy="5181600"/>
          </a:xfrm>
        </p:spPr>
        <p:txBody>
          <a:bodyPr/>
          <a:lstStyle/>
          <a:p>
            <a:r>
              <a:rPr lang="en-US" dirty="0" smtClean="0"/>
              <a:t>1-week shutdown in March 2011</a:t>
            </a:r>
          </a:p>
          <a:p>
            <a:pPr lvl="1"/>
            <a:r>
              <a:rPr lang="en-US" dirty="0" smtClean="0"/>
              <a:t>Electric company replacing switchgear offsite</a:t>
            </a:r>
          </a:p>
          <a:p>
            <a:r>
              <a:rPr lang="en-US" dirty="0" smtClean="0"/>
              <a:t>Installed first PDD magnet in new MI8</a:t>
            </a:r>
            <a:endParaRPr lang="en-US" dirty="0"/>
          </a:p>
        </p:txBody>
      </p:sp>
      <p:pic>
        <p:nvPicPr>
          <p:cNvPr id="6" name="Content Placeholder 5" descr="_MG_8694.edit1.0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60198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NOvA Accelerator Upgrades - Phil Adamson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il-NOvA">
  <a:themeElements>
    <a:clrScheme name="Phil-NOvA">
      <a:dk1>
        <a:srgbClr val="121252"/>
      </a:dk1>
      <a:lt1>
        <a:sysClr val="window" lastClr="FFFFFF"/>
      </a:lt1>
      <a:dk2>
        <a:srgbClr val="1F497D"/>
      </a:dk2>
      <a:lt2>
        <a:srgbClr val="C6C6F2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6255</TotalTime>
  <Words>1197</Words>
  <Application>Microsoft Office PowerPoint</Application>
  <PresentationFormat>On-screen Show (4:3)</PresentationFormat>
  <Paragraphs>298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Symbol</vt:lpstr>
      <vt:lpstr>Calibri</vt:lpstr>
      <vt:lpstr>FermiLgo</vt:lpstr>
      <vt:lpstr>DejaVu LGC Sans</vt:lpstr>
      <vt:lpstr>SimSun</vt:lpstr>
      <vt:lpstr>Euphemia UCAS</vt:lpstr>
      <vt:lpstr>Times New Roman</vt:lpstr>
      <vt:lpstr>ＭＳ Ｐゴシック</vt:lpstr>
      <vt:lpstr>Phil-NOvA</vt:lpstr>
      <vt:lpstr>NOnA Accelerator Upgrades: Status</vt:lpstr>
      <vt:lpstr>About this talk</vt:lpstr>
      <vt:lpstr>Current NuMI operation</vt:lpstr>
      <vt:lpstr>PowerPoint Presentation</vt:lpstr>
      <vt:lpstr>NOnA upgrades</vt:lpstr>
      <vt:lpstr>Increasing beam power</vt:lpstr>
      <vt:lpstr>So need to rebuild recycler</vt:lpstr>
      <vt:lpstr>New MI-8 line</vt:lpstr>
      <vt:lpstr>Installation in MI8</vt:lpstr>
      <vt:lpstr>Rebuild 30 straight</vt:lpstr>
      <vt:lpstr>53 MHz RF in Recycler</vt:lpstr>
      <vt:lpstr>11 batches -&gt; 12 batches</vt:lpstr>
      <vt:lpstr>Gap Clearing Kicker System</vt:lpstr>
      <vt:lpstr>GCK measurements</vt:lpstr>
      <vt:lpstr>PowerPoint Presentation</vt:lpstr>
      <vt:lpstr>Increase MI ramp rate</vt:lpstr>
      <vt:lpstr>Beamline upgrades</vt:lpstr>
      <vt:lpstr>Off-axis neutrino beam</vt:lpstr>
      <vt:lpstr>Target Hall Upgrades</vt:lpstr>
      <vt:lpstr>NOnA target</vt:lpstr>
      <vt:lpstr>Target Carrier</vt:lpstr>
      <vt:lpstr>Schedule &amp; Summary</vt:lpstr>
      <vt:lpstr>NOnA Accelerator Upgrades: Status</vt:lpstr>
      <vt:lpstr>Slip-stacking</vt:lpstr>
      <vt:lpstr>Slip-stacking recapture  (real data)</vt:lpstr>
      <vt:lpstr>Transfer and new MI8 lines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Adamson</dc:creator>
  <cp:lastModifiedBy>Kirk T McDonald</cp:lastModifiedBy>
  <cp:revision>66</cp:revision>
  <dcterms:created xsi:type="dcterms:W3CDTF">2011-07-07T20:33:04Z</dcterms:created>
  <dcterms:modified xsi:type="dcterms:W3CDTF">2011-08-10T18:47:41Z</dcterms:modified>
</cp:coreProperties>
</file>