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7" r:id="rId4"/>
  </p:sldMasterIdLst>
  <p:notesMasterIdLst>
    <p:notesMasterId r:id="rId27"/>
  </p:notesMasterIdLst>
  <p:handoutMasterIdLst>
    <p:handoutMasterId r:id="rId28"/>
  </p:handoutMasterIdLst>
  <p:sldIdLst>
    <p:sldId id="270" r:id="rId5"/>
    <p:sldId id="540" r:id="rId6"/>
    <p:sldId id="586" r:id="rId7"/>
    <p:sldId id="574" r:id="rId8"/>
    <p:sldId id="543" r:id="rId9"/>
    <p:sldId id="544" r:id="rId10"/>
    <p:sldId id="551" r:id="rId11"/>
    <p:sldId id="576" r:id="rId12"/>
    <p:sldId id="547" r:id="rId13"/>
    <p:sldId id="578" r:id="rId14"/>
    <p:sldId id="554" r:id="rId15"/>
    <p:sldId id="555" r:id="rId16"/>
    <p:sldId id="557" r:id="rId17"/>
    <p:sldId id="579" r:id="rId18"/>
    <p:sldId id="580" r:id="rId19"/>
    <p:sldId id="563" r:id="rId20"/>
    <p:sldId id="583" r:id="rId21"/>
    <p:sldId id="539" r:id="rId22"/>
    <p:sldId id="581" r:id="rId23"/>
    <p:sldId id="569" r:id="rId24"/>
    <p:sldId id="584" r:id="rId25"/>
    <p:sldId id="585" r:id="rId26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llemoine, Frederique" initials="PF" lastIdx="1" clrIdx="0">
    <p:extLst>
      <p:ext uri="{19B8F6BF-5375-455C-9EA6-DF929625EA0E}">
        <p15:presenceInfo xmlns:p15="http://schemas.microsoft.com/office/powerpoint/2012/main" userId="S-1-5-21-2139319003-1153703952-439713625-133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EAEAEA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1" d="100"/>
          <a:sy n="81" d="100"/>
        </p:scale>
        <p:origin x="1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ranet\files\projects\thermal\Beam%20Dump%20PED\Aida%20training\Beam%20Rigid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/>
            </a:pPr>
            <a:r>
              <a:rPr lang="en-US" sz="900"/>
              <a:t>Evolution of the Beam size with the rigidity 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strRef>
              <c:f>Sheet1!$W$5</c:f>
              <c:strCache>
                <c:ptCount val="1"/>
                <c:pt idx="0">
                  <c:v>O Beam</c:v>
                </c:pt>
              </c:strCache>
            </c:strRef>
          </c:tx>
          <c:xVal>
            <c:numRef>
              <c:f>Sheet1!$B$7:$B$29</c:f>
              <c:numCache>
                <c:formatCode>General</c:formatCode>
                <c:ptCount val="23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8">
                  <c:v>-10</c:v>
                </c:pt>
                <c:pt idx="9">
                  <c:v>-5</c:v>
                </c:pt>
                <c:pt idx="14">
                  <c:v>0</c:v>
                </c:pt>
                <c:pt idx="15">
                  <c:v>5</c:v>
                </c:pt>
                <c:pt idx="16">
                  <c:v>10</c:v>
                </c:pt>
                <c:pt idx="18">
                  <c:v>20</c:v>
                </c:pt>
                <c:pt idx="20">
                  <c:v>30</c:v>
                </c:pt>
                <c:pt idx="22">
                  <c:v>40</c:v>
                </c:pt>
              </c:numCache>
            </c:numRef>
          </c:xVal>
          <c:yVal>
            <c:numRef>
              <c:f>Sheet1!$V$7:$V$29</c:f>
              <c:numCache>
                <c:formatCode>General</c:formatCode>
                <c:ptCount val="23"/>
                <c:pt idx="0">
                  <c:v>41.04</c:v>
                </c:pt>
                <c:pt idx="1">
                  <c:v>41.04</c:v>
                </c:pt>
                <c:pt idx="2">
                  <c:v>36.36</c:v>
                </c:pt>
                <c:pt idx="3">
                  <c:v>30.344000000000001</c:v>
                </c:pt>
                <c:pt idx="4">
                  <c:v>23.523999999999987</c:v>
                </c:pt>
                <c:pt idx="5">
                  <c:v>16.347999999999999</c:v>
                </c:pt>
                <c:pt idx="8">
                  <c:v>9.2680000000000025</c:v>
                </c:pt>
                <c:pt idx="9">
                  <c:v>4.1760000000000002</c:v>
                </c:pt>
                <c:pt idx="15">
                  <c:v>13.936</c:v>
                </c:pt>
                <c:pt idx="16">
                  <c:v>20.247999999999987</c:v>
                </c:pt>
                <c:pt idx="18">
                  <c:v>31.720000000000002</c:v>
                </c:pt>
                <c:pt idx="20">
                  <c:v>41.4</c:v>
                </c:pt>
                <c:pt idx="22">
                  <c:v>49.2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Sheet1!$N$6</c:f>
              <c:strCache>
                <c:ptCount val="1"/>
                <c:pt idx="0">
                  <c:v> Kr Beam</c:v>
                </c:pt>
              </c:strCache>
            </c:strRef>
          </c:tx>
          <c:xVal>
            <c:numRef>
              <c:f>Sheet1!$B$7:$B$29</c:f>
              <c:numCache>
                <c:formatCode>General</c:formatCode>
                <c:ptCount val="23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8">
                  <c:v>-10</c:v>
                </c:pt>
                <c:pt idx="9">
                  <c:v>-5</c:v>
                </c:pt>
                <c:pt idx="14">
                  <c:v>0</c:v>
                </c:pt>
                <c:pt idx="15">
                  <c:v>5</c:v>
                </c:pt>
                <c:pt idx="16">
                  <c:v>10</c:v>
                </c:pt>
                <c:pt idx="18">
                  <c:v>20</c:v>
                </c:pt>
                <c:pt idx="20">
                  <c:v>30</c:v>
                </c:pt>
                <c:pt idx="22">
                  <c:v>40</c:v>
                </c:pt>
              </c:numCache>
            </c:numRef>
          </c:xVal>
          <c:yVal>
            <c:numRef>
              <c:f>Sheet1!$M$7:$M$29</c:f>
              <c:numCache>
                <c:formatCode>General</c:formatCode>
                <c:ptCount val="23"/>
                <c:pt idx="0">
                  <c:v>27.823999999999987</c:v>
                </c:pt>
                <c:pt idx="1">
                  <c:v>25.891999999999999</c:v>
                </c:pt>
                <c:pt idx="2">
                  <c:v>22.856000000000005</c:v>
                </c:pt>
                <c:pt idx="3">
                  <c:v>19.064</c:v>
                </c:pt>
                <c:pt idx="4">
                  <c:v>14.824</c:v>
                </c:pt>
                <c:pt idx="5">
                  <c:v>10.376000000000008</c:v>
                </c:pt>
                <c:pt idx="8">
                  <c:v>6.06</c:v>
                </c:pt>
                <c:pt idx="9">
                  <c:v>3.246</c:v>
                </c:pt>
                <c:pt idx="14">
                  <c:v>5.1959999999999962</c:v>
                </c:pt>
                <c:pt idx="15">
                  <c:v>8.9960000000000022</c:v>
                </c:pt>
                <c:pt idx="16">
                  <c:v>12.888</c:v>
                </c:pt>
                <c:pt idx="17">
                  <c:v>16.591999999999999</c:v>
                </c:pt>
                <c:pt idx="18">
                  <c:v>20.015999999999988</c:v>
                </c:pt>
                <c:pt idx="19">
                  <c:v>23.187999999999999</c:v>
                </c:pt>
                <c:pt idx="20">
                  <c:v>26.048000000000002</c:v>
                </c:pt>
                <c:pt idx="21">
                  <c:v>28.66</c:v>
                </c:pt>
                <c:pt idx="22">
                  <c:v>30.923999999999989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Sheet1!$T$5</c:f>
              <c:strCache>
                <c:ptCount val="1"/>
                <c:pt idx="0">
                  <c:v>Hg Beam</c:v>
                </c:pt>
              </c:strCache>
            </c:strRef>
          </c:tx>
          <c:xVal>
            <c:numRef>
              <c:f>Sheet1!$B$7:$B$29</c:f>
              <c:numCache>
                <c:formatCode>General</c:formatCode>
                <c:ptCount val="23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8">
                  <c:v>-10</c:v>
                </c:pt>
                <c:pt idx="9">
                  <c:v>-5</c:v>
                </c:pt>
                <c:pt idx="14">
                  <c:v>0</c:v>
                </c:pt>
                <c:pt idx="15">
                  <c:v>5</c:v>
                </c:pt>
                <c:pt idx="16">
                  <c:v>10</c:v>
                </c:pt>
                <c:pt idx="18">
                  <c:v>20</c:v>
                </c:pt>
                <c:pt idx="20">
                  <c:v>30</c:v>
                </c:pt>
                <c:pt idx="22">
                  <c:v>40</c:v>
                </c:pt>
              </c:numCache>
            </c:numRef>
          </c:xVal>
          <c:yVal>
            <c:numRef>
              <c:f>Sheet1!$S$7:$S$29</c:f>
              <c:numCache>
                <c:formatCode>General</c:formatCode>
                <c:ptCount val="23"/>
                <c:pt idx="0">
                  <c:v>24.456000000000003</c:v>
                </c:pt>
                <c:pt idx="1">
                  <c:v>22.728000000000002</c:v>
                </c:pt>
                <c:pt idx="2">
                  <c:v>20.091999999999999</c:v>
                </c:pt>
                <c:pt idx="3">
                  <c:v>16.827999999999999</c:v>
                </c:pt>
                <c:pt idx="4">
                  <c:v>13.204000000000001</c:v>
                </c:pt>
                <c:pt idx="5">
                  <c:v>9.4760000000000026</c:v>
                </c:pt>
                <c:pt idx="6">
                  <c:v>0</c:v>
                </c:pt>
                <c:pt idx="7">
                  <c:v>0</c:v>
                </c:pt>
                <c:pt idx="8">
                  <c:v>6.0639999999999965</c:v>
                </c:pt>
                <c:pt idx="9">
                  <c:v>4.1839999999999975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5.5200000000000005</c:v>
                </c:pt>
                <c:pt idx="15">
                  <c:v>8.4720000000000066</c:v>
                </c:pt>
                <c:pt idx="16">
                  <c:v>11.696</c:v>
                </c:pt>
                <c:pt idx="17">
                  <c:v>0</c:v>
                </c:pt>
                <c:pt idx="18">
                  <c:v>17.740000000000002</c:v>
                </c:pt>
                <c:pt idx="19">
                  <c:v>0</c:v>
                </c:pt>
                <c:pt idx="20">
                  <c:v>22.907999999999987</c:v>
                </c:pt>
                <c:pt idx="21">
                  <c:v>0</c:v>
                </c:pt>
                <c:pt idx="22">
                  <c:v>27.14</c:v>
                </c:pt>
              </c:numCache>
            </c:numRef>
          </c:yVal>
          <c:smooth val="1"/>
        </c:ser>
        <c:ser>
          <c:idx val="0"/>
          <c:order val="3"/>
          <c:tx>
            <c:strRef>
              <c:f>Sheet1!$C$6</c:f>
              <c:strCache>
                <c:ptCount val="1"/>
                <c:pt idx="0">
                  <c:v>Sigma U First calculation</c:v>
                </c:pt>
              </c:strCache>
            </c:strRef>
          </c:tx>
          <c:xVal>
            <c:numRef>
              <c:f>Sheet1!$B$7:$B$29</c:f>
              <c:numCache>
                <c:formatCode>General</c:formatCode>
                <c:ptCount val="23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8">
                  <c:v>-10</c:v>
                </c:pt>
                <c:pt idx="9">
                  <c:v>-5</c:v>
                </c:pt>
                <c:pt idx="14">
                  <c:v>0</c:v>
                </c:pt>
                <c:pt idx="15">
                  <c:v>5</c:v>
                </c:pt>
                <c:pt idx="16">
                  <c:v>10</c:v>
                </c:pt>
                <c:pt idx="18">
                  <c:v>20</c:v>
                </c:pt>
                <c:pt idx="20">
                  <c:v>30</c:v>
                </c:pt>
                <c:pt idx="22">
                  <c:v>40</c:v>
                </c:pt>
              </c:numCache>
            </c:numRef>
          </c:xVal>
          <c:yVal>
            <c:numRef>
              <c:f>Sheet1!$C$7:$C$29</c:f>
            </c:numRef>
          </c:yVal>
          <c:smooth val="1"/>
        </c:ser>
        <c:ser>
          <c:idx val="2"/>
          <c:order val="4"/>
          <c:tx>
            <c:strRef>
              <c:f>Sheet1!$H$6</c:f>
              <c:strCache>
                <c:ptCount val="1"/>
                <c:pt idx="0">
                  <c:v> U beam</c:v>
                </c:pt>
              </c:strCache>
            </c:strRef>
          </c:tx>
          <c:xVal>
            <c:numRef>
              <c:f>Sheet1!$B$7:$B$29</c:f>
              <c:numCache>
                <c:formatCode>General</c:formatCode>
                <c:ptCount val="23"/>
                <c:pt idx="0">
                  <c:v>-40</c:v>
                </c:pt>
                <c:pt idx="1">
                  <c:v>-35</c:v>
                </c:pt>
                <c:pt idx="2">
                  <c:v>-30</c:v>
                </c:pt>
                <c:pt idx="3">
                  <c:v>-25</c:v>
                </c:pt>
                <c:pt idx="4">
                  <c:v>-20</c:v>
                </c:pt>
                <c:pt idx="5">
                  <c:v>-15</c:v>
                </c:pt>
                <c:pt idx="8">
                  <c:v>-10</c:v>
                </c:pt>
                <c:pt idx="9">
                  <c:v>-5</c:v>
                </c:pt>
                <c:pt idx="14">
                  <c:v>0</c:v>
                </c:pt>
                <c:pt idx="15">
                  <c:v>5</c:v>
                </c:pt>
                <c:pt idx="16">
                  <c:v>10</c:v>
                </c:pt>
                <c:pt idx="18">
                  <c:v>20</c:v>
                </c:pt>
                <c:pt idx="20">
                  <c:v>30</c:v>
                </c:pt>
                <c:pt idx="22">
                  <c:v>40</c:v>
                </c:pt>
              </c:numCache>
            </c:numRef>
          </c:xVal>
          <c:yVal>
            <c:numRef>
              <c:f>Sheet1!$G$7:$G$29</c:f>
              <c:numCache>
                <c:formatCode>General</c:formatCode>
                <c:ptCount val="23"/>
                <c:pt idx="0">
                  <c:v>24.467999999999989</c:v>
                </c:pt>
                <c:pt idx="1">
                  <c:v>22.823999999999987</c:v>
                </c:pt>
                <c:pt idx="2">
                  <c:v>20.204000000000001</c:v>
                </c:pt>
                <c:pt idx="3">
                  <c:v>16.952000000000002</c:v>
                </c:pt>
                <c:pt idx="4">
                  <c:v>13.296000000000001</c:v>
                </c:pt>
                <c:pt idx="5">
                  <c:v>9.5120000000000005</c:v>
                </c:pt>
                <c:pt idx="8">
                  <c:v>5.9960000000000004</c:v>
                </c:pt>
                <c:pt idx="9">
                  <c:v>3.8923999999999981</c:v>
                </c:pt>
                <c:pt idx="14">
                  <c:v>5.1839999999999975</c:v>
                </c:pt>
                <c:pt idx="15">
                  <c:v>8.2040000000000006</c:v>
                </c:pt>
                <c:pt idx="16">
                  <c:v>11.484000000000002</c:v>
                </c:pt>
                <c:pt idx="18">
                  <c:v>17.616000000000014</c:v>
                </c:pt>
                <c:pt idx="20">
                  <c:v>22.844000000000001</c:v>
                </c:pt>
                <c:pt idx="22">
                  <c:v>27.096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512088"/>
        <c:axId val="112545528"/>
      </c:scatterChart>
      <c:valAx>
        <c:axId val="108512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%R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12545528"/>
        <c:crosses val="autoZero"/>
        <c:crossBetween val="midCat"/>
        <c:majorUnit val="5"/>
      </c:valAx>
      <c:valAx>
        <c:axId val="112545528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800"/>
                </a:pPr>
                <a:r>
                  <a:rPr lang="en-US" sz="800"/>
                  <a:t>Beam size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108512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789460982414727"/>
          <c:y val="0.28520894960725207"/>
          <c:w val="0.18068723695803776"/>
          <c:h val="0.32064786121396854"/>
        </c:manualLayout>
      </c:layout>
      <c:overlay val="0"/>
      <c:txPr>
        <a:bodyPr/>
        <a:lstStyle/>
        <a:p>
          <a:pPr>
            <a:defRPr sz="600" b="1"/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5-05T15:17:42.614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026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08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7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46188" y="704850"/>
            <a:ext cx="4703762" cy="3527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6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46188" y="704850"/>
            <a:ext cx="4703762" cy="3527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9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706438"/>
            <a:ext cx="4700588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4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8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4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B2CD8-9047-43A5-BEAD-229CAC8CFC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9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600" dirty="0">
              <a:solidFill>
                <a:srgbClr val="B81414"/>
              </a:solidFill>
              <a:latin typeface="Helvetica" pitchFamily="49" charset="0"/>
              <a:ea typeface="Arial" pitchFamily="49" charset="0"/>
              <a:cs typeface="Arial" pitchFamily="49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5750"/>
            <a:ext cx="8991598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5750"/>
            <a:ext cx="8991598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</a:defRPr>
            </a:lvl1pPr>
          </a:lstStyle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</p:sldLayoutIdLst>
  <p:hf hdr="0" dt="0"/>
  <p:txStyles>
    <p:titleStyle>
      <a:lvl1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262062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Mikhail Avilov</a:t>
            </a:r>
          </a:p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Facility for Rare Isotope Beams</a:t>
            </a:r>
          </a:p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Michigan State University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930954"/>
            <a:ext cx="9001125" cy="911956"/>
          </a:xfrm>
        </p:spPr>
        <p:txBody>
          <a:bodyPr/>
          <a:lstStyle/>
          <a:p>
            <a:r>
              <a:rPr lang="en-US" dirty="0"/>
              <a:t>Thermal, Mechanical and Fluid Flow Challenges of the FRIB Primary Beam Dump</a:t>
            </a: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1" y="132521"/>
            <a:ext cx="8991600" cy="803661"/>
          </a:xfrm>
        </p:spPr>
        <p:txBody>
          <a:bodyPr/>
          <a:lstStyle/>
          <a:p>
            <a:r>
              <a:rPr lang="en-US" dirty="0" smtClean="0"/>
              <a:t>Thermal and Thermo-mechanical Challenges</a:t>
            </a:r>
            <a:br>
              <a:rPr lang="en-US" dirty="0" smtClean="0"/>
            </a:br>
            <a:r>
              <a:rPr lang="en-US" sz="2400" dirty="0" smtClean="0"/>
              <a:t>Fatigue and Stress Wave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1D2CDB64-C772-4C10-8066-C769534B205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2706" y="5455280"/>
            <a:ext cx="244169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Stress wave propagation</a:t>
            </a:r>
          </a:p>
          <a:p>
            <a:r>
              <a:rPr lang="en-US" sz="1600" dirty="0"/>
              <a:t>i</a:t>
            </a:r>
            <a:r>
              <a:rPr lang="en-US" sz="1600" dirty="0" smtClean="0"/>
              <a:t>n the BD shell</a:t>
            </a:r>
            <a:endParaRPr lang="en-US" sz="1600" dirty="0"/>
          </a:p>
        </p:txBody>
      </p:sp>
      <p:pic>
        <p:nvPicPr>
          <p:cNvPr id="5" name="beam dump stress 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0904" y="2703833"/>
            <a:ext cx="4057377" cy="22571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4" y="3509307"/>
            <a:ext cx="3396242" cy="26437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63832" y="5075837"/>
            <a:ext cx="191776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Fatigue safety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actor comparison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Ti-6Al-4V and</a:t>
            </a:r>
          </a:p>
          <a:p>
            <a:r>
              <a:rPr lang="en-US" sz="1600" dirty="0" smtClean="0"/>
              <a:t>Ti-6Al-4V-1B alloys</a:t>
            </a:r>
            <a:endParaRPr lang="en-US" sz="1600" dirty="0"/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76201" y="1067100"/>
            <a:ext cx="4725290" cy="3199714"/>
          </a:xfrm>
        </p:spPr>
        <p:txBody>
          <a:bodyPr/>
          <a:lstStyle/>
          <a:p>
            <a:r>
              <a:rPr lang="en-US" sz="2000" dirty="0" smtClean="0"/>
              <a:t>Fatigue</a:t>
            </a:r>
          </a:p>
          <a:p>
            <a:pPr lvl="1"/>
            <a:r>
              <a:rPr lang="en-US" sz="1400" dirty="0" smtClean="0"/>
              <a:t>BD rotation -&gt; cyclic thermal load from the beam -&gt; possible fatigue issues </a:t>
            </a:r>
          </a:p>
          <a:p>
            <a:pPr lvl="1"/>
            <a:r>
              <a:rPr lang="en-US" sz="1400" dirty="0" smtClean="0"/>
              <a:t>BD must survive 1.e8 cycles</a:t>
            </a:r>
          </a:p>
          <a:p>
            <a:pPr lvl="1"/>
            <a:r>
              <a:rPr lang="en-US" sz="1400" dirty="0" smtClean="0"/>
              <a:t>Adding 1% of B to Ti-6Al-4V alloy could improve significantly fatigue properties of the shell, increasing the safety factor for all primary beams and rigidities</a:t>
            </a:r>
          </a:p>
          <a:p>
            <a:pPr lvl="1"/>
            <a:r>
              <a:rPr lang="en-US" sz="1400" b="1" u="sng" dirty="0" smtClean="0"/>
              <a:t>Validation tests required </a:t>
            </a:r>
            <a:r>
              <a:rPr lang="en-US" sz="1400" dirty="0" smtClean="0"/>
              <a:t>as simulation gives large dispersion in results with respect to the input parameters</a:t>
            </a:r>
          </a:p>
          <a:p>
            <a:pPr lvl="1"/>
            <a:r>
              <a:rPr lang="en-US" sz="1400" dirty="0" smtClean="0"/>
              <a:t>Corrosion and radiation damage may affect significantly the fatigue life</a:t>
            </a:r>
          </a:p>
          <a:p>
            <a:pPr marL="211137" lvl="1" indent="0">
              <a:buNone/>
            </a:pPr>
            <a:endParaRPr lang="en-US" sz="1600" dirty="0" smtClean="0"/>
          </a:p>
          <a:p>
            <a:endParaRPr lang="en-US" sz="1800" dirty="0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963787" y="1041419"/>
            <a:ext cx="3951613" cy="176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 smtClean="0"/>
              <a:t>Stress wave</a:t>
            </a:r>
          </a:p>
          <a:p>
            <a:pPr lvl="1"/>
            <a:r>
              <a:rPr lang="en-US" sz="1600" kern="0" dirty="0" smtClean="0"/>
              <a:t>Is a result of the beam impact to the rotating surface. Contributes to the total stress in the BD shell</a:t>
            </a:r>
          </a:p>
          <a:p>
            <a:pPr lvl="1"/>
            <a:r>
              <a:rPr lang="en-US" sz="1600" kern="0" dirty="0" smtClean="0"/>
              <a:t>Simulation performed revealed stress wave contribution ~ 10% of the total stress</a:t>
            </a:r>
          </a:p>
          <a:p>
            <a:pPr marL="211137" lvl="1" indent="0">
              <a:buNone/>
            </a:pPr>
            <a:endParaRPr lang="en-US" sz="1600" kern="0" dirty="0" smtClean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11997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3237"/>
            <a:ext cx="8991600" cy="803661"/>
          </a:xfrm>
        </p:spPr>
        <p:txBody>
          <a:bodyPr/>
          <a:lstStyle/>
          <a:p>
            <a:r>
              <a:rPr lang="en-US" dirty="0" smtClean="0"/>
              <a:t>Fluid Challenges </a:t>
            </a:r>
            <a:br>
              <a:rPr lang="en-US" dirty="0" smtClean="0"/>
            </a:br>
            <a:r>
              <a:rPr lang="en-US" sz="2400" dirty="0" smtClean="0"/>
              <a:t>Bubble Formation:  Boiling and Cavitation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029201" y="6356350"/>
            <a:ext cx="3505200" cy="365125"/>
          </a:xfrm>
        </p:spPr>
        <p:txBody>
          <a:bodyPr/>
          <a:lstStyle/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pic>
        <p:nvPicPr>
          <p:cNvPr id="9" name="Picture 3" descr="I:\projects\thermal\Group Meeting\2013-03-27\Acrylic drum pictures 400 rpm\press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78" y="3824680"/>
            <a:ext cx="2541322" cy="19059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6" y="3267690"/>
            <a:ext cx="3174795" cy="26804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102" y="5814381"/>
            <a:ext cx="213911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Water phase diagram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8984" y="5803911"/>
            <a:ext cx="24529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Pressure drop simulation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8" y="3396766"/>
            <a:ext cx="2634915" cy="19680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5937" y="5591799"/>
            <a:ext cx="25234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Flow test with transparent</a:t>
            </a:r>
          </a:p>
          <a:p>
            <a:r>
              <a:rPr lang="en-US" sz="1600" dirty="0" smtClean="0"/>
              <a:t>(acrylic) beam dump</a:t>
            </a:r>
          </a:p>
        </p:txBody>
      </p:sp>
      <p:pic>
        <p:nvPicPr>
          <p:cNvPr id="14" name="FRIB_2013_03_20_122115-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0963" y="1100862"/>
            <a:ext cx="2829254" cy="2121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94931" y="3400535"/>
            <a:ext cx="211615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A movie from the test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49221" y="4826469"/>
            <a:ext cx="4572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53668" y="4819037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01142" y="4513720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boiling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237" y="5029154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cavitation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21" name="Picture 20" descr="logo_ORN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553" y="2693059"/>
            <a:ext cx="762000" cy="387096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-47021" y="926898"/>
            <a:ext cx="5964098" cy="4158839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 smtClean="0"/>
              <a:t>Boiling – bubble formation due to high power deposition in water and in the shell</a:t>
            </a:r>
          </a:p>
          <a:p>
            <a:r>
              <a:rPr lang="en-US" sz="1600" kern="0" dirty="0" smtClean="0"/>
              <a:t>Cavitation – bubble formation due to rapid change of pressure</a:t>
            </a:r>
          </a:p>
          <a:p>
            <a:r>
              <a:rPr lang="en-US" sz="1600" kern="0" dirty="0" smtClean="0"/>
              <a:t>Bubble formation -&gt; bubble collapse -&gt; shockwave -&gt; possible BD shell damage</a:t>
            </a:r>
          </a:p>
          <a:p>
            <a:pPr lvl="1"/>
            <a:r>
              <a:rPr lang="en-US" sz="1600" kern="0" dirty="0" smtClean="0"/>
              <a:t>Study of bubble formation on the shell is in progress </a:t>
            </a:r>
          </a:p>
          <a:p>
            <a:pPr lvl="1"/>
            <a:r>
              <a:rPr lang="en-US" sz="1600" kern="0" dirty="0" smtClean="0"/>
              <a:t>Cavitation study – simulation and test</a:t>
            </a:r>
          </a:p>
          <a:p>
            <a:pPr lvl="2"/>
            <a:r>
              <a:rPr lang="en-US" sz="1400" kern="0" dirty="0" smtClean="0"/>
              <a:t>Simulation showed no critical pressure changes</a:t>
            </a:r>
          </a:p>
          <a:p>
            <a:pPr lvl="2"/>
            <a:r>
              <a:rPr lang="en-US" sz="1400" kern="0" dirty="0" smtClean="0"/>
              <a:t>BD mockup flow test did not reveal cavitation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187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9088"/>
            <a:ext cx="8991600" cy="911960"/>
          </a:xfrm>
        </p:spPr>
        <p:txBody>
          <a:bodyPr/>
          <a:lstStyle/>
          <a:p>
            <a:r>
              <a:rPr lang="en-US" dirty="0" smtClean="0"/>
              <a:t>Fluid Challenges</a:t>
            </a:r>
            <a:br>
              <a:rPr lang="en-US" dirty="0" smtClean="0"/>
            </a:br>
            <a:r>
              <a:rPr lang="en-US" sz="2400" dirty="0" smtClean="0"/>
              <a:t>Wall </a:t>
            </a:r>
            <a:r>
              <a:rPr lang="en-US" sz="2400" dirty="0"/>
              <a:t>H</a:t>
            </a:r>
            <a:r>
              <a:rPr lang="en-US" sz="2400" dirty="0" smtClean="0"/>
              <a:t>eat </a:t>
            </a:r>
            <a:r>
              <a:rPr lang="en-US" sz="2400" dirty="0"/>
              <a:t>T</a:t>
            </a:r>
            <a:r>
              <a:rPr lang="en-US" sz="2400" dirty="0" smtClean="0"/>
              <a:t>ransfer [1]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953001" y="6356350"/>
            <a:ext cx="35814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1427204" y="3843419"/>
            <a:ext cx="401595" cy="294935"/>
          </a:xfrm>
          <a:prstGeom prst="downArrow">
            <a:avLst/>
          </a:prstGeom>
          <a:solidFill>
            <a:srgbClr val="064308"/>
          </a:solidFill>
          <a:ln>
            <a:solidFill>
              <a:srgbClr val="064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12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7" y="2895497"/>
            <a:ext cx="4604053" cy="312407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00700" y="5760885"/>
            <a:ext cx="159530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Boiling diagram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9226" t="19765" r="26960" b="10982"/>
          <a:stretch/>
        </p:blipFill>
        <p:spPr>
          <a:xfrm>
            <a:off x="292034" y="1608507"/>
            <a:ext cx="3073529" cy="2195377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2378451" y="3592881"/>
            <a:ext cx="498781" cy="46927"/>
          </a:xfrm>
          <a:prstGeom prst="straightConnector1">
            <a:avLst/>
          </a:prstGeom>
          <a:ln>
            <a:solidFill>
              <a:srgbClr val="1756E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4091" y="2009580"/>
            <a:ext cx="454710" cy="85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0754" y="2466244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WHTC = 2500 W/m²K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2406" t="6847" r="15082" b="11669"/>
          <a:stretch/>
        </p:blipFill>
        <p:spPr>
          <a:xfrm>
            <a:off x="233643" y="4141711"/>
            <a:ext cx="3062364" cy="2090752"/>
          </a:xfrm>
          <a:prstGeom prst="rect">
            <a:avLst/>
          </a:prstGeom>
        </p:spPr>
      </p:pic>
      <p:sp>
        <p:nvSpPr>
          <p:cNvPr id="33" name="Bent Arrow 32"/>
          <p:cNvSpPr/>
          <p:nvPr/>
        </p:nvSpPr>
        <p:spPr>
          <a:xfrm rot="2400000">
            <a:off x="673642" y="4265089"/>
            <a:ext cx="436103" cy="478859"/>
          </a:xfrm>
          <a:prstGeom prst="bentArrow">
            <a:avLst>
              <a:gd name="adj1" fmla="val 2723"/>
              <a:gd name="adj2" fmla="val 11077"/>
              <a:gd name="adj3" fmla="val 25000"/>
              <a:gd name="adj4" fmla="val 43750"/>
            </a:avLst>
          </a:prstGeom>
          <a:solidFill>
            <a:srgbClr val="1756E3"/>
          </a:solidFill>
          <a:ln>
            <a:solidFill>
              <a:srgbClr val="1756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Bent Arrow 33"/>
          <p:cNvSpPr/>
          <p:nvPr/>
        </p:nvSpPr>
        <p:spPr>
          <a:xfrm rot="16820751" flipV="1">
            <a:off x="2378355" y="5588053"/>
            <a:ext cx="358633" cy="345664"/>
          </a:xfrm>
          <a:prstGeom prst="bentArrow">
            <a:avLst>
              <a:gd name="adj1" fmla="val 2723"/>
              <a:gd name="adj2" fmla="val 11077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064449" y="3694500"/>
            <a:ext cx="118871" cy="701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86280" y="4454350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CHF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6765" y="4978144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WHTC = 12000 W/m²K</a:t>
            </a:r>
            <a:endParaRPr lang="en-US" dirty="0"/>
          </a:p>
        </p:txBody>
      </p:sp>
      <p:sp>
        <p:nvSpPr>
          <p:cNvPr id="36" name="Content Placeholder 9"/>
          <p:cNvSpPr txBox="1">
            <a:spLocks/>
          </p:cNvSpPr>
          <p:nvPr/>
        </p:nvSpPr>
        <p:spPr>
          <a:xfrm>
            <a:off x="230414" y="1019472"/>
            <a:ext cx="8990922" cy="496833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 smtClean="0"/>
              <a:t>Good heat transfer is essential for heat removal from the shell =&gt; highly turbulent water flow required. CFD simulation – wall heat transfer improved by introducing the turbine and insert</a:t>
            </a:r>
          </a:p>
        </p:txBody>
      </p:sp>
      <p:sp>
        <p:nvSpPr>
          <p:cNvPr id="37" name="Content Placeholder 9"/>
          <p:cNvSpPr txBox="1">
            <a:spLocks/>
          </p:cNvSpPr>
          <p:nvPr/>
        </p:nvSpPr>
        <p:spPr>
          <a:xfrm>
            <a:off x="4065885" y="1660356"/>
            <a:ext cx="4747505" cy="1414802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b="1" u="sng" kern="0" dirty="0" smtClean="0"/>
              <a:t>Nucleate boiling </a:t>
            </a:r>
            <a:r>
              <a:rPr lang="en-US" sz="1800" kern="0" dirty="0" smtClean="0"/>
              <a:t>allows to obtain an order of magnitude larger heat transfer </a:t>
            </a:r>
          </a:p>
          <a:p>
            <a:pPr lvl="1"/>
            <a:r>
              <a:rPr lang="en-US" sz="1600" kern="0" dirty="0" smtClean="0"/>
              <a:t>Critical heat flux is one of the most essential parameters: exceeding it will result in transition to the film boiling -&gt; failure</a:t>
            </a:r>
          </a:p>
          <a:p>
            <a:pPr marL="0" indent="0">
              <a:buNone/>
            </a:pPr>
            <a:endParaRPr lang="en-US" kern="0" dirty="0" smtClean="0"/>
          </a:p>
          <a:p>
            <a:pPr lvl="1"/>
            <a:endParaRPr lang="en-US" kern="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76576" y="1608507"/>
            <a:ext cx="135594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ifferent BD </a:t>
            </a:r>
          </a:p>
          <a:p>
            <a:r>
              <a:rPr lang="en-US" sz="1600" dirty="0" smtClean="0"/>
              <a:t>flow models</a:t>
            </a:r>
          </a:p>
        </p:txBody>
      </p:sp>
    </p:spTree>
    <p:extLst>
      <p:ext uri="{BB962C8B-B14F-4D97-AF65-F5344CB8AC3E}">
        <p14:creationId xmlns:p14="http://schemas.microsoft.com/office/powerpoint/2010/main" val="20139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9088"/>
            <a:ext cx="8991600" cy="911960"/>
          </a:xfrm>
        </p:spPr>
        <p:txBody>
          <a:bodyPr/>
          <a:lstStyle/>
          <a:p>
            <a:r>
              <a:rPr lang="en-US" dirty="0" smtClean="0"/>
              <a:t>Fluid Challenges</a:t>
            </a:r>
            <a:br>
              <a:rPr lang="en-US" dirty="0" smtClean="0"/>
            </a:br>
            <a:r>
              <a:rPr lang="en-US" sz="2400" dirty="0" smtClean="0"/>
              <a:t>Wall </a:t>
            </a:r>
            <a:r>
              <a:rPr lang="en-US" sz="2400" dirty="0"/>
              <a:t>H</a:t>
            </a:r>
            <a:r>
              <a:rPr lang="en-US" sz="2400" dirty="0" smtClean="0"/>
              <a:t>eat </a:t>
            </a:r>
            <a:r>
              <a:rPr lang="en-US" sz="2400" dirty="0"/>
              <a:t>T</a:t>
            </a:r>
            <a:r>
              <a:rPr lang="en-US" sz="2400" dirty="0" smtClean="0"/>
              <a:t>ransfer [2]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799661" y="6356350"/>
            <a:ext cx="3734739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4046" y="5717007"/>
            <a:ext cx="38955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BINP, rotating quarter-scale mockup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20" y="1052892"/>
            <a:ext cx="3463607" cy="259770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684622" y="1804252"/>
            <a:ext cx="525262" cy="9524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57639" y="117126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Scanning e-beam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393650" y="3914255"/>
            <a:ext cx="4629045" cy="1753766"/>
            <a:chOff x="-20760" y="2614411"/>
            <a:chExt cx="7383585" cy="28021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696" y="3815030"/>
              <a:ext cx="4424337" cy="1479865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27" name="Straight Connector 26"/>
            <p:cNvCxnSpPr/>
            <p:nvPr/>
          </p:nvCxnSpPr>
          <p:spPr>
            <a:xfrm flipH="1">
              <a:off x="668341" y="3653518"/>
              <a:ext cx="247770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798072" y="3653518"/>
              <a:ext cx="2608109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68341" y="3779452"/>
              <a:ext cx="247770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798072" y="3779452"/>
              <a:ext cx="2608109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8341" y="3653518"/>
              <a:ext cx="0" cy="176307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406181" y="3653518"/>
              <a:ext cx="0" cy="176307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925279" y="3653518"/>
              <a:ext cx="0" cy="12593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015639" y="3653516"/>
              <a:ext cx="0" cy="125936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68341" y="5416595"/>
              <a:ext cx="3129731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3732869" y="5416595"/>
              <a:ext cx="2673312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4075183" y="3151355"/>
              <a:ext cx="896538" cy="135221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933480" y="2921691"/>
              <a:ext cx="1602627" cy="507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BD mockup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-20760" y="4933538"/>
              <a:ext cx="682891" cy="339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363612" y="3384926"/>
              <a:ext cx="782433" cy="39452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373186" y="2973351"/>
              <a:ext cx="1768091" cy="50724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Rotating seal</a:t>
              </a:r>
              <a:endParaRPr lang="en-US" sz="12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158922" y="2614411"/>
              <a:ext cx="640080" cy="152214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06181" y="4238625"/>
              <a:ext cx="597609" cy="619125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5937086" y="4631162"/>
              <a:ext cx="14257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6189054" y="3403049"/>
            <a:ext cx="20954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tationary mockup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22851" y="3402463"/>
            <a:ext cx="261149" cy="346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06415" y="3462987"/>
            <a:ext cx="212231" cy="3444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35814" y="3514475"/>
            <a:ext cx="188346" cy="356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22483" y="3293710"/>
            <a:ext cx="1146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flow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221200" y="512458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  <a:r>
              <a:rPr lang="en-US" sz="1600" dirty="0" smtClean="0"/>
              <a:t>-beam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64423" y="554773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VC</a:t>
            </a:r>
            <a:endParaRPr lang="en-US" sz="1600" dirty="0"/>
          </a:p>
        </p:txBody>
      </p:sp>
      <p:sp>
        <p:nvSpPr>
          <p:cNvPr id="50" name="Content Placeholder 1"/>
          <p:cNvSpPr txBox="1">
            <a:spLocks/>
          </p:cNvSpPr>
          <p:nvPr/>
        </p:nvSpPr>
        <p:spPr>
          <a:xfrm>
            <a:off x="152654" y="1171263"/>
            <a:ext cx="3921618" cy="5027414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/>
              <a:t>Study:</a:t>
            </a:r>
            <a:endParaRPr lang="en-US" sz="1600" kern="0" dirty="0" smtClean="0"/>
          </a:p>
          <a:p>
            <a:pPr lvl="1"/>
            <a:r>
              <a:rPr lang="en-US" sz="1600" kern="0" dirty="0" smtClean="0"/>
              <a:t>Collaboration with Fluid Mechanic Institute of Toulouse established (expertise in transitory boiling problem in nuclear power plant)</a:t>
            </a:r>
          </a:p>
          <a:p>
            <a:pPr lvl="1"/>
            <a:r>
              <a:rPr lang="en-US" sz="1600" kern="0" dirty="0" smtClean="0"/>
              <a:t>Simulation of the BD fluid and thermal conditions with NEPTUNE code</a:t>
            </a:r>
          </a:p>
          <a:p>
            <a:pPr lvl="1"/>
            <a:r>
              <a:rPr lang="en-US" sz="1600" b="1" u="sng" kern="0" dirty="0" smtClean="0"/>
              <a:t>Q: </a:t>
            </a:r>
            <a:r>
              <a:rPr lang="en-US" sz="1600" kern="0" dirty="0" smtClean="0"/>
              <a:t>How can fast rotation help in bubble removal from the BD shell thus improving the heat transfer?</a:t>
            </a:r>
          </a:p>
          <a:p>
            <a:r>
              <a:rPr lang="en-US" sz="1800" kern="0" dirty="0" smtClean="0"/>
              <a:t>Tests:</a:t>
            </a:r>
          </a:p>
          <a:p>
            <a:pPr lvl="1"/>
            <a:r>
              <a:rPr lang="en-US" sz="1600" kern="0" dirty="0" smtClean="0"/>
              <a:t>Tests intended to evaluate the heat flux transfer through the shell</a:t>
            </a:r>
          </a:p>
          <a:p>
            <a:pPr lvl="1"/>
            <a:r>
              <a:rPr lang="en-US" sz="1600" kern="0" dirty="0" smtClean="0"/>
              <a:t>Electron beam will be used to heat the mockup</a:t>
            </a:r>
          </a:p>
          <a:p>
            <a:pPr lvl="1"/>
            <a:r>
              <a:rPr lang="en-US" sz="1600" kern="0" dirty="0" smtClean="0"/>
              <a:t>Other issues (like fatigue or bubble formation) are possible to study</a:t>
            </a:r>
          </a:p>
          <a:p>
            <a:pPr marL="0" indent="0">
              <a:buNone/>
            </a:pPr>
            <a:endParaRPr lang="en-US" sz="1800" kern="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351" y="1860410"/>
            <a:ext cx="1022805" cy="571043"/>
          </a:xfrm>
          <a:prstGeom prst="rect">
            <a:avLst/>
          </a:prstGeom>
        </p:spPr>
      </p:pic>
      <p:grpSp>
        <p:nvGrpSpPr>
          <p:cNvPr id="52" name="Group 33"/>
          <p:cNvGrpSpPr>
            <a:grpSpLocks noChangeAspect="1"/>
          </p:cNvGrpSpPr>
          <p:nvPr/>
        </p:nvGrpSpPr>
        <p:grpSpPr>
          <a:xfrm>
            <a:off x="3259657" y="5676860"/>
            <a:ext cx="1005840" cy="423368"/>
            <a:chOff x="549166" y="5645184"/>
            <a:chExt cx="1287945" cy="469472"/>
          </a:xfrm>
        </p:grpSpPr>
        <p:pic>
          <p:nvPicPr>
            <p:cNvPr id="53" name="Picture 2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9166" y="5645184"/>
              <a:ext cx="830511" cy="457200"/>
            </a:xfrm>
            <a:prstGeom prst="rect">
              <a:avLst/>
            </a:prstGeom>
            <a:noFill/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14098" y="5657456"/>
              <a:ext cx="723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898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153078" y="1156326"/>
            <a:ext cx="8990922" cy="48348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2" descr="I:\projects\thermal\Beam Dump PED\various beams fatigue analysis\5% rigidity pictures\U\U-Tma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3" t="6306" r="20603" b="10659"/>
          <a:stretch/>
        </p:blipFill>
        <p:spPr bwMode="auto">
          <a:xfrm>
            <a:off x="98724" y="974827"/>
            <a:ext cx="2955327" cy="243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843" y="3708445"/>
            <a:ext cx="3367644" cy="2400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33"/>
            <a:ext cx="8991600" cy="911960"/>
          </a:xfrm>
        </p:spPr>
        <p:txBody>
          <a:bodyPr/>
          <a:lstStyle/>
          <a:p>
            <a:r>
              <a:rPr lang="en-US" dirty="0" smtClean="0"/>
              <a:t>Chemical challenges</a:t>
            </a:r>
            <a:br>
              <a:rPr lang="en-US" dirty="0" smtClean="0"/>
            </a:br>
            <a:r>
              <a:rPr lang="en-US" sz="2400" dirty="0" smtClean="0"/>
              <a:t>Corrosion, radiolysis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2155332"/>
            <a:ext cx="1374078" cy="338546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1600" dirty="0" smtClean="0">
                <a:solidFill>
                  <a:srgbClr val="FF0000"/>
                </a:solidFill>
              </a:rPr>
              <a:t> = 500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369438" y="2190116"/>
            <a:ext cx="75882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60979" y="5498610"/>
            <a:ext cx="508000" cy="3687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2237576" y="1906033"/>
            <a:ext cx="80791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0082" marR="0" indent="-180082" algn="l" defTabSz="802866" rtl="0" eaLnBrk="0" fontAlgn="base" latinLnBrk="0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tabLst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U beam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3623" y="3418691"/>
            <a:ext cx="26132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Beam spot on the BD shell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3575613" y="659592"/>
            <a:ext cx="5492188" cy="520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kern="0" dirty="0" smtClean="0"/>
          </a:p>
          <a:p>
            <a:r>
              <a:rPr lang="en-US" kern="0" dirty="0" smtClean="0"/>
              <a:t>Corrosion</a:t>
            </a:r>
          </a:p>
          <a:p>
            <a:pPr lvl="1"/>
            <a:r>
              <a:rPr lang="en-US" kern="0" dirty="0" smtClean="0"/>
              <a:t>Ti-6Al-4V temperature must be limited by 500 </a:t>
            </a:r>
            <a:r>
              <a:rPr lang="en-US" kern="0" dirty="0"/>
              <a:t>º</a:t>
            </a:r>
            <a:r>
              <a:rPr lang="en-US" kern="0" dirty="0" smtClean="0"/>
              <a:t>C to avoid strong corrosion in water</a:t>
            </a:r>
          </a:p>
          <a:p>
            <a:pPr lvl="1"/>
            <a:r>
              <a:rPr lang="en-US" kern="0" dirty="0" smtClean="0"/>
              <a:t>Reduced power densities for few ion beams at few rigidities could be used</a:t>
            </a:r>
          </a:p>
          <a:p>
            <a:pPr lvl="1"/>
            <a:r>
              <a:rPr lang="en-US" kern="0" dirty="0" err="1" smtClean="0"/>
              <a:t>Nanoscale</a:t>
            </a:r>
            <a:r>
              <a:rPr lang="en-US" kern="0" dirty="0" smtClean="0"/>
              <a:t> corrosion studies during SHI irradiation at Sandia Lab  </a:t>
            </a:r>
          </a:p>
          <a:p>
            <a:r>
              <a:rPr lang="en-US" kern="0" dirty="0" smtClean="0"/>
              <a:t>Radiolysis</a:t>
            </a:r>
          </a:p>
          <a:p>
            <a:pPr lvl="1"/>
            <a:r>
              <a:rPr lang="en-US" kern="0" dirty="0" smtClean="0"/>
              <a:t>Liberates hydrogen and oxygen gas and produces hydrogen peroxide that may impact the BD shell</a:t>
            </a:r>
          </a:p>
          <a:p>
            <a:pPr lvl="1"/>
            <a:r>
              <a:rPr lang="en-US" kern="0" dirty="0" smtClean="0"/>
              <a:t>Gas production estimates did not reveal substantial quantities of H, O and HO2 </a:t>
            </a:r>
          </a:p>
          <a:p>
            <a:pPr lvl="1"/>
            <a:r>
              <a:rPr lang="en-US" kern="0" dirty="0" smtClean="0"/>
              <a:t>Water circulation helps to prevent the gas accumulation</a:t>
            </a:r>
          </a:p>
          <a:p>
            <a:pPr lvl="1"/>
            <a:r>
              <a:rPr lang="en-US" kern="0" dirty="0" smtClean="0"/>
              <a:t>Adding H2 (3 ppm) mitigates radiolysis </a:t>
            </a:r>
          </a:p>
          <a:p>
            <a:pPr marL="211137" lvl="1" indent="0"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6091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86732"/>
            <a:ext cx="8991600" cy="803661"/>
          </a:xfrm>
        </p:spPr>
        <p:txBody>
          <a:bodyPr/>
          <a:lstStyle/>
          <a:p>
            <a:r>
              <a:rPr lang="en-US" dirty="0" smtClean="0"/>
              <a:t>Radiation challenges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Radiation damage of Ti alloy and Sputtering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997229" y="6356350"/>
            <a:ext cx="3537172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12" y="4301399"/>
            <a:ext cx="3624262" cy="17256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9032" y="5196006"/>
            <a:ext cx="30700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Energy loss vs. specific energy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nuclear (blue) and electronic</a:t>
            </a:r>
          </a:p>
          <a:p>
            <a:r>
              <a:rPr lang="en-US" sz="1600" dirty="0" smtClean="0"/>
              <a:t>(red) sputtering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67572" y="4217409"/>
            <a:ext cx="393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Talk of F. Pellemoine, this workshop</a:t>
            </a:r>
            <a:endParaRPr lang="en-US" b="1" u="sng" dirty="0"/>
          </a:p>
        </p:txBody>
      </p:sp>
      <p:sp>
        <p:nvSpPr>
          <p:cNvPr id="11" name="Content Placeholder 9"/>
          <p:cNvSpPr>
            <a:spLocks noGrp="1"/>
          </p:cNvSpPr>
          <p:nvPr>
            <p:ph idx="1"/>
          </p:nvPr>
        </p:nvSpPr>
        <p:spPr>
          <a:xfrm>
            <a:off x="0" y="1205467"/>
            <a:ext cx="3866049" cy="3095932"/>
          </a:xfrm>
        </p:spPr>
        <p:txBody>
          <a:bodyPr/>
          <a:lstStyle/>
          <a:p>
            <a:r>
              <a:rPr lang="en-US" sz="2000" dirty="0" smtClean="0"/>
              <a:t>Irradiation test with Ti-6Al-4V and Ti-6Al-4V-1B alloys</a:t>
            </a:r>
            <a:endParaRPr lang="en-US" sz="2000" dirty="0"/>
          </a:p>
          <a:p>
            <a:pPr lvl="1"/>
            <a:r>
              <a:rPr lang="en-US" sz="1600" dirty="0" smtClean="0"/>
              <a:t>Irradiation tests were performed at IRRSUD (GANIL, Caen, France)  </a:t>
            </a:r>
          </a:p>
          <a:p>
            <a:pPr lvl="1"/>
            <a:r>
              <a:rPr lang="en-US" sz="1600" dirty="0" smtClean="0"/>
              <a:t>No evidence of Phase transformation and ion track was shown at 3 irradiations </a:t>
            </a:r>
            <a:r>
              <a:rPr lang="en-US" sz="1600" dirty="0"/>
              <a:t>(</a:t>
            </a:r>
            <a:r>
              <a:rPr lang="en-US" sz="1600" baseline="30000" dirty="0"/>
              <a:t>82</a:t>
            </a:r>
            <a:r>
              <a:rPr lang="en-US" sz="1600" dirty="0"/>
              <a:t>Kr at 25 and 45 MeV and </a:t>
            </a:r>
            <a:r>
              <a:rPr lang="en-US" sz="1600" baseline="30000" dirty="0"/>
              <a:t>131</a:t>
            </a:r>
            <a:r>
              <a:rPr lang="en-US" sz="1600" dirty="0"/>
              <a:t>Xe at 92 MeV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More tests ongoing at IRRSUD</a:t>
            </a:r>
          </a:p>
          <a:p>
            <a:pPr lvl="1"/>
            <a:r>
              <a:rPr lang="en-US" sz="1600" dirty="0" smtClean="0"/>
              <a:t>Samples of Ti-6Al-4V-1B were irradiated at NSCL with </a:t>
            </a:r>
            <a:r>
              <a:rPr lang="en-US" sz="1600" baseline="30000" dirty="0"/>
              <a:t>40</a:t>
            </a:r>
            <a:r>
              <a:rPr lang="en-US" sz="1600" dirty="0"/>
              <a:t>Ca beam at 50 MeV/u</a:t>
            </a:r>
          </a:p>
          <a:p>
            <a:pPr marL="211137" lvl="1" indent="0">
              <a:buNone/>
            </a:pPr>
            <a:endParaRPr lang="en-US" sz="1600" dirty="0" smtClean="0"/>
          </a:p>
          <a:p>
            <a:pPr marL="211137" lvl="1" indent="0">
              <a:buNone/>
            </a:pPr>
            <a:endParaRPr lang="en-US" dirty="0" smtClean="0"/>
          </a:p>
          <a:p>
            <a:pPr marL="211137" lvl="1" indent="0">
              <a:buNone/>
            </a:pPr>
            <a:endParaRPr lang="en-US" dirty="0" smtClean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 bwMode="auto">
          <a:xfrm>
            <a:off x="4795025" y="1121477"/>
            <a:ext cx="3866049" cy="309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 smtClean="0"/>
              <a:t>Sputtering</a:t>
            </a:r>
          </a:p>
          <a:p>
            <a:pPr lvl="1"/>
            <a:r>
              <a:rPr lang="en-US" sz="1600" kern="0" dirty="0" smtClean="0"/>
              <a:t>A process of surface erosion due to bombardment by the ions</a:t>
            </a:r>
          </a:p>
          <a:p>
            <a:pPr lvl="1"/>
            <a:r>
              <a:rPr lang="en-US" sz="1600" kern="0" dirty="0" smtClean="0"/>
              <a:t>Sputtering is stronger in insulators (TiO2)</a:t>
            </a:r>
          </a:p>
          <a:p>
            <a:pPr lvl="1"/>
            <a:r>
              <a:rPr lang="en-US" sz="1600" kern="0" dirty="0" smtClean="0"/>
              <a:t>Sputtering evaluation for Ti and TiO2 (M. </a:t>
            </a:r>
            <a:r>
              <a:rPr lang="en-US" sz="1600" kern="0" dirty="0" err="1" smtClean="0"/>
              <a:t>Toulemonde</a:t>
            </a:r>
            <a:r>
              <a:rPr lang="en-US" sz="1600" kern="0" dirty="0" smtClean="0"/>
              <a:t>, GANIL): U beam at 160 MeV/u</a:t>
            </a:r>
          </a:p>
          <a:p>
            <a:pPr lvl="1"/>
            <a:r>
              <a:rPr lang="en-US" sz="1600" kern="0" dirty="0" smtClean="0"/>
              <a:t>Thickness of sputtered layers were estimated to be 0.2 nm/year for Ti, 1 micron/year for TiO2 – should not be an issue </a:t>
            </a:r>
          </a:p>
          <a:p>
            <a:pPr marL="211137" lvl="1" indent="0">
              <a:buFont typeface="Arial" pitchFamily="34" charset="0"/>
              <a:buNone/>
            </a:pPr>
            <a:endParaRPr lang="en-US" sz="1600" kern="0" dirty="0" smtClean="0"/>
          </a:p>
          <a:p>
            <a:pPr lvl="1"/>
            <a:endParaRPr lang="en-US" kern="0" dirty="0" smtClean="0"/>
          </a:p>
          <a:p>
            <a:pPr marL="211137" lvl="1" indent="0">
              <a:buFont typeface="Arial" pitchFamily="34" charset="0"/>
              <a:buNone/>
            </a:pPr>
            <a:endParaRPr lang="en-US" kern="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94" y="4154346"/>
            <a:ext cx="993734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Water-filled rotating drum concept of the beam dump is chosen for the FRIB baseline</a:t>
            </a:r>
          </a:p>
          <a:p>
            <a:r>
              <a:rPr lang="en-US" sz="2000" dirty="0" smtClean="0"/>
              <a:t>No show-stoppers but challenges exists and being addressed</a:t>
            </a:r>
            <a:endParaRPr lang="en-US" sz="2000" dirty="0"/>
          </a:p>
          <a:p>
            <a:r>
              <a:rPr lang="en-US" sz="2000" dirty="0"/>
              <a:t>Some effects may be enhanced by the presence of the other (e.g. – corrosion in </a:t>
            </a:r>
            <a:r>
              <a:rPr lang="en-US" sz="2000" dirty="0" smtClean="0"/>
              <a:t>presence </a:t>
            </a:r>
            <a:r>
              <a:rPr lang="en-US" sz="2000" dirty="0"/>
              <a:t>of radiation, stress limit in the presence of radiation)</a:t>
            </a:r>
          </a:p>
          <a:p>
            <a:pPr lvl="1"/>
            <a:r>
              <a:rPr lang="en-US" dirty="0"/>
              <a:t>Up to now no facility exists to study an impact from all the effects combined</a:t>
            </a:r>
          </a:p>
          <a:p>
            <a:pPr lvl="1"/>
            <a:r>
              <a:rPr lang="en-US" dirty="0"/>
              <a:t>All challenges were studied case-by-case experimentally and in simulation</a:t>
            </a:r>
          </a:p>
          <a:p>
            <a:r>
              <a:rPr lang="en-US" sz="2000" dirty="0" smtClean="0"/>
              <a:t>Solutions found for most issues that could negatively impact on the BD operation </a:t>
            </a:r>
          </a:p>
          <a:p>
            <a:r>
              <a:rPr lang="en-US" sz="2000" dirty="0" smtClean="0"/>
              <a:t>Some studies (in </a:t>
            </a:r>
            <a:r>
              <a:rPr lang="en-US" sz="2000" dirty="0"/>
              <a:t>particular, BD fluid flow/boiling/shell heat transfer</a:t>
            </a:r>
            <a:r>
              <a:rPr lang="en-US" sz="2000" dirty="0" smtClean="0"/>
              <a:t>) ongoing</a:t>
            </a:r>
            <a:endParaRPr lang="en-US" sz="2000" strike="sngStrike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410201" y="6356350"/>
            <a:ext cx="31242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1D2CDB64-C772-4C10-8066-C769534B205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05401" y="6356350"/>
            <a:ext cx="34290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2450" y="1110734"/>
            <a:ext cx="2767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64308"/>
                </a:solidFill>
              </a:rPr>
              <a:t>FRIB-MSU:</a:t>
            </a:r>
          </a:p>
          <a:p>
            <a:r>
              <a:rPr lang="en-US" sz="2000" dirty="0" smtClean="0"/>
              <a:t>Frederique Pellemoine</a:t>
            </a:r>
          </a:p>
          <a:p>
            <a:r>
              <a:rPr lang="en-US" sz="2000" dirty="0" smtClean="0"/>
              <a:t>Wolfgang Mittig</a:t>
            </a:r>
          </a:p>
          <a:p>
            <a:r>
              <a:rPr lang="en-US" sz="2000" dirty="0" smtClean="0"/>
              <a:t>Mike Schein</a:t>
            </a:r>
          </a:p>
          <a:p>
            <a:r>
              <a:rPr lang="en-US" sz="2000" dirty="0" smtClean="0"/>
              <a:t>Tiffany Fourmeau</a:t>
            </a:r>
          </a:p>
          <a:p>
            <a:r>
              <a:rPr lang="en-US" sz="2000" dirty="0" smtClean="0"/>
              <a:t>Reginald Ronningen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581400"/>
            <a:ext cx="16818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64308"/>
                </a:solidFill>
              </a:rPr>
              <a:t>ORNL:</a:t>
            </a:r>
          </a:p>
          <a:p>
            <a:r>
              <a:rPr lang="en-US" sz="2000" dirty="0" smtClean="0"/>
              <a:t>Adam Aaron</a:t>
            </a:r>
          </a:p>
          <a:p>
            <a:r>
              <a:rPr lang="en-US" sz="2000" dirty="0" smtClean="0"/>
              <a:t>Adam Carroll</a:t>
            </a:r>
          </a:p>
          <a:p>
            <a:r>
              <a:rPr lang="en-US" sz="2000" dirty="0"/>
              <a:t>Van Graves</a:t>
            </a:r>
          </a:p>
          <a:p>
            <a:r>
              <a:rPr lang="en-US" sz="2000" dirty="0" smtClean="0"/>
              <a:t>Tom Burgess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135498"/>
            <a:ext cx="43572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64308"/>
                </a:solidFill>
              </a:rPr>
              <a:t>MSU</a:t>
            </a:r>
            <a:r>
              <a:rPr lang="en-US" sz="2000" b="1" dirty="0">
                <a:solidFill>
                  <a:srgbClr val="064308"/>
                </a:solidFill>
              </a:rPr>
              <a:t> </a:t>
            </a:r>
            <a:r>
              <a:rPr lang="en-US" sz="2000" b="1" dirty="0" smtClean="0">
                <a:solidFill>
                  <a:srgbClr val="064308"/>
                </a:solidFill>
              </a:rPr>
              <a:t>Department of Chemical</a:t>
            </a:r>
          </a:p>
          <a:p>
            <a:r>
              <a:rPr lang="en-US" sz="2000" b="1" dirty="0" smtClean="0">
                <a:solidFill>
                  <a:srgbClr val="064308"/>
                </a:solidFill>
              </a:rPr>
              <a:t>Engineering and Material Science:</a:t>
            </a:r>
          </a:p>
          <a:p>
            <a:r>
              <a:rPr lang="en-US" sz="2000" dirty="0" smtClean="0"/>
              <a:t>Carl Boehlert</a:t>
            </a:r>
          </a:p>
          <a:p>
            <a:r>
              <a:rPr lang="en-US" sz="2000" dirty="0" smtClean="0"/>
              <a:t>Aida Amroussia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1917" y="2800050"/>
            <a:ext cx="35573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64308"/>
                </a:solidFill>
              </a:rPr>
              <a:t>Institute of Fluid Mechanics</a:t>
            </a:r>
          </a:p>
          <a:p>
            <a:r>
              <a:rPr lang="en-US" sz="2000" b="1" dirty="0" smtClean="0">
                <a:solidFill>
                  <a:srgbClr val="064308"/>
                </a:solidFill>
              </a:rPr>
              <a:t>(Toulouse, France):</a:t>
            </a:r>
          </a:p>
          <a:p>
            <a:r>
              <a:rPr lang="en-US" sz="2000" dirty="0" smtClean="0"/>
              <a:t>Catherine Colin</a:t>
            </a:r>
          </a:p>
          <a:p>
            <a:r>
              <a:rPr lang="en-US" sz="2000" dirty="0" smtClean="0"/>
              <a:t>Wladimir Bergez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1917" y="4532033"/>
            <a:ext cx="2418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64308"/>
                </a:solidFill>
              </a:rPr>
              <a:t>GANIL:</a:t>
            </a:r>
          </a:p>
          <a:p>
            <a:r>
              <a:rPr lang="en-US" sz="2000" dirty="0" smtClean="0"/>
              <a:t>Marcel Toulemonde</a:t>
            </a:r>
          </a:p>
        </p:txBody>
      </p:sp>
    </p:spTree>
    <p:extLst>
      <p:ext uri="{BB962C8B-B14F-4D97-AF65-F5344CB8AC3E}">
        <p14:creationId xmlns:p14="http://schemas.microsoft.com/office/powerpoint/2010/main" val="4197327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1862" y="2667000"/>
            <a:ext cx="54168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ttention!</a:t>
            </a:r>
            <a:endParaRPr lang="en-US" sz="5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876801" y="6356350"/>
            <a:ext cx="3657600" cy="365125"/>
          </a:xfrm>
        </p:spPr>
        <p:txBody>
          <a:bodyPr/>
          <a:lstStyle/>
          <a:p>
            <a:r>
              <a:rPr lang="en-US" smtClean="0"/>
              <a:t>M. Avilov, May 2014 5th HP Targetry Workshop, FNAL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creep evaluation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" y="3276600"/>
            <a:ext cx="4211566" cy="2671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364352"/>
            <a:ext cx="4960065" cy="3861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910" y="1348689"/>
            <a:ext cx="37689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Creep strain at failure: 0.32</a:t>
            </a:r>
          </a:p>
          <a:p>
            <a:r>
              <a:rPr lang="en-US" dirty="0" smtClean="0"/>
              <a:t>Corresponds to &gt;1000 h of</a:t>
            </a:r>
          </a:p>
          <a:p>
            <a:r>
              <a:rPr lang="en-US" dirty="0"/>
              <a:t>o</a:t>
            </a:r>
            <a:r>
              <a:rPr lang="en-US" dirty="0" smtClean="0"/>
              <a:t>peration.</a:t>
            </a:r>
          </a:p>
          <a:p>
            <a:r>
              <a:rPr lang="en-US" dirty="0" smtClean="0"/>
              <a:t>Creep strain after 2 weeks = 0.1</a:t>
            </a:r>
          </a:p>
          <a:p>
            <a:r>
              <a:rPr lang="en-US" dirty="0" smtClean="0"/>
              <a:t>Creep strain after 5500 hours = 1.6</a:t>
            </a:r>
          </a:p>
          <a:p>
            <a:r>
              <a:rPr lang="en-US" dirty="0" smtClean="0"/>
              <a:t>Using Ti-6Al-4V-1B alloy improves</a:t>
            </a:r>
          </a:p>
          <a:p>
            <a:r>
              <a:rPr lang="en-US" dirty="0"/>
              <a:t>c</a:t>
            </a:r>
            <a:r>
              <a:rPr lang="en-US" dirty="0" smtClean="0"/>
              <a:t>reep properties significantly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10671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Barboza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Neto</a:t>
            </a:r>
            <a:r>
              <a:rPr lang="en-US" sz="1600" i="1" dirty="0" smtClean="0"/>
              <a:t>, Silva “Creep mechanism and physical modeling for Ti-6Al-4V”</a:t>
            </a:r>
          </a:p>
          <a:p>
            <a:r>
              <a:rPr lang="en-US" sz="1600" i="1" dirty="0" smtClean="0"/>
              <a:t>Material Science and Engineering A369 (2004) 201-209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6562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FRIB primary Beam </a:t>
            </a:r>
            <a:r>
              <a:rPr lang="en-US" dirty="0"/>
              <a:t>D</a:t>
            </a:r>
            <a:r>
              <a:rPr lang="en-US" dirty="0" smtClean="0"/>
              <a:t>ump Concept and Technical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</a:p>
          <a:p>
            <a:r>
              <a:rPr lang="en-US" dirty="0" smtClean="0"/>
              <a:t>Overview of </a:t>
            </a:r>
            <a:r>
              <a:rPr lang="en-US" dirty="0"/>
              <a:t>C</a:t>
            </a:r>
            <a:r>
              <a:rPr lang="en-US" dirty="0" smtClean="0"/>
              <a:t>hallenges for the Beam Dump</a:t>
            </a:r>
          </a:p>
          <a:p>
            <a:r>
              <a:rPr lang="en-US" dirty="0" smtClean="0"/>
              <a:t>Mechanical Challenges</a:t>
            </a:r>
          </a:p>
          <a:p>
            <a:r>
              <a:rPr lang="en-US" dirty="0" smtClean="0"/>
              <a:t>Thermal and Thermo-mechanical Challenges</a:t>
            </a:r>
          </a:p>
          <a:p>
            <a:r>
              <a:rPr lang="en-US" dirty="0" smtClean="0"/>
              <a:t>Fluid Challenges</a:t>
            </a:r>
          </a:p>
          <a:p>
            <a:r>
              <a:rPr lang="en-US" dirty="0" smtClean="0"/>
              <a:t>Chemical Challenges</a:t>
            </a:r>
          </a:p>
          <a:p>
            <a:r>
              <a:rPr lang="en-US" dirty="0" smtClean="0"/>
              <a:t>Radiation Challenges</a:t>
            </a:r>
          </a:p>
          <a:p>
            <a:r>
              <a:rPr lang="en-US" dirty="0" smtClean="0"/>
              <a:t>Summary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9088"/>
            <a:ext cx="8991600" cy="911960"/>
          </a:xfrm>
        </p:spPr>
        <p:txBody>
          <a:bodyPr/>
          <a:lstStyle/>
          <a:p>
            <a:r>
              <a:rPr lang="en-US" dirty="0" smtClean="0"/>
              <a:t>Backup slides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029201" y="6356350"/>
            <a:ext cx="35052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20</a:t>
            </a:fld>
            <a:endParaRPr lang="en-US" dirty="0"/>
          </a:p>
        </p:txBody>
      </p:sp>
      <p:pic>
        <p:nvPicPr>
          <p:cNvPr id="25" name="Picture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066801"/>
            <a:ext cx="4410075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967" y="3730050"/>
            <a:ext cx="411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-5% Rigidity U beam profile on the BD shell</a:t>
            </a:r>
          </a:p>
          <a:p>
            <a:r>
              <a:rPr lang="en-US" sz="1600" dirty="0" smtClean="0"/>
              <a:t>(worst case)</a:t>
            </a:r>
            <a:endParaRPr lang="en-US" sz="1600" dirty="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3630865666"/>
              </p:ext>
            </p:extLst>
          </p:nvPr>
        </p:nvGraphicFramePr>
        <p:xfrm>
          <a:off x="4562475" y="1219201"/>
          <a:ext cx="4429125" cy="251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375564" y="3582599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size vs Rigidity</a:t>
            </a:r>
          </a:p>
        </p:txBody>
      </p:sp>
      <p:pic>
        <p:nvPicPr>
          <p:cNvPr id="31" name="Picture 3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2" b="4716"/>
          <a:stretch/>
        </p:blipFill>
        <p:spPr bwMode="auto">
          <a:xfrm>
            <a:off x="5257801" y="3892771"/>
            <a:ext cx="2895599" cy="2463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906411" y="5196659"/>
            <a:ext cx="2146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 curves for various</a:t>
            </a:r>
          </a:p>
          <a:p>
            <a:r>
              <a:rPr lang="en-US" sz="1600" dirty="0" smtClean="0"/>
              <a:t>Ti alloys</a:t>
            </a:r>
          </a:p>
        </p:txBody>
      </p:sp>
    </p:spTree>
    <p:extLst>
      <p:ext uri="{BB962C8B-B14F-4D97-AF65-F5344CB8AC3E}">
        <p14:creationId xmlns:p14="http://schemas.microsoft.com/office/powerpoint/2010/main" val="992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991604" cy="5009554"/>
          </a:xfrm>
        </p:spPr>
        <p:txBody>
          <a:bodyPr/>
          <a:lstStyle/>
          <a:p>
            <a:r>
              <a:rPr lang="en-US" dirty="0" smtClean="0"/>
              <a:t>Flow velocity profile verified in flow test with </a:t>
            </a:r>
            <a:r>
              <a:rPr lang="en-US" dirty="0"/>
              <a:t>polystyrene </a:t>
            </a:r>
            <a:r>
              <a:rPr lang="en-US" dirty="0" smtClean="0"/>
              <a:t>beads (</a:t>
            </a:r>
            <a:r>
              <a:rPr lang="el-GR" dirty="0" smtClean="0"/>
              <a:t>ρ</a:t>
            </a:r>
            <a:r>
              <a:rPr lang="en-US" dirty="0" smtClean="0"/>
              <a:t> = 1.05 g/cm³)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495801" y="6356350"/>
            <a:ext cx="40386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21</a:t>
            </a:fld>
            <a:endParaRPr lang="en-US" dirty="0"/>
          </a:p>
        </p:txBody>
      </p:sp>
      <p:pic>
        <p:nvPicPr>
          <p:cNvPr id="6" name="ORNL-09-16-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19" r="11767"/>
          <a:stretch/>
        </p:blipFill>
        <p:spPr>
          <a:xfrm>
            <a:off x="609600" y="2209800"/>
            <a:ext cx="2944260" cy="21571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67200" y="2104591"/>
            <a:ext cx="3827194" cy="2933971"/>
            <a:chOff x="5841769" y="3368210"/>
            <a:chExt cx="3250852" cy="2653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89" t="7131" r="2151" b="3615"/>
            <a:stretch/>
          </p:blipFill>
          <p:spPr>
            <a:xfrm>
              <a:off x="5841769" y="3368210"/>
              <a:ext cx="3250852" cy="265345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95965" y="3580807"/>
              <a:ext cx="19864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sz="1400" dirty="0"/>
                <a:t>255 RPM and 60 GPM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37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6199" y="1067100"/>
            <a:ext cx="6479300" cy="5027414"/>
          </a:xfrm>
        </p:spPr>
        <p:txBody>
          <a:bodyPr/>
          <a:lstStyle/>
          <a:p>
            <a:r>
              <a:rPr lang="en-US" sz="1600" dirty="0" smtClean="0"/>
              <a:t>Chosen </a:t>
            </a:r>
            <a:r>
              <a:rPr lang="en-US" sz="1600" dirty="0"/>
              <a:t>concept</a:t>
            </a:r>
          </a:p>
          <a:p>
            <a:pPr lvl="1"/>
            <a:r>
              <a:rPr lang="en-US" sz="1600" dirty="0" smtClean="0"/>
              <a:t>Water-filled </a:t>
            </a:r>
            <a:r>
              <a:rPr lang="en-US" sz="1600" dirty="0"/>
              <a:t>rotating drum</a:t>
            </a:r>
          </a:p>
          <a:p>
            <a:pPr lvl="2"/>
            <a:r>
              <a:rPr lang="en-US" sz="1400" dirty="0"/>
              <a:t>Most deposition occurs in water, minimize radiation damage to drum</a:t>
            </a:r>
          </a:p>
          <a:p>
            <a:pPr lvl="2"/>
            <a:r>
              <a:rPr lang="en-US" sz="1400" dirty="0"/>
              <a:t>Adequate cooling accomplished with water through convection</a:t>
            </a:r>
          </a:p>
          <a:p>
            <a:pPr lvl="2"/>
            <a:r>
              <a:rPr lang="en-US" sz="1400" dirty="0"/>
              <a:t>Flexibility in material selection to accommodate different requirements</a:t>
            </a:r>
          </a:p>
          <a:p>
            <a:r>
              <a:rPr lang="en-US" sz="1600" dirty="0"/>
              <a:t>Issues with other options</a:t>
            </a:r>
          </a:p>
          <a:p>
            <a:pPr lvl="1"/>
            <a:r>
              <a:rPr lang="en-US" sz="1600" dirty="0"/>
              <a:t>Graphite disk beam dump</a:t>
            </a:r>
          </a:p>
          <a:p>
            <a:pPr lvl="2"/>
            <a:r>
              <a:rPr lang="en-US" sz="1400" dirty="0"/>
              <a:t>excessive sublimation rates</a:t>
            </a:r>
          </a:p>
          <a:p>
            <a:pPr lvl="2"/>
            <a:r>
              <a:rPr lang="en-US" sz="1400" dirty="0"/>
              <a:t>Insufficient cooling of disk where maximum power deposition occurs (Bragg peak)</a:t>
            </a:r>
          </a:p>
          <a:p>
            <a:pPr lvl="2"/>
            <a:r>
              <a:rPr lang="en-US" sz="1400" dirty="0"/>
              <a:t>Buildup of inventories</a:t>
            </a:r>
          </a:p>
          <a:p>
            <a:pPr lvl="2"/>
            <a:r>
              <a:rPr lang="en-US" sz="1400" dirty="0"/>
              <a:t>Minimal flexibility in material selection</a:t>
            </a:r>
          </a:p>
          <a:p>
            <a:pPr lvl="1"/>
            <a:r>
              <a:rPr lang="en-US" sz="1600" dirty="0"/>
              <a:t>Liquid tin jet</a:t>
            </a:r>
          </a:p>
          <a:p>
            <a:pPr lvl="2"/>
            <a:r>
              <a:rPr lang="en-US" sz="1400" dirty="0"/>
              <a:t>Significant instability of jet when rapidly heated</a:t>
            </a:r>
          </a:p>
          <a:p>
            <a:pPr lvl="2"/>
            <a:r>
              <a:rPr lang="en-US" sz="1400" dirty="0"/>
              <a:t>Vaporization -&gt; plating in beam line</a:t>
            </a:r>
          </a:p>
          <a:p>
            <a:pPr lvl="2"/>
            <a:r>
              <a:rPr lang="en-US" sz="1400" dirty="0"/>
              <a:t>Size/complexity of molten metal loop required</a:t>
            </a:r>
          </a:p>
          <a:p>
            <a:pPr lvl="2"/>
            <a:r>
              <a:rPr lang="en-US" sz="1400" dirty="0"/>
              <a:t>Few alternate materials for liquid metal jet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slides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66650" y="2775354"/>
            <a:ext cx="2405149" cy="1866863"/>
            <a:chOff x="6337950" y="2790591"/>
            <a:chExt cx="2826643" cy="2228850"/>
          </a:xfrm>
        </p:grpSpPr>
        <p:pic>
          <p:nvPicPr>
            <p:cNvPr id="8" name="Picture 7"/>
            <p:cNvPicPr/>
            <p:nvPr/>
          </p:nvPicPr>
          <p:blipFill>
            <a:blip r:embed="rId2" cstate="print"/>
            <a:srcRect l="4000" r="14000" b="5333"/>
            <a:stretch>
              <a:fillRect/>
            </a:stretch>
          </p:blipFill>
          <p:spPr bwMode="auto">
            <a:xfrm>
              <a:off x="6337950" y="2790591"/>
              <a:ext cx="2695574" cy="22288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435137" y="4665529"/>
              <a:ext cx="729456" cy="349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Beam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8277000" y="4619394"/>
              <a:ext cx="316274" cy="400047"/>
            </a:xfrm>
            <a:prstGeom prst="straightConnector1">
              <a:avLst/>
            </a:prstGeom>
            <a:ln>
              <a:tailEnd type="arrow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 descr="LiquidMet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5870" y="4686693"/>
            <a:ext cx="2148377" cy="140684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6560896" y="974910"/>
            <a:ext cx="2663469" cy="1753465"/>
            <a:chOff x="6192982" y="1049482"/>
            <a:chExt cx="2796642" cy="1870363"/>
          </a:xfrm>
        </p:grpSpPr>
        <p:sp>
          <p:nvSpPr>
            <p:cNvPr id="14" name="Rectangle 13"/>
            <p:cNvSpPr/>
            <p:nvPr/>
          </p:nvSpPr>
          <p:spPr>
            <a:xfrm>
              <a:off x="6192982" y="1049482"/>
              <a:ext cx="2644243" cy="18703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279854" y="1127918"/>
              <a:ext cx="2709770" cy="1704116"/>
              <a:chOff x="6265714" y="1024219"/>
              <a:chExt cx="2709770" cy="1704116"/>
            </a:xfrm>
          </p:grpSpPr>
          <p:pic>
            <p:nvPicPr>
              <p:cNvPr id="16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6416"/>
              <a:stretch/>
            </p:blipFill>
            <p:spPr bwMode="auto">
              <a:xfrm>
                <a:off x="6265714" y="1079632"/>
                <a:ext cx="2557371" cy="1648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959" t="1369" r="-5959" b="66740"/>
              <a:stretch/>
            </p:blipFill>
            <p:spPr bwMode="auto">
              <a:xfrm>
                <a:off x="6418113" y="1024219"/>
                <a:ext cx="2557371" cy="981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18" name="Straight Arrow Connector 17"/>
          <p:cNvCxnSpPr/>
          <p:nvPr/>
        </p:nvCxnSpPr>
        <p:spPr>
          <a:xfrm flipV="1">
            <a:off x="2934199" y="1143357"/>
            <a:ext cx="3693871" cy="178149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76575" y="3295650"/>
            <a:ext cx="3484321" cy="6667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033878" y="4809269"/>
            <a:ext cx="2754895" cy="189567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oval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1"/>
    </mc:Choice>
    <mc:Fallback xmlns="">
      <p:transition spd="slow" advTm="1233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9343" y="1067100"/>
            <a:ext cx="44252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3505200" cy="2209500"/>
          </a:xfrm>
        </p:spPr>
        <p:txBody>
          <a:bodyPr/>
          <a:lstStyle/>
          <a:p>
            <a:r>
              <a:rPr lang="en-US" dirty="0" smtClean="0"/>
              <a:t>World-leading heavy ion accelerator facility for rare isotope science</a:t>
            </a:r>
          </a:p>
          <a:p>
            <a:pPr lvl="1"/>
            <a:r>
              <a:rPr lang="en-US" dirty="0" smtClean="0"/>
              <a:t>Nuclear Structure</a:t>
            </a:r>
          </a:p>
          <a:p>
            <a:pPr lvl="1"/>
            <a:r>
              <a:rPr lang="en-US" dirty="0" smtClean="0"/>
              <a:t>Nuclear Astrophysics</a:t>
            </a:r>
          </a:p>
          <a:p>
            <a:pPr lvl="1"/>
            <a:r>
              <a:rPr lang="en-US" dirty="0" smtClean="0"/>
              <a:t>Fundamental Interactions</a:t>
            </a:r>
          </a:p>
          <a:p>
            <a:pPr lvl="1"/>
            <a:r>
              <a:rPr lang="en-US" dirty="0" smtClean="0"/>
              <a:t>Isotopes for Societal Needs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for Rare Isotope Beams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876801" y="6356350"/>
            <a:ext cx="36576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04" y="3200400"/>
            <a:ext cx="4208187" cy="2895600"/>
          </a:xfrm>
          <a:prstGeom prst="rect">
            <a:avLst/>
          </a:prstGeom>
          <a:noFill/>
          <a:ln w="28575">
            <a:solidFill>
              <a:srgbClr val="FFAE1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4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4"/>
          <p:cNvSpPr>
            <a:spLocks noGrp="1"/>
          </p:cNvSpPr>
          <p:nvPr>
            <p:ph type="title"/>
          </p:nvPr>
        </p:nvSpPr>
        <p:spPr>
          <a:xfrm>
            <a:off x="76200" y="289344"/>
            <a:ext cx="8991600" cy="478604"/>
          </a:xfrm>
        </p:spPr>
        <p:txBody>
          <a:bodyPr/>
          <a:lstStyle/>
          <a:p>
            <a:r>
              <a:rPr lang="en-US" dirty="0" smtClean="0">
                <a:cs typeface="ＭＳ Ｐゴシック"/>
              </a:rPr>
              <a:t>Scope and Technical Requirements</a:t>
            </a: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Rare isotope </a:t>
            </a:r>
            <a:r>
              <a:rPr lang="en-US" sz="1800" dirty="0" smtClean="0"/>
              <a:t>production targets and beam dump compatible with </a:t>
            </a:r>
            <a:r>
              <a:rPr lang="en-US" sz="1800" dirty="0"/>
              <a:t>beam power of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400 </a:t>
            </a:r>
            <a:r>
              <a:rPr lang="en-US" sz="1800" dirty="0"/>
              <a:t>kW </a:t>
            </a:r>
            <a:r>
              <a:rPr lang="en-US" sz="1800" dirty="0" smtClean="0"/>
              <a:t>at 200 </a:t>
            </a:r>
            <a:r>
              <a:rPr lang="en-US" sz="1800" dirty="0"/>
              <a:t>MeV/u for </a:t>
            </a:r>
            <a:r>
              <a:rPr lang="en-US" sz="1800" baseline="30000" dirty="0" smtClean="0"/>
              <a:t>238</a:t>
            </a:r>
            <a:r>
              <a:rPr lang="en-US" sz="1800" dirty="0" smtClean="0"/>
              <a:t>U (&gt;</a:t>
            </a:r>
            <a:r>
              <a:rPr lang="en-US" sz="1800" dirty="0"/>
              <a:t>200 MeV/u for lighter ions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cxnSp>
        <p:nvCxnSpPr>
          <p:cNvPr id="36" name="Straight Arrow Connector 35"/>
          <p:cNvCxnSpPr>
            <a:stCxn id="37" idx="2"/>
          </p:cNvCxnSpPr>
          <p:nvPr/>
        </p:nvCxnSpPr>
        <p:spPr>
          <a:xfrm>
            <a:off x="905174" y="2556103"/>
            <a:ext cx="539433" cy="60501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5740" y="2117397"/>
            <a:ext cx="1078867" cy="43870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Beamline from linac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2039364" y="2638062"/>
            <a:ext cx="921150" cy="37827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7606" y="4621133"/>
            <a:ext cx="750240" cy="616120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Target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vacuum vessel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972759" y="6356350"/>
            <a:ext cx="3561641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4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1" t="32506" r="15743" b="-910"/>
          <a:stretch/>
        </p:blipFill>
        <p:spPr>
          <a:xfrm>
            <a:off x="1501129" y="1796610"/>
            <a:ext cx="6335949" cy="426649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576293" y="3483828"/>
            <a:ext cx="1077064" cy="1167259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824466" y="3135234"/>
            <a:ext cx="180295" cy="147245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81520" y="4657221"/>
            <a:ext cx="646482" cy="2719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Target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90800" y="4977979"/>
            <a:ext cx="1079427" cy="27197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Beam dump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95600" y="3657600"/>
            <a:ext cx="1371600" cy="1320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83240" y="5416776"/>
            <a:ext cx="1300948" cy="43870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Beam dump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vacuum vessel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4542109" y="4388127"/>
            <a:ext cx="91605" cy="1020452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32501" y="5389786"/>
            <a:ext cx="750240" cy="645689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Wedge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vacuum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vessel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807621" y="4284186"/>
            <a:ext cx="112419" cy="1105600"/>
          </a:xfrm>
          <a:prstGeom prst="straightConnector1">
            <a:avLst/>
          </a:prstGeom>
          <a:ln w="25400">
            <a:solidFill>
              <a:srgbClr val="0643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024867" y="5119271"/>
            <a:ext cx="901882" cy="438706"/>
          </a:xfrm>
          <a:prstGeom prst="rect">
            <a:avLst/>
          </a:prstGeom>
          <a:ln>
            <a:solidFill>
              <a:srgbClr val="0643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462" tIns="43231" rIns="86462" bIns="43231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Wedge assembly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45" idx="0"/>
          </p:cNvCxnSpPr>
          <p:nvPr/>
        </p:nvCxnSpPr>
        <p:spPr>
          <a:xfrm flipH="1" flipV="1">
            <a:off x="7696200" y="3929856"/>
            <a:ext cx="779608" cy="1189415"/>
          </a:xfrm>
          <a:prstGeom prst="straightConnector1">
            <a:avLst/>
          </a:prstGeom>
          <a:ln>
            <a:solidFill>
              <a:srgbClr val="0643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7150" y="1073897"/>
            <a:ext cx="8928847" cy="499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98" indent="-180098" algn="l" defTabSz="802937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196" indent="-151582" algn="l" defTabSz="802937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319" indent="-160587" algn="l" defTabSz="802937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7894" indent="-133572" algn="l" defTabSz="802937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545" indent="-180098" algn="l" defTabSz="802937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2303" indent="-150692" algn="l" defTabSz="80739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9138" indent="-150692" algn="l" defTabSz="80739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5973" indent="-150692" algn="l" defTabSz="80739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2805" indent="-150692" algn="l" defTabSz="80739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Beam Dump requirements</a:t>
            </a:r>
          </a:p>
          <a:p>
            <a:pPr marL="468848" lvl="1" indent="-285750"/>
            <a:r>
              <a:rPr lang="en-US" sz="1600" dirty="0" smtClean="0"/>
              <a:t>High power capability up to 325 kW</a:t>
            </a:r>
          </a:p>
          <a:p>
            <a:pPr marL="468848" lvl="1" indent="-285750"/>
            <a:r>
              <a:rPr lang="en-US" sz="1600" dirty="0" smtClean="0"/>
              <a:t>1 year (5500 h) lifetime desirable</a:t>
            </a:r>
          </a:p>
          <a:p>
            <a:pPr marL="468848" lvl="1" indent="-285750"/>
            <a:r>
              <a:rPr lang="en-US" sz="1600" dirty="0" smtClean="0"/>
              <a:t>Remote replacement and maintenance</a:t>
            </a:r>
          </a:p>
          <a:p>
            <a:r>
              <a:rPr lang="en-US" sz="1800" dirty="0" smtClean="0"/>
              <a:t>Water-filled rotating drum concept </a:t>
            </a:r>
            <a:br>
              <a:rPr lang="en-US" sz="1800" dirty="0" smtClean="0"/>
            </a:br>
            <a:r>
              <a:rPr lang="en-US" sz="1800" dirty="0" smtClean="0"/>
              <a:t>chosen for FRIB baseline</a:t>
            </a:r>
          </a:p>
          <a:p>
            <a:pPr lvl="1"/>
            <a:r>
              <a:rPr lang="en-US" sz="1600" dirty="0" smtClean="0"/>
              <a:t>Using water to stop the primary beam </a:t>
            </a:r>
            <a:br>
              <a:rPr lang="en-US" sz="1600" dirty="0" smtClean="0"/>
            </a:br>
            <a:r>
              <a:rPr lang="en-US" sz="1600" dirty="0" smtClean="0"/>
              <a:t>and absorb beam power</a:t>
            </a:r>
          </a:p>
          <a:p>
            <a:r>
              <a:rPr lang="en-US" sz="1800" dirty="0" smtClean="0"/>
              <a:t>Design parameters</a:t>
            </a:r>
          </a:p>
          <a:p>
            <a:pPr lvl="1"/>
            <a:r>
              <a:rPr lang="en-US" sz="1600" dirty="0" smtClean="0"/>
              <a:t>Ti-alloy </a:t>
            </a:r>
            <a:r>
              <a:rPr lang="en-US" sz="1600" dirty="0"/>
              <a:t>shell thickness 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0.5 mm to minimize power </a:t>
            </a:r>
            <a:br>
              <a:rPr lang="en-US" sz="1600" dirty="0" smtClean="0"/>
            </a:br>
            <a:r>
              <a:rPr lang="en-US" sz="1600" dirty="0" smtClean="0"/>
              <a:t>deposition in shell</a:t>
            </a:r>
            <a:endParaRPr lang="en-US" sz="1600" dirty="0"/>
          </a:p>
          <a:p>
            <a:pPr lvl="1"/>
            <a:r>
              <a:rPr lang="en-US" sz="1600" dirty="0" smtClean="0"/>
              <a:t>400 rpm and 70 cm diameter </a:t>
            </a:r>
            <a:br>
              <a:rPr lang="en-US" sz="1600" dirty="0" smtClean="0"/>
            </a:br>
            <a:r>
              <a:rPr lang="en-US" sz="1600" dirty="0" smtClean="0"/>
              <a:t>to limit maximum temperature</a:t>
            </a:r>
            <a:br>
              <a:rPr lang="en-US" sz="1600" dirty="0" smtClean="0"/>
            </a:br>
            <a:r>
              <a:rPr lang="en-US" sz="1600" dirty="0" smtClean="0"/>
              <a:t>and amplitude of temperature</a:t>
            </a:r>
            <a:br>
              <a:rPr lang="en-US" sz="1600" dirty="0" smtClean="0"/>
            </a:br>
            <a:r>
              <a:rPr lang="en-US" sz="1600" dirty="0" smtClean="0"/>
              <a:t>changes</a:t>
            </a:r>
          </a:p>
          <a:p>
            <a:pPr lvl="1"/>
            <a:r>
              <a:rPr lang="en-US" sz="1600" dirty="0" smtClean="0"/>
              <a:t>60 </a:t>
            </a:r>
            <a:r>
              <a:rPr lang="en-US" sz="1600" dirty="0" err="1" smtClean="0"/>
              <a:t>gpm</a:t>
            </a:r>
            <a:r>
              <a:rPr lang="en-US" sz="1600" dirty="0" smtClean="0"/>
              <a:t> water flow to provide </a:t>
            </a:r>
            <a:br>
              <a:rPr lang="en-US" sz="1600" dirty="0" smtClean="0"/>
            </a:br>
            <a:r>
              <a:rPr lang="en-US" sz="1600" dirty="0" smtClean="0"/>
              <a:t>cooling and gas bubble removal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996" y="3644181"/>
            <a:ext cx="4861133" cy="254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6836"/>
            <a:ext cx="8991600" cy="803625"/>
          </a:xfrm>
        </p:spPr>
        <p:txBody>
          <a:bodyPr/>
          <a:lstStyle/>
          <a:p>
            <a:r>
              <a:rPr lang="en-US" dirty="0" smtClean="0"/>
              <a:t>Primary Beam Dump</a:t>
            </a:r>
            <a:br>
              <a:rPr lang="en-US" dirty="0" smtClean="0"/>
            </a:br>
            <a:r>
              <a:rPr lang="en-US" sz="2400" dirty="0" smtClean="0"/>
              <a:t>Water-filled Rotating Drum Concept 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029201" y="6356350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06385" y="2496234"/>
            <a:ext cx="1903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Beam Dump </a:t>
            </a:r>
          </a:p>
          <a:p>
            <a:r>
              <a:rPr lang="en-US" dirty="0" smtClean="0"/>
              <a:t>schematic layout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600" y="1119132"/>
            <a:ext cx="2327824" cy="25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Dump </a:t>
            </a:r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dirty="0"/>
              <a:t>O</a:t>
            </a:r>
            <a:r>
              <a:rPr lang="en-US" dirty="0" smtClean="0"/>
              <a:t>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029201" y="6356350"/>
            <a:ext cx="35052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643868"/>
              </p:ext>
            </p:extLst>
          </p:nvPr>
        </p:nvGraphicFramePr>
        <p:xfrm>
          <a:off x="76200" y="990600"/>
          <a:ext cx="4343400" cy="5191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43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Challenge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Mechanical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vibration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mechanical resonances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pressure-induced stress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Thermal and thermo-mechanical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stress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fatigue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stress wave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thermal creep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u="sng" dirty="0" smtClean="0"/>
                        <a:t>Fluid</a:t>
                      </a:r>
                      <a:endParaRPr lang="en-US" sz="1800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u="none" dirty="0" smtClean="0"/>
                        <a:t>bubble</a:t>
                      </a:r>
                      <a:r>
                        <a:rPr lang="en-US" sz="1600" b="0" i="0" u="none" baseline="0" dirty="0" smtClean="0"/>
                        <a:t> formation: nucleate boiling </a:t>
                      </a:r>
                      <a:endParaRPr lang="en-US" sz="1600" b="0" i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u="none" dirty="0" smtClean="0"/>
                        <a:t>bubble formation: cavitation</a:t>
                      </a:r>
                      <a:endParaRPr lang="en-US" sz="1600" b="0" i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u="none" dirty="0" smtClean="0"/>
                        <a:t>wall heat transfer</a:t>
                      </a:r>
                      <a:endParaRPr lang="en-US" sz="1600" b="0" i="0" u="non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031596"/>
              </p:ext>
            </p:extLst>
          </p:nvPr>
        </p:nvGraphicFramePr>
        <p:xfrm>
          <a:off x="4426527" y="990600"/>
          <a:ext cx="4495800" cy="2951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9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Challenge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Chemical</a:t>
                      </a:r>
                      <a:endParaRPr lang="en-US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corrosion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radiolysis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u="sng" dirty="0" smtClean="0"/>
                        <a:t>Radiation</a:t>
                      </a:r>
                      <a:endParaRPr lang="en-US" b="1" u="sng" dirty="0"/>
                    </a:p>
                  </a:txBody>
                  <a:tcPr/>
                </a:tc>
              </a:tr>
              <a:tr h="3556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radiation</a:t>
                      </a:r>
                      <a:r>
                        <a:rPr lang="en-US" sz="1600" baseline="0" dirty="0" smtClean="0"/>
                        <a:t> damage of materials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sputtering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radiation creep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ontent Placeholder 1"/>
          <p:cNvSpPr txBox="1">
            <a:spLocks/>
          </p:cNvSpPr>
          <p:nvPr/>
        </p:nvSpPr>
        <p:spPr>
          <a:xfrm>
            <a:off x="4572000" y="4191000"/>
            <a:ext cx="4124325" cy="1372200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 smtClean="0"/>
              <a:t>Some effects may be enhanced by the presence of the other</a:t>
            </a:r>
          </a:p>
          <a:p>
            <a:r>
              <a:rPr lang="en-US" sz="1800" kern="0" dirty="0" smtClean="0"/>
              <a:t>Up to now no facility exists to study the combination of all these effects =&gt; perform studies that combine some challenges using existing facilities</a:t>
            </a:r>
          </a:p>
        </p:txBody>
      </p:sp>
    </p:spTree>
    <p:extLst>
      <p:ext uri="{BB962C8B-B14F-4D97-AF65-F5344CB8AC3E}">
        <p14:creationId xmlns:p14="http://schemas.microsoft.com/office/powerpoint/2010/main" val="15187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3238"/>
            <a:ext cx="8991598" cy="803661"/>
          </a:xfrm>
        </p:spPr>
        <p:txBody>
          <a:bodyPr/>
          <a:lstStyle/>
          <a:p>
            <a:r>
              <a:rPr lang="en-US" dirty="0" smtClean="0"/>
              <a:t>Mechanical Challenges </a:t>
            </a:r>
            <a:br>
              <a:rPr lang="en-US" dirty="0" smtClean="0"/>
            </a:br>
            <a:r>
              <a:rPr lang="en-US" sz="2400" dirty="0" smtClean="0"/>
              <a:t>Vibration, Mechanical Resonances, Internal Pressure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Stress induced by internal pressure</a:t>
            </a:r>
          </a:p>
          <a:p>
            <a:pPr lvl="1"/>
            <a:r>
              <a:rPr lang="en-US" sz="1800" smtClean="0"/>
              <a:t>Studied numerically</a:t>
            </a:r>
          </a:p>
          <a:p>
            <a:pPr lvl="1"/>
            <a:r>
              <a:rPr lang="en-US" sz="1800" smtClean="0"/>
              <a:t>The optimization of the BD shell geometry performed in order to better withstand the increased pressure level due to BD rotation</a:t>
            </a:r>
          </a:p>
          <a:p>
            <a:pPr lvl="1"/>
            <a:r>
              <a:rPr lang="en-US" sz="1800" smtClean="0"/>
              <a:t>Safety factor of 5 calculated</a:t>
            </a:r>
          </a:p>
          <a:p>
            <a:pPr lvl="1"/>
            <a:r>
              <a:rPr lang="en-US" sz="1800" smtClean="0"/>
              <a:t>Verified by the mockup tests</a:t>
            </a:r>
          </a:p>
          <a:p>
            <a:endParaRPr lang="en-US" sz="20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4644573" y="4050000"/>
            <a:ext cx="4423227" cy="2048977"/>
          </a:xfrm>
        </p:spPr>
        <p:txBody>
          <a:bodyPr/>
          <a:lstStyle/>
          <a:p>
            <a:r>
              <a:rPr lang="en-US" sz="2000" dirty="0" smtClean="0"/>
              <a:t>Mechanical resonances</a:t>
            </a:r>
          </a:p>
          <a:p>
            <a:pPr lvl="1"/>
            <a:r>
              <a:rPr lang="en-US" sz="1800" dirty="0" smtClean="0"/>
              <a:t>Studied numerically, the operation rotating frequency range found to be far below the first resonance peak.</a:t>
            </a:r>
          </a:p>
          <a:p>
            <a:pPr lvl="1"/>
            <a:r>
              <a:rPr lang="en-US" sz="1800" dirty="0" smtClean="0"/>
              <a:t>Safety factor of &gt; 90 calculated</a:t>
            </a:r>
          </a:p>
          <a:p>
            <a:pPr lvl="1"/>
            <a:r>
              <a:rPr lang="en-US" sz="1800" dirty="0" smtClean="0"/>
              <a:t>Mechanical test of mockup did not </a:t>
            </a:r>
            <a:br>
              <a:rPr lang="en-US" sz="1800" dirty="0" smtClean="0"/>
            </a:br>
            <a:r>
              <a:rPr lang="en-US" sz="1800" dirty="0" smtClean="0"/>
              <a:t>reveal major issues</a:t>
            </a:r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53001" y="6356350"/>
            <a:ext cx="35814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1D2CDB64-C772-4C10-8066-C769534B205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9367" y="5850523"/>
            <a:ext cx="1178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El. motor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6580" y="5148849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Flexible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coupler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87686" y="1219200"/>
            <a:ext cx="2594651" cy="2830800"/>
            <a:chOff x="2615609" y="1116419"/>
            <a:chExt cx="2551815" cy="353975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3" t="4312" r="22765"/>
            <a:stretch/>
          </p:blipFill>
          <p:spPr bwMode="auto">
            <a:xfrm>
              <a:off x="2615609" y="1116419"/>
              <a:ext cx="2551815" cy="3539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609" y="1116419"/>
              <a:ext cx="731619" cy="2588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DB"/>
              </a:clrFrom>
              <a:clrTo>
                <a:srgbClr val="E6E6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2939093" cy="282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 bwMode="auto">
          <a:xfrm>
            <a:off x="3086275" y="5035862"/>
            <a:ext cx="615553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80082" marR="0" indent="-180082" algn="l" defTabSz="802866" rtl="0" eaLnBrk="0" fontAlgn="base" latinLnBrk="0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ClrTx/>
              <a:buSzPct val="100000"/>
              <a:tabLst/>
            </a:pPr>
            <a:r>
              <a:rPr lang="en-US" kern="0" dirty="0" smtClean="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55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ＭＳ Ｐゴシック" pitchFamily="-65" charset="-128"/>
              </a:rPr>
              <a:t> psi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800" y="3404937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 factor &gt; 90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727011" y="526517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Safety factor ~ 5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736411" y="4303799"/>
            <a:ext cx="352140" cy="301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056185" y="4428303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40° tangent angle</a:t>
            </a:r>
            <a:endParaRPr lang="en-US" dirty="0"/>
          </a:p>
        </p:txBody>
      </p:sp>
      <p:pic>
        <p:nvPicPr>
          <p:cNvPr id="18" name="Picture 17" descr="logo_ORN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7" y="5612499"/>
            <a:ext cx="762000" cy="3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87" y="1295401"/>
            <a:ext cx="3782138" cy="265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84286"/>
            <a:ext cx="8990922" cy="5027414"/>
          </a:xfrm>
        </p:spPr>
        <p:txBody>
          <a:bodyPr/>
          <a:lstStyle/>
          <a:p>
            <a:r>
              <a:rPr lang="en-US" sz="2000" dirty="0" smtClean="0"/>
              <a:t>Beam dump mock-up tests at ORNL performed to evaluate mechanical and flow design</a:t>
            </a:r>
            <a:endParaRPr lang="en-US" sz="2000" dirty="0"/>
          </a:p>
          <a:p>
            <a:pPr lvl="1"/>
            <a:r>
              <a:rPr lang="en-US" sz="1800" dirty="0"/>
              <a:t>Parametric study over flow parameter </a:t>
            </a:r>
            <a:r>
              <a:rPr lang="en-US" sz="1800" dirty="0" smtClean="0"/>
              <a:t>range</a:t>
            </a:r>
            <a:endParaRPr lang="en-US" sz="1800" dirty="0"/>
          </a:p>
          <a:p>
            <a:pPr lvl="2"/>
            <a:r>
              <a:rPr lang="en-US" sz="1600" dirty="0"/>
              <a:t>Rotation speed, flow rates, </a:t>
            </a:r>
            <a:r>
              <a:rPr lang="en-US" sz="1600" dirty="0" smtClean="0"/>
              <a:t>pressures</a:t>
            </a:r>
            <a:r>
              <a:rPr lang="en-US" sz="1600" dirty="0"/>
              <a:t>, angle</a:t>
            </a:r>
          </a:p>
          <a:p>
            <a:pPr lvl="2"/>
            <a:r>
              <a:rPr lang="en-US" sz="1600" dirty="0"/>
              <a:t>Evaluation of pressure </a:t>
            </a:r>
            <a:r>
              <a:rPr lang="en-US" sz="1600" dirty="0" smtClean="0"/>
              <a:t>drops</a:t>
            </a:r>
          </a:p>
          <a:p>
            <a:r>
              <a:rPr lang="en-US" sz="2000" dirty="0" smtClean="0"/>
              <a:t>Additional </a:t>
            </a:r>
            <a:r>
              <a:rPr lang="en-US" sz="2000" dirty="0"/>
              <a:t>prototypic operation </a:t>
            </a:r>
            <a:r>
              <a:rPr lang="en-US" sz="2000" dirty="0" smtClean="0"/>
              <a:t>verified</a:t>
            </a:r>
            <a:endParaRPr lang="en-US" sz="2000" dirty="0"/>
          </a:p>
          <a:p>
            <a:pPr lvl="1"/>
            <a:r>
              <a:rPr lang="en-US" sz="1800" dirty="0"/>
              <a:t>Mechanical balance</a:t>
            </a:r>
          </a:p>
          <a:p>
            <a:pPr lvl="1"/>
            <a:r>
              <a:rPr lang="en-US" sz="1800" dirty="0"/>
              <a:t>Fill and drain tests</a:t>
            </a:r>
          </a:p>
          <a:p>
            <a:pPr lvl="1"/>
            <a:r>
              <a:rPr lang="en-US" sz="1800" dirty="0"/>
              <a:t>Reliability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6817"/>
            <a:ext cx="9144000" cy="803649"/>
          </a:xfrm>
        </p:spPr>
        <p:txBody>
          <a:bodyPr/>
          <a:lstStyle/>
          <a:p>
            <a:r>
              <a:rPr lang="en-US" dirty="0" smtClean="0"/>
              <a:t>Mechanical Challenges 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Mockup Tests to Confirm Mechanical Design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47" y="3763742"/>
            <a:ext cx="3440353" cy="2405527"/>
          </a:xfrm>
          <a:prstGeom prst="rect">
            <a:avLst/>
          </a:prstGeom>
        </p:spPr>
      </p:pic>
      <p:pic>
        <p:nvPicPr>
          <p:cNvPr id="20" name="Picture 19" descr="C:\Users\SCHEIN\AppData\Local\Microsoft\Windows\Temporary Internet Files\Content.Outlook\IP590VA3\photo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2" t="13606" r="-239" b="15160"/>
          <a:stretch/>
        </p:blipFill>
        <p:spPr bwMode="auto">
          <a:xfrm rot="5400000">
            <a:off x="5938965" y="3659210"/>
            <a:ext cx="2120617" cy="278436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181601" y="6356350"/>
            <a:ext cx="33528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r>
              <a:rPr lang="en-US" smtClean="0"/>
              <a:t>, Slide </a:t>
            </a:r>
            <a:fld id="{1D2CDB64-C772-4C10-8066-C769534B205C}" type="slidenum">
              <a:rPr lang="en-US" smtClean="0"/>
              <a:pPr algn="l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26" y="895825"/>
            <a:ext cx="3182028" cy="230457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6200" y="1067100"/>
            <a:ext cx="5235686" cy="5027414"/>
          </a:xfrm>
        </p:spPr>
        <p:txBody>
          <a:bodyPr/>
          <a:lstStyle/>
          <a:p>
            <a:r>
              <a:rPr lang="en-US" dirty="0" smtClean="0"/>
              <a:t>High power beam induces high level of thermal stress in the BD shell</a:t>
            </a:r>
          </a:p>
          <a:p>
            <a:pPr lvl="1"/>
            <a:r>
              <a:rPr lang="en-US" dirty="0" smtClean="0"/>
              <a:t>Thermal and mechanical conditions are numerically simulated for different primary beams and different rigidities</a:t>
            </a:r>
          </a:p>
          <a:p>
            <a:r>
              <a:rPr lang="en-US" dirty="0" smtClean="0"/>
              <a:t>In the most severe case with U beam: </a:t>
            </a:r>
          </a:p>
          <a:p>
            <a:pPr lvl="1"/>
            <a:r>
              <a:rPr lang="en-US" dirty="0" smtClean="0"/>
              <a:t>Temperature: 350 ± 150 ºC (limited by </a:t>
            </a:r>
            <a:br>
              <a:rPr lang="en-US" dirty="0" smtClean="0"/>
            </a:br>
            <a:r>
              <a:rPr lang="en-US" dirty="0" smtClean="0"/>
              <a:t>500 ºC to prevent corrosion)</a:t>
            </a:r>
          </a:p>
          <a:p>
            <a:pPr lvl="1"/>
            <a:r>
              <a:rPr lang="en-US" dirty="0" smtClean="0"/>
              <a:t>Thermal stress: 250 ± 150 </a:t>
            </a:r>
            <a:r>
              <a:rPr lang="en-US" dirty="0" err="1" smtClean="0"/>
              <a:t>MPa</a:t>
            </a:r>
            <a:r>
              <a:rPr lang="en-US" dirty="0" smtClean="0"/>
              <a:t> </a:t>
            </a:r>
          </a:p>
          <a:p>
            <a:r>
              <a:rPr lang="en-US" dirty="0" smtClean="0"/>
              <a:t>Far below the stress limit for Ti-6Al-4V alloy</a:t>
            </a:r>
          </a:p>
          <a:p>
            <a:pPr lvl="1"/>
            <a:r>
              <a:rPr lang="en-US" dirty="0" smtClean="0"/>
              <a:t>800 – 900 </a:t>
            </a:r>
            <a:r>
              <a:rPr lang="en-US" dirty="0" err="1" smtClean="0"/>
              <a:t>MPa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47" y="101882"/>
            <a:ext cx="8991600" cy="803661"/>
          </a:xfrm>
        </p:spPr>
        <p:txBody>
          <a:bodyPr/>
          <a:lstStyle/>
          <a:p>
            <a:r>
              <a:rPr lang="en-US" dirty="0" smtClean="0"/>
              <a:t>Thermal and Thermo-mechanical Challenges</a:t>
            </a:r>
            <a:br>
              <a:rPr lang="en-US" dirty="0" smtClean="0"/>
            </a:br>
            <a:r>
              <a:rPr lang="en-US" sz="2400" dirty="0" smtClean="0"/>
              <a:t>Thermal Stress in the BD Shell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6801" y="6356350"/>
            <a:ext cx="3657600" cy="365125"/>
          </a:xfrm>
        </p:spPr>
        <p:txBody>
          <a:bodyPr/>
          <a:lstStyle/>
          <a:p>
            <a:r>
              <a:rPr lang="en-US" dirty="0" smtClean="0"/>
              <a:t>M. Avilov, May 2014 5th HP </a:t>
            </a:r>
            <a:r>
              <a:rPr lang="en-US" dirty="0" err="1" smtClean="0"/>
              <a:t>Targetry</a:t>
            </a:r>
            <a:r>
              <a:rPr lang="en-US" dirty="0" smtClean="0"/>
              <a:t> Workshop, FNAL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1D2CDB64-C772-4C10-8066-C769534B205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26554"/>
            <a:ext cx="3276600" cy="24518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85273" y="3241779"/>
            <a:ext cx="320632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Calculated temperature profile in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 Beam Dump shell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41208" y="5497450"/>
            <a:ext cx="264687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Calculated stress profile in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 Beam Dump shell</a:t>
            </a:r>
          </a:p>
        </p:txBody>
      </p:sp>
    </p:spTree>
    <p:extLst>
      <p:ext uri="{BB962C8B-B14F-4D97-AF65-F5344CB8AC3E}">
        <p14:creationId xmlns:p14="http://schemas.microsoft.com/office/powerpoint/2010/main" val="32208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_modele_Pellemoin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1685169A0204FB531156AA885D17D" ma:contentTypeVersion="" ma:contentTypeDescription="Create a new document." ma:contentTypeScope="" ma:versionID="bfec5549321a89c43521e68000d000c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6E90C0D-8B7F-4A19-B480-829586DD67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52238</TotalTime>
  <Words>1790</Words>
  <Application>Microsoft Office PowerPoint</Application>
  <PresentationFormat>On-screen Show (4:3)</PresentationFormat>
  <Paragraphs>325</Paragraphs>
  <Slides>22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ＭＳ Ｐゴシック</vt:lpstr>
      <vt:lpstr>Arial</vt:lpstr>
      <vt:lpstr>Calibri</vt:lpstr>
      <vt:lpstr>Helvetica</vt:lpstr>
      <vt:lpstr>Lucida Grande</vt:lpstr>
      <vt:lpstr>Symbol</vt:lpstr>
      <vt:lpstr>Wingdings</vt:lpstr>
      <vt:lpstr>ヒラギノ角ゴ Pro W3</vt:lpstr>
      <vt:lpstr>FRIB_modele_Pellemoine</vt:lpstr>
      <vt:lpstr>Thermal, Mechanical and Fluid Flow Challenges of the FRIB Primary Beam Dump</vt:lpstr>
      <vt:lpstr>Outline</vt:lpstr>
      <vt:lpstr>Facility for Rare Isotope Beams</vt:lpstr>
      <vt:lpstr>Scope and Technical Requirements</vt:lpstr>
      <vt:lpstr>Primary Beam Dump Water-filled Rotating Drum Concept </vt:lpstr>
      <vt:lpstr>Beam Dump Challenges Overview</vt:lpstr>
      <vt:lpstr>Mechanical Challenges  Vibration, Mechanical Resonances, Internal Pressure</vt:lpstr>
      <vt:lpstr>Mechanical Challenges  Mockup Tests to Confirm Mechanical Design</vt:lpstr>
      <vt:lpstr>Thermal and Thermo-mechanical Challenges Thermal Stress in the BD Shell </vt:lpstr>
      <vt:lpstr>Thermal and Thermo-mechanical Challenges Fatigue and Stress Wave</vt:lpstr>
      <vt:lpstr>Fluid Challenges  Bubble Formation:  Boiling and Cavitation</vt:lpstr>
      <vt:lpstr>Fluid Challenges Wall Heat Transfer [1] </vt:lpstr>
      <vt:lpstr>Fluid Challenges Wall Heat Transfer [2] </vt:lpstr>
      <vt:lpstr>Chemical challenges Corrosion, radiolysis </vt:lpstr>
      <vt:lpstr>Radiation challenges  Radiation damage of Ti alloy and Sputtering</vt:lpstr>
      <vt:lpstr>Conclusions</vt:lpstr>
      <vt:lpstr>Acknowledgements</vt:lpstr>
      <vt:lpstr>PowerPoint Presentation</vt:lpstr>
      <vt:lpstr>Backup slides</vt:lpstr>
      <vt:lpstr>Backup slides  </vt:lpstr>
      <vt:lpstr>Backup slides</vt:lpstr>
      <vt:lpstr>Backup slides </vt:lpstr>
    </vt:vector>
  </TitlesOfParts>
  <Company>NSCL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ESD meeting – 2012-05-08</dc:title>
  <dc:creator>pellemoine</dc:creator>
  <cp:lastModifiedBy>Avilov, Mikhail</cp:lastModifiedBy>
  <cp:revision>521</cp:revision>
  <cp:lastPrinted>2014-05-08T13:07:08Z</cp:lastPrinted>
  <dcterms:created xsi:type="dcterms:W3CDTF">2012-05-08T13:25:21Z</dcterms:created>
  <dcterms:modified xsi:type="dcterms:W3CDTF">2014-05-14T15:46:40Z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0x0101001431685169A0204FB531156AA885D17D</vt:lpwstr>
  </property>
</Properties>
</file>