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56" r:id="rId1"/>
  </p:sldMasterIdLst>
  <p:notesMasterIdLst>
    <p:notesMasterId r:id="rId42"/>
  </p:notesMasterIdLst>
  <p:sldIdLst>
    <p:sldId id="295" r:id="rId2"/>
    <p:sldId id="256" r:id="rId3"/>
    <p:sldId id="257" r:id="rId4"/>
    <p:sldId id="337" r:id="rId5"/>
    <p:sldId id="320" r:id="rId6"/>
    <p:sldId id="391" r:id="rId7"/>
    <p:sldId id="346" r:id="rId8"/>
    <p:sldId id="258" r:id="rId9"/>
    <p:sldId id="389" r:id="rId10"/>
    <p:sldId id="349" r:id="rId11"/>
    <p:sldId id="341" r:id="rId12"/>
    <p:sldId id="351" r:id="rId13"/>
    <p:sldId id="354" r:id="rId14"/>
    <p:sldId id="340" r:id="rId15"/>
    <p:sldId id="367" r:id="rId16"/>
    <p:sldId id="366" r:id="rId17"/>
    <p:sldId id="368" r:id="rId18"/>
    <p:sldId id="358" r:id="rId19"/>
    <p:sldId id="360" r:id="rId20"/>
    <p:sldId id="378" r:id="rId21"/>
    <p:sldId id="390" r:id="rId22"/>
    <p:sldId id="363" r:id="rId23"/>
    <p:sldId id="364" r:id="rId24"/>
    <p:sldId id="284" r:id="rId25"/>
    <p:sldId id="374" r:id="rId26"/>
    <p:sldId id="379" r:id="rId27"/>
    <p:sldId id="388" r:id="rId28"/>
    <p:sldId id="263" r:id="rId29"/>
    <p:sldId id="335" r:id="rId30"/>
    <p:sldId id="322" r:id="rId31"/>
    <p:sldId id="355" r:id="rId32"/>
    <p:sldId id="339" r:id="rId33"/>
    <p:sldId id="343" r:id="rId34"/>
    <p:sldId id="380" r:id="rId35"/>
    <p:sldId id="397" r:id="rId36"/>
    <p:sldId id="394" r:id="rId37"/>
    <p:sldId id="395" r:id="rId38"/>
    <p:sldId id="396" r:id="rId39"/>
    <p:sldId id="392" r:id="rId40"/>
    <p:sldId id="393" r:id="rId41"/>
  </p:sldIdLst>
  <p:sldSz cx="9144000" cy="6858000" type="screen4x3"/>
  <p:notesSz cx="6858000" cy="9144000"/>
  <p:embeddedFontLst>
    <p:embeddedFont>
      <p:font typeface="Gill Sans MT" pitchFamily="34" charset="0"/>
      <p:regular r:id="rId43"/>
      <p:bold r:id="rId44"/>
      <p:italic r:id="rId45"/>
      <p:boldItalic r:id="rId46"/>
    </p:embeddedFont>
    <p:embeddedFont>
      <p:font typeface="ＭＳ Ｐゴシック" pitchFamily="34" charset="-128"/>
      <p:regular r:id="rId47"/>
    </p:embeddedFont>
    <p:embeddedFont>
      <p:font typeface="Bookman Old Style" pitchFamily="18" charset="0"/>
      <p:regular r:id="rId48"/>
      <p:bold r:id="rId49"/>
      <p:italic r:id="rId50"/>
      <p:boldItalic r:id="rId51"/>
    </p:embeddedFont>
    <p:embeddedFont>
      <p:font typeface="Calibri" pitchFamily="34" charset="0"/>
      <p:regular r:id="rId52"/>
      <p:bold r:id="rId53"/>
      <p:italic r:id="rId54"/>
      <p:boldItalic r:id="rId55"/>
    </p:embeddedFont>
    <p:embeddedFont>
      <p:font typeface="Symap" charset="0"/>
      <p:regular r:id="rId56"/>
    </p:embeddedFont>
    <p:embeddedFont>
      <p:font typeface="Wingdings 3" pitchFamily="18" charset="2"/>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0046" autoAdjust="0"/>
  </p:normalViewPr>
  <p:slideViewPr>
    <p:cSldViewPr>
      <p:cViewPr>
        <p:scale>
          <a:sx n="68" d="100"/>
          <a:sy n="68" d="100"/>
        </p:scale>
        <p:origin x="-1590" y="-5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Downloads\Thermal_Load.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CNGS Peak Thermal Load </a:t>
            </a:r>
          </a:p>
        </c:rich>
      </c:tx>
      <c:layout>
        <c:manualLayout>
          <c:xMode val="edge"/>
          <c:yMode val="edge"/>
          <c:x val="0.24846020804612107"/>
          <c:y val="7.5221238938053103E-2"/>
        </c:manualLayout>
      </c:layout>
      <c:overlay val="0"/>
    </c:title>
    <c:autoTitleDeleted val="0"/>
    <c:plotArea>
      <c:layout>
        <c:manualLayout>
          <c:layoutTarget val="inner"/>
          <c:xMode val="edge"/>
          <c:yMode val="edge"/>
          <c:x val="0.16632460208046121"/>
          <c:y val="0.19469026548672566"/>
          <c:w val="0.80492893846346658"/>
          <c:h val="0.63716814159292035"/>
        </c:manualLayout>
      </c:layout>
      <c:barChart>
        <c:barDir val="col"/>
        <c:grouping val="clustered"/>
        <c:varyColors val="0"/>
        <c:ser>
          <c:idx val="2"/>
          <c:order val="0"/>
          <c:invertIfNegative val="0"/>
          <c:val>
            <c:numRef>
              <c:f>'[Thermal_Load.xls]Thermal Power'!$D$13:$D$25</c:f>
              <c:numCache>
                <c:formatCode>0</c:formatCode>
                <c:ptCount val="13"/>
                <c:pt idx="0">
                  <c:v>75.614399999999989</c:v>
                </c:pt>
                <c:pt idx="1">
                  <c:v>89.712000000000003</c:v>
                </c:pt>
                <c:pt idx="2">
                  <c:v>89.712000000000003</c:v>
                </c:pt>
                <c:pt idx="3">
                  <c:v>88.430400000000006</c:v>
                </c:pt>
                <c:pt idx="4">
                  <c:v>79.459199999999996</c:v>
                </c:pt>
                <c:pt idx="5">
                  <c:v>71.769600000000011</c:v>
                </c:pt>
                <c:pt idx="6">
                  <c:v>64.08</c:v>
                </c:pt>
                <c:pt idx="7">
                  <c:v>57.671999999999997</c:v>
                </c:pt>
                <c:pt idx="8">
                  <c:v>47.419199999999996</c:v>
                </c:pt>
                <c:pt idx="9">
                  <c:v>55.108799999999995</c:v>
                </c:pt>
                <c:pt idx="10">
                  <c:v>57.671999999999997</c:v>
                </c:pt>
                <c:pt idx="11">
                  <c:v>56.3904</c:v>
                </c:pt>
                <c:pt idx="12">
                  <c:v>52.5456</c:v>
                </c:pt>
              </c:numCache>
            </c:numRef>
          </c:val>
        </c:ser>
        <c:ser>
          <c:idx val="0"/>
          <c:order val="1"/>
          <c:invertIfNegative val="0"/>
          <c:val>
            <c:numRef>
              <c:f>'[Thermal_Load.xls]Thermal Power'!$E$13:$E$25</c:f>
              <c:numCache>
                <c:formatCode>0</c:formatCode>
                <c:ptCount val="13"/>
                <c:pt idx="0">
                  <c:v>118.14749999999998</c:v>
                </c:pt>
                <c:pt idx="1">
                  <c:v>140.17500000000001</c:v>
                </c:pt>
                <c:pt idx="2">
                  <c:v>140.17500000000001</c:v>
                </c:pt>
                <c:pt idx="3">
                  <c:v>138.17250000000001</c:v>
                </c:pt>
                <c:pt idx="4">
                  <c:v>124.155</c:v>
                </c:pt>
                <c:pt idx="5">
                  <c:v>112.14000000000001</c:v>
                </c:pt>
                <c:pt idx="6">
                  <c:v>100.125</c:v>
                </c:pt>
                <c:pt idx="7">
                  <c:v>90.112499999999997</c:v>
                </c:pt>
                <c:pt idx="8">
                  <c:v>74.092499999999987</c:v>
                </c:pt>
                <c:pt idx="9">
                  <c:v>86.107499999999987</c:v>
                </c:pt>
                <c:pt idx="10">
                  <c:v>90.112499999999997</c:v>
                </c:pt>
                <c:pt idx="11">
                  <c:v>88.11</c:v>
                </c:pt>
                <c:pt idx="12">
                  <c:v>82.102500000000006</c:v>
                </c:pt>
              </c:numCache>
            </c:numRef>
          </c:val>
        </c:ser>
        <c:dLbls>
          <c:showLegendKey val="0"/>
          <c:showVal val="0"/>
          <c:showCatName val="0"/>
          <c:showSerName val="0"/>
          <c:showPercent val="0"/>
          <c:showBubbleSize val="0"/>
        </c:dLbls>
        <c:gapWidth val="100"/>
        <c:overlap val="30"/>
        <c:axId val="33013120"/>
        <c:axId val="33027584"/>
      </c:barChart>
      <c:catAx>
        <c:axId val="33013120"/>
        <c:scaling>
          <c:orientation val="minMax"/>
        </c:scaling>
        <c:delete val="0"/>
        <c:axPos val="b"/>
        <c:title>
          <c:tx>
            <c:rich>
              <a:bodyPr/>
              <a:lstStyle/>
              <a:p>
                <a:pPr>
                  <a:defRPr sz="800"/>
                </a:pPr>
                <a:r>
                  <a:rPr lang="en-US" sz="800"/>
                  <a:t>Rod No.</a:t>
                </a:r>
              </a:p>
            </c:rich>
          </c:tx>
          <c:layout>
            <c:manualLayout>
              <c:xMode val="edge"/>
              <c:yMode val="edge"/>
              <c:x val="0.48870685549567616"/>
              <c:y val="0.90265486725663713"/>
            </c:manualLayout>
          </c:layout>
          <c:overlay val="0"/>
        </c:title>
        <c:numFmt formatCode="General" sourceLinked="1"/>
        <c:majorTickMark val="in"/>
        <c:minorTickMark val="none"/>
        <c:tickLblPos val="nextTo"/>
        <c:txPr>
          <a:bodyPr rot="0" vert="horz"/>
          <a:lstStyle/>
          <a:p>
            <a:pPr>
              <a:defRPr/>
            </a:pPr>
            <a:endParaRPr lang="en-US"/>
          </a:p>
        </c:txPr>
        <c:crossAx val="33027584"/>
        <c:crosses val="autoZero"/>
        <c:auto val="1"/>
        <c:lblAlgn val="ctr"/>
        <c:lblOffset val="100"/>
        <c:tickLblSkip val="1"/>
        <c:tickMarkSkip val="1"/>
        <c:noMultiLvlLbl val="0"/>
      </c:catAx>
      <c:valAx>
        <c:axId val="33027584"/>
        <c:scaling>
          <c:orientation val="minMax"/>
        </c:scaling>
        <c:delete val="0"/>
        <c:axPos val="l"/>
        <c:majorGridlines/>
        <c:title>
          <c:tx>
            <c:rich>
              <a:bodyPr/>
              <a:lstStyle/>
              <a:p>
                <a:pPr>
                  <a:defRPr/>
                </a:pPr>
                <a:r>
                  <a:rPr lang="en-US" sz="800" dirty="0"/>
                  <a:t>Avg. Thermal Power [W]</a:t>
                </a:r>
              </a:p>
            </c:rich>
          </c:tx>
          <c:layout>
            <c:manualLayout>
              <c:xMode val="edge"/>
              <c:yMode val="edge"/>
              <c:x val="3.4907632535405436E-2"/>
              <c:y val="0.26327433628318586"/>
            </c:manualLayout>
          </c:layout>
          <c:overlay val="0"/>
        </c:title>
        <c:numFmt formatCode="0" sourceLinked="1"/>
        <c:majorTickMark val="in"/>
        <c:minorTickMark val="none"/>
        <c:tickLblPos val="nextTo"/>
        <c:txPr>
          <a:bodyPr rot="0" vert="horz"/>
          <a:lstStyle/>
          <a:p>
            <a:pPr>
              <a:defRPr/>
            </a:pPr>
            <a:endParaRPr lang="en-US"/>
          </a:p>
        </c:txPr>
        <c:crossAx val="33013120"/>
        <c:crosses val="autoZero"/>
        <c:crossBetween val="between"/>
        <c:majorUnit val="20"/>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757A5-742D-4C8C-A997-541504B2981E}" type="datetimeFigureOut">
              <a:rPr lang="en-US" smtClean="0"/>
              <a:t>5/9/2011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97013C-A5BA-49BE-B950-6F1B5A040B8B}" type="slidenum">
              <a:rPr lang="en-US" smtClean="0"/>
              <a:t>‹#›</a:t>
            </a:fld>
            <a:endParaRPr lang="en-US"/>
          </a:p>
        </p:txBody>
      </p:sp>
    </p:spTree>
    <p:extLst>
      <p:ext uri="{BB962C8B-B14F-4D97-AF65-F5344CB8AC3E}">
        <p14:creationId xmlns:p14="http://schemas.microsoft.com/office/powerpoint/2010/main" val="179568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1</a:t>
            </a:fld>
            <a:endParaRPr lang="en-US" dirty="0"/>
          </a:p>
        </p:txBody>
      </p:sp>
    </p:spTree>
    <p:extLst>
      <p:ext uri="{BB962C8B-B14F-4D97-AF65-F5344CB8AC3E}">
        <p14:creationId xmlns:p14="http://schemas.microsoft.com/office/powerpoint/2010/main" val="420866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grades </a:t>
            </a:r>
            <a:r>
              <a:rPr lang="en-US" sz="1200" b="0" i="0" kern="1200" dirty="0" smtClean="0">
                <a:solidFill>
                  <a:schemeClr val="tx1"/>
                </a:solidFill>
                <a:effectLst/>
                <a:latin typeface="+mn-lt"/>
                <a:ea typeface="+mn-ea"/>
                <a:cs typeface="+mn-cs"/>
              </a:rPr>
              <a:t>containing the lowest chromium, the highest carbon and sensitized, can be more rapidly attacked if a strong HNO</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environment develops</a:t>
            </a:r>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24</a:t>
            </a:fld>
            <a:endParaRPr lang="en-US"/>
          </a:p>
        </p:txBody>
      </p:sp>
    </p:spTree>
    <p:extLst>
      <p:ext uri="{BB962C8B-B14F-4D97-AF65-F5344CB8AC3E}">
        <p14:creationId xmlns:p14="http://schemas.microsoft.com/office/powerpoint/2010/main" val="2578092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High carbon content in the 440C alloy might increase precipitation of carbides./</a:t>
            </a:r>
          </a:p>
          <a:p>
            <a:r>
              <a:rPr lang="en-GB" dirty="0" smtClean="0"/>
              <a:t>431C alloy: Cr 15-17%, C 0.20%, with Ni to improve corrosion resistance</a:t>
            </a:r>
            <a:endParaRPr lang="en-US" dirty="0" smtClean="0"/>
          </a:p>
          <a:p>
            <a:r>
              <a:rPr lang="en-GB" dirty="0" smtClean="0"/>
              <a:t>440C alloy: Cr 16-18%, C 1.20% (high!) </a:t>
            </a:r>
            <a:r>
              <a:rPr lang="en-GB" dirty="0" smtClean="0">
                <a:sym typeface="Wingdings"/>
              </a:rPr>
              <a:t></a:t>
            </a:r>
            <a:r>
              <a:rPr lang="en-GB" dirty="0" smtClean="0"/>
              <a:t> possibility to precipitate carbides</a:t>
            </a:r>
          </a:p>
          <a:p>
            <a:r>
              <a:rPr lang="en-GB" dirty="0" err="1" smtClean="0"/>
              <a:t>Alacrite</a:t>
            </a:r>
            <a:r>
              <a:rPr lang="en-GB" baseline="0" dirty="0" smtClean="0"/>
              <a:t> 554 (CoCr30W8)</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25</a:t>
            </a:fld>
            <a:endParaRPr lang="en-US"/>
          </a:p>
        </p:txBody>
      </p:sp>
    </p:spTree>
    <p:extLst>
      <p:ext uri="{BB962C8B-B14F-4D97-AF65-F5344CB8AC3E}">
        <p14:creationId xmlns:p14="http://schemas.microsoft.com/office/powerpoint/2010/main" val="81585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2x 1.8E13 every 14.4 seconds</a:t>
            </a:r>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8</a:t>
            </a:fld>
            <a:endParaRPr lang="en-US"/>
          </a:p>
        </p:txBody>
      </p:sp>
    </p:spTree>
    <p:extLst>
      <p:ext uri="{BB962C8B-B14F-4D97-AF65-F5344CB8AC3E}">
        <p14:creationId xmlns:p14="http://schemas.microsoft.com/office/powerpoint/2010/main" val="52545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9</a:t>
            </a:fld>
            <a:endParaRPr lang="en-US"/>
          </a:p>
        </p:txBody>
      </p:sp>
    </p:spTree>
    <p:extLst>
      <p:ext uri="{BB962C8B-B14F-4D97-AF65-F5344CB8AC3E}">
        <p14:creationId xmlns:p14="http://schemas.microsoft.com/office/powerpoint/2010/main" val="293984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variety of alternatives for geometry, configuration and beam size were investigated!</a:t>
            </a:r>
          </a:p>
        </p:txBody>
      </p:sp>
      <p:sp>
        <p:nvSpPr>
          <p:cNvPr id="4" name="Slide Number Placeholder 3"/>
          <p:cNvSpPr>
            <a:spLocks noGrp="1"/>
          </p:cNvSpPr>
          <p:nvPr>
            <p:ph type="sldNum" sz="quarter" idx="10"/>
          </p:nvPr>
        </p:nvSpPr>
        <p:spPr/>
        <p:txBody>
          <a:bodyPr/>
          <a:lstStyle/>
          <a:p>
            <a:fld id="{9197013C-A5BA-49BE-B950-6F1B5A040B8B}" type="slidenum">
              <a:rPr lang="en-US" smtClean="0"/>
              <a:t>10</a:t>
            </a:fld>
            <a:endParaRPr lang="en-US"/>
          </a:p>
        </p:txBody>
      </p:sp>
    </p:spTree>
    <p:extLst>
      <p:ext uri="{BB962C8B-B14F-4D97-AF65-F5344CB8AC3E}">
        <p14:creationId xmlns:p14="http://schemas.microsoft.com/office/powerpoint/2010/main" val="29262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ym typeface="Wingdings" pitchFamily="2" charset="2"/>
              </a:rPr>
              <a:t>Stresses on Be window downstream target: keeping the unit under vacuum rather than filling with inert gas. The gas heats up during beam on periods and then cools down during beam off which lead to repeated bending of windows, hampering the lifetime of Be windows  multiple solution for target</a:t>
            </a:r>
            <a:endParaRPr lang="en-US" dirty="0" smtClean="0"/>
          </a:p>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14</a:t>
            </a:fld>
            <a:endParaRPr lang="en-US"/>
          </a:p>
        </p:txBody>
      </p:sp>
    </p:spTree>
    <p:extLst>
      <p:ext uri="{BB962C8B-B14F-4D97-AF65-F5344CB8AC3E}">
        <p14:creationId xmlns:p14="http://schemas.microsoft.com/office/powerpoint/2010/main" val="288264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aseline="0" dirty="0" smtClean="0"/>
              <a:t>The alignment table is supported by the alignment mechanism made of two vertical  lifting  jacks </a:t>
            </a:r>
          </a:p>
          <a:p>
            <a:r>
              <a:rPr lang="en-GB" sz="800" baseline="0" dirty="0" smtClean="0"/>
              <a:t>supporting  a  horizontal  linear  guide  at  each  end of the table. Jacks and linear guides are driven by four </a:t>
            </a:r>
          </a:p>
          <a:p>
            <a:r>
              <a:rPr lang="en-GB" sz="800" baseline="0" dirty="0" smtClean="0"/>
              <a:t>motors fixed on the outer surface of the cast-iron passage-wall and hosted in recesses inside the marble-side </a:t>
            </a:r>
          </a:p>
          <a:p>
            <a:r>
              <a:rPr lang="en-GB" sz="800" baseline="0" dirty="0" smtClean="0"/>
              <a:t>shielding. A “base table” resting on the target base shielding is placed underneath the alignment mechanism,</a:t>
            </a:r>
          </a:p>
          <a:p>
            <a:r>
              <a:rPr lang="en-GB" sz="800" baseline="0" dirty="0" smtClean="0"/>
              <a:t>allowing its removal by the crane.</a:t>
            </a:r>
            <a:endParaRPr lang="en-US" sz="800" baseline="0" dirty="0"/>
          </a:p>
        </p:txBody>
      </p:sp>
      <p:sp>
        <p:nvSpPr>
          <p:cNvPr id="4" name="Slide Number Placeholder 3"/>
          <p:cNvSpPr>
            <a:spLocks noGrp="1"/>
          </p:cNvSpPr>
          <p:nvPr>
            <p:ph type="sldNum" sz="quarter" idx="10"/>
          </p:nvPr>
        </p:nvSpPr>
        <p:spPr/>
        <p:txBody>
          <a:bodyPr/>
          <a:lstStyle/>
          <a:p>
            <a:fld id="{9197013C-A5BA-49BE-B950-6F1B5A040B8B}" type="slidenum">
              <a:rPr lang="en-US" smtClean="0"/>
              <a:t>16</a:t>
            </a:fld>
            <a:endParaRPr lang="en-US"/>
          </a:p>
        </p:txBody>
      </p:sp>
    </p:spTree>
    <p:extLst>
      <p:ext uri="{BB962C8B-B14F-4D97-AF65-F5344CB8AC3E}">
        <p14:creationId xmlns:p14="http://schemas.microsoft.com/office/powerpoint/2010/main" val="2225558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of the target, alignment and base tables are placed on 3 points (one fixed, one sliding and one free </a:t>
            </a:r>
          </a:p>
          <a:p>
            <a:r>
              <a:rPr lang="en-GB" dirty="0" smtClean="0"/>
              <a:t>support point) which allow pre-alignment and accurate positioning.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17</a:t>
            </a:fld>
            <a:endParaRPr lang="en-US"/>
          </a:p>
        </p:txBody>
      </p:sp>
    </p:spTree>
    <p:extLst>
      <p:ext uri="{BB962C8B-B14F-4D97-AF65-F5344CB8AC3E}">
        <p14:creationId xmlns:p14="http://schemas.microsoft.com/office/powerpoint/2010/main" val="303031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presence of the fins increase the surface by 7x for the target and 10x for the shielding walls!</a:t>
            </a:r>
            <a:endParaRPr lang="en-US" dirty="0" smtClean="0"/>
          </a:p>
          <a:p>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18</a:t>
            </a:fld>
            <a:endParaRPr lang="en-US"/>
          </a:p>
        </p:txBody>
      </p:sp>
    </p:spTree>
    <p:extLst>
      <p:ext uri="{BB962C8B-B14F-4D97-AF65-F5344CB8AC3E}">
        <p14:creationId xmlns:p14="http://schemas.microsoft.com/office/powerpoint/2010/main" val="260576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Stassi</a:t>
            </a:r>
            <a:r>
              <a:rPr lang="en-US" dirty="0" smtClean="0"/>
              <a:t> stress criterion</a:t>
            </a:r>
            <a:r>
              <a:rPr lang="en-US" baseline="0" dirty="0" smtClean="0"/>
              <a:t> is adopted to evaluate the stress state in the structure and the </a:t>
            </a:r>
            <a:r>
              <a:rPr lang="en-US" baseline="0" dirty="0" err="1" smtClean="0"/>
              <a:t>Stassi</a:t>
            </a:r>
            <a:r>
              <a:rPr lang="en-US" baseline="0" dirty="0" smtClean="0"/>
              <a:t> ratio in particular. This design parameter is defined as the ratio </a:t>
            </a:r>
            <a:r>
              <a:rPr lang="en-US" baseline="0" dirty="0" err="1" smtClean="0"/>
              <a:t>betwee</a:t>
            </a:r>
            <a:r>
              <a:rPr lang="en-US" baseline="0" dirty="0" smtClean="0"/>
              <a:t> the </a:t>
            </a:r>
            <a:r>
              <a:rPr lang="en-US" baseline="0" dirty="0" err="1" smtClean="0"/>
              <a:t>Stassi</a:t>
            </a:r>
            <a:r>
              <a:rPr lang="en-US" baseline="0" dirty="0" smtClean="0"/>
              <a:t> equivalent stress and the tensile strength of the material</a:t>
            </a:r>
            <a:endParaRPr lang="en-US" dirty="0"/>
          </a:p>
        </p:txBody>
      </p:sp>
      <p:sp>
        <p:nvSpPr>
          <p:cNvPr id="4" name="Slide Number Placeholder 3"/>
          <p:cNvSpPr>
            <a:spLocks noGrp="1"/>
          </p:cNvSpPr>
          <p:nvPr>
            <p:ph type="sldNum" sz="quarter" idx="10"/>
          </p:nvPr>
        </p:nvSpPr>
        <p:spPr/>
        <p:txBody>
          <a:bodyPr/>
          <a:lstStyle/>
          <a:p>
            <a:fld id="{9197013C-A5BA-49BE-B950-6F1B5A040B8B}" type="slidenum">
              <a:rPr lang="en-US" smtClean="0"/>
              <a:t>19</a:t>
            </a:fld>
            <a:endParaRPr lang="en-US"/>
          </a:p>
        </p:txBody>
      </p:sp>
    </p:spTree>
    <p:extLst>
      <p:ext uri="{BB962C8B-B14F-4D97-AF65-F5344CB8AC3E}">
        <p14:creationId xmlns:p14="http://schemas.microsoft.com/office/powerpoint/2010/main" val="302499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t>2nd-6th May 2011</a:t>
            </a:r>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smtClean="0"/>
              <a:t>MC - Design, maintenance and operational aspects of the CNGS target - 4th HPTW</a:t>
            </a: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2nd-6th May 2011</a:t>
            </a:r>
            <a:endParaRPr lang="en-US"/>
          </a:p>
        </p:txBody>
      </p:sp>
      <p:sp>
        <p:nvSpPr>
          <p:cNvPr id="5" name="Footer Placeholder 4"/>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2nd-6th May 2011</a:t>
            </a:r>
            <a:endParaRPr lang="en-US"/>
          </a:p>
        </p:txBody>
      </p:sp>
      <p:sp>
        <p:nvSpPr>
          <p:cNvPr id="5" name="Footer Placeholder 4"/>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2nd-6th May 2011</a:t>
            </a:r>
            <a:endParaRPr lang="en-US"/>
          </a:p>
        </p:txBody>
      </p:sp>
      <p:sp>
        <p:nvSpPr>
          <p:cNvPr id="5" name="Footer Placeholder 4"/>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t>2nd-6th May 2011</a:t>
            </a:r>
            <a:endParaRPr lang="en-US"/>
          </a:p>
        </p:txBody>
      </p:sp>
      <p:sp>
        <p:nvSpPr>
          <p:cNvPr id="5" name="Footer Placeholder 4"/>
          <p:cNvSpPr>
            <a:spLocks noGrp="1"/>
          </p:cNvSpPr>
          <p:nvPr>
            <p:ph type="ftr" sz="quarter" idx="11"/>
          </p:nvPr>
        </p:nvSpPr>
        <p:spPr>
          <a:xfrm>
            <a:off x="2898648" y="6355080"/>
            <a:ext cx="3474720" cy="365760"/>
          </a:xfrm>
        </p:spPr>
        <p:txBody>
          <a:bodyPr/>
          <a:lstStyle/>
          <a:p>
            <a:r>
              <a:rPr lang="en-US" smtClean="0"/>
              <a:t>MC - Design, maintenance and operational aspects of the CNGS target - 4th HPTW</a:t>
            </a:r>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2nd-6th May 2011</a:t>
            </a:r>
            <a:endParaRPr lang="en-US"/>
          </a:p>
        </p:txBody>
      </p:sp>
      <p:sp>
        <p:nvSpPr>
          <p:cNvPr id="6" name="Footer Placeholder 5"/>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2nd-6th May 2011</a:t>
            </a:r>
            <a:endParaRPr lang="en-US"/>
          </a:p>
        </p:txBody>
      </p:sp>
      <p:sp>
        <p:nvSpPr>
          <p:cNvPr id="8" name="Footer Placeholder 7"/>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2nd-6th May 2011</a:t>
            </a:r>
            <a:endParaRPr lang="en-US"/>
          </a:p>
        </p:txBody>
      </p:sp>
      <p:sp>
        <p:nvSpPr>
          <p:cNvPr id="6" name="Footer Placeholder 5"/>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2nd-6th May 2011</a:t>
            </a:r>
            <a:endParaRPr lang="en-US"/>
          </a:p>
        </p:txBody>
      </p:sp>
      <p:sp>
        <p:nvSpPr>
          <p:cNvPr id="6" name="Footer Placeholder 5"/>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en-US" smtClean="0"/>
              <a:t>2nd-6th May 2011</a:t>
            </a: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smtClean="0"/>
              <a:t>MC - Design, maintenance and operational aspects of the CNGS target - 4th HPTW</a:t>
            </a: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3.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9254"/>
            <a:ext cx="2331870" cy="3335946"/>
          </a:xfrm>
          <a:prstGeom prst="rect">
            <a:avLst/>
          </a:prstGeom>
          <a:noFill/>
          <a:ln>
            <a:noFill/>
          </a:ln>
          <a:effectLst/>
        </p:spPr>
      </p:pic>
      <p:sp>
        <p:nvSpPr>
          <p:cNvPr id="6" name="Title 5"/>
          <p:cNvSpPr>
            <a:spLocks noGrp="1"/>
          </p:cNvSpPr>
          <p:nvPr>
            <p:ph type="ctrTitle"/>
          </p:nvPr>
        </p:nvSpPr>
        <p:spPr/>
        <p:txBody>
          <a:bodyPr>
            <a:noAutofit/>
          </a:bodyPr>
          <a:lstStyle/>
          <a:p>
            <a:r>
              <a:rPr lang="en-US" sz="2400" b="1" dirty="0"/>
              <a:t>Design, maintenance and operational aspects of the CNGS </a:t>
            </a:r>
            <a:r>
              <a:rPr lang="en-US" sz="2400" b="1" dirty="0" smtClean="0"/>
              <a:t>target</a:t>
            </a:r>
            <a:endParaRPr lang="en-US" sz="2400" b="1" dirty="0"/>
          </a:p>
        </p:txBody>
      </p:sp>
      <p:sp>
        <p:nvSpPr>
          <p:cNvPr id="7" name="Subtitle 6"/>
          <p:cNvSpPr>
            <a:spLocks noGrp="1"/>
          </p:cNvSpPr>
          <p:nvPr>
            <p:ph type="subTitle" idx="1"/>
          </p:nvPr>
        </p:nvSpPr>
        <p:spPr>
          <a:xfrm>
            <a:off x="2590800" y="5124450"/>
            <a:ext cx="5486400" cy="533400"/>
          </a:xfrm>
        </p:spPr>
        <p:txBody>
          <a:bodyPr>
            <a:normAutofit fontScale="85000" lnSpcReduction="20000"/>
          </a:bodyPr>
          <a:lstStyle/>
          <a:p>
            <a:r>
              <a:rPr lang="en-GB" dirty="0" smtClean="0"/>
              <a:t>M. Calviani (CERN-EN/STI) on behalf of the CNGS Team</a:t>
            </a:r>
            <a:endParaRPr lang="en-US" dirty="0"/>
          </a:p>
        </p:txBody>
      </p:sp>
      <p:pic>
        <p:nvPicPr>
          <p:cNvPr id="4" name="Picture 1" descr="C:\Documents and Settings\marco\Desktop\fission2009\images-1.jpeg"/>
          <p:cNvPicPr>
            <a:picLocks noChangeAspect="1" noChangeArrowheads="1"/>
          </p:cNvPicPr>
          <p:nvPr/>
        </p:nvPicPr>
        <p:blipFill>
          <a:blip r:embed="rId4" cstate="print"/>
          <a:srcRect/>
          <a:stretch>
            <a:fillRect/>
          </a:stretch>
        </p:blipFill>
        <p:spPr bwMode="auto">
          <a:xfrm>
            <a:off x="1219200" y="5105400"/>
            <a:ext cx="533400" cy="533400"/>
          </a:xfrm>
          <a:prstGeom prst="rect">
            <a:avLst/>
          </a:prstGeom>
          <a:noFill/>
          <a:ln w="9525">
            <a:noFill/>
            <a:miter lim="800000"/>
            <a:headEnd/>
            <a:tailEnd/>
          </a:ln>
        </p:spPr>
      </p:pic>
      <p:sp>
        <p:nvSpPr>
          <p:cNvPr id="2" name="TextBox 1"/>
          <p:cNvSpPr txBox="1"/>
          <p:nvPr/>
        </p:nvSpPr>
        <p:spPr>
          <a:xfrm>
            <a:off x="4572000" y="1052397"/>
            <a:ext cx="3505200" cy="1569660"/>
          </a:xfrm>
          <a:prstGeom prst="rect">
            <a:avLst/>
          </a:prstGeom>
          <a:noFill/>
        </p:spPr>
        <p:txBody>
          <a:bodyPr wrap="square" rtlCol="0">
            <a:spAutoFit/>
          </a:bodyPr>
          <a:lstStyle/>
          <a:p>
            <a:pPr algn="ctr"/>
            <a:r>
              <a:rPr lang="en-GB" sz="2800" b="1" dirty="0" smtClean="0">
                <a:solidFill>
                  <a:srgbClr val="FF0000"/>
                </a:solidFill>
              </a:rPr>
              <a:t>4</a:t>
            </a:r>
            <a:r>
              <a:rPr lang="en-GB" sz="2800" b="1" baseline="30000" dirty="0" smtClean="0">
                <a:solidFill>
                  <a:srgbClr val="FF0000"/>
                </a:solidFill>
              </a:rPr>
              <a:t>th</a:t>
            </a:r>
            <a:r>
              <a:rPr lang="en-GB" sz="2800" b="1" dirty="0" smtClean="0">
                <a:solidFill>
                  <a:srgbClr val="FF0000"/>
                </a:solidFill>
              </a:rPr>
              <a:t> High Power Targetry Workshop</a:t>
            </a:r>
          </a:p>
          <a:p>
            <a:pPr algn="ctr"/>
            <a:r>
              <a:rPr lang="en-GB" sz="2000" b="1" dirty="0">
                <a:solidFill>
                  <a:srgbClr val="FF0000"/>
                </a:solidFill>
              </a:rPr>
              <a:t>Malmö, </a:t>
            </a:r>
            <a:r>
              <a:rPr lang="en-GB" sz="2000" b="1" dirty="0" smtClean="0">
                <a:solidFill>
                  <a:srgbClr val="FF0000"/>
                </a:solidFill>
              </a:rPr>
              <a:t>Sweden, 2</a:t>
            </a:r>
            <a:r>
              <a:rPr lang="en-GB" sz="2000" b="1" baseline="30000" dirty="0" smtClean="0">
                <a:solidFill>
                  <a:srgbClr val="FF0000"/>
                </a:solidFill>
              </a:rPr>
              <a:t>nd</a:t>
            </a:r>
            <a:r>
              <a:rPr lang="en-GB" sz="2000" b="1" dirty="0" smtClean="0">
                <a:solidFill>
                  <a:srgbClr val="FF0000"/>
                </a:solidFill>
              </a:rPr>
              <a:t> – </a:t>
            </a:r>
            <a:r>
              <a:rPr lang="en-GB" sz="2000" b="1" smtClean="0">
                <a:solidFill>
                  <a:srgbClr val="FF0000"/>
                </a:solidFill>
              </a:rPr>
              <a:t>6</a:t>
            </a:r>
            <a:r>
              <a:rPr lang="en-GB" sz="2000" b="1" baseline="30000" smtClean="0">
                <a:solidFill>
                  <a:srgbClr val="FF0000"/>
                </a:solidFill>
              </a:rPr>
              <a:t>th</a:t>
            </a:r>
            <a:r>
              <a:rPr lang="en-GB" sz="2000" b="1" smtClean="0">
                <a:solidFill>
                  <a:srgbClr val="FF0000"/>
                </a:solidFill>
              </a:rPr>
              <a:t> </a:t>
            </a:r>
            <a:r>
              <a:rPr lang="en-GB" sz="2000" b="1" smtClean="0">
                <a:solidFill>
                  <a:srgbClr val="FF0000"/>
                </a:solidFill>
              </a:rPr>
              <a:t>May 2, </a:t>
            </a:r>
            <a:r>
              <a:rPr lang="en-GB" sz="2000" b="1" dirty="0" smtClean="0">
                <a:solidFill>
                  <a:srgbClr val="FF0000"/>
                </a:solidFill>
              </a:rPr>
              <a:t>2011</a:t>
            </a:r>
            <a:endParaRPr lang="en-US" sz="2000" b="1" dirty="0">
              <a:solidFill>
                <a:srgbClr val="FF0000"/>
              </a:solidFill>
            </a:endParaRPr>
          </a:p>
        </p:txBody>
      </p:sp>
    </p:spTree>
    <p:extLst>
      <p:ext uri="{BB962C8B-B14F-4D97-AF65-F5344CB8AC3E}">
        <p14:creationId xmlns:p14="http://schemas.microsoft.com/office/powerpoint/2010/main" val="3652020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optimization of </a:t>
            </a:r>
            <a:r>
              <a:rPr lang="en-US" dirty="0"/>
              <a:t>the CNGS target</a:t>
            </a:r>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
        <p:nvSpPr>
          <p:cNvPr id="10" name="TextBox 9"/>
          <p:cNvSpPr txBox="1"/>
          <p:nvPr/>
        </p:nvSpPr>
        <p:spPr>
          <a:xfrm>
            <a:off x="685801" y="5410200"/>
            <a:ext cx="5334000" cy="830997"/>
          </a:xfrm>
          <a:prstGeom prst="rect">
            <a:avLst/>
          </a:prstGeom>
          <a:noFill/>
        </p:spPr>
        <p:txBody>
          <a:bodyPr wrap="square" rtlCol="0">
            <a:spAutoFit/>
          </a:bodyPr>
          <a:lstStyle/>
          <a:p>
            <a:r>
              <a:rPr lang="en-US" sz="1600" dirty="0" smtClean="0">
                <a:sym typeface="Wingdings" pitchFamily="2" charset="2"/>
              </a:rPr>
              <a:t> </a:t>
            </a:r>
            <a:r>
              <a:rPr lang="en-US" sz="1600" dirty="0" smtClean="0"/>
              <a:t>Due to proton beam size and target configuration, </a:t>
            </a:r>
            <a:r>
              <a:rPr lang="en-US" sz="1600" b="1" dirty="0" smtClean="0">
                <a:solidFill>
                  <a:srgbClr val="0070C0"/>
                </a:solidFill>
              </a:rPr>
              <a:t>the alignment of the beam line elements is not “too much” critical for CNGS neutrino fluxes</a:t>
            </a:r>
            <a:endParaRPr lang="en-US" sz="1600" dirty="0"/>
          </a:p>
        </p:txBody>
      </p:sp>
      <p:sp>
        <p:nvSpPr>
          <p:cNvPr id="11" name="TextBox 10"/>
          <p:cNvSpPr txBox="1"/>
          <p:nvPr/>
        </p:nvSpPr>
        <p:spPr>
          <a:xfrm>
            <a:off x="381000" y="1371600"/>
            <a:ext cx="4876800" cy="646331"/>
          </a:xfrm>
          <a:prstGeom prst="rect">
            <a:avLst/>
          </a:prstGeom>
          <a:solidFill>
            <a:srgbClr val="FF0000">
              <a:alpha val="2000"/>
            </a:srgbClr>
          </a:solidFill>
          <a:ln w="31750">
            <a:solidFill>
              <a:srgbClr val="FF0000"/>
            </a:solidFill>
          </a:ln>
        </p:spPr>
        <p:txBody>
          <a:bodyPr wrap="square" rtlCol="0">
            <a:spAutoFit/>
          </a:bodyPr>
          <a:lstStyle/>
          <a:p>
            <a:r>
              <a:rPr lang="en-US" dirty="0" smtClean="0"/>
              <a:t>A thorough study was performed to optimize the physics and engineering of the target unit. </a:t>
            </a:r>
            <a:endParaRPr lang="en-US" dirty="0"/>
          </a:p>
        </p:txBody>
      </p:sp>
      <p:grpSp>
        <p:nvGrpSpPr>
          <p:cNvPr id="19" name="Group 18"/>
          <p:cNvGrpSpPr/>
          <p:nvPr/>
        </p:nvGrpSpPr>
        <p:grpSpPr>
          <a:xfrm>
            <a:off x="5715000" y="2170600"/>
            <a:ext cx="2819400" cy="2782400"/>
            <a:chOff x="-2568315" y="3218008"/>
            <a:chExt cx="2819400" cy="2782400"/>
          </a:xfrm>
        </p:grpSpPr>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68315" y="3218008"/>
              <a:ext cx="2819400" cy="278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24000" y="3223778"/>
              <a:ext cx="990600" cy="26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219372" y="2677785"/>
            <a:ext cx="2827230" cy="2818282"/>
            <a:chOff x="8646332" y="2406134"/>
            <a:chExt cx="2827230" cy="2818282"/>
          </a:xfrm>
        </p:grpSpPr>
        <p:pic>
          <p:nvPicPr>
            <p:cNvPr id="512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46332" y="2406134"/>
              <a:ext cx="2827230" cy="281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601200" y="2406134"/>
              <a:ext cx="1066800" cy="267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7667305" y="5964198"/>
            <a:ext cx="987771" cy="276999"/>
          </a:xfrm>
          <a:prstGeom prst="rect">
            <a:avLst/>
          </a:prstGeom>
          <a:noFill/>
        </p:spPr>
        <p:txBody>
          <a:bodyPr wrap="none" rtlCol="0">
            <a:spAutoFit/>
          </a:bodyPr>
          <a:lstStyle/>
          <a:p>
            <a:r>
              <a:rPr lang="en-US" sz="1200" i="1" dirty="0" smtClean="0">
                <a:solidFill>
                  <a:schemeClr val="bg1">
                    <a:lumMod val="50000"/>
                  </a:schemeClr>
                </a:solidFill>
              </a:rPr>
              <a:t>P. Sala (2001)</a:t>
            </a:r>
            <a:endParaRPr lang="en-US" sz="1200" i="1" dirty="0">
              <a:solidFill>
                <a:schemeClr val="bg1">
                  <a:lumMod val="50000"/>
                </a:schemeClr>
              </a:solidFill>
            </a:endParaRPr>
          </a:p>
        </p:txBody>
      </p:sp>
      <p:pic>
        <p:nvPicPr>
          <p:cNvPr id="15" name="Picture 1" descr="C:\Documents and Settings\marco\Desktop\fission2009\images-1.jpeg"/>
          <p:cNvPicPr>
            <a:picLocks noChangeAspect="1" noChangeArrowheads="1"/>
          </p:cNvPicPr>
          <p:nvPr/>
        </p:nvPicPr>
        <p:blipFill>
          <a:blip r:embed="rId7" cstate="print"/>
          <a:srcRect/>
          <a:stretch>
            <a:fillRect/>
          </a:stretch>
        </p:blipFill>
        <p:spPr bwMode="auto">
          <a:xfrm>
            <a:off x="1524000" y="6382512"/>
            <a:ext cx="457200" cy="457200"/>
          </a:xfrm>
          <a:prstGeom prst="rect">
            <a:avLst/>
          </a:prstGeom>
          <a:noFill/>
          <a:ln w="9525">
            <a:noFill/>
            <a:miter lim="800000"/>
            <a:headEnd/>
            <a:tailEnd/>
          </a:ln>
        </p:spPr>
      </p:pic>
      <p:sp>
        <p:nvSpPr>
          <p:cNvPr id="9" name="TextBox 8"/>
          <p:cNvSpPr txBox="1"/>
          <p:nvPr/>
        </p:nvSpPr>
        <p:spPr>
          <a:xfrm>
            <a:off x="457200" y="2221468"/>
            <a:ext cx="4351576" cy="369332"/>
          </a:xfrm>
          <a:prstGeom prst="rect">
            <a:avLst/>
          </a:prstGeom>
          <a:noFill/>
        </p:spPr>
        <p:txBody>
          <a:bodyPr wrap="none" rtlCol="0">
            <a:spAutoFit/>
          </a:bodyPr>
          <a:lstStyle/>
          <a:p>
            <a:r>
              <a:rPr lang="en-GB" dirty="0" smtClean="0"/>
              <a:t>Effect of </a:t>
            </a:r>
            <a:r>
              <a:rPr lang="en-GB" b="1" dirty="0" smtClean="0">
                <a:solidFill>
                  <a:srgbClr val="0070C0"/>
                </a:solidFill>
              </a:rPr>
              <a:t>target configuration on </a:t>
            </a:r>
            <a:r>
              <a:rPr lang="en-GB" b="1" dirty="0" smtClean="0">
                <a:solidFill>
                  <a:srgbClr val="0070C0"/>
                </a:solidFill>
                <a:latin typeface="Symbol" pitchFamily="18" charset="2"/>
              </a:rPr>
              <a:t>p</a:t>
            </a:r>
            <a:r>
              <a:rPr lang="en-GB" b="1" dirty="0" smtClean="0">
                <a:solidFill>
                  <a:srgbClr val="0070C0"/>
                </a:solidFill>
              </a:rPr>
              <a:t> yield</a:t>
            </a:r>
            <a:endParaRPr lang="en-US" b="1" dirty="0">
              <a:solidFill>
                <a:srgbClr val="0070C0"/>
              </a:solidFill>
            </a:endParaRPr>
          </a:p>
        </p:txBody>
      </p:sp>
      <p:grpSp>
        <p:nvGrpSpPr>
          <p:cNvPr id="17" name="Group 16"/>
          <p:cNvGrpSpPr/>
          <p:nvPr/>
        </p:nvGrpSpPr>
        <p:grpSpPr>
          <a:xfrm>
            <a:off x="711319" y="2667000"/>
            <a:ext cx="3843337" cy="2217474"/>
            <a:chOff x="711319" y="2761066"/>
            <a:chExt cx="3843337" cy="2217474"/>
          </a:xfrm>
        </p:grpSpPr>
        <p:pic>
          <p:nvPicPr>
            <p:cNvPr id="1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319" y="2761066"/>
              <a:ext cx="3843337" cy="221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0700" y="2971800"/>
              <a:ext cx="571500" cy="533400"/>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608324" y="1498193"/>
            <a:ext cx="3038008" cy="656266"/>
          </a:xfrm>
          <a:prstGeom prst="rect">
            <a:avLst/>
          </a:prstGeom>
          <a:noFill/>
        </p:spPr>
        <p:txBody>
          <a:bodyPr wrap="square" rtlCol="0">
            <a:spAutoFit/>
          </a:bodyPr>
          <a:lstStyle/>
          <a:p>
            <a:r>
              <a:rPr lang="en-GB" dirty="0" smtClean="0"/>
              <a:t>Effect of </a:t>
            </a:r>
            <a:r>
              <a:rPr lang="en-GB" b="1" dirty="0" smtClean="0">
                <a:solidFill>
                  <a:srgbClr val="0070C0"/>
                </a:solidFill>
              </a:rPr>
              <a:t>beam </a:t>
            </a:r>
            <a:r>
              <a:rPr lang="en-GB" b="1" dirty="0" smtClean="0">
                <a:solidFill>
                  <a:srgbClr val="0070C0"/>
                </a:solidFill>
                <a:latin typeface="Symbol" pitchFamily="18" charset="2"/>
              </a:rPr>
              <a:t>s</a:t>
            </a:r>
            <a:r>
              <a:rPr lang="en-GB" dirty="0" smtClean="0"/>
              <a:t> and </a:t>
            </a:r>
            <a:r>
              <a:rPr lang="en-GB" b="1" dirty="0" smtClean="0">
                <a:solidFill>
                  <a:srgbClr val="0070C0"/>
                </a:solidFill>
              </a:rPr>
              <a:t>target diameter</a:t>
            </a:r>
            <a:r>
              <a:rPr lang="en-GB" dirty="0" smtClean="0"/>
              <a:t> of</a:t>
            </a:r>
            <a:r>
              <a:rPr lang="en-GB" dirty="0" smtClean="0">
                <a:latin typeface="Symbol" pitchFamily="18" charset="2"/>
              </a:rPr>
              <a:t> p </a:t>
            </a:r>
            <a:r>
              <a:rPr lang="en-GB" dirty="0" smtClean="0"/>
              <a:t>yield</a:t>
            </a:r>
            <a:endParaRPr lang="en-US" dirty="0"/>
          </a:p>
        </p:txBody>
      </p:sp>
      <p:sp>
        <p:nvSpPr>
          <p:cNvPr id="21" name="Rectangle 20"/>
          <p:cNvSpPr/>
          <p:nvPr/>
        </p:nvSpPr>
        <p:spPr>
          <a:xfrm>
            <a:off x="5900283" y="4953000"/>
            <a:ext cx="2754793" cy="461665"/>
          </a:xfrm>
          <a:prstGeom prst="rect">
            <a:avLst/>
          </a:prstGeom>
        </p:spPr>
        <p:txBody>
          <a:bodyPr wrap="none">
            <a:spAutoFit/>
          </a:bodyPr>
          <a:lstStyle/>
          <a:p>
            <a:pPr marL="285750" indent="-285750">
              <a:buFont typeface="Wingdings" pitchFamily="2" charset="2"/>
              <a:buChar char="§"/>
            </a:pPr>
            <a:r>
              <a:rPr lang="en-US" sz="1200" dirty="0"/>
              <a:t>3mm comparison with WANF </a:t>
            </a:r>
            <a:r>
              <a:rPr lang="en-US" sz="1200" dirty="0" smtClean="0"/>
              <a:t>target</a:t>
            </a:r>
          </a:p>
          <a:p>
            <a:pPr marL="285750" indent="-285750">
              <a:buFont typeface="Wingdings" pitchFamily="2" charset="2"/>
              <a:buChar char="§"/>
            </a:pPr>
            <a:r>
              <a:rPr lang="en-US" sz="1200" dirty="0">
                <a:latin typeface="Symbol" pitchFamily="18" charset="2"/>
              </a:rPr>
              <a:t>s</a:t>
            </a:r>
            <a:r>
              <a:rPr lang="en-US" sz="1200" dirty="0"/>
              <a:t>=0.53 </a:t>
            </a:r>
            <a:r>
              <a:rPr lang="en-US" sz="1200" dirty="0" smtClean="0"/>
              <a:t>mm is </a:t>
            </a:r>
            <a:r>
              <a:rPr lang="en-US" sz="1200" dirty="0"/>
              <a:t>the reference </a:t>
            </a:r>
            <a:r>
              <a:rPr lang="en-US" sz="1200" dirty="0" smtClean="0"/>
              <a:t>beam</a:t>
            </a:r>
            <a:endParaRPr lang="en-US" sz="1200" dirty="0"/>
          </a:p>
        </p:txBody>
      </p:sp>
      <p:sp>
        <p:nvSpPr>
          <p:cNvPr id="22" name="TextBox 21"/>
          <p:cNvSpPr txBox="1"/>
          <p:nvPr/>
        </p:nvSpPr>
        <p:spPr>
          <a:xfrm>
            <a:off x="1043771" y="2209800"/>
            <a:ext cx="3178434" cy="369332"/>
          </a:xfrm>
          <a:prstGeom prst="rect">
            <a:avLst/>
          </a:prstGeom>
          <a:noFill/>
        </p:spPr>
        <p:txBody>
          <a:bodyPr wrap="none" rtlCol="0">
            <a:spAutoFit/>
          </a:bodyPr>
          <a:lstStyle/>
          <a:p>
            <a:r>
              <a:rPr lang="en-GB" dirty="0" smtClean="0"/>
              <a:t>Effect of </a:t>
            </a:r>
            <a:r>
              <a:rPr lang="en-GB" b="1" dirty="0" smtClean="0">
                <a:solidFill>
                  <a:srgbClr val="0070C0"/>
                </a:solidFill>
              </a:rPr>
              <a:t>beam displacement </a:t>
            </a:r>
            <a:endParaRPr lang="en-US" b="1" dirty="0">
              <a:solidFill>
                <a:srgbClr val="0070C0"/>
              </a:solidFill>
            </a:endParaRPr>
          </a:p>
        </p:txBody>
      </p:sp>
    </p:spTree>
    <p:extLst>
      <p:ext uri="{BB962C8B-B14F-4D97-AF65-F5344CB8AC3E}">
        <p14:creationId xmlns:p14="http://schemas.microsoft.com/office/powerpoint/2010/main" val="39256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anim calcmode="lin" valueType="num">
                                      <p:cBhvr>
                                        <p:cTn id="26" dur="500" fill="hold"/>
                                        <p:tgtEl>
                                          <p:spTgt spid="19"/>
                                        </p:tgtEl>
                                        <p:attrNameLst>
                                          <p:attrName>ppt_x</p:attrName>
                                        </p:attrNameLst>
                                      </p:cBhvr>
                                      <p:tavLst>
                                        <p:tav tm="0">
                                          <p:val>
                                            <p:strVal val="#ppt_x"/>
                                          </p:val>
                                        </p:tav>
                                        <p:tav tm="100000">
                                          <p:val>
                                            <p:strVal val="#ppt_x"/>
                                          </p:val>
                                        </p:tav>
                                      </p:tavLst>
                                    </p:anim>
                                    <p:anim calcmode="lin" valueType="num">
                                      <p:cBhvr>
                                        <p:cTn id="27" dur="5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500"/>
                                        <p:tgtEl>
                                          <p:spTgt spid="17"/>
                                        </p:tgtEl>
                                      </p:cBhvr>
                                    </p:animEffect>
                                    <p:anim calcmode="lin" valueType="num">
                                      <p:cBhvr>
                                        <p:cTn id="37" dur="500"/>
                                        <p:tgtEl>
                                          <p:spTgt spid="17"/>
                                        </p:tgtEl>
                                        <p:attrNameLst>
                                          <p:attrName>ppt_x</p:attrName>
                                        </p:attrNameLst>
                                      </p:cBhvr>
                                      <p:tavLst>
                                        <p:tav tm="0">
                                          <p:val>
                                            <p:strVal val="ppt_x"/>
                                          </p:val>
                                        </p:tav>
                                        <p:tav tm="100000">
                                          <p:val>
                                            <p:strVal val="ppt_x"/>
                                          </p:val>
                                        </p:tav>
                                      </p:tavLst>
                                    </p:anim>
                                    <p:anim calcmode="lin" valueType="num">
                                      <p:cBhvr>
                                        <p:cTn id="38" dur="500"/>
                                        <p:tgtEl>
                                          <p:spTgt spid="17"/>
                                        </p:tgtEl>
                                        <p:attrNameLst>
                                          <p:attrName>ppt_y</p:attrName>
                                        </p:attrNameLst>
                                      </p:cBhvr>
                                      <p:tavLst>
                                        <p:tav tm="0">
                                          <p:val>
                                            <p:strVal val="ppt_y"/>
                                          </p:val>
                                        </p:tav>
                                        <p:tav tm="100000">
                                          <p:val>
                                            <p:strVal val="ppt_y+.1"/>
                                          </p:val>
                                        </p:tav>
                                      </p:tavLst>
                                    </p:anim>
                                    <p:set>
                                      <p:cBhvr>
                                        <p:cTn id="39" dur="1" fill="hold">
                                          <p:stCondLst>
                                            <p:cond delay="499"/>
                                          </p:stCondLst>
                                        </p:cTn>
                                        <p:tgtEl>
                                          <p:spTgt spid="17"/>
                                        </p:tgtEl>
                                        <p:attrNameLst>
                                          <p:attrName>style.visibility</p:attrName>
                                        </p:attrNameLst>
                                      </p:cBhvr>
                                      <p:to>
                                        <p:strVal val="hidden"/>
                                      </p:to>
                                    </p:set>
                                  </p:childTnLst>
                                </p:cTn>
                              </p:par>
                              <p:par>
                                <p:cTn id="40" presetID="42" presetClass="exit" presetSubtype="0" fill="hold" grpId="1" nodeType="withEffect">
                                  <p:stCondLst>
                                    <p:cond delay="0"/>
                                  </p:stCondLst>
                                  <p:childTnLst>
                                    <p:animEffect transition="out" filter="fade">
                                      <p:cBhvr>
                                        <p:cTn id="41" dur="500"/>
                                        <p:tgtEl>
                                          <p:spTgt spid="9"/>
                                        </p:tgtEl>
                                      </p:cBhvr>
                                    </p:animEffect>
                                    <p:anim calcmode="lin" valueType="num">
                                      <p:cBhvr>
                                        <p:cTn id="42" dur="500"/>
                                        <p:tgtEl>
                                          <p:spTgt spid="9"/>
                                        </p:tgtEl>
                                        <p:attrNameLst>
                                          <p:attrName>ppt_x</p:attrName>
                                        </p:attrNameLst>
                                      </p:cBhvr>
                                      <p:tavLst>
                                        <p:tav tm="0">
                                          <p:val>
                                            <p:strVal val="ppt_x"/>
                                          </p:val>
                                        </p:tav>
                                        <p:tav tm="100000">
                                          <p:val>
                                            <p:strVal val="ppt_x"/>
                                          </p:val>
                                        </p:tav>
                                      </p:tavLst>
                                    </p:anim>
                                    <p:anim calcmode="lin" valueType="num">
                                      <p:cBhvr>
                                        <p:cTn id="43" dur="500"/>
                                        <p:tgtEl>
                                          <p:spTgt spid="9"/>
                                        </p:tgtEl>
                                        <p:attrNameLst>
                                          <p:attrName>ppt_y</p:attrName>
                                        </p:attrNameLst>
                                      </p:cBhvr>
                                      <p:tavLst>
                                        <p:tav tm="0">
                                          <p:val>
                                            <p:strVal val="ppt_y"/>
                                          </p:val>
                                        </p:tav>
                                        <p:tav tm="100000">
                                          <p:val>
                                            <p:strVal val="ppt_y+.1"/>
                                          </p:val>
                                        </p:tav>
                                      </p:tavLst>
                                    </p:anim>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p:bldP spid="9" grpId="0"/>
      <p:bldP spid="9" grpId="1"/>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CNGS target rod configuration</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dirty="0"/>
          </a:p>
        </p:txBody>
      </p:sp>
      <p:sp>
        <p:nvSpPr>
          <p:cNvPr id="12" name="Rectangle 11"/>
          <p:cNvSpPr/>
          <p:nvPr/>
        </p:nvSpPr>
        <p:spPr>
          <a:xfrm>
            <a:off x="2120659" y="1605878"/>
            <a:ext cx="152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01659" y="1605878"/>
            <a:ext cx="152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82659"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63659" y="1794220"/>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44659"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25659"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06659" y="1794219"/>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64654"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92459" y="1794218"/>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21059"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549659"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75384" y="1794217"/>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008298" y="1794221"/>
            <a:ext cx="152400" cy="994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781800" y="1219200"/>
            <a:ext cx="1548822" cy="276999"/>
          </a:xfrm>
          <a:prstGeom prst="rect">
            <a:avLst/>
          </a:prstGeom>
          <a:noFill/>
        </p:spPr>
        <p:txBody>
          <a:bodyPr wrap="none" rtlCol="0">
            <a:spAutoFit/>
          </a:bodyPr>
          <a:lstStyle/>
          <a:p>
            <a:r>
              <a:rPr lang="en-US" sz="1200" dirty="0" smtClean="0"/>
              <a:t>Baseline configuration</a:t>
            </a:r>
            <a:endParaRPr lang="en-US" sz="1200" dirty="0"/>
          </a:p>
        </p:txBody>
      </p:sp>
      <p:sp>
        <p:nvSpPr>
          <p:cNvPr id="30" name="Right Arrow 29"/>
          <p:cNvSpPr/>
          <p:nvPr/>
        </p:nvSpPr>
        <p:spPr>
          <a:xfrm>
            <a:off x="480202" y="2215478"/>
            <a:ext cx="1348598"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90600" y="2825078"/>
            <a:ext cx="797013" cy="307777"/>
          </a:xfrm>
          <a:prstGeom prst="rect">
            <a:avLst/>
          </a:prstGeom>
          <a:noFill/>
        </p:spPr>
        <p:txBody>
          <a:bodyPr wrap="none" rtlCol="0">
            <a:spAutoFit/>
          </a:bodyPr>
          <a:lstStyle/>
          <a:p>
            <a:r>
              <a:rPr lang="en-US" sz="1400" dirty="0" smtClean="0"/>
              <a:t>5 mm Ø</a:t>
            </a:r>
            <a:endParaRPr lang="en-US" sz="1400" dirty="0"/>
          </a:p>
        </p:txBody>
      </p:sp>
      <p:sp>
        <p:nvSpPr>
          <p:cNvPr id="1024" name="TextBox 1023"/>
          <p:cNvSpPr txBox="1"/>
          <p:nvPr/>
        </p:nvSpPr>
        <p:spPr>
          <a:xfrm>
            <a:off x="430019" y="1846146"/>
            <a:ext cx="1398781" cy="369332"/>
          </a:xfrm>
          <a:prstGeom prst="rect">
            <a:avLst/>
          </a:prstGeom>
          <a:noFill/>
        </p:spPr>
        <p:txBody>
          <a:bodyPr wrap="none" rtlCol="0">
            <a:spAutoFit/>
          </a:bodyPr>
          <a:lstStyle/>
          <a:p>
            <a:r>
              <a:rPr lang="en-US" dirty="0" smtClean="0">
                <a:solidFill>
                  <a:srgbClr val="FF0000"/>
                </a:solidFill>
              </a:rPr>
              <a:t>Proton beam</a:t>
            </a:r>
            <a:endParaRPr lang="en-US" dirty="0">
              <a:solidFill>
                <a:srgbClr val="FF0000"/>
              </a:solidFill>
            </a:endParaRPr>
          </a:p>
        </p:txBody>
      </p:sp>
      <p:cxnSp>
        <p:nvCxnSpPr>
          <p:cNvPr id="1027" name="Straight Arrow Connector 1026"/>
          <p:cNvCxnSpPr>
            <a:stCxn id="31" idx="0"/>
          </p:cNvCxnSpPr>
          <p:nvPr/>
        </p:nvCxnSpPr>
        <p:spPr>
          <a:xfrm flipV="1">
            <a:off x="1389107" y="2367878"/>
            <a:ext cx="592093"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9" name="Straight Arrow Connector 1028"/>
          <p:cNvCxnSpPr>
            <a:stCxn id="31" idx="0"/>
          </p:cNvCxnSpPr>
          <p:nvPr/>
        </p:nvCxnSpPr>
        <p:spPr>
          <a:xfrm flipV="1">
            <a:off x="1389107" y="2596478"/>
            <a:ext cx="104929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6" name="Straight Arrow Connector 1035"/>
          <p:cNvCxnSpPr/>
          <p:nvPr/>
        </p:nvCxnSpPr>
        <p:spPr>
          <a:xfrm>
            <a:off x="2245743" y="3112828"/>
            <a:ext cx="3048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876800" y="1682078"/>
            <a:ext cx="21565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a:off x="2107037" y="3129878"/>
            <a:ext cx="582211" cy="261610"/>
          </a:xfrm>
          <a:prstGeom prst="rect">
            <a:avLst/>
          </a:prstGeom>
          <a:noFill/>
        </p:spPr>
        <p:txBody>
          <a:bodyPr wrap="none" rtlCol="0">
            <a:spAutoFit/>
          </a:bodyPr>
          <a:lstStyle/>
          <a:p>
            <a:r>
              <a:rPr lang="en-US" sz="1100" dirty="0" smtClean="0"/>
              <a:t>90 mm</a:t>
            </a:r>
            <a:endParaRPr lang="en-US" sz="1100" dirty="0"/>
          </a:p>
        </p:txBody>
      </p:sp>
      <p:sp>
        <p:nvSpPr>
          <p:cNvPr id="47" name="TextBox 46"/>
          <p:cNvSpPr txBox="1"/>
          <p:nvPr/>
        </p:nvSpPr>
        <p:spPr>
          <a:xfrm>
            <a:off x="4693523" y="1344268"/>
            <a:ext cx="582211" cy="261610"/>
          </a:xfrm>
          <a:prstGeom prst="rect">
            <a:avLst/>
          </a:prstGeom>
          <a:noFill/>
        </p:spPr>
        <p:txBody>
          <a:bodyPr wrap="none" rtlCol="0">
            <a:spAutoFit/>
          </a:bodyPr>
          <a:lstStyle/>
          <a:p>
            <a:r>
              <a:rPr lang="en-US" sz="1100" dirty="0" smtClean="0"/>
              <a:t>62 mm</a:t>
            </a:r>
            <a:endParaRPr lang="en-US" sz="1100" dirty="0"/>
          </a:p>
        </p:txBody>
      </p:sp>
      <p:cxnSp>
        <p:nvCxnSpPr>
          <p:cNvPr id="49" name="Straight Arrow Connector 48"/>
          <p:cNvCxnSpPr/>
          <p:nvPr/>
        </p:nvCxnSpPr>
        <p:spPr>
          <a:xfrm>
            <a:off x="5092459" y="2901278"/>
            <a:ext cx="106823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57800" y="2904153"/>
            <a:ext cx="652743" cy="261610"/>
          </a:xfrm>
          <a:prstGeom prst="rect">
            <a:avLst/>
          </a:prstGeom>
          <a:noFill/>
        </p:spPr>
        <p:txBody>
          <a:bodyPr wrap="none" rtlCol="0">
            <a:spAutoFit/>
          </a:bodyPr>
          <a:lstStyle/>
          <a:p>
            <a:r>
              <a:rPr lang="en-US" sz="1100" dirty="0" smtClean="0"/>
              <a:t>508 mm</a:t>
            </a:r>
            <a:endParaRPr lang="en-US" sz="1100" dirty="0"/>
          </a:p>
        </p:txBody>
      </p:sp>
      <p:sp>
        <p:nvSpPr>
          <p:cNvPr id="1041" name="Right Brace 1040"/>
          <p:cNvSpPr/>
          <p:nvPr/>
        </p:nvSpPr>
        <p:spPr>
          <a:xfrm rot="5400000">
            <a:off x="4441532" y="1541518"/>
            <a:ext cx="173232" cy="32650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a:off x="4138733" y="3273623"/>
            <a:ext cx="797013" cy="307777"/>
          </a:xfrm>
          <a:prstGeom prst="rect">
            <a:avLst/>
          </a:prstGeom>
          <a:noFill/>
        </p:spPr>
        <p:txBody>
          <a:bodyPr wrap="none" rtlCol="0">
            <a:spAutoFit/>
          </a:bodyPr>
          <a:lstStyle/>
          <a:p>
            <a:r>
              <a:rPr lang="en-US" sz="1400" dirty="0" smtClean="0"/>
              <a:t>4 mm Ø</a:t>
            </a:r>
            <a:endParaRPr lang="en-US" sz="1400" dirty="0"/>
          </a:p>
        </p:txBody>
      </p:sp>
      <p:cxnSp>
        <p:nvCxnSpPr>
          <p:cNvPr id="55" name="Straight Arrow Connector 54"/>
          <p:cNvCxnSpPr/>
          <p:nvPr/>
        </p:nvCxnSpPr>
        <p:spPr>
          <a:xfrm>
            <a:off x="2089029" y="1493764"/>
            <a:ext cx="21565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870487" y="1186190"/>
            <a:ext cx="652743" cy="261610"/>
          </a:xfrm>
          <a:prstGeom prst="rect">
            <a:avLst/>
          </a:prstGeom>
          <a:noFill/>
        </p:spPr>
        <p:txBody>
          <a:bodyPr wrap="none" rtlCol="0">
            <a:spAutoFit/>
          </a:bodyPr>
          <a:lstStyle/>
          <a:p>
            <a:r>
              <a:rPr lang="en-US" sz="1100" dirty="0" smtClean="0"/>
              <a:t>100 mm</a:t>
            </a:r>
            <a:endParaRPr lang="en-US" sz="1100" dirty="0"/>
          </a:p>
        </p:txBody>
      </p:sp>
      <p:sp>
        <p:nvSpPr>
          <p:cNvPr id="1042" name="Oval 1041"/>
          <p:cNvSpPr/>
          <p:nvPr/>
        </p:nvSpPr>
        <p:spPr>
          <a:xfrm>
            <a:off x="3048000" y="2209800"/>
            <a:ext cx="92589" cy="81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extBox 1042"/>
          <p:cNvSpPr txBox="1"/>
          <p:nvPr/>
        </p:nvSpPr>
        <p:spPr>
          <a:xfrm>
            <a:off x="3041441" y="1905000"/>
            <a:ext cx="1301959" cy="261610"/>
          </a:xfrm>
          <a:prstGeom prst="rect">
            <a:avLst/>
          </a:prstGeom>
          <a:solidFill>
            <a:schemeClr val="bg1">
              <a:alpha val="53000"/>
            </a:schemeClr>
          </a:solidFill>
        </p:spPr>
        <p:txBody>
          <a:bodyPr wrap="none" rtlCol="0">
            <a:spAutoFit/>
          </a:bodyPr>
          <a:lstStyle/>
          <a:p>
            <a:r>
              <a:rPr lang="en-US" sz="1100" b="1" dirty="0" smtClean="0">
                <a:solidFill>
                  <a:srgbClr val="FF0000"/>
                </a:solidFill>
              </a:rPr>
              <a:t>Beam focal point</a:t>
            </a:r>
            <a:endParaRPr lang="en-US" sz="1100" b="1" dirty="0">
              <a:solidFill>
                <a:srgbClr val="FF0000"/>
              </a:solidFill>
            </a:endParaRPr>
          </a:p>
        </p:txBody>
      </p:sp>
      <p:sp>
        <p:nvSpPr>
          <p:cNvPr id="1044" name="TextBox 1043"/>
          <p:cNvSpPr txBox="1"/>
          <p:nvPr/>
        </p:nvSpPr>
        <p:spPr>
          <a:xfrm>
            <a:off x="5486400" y="1143000"/>
            <a:ext cx="742511" cy="261610"/>
          </a:xfrm>
          <a:prstGeom prst="rect">
            <a:avLst/>
          </a:prstGeom>
          <a:noFill/>
        </p:spPr>
        <p:txBody>
          <a:bodyPr wrap="none" rtlCol="0">
            <a:spAutoFit/>
          </a:bodyPr>
          <a:lstStyle/>
          <a:p>
            <a:r>
              <a:rPr lang="en-US" sz="1100" dirty="0" smtClean="0"/>
              <a:t>2 mm gap</a:t>
            </a:r>
            <a:endParaRPr lang="en-US" sz="1100" dirty="0"/>
          </a:p>
        </p:txBody>
      </p:sp>
      <p:cxnSp>
        <p:nvCxnSpPr>
          <p:cNvPr id="1046" name="Straight Arrow Connector 1045"/>
          <p:cNvCxnSpPr>
            <a:stCxn id="1044" idx="2"/>
          </p:cNvCxnSpPr>
          <p:nvPr/>
        </p:nvCxnSpPr>
        <p:spPr>
          <a:xfrm flipH="1">
            <a:off x="5275734" y="1404610"/>
            <a:ext cx="581922" cy="277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044" idx="2"/>
          </p:cNvCxnSpPr>
          <p:nvPr/>
        </p:nvCxnSpPr>
        <p:spPr>
          <a:xfrm flipH="1">
            <a:off x="5549659" y="1404610"/>
            <a:ext cx="307997" cy="277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044" idx="2"/>
          </p:cNvCxnSpPr>
          <p:nvPr/>
        </p:nvCxnSpPr>
        <p:spPr>
          <a:xfrm flipH="1">
            <a:off x="5775384" y="1404610"/>
            <a:ext cx="82272" cy="277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044" idx="2"/>
          </p:cNvCxnSpPr>
          <p:nvPr/>
        </p:nvCxnSpPr>
        <p:spPr>
          <a:xfrm>
            <a:off x="5857656" y="1404610"/>
            <a:ext cx="75321" cy="277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21107" y="3581400"/>
            <a:ext cx="4736281" cy="2308324"/>
          </a:xfrm>
          <a:prstGeom prst="rect">
            <a:avLst/>
          </a:prstGeom>
          <a:noFill/>
        </p:spPr>
        <p:txBody>
          <a:bodyPr wrap="square" rtlCol="0">
            <a:spAutoFit/>
          </a:bodyPr>
          <a:lstStyle/>
          <a:p>
            <a:r>
              <a:rPr lang="en-US" sz="1600" dirty="0" smtClean="0"/>
              <a:t>Baseline target:</a:t>
            </a:r>
          </a:p>
          <a:p>
            <a:pPr marL="285750" indent="-285750">
              <a:buFont typeface="Wingdings" pitchFamily="2" charset="2"/>
              <a:buChar char="§"/>
            </a:pPr>
            <a:r>
              <a:rPr lang="en-US" sz="1600" b="1" dirty="0" smtClean="0">
                <a:solidFill>
                  <a:srgbClr val="0070C0"/>
                </a:solidFill>
              </a:rPr>
              <a:t>13 graphite rods</a:t>
            </a:r>
            <a:r>
              <a:rPr lang="en-US" sz="1600" dirty="0" smtClean="0"/>
              <a:t>, 10 cm each for a total of 3.3 </a:t>
            </a:r>
            <a:r>
              <a:rPr lang="en-US" sz="1600" dirty="0" err="1" smtClean="0">
                <a:latin typeface="Symbol" pitchFamily="18" charset="2"/>
              </a:rPr>
              <a:t>l</a:t>
            </a:r>
            <a:r>
              <a:rPr lang="en-US" sz="1600" baseline="-25000" dirty="0" err="1" smtClean="0"/>
              <a:t>I</a:t>
            </a:r>
            <a:endParaRPr lang="en-US" sz="1600" baseline="-25000" dirty="0" smtClean="0"/>
          </a:p>
          <a:p>
            <a:pPr marL="285750" indent="-285750">
              <a:buFont typeface="Wingdings" pitchFamily="2" charset="2"/>
              <a:buChar char="§"/>
            </a:pPr>
            <a:r>
              <a:rPr lang="en-US" sz="1600" b="1" dirty="0" smtClean="0">
                <a:solidFill>
                  <a:srgbClr val="0070C0"/>
                </a:solidFill>
              </a:rPr>
              <a:t>5 mm Ø </a:t>
            </a:r>
            <a:r>
              <a:rPr lang="en-US" sz="1600" dirty="0" smtClean="0"/>
              <a:t>for the first two (maintain a margin of security </a:t>
            </a:r>
            <a:r>
              <a:rPr lang="en-US" sz="1600" dirty="0" smtClean="0">
                <a:sym typeface="Wingdings" pitchFamily="2" charset="2"/>
              </a:rPr>
              <a:t> containment of proton beam tails</a:t>
            </a:r>
            <a:r>
              <a:rPr lang="en-US" sz="1600" dirty="0" smtClean="0"/>
              <a:t>), </a:t>
            </a:r>
            <a:r>
              <a:rPr lang="en-US" sz="1600" b="1" dirty="0" smtClean="0">
                <a:solidFill>
                  <a:srgbClr val="0070C0"/>
                </a:solidFill>
              </a:rPr>
              <a:t>4 mm Ø</a:t>
            </a:r>
            <a:r>
              <a:rPr lang="en-US" sz="1600" b="1" dirty="0" smtClean="0"/>
              <a:t> </a:t>
            </a:r>
            <a:r>
              <a:rPr lang="en-US" sz="1600" dirty="0" smtClean="0"/>
              <a:t>for the others</a:t>
            </a:r>
          </a:p>
          <a:p>
            <a:pPr marL="285750" indent="-285750">
              <a:buFont typeface="Wingdings" pitchFamily="2" charset="2"/>
              <a:buChar char="§"/>
            </a:pPr>
            <a:r>
              <a:rPr lang="en-US" sz="1600" dirty="0" smtClean="0"/>
              <a:t>The first 8 are </a:t>
            </a:r>
            <a:r>
              <a:rPr lang="en-US" sz="1600" b="1" dirty="0" smtClean="0">
                <a:solidFill>
                  <a:srgbClr val="0070C0"/>
                </a:solidFill>
              </a:rPr>
              <a:t>separated by 9 cm </a:t>
            </a:r>
            <a:r>
              <a:rPr lang="en-US" sz="1600" dirty="0" smtClean="0"/>
              <a:t>each to better develop meson production, with the </a:t>
            </a:r>
            <a:r>
              <a:rPr lang="en-US" sz="1600" b="1" dirty="0" smtClean="0">
                <a:solidFill>
                  <a:srgbClr val="0070C0"/>
                </a:solidFill>
              </a:rPr>
              <a:t>last 5 packed </a:t>
            </a:r>
            <a:r>
              <a:rPr lang="en-US" sz="1600" dirty="0" smtClean="0"/>
              <a:t>to reduce longitudinal smearing in </a:t>
            </a:r>
            <a:r>
              <a:rPr lang="en-US" sz="1600" dirty="0" smtClean="0">
                <a:latin typeface="Symbol" pitchFamily="18" charset="2"/>
              </a:rPr>
              <a:t>p</a:t>
            </a:r>
            <a:r>
              <a:rPr lang="en-US" sz="1600" dirty="0" smtClean="0"/>
              <a:t> production (for a better focalization) </a:t>
            </a:r>
            <a:endParaRPr lang="en-US" sz="1600" dirty="0"/>
          </a:p>
        </p:txBody>
      </p:sp>
      <p:graphicFrame>
        <p:nvGraphicFramePr>
          <p:cNvPr id="43" name="Chart 42"/>
          <p:cNvGraphicFramePr>
            <a:graphicFrameLocks/>
          </p:cNvGraphicFramePr>
          <p:nvPr>
            <p:extLst>
              <p:ext uri="{D42A27DB-BD31-4B8C-83A1-F6EECF244321}">
                <p14:modId xmlns:p14="http://schemas.microsoft.com/office/powerpoint/2010/main" val="1427549366"/>
              </p:ext>
            </p:extLst>
          </p:nvPr>
        </p:nvGraphicFramePr>
        <p:xfrm>
          <a:off x="5047863" y="3084834"/>
          <a:ext cx="3826896" cy="3163566"/>
        </p:xfrm>
        <a:graphic>
          <a:graphicData uri="http://schemas.openxmlformats.org/drawingml/2006/chart">
            <c:chart xmlns:c="http://schemas.openxmlformats.org/drawingml/2006/chart" xmlns:r="http://schemas.openxmlformats.org/officeDocument/2006/relationships" r:id="rId2"/>
          </a:graphicData>
        </a:graphic>
      </p:graphicFrame>
      <p:sp>
        <p:nvSpPr>
          <p:cNvPr id="44" name="TextBox 43"/>
          <p:cNvSpPr txBox="1"/>
          <p:nvPr/>
        </p:nvSpPr>
        <p:spPr>
          <a:xfrm>
            <a:off x="6562287" y="2057400"/>
            <a:ext cx="2276913" cy="1077218"/>
          </a:xfrm>
          <a:prstGeom prst="rect">
            <a:avLst/>
          </a:prstGeom>
          <a:noFill/>
        </p:spPr>
        <p:txBody>
          <a:bodyPr wrap="square" rtlCol="0">
            <a:spAutoFit/>
          </a:bodyPr>
          <a:lstStyle/>
          <a:p>
            <a:r>
              <a:rPr lang="en-US" sz="1200" dirty="0" smtClean="0"/>
              <a:t>Total power in rods!</a:t>
            </a:r>
          </a:p>
          <a:p>
            <a:r>
              <a:rPr lang="en-US" sz="1400" dirty="0" smtClean="0">
                <a:solidFill>
                  <a:srgbClr val="FF0000"/>
                </a:solidFill>
              </a:rPr>
              <a:t>Nominal (4.8*10</a:t>
            </a:r>
            <a:r>
              <a:rPr lang="en-US" sz="1400" baseline="30000" dirty="0" smtClean="0">
                <a:solidFill>
                  <a:srgbClr val="FF0000"/>
                </a:solidFill>
              </a:rPr>
              <a:t>13</a:t>
            </a:r>
            <a:r>
              <a:rPr lang="en-US" sz="1400" dirty="0" smtClean="0">
                <a:solidFill>
                  <a:srgbClr val="FF0000"/>
                </a:solidFill>
              </a:rPr>
              <a:t> p/6s cycle) </a:t>
            </a:r>
            <a:r>
              <a:rPr lang="en-US" sz="1400" dirty="0" smtClean="0">
                <a:solidFill>
                  <a:srgbClr val="FF0000"/>
                </a:solidFill>
                <a:sym typeface="Wingdings" pitchFamily="2" charset="2"/>
              </a:rPr>
              <a:t> </a:t>
            </a:r>
            <a:r>
              <a:rPr lang="en-US" sz="1400" b="1" dirty="0" smtClean="0">
                <a:solidFill>
                  <a:srgbClr val="FF0000"/>
                </a:solidFill>
                <a:sym typeface="Wingdings" pitchFamily="2" charset="2"/>
              </a:rPr>
              <a:t>886 W</a:t>
            </a:r>
          </a:p>
          <a:p>
            <a:r>
              <a:rPr lang="en-US" sz="1200" dirty="0" smtClean="0">
                <a:sym typeface="Wingdings" pitchFamily="2" charset="2"/>
              </a:rPr>
              <a:t>Ultimate (7.0*10</a:t>
            </a:r>
            <a:r>
              <a:rPr lang="en-US" sz="1200" baseline="30000" dirty="0" smtClean="0">
                <a:sym typeface="Wingdings" pitchFamily="2" charset="2"/>
              </a:rPr>
              <a:t>13</a:t>
            </a:r>
            <a:r>
              <a:rPr lang="en-US" sz="1200" dirty="0" smtClean="0">
                <a:sym typeface="Wingdings" pitchFamily="2" charset="2"/>
              </a:rPr>
              <a:t> p/6s cycle) </a:t>
            </a:r>
            <a:r>
              <a:rPr lang="en-US" sz="1200" b="1" dirty="0" smtClean="0">
                <a:sym typeface="Wingdings" pitchFamily="2" charset="2"/>
              </a:rPr>
              <a:t>1292 kW</a:t>
            </a:r>
            <a:endParaRPr lang="en-US" sz="1200" b="1" dirty="0" smtClean="0"/>
          </a:p>
        </p:txBody>
      </p:sp>
      <p:pic>
        <p:nvPicPr>
          <p:cNvPr id="46"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
        <p:nvSpPr>
          <p:cNvPr id="5" name="TextBox 4"/>
          <p:cNvSpPr txBox="1"/>
          <p:nvPr/>
        </p:nvSpPr>
        <p:spPr>
          <a:xfrm>
            <a:off x="321107" y="1344268"/>
            <a:ext cx="986167" cy="307777"/>
          </a:xfrm>
          <a:prstGeom prst="rect">
            <a:avLst/>
          </a:prstGeom>
          <a:noFill/>
        </p:spPr>
        <p:txBody>
          <a:bodyPr wrap="none" rtlCol="0">
            <a:spAutoFit/>
          </a:bodyPr>
          <a:lstStyle/>
          <a:p>
            <a:r>
              <a:rPr lang="en-GB" sz="1400" i="1" dirty="0" smtClean="0">
                <a:solidFill>
                  <a:schemeClr val="bg1">
                    <a:lumMod val="50000"/>
                  </a:schemeClr>
                </a:solidFill>
              </a:rPr>
              <a:t>Not in scale</a:t>
            </a:r>
            <a:endParaRPr lang="en-US" sz="1400" i="1" dirty="0">
              <a:solidFill>
                <a:schemeClr val="bg1">
                  <a:lumMod val="50000"/>
                </a:schemeClr>
              </a:solidFill>
            </a:endParaRPr>
          </a:p>
        </p:txBody>
      </p:sp>
    </p:spTree>
    <p:extLst>
      <p:ext uri="{BB962C8B-B14F-4D97-AF65-F5344CB8AC3E}">
        <p14:creationId xmlns:p14="http://schemas.microsoft.com/office/powerpoint/2010/main" val="23881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4"/>
                                        </p:tgtEl>
                                        <p:attrNameLst>
                                          <p:attrName>style.visibility</p:attrName>
                                        </p:attrNameLst>
                                      </p:cBhvr>
                                      <p:to>
                                        <p:strVal val="visible"/>
                                      </p:to>
                                    </p:set>
                                    <p:animEffect transition="in" filter="fade">
                                      <p:cBhvr>
                                        <p:cTn id="13" dur="500"/>
                                        <p:tgtEl>
                                          <p:spTgt spid="10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42"/>
                                        </p:tgtEl>
                                        <p:attrNameLst>
                                          <p:attrName>style.visibility</p:attrName>
                                        </p:attrNameLst>
                                      </p:cBhvr>
                                      <p:to>
                                        <p:strVal val="visible"/>
                                      </p:to>
                                    </p:set>
                                    <p:animEffect transition="in" filter="fade">
                                      <p:cBhvr>
                                        <p:cTn id="25" dur="500"/>
                                        <p:tgtEl>
                                          <p:spTgt spid="10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43"/>
                                        </p:tgtEl>
                                        <p:attrNameLst>
                                          <p:attrName>style.visibility</p:attrName>
                                        </p:attrNameLst>
                                      </p:cBhvr>
                                      <p:to>
                                        <p:strVal val="visible"/>
                                      </p:to>
                                    </p:set>
                                    <p:animEffect transition="in" filter="fade">
                                      <p:cBhvr>
                                        <p:cTn id="28" dur="500"/>
                                        <p:tgtEl>
                                          <p:spTgt spid="10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5">
                                            <p:txEl>
                                              <p:pRg st="0" end="0"/>
                                            </p:txEl>
                                          </p:spTgt>
                                        </p:tgtEl>
                                        <p:attrNameLst>
                                          <p:attrName>style.visibility</p:attrName>
                                        </p:attrNameLst>
                                      </p:cBhvr>
                                      <p:to>
                                        <p:strVal val="visible"/>
                                      </p:to>
                                    </p:set>
                                    <p:animEffect transition="in" filter="fade">
                                      <p:cBhvr>
                                        <p:cTn id="70" dur="500"/>
                                        <p:tgtEl>
                                          <p:spTgt spid="35">
                                            <p:txEl>
                                              <p:pRg st="0" end="0"/>
                                            </p:txEl>
                                          </p:spTgt>
                                        </p:tgtEl>
                                      </p:cBhvr>
                                    </p:animEffect>
                                    <p:anim calcmode="lin" valueType="num">
                                      <p:cBhvr>
                                        <p:cTn id="7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72" dur="500" fill="hold"/>
                                        <p:tgtEl>
                                          <p:spTgt spid="35">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5">
                                            <p:txEl>
                                              <p:pRg st="1" end="1"/>
                                            </p:txEl>
                                          </p:spTgt>
                                        </p:tgtEl>
                                        <p:attrNameLst>
                                          <p:attrName>style.visibility</p:attrName>
                                        </p:attrNameLst>
                                      </p:cBhvr>
                                      <p:to>
                                        <p:strVal val="visible"/>
                                      </p:to>
                                    </p:set>
                                    <p:animEffect transition="in" filter="fade">
                                      <p:cBhvr>
                                        <p:cTn id="75" dur="500"/>
                                        <p:tgtEl>
                                          <p:spTgt spid="35">
                                            <p:txEl>
                                              <p:pRg st="1" end="1"/>
                                            </p:txEl>
                                          </p:spTgt>
                                        </p:tgtEl>
                                      </p:cBhvr>
                                    </p:animEffect>
                                    <p:anim calcmode="lin" valueType="num">
                                      <p:cBhvr>
                                        <p:cTn id="76"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7" dur="5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5">
                                            <p:txEl>
                                              <p:pRg st="2" end="2"/>
                                            </p:txEl>
                                          </p:spTgt>
                                        </p:tgtEl>
                                        <p:attrNameLst>
                                          <p:attrName>style.visibility</p:attrName>
                                        </p:attrNameLst>
                                      </p:cBhvr>
                                      <p:to>
                                        <p:strVal val="visible"/>
                                      </p:to>
                                    </p:set>
                                    <p:animEffect transition="in" filter="fade">
                                      <p:cBhvr>
                                        <p:cTn id="82" dur="500"/>
                                        <p:tgtEl>
                                          <p:spTgt spid="35">
                                            <p:txEl>
                                              <p:pRg st="2" end="2"/>
                                            </p:txEl>
                                          </p:spTgt>
                                        </p:tgtEl>
                                      </p:cBhvr>
                                    </p:animEffect>
                                    <p:anim calcmode="lin" valueType="num">
                                      <p:cBhvr>
                                        <p:cTn id="83" dur="5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84" dur="500" fill="hold"/>
                                        <p:tgtEl>
                                          <p:spTgt spid="35">
                                            <p:txEl>
                                              <p:pRg st="2" end="2"/>
                                            </p:txEl>
                                          </p:spTgt>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nodeType="withEffect">
                                  <p:stCondLst>
                                    <p:cond delay="0"/>
                                  </p:stCondLst>
                                  <p:childTnLst>
                                    <p:set>
                                      <p:cBhvr>
                                        <p:cTn id="89" dur="1" fill="hold">
                                          <p:stCondLst>
                                            <p:cond delay="0"/>
                                          </p:stCondLst>
                                        </p:cTn>
                                        <p:tgtEl>
                                          <p:spTgt spid="1027"/>
                                        </p:tgtEl>
                                        <p:attrNameLst>
                                          <p:attrName>style.visibility</p:attrName>
                                        </p:attrNameLst>
                                      </p:cBhvr>
                                      <p:to>
                                        <p:strVal val="visible"/>
                                      </p:to>
                                    </p:set>
                                    <p:animEffect transition="in" filter="fade">
                                      <p:cBhvr>
                                        <p:cTn id="90" dur="500"/>
                                        <p:tgtEl>
                                          <p:spTgt spid="1027"/>
                                        </p:tgtEl>
                                      </p:cBhvr>
                                    </p:animEffect>
                                  </p:childTnLst>
                                </p:cTn>
                              </p:par>
                              <p:par>
                                <p:cTn id="91" presetID="10" presetClass="entr" presetSubtype="0" fill="hold" nodeType="withEffect">
                                  <p:stCondLst>
                                    <p:cond delay="0"/>
                                  </p:stCondLst>
                                  <p:childTnLst>
                                    <p:set>
                                      <p:cBhvr>
                                        <p:cTn id="92" dur="1" fill="hold">
                                          <p:stCondLst>
                                            <p:cond delay="0"/>
                                          </p:stCondLst>
                                        </p:cTn>
                                        <p:tgtEl>
                                          <p:spTgt spid="1029"/>
                                        </p:tgtEl>
                                        <p:attrNameLst>
                                          <p:attrName>style.visibility</p:attrName>
                                        </p:attrNameLst>
                                      </p:cBhvr>
                                      <p:to>
                                        <p:strVal val="visible"/>
                                      </p:to>
                                    </p:set>
                                    <p:animEffect transition="in" filter="fade">
                                      <p:cBhvr>
                                        <p:cTn id="93" dur="500"/>
                                        <p:tgtEl>
                                          <p:spTgt spid="1029"/>
                                        </p:tgtEl>
                                      </p:cBhvr>
                                    </p:animEffect>
                                  </p:childTnLst>
                                </p:cTn>
                              </p:par>
                              <p:par>
                                <p:cTn id="94" presetID="42" presetClass="entr" presetSubtype="0" fill="hold" grpId="0" nodeType="with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500"/>
                                        <p:tgtEl>
                                          <p:spTgt spid="54"/>
                                        </p:tgtEl>
                                      </p:cBhvr>
                                    </p:animEffect>
                                    <p:anim calcmode="lin" valueType="num">
                                      <p:cBhvr>
                                        <p:cTn id="97" dur="500" fill="hold"/>
                                        <p:tgtEl>
                                          <p:spTgt spid="54"/>
                                        </p:tgtEl>
                                        <p:attrNameLst>
                                          <p:attrName>ppt_x</p:attrName>
                                        </p:attrNameLst>
                                      </p:cBhvr>
                                      <p:tavLst>
                                        <p:tav tm="0">
                                          <p:val>
                                            <p:strVal val="#ppt_x"/>
                                          </p:val>
                                        </p:tav>
                                        <p:tav tm="100000">
                                          <p:val>
                                            <p:strVal val="#ppt_x"/>
                                          </p:val>
                                        </p:tav>
                                      </p:tavLst>
                                    </p:anim>
                                    <p:anim calcmode="lin" valueType="num">
                                      <p:cBhvr>
                                        <p:cTn id="98" dur="500" fill="hold"/>
                                        <p:tgtEl>
                                          <p:spTgt spid="5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041"/>
                                        </p:tgtEl>
                                        <p:attrNameLst>
                                          <p:attrName>style.visibility</p:attrName>
                                        </p:attrNameLst>
                                      </p:cBhvr>
                                      <p:to>
                                        <p:strVal val="visible"/>
                                      </p:to>
                                    </p:set>
                                    <p:animEffect transition="in" filter="fade">
                                      <p:cBhvr>
                                        <p:cTn id="101" dur="500"/>
                                        <p:tgtEl>
                                          <p:spTgt spid="1041"/>
                                        </p:tgtEl>
                                      </p:cBhvr>
                                    </p:animEffect>
                                    <p:anim calcmode="lin" valueType="num">
                                      <p:cBhvr>
                                        <p:cTn id="102" dur="500" fill="hold"/>
                                        <p:tgtEl>
                                          <p:spTgt spid="1041"/>
                                        </p:tgtEl>
                                        <p:attrNameLst>
                                          <p:attrName>ppt_x</p:attrName>
                                        </p:attrNameLst>
                                      </p:cBhvr>
                                      <p:tavLst>
                                        <p:tav tm="0">
                                          <p:val>
                                            <p:strVal val="#ppt_x"/>
                                          </p:val>
                                        </p:tav>
                                        <p:tav tm="100000">
                                          <p:val>
                                            <p:strVal val="#ppt_x"/>
                                          </p:val>
                                        </p:tav>
                                      </p:tavLst>
                                    </p:anim>
                                    <p:anim calcmode="lin" valueType="num">
                                      <p:cBhvr>
                                        <p:cTn id="103" dur="500" fill="hold"/>
                                        <p:tgtEl>
                                          <p:spTgt spid="104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5">
                                            <p:txEl>
                                              <p:pRg st="3" end="3"/>
                                            </p:txEl>
                                          </p:spTgt>
                                        </p:tgtEl>
                                        <p:attrNameLst>
                                          <p:attrName>style.visibility</p:attrName>
                                        </p:attrNameLst>
                                      </p:cBhvr>
                                      <p:to>
                                        <p:strVal val="visible"/>
                                      </p:to>
                                    </p:set>
                                    <p:animEffect transition="in" filter="fade">
                                      <p:cBhvr>
                                        <p:cTn id="108" dur="500"/>
                                        <p:tgtEl>
                                          <p:spTgt spid="35">
                                            <p:txEl>
                                              <p:pRg st="3" end="3"/>
                                            </p:txEl>
                                          </p:spTgt>
                                        </p:tgtEl>
                                      </p:cBhvr>
                                    </p:animEffect>
                                    <p:anim calcmode="lin" valueType="num">
                                      <p:cBhvr>
                                        <p:cTn id="109" dur="500" fill="hold"/>
                                        <p:tgtEl>
                                          <p:spTgt spid="35">
                                            <p:txEl>
                                              <p:pRg st="3" end="3"/>
                                            </p:txEl>
                                          </p:spTgt>
                                        </p:tgtEl>
                                        <p:attrNameLst>
                                          <p:attrName>ppt_x</p:attrName>
                                        </p:attrNameLst>
                                      </p:cBhvr>
                                      <p:tavLst>
                                        <p:tav tm="0">
                                          <p:val>
                                            <p:strVal val="#ppt_x"/>
                                          </p:val>
                                        </p:tav>
                                        <p:tav tm="100000">
                                          <p:val>
                                            <p:strVal val="#ppt_x"/>
                                          </p:val>
                                        </p:tav>
                                      </p:tavLst>
                                    </p:anim>
                                    <p:anim calcmode="lin" valueType="num">
                                      <p:cBhvr>
                                        <p:cTn id="110" dur="500" fill="hold"/>
                                        <p:tgtEl>
                                          <p:spTgt spid="35">
                                            <p:txEl>
                                              <p:pRg st="3" end="3"/>
                                            </p:txEl>
                                          </p:spTgt>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036"/>
                                        </p:tgtEl>
                                        <p:attrNameLst>
                                          <p:attrName>style.visibility</p:attrName>
                                        </p:attrNameLst>
                                      </p:cBhvr>
                                      <p:to>
                                        <p:strVal val="visible"/>
                                      </p:to>
                                    </p:set>
                                    <p:animEffect transition="in" filter="fade">
                                      <p:cBhvr>
                                        <p:cTn id="113" dur="1000"/>
                                        <p:tgtEl>
                                          <p:spTgt spid="1036"/>
                                        </p:tgtEl>
                                      </p:cBhvr>
                                    </p:animEffect>
                                    <p:anim calcmode="lin" valueType="num">
                                      <p:cBhvr>
                                        <p:cTn id="114" dur="1000" fill="hold"/>
                                        <p:tgtEl>
                                          <p:spTgt spid="1036"/>
                                        </p:tgtEl>
                                        <p:attrNameLst>
                                          <p:attrName>ppt_x</p:attrName>
                                        </p:attrNameLst>
                                      </p:cBhvr>
                                      <p:tavLst>
                                        <p:tav tm="0">
                                          <p:val>
                                            <p:strVal val="#ppt_x"/>
                                          </p:val>
                                        </p:tav>
                                        <p:tav tm="100000">
                                          <p:val>
                                            <p:strVal val="#ppt_x"/>
                                          </p:val>
                                        </p:tav>
                                      </p:tavLst>
                                    </p:anim>
                                    <p:anim calcmode="lin" valueType="num">
                                      <p:cBhvr>
                                        <p:cTn id="115" dur="1000" fill="hold"/>
                                        <p:tgtEl>
                                          <p:spTgt spid="103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037"/>
                                        </p:tgtEl>
                                        <p:attrNameLst>
                                          <p:attrName>style.visibility</p:attrName>
                                        </p:attrNameLst>
                                      </p:cBhvr>
                                      <p:to>
                                        <p:strVal val="visible"/>
                                      </p:to>
                                    </p:set>
                                    <p:animEffect transition="in" filter="fade">
                                      <p:cBhvr>
                                        <p:cTn id="118" dur="1000"/>
                                        <p:tgtEl>
                                          <p:spTgt spid="1037"/>
                                        </p:tgtEl>
                                      </p:cBhvr>
                                    </p:animEffect>
                                    <p:anim calcmode="lin" valueType="num">
                                      <p:cBhvr>
                                        <p:cTn id="119" dur="1000" fill="hold"/>
                                        <p:tgtEl>
                                          <p:spTgt spid="1037"/>
                                        </p:tgtEl>
                                        <p:attrNameLst>
                                          <p:attrName>ppt_x</p:attrName>
                                        </p:attrNameLst>
                                      </p:cBhvr>
                                      <p:tavLst>
                                        <p:tav tm="0">
                                          <p:val>
                                            <p:strVal val="#ppt_x"/>
                                          </p:val>
                                        </p:tav>
                                        <p:tav tm="100000">
                                          <p:val>
                                            <p:strVal val="#ppt_x"/>
                                          </p:val>
                                        </p:tav>
                                      </p:tavLst>
                                    </p:anim>
                                    <p:anim calcmode="lin" valueType="num">
                                      <p:cBhvr>
                                        <p:cTn id="120" dur="1000" fill="hold"/>
                                        <p:tgtEl>
                                          <p:spTgt spid="1037"/>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1000"/>
                                        <p:tgtEl>
                                          <p:spTgt spid="52"/>
                                        </p:tgtEl>
                                      </p:cBhvr>
                                    </p:animEffect>
                                    <p:anim calcmode="lin" valueType="num">
                                      <p:cBhvr>
                                        <p:cTn id="124" dur="1000" fill="hold"/>
                                        <p:tgtEl>
                                          <p:spTgt spid="52"/>
                                        </p:tgtEl>
                                        <p:attrNameLst>
                                          <p:attrName>ppt_x</p:attrName>
                                        </p:attrNameLst>
                                      </p:cBhvr>
                                      <p:tavLst>
                                        <p:tav tm="0">
                                          <p:val>
                                            <p:strVal val="#ppt_x"/>
                                          </p:val>
                                        </p:tav>
                                        <p:tav tm="100000">
                                          <p:val>
                                            <p:strVal val="#ppt_x"/>
                                          </p:val>
                                        </p:tav>
                                      </p:tavLst>
                                    </p:anim>
                                    <p:anim calcmode="lin" valueType="num">
                                      <p:cBhvr>
                                        <p:cTn id="125" dur="1000" fill="hold"/>
                                        <p:tgtEl>
                                          <p:spTgt spid="52"/>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1000"/>
                                        <p:tgtEl>
                                          <p:spTgt spid="49"/>
                                        </p:tgtEl>
                                      </p:cBhvr>
                                    </p:animEffect>
                                    <p:anim calcmode="lin" valueType="num">
                                      <p:cBhvr>
                                        <p:cTn id="129" dur="1000" fill="hold"/>
                                        <p:tgtEl>
                                          <p:spTgt spid="49"/>
                                        </p:tgtEl>
                                        <p:attrNameLst>
                                          <p:attrName>ppt_x</p:attrName>
                                        </p:attrNameLst>
                                      </p:cBhvr>
                                      <p:tavLst>
                                        <p:tav tm="0">
                                          <p:val>
                                            <p:strVal val="#ppt_x"/>
                                          </p:val>
                                        </p:tav>
                                        <p:tav tm="100000">
                                          <p:val>
                                            <p:strVal val="#ppt_x"/>
                                          </p:val>
                                        </p:tav>
                                      </p:tavLst>
                                    </p:anim>
                                    <p:anim calcmode="lin" valueType="num">
                                      <p:cBhvr>
                                        <p:cTn id="130" dur="1000" fill="hold"/>
                                        <p:tgtEl>
                                          <p:spTgt spid="49"/>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1000"/>
                                        <p:tgtEl>
                                          <p:spTgt spid="47"/>
                                        </p:tgtEl>
                                      </p:cBhvr>
                                    </p:animEffect>
                                    <p:anim calcmode="lin" valueType="num">
                                      <p:cBhvr>
                                        <p:cTn id="134" dur="1000" fill="hold"/>
                                        <p:tgtEl>
                                          <p:spTgt spid="47"/>
                                        </p:tgtEl>
                                        <p:attrNameLst>
                                          <p:attrName>ppt_x</p:attrName>
                                        </p:attrNameLst>
                                      </p:cBhvr>
                                      <p:tavLst>
                                        <p:tav tm="0">
                                          <p:val>
                                            <p:strVal val="#ppt_x"/>
                                          </p:val>
                                        </p:tav>
                                        <p:tav tm="100000">
                                          <p:val>
                                            <p:strVal val="#ppt_x"/>
                                          </p:val>
                                        </p:tav>
                                      </p:tavLst>
                                    </p:anim>
                                    <p:anim calcmode="lin" valueType="num">
                                      <p:cBhvr>
                                        <p:cTn id="135" dur="1000" fill="hold"/>
                                        <p:tgtEl>
                                          <p:spTgt spid="47"/>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1000"/>
                                        <p:tgtEl>
                                          <p:spTgt spid="45"/>
                                        </p:tgtEl>
                                      </p:cBhvr>
                                    </p:animEffect>
                                    <p:anim calcmode="lin" valueType="num">
                                      <p:cBhvr>
                                        <p:cTn id="139" dur="1000" fill="hold"/>
                                        <p:tgtEl>
                                          <p:spTgt spid="45"/>
                                        </p:tgtEl>
                                        <p:attrNameLst>
                                          <p:attrName>ppt_x</p:attrName>
                                        </p:attrNameLst>
                                      </p:cBhvr>
                                      <p:tavLst>
                                        <p:tav tm="0">
                                          <p:val>
                                            <p:strVal val="#ppt_x"/>
                                          </p:val>
                                        </p:tav>
                                        <p:tav tm="100000">
                                          <p:val>
                                            <p:strVal val="#ppt_x"/>
                                          </p:val>
                                        </p:tav>
                                      </p:tavLst>
                                    </p:anim>
                                    <p:anim calcmode="lin" valueType="num">
                                      <p:cBhvr>
                                        <p:cTn id="140" dur="1000" fill="hold"/>
                                        <p:tgtEl>
                                          <p:spTgt spid="45"/>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1046"/>
                                        </p:tgtEl>
                                        <p:attrNameLst>
                                          <p:attrName>style.visibility</p:attrName>
                                        </p:attrNameLst>
                                      </p:cBhvr>
                                      <p:to>
                                        <p:strVal val="visible"/>
                                      </p:to>
                                    </p:set>
                                    <p:animEffect transition="in" filter="fade">
                                      <p:cBhvr>
                                        <p:cTn id="143" dur="1000"/>
                                        <p:tgtEl>
                                          <p:spTgt spid="1046"/>
                                        </p:tgtEl>
                                      </p:cBhvr>
                                    </p:animEffect>
                                    <p:anim calcmode="lin" valueType="num">
                                      <p:cBhvr>
                                        <p:cTn id="144" dur="1000" fill="hold"/>
                                        <p:tgtEl>
                                          <p:spTgt spid="1046"/>
                                        </p:tgtEl>
                                        <p:attrNameLst>
                                          <p:attrName>ppt_x</p:attrName>
                                        </p:attrNameLst>
                                      </p:cBhvr>
                                      <p:tavLst>
                                        <p:tav tm="0">
                                          <p:val>
                                            <p:strVal val="#ppt_x"/>
                                          </p:val>
                                        </p:tav>
                                        <p:tav tm="100000">
                                          <p:val>
                                            <p:strVal val="#ppt_x"/>
                                          </p:val>
                                        </p:tav>
                                      </p:tavLst>
                                    </p:anim>
                                    <p:anim calcmode="lin" valueType="num">
                                      <p:cBhvr>
                                        <p:cTn id="145" dur="1000" fill="hold"/>
                                        <p:tgtEl>
                                          <p:spTgt spid="1046"/>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fade">
                                      <p:cBhvr>
                                        <p:cTn id="148" dur="1000"/>
                                        <p:tgtEl>
                                          <p:spTgt spid="65"/>
                                        </p:tgtEl>
                                      </p:cBhvr>
                                    </p:animEffect>
                                    <p:anim calcmode="lin" valueType="num">
                                      <p:cBhvr>
                                        <p:cTn id="149" dur="1000" fill="hold"/>
                                        <p:tgtEl>
                                          <p:spTgt spid="65"/>
                                        </p:tgtEl>
                                        <p:attrNameLst>
                                          <p:attrName>ppt_x</p:attrName>
                                        </p:attrNameLst>
                                      </p:cBhvr>
                                      <p:tavLst>
                                        <p:tav tm="0">
                                          <p:val>
                                            <p:strVal val="#ppt_x"/>
                                          </p:val>
                                        </p:tav>
                                        <p:tav tm="100000">
                                          <p:val>
                                            <p:strVal val="#ppt_x"/>
                                          </p:val>
                                        </p:tav>
                                      </p:tavLst>
                                    </p:anim>
                                    <p:anim calcmode="lin" valueType="num">
                                      <p:cBhvr>
                                        <p:cTn id="150" dur="1000" fill="hold"/>
                                        <p:tgtEl>
                                          <p:spTgt spid="65"/>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68"/>
                                        </p:tgtEl>
                                        <p:attrNameLst>
                                          <p:attrName>style.visibility</p:attrName>
                                        </p:attrNameLst>
                                      </p:cBhvr>
                                      <p:to>
                                        <p:strVal val="visible"/>
                                      </p:to>
                                    </p:set>
                                    <p:animEffect transition="in" filter="fade">
                                      <p:cBhvr>
                                        <p:cTn id="153" dur="1000"/>
                                        <p:tgtEl>
                                          <p:spTgt spid="68"/>
                                        </p:tgtEl>
                                      </p:cBhvr>
                                    </p:animEffect>
                                    <p:anim calcmode="lin" valueType="num">
                                      <p:cBhvr>
                                        <p:cTn id="154" dur="1000" fill="hold"/>
                                        <p:tgtEl>
                                          <p:spTgt spid="68"/>
                                        </p:tgtEl>
                                        <p:attrNameLst>
                                          <p:attrName>ppt_x</p:attrName>
                                        </p:attrNameLst>
                                      </p:cBhvr>
                                      <p:tavLst>
                                        <p:tav tm="0">
                                          <p:val>
                                            <p:strVal val="#ppt_x"/>
                                          </p:val>
                                        </p:tav>
                                        <p:tav tm="100000">
                                          <p:val>
                                            <p:strVal val="#ppt_x"/>
                                          </p:val>
                                        </p:tav>
                                      </p:tavLst>
                                    </p:anim>
                                    <p:anim calcmode="lin" valueType="num">
                                      <p:cBhvr>
                                        <p:cTn id="155" dur="1000" fill="hold"/>
                                        <p:tgtEl>
                                          <p:spTgt spid="68"/>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71"/>
                                        </p:tgtEl>
                                        <p:attrNameLst>
                                          <p:attrName>style.visibility</p:attrName>
                                        </p:attrNameLst>
                                      </p:cBhvr>
                                      <p:to>
                                        <p:strVal val="visible"/>
                                      </p:to>
                                    </p:set>
                                    <p:animEffect transition="in" filter="fade">
                                      <p:cBhvr>
                                        <p:cTn id="158" dur="1000"/>
                                        <p:tgtEl>
                                          <p:spTgt spid="71"/>
                                        </p:tgtEl>
                                      </p:cBhvr>
                                    </p:animEffect>
                                    <p:anim calcmode="lin" valueType="num">
                                      <p:cBhvr>
                                        <p:cTn id="159" dur="1000" fill="hold"/>
                                        <p:tgtEl>
                                          <p:spTgt spid="71"/>
                                        </p:tgtEl>
                                        <p:attrNameLst>
                                          <p:attrName>ppt_x</p:attrName>
                                        </p:attrNameLst>
                                      </p:cBhvr>
                                      <p:tavLst>
                                        <p:tav tm="0">
                                          <p:val>
                                            <p:strVal val="#ppt_x"/>
                                          </p:val>
                                        </p:tav>
                                        <p:tav tm="100000">
                                          <p:val>
                                            <p:strVal val="#ppt_x"/>
                                          </p:val>
                                        </p:tav>
                                      </p:tavLst>
                                    </p:anim>
                                    <p:anim calcmode="lin" valueType="num">
                                      <p:cBhvr>
                                        <p:cTn id="160" dur="1000" fill="hold"/>
                                        <p:tgtEl>
                                          <p:spTgt spid="71"/>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044"/>
                                        </p:tgtEl>
                                        <p:attrNameLst>
                                          <p:attrName>style.visibility</p:attrName>
                                        </p:attrNameLst>
                                      </p:cBhvr>
                                      <p:to>
                                        <p:strVal val="visible"/>
                                      </p:to>
                                    </p:set>
                                    <p:animEffect transition="in" filter="fade">
                                      <p:cBhvr>
                                        <p:cTn id="163" dur="1000"/>
                                        <p:tgtEl>
                                          <p:spTgt spid="1044"/>
                                        </p:tgtEl>
                                      </p:cBhvr>
                                    </p:animEffect>
                                    <p:anim calcmode="lin" valueType="num">
                                      <p:cBhvr>
                                        <p:cTn id="164" dur="1000" fill="hold"/>
                                        <p:tgtEl>
                                          <p:spTgt spid="1044"/>
                                        </p:tgtEl>
                                        <p:attrNameLst>
                                          <p:attrName>ppt_x</p:attrName>
                                        </p:attrNameLst>
                                      </p:cBhvr>
                                      <p:tavLst>
                                        <p:tav tm="0">
                                          <p:val>
                                            <p:strVal val="#ppt_x"/>
                                          </p:val>
                                        </p:tav>
                                        <p:tav tm="100000">
                                          <p:val>
                                            <p:strVal val="#ppt_x"/>
                                          </p:val>
                                        </p:tav>
                                      </p:tavLst>
                                    </p:anim>
                                    <p:anim calcmode="lin" valueType="num">
                                      <p:cBhvr>
                                        <p:cTn id="165"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44"/>
                                        </p:tgtEl>
                                        <p:attrNameLst>
                                          <p:attrName>style.visibility</p:attrName>
                                        </p:attrNameLst>
                                      </p:cBhvr>
                                      <p:to>
                                        <p:strVal val="visible"/>
                                      </p:to>
                                    </p:set>
                                    <p:animEffect transition="in" filter="barn(inVertical)">
                                      <p:cBhvr>
                                        <p:cTn id="170" dur="500"/>
                                        <p:tgtEl>
                                          <p:spTgt spid="44"/>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barn(inVertical)">
                                      <p:cBhvr>
                                        <p:cTn id="17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P spid="13" grpId="0"/>
      <p:bldP spid="30" grpId="0" animBg="1"/>
      <p:bldP spid="31" grpId="0"/>
      <p:bldP spid="1024" grpId="0"/>
      <p:bldP spid="1037" grpId="0"/>
      <p:bldP spid="47" grpId="0"/>
      <p:bldP spid="52" grpId="0"/>
      <p:bldP spid="1041" grpId="0" animBg="1"/>
      <p:bldP spid="54" grpId="0"/>
      <p:bldP spid="56" grpId="0"/>
      <p:bldP spid="1042" grpId="0" animBg="1"/>
      <p:bldP spid="1043" grpId="0" animBg="1"/>
      <p:bldP spid="1044" grpId="0"/>
      <p:bldP spid="35" grpId="0" uiExpand="1" build="p"/>
      <p:bldGraphic spid="43" grpId="0">
        <p:bldAsOne/>
      </p:bldGraphic>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CNGS target unit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6" name="TextBox 5"/>
          <p:cNvSpPr txBox="1"/>
          <p:nvPr/>
        </p:nvSpPr>
        <p:spPr>
          <a:xfrm>
            <a:off x="228600" y="1219200"/>
            <a:ext cx="8781956" cy="923330"/>
          </a:xfrm>
          <a:prstGeom prst="rect">
            <a:avLst/>
          </a:prstGeom>
          <a:noFill/>
        </p:spPr>
        <p:txBody>
          <a:bodyPr wrap="none" rtlCol="0">
            <a:spAutoFit/>
          </a:bodyPr>
          <a:lstStyle/>
          <a:p>
            <a:r>
              <a:rPr lang="en-US" dirty="0" smtClean="0"/>
              <a:t>Target unit is conceived as a </a:t>
            </a:r>
            <a:r>
              <a:rPr lang="en-US" b="1" dirty="0" smtClean="0">
                <a:solidFill>
                  <a:srgbClr val="0070C0"/>
                </a:solidFill>
              </a:rPr>
              <a:t>static sealed system </a:t>
            </a:r>
            <a:r>
              <a:rPr lang="en-US" dirty="0" smtClean="0"/>
              <a:t>filled with 0.5 bar of He (@cold)</a:t>
            </a:r>
          </a:p>
          <a:p>
            <a:pPr marL="285750" indent="-285750">
              <a:buFont typeface="Wingdings" pitchFamily="2" charset="2"/>
              <a:buChar char="§"/>
            </a:pPr>
            <a:r>
              <a:rPr lang="en-US" dirty="0" smtClean="0"/>
              <a:t>Cooling of the target rods is made by </a:t>
            </a:r>
            <a:r>
              <a:rPr lang="en-US" b="1" dirty="0" smtClean="0">
                <a:solidFill>
                  <a:srgbClr val="0070C0"/>
                </a:solidFill>
              </a:rPr>
              <a:t>radiation</a:t>
            </a:r>
            <a:r>
              <a:rPr lang="en-US" dirty="0" smtClean="0"/>
              <a:t> to the Al tube and </a:t>
            </a:r>
            <a:r>
              <a:rPr lang="en-US" b="1" dirty="0" smtClean="0">
                <a:solidFill>
                  <a:srgbClr val="0070C0"/>
                </a:solidFill>
              </a:rPr>
              <a:t>convection</a:t>
            </a:r>
          </a:p>
          <a:p>
            <a:pPr marL="285750" indent="-285750">
              <a:buFont typeface="Wingdings" pitchFamily="2" charset="2"/>
              <a:buChar char="§"/>
            </a:pPr>
            <a:r>
              <a:rPr lang="en-US" dirty="0" smtClean="0"/>
              <a:t>The target </a:t>
            </a:r>
            <a:r>
              <a:rPr lang="en-US" dirty="0" smtClean="0">
                <a:solidFill>
                  <a:srgbClr val="0070C0"/>
                </a:solidFill>
              </a:rPr>
              <a:t>“revolver” is flushed with air </a:t>
            </a:r>
            <a:r>
              <a:rPr lang="en-US" dirty="0" smtClean="0"/>
              <a:t>which keeps the aluminum temperature &lt;100 ˚C</a:t>
            </a:r>
            <a:endParaRPr lang="en-US" dirty="0"/>
          </a:p>
        </p:txBody>
      </p:sp>
      <p:sp>
        <p:nvSpPr>
          <p:cNvPr id="7" name="TextBox 6"/>
          <p:cNvSpPr txBox="1"/>
          <p:nvPr/>
        </p:nvSpPr>
        <p:spPr>
          <a:xfrm>
            <a:off x="4800600" y="2312938"/>
            <a:ext cx="3962400" cy="1477328"/>
          </a:xfrm>
          <a:prstGeom prst="rect">
            <a:avLst/>
          </a:prstGeom>
          <a:noFill/>
          <a:ln w="34925">
            <a:solidFill>
              <a:srgbClr val="002060"/>
            </a:solidFill>
          </a:ln>
        </p:spPr>
        <p:txBody>
          <a:bodyPr wrap="square" rtlCol="0">
            <a:spAutoFit/>
          </a:bodyPr>
          <a:lstStyle/>
          <a:p>
            <a:r>
              <a:rPr lang="en-US" dirty="0" smtClean="0"/>
              <a:t>Material used for the target</a:t>
            </a:r>
          </a:p>
          <a:p>
            <a:r>
              <a:rPr lang="en-US" dirty="0" smtClean="0"/>
              <a:t>Tube: 		Al-Mg alloy</a:t>
            </a:r>
          </a:p>
          <a:p>
            <a:r>
              <a:rPr lang="en-US" dirty="0" smtClean="0"/>
              <a:t>Windows: 	Beryllium</a:t>
            </a:r>
          </a:p>
          <a:p>
            <a:r>
              <a:rPr lang="en-US" dirty="0" smtClean="0"/>
              <a:t>Target support: 	C-C</a:t>
            </a:r>
          </a:p>
          <a:p>
            <a:r>
              <a:rPr lang="en-US" dirty="0" smtClean="0"/>
              <a:t>Target rod: 	fine-grain graphite</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684" y="2207062"/>
            <a:ext cx="3958410" cy="306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9144000" cy="92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3051602"/>
            <a:ext cx="1066800" cy="646331"/>
          </a:xfrm>
          <a:prstGeom prst="rect">
            <a:avLst/>
          </a:prstGeom>
          <a:noFill/>
        </p:spPr>
        <p:txBody>
          <a:bodyPr wrap="square" rtlCol="0">
            <a:spAutoFit/>
          </a:bodyPr>
          <a:lstStyle/>
          <a:p>
            <a:r>
              <a:rPr lang="en-US" sz="1200" dirty="0" smtClean="0"/>
              <a:t>Upstream window (Be Ø1.5”)</a:t>
            </a:r>
            <a:endParaRPr lang="en-US" sz="1200" dirty="0"/>
          </a:p>
        </p:txBody>
      </p:sp>
      <p:sp>
        <p:nvSpPr>
          <p:cNvPr id="11" name="TextBox 10"/>
          <p:cNvSpPr txBox="1"/>
          <p:nvPr/>
        </p:nvSpPr>
        <p:spPr>
          <a:xfrm>
            <a:off x="6858001" y="4648200"/>
            <a:ext cx="1616022" cy="461665"/>
          </a:xfrm>
          <a:prstGeom prst="rect">
            <a:avLst/>
          </a:prstGeom>
          <a:noFill/>
        </p:spPr>
        <p:txBody>
          <a:bodyPr wrap="square" rtlCol="0">
            <a:spAutoFit/>
          </a:bodyPr>
          <a:lstStyle/>
          <a:p>
            <a:r>
              <a:rPr lang="en-US" sz="1200" dirty="0" smtClean="0"/>
              <a:t>Downstream window (Be, Ø4”)</a:t>
            </a:r>
            <a:endParaRPr lang="en-US" sz="1200" dirty="0"/>
          </a:p>
        </p:txBody>
      </p:sp>
      <p:sp>
        <p:nvSpPr>
          <p:cNvPr id="12" name="TextBox 11"/>
          <p:cNvSpPr txBox="1"/>
          <p:nvPr/>
        </p:nvSpPr>
        <p:spPr>
          <a:xfrm>
            <a:off x="3469475" y="4038600"/>
            <a:ext cx="2397925" cy="461665"/>
          </a:xfrm>
          <a:prstGeom prst="rect">
            <a:avLst/>
          </a:prstGeom>
          <a:noFill/>
        </p:spPr>
        <p:txBody>
          <a:bodyPr wrap="square" rtlCol="0">
            <a:spAutoFit/>
          </a:bodyPr>
          <a:lstStyle/>
          <a:p>
            <a:r>
              <a:rPr lang="en-US" sz="1200" dirty="0" smtClean="0"/>
              <a:t>Target support tube (C-C composite)</a:t>
            </a:r>
            <a:endParaRPr lang="en-US" sz="1200" dirty="0"/>
          </a:p>
        </p:txBody>
      </p:sp>
      <p:sp>
        <p:nvSpPr>
          <p:cNvPr id="13" name="TextBox 12"/>
          <p:cNvSpPr txBox="1"/>
          <p:nvPr/>
        </p:nvSpPr>
        <p:spPr>
          <a:xfrm>
            <a:off x="2971800" y="4676001"/>
            <a:ext cx="2316019" cy="276999"/>
          </a:xfrm>
          <a:prstGeom prst="rect">
            <a:avLst/>
          </a:prstGeom>
          <a:noFill/>
        </p:spPr>
        <p:txBody>
          <a:bodyPr wrap="none" rtlCol="0">
            <a:spAutoFit/>
          </a:bodyPr>
          <a:lstStyle/>
          <a:p>
            <a:r>
              <a:rPr lang="en-US" sz="1200" dirty="0" smtClean="0"/>
              <a:t>Target rods and support structure</a:t>
            </a:r>
            <a:endParaRPr lang="en-US" sz="1200" dirty="0"/>
          </a:p>
        </p:txBody>
      </p:sp>
      <p:sp>
        <p:nvSpPr>
          <p:cNvPr id="10" name="TextBox 9"/>
          <p:cNvSpPr txBox="1"/>
          <p:nvPr/>
        </p:nvSpPr>
        <p:spPr>
          <a:xfrm>
            <a:off x="971938" y="2428875"/>
            <a:ext cx="1771262" cy="461665"/>
          </a:xfrm>
          <a:prstGeom prst="rect">
            <a:avLst/>
          </a:prstGeom>
          <a:noFill/>
        </p:spPr>
        <p:txBody>
          <a:bodyPr wrap="square" rtlCol="0">
            <a:spAutoFit/>
          </a:bodyPr>
          <a:lstStyle/>
          <a:p>
            <a:r>
              <a:rPr lang="en-US" sz="1200" dirty="0" smtClean="0"/>
              <a:t>Sealed cooling finned tube (Al 5083 H111)</a:t>
            </a:r>
            <a:endParaRPr lang="en-US" sz="2000" dirty="0"/>
          </a:p>
        </p:txBody>
      </p:sp>
      <p:cxnSp>
        <p:nvCxnSpPr>
          <p:cNvPr id="16" name="Straight Arrow Connector 15"/>
          <p:cNvCxnSpPr>
            <a:stCxn id="8" idx="2"/>
          </p:cNvCxnSpPr>
          <p:nvPr/>
        </p:nvCxnSpPr>
        <p:spPr>
          <a:xfrm flipH="1">
            <a:off x="685806" y="3697933"/>
            <a:ext cx="152394" cy="97961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2"/>
          </p:cNvCxnSpPr>
          <p:nvPr/>
        </p:nvCxnSpPr>
        <p:spPr>
          <a:xfrm>
            <a:off x="7666012" y="5109865"/>
            <a:ext cx="1343800" cy="60513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1"/>
          </p:cNvCxnSpPr>
          <p:nvPr/>
        </p:nvCxnSpPr>
        <p:spPr>
          <a:xfrm flipH="1" flipV="1">
            <a:off x="1295400" y="4648200"/>
            <a:ext cx="1676400" cy="1663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133600" y="4177099"/>
            <a:ext cx="838200" cy="637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2"/>
          </p:cNvCxnSpPr>
          <p:nvPr/>
        </p:nvCxnSpPr>
        <p:spPr>
          <a:xfrm>
            <a:off x="1857569" y="2890540"/>
            <a:ext cx="452320" cy="2995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3842414" y="5209401"/>
            <a:ext cx="1034386" cy="276999"/>
          </a:xfrm>
          <a:prstGeom prst="rect">
            <a:avLst/>
          </a:prstGeom>
          <a:noFill/>
        </p:spPr>
        <p:txBody>
          <a:bodyPr wrap="none" rtlCol="0">
            <a:spAutoFit/>
          </a:bodyPr>
          <a:lstStyle/>
          <a:p>
            <a:r>
              <a:rPr lang="en-US" sz="1200" b="1" i="1" dirty="0" smtClean="0"/>
              <a:t>Central tube</a:t>
            </a:r>
            <a:endParaRPr lang="en-US" sz="1200" b="1" i="1" dirty="0"/>
          </a:p>
        </p:txBody>
      </p:sp>
      <p:sp>
        <p:nvSpPr>
          <p:cNvPr id="35" name="TextBox 34"/>
          <p:cNvSpPr txBox="1"/>
          <p:nvPr/>
        </p:nvSpPr>
        <p:spPr>
          <a:xfrm>
            <a:off x="1122685" y="5209401"/>
            <a:ext cx="732893" cy="276999"/>
          </a:xfrm>
          <a:prstGeom prst="rect">
            <a:avLst/>
          </a:prstGeom>
          <a:noFill/>
        </p:spPr>
        <p:txBody>
          <a:bodyPr wrap="none" rtlCol="0">
            <a:spAutoFit/>
          </a:bodyPr>
          <a:lstStyle/>
          <a:p>
            <a:pPr algn="ctr"/>
            <a:r>
              <a:rPr lang="en-US" sz="1200" b="1" i="1" dirty="0" smtClean="0"/>
              <a:t>End cap</a:t>
            </a:r>
            <a:endParaRPr lang="en-US" sz="1200" b="1" i="1" dirty="0"/>
          </a:p>
        </p:txBody>
      </p:sp>
      <p:sp>
        <p:nvSpPr>
          <p:cNvPr id="36" name="TextBox 35"/>
          <p:cNvSpPr txBox="1"/>
          <p:nvPr/>
        </p:nvSpPr>
        <p:spPr>
          <a:xfrm>
            <a:off x="7086600" y="5208627"/>
            <a:ext cx="732893" cy="276999"/>
          </a:xfrm>
          <a:prstGeom prst="rect">
            <a:avLst/>
          </a:prstGeom>
          <a:noFill/>
        </p:spPr>
        <p:txBody>
          <a:bodyPr wrap="none" rtlCol="0">
            <a:spAutoFit/>
          </a:bodyPr>
          <a:lstStyle/>
          <a:p>
            <a:r>
              <a:rPr lang="en-US" sz="1200" b="1" i="1" dirty="0" smtClean="0"/>
              <a:t>End cap</a:t>
            </a:r>
            <a:endParaRPr lang="en-US" sz="1200" b="1" i="1" dirty="0"/>
          </a:p>
        </p:txBody>
      </p:sp>
      <p:cxnSp>
        <p:nvCxnSpPr>
          <p:cNvPr id="37" name="Straight Arrow Connector 36"/>
          <p:cNvCxnSpPr>
            <a:stCxn id="12" idx="1"/>
          </p:cNvCxnSpPr>
          <p:nvPr/>
        </p:nvCxnSpPr>
        <p:spPr>
          <a:xfrm flipH="1" flipV="1">
            <a:off x="2956589" y="3737542"/>
            <a:ext cx="512886" cy="5318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867400" y="3957320"/>
            <a:ext cx="2470512" cy="415498"/>
          </a:xfrm>
          <a:prstGeom prst="rect">
            <a:avLst/>
          </a:prstGeom>
          <a:noFill/>
        </p:spPr>
        <p:txBody>
          <a:bodyPr wrap="square" rtlCol="0">
            <a:spAutoFit/>
          </a:bodyPr>
          <a:lstStyle/>
          <a:p>
            <a:r>
              <a:rPr lang="en-GB" sz="1050" b="1" dirty="0" smtClean="0">
                <a:solidFill>
                  <a:srgbClr val="FF0000"/>
                </a:solidFill>
              </a:rPr>
              <a:t>0.5 bar at room temperature, 1.0 bar at operating conditions</a:t>
            </a:r>
            <a:endParaRPr lang="en-US" sz="1050" b="1" dirty="0">
              <a:solidFill>
                <a:srgbClr val="FF0000"/>
              </a:solidFill>
            </a:endParaRPr>
          </a:p>
        </p:txBody>
      </p:sp>
      <p:pic>
        <p:nvPicPr>
          <p:cNvPr id="26"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4281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49"/>
                                        </p:tgtEl>
                                        <p:attrNameLst>
                                          <p:attrName>style.visibility</p:attrName>
                                        </p:attrNameLst>
                                      </p:cBhvr>
                                      <p:to>
                                        <p:strVal val="visible"/>
                                      </p:to>
                                    </p:set>
                                    <p:animEffect transition="in" filter="fade">
                                      <p:cBhvr>
                                        <p:cTn id="67" dur="500"/>
                                        <p:tgtEl>
                                          <p:spTgt spid="20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nodeType="withEffect">
                                  <p:stCondLst>
                                    <p:cond delay="0"/>
                                  </p:stCondLst>
                                  <p:childTnLst>
                                    <p:set>
                                      <p:cBhvr>
                                        <p:cTn id="72" dur="1" fill="hold">
                                          <p:stCondLst>
                                            <p:cond delay="0"/>
                                          </p:stCondLst>
                                        </p:cTn>
                                        <p:tgtEl>
                                          <p:spTgt spid="2050"/>
                                        </p:tgtEl>
                                        <p:attrNameLst>
                                          <p:attrName>style.visibility</p:attrName>
                                        </p:attrNameLst>
                                      </p:cBhvr>
                                      <p:to>
                                        <p:strVal val="visible"/>
                                      </p:to>
                                    </p:set>
                                    <p:animEffect transition="in" filter="fade">
                                      <p:cBhvr>
                                        <p:cTn id="73" dur="500"/>
                                        <p:tgtEl>
                                          <p:spTgt spid="2050"/>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P spid="11" grpId="0"/>
      <p:bldP spid="12" grpId="0"/>
      <p:bldP spid="13" grpId="0"/>
      <p:bldP spid="10" grpId="0"/>
      <p:bldP spid="2049" grpId="0"/>
      <p:bldP spid="35" grpId="0"/>
      <p:bldP spid="36"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details on the target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dirty="0"/>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295400"/>
            <a:ext cx="1981636"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21875" y="1413065"/>
            <a:ext cx="5181600" cy="2893100"/>
          </a:xfrm>
          <a:prstGeom prst="rect">
            <a:avLst/>
          </a:prstGeom>
          <a:noFill/>
        </p:spPr>
        <p:txBody>
          <a:bodyPr wrap="square" rtlCol="0">
            <a:spAutoFit/>
          </a:bodyPr>
          <a:lstStyle/>
          <a:p>
            <a:pPr marL="285750" indent="-285750">
              <a:buFont typeface="Wingdings" pitchFamily="2" charset="2"/>
              <a:buChar char="§"/>
            </a:pPr>
            <a:r>
              <a:rPr lang="en-US" dirty="0" smtClean="0"/>
              <a:t>The tube has annular fins to </a:t>
            </a:r>
            <a:r>
              <a:rPr lang="en-US" b="1" dirty="0" smtClean="0">
                <a:solidFill>
                  <a:srgbClr val="0070C0"/>
                </a:solidFill>
              </a:rPr>
              <a:t>enhance the convective heat transfer</a:t>
            </a:r>
          </a:p>
          <a:p>
            <a:pPr marL="742950" lvl="1" indent="-285750">
              <a:buFont typeface="Wingdings" pitchFamily="2" charset="2"/>
              <a:buChar char="§"/>
            </a:pPr>
            <a:r>
              <a:rPr lang="en-GB" sz="1600" dirty="0" smtClean="0"/>
              <a:t>He gas best to keep target wall at lower temperature BUT higher </a:t>
            </a:r>
            <a:r>
              <a:rPr lang="en-GB" sz="1600" dirty="0" smtClean="0">
                <a:latin typeface="Symbol" pitchFamily="18" charset="2"/>
              </a:rPr>
              <a:t>D</a:t>
            </a:r>
            <a:r>
              <a:rPr lang="en-GB" sz="1600" dirty="0" smtClean="0"/>
              <a:t>T=76K </a:t>
            </a:r>
          </a:p>
          <a:p>
            <a:pPr marL="742950" lvl="1" indent="-285750">
              <a:buFont typeface="Wingdings" pitchFamily="2" charset="2"/>
              <a:buChar char="§"/>
            </a:pPr>
            <a:r>
              <a:rPr lang="en-GB" sz="1600" dirty="0" smtClean="0"/>
              <a:t>Al anodized to increase </a:t>
            </a:r>
            <a:r>
              <a:rPr lang="en-GB" sz="1600" dirty="0" err="1" smtClean="0"/>
              <a:t>radiative</a:t>
            </a:r>
            <a:r>
              <a:rPr lang="en-GB" sz="1600" dirty="0" smtClean="0"/>
              <a:t> heat transport to the tube</a:t>
            </a:r>
            <a:endParaRPr lang="en-US" sz="1600" dirty="0" smtClean="0"/>
          </a:p>
          <a:p>
            <a:pPr marL="285750" indent="-285750">
              <a:buFont typeface="Wingdings" pitchFamily="2" charset="2"/>
              <a:buChar char="§"/>
            </a:pPr>
            <a:r>
              <a:rPr lang="en-US" sz="1400" dirty="0" smtClean="0"/>
              <a:t>Dedicated configuration conceived </a:t>
            </a:r>
            <a:r>
              <a:rPr lang="en-US" sz="1400" b="1" dirty="0" smtClean="0">
                <a:solidFill>
                  <a:srgbClr val="0070C0"/>
                </a:solidFill>
              </a:rPr>
              <a:t>to limit the heat load</a:t>
            </a:r>
            <a:r>
              <a:rPr lang="en-US" sz="1400" dirty="0" smtClean="0"/>
              <a:t> on the target itself</a:t>
            </a:r>
          </a:p>
          <a:p>
            <a:pPr marL="285750" indent="-285750">
              <a:buFont typeface="Wingdings" pitchFamily="2" charset="2"/>
              <a:buChar char="§"/>
            </a:pPr>
            <a:r>
              <a:rPr lang="en-US" dirty="0" smtClean="0"/>
              <a:t>Target rods are on a carbon support structure with holes in order to </a:t>
            </a:r>
            <a:r>
              <a:rPr lang="en-US" b="1" dirty="0" smtClean="0">
                <a:solidFill>
                  <a:srgbClr val="0070C0"/>
                </a:solidFill>
              </a:rPr>
              <a:t>increase thermal exchange</a:t>
            </a:r>
          </a:p>
        </p:txBody>
      </p:sp>
      <p:sp>
        <p:nvSpPr>
          <p:cNvPr id="7" name="TextBox 6"/>
          <p:cNvSpPr txBox="1"/>
          <p:nvPr/>
        </p:nvSpPr>
        <p:spPr>
          <a:xfrm>
            <a:off x="685800" y="1230868"/>
            <a:ext cx="2365584" cy="369332"/>
          </a:xfrm>
          <a:prstGeom prst="rect">
            <a:avLst/>
          </a:prstGeom>
          <a:solidFill>
            <a:schemeClr val="bg1"/>
          </a:solidFill>
        </p:spPr>
        <p:txBody>
          <a:bodyPr wrap="none" rtlCol="0">
            <a:spAutoFit/>
          </a:bodyPr>
          <a:lstStyle/>
          <a:p>
            <a:r>
              <a:rPr lang="en-US" dirty="0" smtClean="0">
                <a:solidFill>
                  <a:srgbClr val="FF0000"/>
                </a:solidFill>
              </a:rPr>
              <a:t>Electron beam welding!</a:t>
            </a:r>
            <a:endParaRPr lang="en-US" dirty="0">
              <a:solidFill>
                <a:srgbClr val="FF0000"/>
              </a:solidFill>
            </a:endParaRPr>
          </a:p>
        </p:txBody>
      </p:sp>
      <p:cxnSp>
        <p:nvCxnSpPr>
          <p:cNvPr id="10" name="Straight Arrow Connector 9"/>
          <p:cNvCxnSpPr/>
          <p:nvPr/>
        </p:nvCxnSpPr>
        <p:spPr>
          <a:xfrm>
            <a:off x="2133600" y="1600200"/>
            <a:ext cx="0" cy="7525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133600" y="1600200"/>
            <a:ext cx="1066800" cy="990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38400" y="5585936"/>
            <a:ext cx="3124200" cy="738664"/>
          </a:xfrm>
          <a:prstGeom prst="rect">
            <a:avLst/>
          </a:prstGeom>
          <a:noFill/>
        </p:spPr>
        <p:txBody>
          <a:bodyPr wrap="square" rtlCol="0">
            <a:spAutoFit/>
          </a:bodyPr>
          <a:lstStyle/>
          <a:p>
            <a:r>
              <a:rPr lang="en-US" sz="1400" b="1" dirty="0" smtClean="0">
                <a:solidFill>
                  <a:srgbClr val="0070C0"/>
                </a:solidFill>
              </a:rPr>
              <a:t>635 </a:t>
            </a:r>
            <a:r>
              <a:rPr lang="en-US" sz="1400" b="1" dirty="0" smtClean="0">
                <a:solidFill>
                  <a:srgbClr val="0070C0"/>
                </a:solidFill>
                <a:latin typeface="Symbol" pitchFamily="18" charset="2"/>
              </a:rPr>
              <a:t>m</a:t>
            </a:r>
            <a:r>
              <a:rPr lang="en-US" sz="1400" b="1" dirty="0" smtClean="0">
                <a:solidFill>
                  <a:srgbClr val="0070C0"/>
                </a:solidFill>
              </a:rPr>
              <a:t>m Ni-coated Be window (preserve from ambient corrosion) (381 </a:t>
            </a:r>
            <a:r>
              <a:rPr lang="en-US" sz="1400" b="1" dirty="0" smtClean="0">
                <a:solidFill>
                  <a:srgbClr val="0070C0"/>
                </a:solidFill>
                <a:latin typeface="Symbol" pitchFamily="18" charset="2"/>
              </a:rPr>
              <a:t>m</a:t>
            </a:r>
            <a:r>
              <a:rPr lang="en-US" sz="1400" b="1" dirty="0" smtClean="0">
                <a:solidFill>
                  <a:srgbClr val="0070C0"/>
                </a:solidFill>
              </a:rPr>
              <a:t>m upstream)</a:t>
            </a:r>
            <a:endParaRPr lang="en-US" sz="1400" b="1" dirty="0">
              <a:solidFill>
                <a:srgbClr val="0070C0"/>
              </a:solidFill>
            </a:endParaRPr>
          </a:p>
        </p:txBody>
      </p:sp>
      <p:cxnSp>
        <p:nvCxnSpPr>
          <p:cNvPr id="23" name="Straight Arrow Connector 22"/>
          <p:cNvCxnSpPr>
            <a:stCxn id="15" idx="0"/>
          </p:cNvCxnSpPr>
          <p:nvPr/>
        </p:nvCxnSpPr>
        <p:spPr>
          <a:xfrm flipH="1" flipV="1">
            <a:off x="3276600" y="3962400"/>
            <a:ext cx="723900" cy="1623536"/>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00400" y="2743200"/>
            <a:ext cx="0" cy="198120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
        <p:nvSpPr>
          <p:cNvPr id="8" name="Rectangle 7"/>
          <p:cNvSpPr/>
          <p:nvPr/>
        </p:nvSpPr>
        <p:spPr>
          <a:xfrm>
            <a:off x="3821875" y="4412674"/>
            <a:ext cx="5181600" cy="1200329"/>
          </a:xfrm>
          <a:prstGeom prst="rect">
            <a:avLst/>
          </a:prstGeom>
        </p:spPr>
        <p:txBody>
          <a:bodyPr wrap="square">
            <a:spAutoFit/>
          </a:bodyPr>
          <a:lstStyle/>
          <a:p>
            <a:pPr marL="285750" indent="-285750">
              <a:buFont typeface="Wingdings" pitchFamily="2" charset="2"/>
              <a:buChar char="§"/>
            </a:pPr>
            <a:r>
              <a:rPr lang="en-US" dirty="0"/>
              <a:t>In order to reduce the amount of material (e.g. beam heating and thus mechanical stresses) the exit </a:t>
            </a:r>
            <a:r>
              <a:rPr lang="en-US" b="1" dirty="0">
                <a:solidFill>
                  <a:srgbClr val="0070C0"/>
                </a:solidFill>
              </a:rPr>
              <a:t>Be window is e-welded</a:t>
            </a:r>
            <a:r>
              <a:rPr lang="en-US" dirty="0"/>
              <a:t> directly onto the </a:t>
            </a:r>
            <a:r>
              <a:rPr lang="en-US" dirty="0" smtClean="0"/>
              <a:t>Al alloy tube</a:t>
            </a:r>
            <a:endParaRPr lang="en-US" dirty="0"/>
          </a:p>
        </p:txBody>
      </p:sp>
      <p:pic>
        <p:nvPicPr>
          <p:cNvPr id="17" name="Picture 7" descr="Montage cibles le 7-04-2005"/>
          <p:cNvPicPr>
            <a:picLocks noChangeAspect="1" noChangeArrowheads="1"/>
          </p:cNvPicPr>
          <p:nvPr/>
        </p:nvPicPr>
        <p:blipFill>
          <a:blip r:embed="rId4" cstate="print">
            <a:extLst>
              <a:ext uri="{28A0092B-C50C-407E-A947-70E740481C1C}">
                <a14:useLocalDpi xmlns:a14="http://schemas.microsoft.com/office/drawing/2010/main" val="0"/>
              </a:ext>
            </a:extLst>
          </a:blip>
          <a:srcRect t="13542" b="13834"/>
          <a:stretch>
            <a:fillRect/>
          </a:stretch>
        </p:blipFill>
        <p:spPr bwMode="auto">
          <a:xfrm>
            <a:off x="6528580" y="4306164"/>
            <a:ext cx="2005820" cy="194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G:\Projects\Equipements Damien\CNGS\Cible carbone\Géométrie proto cible carbone 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954" y="4306164"/>
            <a:ext cx="2589646" cy="194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5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anim calcmode="lin" valueType="num">
                                      <p:cBhvr>
                                        <p:cTn id="11" dur="1000" fill="hold"/>
                                        <p:tgtEl>
                                          <p:spTgt spid="1027"/>
                                        </p:tgtEl>
                                        <p:attrNameLst>
                                          <p:attrName>ppt_x</p:attrName>
                                        </p:attrNameLst>
                                      </p:cBhvr>
                                      <p:tavLst>
                                        <p:tav tm="0">
                                          <p:val>
                                            <p:strVal val="#ppt_x"/>
                                          </p:val>
                                        </p:tav>
                                        <p:tav tm="100000">
                                          <p:val>
                                            <p:strVal val="#ppt_x"/>
                                          </p:val>
                                        </p:tav>
                                      </p:tavLst>
                                    </p:anim>
                                    <p:anim calcmode="lin" valueType="num">
                                      <p:cBhvr>
                                        <p:cTn id="12" dur="1000" fill="hold"/>
                                        <p:tgtEl>
                                          <p:spTgt spid="1027"/>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6" presetClass="exit" presetSubtype="21" fill="hold" nodeType="withEffect">
                                  <p:stCondLst>
                                    <p:cond delay="0"/>
                                  </p:stCondLst>
                                  <p:childTnLst>
                                    <p:animEffect transition="out" filter="barn(inVertical)">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6" presetClass="exit" presetSubtype="21" fill="hold" nodeType="withEffect">
                                  <p:stCondLst>
                                    <p:cond delay="0"/>
                                  </p:stCondLst>
                                  <p:childTnLst>
                                    <p:animEffect transition="out" filter="barn(inVertic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1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CNGS target rod configuration (current configuration)</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457200" y="2183755"/>
            <a:ext cx="8229600" cy="2693045"/>
          </a:xfrm>
          <a:prstGeom prst="rect">
            <a:avLst/>
          </a:prstGeom>
          <a:noFill/>
          <a:ln w="28575">
            <a:solidFill>
              <a:srgbClr val="0070C0"/>
            </a:solidFill>
          </a:ln>
        </p:spPr>
        <p:txBody>
          <a:bodyPr wrap="square" rtlCol="0">
            <a:spAutoFit/>
          </a:bodyPr>
          <a:lstStyle/>
          <a:p>
            <a:pPr marL="342900" indent="-342900">
              <a:buAutoNum type="arabicPeriod"/>
            </a:pPr>
            <a:r>
              <a:rPr lang="en-US" b="1" dirty="0" smtClean="0">
                <a:solidFill>
                  <a:srgbClr val="0070C0"/>
                </a:solidFill>
              </a:rPr>
              <a:t>Graphite</a:t>
            </a:r>
            <a:r>
              <a:rPr lang="en-US" dirty="0" smtClean="0"/>
              <a:t> target with baseline geometry under </a:t>
            </a:r>
            <a:r>
              <a:rPr lang="en-US" b="1" dirty="0" smtClean="0">
                <a:solidFill>
                  <a:srgbClr val="0070C0"/>
                </a:solidFill>
              </a:rPr>
              <a:t>He</a:t>
            </a:r>
            <a:r>
              <a:rPr lang="en-US" dirty="0" smtClean="0"/>
              <a:t> </a:t>
            </a:r>
            <a:r>
              <a:rPr lang="en-US" sz="1200" dirty="0" smtClean="0"/>
              <a:t>(Graphite 2020PT by Carbone Lorraine)</a:t>
            </a:r>
          </a:p>
          <a:p>
            <a:pPr marL="800100" lvl="1" indent="-342900">
              <a:buFont typeface="Arial" pitchFamily="34" charset="0"/>
              <a:buChar char="•"/>
            </a:pPr>
            <a:r>
              <a:rPr lang="en-US" sz="1100" dirty="0" smtClean="0"/>
              <a:t>Best understood carbon (</a:t>
            </a:r>
            <a:r>
              <a:rPr lang="en-US" sz="1100" b="1" dirty="0" smtClean="0">
                <a:latin typeface="Symbol" pitchFamily="18" charset="2"/>
              </a:rPr>
              <a:t>r</a:t>
            </a:r>
            <a:r>
              <a:rPr lang="en-US" sz="1100" b="1" dirty="0" smtClean="0"/>
              <a:t>=1.76 g/cm</a:t>
            </a:r>
            <a:r>
              <a:rPr lang="en-US" sz="1100" b="1" baseline="30000" dirty="0" smtClean="0"/>
              <a:t>3</a:t>
            </a:r>
            <a:r>
              <a:rPr lang="en-US" sz="1100" dirty="0" smtClean="0"/>
              <a:t>) </a:t>
            </a:r>
            <a:r>
              <a:rPr lang="en-US" sz="1100" dirty="0" smtClean="0">
                <a:sym typeface="Wingdings" pitchFamily="2" charset="2"/>
              </a:rPr>
              <a:t> standard target!</a:t>
            </a:r>
            <a:endParaRPr lang="en-US" sz="1100" dirty="0" smtClean="0"/>
          </a:p>
          <a:p>
            <a:pPr marL="342900" indent="-342900">
              <a:buAutoNum type="arabicPeriod"/>
            </a:pPr>
            <a:r>
              <a:rPr lang="en-US" b="1" dirty="0" smtClean="0">
                <a:solidFill>
                  <a:srgbClr val="0070C0"/>
                </a:solidFill>
              </a:rPr>
              <a:t>Carbon</a:t>
            </a:r>
            <a:r>
              <a:rPr lang="en-US" dirty="0" smtClean="0"/>
              <a:t> target with baseline geometry under </a:t>
            </a:r>
            <a:r>
              <a:rPr lang="en-US" b="1" dirty="0" smtClean="0">
                <a:solidFill>
                  <a:srgbClr val="0070C0"/>
                </a:solidFill>
              </a:rPr>
              <a:t>He</a:t>
            </a:r>
            <a:r>
              <a:rPr lang="en-US" dirty="0" smtClean="0"/>
              <a:t> </a:t>
            </a:r>
            <a:r>
              <a:rPr lang="en-US" sz="1200" dirty="0" smtClean="0"/>
              <a:t>(Sintered Carbon SC24 by </a:t>
            </a:r>
            <a:r>
              <a:rPr lang="en-US" sz="1200" dirty="0" err="1" smtClean="0"/>
              <a:t>Sintec</a:t>
            </a:r>
            <a:r>
              <a:rPr lang="en-US" sz="1200" dirty="0" smtClean="0"/>
              <a:t> </a:t>
            </a:r>
            <a:r>
              <a:rPr lang="en-US" sz="1200" dirty="0" err="1" smtClean="0"/>
              <a:t>Keramik</a:t>
            </a:r>
            <a:r>
              <a:rPr lang="en-US" sz="1200" dirty="0" smtClean="0"/>
              <a:t>)</a:t>
            </a:r>
          </a:p>
          <a:p>
            <a:pPr marL="342900" indent="-342900">
              <a:buAutoNum type="arabicPeriod"/>
            </a:pPr>
            <a:r>
              <a:rPr lang="en-US" b="1" dirty="0" smtClean="0">
                <a:solidFill>
                  <a:srgbClr val="0070C0"/>
                </a:solidFill>
              </a:rPr>
              <a:t>C-C composite </a:t>
            </a:r>
            <a:r>
              <a:rPr lang="en-US" dirty="0" smtClean="0"/>
              <a:t>target with baseline geometry under </a:t>
            </a:r>
            <a:r>
              <a:rPr lang="en-US" b="1" dirty="0" smtClean="0">
                <a:solidFill>
                  <a:srgbClr val="0070C0"/>
                </a:solidFill>
              </a:rPr>
              <a:t>He</a:t>
            </a:r>
            <a:r>
              <a:rPr lang="en-US" dirty="0" smtClean="0"/>
              <a:t> </a:t>
            </a:r>
            <a:r>
              <a:rPr lang="en-US" sz="1200" dirty="0" smtClean="0"/>
              <a:t>(</a:t>
            </a:r>
            <a:r>
              <a:rPr lang="en-US" sz="1200" dirty="0" err="1" smtClean="0"/>
              <a:t>Aerolor</a:t>
            </a:r>
            <a:r>
              <a:rPr lang="en-US" sz="1200" dirty="0" smtClean="0"/>
              <a:t> A035 by Carbone Lorraine)</a:t>
            </a:r>
          </a:p>
          <a:p>
            <a:pPr marL="800100" lvl="1" indent="-342900">
              <a:buFont typeface="Arial" pitchFamily="34" charset="0"/>
              <a:buChar char="•"/>
            </a:pPr>
            <a:r>
              <a:rPr lang="en-US" sz="1100" dirty="0" smtClean="0"/>
              <a:t>C-C suited for operation at high temperature (</a:t>
            </a:r>
            <a:r>
              <a:rPr lang="en-US" sz="1100" b="1" dirty="0" smtClean="0">
                <a:solidFill>
                  <a:srgbClr val="0070C0"/>
                </a:solidFill>
              </a:rPr>
              <a:t>thermal shock resistance </a:t>
            </a:r>
            <a:r>
              <a:rPr lang="en-US" sz="1100" dirty="0" smtClean="0"/>
              <a:t>and </a:t>
            </a:r>
            <a:r>
              <a:rPr lang="en-US" sz="1100" b="1" dirty="0" smtClean="0">
                <a:solidFill>
                  <a:srgbClr val="0070C0"/>
                </a:solidFill>
              </a:rPr>
              <a:t>low coefficient of thermal expansion</a:t>
            </a:r>
            <a:r>
              <a:rPr lang="en-US" sz="1100" dirty="0" smtClean="0"/>
              <a:t>) But radiation damage?</a:t>
            </a:r>
          </a:p>
          <a:p>
            <a:pPr marL="342900" indent="-342900">
              <a:buAutoNum type="arabicPeriod"/>
            </a:pPr>
            <a:r>
              <a:rPr lang="en-US" b="1" dirty="0" smtClean="0">
                <a:solidFill>
                  <a:srgbClr val="0070C0"/>
                </a:solidFill>
              </a:rPr>
              <a:t>C-C composite </a:t>
            </a:r>
            <a:r>
              <a:rPr lang="en-US" dirty="0" smtClean="0"/>
              <a:t>target with baseline geometry under </a:t>
            </a:r>
            <a:r>
              <a:rPr lang="en-US" b="1" dirty="0" smtClean="0">
                <a:solidFill>
                  <a:srgbClr val="0070C0"/>
                </a:solidFill>
              </a:rPr>
              <a:t>vacuum</a:t>
            </a:r>
            <a:r>
              <a:rPr lang="en-US" dirty="0" smtClean="0"/>
              <a:t> </a:t>
            </a:r>
            <a:r>
              <a:rPr lang="en-US" sz="1200" dirty="0" smtClean="0"/>
              <a:t>(</a:t>
            </a:r>
            <a:r>
              <a:rPr lang="en-US" sz="1200" dirty="0" err="1" smtClean="0"/>
              <a:t>Aerolor</a:t>
            </a:r>
            <a:r>
              <a:rPr lang="en-US" sz="1200" dirty="0" smtClean="0"/>
              <a:t> A035 by Carbone Lorraine)</a:t>
            </a:r>
          </a:p>
          <a:p>
            <a:pPr marL="800100" lvl="1" indent="-342900">
              <a:buFont typeface="Arial" pitchFamily="34" charset="0"/>
              <a:buChar char="•"/>
            </a:pPr>
            <a:r>
              <a:rPr lang="en-US" sz="1100" dirty="0" smtClean="0"/>
              <a:t>Vacuum in order to address a possible concern of </a:t>
            </a:r>
            <a:r>
              <a:rPr lang="en-US" sz="1100" dirty="0" smtClean="0">
                <a:solidFill>
                  <a:srgbClr val="0070C0"/>
                </a:solidFill>
              </a:rPr>
              <a:t>stress cycling on the Be window </a:t>
            </a:r>
            <a:r>
              <a:rPr lang="en-US" sz="1100" dirty="0" smtClean="0"/>
              <a:t>from thermal cycling of gas</a:t>
            </a:r>
          </a:p>
          <a:p>
            <a:pPr marL="342900" indent="-342900">
              <a:buAutoNum type="arabicPeriod"/>
            </a:pPr>
            <a:r>
              <a:rPr lang="en-US" b="1" dirty="0" smtClean="0">
                <a:solidFill>
                  <a:srgbClr val="0070C0"/>
                </a:solidFill>
              </a:rPr>
              <a:t>“Safe” target</a:t>
            </a:r>
            <a:r>
              <a:rPr lang="en-US" dirty="0" smtClean="0"/>
              <a:t>: graphite target with all </a:t>
            </a:r>
            <a:r>
              <a:rPr lang="en-US" b="1" dirty="0" smtClean="0">
                <a:solidFill>
                  <a:srgbClr val="0070C0"/>
                </a:solidFill>
              </a:rPr>
              <a:t>5 mm </a:t>
            </a:r>
            <a:r>
              <a:rPr lang="en-US" dirty="0" smtClean="0"/>
              <a:t>diameter rods under </a:t>
            </a:r>
            <a:r>
              <a:rPr lang="en-US" b="1" dirty="0" smtClean="0">
                <a:solidFill>
                  <a:srgbClr val="0070C0"/>
                </a:solidFill>
              </a:rPr>
              <a:t>He</a:t>
            </a:r>
          </a:p>
          <a:p>
            <a:pPr marL="800100" lvl="1" indent="-342900">
              <a:buFont typeface="Arial" pitchFamily="34" charset="0"/>
              <a:buChar char="•"/>
            </a:pPr>
            <a:r>
              <a:rPr lang="en-US" sz="1100" dirty="0" smtClean="0"/>
              <a:t>Introduced as a possibility to increase the beam size from 0.53 mm to 0.75 mm</a:t>
            </a:r>
            <a:endParaRPr lang="en-US" sz="1100" dirty="0"/>
          </a:p>
        </p:txBody>
      </p:sp>
      <p:sp>
        <p:nvSpPr>
          <p:cNvPr id="8" name="TextBox 7"/>
          <p:cNvSpPr txBox="1"/>
          <p:nvPr/>
        </p:nvSpPr>
        <p:spPr>
          <a:xfrm>
            <a:off x="571501" y="5144869"/>
            <a:ext cx="7924800" cy="646331"/>
          </a:xfrm>
          <a:prstGeom prst="rect">
            <a:avLst/>
          </a:prstGeom>
          <a:noFill/>
        </p:spPr>
        <p:txBody>
          <a:bodyPr wrap="square" rtlCol="0">
            <a:spAutoFit/>
          </a:bodyPr>
          <a:lstStyle/>
          <a:p>
            <a:pPr marL="285750" indent="-285750">
              <a:buFont typeface="Wingdings" pitchFamily="2" charset="2"/>
              <a:buChar char="§"/>
            </a:pPr>
            <a:r>
              <a:rPr lang="en-US" dirty="0" smtClean="0"/>
              <a:t>All the materials from the different producers have been </a:t>
            </a:r>
            <a:r>
              <a:rPr lang="en-US" b="1" dirty="0" smtClean="0">
                <a:solidFill>
                  <a:srgbClr val="0070C0"/>
                </a:solidFill>
              </a:rPr>
              <a:t>tested and analyzed in lab</a:t>
            </a:r>
            <a:r>
              <a:rPr lang="en-US" dirty="0" smtClean="0"/>
              <a:t> to cross-check the technical specifications</a:t>
            </a:r>
            <a:endParaRPr lang="en-US" sz="600" dirty="0" smtClean="0"/>
          </a:p>
        </p:txBody>
      </p:sp>
      <p:pic>
        <p:nvPicPr>
          <p:cNvPr id="9"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
        <p:nvSpPr>
          <p:cNvPr id="7" name="TextBox 6"/>
          <p:cNvSpPr txBox="1"/>
          <p:nvPr/>
        </p:nvSpPr>
        <p:spPr>
          <a:xfrm>
            <a:off x="1981200" y="1307068"/>
            <a:ext cx="4861716" cy="369332"/>
          </a:xfrm>
          <a:prstGeom prst="rect">
            <a:avLst/>
          </a:prstGeom>
          <a:noFill/>
        </p:spPr>
        <p:txBody>
          <a:bodyPr wrap="none" rtlCol="0">
            <a:spAutoFit/>
          </a:bodyPr>
          <a:lstStyle/>
          <a:p>
            <a:r>
              <a:rPr lang="en-GB" b="1" dirty="0" smtClean="0"/>
              <a:t>5 units installed in a single target magazine </a:t>
            </a:r>
            <a:endParaRPr lang="en-US" b="1" dirty="0"/>
          </a:p>
        </p:txBody>
      </p:sp>
    </p:spTree>
    <p:extLst>
      <p:ext uri="{BB962C8B-B14F-4D97-AF65-F5344CB8AC3E}">
        <p14:creationId xmlns:p14="http://schemas.microsoft.com/office/powerpoint/2010/main" val="149385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500"/>
                                        <p:tgtEl>
                                          <p:spTgt spid="6">
                                            <p:bg/>
                                          </p:spTgt>
                                        </p:tgtEl>
                                      </p:cBhvr>
                                    </p:animEffect>
                                    <p:anim calcmode="lin" valueType="num">
                                      <p:cBhvr>
                                        <p:cTn id="11" dur="500" fill="hold"/>
                                        <p:tgtEl>
                                          <p:spTgt spid="6">
                                            <p:bg/>
                                          </p:spTgt>
                                        </p:tgtEl>
                                        <p:attrNameLst>
                                          <p:attrName>ppt_x</p:attrName>
                                        </p:attrNameLst>
                                      </p:cBhvr>
                                      <p:tavLst>
                                        <p:tav tm="0">
                                          <p:val>
                                            <p:strVal val="#ppt_x"/>
                                          </p:val>
                                        </p:tav>
                                        <p:tav tm="100000">
                                          <p:val>
                                            <p:strVal val="#ppt_x"/>
                                          </p:val>
                                        </p:tav>
                                      </p:tavLst>
                                    </p:anim>
                                    <p:anim calcmode="lin" valueType="num">
                                      <p:cBhvr>
                                        <p:cTn id="12" dur="500" fill="hold"/>
                                        <p:tgtEl>
                                          <p:spTgt spid="6">
                                            <p:bg/>
                                          </p:spTgt>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anim calcmode="lin" valueType="num">
                                      <p:cBhvr>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6">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anim calcmode="lin" valueType="num">
                                      <p:cBhvr>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anim calcmode="lin" valueType="num">
                                      <p:cBhvr>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6">
                                            <p:txEl>
                                              <p:pRg st="3" end="3"/>
                                            </p:tx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500"/>
                                        <p:tgtEl>
                                          <p:spTgt spid="6">
                                            <p:txEl>
                                              <p:pRg st="4" end="4"/>
                                            </p:txEl>
                                          </p:spTgt>
                                        </p:tgtEl>
                                      </p:cBhvr>
                                    </p:animEffect>
                                    <p:anim calcmode="lin" valueType="num">
                                      <p:cBhvr>
                                        <p:cTn id="4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500"/>
                                        <p:tgtEl>
                                          <p:spTgt spid="6">
                                            <p:txEl>
                                              <p:pRg st="5" end="5"/>
                                            </p:txEl>
                                          </p:spTgt>
                                        </p:tgtEl>
                                      </p:cBhvr>
                                    </p:animEffect>
                                    <p:anim calcmode="lin" valueType="num">
                                      <p:cBhvr>
                                        <p:cTn id="4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6">
                                            <p:txEl>
                                              <p:pRg st="5" end="5"/>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anim calcmode="lin" valueType="num">
                                      <p:cBhvr>
                                        <p:cTn id="52"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txEl>
                                              <p:pRg st="7" end="7"/>
                                            </p:txEl>
                                          </p:spTgt>
                                        </p:tgtEl>
                                        <p:attrNameLst>
                                          <p:attrName>style.visibility</p:attrName>
                                        </p:attrNameLst>
                                      </p:cBhvr>
                                      <p:to>
                                        <p:strVal val="visible"/>
                                      </p:to>
                                    </p:set>
                                    <p:animEffect transition="in" filter="fade">
                                      <p:cBhvr>
                                        <p:cTn id="58" dur="500"/>
                                        <p:tgtEl>
                                          <p:spTgt spid="6">
                                            <p:txEl>
                                              <p:pRg st="7" end="7"/>
                                            </p:txEl>
                                          </p:spTgt>
                                        </p:tgtEl>
                                      </p:cBhvr>
                                    </p:animEffect>
                                    <p:anim calcmode="lin" valueType="num">
                                      <p:cBhvr>
                                        <p:cTn id="5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0" dur="500" fill="hold"/>
                                        <p:tgtEl>
                                          <p:spTgt spid="6">
                                            <p:txEl>
                                              <p:pRg st="7" end="7"/>
                                            </p:tx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500"/>
                                        <p:tgtEl>
                                          <p:spTgt spid="6">
                                            <p:txEl>
                                              <p:pRg st="8" end="8"/>
                                            </p:txEl>
                                          </p:spTgt>
                                        </p:tgtEl>
                                      </p:cBhvr>
                                    </p:animEffect>
                                    <p:anim calcmode="lin" valueType="num">
                                      <p:cBhvr>
                                        <p:cTn id="64"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wipe(down)">
                                      <p:cBhvr>
                                        <p:cTn id="7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CNGS target units as built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pic>
        <p:nvPicPr>
          <p:cNvPr id="6" name="Picture 2" descr="G:\Projects\Equipements Damien\CNGS\Cible carbone\Montage tube alu+CC le 23-05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Projects\Equipements Damien\CNGS\Cible carbone\Montage tube alu+CC le 23-05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590800"/>
            <a:ext cx="4876800" cy="3657600"/>
          </a:xfrm>
          <a:prstGeom prst="rect">
            <a:avLst/>
          </a:prstGeom>
          <a:noFill/>
          <a:ln w="47625">
            <a:solidFill>
              <a:schemeClr val="bg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57601" y="1295400"/>
            <a:ext cx="4571999" cy="1200329"/>
          </a:xfrm>
          <a:prstGeom prst="rect">
            <a:avLst/>
          </a:prstGeom>
          <a:solidFill>
            <a:schemeClr val="bg2"/>
          </a:solidFill>
          <a:ln w="44450">
            <a:solidFill>
              <a:schemeClr val="bg1"/>
            </a:solidFill>
          </a:ln>
        </p:spPr>
        <p:txBody>
          <a:bodyPr wrap="square" rtlCol="0">
            <a:spAutoFit/>
          </a:bodyPr>
          <a:lstStyle/>
          <a:p>
            <a:pPr marL="285750" indent="-285750">
              <a:buFont typeface="Wingdings" pitchFamily="2" charset="2"/>
              <a:buChar char="§"/>
            </a:pPr>
            <a:r>
              <a:rPr lang="en-GB" dirty="0" smtClean="0"/>
              <a:t>5 units (1 active + 4 in-situ spare) are hosted in a target magazine</a:t>
            </a:r>
          </a:p>
          <a:p>
            <a:pPr marL="285750" indent="-285750">
              <a:buFont typeface="Wingdings" pitchFamily="2" charset="2"/>
              <a:buChar char="§"/>
            </a:pPr>
            <a:r>
              <a:rPr lang="en-GB" dirty="0" smtClean="0"/>
              <a:t>An additional spare magazine is available in case of complete target failure</a:t>
            </a:r>
            <a:endParaRPr lang="en-US" dirty="0"/>
          </a:p>
        </p:txBody>
      </p:sp>
      <p:sp>
        <p:nvSpPr>
          <p:cNvPr id="10" name="TextBox 9"/>
          <p:cNvSpPr txBox="1"/>
          <p:nvPr/>
        </p:nvSpPr>
        <p:spPr>
          <a:xfrm>
            <a:off x="4267200" y="5486400"/>
            <a:ext cx="2057400" cy="646331"/>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rPr>
              <a:t>C-C structural tube</a:t>
            </a:r>
            <a:endParaRPr lang="en-US" b="1" dirty="0">
              <a:solidFill>
                <a:schemeClr val="bg1"/>
              </a:solidFill>
              <a:effectLst>
                <a:outerShdw blurRad="38100" dist="38100" dir="2700000" algn="tl">
                  <a:srgbClr val="000000">
                    <a:alpha val="43137"/>
                  </a:srgbClr>
                </a:outerShdw>
              </a:effectLst>
            </a:endParaRPr>
          </a:p>
        </p:txBody>
      </p:sp>
      <p:cxnSp>
        <p:nvCxnSpPr>
          <p:cNvPr id="13" name="Straight Arrow Connector 12"/>
          <p:cNvCxnSpPr>
            <a:stCxn id="10" idx="0"/>
          </p:cNvCxnSpPr>
          <p:nvPr/>
        </p:nvCxnSpPr>
        <p:spPr>
          <a:xfrm flipV="1">
            <a:off x="5295900" y="5181600"/>
            <a:ext cx="1257300" cy="304800"/>
          </a:xfrm>
          <a:prstGeom prst="straightConnector1">
            <a:avLst/>
          </a:prstGeom>
          <a:ln w="285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67200" y="2938397"/>
            <a:ext cx="1680268"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Graphite rods</a:t>
            </a:r>
            <a:endParaRPr lang="en-US" b="1" dirty="0">
              <a:solidFill>
                <a:schemeClr val="bg1"/>
              </a:solidFill>
              <a:effectLst>
                <a:outerShdw blurRad="38100" dist="38100" dir="2700000" algn="tl">
                  <a:srgbClr val="000000">
                    <a:alpha val="43137"/>
                  </a:srgbClr>
                </a:outerShdw>
              </a:effectLst>
            </a:endParaRPr>
          </a:p>
        </p:txBody>
      </p:sp>
      <p:cxnSp>
        <p:nvCxnSpPr>
          <p:cNvPr id="15" name="Straight Arrow Connector 14"/>
          <p:cNvCxnSpPr>
            <a:stCxn id="14" idx="2"/>
          </p:cNvCxnSpPr>
          <p:nvPr/>
        </p:nvCxnSpPr>
        <p:spPr>
          <a:xfrm>
            <a:off x="5107334" y="3307729"/>
            <a:ext cx="1445866" cy="959471"/>
          </a:xfrm>
          <a:prstGeom prst="straightConnector1">
            <a:avLst/>
          </a:prstGeom>
          <a:ln w="285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0"/>
          </p:cNvCxnSpPr>
          <p:nvPr/>
        </p:nvCxnSpPr>
        <p:spPr>
          <a:xfrm flipH="1" flipV="1">
            <a:off x="7772400" y="4191000"/>
            <a:ext cx="228600" cy="1295399"/>
          </a:xfrm>
          <a:prstGeom prst="straightConnector1">
            <a:avLst/>
          </a:prstGeom>
          <a:ln w="285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86600" y="5486399"/>
            <a:ext cx="1828800" cy="646331"/>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rPr>
              <a:t>Al tube, anodized inside</a:t>
            </a:r>
            <a:endParaRPr lang="en-US" b="1" dirty="0">
              <a:solidFill>
                <a:schemeClr val="bg1"/>
              </a:solidFill>
              <a:effectLst>
                <a:outerShdw blurRad="38100" dist="38100" dir="2700000" algn="tl">
                  <a:srgbClr val="000000">
                    <a:alpha val="43137"/>
                  </a:srgbClr>
                </a:outerShdw>
              </a:effectLst>
            </a:endParaRPr>
          </a:p>
        </p:txBody>
      </p:sp>
      <p:cxnSp>
        <p:nvCxnSpPr>
          <p:cNvPr id="24" name="Straight Arrow Connector 23"/>
          <p:cNvCxnSpPr/>
          <p:nvPr/>
        </p:nvCxnSpPr>
        <p:spPr>
          <a:xfrm flipH="1" flipV="1">
            <a:off x="1828800" y="3307729"/>
            <a:ext cx="3467100" cy="2178671"/>
          </a:xfrm>
          <a:prstGeom prst="straightConnector1">
            <a:avLst/>
          </a:prstGeom>
          <a:ln w="285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405655" y="3429000"/>
            <a:ext cx="1318745" cy="923330"/>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rPr>
              <a:t>Al external fins</a:t>
            </a:r>
            <a:endParaRPr lang="en-US" b="1" dirty="0">
              <a:solidFill>
                <a:schemeClr val="bg1"/>
              </a:solidFill>
              <a:effectLst>
                <a:outerShdw blurRad="38100" dist="38100" dir="2700000" algn="tl">
                  <a:srgbClr val="000000">
                    <a:alpha val="43137"/>
                  </a:srgbClr>
                </a:outerShdw>
              </a:effectLst>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641476"/>
            <a:ext cx="1683033" cy="1689846"/>
          </a:xfrm>
          <a:prstGeom prst="rect">
            <a:avLst/>
          </a:prstGeom>
          <a:noFill/>
          <a:ln w="476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2209800" y="5181600"/>
            <a:ext cx="1752600" cy="646331"/>
          </a:xfrm>
          <a:prstGeom prst="rect">
            <a:avLst/>
          </a:prstGeom>
          <a:noFill/>
        </p:spPr>
        <p:txBody>
          <a:bodyPr wrap="square" rtlCol="0">
            <a:spAutoFit/>
          </a:bodyPr>
          <a:lstStyle/>
          <a:p>
            <a:r>
              <a:rPr lang="en-GB" dirty="0" smtClean="0"/>
              <a:t>Implementation in FLUKA</a:t>
            </a:r>
            <a:endParaRPr lang="en-US" dirty="0"/>
          </a:p>
        </p:txBody>
      </p:sp>
      <p:sp>
        <p:nvSpPr>
          <p:cNvPr id="20" name="TextBox 19"/>
          <p:cNvSpPr txBox="1"/>
          <p:nvPr/>
        </p:nvSpPr>
        <p:spPr>
          <a:xfrm>
            <a:off x="6957221" y="2658070"/>
            <a:ext cx="1958179" cy="923330"/>
          </a:xfrm>
          <a:prstGeom prst="rect">
            <a:avLst/>
          </a:prstGeom>
          <a:solidFill>
            <a:srgbClr val="0070C0">
              <a:alpha val="40000"/>
            </a:srgbClr>
          </a:solidFill>
        </p:spPr>
        <p:txBody>
          <a:bodyPr wrap="square" rtlCol="0">
            <a:spAutoFit/>
          </a:bodyPr>
          <a:lstStyle/>
          <a:p>
            <a:r>
              <a:rPr lang="en-US" b="1" dirty="0" err="1" smtClean="0">
                <a:solidFill>
                  <a:schemeClr val="bg1"/>
                </a:solidFill>
                <a:effectLst>
                  <a:outerShdw blurRad="38100" dist="38100" dir="2700000" algn="tl">
                    <a:srgbClr val="000000">
                      <a:alpha val="43137"/>
                    </a:srgbClr>
                  </a:outerShdw>
                </a:effectLst>
              </a:rPr>
              <a:t>T</a:t>
            </a:r>
            <a:r>
              <a:rPr lang="en-US" b="1" baseline="-25000" dirty="0" err="1" smtClean="0">
                <a:solidFill>
                  <a:schemeClr val="bg1"/>
                </a:solidFill>
                <a:effectLst>
                  <a:outerShdw blurRad="38100" dist="38100" dir="2700000" algn="tl">
                    <a:srgbClr val="000000">
                      <a:alpha val="43137"/>
                    </a:srgbClr>
                  </a:outerShdw>
                </a:effectLst>
              </a:rPr>
              <a:t>graphite</a:t>
            </a:r>
            <a:r>
              <a:rPr lang="en-US" b="1" dirty="0" smtClean="0">
                <a:solidFill>
                  <a:schemeClr val="bg1"/>
                </a:solidFill>
                <a:effectLst>
                  <a:outerShdw blurRad="38100" dist="38100" dir="2700000" algn="tl">
                    <a:srgbClr val="000000">
                      <a:alpha val="43137"/>
                    </a:srgbClr>
                  </a:outerShdw>
                </a:effectLst>
              </a:rPr>
              <a:t> ~ 990 ˚C</a:t>
            </a:r>
          </a:p>
          <a:p>
            <a:r>
              <a:rPr lang="en-US" b="1" dirty="0" smtClean="0">
                <a:solidFill>
                  <a:schemeClr val="bg1"/>
                </a:solidFill>
                <a:effectLst>
                  <a:outerShdw blurRad="38100" dist="38100" dir="2700000" algn="tl">
                    <a:srgbClr val="000000">
                      <a:alpha val="43137"/>
                    </a:srgbClr>
                  </a:outerShdw>
                </a:effectLst>
              </a:rPr>
              <a:t>T</a:t>
            </a:r>
            <a:r>
              <a:rPr lang="en-US" b="1" baseline="-25000" dirty="0" smtClean="0">
                <a:solidFill>
                  <a:schemeClr val="bg1"/>
                </a:solidFill>
                <a:effectLst>
                  <a:outerShdw blurRad="38100" dist="38100" dir="2700000" algn="tl">
                    <a:srgbClr val="000000">
                      <a:alpha val="43137"/>
                    </a:srgbClr>
                  </a:outerShdw>
                </a:effectLst>
              </a:rPr>
              <a:t>C-C</a:t>
            </a:r>
            <a:r>
              <a:rPr lang="en-US" b="1" dirty="0" smtClean="0">
                <a:solidFill>
                  <a:schemeClr val="bg1"/>
                </a:solidFill>
                <a:effectLst>
                  <a:outerShdw blurRad="38100" dist="38100" dir="2700000" algn="tl">
                    <a:srgbClr val="000000">
                      <a:alpha val="43137"/>
                    </a:srgbClr>
                  </a:outerShdw>
                </a:effectLst>
              </a:rPr>
              <a:t> ~ 375 ˚C</a:t>
            </a:r>
          </a:p>
          <a:p>
            <a:r>
              <a:rPr lang="en-US" b="1" dirty="0" err="1" smtClean="0">
                <a:solidFill>
                  <a:schemeClr val="bg1"/>
                </a:solidFill>
                <a:effectLst>
                  <a:outerShdw blurRad="38100" dist="38100" dir="2700000" algn="tl">
                    <a:srgbClr val="000000">
                      <a:alpha val="43137"/>
                    </a:srgbClr>
                  </a:outerShdw>
                </a:effectLst>
              </a:rPr>
              <a:t>T</a:t>
            </a:r>
            <a:r>
              <a:rPr lang="en-US" b="1" baseline="-25000" dirty="0" err="1" smtClean="0">
                <a:solidFill>
                  <a:schemeClr val="bg1"/>
                </a:solidFill>
                <a:effectLst>
                  <a:outerShdw blurRad="38100" dist="38100" dir="2700000" algn="tl">
                    <a:srgbClr val="000000">
                      <a:alpha val="43137"/>
                    </a:srgbClr>
                  </a:outerShdw>
                </a:effectLst>
              </a:rPr>
              <a:t>He</a:t>
            </a:r>
            <a:r>
              <a:rPr lang="en-US" b="1" dirty="0" smtClean="0">
                <a:solidFill>
                  <a:schemeClr val="bg1"/>
                </a:solidFill>
                <a:effectLst>
                  <a:outerShdw blurRad="38100" dist="38100" dir="2700000" algn="tl">
                    <a:srgbClr val="000000">
                      <a:alpha val="43137"/>
                    </a:srgbClr>
                  </a:outerShdw>
                </a:effectLst>
              </a:rPr>
              <a:t> ~ 365 ˚C</a:t>
            </a:r>
            <a:endParaRPr lang="en-US" b="1" dirty="0">
              <a:solidFill>
                <a:schemeClr val="bg1"/>
              </a:solidFill>
              <a:effectLst>
                <a:outerShdw blurRad="38100" dist="38100" dir="2700000" algn="tl">
                  <a:srgbClr val="000000">
                    <a:alpha val="43137"/>
                  </a:srgbClr>
                </a:outerShdw>
              </a:effectLst>
            </a:endParaRPr>
          </a:p>
        </p:txBody>
      </p:sp>
      <p:pic>
        <p:nvPicPr>
          <p:cNvPr id="21"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cxnSp>
        <p:nvCxnSpPr>
          <p:cNvPr id="17" name="Straight Arrow Connector 16"/>
          <p:cNvCxnSpPr/>
          <p:nvPr/>
        </p:nvCxnSpPr>
        <p:spPr>
          <a:xfrm flipH="1" flipV="1">
            <a:off x="3405656" y="2495730"/>
            <a:ext cx="251945" cy="811999"/>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03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42"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Horizontal)">
                                      <p:cBhvr>
                                        <p:cTn id="59" dur="500"/>
                                        <p:tgtEl>
                                          <p:spTgt spid="31"/>
                                        </p:tgtEl>
                                      </p:cBhvr>
                                    </p:animEffect>
                                  </p:childTnLst>
                                </p:cTn>
                              </p:par>
                              <p:par>
                                <p:cTn id="60" presetID="16" presetClass="entr" presetSubtype="42"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outHorizontal)">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p:bldP spid="23" grpId="0"/>
      <p:bldP spid="30" grpId="0"/>
      <p:bldP spid="32"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Target unit as built and installed in CNGS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pic>
        <p:nvPicPr>
          <p:cNvPr id="6" name="Picture 7" descr="2 tables le 3-08-2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363930"/>
            <a:ext cx="6360226" cy="4770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38600" y="4202076"/>
            <a:ext cx="2834494" cy="369332"/>
          </a:xfrm>
          <a:prstGeom prst="rect">
            <a:avLst/>
          </a:prstGeom>
          <a:solidFill>
            <a:schemeClr val="bg1">
              <a:alpha val="40000"/>
            </a:schemeClr>
          </a:solid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Alignment table </a:t>
            </a:r>
            <a:r>
              <a:rPr lang="en-GB" sz="1400" b="1" dirty="0" smtClean="0">
                <a:solidFill>
                  <a:schemeClr val="bg1"/>
                </a:solidFill>
                <a:effectLst>
                  <a:outerShdw blurRad="38100" dist="38100" dir="2700000" algn="tl">
                    <a:srgbClr val="000000">
                      <a:alpha val="43137"/>
                    </a:srgbClr>
                  </a:outerShdw>
                </a:effectLst>
              </a:rPr>
              <a:t>(movable)</a:t>
            </a:r>
            <a:endParaRPr lang="en-US"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050097" y="5182191"/>
            <a:ext cx="1895519" cy="369332"/>
          </a:xfrm>
          <a:prstGeom prst="rect">
            <a:avLst/>
          </a:prstGeom>
          <a:solidFill>
            <a:schemeClr val="bg1">
              <a:alpha val="40000"/>
            </a:schemeClr>
          </a:solid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Base table </a:t>
            </a:r>
            <a:r>
              <a:rPr lang="en-GB" sz="1400" b="1" dirty="0" smtClean="0">
                <a:solidFill>
                  <a:schemeClr val="bg1"/>
                </a:solidFill>
                <a:effectLst>
                  <a:outerShdw blurRad="38100" dist="38100" dir="2700000" algn="tl">
                    <a:srgbClr val="000000">
                      <a:alpha val="43137"/>
                    </a:srgbClr>
                  </a:outerShdw>
                </a:effectLst>
              </a:rPr>
              <a:t>(fixed)</a:t>
            </a:r>
            <a:endParaRPr lang="en-US" sz="1400" b="1" dirty="0">
              <a:solidFill>
                <a:schemeClr val="bg1"/>
              </a:solidFill>
              <a:effectLst>
                <a:outerShdw blurRad="38100" dist="38100" dir="2700000" algn="tl">
                  <a:srgbClr val="000000">
                    <a:alpha val="43137"/>
                  </a:srgbClr>
                </a:outerShdw>
              </a:effectLst>
            </a:endParaRPr>
          </a:p>
        </p:txBody>
      </p:sp>
      <p:sp>
        <p:nvSpPr>
          <p:cNvPr id="9" name="Oval 8"/>
          <p:cNvSpPr/>
          <p:nvPr/>
        </p:nvSpPr>
        <p:spPr>
          <a:xfrm>
            <a:off x="1828800" y="3962400"/>
            <a:ext cx="1294410" cy="1219791"/>
          </a:xfrm>
          <a:prstGeom prst="ellipse">
            <a:avLst/>
          </a:prstGeom>
          <a:noFill/>
          <a:ln w="5397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86400" y="4647904"/>
            <a:ext cx="1905000" cy="1371896"/>
          </a:xfrm>
          <a:prstGeom prst="ellipse">
            <a:avLst/>
          </a:prstGeom>
          <a:noFill/>
          <a:ln w="5397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1" y="5486400"/>
            <a:ext cx="2971799" cy="646331"/>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rPr>
              <a:t>Target displacement mechanism (lifting jacks)</a:t>
            </a:r>
            <a:endParaRPr lang="en-US" b="1" dirty="0">
              <a:solidFill>
                <a:schemeClr val="bg1"/>
              </a:solidFill>
              <a:effectLst>
                <a:outerShdw blurRad="38100" dist="38100" dir="2700000" algn="tl">
                  <a:srgbClr val="000000">
                    <a:alpha val="43137"/>
                  </a:srgbClr>
                </a:outerShdw>
              </a:effectLst>
            </a:endParaRPr>
          </a:p>
        </p:txBody>
      </p:sp>
      <p:cxnSp>
        <p:nvCxnSpPr>
          <p:cNvPr id="13" name="Straight Arrow Connector 12"/>
          <p:cNvCxnSpPr>
            <a:stCxn id="11" idx="3"/>
          </p:cNvCxnSpPr>
          <p:nvPr/>
        </p:nvCxnSpPr>
        <p:spPr>
          <a:xfrm flipV="1">
            <a:off x="4419600" y="5486403"/>
            <a:ext cx="1066800" cy="323163"/>
          </a:xfrm>
          <a:prstGeom prst="straightConnector1">
            <a:avLst/>
          </a:prstGeom>
          <a:ln w="41275">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1600200"/>
            <a:ext cx="1980863" cy="369332"/>
          </a:xfrm>
          <a:prstGeom prst="rect">
            <a:avLst/>
          </a:prstGeom>
          <a:noFill/>
        </p:spPr>
        <p:txBody>
          <a:bodyPr wrap="none" rtlCol="0">
            <a:spAutoFit/>
          </a:bodyPr>
          <a:lstStyle/>
          <a:p>
            <a:r>
              <a:rPr lang="en-GB" b="1" u="sng" dirty="0" smtClean="0">
                <a:solidFill>
                  <a:schemeClr val="bg1"/>
                </a:solidFill>
                <a:effectLst>
                  <a:outerShdw blurRad="38100" dist="38100" dir="2700000" algn="tl">
                    <a:srgbClr val="000000">
                      <a:alpha val="43137"/>
                    </a:srgbClr>
                  </a:outerShdw>
                </a:effectLst>
              </a:rPr>
              <a:t>Target magazine</a:t>
            </a:r>
            <a:endParaRPr lang="en-US" b="1" u="sng"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6311285" y="2514600"/>
            <a:ext cx="851515"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BPKG</a:t>
            </a:r>
            <a:endParaRPr lang="en-US"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1801225" y="1619003"/>
            <a:ext cx="1691489"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Rotating disks</a:t>
            </a:r>
            <a:endParaRPr lang="en-US" b="1" dirty="0">
              <a:solidFill>
                <a:schemeClr val="bg1"/>
              </a:solidFill>
              <a:effectLst>
                <a:outerShdw blurRad="38100" dist="38100" dir="2700000" algn="tl">
                  <a:srgbClr val="000000">
                    <a:alpha val="43137"/>
                  </a:srgbClr>
                </a:outerShdw>
              </a:effectLst>
            </a:endParaRPr>
          </a:p>
        </p:txBody>
      </p:sp>
      <p:cxnSp>
        <p:nvCxnSpPr>
          <p:cNvPr id="23" name="Straight Arrow Connector 22"/>
          <p:cNvCxnSpPr/>
          <p:nvPr/>
        </p:nvCxnSpPr>
        <p:spPr>
          <a:xfrm flipH="1">
            <a:off x="2476005" y="1988335"/>
            <a:ext cx="190995" cy="710931"/>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646969" y="1988335"/>
            <a:ext cx="1010631" cy="355465"/>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0"/>
            <a:endCxn id="9" idx="4"/>
          </p:cNvCxnSpPr>
          <p:nvPr/>
        </p:nvCxnSpPr>
        <p:spPr>
          <a:xfrm flipH="1" flipV="1">
            <a:off x="2476005" y="5182191"/>
            <a:ext cx="457696" cy="304209"/>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
        <p:nvSpPr>
          <p:cNvPr id="12" name="TextBox 11"/>
          <p:cNvSpPr txBox="1"/>
          <p:nvPr/>
        </p:nvSpPr>
        <p:spPr>
          <a:xfrm>
            <a:off x="4284744" y="3669268"/>
            <a:ext cx="2420856"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Rotation mechanism</a:t>
            </a:r>
            <a:endParaRPr lang="en-US" b="1" dirty="0">
              <a:solidFill>
                <a:schemeClr val="bg1"/>
              </a:solidFill>
              <a:effectLst>
                <a:outerShdw blurRad="38100" dist="38100" dir="2700000" algn="tl">
                  <a:srgbClr val="000000">
                    <a:alpha val="43137"/>
                  </a:srgbClr>
                </a:outerShdw>
              </a:effectLst>
            </a:endParaRPr>
          </a:p>
        </p:txBody>
      </p:sp>
      <p:sp>
        <p:nvSpPr>
          <p:cNvPr id="14" name="Oval 13"/>
          <p:cNvSpPr/>
          <p:nvPr/>
        </p:nvSpPr>
        <p:spPr>
          <a:xfrm>
            <a:off x="3276600" y="3581400"/>
            <a:ext cx="990600" cy="620676"/>
          </a:xfrm>
          <a:prstGeom prst="ellipse">
            <a:avLst/>
          </a:prstGeom>
          <a:noFill/>
          <a:ln w="4127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3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8" grpId="0"/>
      <p:bldP spid="19" grpId="0"/>
      <p:bldP spid="21" grpId="0"/>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target base/alignment table</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802489"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9200"/>
            <a:ext cx="396928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 y="1676400"/>
            <a:ext cx="1295400" cy="523220"/>
          </a:xfrm>
          <a:prstGeom prst="rect">
            <a:avLst/>
          </a:prstGeom>
          <a:noFill/>
        </p:spPr>
        <p:txBody>
          <a:bodyPr wrap="square" rtlCol="0">
            <a:spAutoFit/>
          </a:bodyPr>
          <a:lstStyle/>
          <a:p>
            <a:r>
              <a:rPr lang="en-GB" sz="1400" b="1" dirty="0" smtClean="0">
                <a:solidFill>
                  <a:schemeClr val="bg1"/>
                </a:solidFill>
                <a:effectLst>
                  <a:outerShdw blurRad="38100" dist="38100" dir="2700000" algn="tl">
                    <a:srgbClr val="000000">
                      <a:alpha val="43137"/>
                    </a:srgbClr>
                  </a:outerShdw>
                </a:effectLst>
              </a:rPr>
              <a:t>Fast coupling system</a:t>
            </a:r>
            <a:endParaRPr lang="en-US" sz="1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3192889" y="2558742"/>
            <a:ext cx="1074311" cy="523220"/>
          </a:xfrm>
          <a:prstGeom prst="rect">
            <a:avLst/>
          </a:prstGeom>
          <a:noFill/>
        </p:spPr>
        <p:txBody>
          <a:bodyPr wrap="square" rtlCol="0">
            <a:spAutoFit/>
          </a:bodyPr>
          <a:lstStyle/>
          <a:p>
            <a:r>
              <a:rPr lang="en-GB" sz="1400" b="1" dirty="0" smtClean="0">
                <a:solidFill>
                  <a:schemeClr val="bg1"/>
                </a:solidFill>
                <a:effectLst>
                  <a:outerShdw blurRad="38100" dist="38100" dir="2700000" algn="tl">
                    <a:srgbClr val="000000">
                      <a:alpha val="43137"/>
                    </a:srgbClr>
                  </a:outerShdw>
                </a:effectLst>
              </a:rPr>
              <a:t>Indexing system</a:t>
            </a:r>
            <a:endParaRPr lang="en-US" sz="1400" b="1" dirty="0">
              <a:solidFill>
                <a:schemeClr val="bg1"/>
              </a:solidFill>
              <a:effectLst>
                <a:outerShdw blurRad="38100" dist="38100" dir="2700000" algn="tl">
                  <a:srgbClr val="000000">
                    <a:alpha val="43137"/>
                  </a:srgbClr>
                </a:outerShdw>
              </a:effectLst>
            </a:endParaRPr>
          </a:p>
        </p:txBody>
      </p:sp>
      <p:sp>
        <p:nvSpPr>
          <p:cNvPr id="8" name="Oval 7"/>
          <p:cNvSpPr/>
          <p:nvPr/>
        </p:nvSpPr>
        <p:spPr>
          <a:xfrm>
            <a:off x="990600" y="2209800"/>
            <a:ext cx="1066800" cy="1000780"/>
          </a:xfrm>
          <a:prstGeom prst="ellipse">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307771" y="2174032"/>
            <a:ext cx="816429" cy="1229380"/>
          </a:xfrm>
          <a:prstGeom prst="ellipse">
            <a:avLst/>
          </a:prstGeom>
          <a:solidFill>
            <a:schemeClr val="bg1">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1447800"/>
            <a:ext cx="1143000" cy="830997"/>
          </a:xfrm>
          <a:prstGeom prst="rect">
            <a:avLst/>
          </a:prstGeom>
          <a:noFill/>
        </p:spPr>
        <p:txBody>
          <a:bodyPr wrap="square" rtlCol="0">
            <a:spAutoFit/>
          </a:bodyPr>
          <a:lstStyle/>
          <a:p>
            <a:r>
              <a:rPr lang="en-GB" sz="1600" b="1" dirty="0" smtClean="0">
                <a:solidFill>
                  <a:schemeClr val="bg1"/>
                </a:solidFill>
                <a:effectLst>
                  <a:outerShdw blurRad="38100" dist="38100" dir="2700000" algn="tl">
                    <a:srgbClr val="000000">
                      <a:alpha val="43137"/>
                    </a:srgbClr>
                  </a:outerShdw>
                </a:effectLst>
              </a:rPr>
              <a:t>Finned internal shielding</a:t>
            </a:r>
            <a:endParaRPr lang="en-US" sz="16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28600" y="3886200"/>
            <a:ext cx="4343400" cy="2308324"/>
          </a:xfrm>
          <a:prstGeom prst="rect">
            <a:avLst/>
          </a:prstGeom>
          <a:noFill/>
        </p:spPr>
        <p:txBody>
          <a:bodyPr wrap="square" rtlCol="0">
            <a:spAutoFit/>
          </a:bodyPr>
          <a:lstStyle/>
          <a:p>
            <a:pPr marL="285750" indent="-285750">
              <a:buFont typeface="Wingdings" pitchFamily="2" charset="2"/>
              <a:buChar char="§"/>
            </a:pPr>
            <a:r>
              <a:rPr lang="en-GB" dirty="0" smtClean="0"/>
              <a:t>Base/alignment table is placed by </a:t>
            </a:r>
            <a:r>
              <a:rPr lang="en-GB" b="1" dirty="0" smtClean="0">
                <a:solidFill>
                  <a:srgbClr val="0070C0"/>
                </a:solidFill>
              </a:rPr>
              <a:t>guiding grooves </a:t>
            </a:r>
            <a:r>
              <a:rPr lang="en-GB" dirty="0" smtClean="0"/>
              <a:t>on three adjustable points</a:t>
            </a:r>
          </a:p>
          <a:p>
            <a:pPr marL="285750" indent="-285750">
              <a:buFont typeface="Wingdings" pitchFamily="2" charset="2"/>
              <a:buChar char="§"/>
            </a:pPr>
            <a:r>
              <a:rPr lang="en-GB" b="1" dirty="0" smtClean="0">
                <a:solidFill>
                  <a:srgbClr val="0070C0"/>
                </a:solidFill>
              </a:rPr>
              <a:t>Motorization</a:t>
            </a:r>
            <a:r>
              <a:rPr lang="en-GB" dirty="0" smtClean="0"/>
              <a:t> driving the alignment table </a:t>
            </a:r>
            <a:r>
              <a:rPr lang="en-GB" b="1" dirty="0" smtClean="0">
                <a:solidFill>
                  <a:srgbClr val="0070C0"/>
                </a:solidFill>
              </a:rPr>
              <a:t>is located outside of the shielding</a:t>
            </a:r>
          </a:p>
          <a:p>
            <a:pPr marL="285750" indent="-285750">
              <a:buFont typeface="Wingdings" pitchFamily="2" charset="2"/>
              <a:buChar char="§"/>
            </a:pPr>
            <a:r>
              <a:rPr lang="en-GB" dirty="0" smtClean="0"/>
              <a:t>The connection is realized through the shielding by shafts with </a:t>
            </a:r>
            <a:r>
              <a:rPr lang="en-GB" b="1" dirty="0" smtClean="0">
                <a:solidFill>
                  <a:srgbClr val="0070C0"/>
                </a:solidFill>
              </a:rPr>
              <a:t>fast coupling systems</a:t>
            </a:r>
            <a:endParaRPr lang="en-US" b="1" dirty="0">
              <a:solidFill>
                <a:srgbClr val="0070C0"/>
              </a:solidFill>
            </a:endParaRPr>
          </a:p>
        </p:txBody>
      </p:sp>
      <p:sp>
        <p:nvSpPr>
          <p:cNvPr id="12" name="TextBox 11"/>
          <p:cNvSpPr txBox="1"/>
          <p:nvPr/>
        </p:nvSpPr>
        <p:spPr>
          <a:xfrm>
            <a:off x="5105400" y="4419600"/>
            <a:ext cx="2316275"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Horizontal movement</a:t>
            </a:r>
            <a:endParaRPr lang="en-US" sz="16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5661562" y="5133109"/>
            <a:ext cx="2025042"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Vertical movement</a:t>
            </a:r>
            <a:endParaRPr lang="en-US" sz="1600" b="1" dirty="0">
              <a:solidFill>
                <a:schemeClr val="bg1"/>
              </a:solidFill>
              <a:effectLst>
                <a:outerShdw blurRad="38100" dist="38100" dir="2700000" algn="tl">
                  <a:srgbClr val="000000">
                    <a:alpha val="43137"/>
                  </a:srgbClr>
                </a:outerShdw>
              </a:effectLst>
            </a:endParaRPr>
          </a:p>
        </p:txBody>
      </p:sp>
      <p:sp>
        <p:nvSpPr>
          <p:cNvPr id="14" name="Oval 13"/>
          <p:cNvSpPr/>
          <p:nvPr/>
        </p:nvSpPr>
        <p:spPr>
          <a:xfrm>
            <a:off x="6400800" y="3657600"/>
            <a:ext cx="762000" cy="7620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72200" y="1828800"/>
            <a:ext cx="381000" cy="42270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6600" y="1828799"/>
            <a:ext cx="533400" cy="44999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661562" y="2967700"/>
            <a:ext cx="2263237" cy="584775"/>
          </a:xfrm>
          <a:prstGeom prst="rect">
            <a:avLst/>
          </a:prstGeom>
          <a:noFill/>
        </p:spPr>
        <p:txBody>
          <a:bodyPr wrap="square" rtlCol="0">
            <a:spAutoFit/>
          </a:bodyPr>
          <a:lstStyle/>
          <a:p>
            <a:r>
              <a:rPr lang="en-GB" sz="1600" b="1" dirty="0" smtClean="0">
                <a:solidFill>
                  <a:srgbClr val="FF0000"/>
                </a:solidFill>
                <a:effectLst>
                  <a:outerShdw blurRad="38100" dist="38100" dir="2700000" algn="tl">
                    <a:srgbClr val="000000">
                      <a:alpha val="43137"/>
                    </a:srgbClr>
                  </a:outerShdw>
                </a:effectLst>
              </a:rPr>
              <a:t>Supporting points of the alignment table</a:t>
            </a:r>
            <a:endParaRPr lang="en-US" sz="1600" b="1" dirty="0">
              <a:solidFill>
                <a:srgbClr val="FF0000"/>
              </a:solidFill>
              <a:effectLst>
                <a:outerShdw blurRad="38100" dist="38100" dir="2700000" algn="tl">
                  <a:srgbClr val="000000">
                    <a:alpha val="43137"/>
                  </a:srgbClr>
                </a:outerShdw>
              </a:effectLst>
            </a:endParaRPr>
          </a:p>
        </p:txBody>
      </p:sp>
      <p:pic>
        <p:nvPicPr>
          <p:cNvPr id="22"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pic>
        <p:nvPicPr>
          <p:cNvPr id="23" name="Picture 2" descr="G:\Projects\Equipements Damien\CNGS\Maintenance annuelle de la cible T40\Fevrier 2011\P10603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735" y="1371600"/>
            <a:ext cx="3145465" cy="235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2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ppt_y"/>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 calcmode="lin" valueType="num">
                                      <p:cBhvr additive="base">
                                        <p:cTn id="48"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txEl>
                                              <p:pRg st="2" end="2"/>
                                            </p:txEl>
                                          </p:spTgt>
                                        </p:tgtEl>
                                        <p:attrNameLst>
                                          <p:attrName>ppt_y</p:attrName>
                                        </p:attrNameLst>
                                      </p:cBhvr>
                                      <p:tavLst>
                                        <p:tav tm="0">
                                          <p:val>
                                            <p:strVal val="#ppt_y"/>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barn(inVertical)">
                                      <p:cBhvr>
                                        <p:cTn id="52" dur="500"/>
                                        <p:tgtEl>
                                          <p:spTgt spid="10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8" grpId="0" animBg="1"/>
      <p:bldP spid="13" grpId="0" animBg="1"/>
      <p:bldP spid="9" grpId="0"/>
      <p:bldP spid="10" grpId="0" uiExpand="1" build="p"/>
      <p:bldP spid="12" grpId="0"/>
      <p:bldP spid="18" grpId="0"/>
      <p:bldP spid="14" grpId="0" animBg="1"/>
      <p:bldP spid="20" grpId="0" animBg="1"/>
      <p:bldP spid="21"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assembly cooling</a:t>
            </a:r>
          </a:p>
        </p:txBody>
      </p:sp>
      <p:sp>
        <p:nvSpPr>
          <p:cNvPr id="3" name="Date Placeholder 2"/>
          <p:cNvSpPr>
            <a:spLocks noGrp="1"/>
          </p:cNvSpPr>
          <p:nvPr>
            <p:ph type="dt" sz="half" idx="10"/>
          </p:nvPr>
        </p:nvSpPr>
        <p:spPr/>
        <p:txBody>
          <a:bodyPr/>
          <a:lstStyle/>
          <a:p>
            <a:r>
              <a:rPr lang="en-US" smtClean="0"/>
              <a:t>2nd-6th May 2011</a:t>
            </a:r>
            <a:endParaRPr lang="en-US" dirty="0"/>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dirty="0"/>
          </a:p>
        </p:txBody>
      </p:sp>
      <p:grpSp>
        <p:nvGrpSpPr>
          <p:cNvPr id="10" name="Group 9"/>
          <p:cNvGrpSpPr/>
          <p:nvPr/>
        </p:nvGrpSpPr>
        <p:grpSpPr>
          <a:xfrm>
            <a:off x="304800" y="1229024"/>
            <a:ext cx="3048000" cy="3266776"/>
            <a:chOff x="457200" y="1219201"/>
            <a:chExt cx="3048000" cy="3266776"/>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95400"/>
              <a:ext cx="2998812" cy="319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49588" y="3352800"/>
              <a:ext cx="255612" cy="113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88103" y="1219201"/>
              <a:ext cx="317097"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581400" y="1295400"/>
            <a:ext cx="5334000" cy="2693045"/>
          </a:xfrm>
          <a:prstGeom prst="rect">
            <a:avLst/>
          </a:prstGeom>
          <a:noFill/>
        </p:spPr>
        <p:txBody>
          <a:bodyPr wrap="square" rtlCol="0">
            <a:spAutoFit/>
          </a:bodyPr>
          <a:lstStyle/>
          <a:p>
            <a:r>
              <a:rPr lang="en-GB" dirty="0" smtClean="0"/>
              <a:t>Two main air streams in the TS, not affected by each other (3600 m</a:t>
            </a:r>
            <a:r>
              <a:rPr lang="en-GB" baseline="30000" dirty="0" smtClean="0"/>
              <a:t>3</a:t>
            </a:r>
            <a:r>
              <a:rPr lang="en-GB" dirty="0" smtClean="0"/>
              <a:t>/h cooling capacity):</a:t>
            </a:r>
          </a:p>
          <a:p>
            <a:endParaRPr lang="en-GB" sz="1050" dirty="0" smtClean="0"/>
          </a:p>
          <a:p>
            <a:pPr marL="285750" indent="-285750">
              <a:buFontTx/>
              <a:buChar char="-"/>
            </a:pPr>
            <a:r>
              <a:rPr lang="en-GB" b="1" dirty="0" smtClean="0">
                <a:solidFill>
                  <a:srgbClr val="0070C0"/>
                </a:solidFill>
              </a:rPr>
              <a:t>Vertical airflow parallel to the fins </a:t>
            </a:r>
            <a:r>
              <a:rPr lang="en-GB" dirty="0" smtClean="0"/>
              <a:t>of the target assembly </a:t>
            </a:r>
            <a:r>
              <a:rPr lang="en-GB" dirty="0" smtClean="0">
                <a:sym typeface="Wingdings" pitchFamily="2" charset="2"/>
              </a:rPr>
              <a:t> </a:t>
            </a:r>
            <a:r>
              <a:rPr lang="en-GB" b="1" dirty="0" smtClean="0">
                <a:sym typeface="Wingdings" pitchFamily="2" charset="2"/>
              </a:rPr>
              <a:t>TARGET</a:t>
            </a:r>
          </a:p>
          <a:p>
            <a:pPr marL="742950" lvl="1" indent="-285750">
              <a:buFontTx/>
              <a:buChar char="-"/>
            </a:pPr>
            <a:r>
              <a:rPr lang="en-GB" b="1" dirty="0" smtClean="0">
                <a:sym typeface="Wingdings" pitchFamily="2" charset="2"/>
              </a:rPr>
              <a:t>~6 kW to evacuate </a:t>
            </a:r>
            <a:r>
              <a:rPr lang="en-GB" sz="1400" b="1" dirty="0" smtClean="0">
                <a:sym typeface="Wingdings" pitchFamily="2" charset="2"/>
              </a:rPr>
              <a:t>(3.4 kW active unit + 1.5 kW spare unit)</a:t>
            </a:r>
            <a:endParaRPr lang="en-GB" sz="1400" b="1" dirty="0" smtClean="0"/>
          </a:p>
          <a:p>
            <a:pPr marL="285750" indent="-285750">
              <a:buFontTx/>
              <a:buChar char="-"/>
            </a:pPr>
            <a:r>
              <a:rPr lang="en-GB" b="1" dirty="0" smtClean="0">
                <a:solidFill>
                  <a:srgbClr val="0070C0"/>
                </a:solidFill>
              </a:rPr>
              <a:t>Horizontal airflow</a:t>
            </a:r>
            <a:r>
              <a:rPr lang="en-GB" dirty="0" smtClean="0"/>
              <a:t> parallel to the fins of the shielding </a:t>
            </a:r>
            <a:r>
              <a:rPr lang="en-GB" dirty="0" smtClean="0">
                <a:sym typeface="Wingdings" pitchFamily="2" charset="2"/>
              </a:rPr>
              <a:t> </a:t>
            </a:r>
            <a:r>
              <a:rPr lang="en-GB" b="1" dirty="0" smtClean="0">
                <a:sym typeface="Wingdings" pitchFamily="2" charset="2"/>
              </a:rPr>
              <a:t>SHIELDING</a:t>
            </a:r>
          </a:p>
          <a:p>
            <a:pPr marL="742950" lvl="1" indent="-285750">
              <a:buFontTx/>
              <a:buChar char="-"/>
            </a:pPr>
            <a:r>
              <a:rPr lang="en-GB" b="1" dirty="0" smtClean="0">
                <a:sym typeface="Wingdings" pitchFamily="2" charset="2"/>
              </a:rPr>
              <a:t>~15 kW </a:t>
            </a:r>
            <a:r>
              <a:rPr lang="en-GB" sz="1400" b="1" dirty="0" smtClean="0">
                <a:sym typeface="Wingdings" pitchFamily="2" charset="2"/>
              </a:rPr>
              <a:t>(~13 kW side wall shielding)</a:t>
            </a:r>
            <a:endParaRPr lang="en-US" sz="1400" b="1" dirty="0"/>
          </a:p>
        </p:txBody>
      </p:sp>
      <p:cxnSp>
        <p:nvCxnSpPr>
          <p:cNvPr id="14" name="Straight Arrow Connector 13"/>
          <p:cNvCxnSpPr/>
          <p:nvPr/>
        </p:nvCxnSpPr>
        <p:spPr>
          <a:xfrm flipH="1">
            <a:off x="2202872" y="1870086"/>
            <a:ext cx="984451"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9936251">
            <a:off x="2433116" y="1521207"/>
            <a:ext cx="1133002" cy="276999"/>
          </a:xfrm>
          <a:prstGeom prst="rect">
            <a:avLst/>
          </a:prstGeom>
          <a:noFill/>
        </p:spPr>
        <p:txBody>
          <a:bodyPr wrap="none" rtlCol="0">
            <a:spAutoFit/>
          </a:bodyPr>
          <a:lstStyle/>
          <a:p>
            <a:r>
              <a:rPr lang="en-GB" sz="1200" b="1" dirty="0" smtClean="0">
                <a:solidFill>
                  <a:srgbClr val="FF0000"/>
                </a:solidFill>
              </a:rPr>
              <a:t>Proton beam</a:t>
            </a:r>
            <a:endParaRPr lang="en-US" sz="1200" b="1" dirty="0">
              <a:solidFill>
                <a:srgbClr val="FF0000"/>
              </a:solidFill>
            </a:endParaRPr>
          </a:p>
        </p:txBody>
      </p:sp>
      <p:sp>
        <p:nvSpPr>
          <p:cNvPr id="16" name="Down Arrow 15"/>
          <p:cNvSpPr/>
          <p:nvPr/>
        </p:nvSpPr>
        <p:spPr>
          <a:xfrm flipV="1">
            <a:off x="1143000" y="2928760"/>
            <a:ext cx="304800" cy="738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flipV="1">
            <a:off x="1676400" y="2600624"/>
            <a:ext cx="304800" cy="738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4519110" flipV="1">
            <a:off x="1769423" y="1814427"/>
            <a:ext cx="304800" cy="7386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Down Arrow 19"/>
          <p:cNvSpPr/>
          <p:nvPr/>
        </p:nvSpPr>
        <p:spPr>
          <a:xfrm rot="14519110" flipV="1">
            <a:off x="2448110" y="2122445"/>
            <a:ext cx="304800" cy="7386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TextBox 21"/>
          <p:cNvSpPr txBox="1"/>
          <p:nvPr/>
        </p:nvSpPr>
        <p:spPr>
          <a:xfrm rot="19907112">
            <a:off x="721222" y="3550280"/>
            <a:ext cx="2215158" cy="369332"/>
          </a:xfrm>
          <a:prstGeom prst="rect">
            <a:avLst/>
          </a:prstGeom>
          <a:noFill/>
        </p:spPr>
        <p:txBody>
          <a:bodyPr wrap="none" rtlCol="0">
            <a:spAutoFit/>
          </a:bodyPr>
          <a:lstStyle/>
          <a:p>
            <a:r>
              <a:rPr lang="en-GB" b="1" dirty="0" smtClean="0">
                <a:solidFill>
                  <a:srgbClr val="002060"/>
                </a:solidFill>
              </a:rPr>
              <a:t>Target unit cooling</a:t>
            </a:r>
            <a:endParaRPr lang="en-US" b="1" dirty="0">
              <a:solidFill>
                <a:srgbClr val="002060"/>
              </a:solidFill>
            </a:endParaRPr>
          </a:p>
        </p:txBody>
      </p:sp>
      <p:sp>
        <p:nvSpPr>
          <p:cNvPr id="24" name="TextBox 23"/>
          <p:cNvSpPr txBox="1"/>
          <p:nvPr/>
        </p:nvSpPr>
        <p:spPr>
          <a:xfrm rot="19907112">
            <a:off x="802047" y="1479389"/>
            <a:ext cx="1873372" cy="640225"/>
          </a:xfrm>
          <a:prstGeom prst="rect">
            <a:avLst/>
          </a:prstGeom>
          <a:noFill/>
        </p:spPr>
        <p:txBody>
          <a:bodyPr wrap="square" rtlCol="0">
            <a:spAutoFit/>
          </a:bodyPr>
          <a:lstStyle/>
          <a:p>
            <a:r>
              <a:rPr lang="en-GB" b="1" dirty="0" smtClean="0">
                <a:solidFill>
                  <a:schemeClr val="accent2"/>
                </a:solidFill>
              </a:rPr>
              <a:t>Target station cooling</a:t>
            </a:r>
            <a:endParaRPr lang="en-US" b="1" dirty="0">
              <a:solidFill>
                <a:schemeClr val="accent2"/>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252" y="4038600"/>
            <a:ext cx="2893948" cy="230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603" y="4056284"/>
            <a:ext cx="2912197" cy="226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52399" y="4715470"/>
            <a:ext cx="3034923" cy="1200329"/>
          </a:xfrm>
          <a:prstGeom prst="rect">
            <a:avLst/>
          </a:prstGeom>
          <a:noFill/>
          <a:ln w="38100">
            <a:solidFill>
              <a:srgbClr val="0070C0"/>
            </a:solidFill>
          </a:ln>
        </p:spPr>
        <p:txBody>
          <a:bodyPr wrap="square" rtlCol="0">
            <a:spAutoFit/>
          </a:bodyPr>
          <a:lstStyle/>
          <a:p>
            <a:pPr marL="285750" indent="-285750">
              <a:buFont typeface="Arial" pitchFamily="34" charset="0"/>
              <a:buChar char="•"/>
            </a:pPr>
            <a:r>
              <a:rPr lang="en-GB" b="1" dirty="0" err="1" smtClean="0"/>
              <a:t>T</a:t>
            </a:r>
            <a:r>
              <a:rPr lang="en-GB" b="1" baseline="-25000" dirty="0" err="1" smtClean="0"/>
              <a:t>av</a:t>
            </a:r>
            <a:r>
              <a:rPr lang="en-GB" b="1" dirty="0" smtClean="0"/>
              <a:t> = 85 ˚C</a:t>
            </a:r>
            <a:r>
              <a:rPr lang="en-GB" dirty="0" smtClean="0"/>
              <a:t>, </a:t>
            </a:r>
            <a:r>
              <a:rPr lang="en-GB" dirty="0" err="1" smtClean="0"/>
              <a:t>T</a:t>
            </a:r>
            <a:r>
              <a:rPr lang="en-GB" baseline="-25000" dirty="0" err="1" smtClean="0"/>
              <a:t>max</a:t>
            </a:r>
            <a:r>
              <a:rPr lang="en-GB" dirty="0" smtClean="0"/>
              <a:t> = 93.5 </a:t>
            </a:r>
            <a:r>
              <a:rPr lang="en-GB" dirty="0"/>
              <a:t>˚</a:t>
            </a:r>
            <a:r>
              <a:rPr lang="en-GB" dirty="0" smtClean="0"/>
              <a:t>C (finned case!)</a:t>
            </a:r>
          </a:p>
          <a:p>
            <a:pPr marL="285750" indent="-285750">
              <a:buFont typeface="Arial" pitchFamily="34" charset="0"/>
              <a:buChar char="•"/>
            </a:pPr>
            <a:r>
              <a:rPr lang="en-GB" b="1" dirty="0" err="1"/>
              <a:t>T</a:t>
            </a:r>
            <a:r>
              <a:rPr lang="en-GB" b="1" baseline="-25000" dirty="0" err="1"/>
              <a:t>avshield</a:t>
            </a:r>
            <a:r>
              <a:rPr lang="en-GB" b="1" dirty="0"/>
              <a:t> ~40 ˚</a:t>
            </a:r>
            <a:r>
              <a:rPr lang="en-GB" b="1" dirty="0" smtClean="0"/>
              <a:t>C</a:t>
            </a:r>
            <a:r>
              <a:rPr lang="en-GB" dirty="0" smtClean="0"/>
              <a:t>, </a:t>
            </a:r>
            <a:r>
              <a:rPr lang="en-GB" dirty="0" err="1" smtClean="0"/>
              <a:t>T</a:t>
            </a:r>
            <a:r>
              <a:rPr lang="en-GB" baseline="-25000" dirty="0" err="1" smtClean="0"/>
              <a:t>maxshield</a:t>
            </a:r>
            <a:r>
              <a:rPr lang="en-GB" dirty="0" smtClean="0"/>
              <a:t> ~300 </a:t>
            </a:r>
            <a:r>
              <a:rPr lang="en-GB" dirty="0"/>
              <a:t>˚</a:t>
            </a:r>
            <a:r>
              <a:rPr lang="en-GB" dirty="0" smtClean="0"/>
              <a:t>C </a:t>
            </a:r>
            <a:endParaRPr lang="en-US" dirty="0"/>
          </a:p>
        </p:txBody>
      </p:sp>
      <p:sp>
        <p:nvSpPr>
          <p:cNvPr id="29" name="TextBox 28"/>
          <p:cNvSpPr txBox="1"/>
          <p:nvPr/>
        </p:nvSpPr>
        <p:spPr>
          <a:xfrm>
            <a:off x="1659478" y="6047601"/>
            <a:ext cx="1122359" cy="276999"/>
          </a:xfrm>
          <a:prstGeom prst="rect">
            <a:avLst/>
          </a:prstGeom>
          <a:noFill/>
        </p:spPr>
        <p:txBody>
          <a:bodyPr wrap="none" rtlCol="0">
            <a:spAutoFit/>
          </a:bodyPr>
          <a:lstStyle/>
          <a:p>
            <a:r>
              <a:rPr lang="en-US" sz="1200" i="1" dirty="0" smtClean="0">
                <a:solidFill>
                  <a:schemeClr val="bg1">
                    <a:lumMod val="50000"/>
                  </a:schemeClr>
                </a:solidFill>
              </a:rPr>
              <a:t>M. Kuhn (2005)</a:t>
            </a:r>
            <a:endParaRPr lang="en-US" sz="1200" i="1" dirty="0">
              <a:solidFill>
                <a:schemeClr val="bg1">
                  <a:lumMod val="50000"/>
                </a:schemeClr>
              </a:solidFill>
            </a:endParaRPr>
          </a:p>
        </p:txBody>
      </p:sp>
      <p:pic>
        <p:nvPicPr>
          <p:cNvPr id="23" name="Picture 1" descr="C:\Documents and Settings\marco\Desktop\fission2009\images-1.jpeg"/>
          <p:cNvPicPr>
            <a:picLocks noChangeAspect="1" noChangeArrowheads="1"/>
          </p:cNvPicPr>
          <p:nvPr/>
        </p:nvPicPr>
        <p:blipFill>
          <a:blip r:embed="rId6"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7804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500"/>
                                        <p:tgtEl>
                                          <p:spTgt spid="1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500"/>
                                        <p:tgtEl>
                                          <p:spTgt spid="13">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500"/>
                                        <p:tgtEl>
                                          <p:spTgt spid="13">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bg/>
                                          </p:spTgt>
                                        </p:tgtEl>
                                        <p:attrNameLst>
                                          <p:attrName>style.visibility</p:attrName>
                                        </p:attrNameLst>
                                      </p:cBhvr>
                                      <p:to>
                                        <p:strVal val="visible"/>
                                      </p:to>
                                    </p:set>
                                    <p:animEffect transition="in" filter="barn(inVertical)">
                                      <p:cBhvr>
                                        <p:cTn id="55" dur="500"/>
                                        <p:tgtEl>
                                          <p:spTgt spid="25">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Effect transition="in" filter="barn(inVertical)">
                                      <p:cBhvr>
                                        <p:cTn id="61" dur="500"/>
                                        <p:tgtEl>
                                          <p:spTgt spid="25">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074"/>
                                        </p:tgtEl>
                                        <p:attrNameLst>
                                          <p:attrName>style.visibility</p:attrName>
                                        </p:attrNameLst>
                                      </p:cBhvr>
                                      <p:to>
                                        <p:strVal val="visible"/>
                                      </p:to>
                                    </p:set>
                                    <p:animEffect transition="in" filter="fade">
                                      <p:cBhvr>
                                        <p:cTn id="64" dur="500"/>
                                        <p:tgtEl>
                                          <p:spTgt spid="307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5">
                                            <p:txEl>
                                              <p:pRg st="1" end="1"/>
                                            </p:txEl>
                                          </p:spTgt>
                                        </p:tgtEl>
                                        <p:attrNameLst>
                                          <p:attrName>style.visibility</p:attrName>
                                        </p:attrNameLst>
                                      </p:cBhvr>
                                      <p:to>
                                        <p:strVal val="visible"/>
                                      </p:to>
                                    </p:set>
                                    <p:animEffect transition="in" filter="barn(inVertical)">
                                      <p:cBhvr>
                                        <p:cTn id="69" dur="500"/>
                                        <p:tgtEl>
                                          <p:spTgt spid="25">
                                            <p:txEl>
                                              <p:pRg st="1" end="1"/>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3075"/>
                                        </p:tgtEl>
                                        <p:attrNameLst>
                                          <p:attrName>style.visibility</p:attrName>
                                        </p:attrNameLst>
                                      </p:cBhvr>
                                      <p:to>
                                        <p:strVal val="visible"/>
                                      </p:to>
                                    </p:set>
                                    <p:animEffect transition="in" filter="fade">
                                      <p:cBhvr>
                                        <p:cTn id="7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16" grpId="0" animBg="1"/>
      <p:bldP spid="18" grpId="0" animBg="1"/>
      <p:bldP spid="19" grpId="0" animBg="1"/>
      <p:bldP spid="20" grpId="0" animBg="1"/>
      <p:bldP spid="22" grpId="0"/>
      <p:bldP spid="24" grpId="0"/>
      <p:bldP spid="25" grpId="0" uiExpand="1" build="p" animBg="1"/>
      <p:bldP spid="29"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11" y="1833953"/>
            <a:ext cx="4285589" cy="3311658"/>
          </a:xfrm>
          <a:prstGeom prst="rect">
            <a:avLst/>
          </a:prstGeom>
          <a:noFill/>
          <a:ln w="12700">
            <a:solidFill>
              <a:srgbClr val="FFFFFF">
                <a:alpha val="0"/>
              </a:srgbClr>
            </a:solidFill>
            <a:miter lim="800000"/>
            <a:headEnd/>
            <a:tailEnd/>
          </a:ln>
          <a:extLst>
            <a:ext uri="{909E8E84-426E-40DD-AFC4-6F175D3DCCD1}">
              <a14:hiddenFill xmlns:a14="http://schemas.microsoft.com/office/drawing/2010/main">
                <a:solidFill>
                  <a:srgbClr val="FFFFFF">
                    <a:alpha val="99997"/>
                  </a:srgbClr>
                </a:solidFill>
              </a14:hiddenFill>
            </a:ext>
          </a:extLst>
        </p:spPr>
      </p:pic>
      <p:sp>
        <p:nvSpPr>
          <p:cNvPr id="2" name="Title 1"/>
          <p:cNvSpPr>
            <a:spLocks noGrp="1"/>
          </p:cNvSpPr>
          <p:nvPr>
            <p:ph type="title"/>
          </p:nvPr>
        </p:nvSpPr>
        <p:spPr/>
        <p:txBody>
          <a:bodyPr/>
          <a:lstStyle/>
          <a:p>
            <a:r>
              <a:rPr lang="en-GB" dirty="0" smtClean="0"/>
              <a:t>Stresses on the CNGS target rods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
        <p:nvSpPr>
          <p:cNvPr id="12" name="TextBox 11"/>
          <p:cNvSpPr txBox="1"/>
          <p:nvPr/>
        </p:nvSpPr>
        <p:spPr>
          <a:xfrm>
            <a:off x="609600" y="1291146"/>
            <a:ext cx="7623049" cy="892552"/>
          </a:xfrm>
          <a:prstGeom prst="rect">
            <a:avLst/>
          </a:prstGeom>
          <a:noFill/>
        </p:spPr>
        <p:txBody>
          <a:bodyPr wrap="none" rtlCol="0">
            <a:spAutoFit/>
          </a:bodyPr>
          <a:lstStyle/>
          <a:p>
            <a:r>
              <a:rPr lang="en-US" dirty="0" smtClean="0"/>
              <a:t>A critical point for CNGS is the possibility to receive </a:t>
            </a:r>
            <a:r>
              <a:rPr lang="en-US" b="1" dirty="0" smtClean="0">
                <a:solidFill>
                  <a:srgbClr val="0070C0"/>
                </a:solidFill>
              </a:rPr>
              <a:t>off-axis beam</a:t>
            </a:r>
          </a:p>
          <a:p>
            <a:pPr marL="342900" indent="-342900">
              <a:buFont typeface="Wingdings" pitchFamily="2" charset="2"/>
              <a:buChar char="§"/>
            </a:pPr>
            <a:r>
              <a:rPr lang="en-GB" sz="1600" dirty="0" smtClean="0"/>
              <a:t>Worst loading conditions (</a:t>
            </a:r>
            <a:r>
              <a:rPr lang="en-GB" sz="1600" dirty="0" smtClean="0">
                <a:solidFill>
                  <a:srgbClr val="0070C0"/>
                </a:solidFill>
              </a:rPr>
              <a:t>1.5 mm OA</a:t>
            </a:r>
            <a:r>
              <a:rPr lang="en-GB" sz="1600" dirty="0" smtClean="0"/>
              <a:t>, </a:t>
            </a:r>
            <a:r>
              <a:rPr lang="en-GB" sz="1600" dirty="0" smtClean="0">
                <a:solidFill>
                  <a:srgbClr val="0070C0"/>
                </a:solidFill>
              </a:rPr>
              <a:t>ultimate</a:t>
            </a:r>
            <a:r>
              <a:rPr lang="en-GB" sz="1600" dirty="0" smtClean="0"/>
              <a:t> intensity, </a:t>
            </a:r>
            <a:r>
              <a:rPr lang="en-GB" sz="1600" dirty="0" smtClean="0">
                <a:solidFill>
                  <a:srgbClr val="0070C0"/>
                </a:solidFill>
              </a:rPr>
              <a:t>cold</a:t>
            </a:r>
            <a:r>
              <a:rPr lang="en-GB" sz="1600" dirty="0" smtClean="0"/>
              <a:t> target, </a:t>
            </a:r>
            <a:r>
              <a:rPr lang="en-GB" sz="1600" dirty="0" smtClean="0">
                <a:solidFill>
                  <a:srgbClr val="0070C0"/>
                </a:solidFill>
              </a:rPr>
              <a:t>no damping</a:t>
            </a:r>
            <a:r>
              <a:rPr lang="en-GB" sz="1600" dirty="0" smtClean="0"/>
              <a:t>)</a:t>
            </a:r>
          </a:p>
          <a:p>
            <a:pPr marL="342900" indent="-342900">
              <a:buFont typeface="Wingdings" pitchFamily="2" charset="2"/>
              <a:buChar char="§"/>
            </a:pPr>
            <a:r>
              <a:rPr lang="en-GB" sz="1600" dirty="0" smtClean="0"/>
              <a:t>Stassi stress ratio </a:t>
            </a:r>
            <a:r>
              <a:rPr lang="en-GB" sz="1100" dirty="0" smtClean="0"/>
              <a:t>(Stassi equivalent stress/tensile strength)</a:t>
            </a:r>
            <a:r>
              <a:rPr lang="en-GB" sz="1600" dirty="0" smtClean="0"/>
              <a:t> employed for design consideration</a:t>
            </a:r>
            <a:endParaRPr lang="en-US" sz="1600" dirty="0"/>
          </a:p>
        </p:txBody>
      </p:sp>
      <p:sp>
        <p:nvSpPr>
          <p:cNvPr id="13" name="TextBox 12"/>
          <p:cNvSpPr txBox="1"/>
          <p:nvPr/>
        </p:nvSpPr>
        <p:spPr>
          <a:xfrm>
            <a:off x="286411" y="4908827"/>
            <a:ext cx="5809589" cy="1200329"/>
          </a:xfrm>
          <a:prstGeom prst="rect">
            <a:avLst/>
          </a:prstGeom>
          <a:noFill/>
        </p:spPr>
        <p:txBody>
          <a:bodyPr wrap="square" rtlCol="0">
            <a:spAutoFit/>
          </a:bodyPr>
          <a:lstStyle/>
          <a:p>
            <a:r>
              <a:rPr lang="en-US" dirty="0" smtClean="0"/>
              <a:t>Max. Stassi eq. stress found for </a:t>
            </a:r>
            <a:r>
              <a:rPr lang="en-US" i="1" dirty="0" smtClean="0"/>
              <a:t>1.23 mm OA </a:t>
            </a:r>
            <a:r>
              <a:rPr lang="en-US" dirty="0" smtClean="0"/>
              <a:t>= </a:t>
            </a:r>
            <a:r>
              <a:rPr lang="en-US" b="1" dirty="0" smtClean="0">
                <a:solidFill>
                  <a:srgbClr val="FF0000"/>
                </a:solidFill>
              </a:rPr>
              <a:t>27.1 MPa</a:t>
            </a:r>
          </a:p>
          <a:p>
            <a:pPr marL="285750" indent="-285750">
              <a:buFont typeface="Wingdings" pitchFamily="2" charset="2"/>
              <a:buChar char="q"/>
            </a:pPr>
            <a:r>
              <a:rPr lang="en-US" dirty="0" smtClean="0">
                <a:sym typeface="Wingdings" pitchFamily="2" charset="2"/>
              </a:rPr>
              <a:t>Time for equilibrium is &gt; than bunch spacing  effect of the 1</a:t>
            </a:r>
            <a:r>
              <a:rPr lang="en-US" baseline="30000" dirty="0" smtClean="0">
                <a:sym typeface="Wingdings" pitchFamily="2" charset="2"/>
              </a:rPr>
              <a:t>st</a:t>
            </a:r>
            <a:r>
              <a:rPr lang="en-US" dirty="0" smtClean="0">
                <a:sym typeface="Wingdings" pitchFamily="2" charset="2"/>
              </a:rPr>
              <a:t> bunch still present when the 2</a:t>
            </a:r>
            <a:r>
              <a:rPr lang="en-US" baseline="30000" dirty="0" smtClean="0">
                <a:sym typeface="Wingdings" pitchFamily="2" charset="2"/>
              </a:rPr>
              <a:t>nd</a:t>
            </a:r>
            <a:r>
              <a:rPr lang="en-US" dirty="0" smtClean="0">
                <a:sym typeface="Wingdings" pitchFamily="2" charset="2"/>
              </a:rPr>
              <a:t> comes</a:t>
            </a:r>
          </a:p>
          <a:p>
            <a:pPr marL="285750" indent="-285750">
              <a:buFont typeface="Wingdings" pitchFamily="2" charset="2"/>
              <a:buChar char="q"/>
            </a:pPr>
            <a:r>
              <a:rPr lang="en-US" b="1" dirty="0" smtClean="0">
                <a:solidFill>
                  <a:srgbClr val="FF0000"/>
                </a:solidFill>
                <a:sym typeface="Wingdings" pitchFamily="2" charset="2"/>
              </a:rPr>
              <a:t>32.4 MPa </a:t>
            </a:r>
            <a:r>
              <a:rPr lang="en-US" dirty="0" smtClean="0">
                <a:sym typeface="Wingdings" pitchFamily="2" charset="2"/>
              </a:rPr>
              <a:t>at </a:t>
            </a:r>
            <a:r>
              <a:rPr lang="en-US" i="1" dirty="0" smtClean="0">
                <a:sym typeface="Wingdings" pitchFamily="2" charset="2"/>
              </a:rPr>
              <a:t>1.5 mm OA </a:t>
            </a:r>
            <a:r>
              <a:rPr lang="en-US" dirty="0" smtClean="0">
                <a:sym typeface="Wingdings" pitchFamily="2" charset="2"/>
              </a:rPr>
              <a:t> Stassi ratio </a:t>
            </a:r>
            <a:r>
              <a:rPr lang="en-US" b="1" dirty="0" smtClean="0">
                <a:solidFill>
                  <a:srgbClr val="0070C0"/>
                </a:solidFill>
                <a:sym typeface="Wingdings" pitchFamily="2" charset="2"/>
              </a:rPr>
              <a:t>~0.89</a:t>
            </a:r>
            <a:endParaRPr lang="en-US" b="1" dirty="0">
              <a:solidFill>
                <a:srgbClr val="0070C0"/>
              </a:solidFill>
            </a:endParaRPr>
          </a:p>
        </p:txBody>
      </p:sp>
      <p:sp>
        <p:nvSpPr>
          <p:cNvPr id="19" name="TextBox 18"/>
          <p:cNvSpPr txBox="1"/>
          <p:nvPr/>
        </p:nvSpPr>
        <p:spPr>
          <a:xfrm>
            <a:off x="3023178" y="6079741"/>
            <a:ext cx="2962671" cy="261610"/>
          </a:xfrm>
          <a:prstGeom prst="rect">
            <a:avLst/>
          </a:prstGeom>
          <a:noFill/>
        </p:spPr>
        <p:txBody>
          <a:bodyPr wrap="none" rtlCol="0">
            <a:spAutoFit/>
          </a:bodyPr>
          <a:lstStyle/>
          <a:p>
            <a:r>
              <a:rPr lang="en-US" sz="1100" i="1" dirty="0" smtClean="0">
                <a:solidFill>
                  <a:schemeClr val="bg1">
                    <a:lumMod val="50000"/>
                  </a:schemeClr>
                </a:solidFill>
              </a:rPr>
              <a:t>L. Massidda, CRS4, 2005, A. Bertarelli, CERN, 2003</a:t>
            </a:r>
            <a:endParaRPr lang="en-US" sz="1100" i="1" dirty="0">
              <a:solidFill>
                <a:schemeClr val="bg1">
                  <a:lumMod val="50000"/>
                </a:schemeClr>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p:cNvSpPr txBox="1"/>
          <p:nvPr/>
        </p:nvSpPr>
        <p:spPr>
          <a:xfrm>
            <a:off x="4343400" y="2286000"/>
            <a:ext cx="4572000" cy="2031325"/>
          </a:xfrm>
          <a:prstGeom prst="rect">
            <a:avLst/>
          </a:prstGeom>
          <a:noFill/>
          <a:ln w="34925">
            <a:solidFill>
              <a:srgbClr val="0070C0"/>
            </a:solidFill>
          </a:ln>
        </p:spPr>
        <p:txBody>
          <a:bodyPr wrap="square" rtlCol="0">
            <a:spAutoFit/>
          </a:bodyPr>
          <a:lstStyle/>
          <a:p>
            <a:r>
              <a:rPr lang="en-GB" dirty="0" smtClean="0"/>
              <a:t>Temperature increase &amp; boundary conditions </a:t>
            </a:r>
            <a:r>
              <a:rPr lang="en-GB" dirty="0" smtClean="0">
                <a:sym typeface="Wingdings" pitchFamily="2" charset="2"/>
              </a:rPr>
              <a:t> dynamic stresses on the rods  </a:t>
            </a:r>
            <a:r>
              <a:rPr lang="en-GB" b="1" dirty="0" smtClean="0">
                <a:solidFill>
                  <a:srgbClr val="FF0000"/>
                </a:solidFill>
                <a:sym typeface="Wingdings" pitchFamily="2" charset="2"/>
              </a:rPr>
              <a:t>rapid transversal vibration</a:t>
            </a:r>
            <a:endParaRPr lang="en-GB" b="1" dirty="0">
              <a:solidFill>
                <a:srgbClr val="FF0000"/>
              </a:solidFill>
              <a:sym typeface="Wingdings" pitchFamily="2" charset="2"/>
            </a:endParaRPr>
          </a:p>
          <a:p>
            <a:pPr marL="285750" indent="-285750">
              <a:buFont typeface="Wingdings" pitchFamily="2" charset="2"/>
              <a:buChar char="§"/>
            </a:pPr>
            <a:r>
              <a:rPr lang="en-GB" dirty="0" smtClean="0">
                <a:sym typeface="Wingdings" pitchFamily="2" charset="2"/>
              </a:rPr>
              <a:t>Stassi ratio </a:t>
            </a:r>
            <a:r>
              <a:rPr lang="en-GB" b="1" dirty="0" smtClean="0">
                <a:solidFill>
                  <a:srgbClr val="0070C0"/>
                </a:solidFill>
                <a:sym typeface="Wingdings" pitchFamily="2" charset="2"/>
              </a:rPr>
              <a:t>always lower than 0.7 </a:t>
            </a:r>
            <a:r>
              <a:rPr lang="en-GB" dirty="0" smtClean="0">
                <a:sym typeface="Wingdings" pitchFamily="2" charset="2"/>
              </a:rPr>
              <a:t>(safety factor of 1.5!)</a:t>
            </a:r>
            <a:r>
              <a:rPr lang="en-GB" dirty="0" smtClean="0"/>
              <a:t> for single bunch</a:t>
            </a:r>
          </a:p>
          <a:p>
            <a:pPr marL="285750" indent="-285750">
              <a:buFont typeface="Wingdings" pitchFamily="2" charset="2"/>
              <a:buChar char="§"/>
            </a:pPr>
            <a:r>
              <a:rPr lang="en-US" b="1" i="1" dirty="0">
                <a:solidFill>
                  <a:schemeClr val="bg1">
                    <a:lumMod val="50000"/>
                  </a:schemeClr>
                </a:solidFill>
              </a:rPr>
              <a:t>Beam stability on </a:t>
            </a:r>
            <a:r>
              <a:rPr lang="en-US" b="1" i="1" dirty="0" smtClean="0">
                <a:solidFill>
                  <a:schemeClr val="bg1">
                    <a:lumMod val="50000"/>
                  </a:schemeClr>
                </a:solidFill>
              </a:rPr>
              <a:t>target </a:t>
            </a:r>
            <a:r>
              <a:rPr lang="en-US" b="1" i="1" dirty="0" smtClean="0">
                <a:solidFill>
                  <a:schemeClr val="bg1">
                    <a:lumMod val="50000"/>
                  </a:schemeClr>
                </a:solidFill>
                <a:sym typeface="Wingdings" pitchFamily="2" charset="2"/>
              </a:rPr>
              <a:t></a:t>
            </a:r>
            <a:r>
              <a:rPr lang="en-US" b="1" i="1" dirty="0" smtClean="0">
                <a:solidFill>
                  <a:schemeClr val="bg1">
                    <a:lumMod val="50000"/>
                  </a:schemeClr>
                </a:solidFill>
              </a:rPr>
              <a:t> </a:t>
            </a:r>
            <a:r>
              <a:rPr lang="en-US" b="1" i="1" dirty="0">
                <a:solidFill>
                  <a:schemeClr val="bg1">
                    <a:lumMod val="50000"/>
                  </a:schemeClr>
                </a:solidFill>
              </a:rPr>
              <a:t>well within these limits… </a:t>
            </a:r>
          </a:p>
        </p:txBody>
      </p:sp>
      <p:cxnSp>
        <p:nvCxnSpPr>
          <p:cNvPr id="20" name="Straight Connector 19"/>
          <p:cNvCxnSpPr/>
          <p:nvPr/>
        </p:nvCxnSpPr>
        <p:spPr>
          <a:xfrm>
            <a:off x="838200" y="2590800"/>
            <a:ext cx="2133600" cy="0"/>
          </a:xfrm>
          <a:prstGeom prst="line">
            <a:avLst/>
          </a:prstGeom>
          <a:ln w="34925">
            <a:prstDash val="lgDash"/>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5336" y="4468589"/>
            <a:ext cx="3132464" cy="185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16837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barn(inVertical)">
                                      <p:cBhvr>
                                        <p:cTn id="22" dur="500"/>
                                        <p:tgtEl>
                                          <p:spTgt spid="11">
                                            <p:bg/>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barn(inVertical)">
                                      <p:cBhvr>
                                        <p:cTn id="30" dur="500"/>
                                        <p:tgtEl>
                                          <p:spTgt spid="11">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25"/>
                                        </p:tgtEl>
                                        <p:attrNameLst>
                                          <p:attrName>style.visibility</p:attrName>
                                        </p:attrNameLst>
                                      </p:cBhvr>
                                      <p:to>
                                        <p:strVal val="visible"/>
                                      </p:to>
                                    </p:set>
                                    <p:animEffect transition="in" filter="fade">
                                      <p:cBhvr>
                                        <p:cTn id="33" dur="500"/>
                                        <p:tgtEl>
                                          <p:spTgt spid="1025"/>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barn(inVertical)">
                                      <p:cBhvr>
                                        <p:cTn id="41" dur="500"/>
                                        <p:tgtEl>
                                          <p:spTgt spid="1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fade">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fade">
                                      <p:cBhvr>
                                        <p:cTn id="51" dur="500"/>
                                        <p:tgtEl>
                                          <p:spTgt spid="1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2" end="2"/>
                                            </p:txEl>
                                          </p:spTgt>
                                        </p:tgtEl>
                                        <p:attrNameLst>
                                          <p:attrName>style.visibility</p:attrName>
                                        </p:attrNameLst>
                                      </p:cBhvr>
                                      <p:to>
                                        <p:strVal val="visible"/>
                                      </p:to>
                                    </p:set>
                                    <p:animEffect transition="in" filter="fade">
                                      <p:cBhvr>
                                        <p:cTn id="56" dur="500"/>
                                        <p:tgtEl>
                                          <p:spTgt spid="13">
                                            <p:txEl>
                                              <p:pRg st="2" end="2"/>
                                            </p:txEl>
                                          </p:spTgt>
                                        </p:tgtEl>
                                      </p:cBhvr>
                                    </p:animEffect>
                                  </p:childTnLst>
                                </p:cTn>
                              </p:par>
                              <p:par>
                                <p:cTn id="57" presetID="42"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uiExpand="1" build="p"/>
      <p:bldP spid="19" grpId="0"/>
      <p:bldP spid="11"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76149"/>
            <a:ext cx="7772400" cy="4062651"/>
          </a:xfrm>
          <a:prstGeom prst="rect">
            <a:avLst/>
          </a:prstGeom>
          <a:noFill/>
        </p:spPr>
        <p:txBody>
          <a:bodyPr wrap="square" rtlCol="0">
            <a:spAutoFit/>
          </a:bodyPr>
          <a:lstStyle/>
          <a:p>
            <a:pPr marL="457200" indent="-457200">
              <a:buFont typeface="+mj-lt"/>
              <a:buAutoNum type="arabicPeriod"/>
            </a:pPr>
            <a:r>
              <a:rPr lang="en-GB" sz="2400" dirty="0" smtClean="0"/>
              <a:t> Introduction to </a:t>
            </a:r>
            <a:r>
              <a:rPr lang="en-GB" sz="2400" b="1" dirty="0" smtClean="0">
                <a:solidFill>
                  <a:srgbClr val="0070C0"/>
                </a:solidFill>
              </a:rPr>
              <a:t>CNGS physics case </a:t>
            </a:r>
            <a:r>
              <a:rPr lang="en-GB" sz="2400" dirty="0" smtClean="0"/>
              <a:t>and</a:t>
            </a:r>
            <a:r>
              <a:rPr lang="en-GB" sz="2400" b="1" dirty="0" smtClean="0">
                <a:solidFill>
                  <a:srgbClr val="0070C0"/>
                </a:solidFill>
              </a:rPr>
              <a:t> design guidelines</a:t>
            </a:r>
          </a:p>
          <a:p>
            <a:pPr marL="457200" indent="-457200">
              <a:buFont typeface="+mj-lt"/>
              <a:buAutoNum type="arabicPeriod"/>
            </a:pPr>
            <a:endParaRPr lang="en-US" sz="2400" dirty="0" smtClean="0"/>
          </a:p>
          <a:p>
            <a:pPr marL="457200" indent="-457200">
              <a:buFont typeface="+mj-lt"/>
              <a:buAutoNum type="arabicPeriod"/>
            </a:pPr>
            <a:r>
              <a:rPr lang="en-US" sz="2400" dirty="0" smtClean="0"/>
              <a:t> </a:t>
            </a:r>
            <a:r>
              <a:rPr lang="en-US" sz="2400" b="1" dirty="0" smtClean="0">
                <a:solidFill>
                  <a:srgbClr val="0070C0"/>
                </a:solidFill>
              </a:rPr>
              <a:t>CNGS target design</a:t>
            </a:r>
          </a:p>
          <a:p>
            <a:pPr marL="971550" lvl="1" indent="-514350">
              <a:buFont typeface="+mj-lt"/>
              <a:buAutoNum type="romanUcPeriod"/>
            </a:pPr>
            <a:r>
              <a:rPr lang="en-US" sz="2400" dirty="0" smtClean="0"/>
              <a:t>FLUKA simulation optimization</a:t>
            </a:r>
          </a:p>
          <a:p>
            <a:pPr marL="971550" lvl="1" indent="-514350">
              <a:buFont typeface="+mj-lt"/>
              <a:buAutoNum type="romanUcPeriod"/>
            </a:pPr>
            <a:r>
              <a:rPr lang="en-US" sz="2400" dirty="0" smtClean="0"/>
              <a:t>Engineering design of the target and auxiliary equipment</a:t>
            </a:r>
          </a:p>
          <a:p>
            <a:pPr marL="800100" lvl="1" indent="-342900">
              <a:buFont typeface="+mj-lt"/>
              <a:buAutoNum type="arabicPeriod"/>
            </a:pPr>
            <a:endParaRPr lang="en-US" dirty="0" smtClean="0"/>
          </a:p>
          <a:p>
            <a:pPr marL="457200" indent="-457200">
              <a:buFont typeface="+mj-lt"/>
              <a:buAutoNum type="arabicPeriod"/>
            </a:pPr>
            <a:r>
              <a:rPr lang="en-GB" sz="2400" dirty="0" smtClean="0"/>
              <a:t> </a:t>
            </a:r>
            <a:r>
              <a:rPr lang="en-GB" sz="2400" b="1" dirty="0" smtClean="0">
                <a:solidFill>
                  <a:srgbClr val="0070C0"/>
                </a:solidFill>
              </a:rPr>
              <a:t>Operational aspects</a:t>
            </a:r>
            <a:r>
              <a:rPr lang="en-GB" sz="2400" dirty="0" smtClean="0"/>
              <a:t> of the installation: selected topics</a:t>
            </a:r>
            <a:endParaRPr lang="en-US" sz="2400" dirty="0" smtClean="0"/>
          </a:p>
          <a:p>
            <a:pPr marL="971550" lvl="1" indent="-514350">
              <a:buFont typeface="+mj-lt"/>
              <a:buAutoNum type="romanUcPeriod"/>
            </a:pPr>
            <a:r>
              <a:rPr lang="en-US" sz="2400" dirty="0" smtClean="0"/>
              <a:t>Maintenance of the target system</a:t>
            </a:r>
          </a:p>
          <a:p>
            <a:pPr marL="971550" lvl="1" indent="-514350">
              <a:buFont typeface="+mj-lt"/>
              <a:buAutoNum type="romanUcPeriod"/>
            </a:pPr>
            <a:r>
              <a:rPr lang="en-US" sz="2400" dirty="0" smtClean="0"/>
              <a:t>Investigation on target motorization failure</a:t>
            </a:r>
          </a:p>
        </p:txBody>
      </p:sp>
      <p:sp>
        <p:nvSpPr>
          <p:cNvPr id="8" name="Title 7"/>
          <p:cNvSpPr>
            <a:spLocks noGrp="1"/>
          </p:cNvSpPr>
          <p:nvPr>
            <p:ph type="title"/>
          </p:nvPr>
        </p:nvSpPr>
        <p:spPr/>
        <p:txBody>
          <a:bodyPr/>
          <a:lstStyle/>
          <a:p>
            <a:r>
              <a:rPr lang="en-US" dirty="0" smtClean="0"/>
              <a:t>Outline</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pic>
        <p:nvPicPr>
          <p:cNvPr id="7" name="Picture 1" descr="C:\Documents and Settings\marco\Desktop\fission2009\images-1.jpeg"/>
          <p:cNvPicPr>
            <a:picLocks noChangeAspect="1" noChangeArrowheads="1"/>
          </p:cNvPicPr>
          <p:nvPr/>
        </p:nvPicPr>
        <p:blipFill>
          <a:blip r:embed="rId2"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41060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1000"/>
                                        <p:tgtEl>
                                          <p:spTgt spid="4">
                                            <p:txEl>
                                              <p:pRg st="8" end="8"/>
                                            </p:txEl>
                                          </p:spTgt>
                                        </p:tgtEl>
                                      </p:cBhvr>
                                    </p:animEffect>
                                    <p:anim calcmode="lin" valueType="num">
                                      <p:cBhvr>
                                        <p:cTn id="4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3963" y="3524250"/>
            <a:ext cx="3830837"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GB" dirty="0" smtClean="0"/>
              <a:t>DPA evaluation by FLUKA of the CNGS target rods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pic>
        <p:nvPicPr>
          <p:cNvPr id="1026" name="Picture 2" descr="\\cern.ch\dfs\Users\c\calviani\Desktop\CNGS\plot01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14400"/>
            <a:ext cx="3886200" cy="29146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838200" y="4320000"/>
            <a:ext cx="2689813" cy="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91787" y="3905250"/>
            <a:ext cx="789768" cy="369332"/>
          </a:xfrm>
          <a:prstGeom prst="rect">
            <a:avLst/>
          </a:prstGeom>
          <a:noFill/>
        </p:spPr>
        <p:txBody>
          <a:bodyPr wrap="none" rtlCol="0">
            <a:spAutoFit/>
          </a:bodyPr>
          <a:lstStyle/>
          <a:p>
            <a:r>
              <a:rPr lang="en-US" dirty="0" smtClean="0"/>
              <a:t>1 DPA</a:t>
            </a:r>
            <a:endParaRPr lang="en-US" dirty="0"/>
          </a:p>
        </p:txBody>
      </p:sp>
      <p:sp>
        <p:nvSpPr>
          <p:cNvPr id="8" name="TextBox 7"/>
          <p:cNvSpPr txBox="1"/>
          <p:nvPr/>
        </p:nvSpPr>
        <p:spPr>
          <a:xfrm>
            <a:off x="4191000" y="3657600"/>
            <a:ext cx="4876800" cy="2462213"/>
          </a:xfrm>
          <a:prstGeom prst="rect">
            <a:avLst/>
          </a:prstGeom>
          <a:noFill/>
        </p:spPr>
        <p:txBody>
          <a:bodyPr wrap="square" rtlCol="0">
            <a:spAutoFit/>
          </a:bodyPr>
          <a:lstStyle/>
          <a:p>
            <a:pPr marL="285750" indent="-285750">
              <a:buFont typeface="Wingdings" pitchFamily="2" charset="2"/>
              <a:buChar char="§"/>
            </a:pPr>
            <a:r>
              <a:rPr lang="en-US" dirty="0" smtClean="0"/>
              <a:t>Operational T favors </a:t>
            </a:r>
            <a:r>
              <a:rPr lang="en-US" b="1" dirty="0" smtClean="0">
                <a:solidFill>
                  <a:srgbClr val="0070C0"/>
                </a:solidFill>
              </a:rPr>
              <a:t>annealing</a:t>
            </a:r>
            <a:r>
              <a:rPr lang="en-US" dirty="0" smtClean="0"/>
              <a:t> and </a:t>
            </a:r>
            <a:r>
              <a:rPr lang="en-US" b="1" dirty="0" smtClean="0">
                <a:solidFill>
                  <a:srgbClr val="0070C0"/>
                </a:solidFill>
              </a:rPr>
              <a:t>reduction of imperfection </a:t>
            </a:r>
            <a:r>
              <a:rPr lang="en-US" dirty="0" smtClean="0"/>
              <a:t>due to amorphous graphite</a:t>
            </a:r>
          </a:p>
          <a:p>
            <a:pPr marL="285750" indent="-285750">
              <a:buFont typeface="Wingdings" pitchFamily="2" charset="2"/>
              <a:buChar char="§"/>
            </a:pPr>
            <a:endParaRPr lang="en-US" sz="600" b="1" dirty="0">
              <a:solidFill>
                <a:srgbClr val="0070C0"/>
              </a:solidFill>
              <a:sym typeface="Wingdings" pitchFamily="2" charset="2"/>
            </a:endParaRPr>
          </a:p>
          <a:p>
            <a:pPr marL="285750" indent="-285750">
              <a:buFont typeface="Wingdings" pitchFamily="2" charset="2"/>
              <a:buChar char="§"/>
            </a:pPr>
            <a:r>
              <a:rPr lang="en-US" b="1" dirty="0" smtClean="0">
                <a:solidFill>
                  <a:srgbClr val="0070C0"/>
                </a:solidFill>
              </a:rPr>
              <a:t>No </a:t>
            </a:r>
            <a:r>
              <a:rPr lang="en-US" b="1" dirty="0">
                <a:solidFill>
                  <a:srgbClr val="0070C0"/>
                </a:solidFill>
              </a:rPr>
              <a:t>apparent reduction in muon yield </a:t>
            </a:r>
            <a:r>
              <a:rPr lang="en-US" dirty="0" smtClean="0"/>
              <a:t>observed </a:t>
            </a:r>
            <a:r>
              <a:rPr lang="en-US" dirty="0"/>
              <a:t>from 2008 to </a:t>
            </a:r>
            <a:r>
              <a:rPr lang="en-US" dirty="0" smtClean="0"/>
              <a:t>now </a:t>
            </a:r>
            <a:r>
              <a:rPr lang="en-US" sz="1400" i="1" dirty="0" smtClean="0">
                <a:solidFill>
                  <a:schemeClr val="bg1">
                    <a:lumMod val="50000"/>
                  </a:schemeClr>
                </a:solidFill>
              </a:rPr>
              <a:t>(E</a:t>
            </a:r>
            <a:r>
              <a:rPr lang="en-US" sz="1400" i="1" dirty="0">
                <a:solidFill>
                  <a:schemeClr val="bg1">
                    <a:lumMod val="50000"/>
                  </a:schemeClr>
                </a:solidFill>
              </a:rPr>
              <a:t>. Gschwendtner, </a:t>
            </a:r>
            <a:r>
              <a:rPr lang="en-US" sz="1400" i="1" dirty="0" smtClean="0">
                <a:solidFill>
                  <a:schemeClr val="bg1">
                    <a:lumMod val="50000"/>
                  </a:schemeClr>
                </a:solidFill>
              </a:rPr>
              <a:t>2011)</a:t>
            </a:r>
            <a:endParaRPr lang="en-US" sz="1400" dirty="0" smtClean="0"/>
          </a:p>
          <a:p>
            <a:pPr marL="285750" indent="-285750">
              <a:buFont typeface="Wingdings" pitchFamily="2" charset="2"/>
              <a:buChar char="§"/>
            </a:pPr>
            <a:endParaRPr lang="en-US" sz="1000" dirty="0" smtClean="0"/>
          </a:p>
          <a:p>
            <a:pPr marL="285750" indent="-285750">
              <a:buFont typeface="Wingdings" pitchFamily="2" charset="2"/>
              <a:buChar char="§"/>
            </a:pPr>
            <a:r>
              <a:rPr lang="en-GB" sz="1600" dirty="0"/>
              <a:t>Tests performed at BLIP (BNL) show </a:t>
            </a:r>
            <a:r>
              <a:rPr lang="en-GB" sz="1600" b="1" dirty="0"/>
              <a:t>no damage at 5.9*10</a:t>
            </a:r>
            <a:r>
              <a:rPr lang="en-GB" sz="1600" b="1" baseline="30000" dirty="0"/>
              <a:t>20</a:t>
            </a:r>
            <a:r>
              <a:rPr lang="en-GB" sz="1600" b="1" dirty="0"/>
              <a:t> POT</a:t>
            </a:r>
            <a:r>
              <a:rPr lang="en-GB" sz="1600" dirty="0"/>
              <a:t> in argon atmosphere of several type of </a:t>
            </a:r>
            <a:r>
              <a:rPr lang="en-GB" sz="1600" dirty="0" smtClean="0"/>
              <a:t>graphite </a:t>
            </a:r>
            <a:r>
              <a:rPr lang="en-GB" sz="1600" i="1" dirty="0" smtClean="0">
                <a:solidFill>
                  <a:schemeClr val="bg1">
                    <a:lumMod val="50000"/>
                  </a:schemeClr>
                </a:solidFill>
              </a:rPr>
              <a:t>(P. </a:t>
            </a:r>
            <a:r>
              <a:rPr lang="en-GB" sz="1600" i="1" dirty="0" err="1" smtClean="0">
                <a:solidFill>
                  <a:schemeClr val="bg1">
                    <a:lumMod val="50000"/>
                  </a:schemeClr>
                </a:solidFill>
              </a:rPr>
              <a:t>Hurh</a:t>
            </a:r>
            <a:r>
              <a:rPr lang="en-GB" sz="1600" i="1" dirty="0" smtClean="0">
                <a:solidFill>
                  <a:schemeClr val="bg1">
                    <a:lumMod val="50000"/>
                  </a:schemeClr>
                </a:solidFill>
              </a:rPr>
              <a:t>, HB2010)</a:t>
            </a:r>
            <a:endParaRPr lang="en-US" sz="1600" i="1" dirty="0">
              <a:solidFill>
                <a:schemeClr val="bg1">
                  <a:lumMod val="50000"/>
                </a:schemeClr>
              </a:solidFill>
            </a:endParaRPr>
          </a:p>
        </p:txBody>
      </p:sp>
      <p:sp>
        <p:nvSpPr>
          <p:cNvPr id="14" name="TextBox 13"/>
          <p:cNvSpPr txBox="1"/>
          <p:nvPr/>
        </p:nvSpPr>
        <p:spPr>
          <a:xfrm>
            <a:off x="295871" y="1243786"/>
            <a:ext cx="5181600" cy="2185214"/>
          </a:xfrm>
          <a:prstGeom prst="rect">
            <a:avLst/>
          </a:prstGeom>
          <a:noFill/>
        </p:spPr>
        <p:txBody>
          <a:bodyPr wrap="square" rtlCol="0">
            <a:spAutoFit/>
          </a:bodyPr>
          <a:lstStyle/>
          <a:p>
            <a:r>
              <a:rPr lang="en-US" sz="1600" dirty="0" smtClean="0"/>
              <a:t>FLUKA adopted to evaluate the </a:t>
            </a:r>
            <a:r>
              <a:rPr lang="en-US" sz="1600" b="1" dirty="0" smtClean="0"/>
              <a:t>DPA on the target graphite material</a:t>
            </a:r>
          </a:p>
          <a:p>
            <a:pPr marL="285750" indent="-285750">
              <a:buFont typeface="Wingdings" pitchFamily="2" charset="2"/>
              <a:buChar char="§"/>
            </a:pPr>
            <a:r>
              <a:rPr lang="en-US" b="1" dirty="0" smtClean="0">
                <a:solidFill>
                  <a:srgbClr val="0070C0"/>
                </a:solidFill>
              </a:rPr>
              <a:t>~1.5 DPA </a:t>
            </a:r>
            <a:r>
              <a:rPr lang="en-US" dirty="0" smtClean="0"/>
              <a:t>for the first 3 rods assuming 10.5*10</a:t>
            </a:r>
            <a:r>
              <a:rPr lang="en-US" baseline="30000" dirty="0" smtClean="0"/>
              <a:t>19</a:t>
            </a:r>
            <a:r>
              <a:rPr lang="en-US" dirty="0" smtClean="0"/>
              <a:t> POT (~0.2 mm radius)</a:t>
            </a:r>
          </a:p>
          <a:p>
            <a:pPr marL="285750" indent="-285750">
              <a:buFont typeface="Wingdings" pitchFamily="2" charset="2"/>
              <a:buChar char="§"/>
            </a:pPr>
            <a:r>
              <a:rPr lang="en-US" dirty="0" smtClean="0"/>
              <a:t>Expected </a:t>
            </a:r>
            <a:r>
              <a:rPr lang="en-US" b="1" dirty="0" smtClean="0">
                <a:solidFill>
                  <a:srgbClr val="0070C0"/>
                </a:solidFill>
              </a:rPr>
              <a:t>~3 DPA </a:t>
            </a:r>
            <a:r>
              <a:rPr lang="en-US" dirty="0" smtClean="0"/>
              <a:t>at the end of expected CNGS run  </a:t>
            </a:r>
          </a:p>
          <a:p>
            <a:pPr marL="285750" indent="-285750">
              <a:buFont typeface="Wingdings" pitchFamily="2" charset="2"/>
              <a:buChar char="Ø"/>
            </a:pPr>
            <a:r>
              <a:rPr lang="en-US" sz="1600" dirty="0" smtClean="0"/>
              <a:t>Shrinkage and reduction of thermal conductivity (higher stress) </a:t>
            </a:r>
            <a:r>
              <a:rPr lang="en-US" sz="1600" dirty="0" smtClean="0">
                <a:sym typeface="Wingdings" pitchFamily="2" charset="2"/>
              </a:rPr>
              <a:t> minimized by operating at high T</a:t>
            </a:r>
            <a:endParaRPr lang="en-US" sz="1600" dirty="0"/>
          </a:p>
        </p:txBody>
      </p:sp>
      <p:sp>
        <p:nvSpPr>
          <p:cNvPr id="20" name="Rectangle 19"/>
          <p:cNvSpPr/>
          <p:nvPr/>
        </p:nvSpPr>
        <p:spPr>
          <a:xfrm>
            <a:off x="1154779" y="3898907"/>
            <a:ext cx="152400" cy="59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409699" y="3905249"/>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3905249"/>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81200" y="3905248"/>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0" y="3905250"/>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590800" y="3903340"/>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95600" y="3903340"/>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76600" y="3903340"/>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24200" y="3903339"/>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429000" y="3903340"/>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581400" y="3903336"/>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733800" y="3903335"/>
            <a:ext cx="152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38200" y="3898576"/>
            <a:ext cx="152400" cy="59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13586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anim calcmode="lin" valueType="num">
                                      <p:cBhvr>
                                        <p:cTn id="11" dur="500" fill="hold"/>
                                        <p:tgtEl>
                                          <p:spTgt spid="1026"/>
                                        </p:tgtEl>
                                        <p:attrNameLst>
                                          <p:attrName>ppt_x</p:attrName>
                                        </p:attrNameLst>
                                      </p:cBhvr>
                                      <p:tavLst>
                                        <p:tav tm="0">
                                          <p:val>
                                            <p:strVal val="#ppt_x"/>
                                          </p:val>
                                        </p:tav>
                                        <p:tav tm="100000">
                                          <p:val>
                                            <p:strVal val="#ppt_x"/>
                                          </p:val>
                                        </p:tav>
                                      </p:tavLst>
                                    </p:anim>
                                    <p:anim calcmode="lin" valueType="num">
                                      <p:cBhvr>
                                        <p:cTn id="1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xEl>
                                              <p:pRg st="2" end="2"/>
                                            </p:txEl>
                                          </p:spTgt>
                                        </p:tgtEl>
                                        <p:attrNameLst>
                                          <p:attrName>style.visibility</p:attrName>
                                        </p:attrNameLst>
                                      </p:cBhvr>
                                      <p:to>
                                        <p:strVal val="visible"/>
                                      </p:to>
                                    </p:set>
                                    <p:animEffect transition="in" filter="fade">
                                      <p:cBhvr>
                                        <p:cTn id="70" dur="500"/>
                                        <p:tgtEl>
                                          <p:spTgt spid="14">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xEl>
                                              <p:pRg st="3" end="3"/>
                                            </p:txEl>
                                          </p:spTgt>
                                        </p:tgtEl>
                                        <p:attrNameLst>
                                          <p:attrName>style.visibility</p:attrName>
                                        </p:attrNameLst>
                                      </p:cBhvr>
                                      <p:to>
                                        <p:strVal val="visible"/>
                                      </p:to>
                                    </p:set>
                                    <p:animEffect transition="in" filter="fade">
                                      <p:cBhvr>
                                        <p:cTn id="75" dur="500"/>
                                        <p:tgtEl>
                                          <p:spTgt spid="14">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8">
                                            <p:txEl>
                                              <p:pRg st="0" end="0"/>
                                            </p:txEl>
                                          </p:spTgt>
                                        </p:tgtEl>
                                        <p:attrNameLst>
                                          <p:attrName>style.visibility</p:attrName>
                                        </p:attrNameLst>
                                      </p:cBhvr>
                                      <p:to>
                                        <p:strVal val="visible"/>
                                      </p:to>
                                    </p:set>
                                    <p:animEffect transition="in" filter="circle(in)">
                                      <p:cBhvr>
                                        <p:cTn id="80" dur="500"/>
                                        <p:tgtEl>
                                          <p:spTgt spid="8">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8">
                                            <p:txEl>
                                              <p:pRg st="2" end="2"/>
                                            </p:txEl>
                                          </p:spTgt>
                                        </p:tgtEl>
                                        <p:attrNameLst>
                                          <p:attrName>style.visibility</p:attrName>
                                        </p:attrNameLst>
                                      </p:cBhvr>
                                      <p:to>
                                        <p:strVal val="visible"/>
                                      </p:to>
                                    </p:set>
                                    <p:animEffect transition="in" filter="circle(in)">
                                      <p:cBhvr>
                                        <p:cTn id="85" dur="500"/>
                                        <p:tgtEl>
                                          <p:spTgt spid="8">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8">
                                            <p:txEl>
                                              <p:pRg st="4" end="4"/>
                                            </p:txEl>
                                          </p:spTgt>
                                        </p:tgtEl>
                                        <p:attrNameLst>
                                          <p:attrName>style.visibility</p:attrName>
                                        </p:attrNameLst>
                                      </p:cBhvr>
                                      <p:to>
                                        <p:strVal val="visible"/>
                                      </p:to>
                                    </p:set>
                                    <p:animEffect transition="in" filter="circle(in)">
                                      <p:cBhvr>
                                        <p:cTn id="9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uiExpand="1" build="p"/>
      <p:bldP spid="14" grpId="0" uiExpand="1" build="p"/>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63608" y="4186535"/>
            <a:ext cx="9004192" cy="2061865"/>
          </a:xfrm>
          <a:prstGeom prst="rect">
            <a:avLst/>
          </a:prstGeom>
          <a:gradFill>
            <a:gsLst>
              <a:gs pos="16000">
                <a:schemeClr val="accent1">
                  <a:tint val="44500"/>
                  <a:satMod val="160000"/>
                  <a:alpha val="73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itle 4"/>
          <p:cNvSpPr>
            <a:spLocks noGrp="1"/>
          </p:cNvSpPr>
          <p:nvPr>
            <p:ph type="title"/>
          </p:nvPr>
        </p:nvSpPr>
        <p:spPr/>
        <p:txBody>
          <a:bodyPr/>
          <a:lstStyle/>
          <a:p>
            <a:r>
              <a:rPr lang="en-GB" dirty="0" smtClean="0"/>
              <a:t>Structural limits of the CNGS target</a:t>
            </a:r>
            <a:endParaRPr lang="en-US" dirty="0"/>
          </a:p>
        </p:txBody>
      </p:sp>
      <p:sp>
        <p:nvSpPr>
          <p:cNvPr id="2" name="Date Placeholder 1"/>
          <p:cNvSpPr>
            <a:spLocks noGrp="1"/>
          </p:cNvSpPr>
          <p:nvPr>
            <p:ph type="dt" sz="half" idx="10"/>
          </p:nvPr>
        </p:nvSpPr>
        <p:spPr/>
        <p:txBody>
          <a:bodyPr/>
          <a:lstStyle/>
          <a:p>
            <a:r>
              <a:rPr lang="en-US" smtClean="0">
                <a:solidFill>
                  <a:srgbClr val="464653"/>
                </a:solidFill>
              </a:rPr>
              <a:t>2nd-6th May 2011</a:t>
            </a:r>
            <a:endParaRPr lang="en-US">
              <a:solidFill>
                <a:srgbClr val="464653"/>
              </a:solidFill>
            </a:endParaRPr>
          </a:p>
        </p:txBody>
      </p:sp>
      <p:sp>
        <p:nvSpPr>
          <p:cNvPr id="3" name="Footer Placeholder 2"/>
          <p:cNvSpPr>
            <a:spLocks noGrp="1"/>
          </p:cNvSpPr>
          <p:nvPr>
            <p:ph type="ftr" sz="quarter" idx="11"/>
          </p:nvPr>
        </p:nvSpPr>
        <p:spPr/>
        <p:txBody>
          <a:bodyPr/>
          <a:lstStyle/>
          <a:p>
            <a:r>
              <a:rPr lang="en-US" smtClean="0">
                <a:solidFill>
                  <a:srgbClr val="464653"/>
                </a:solidFill>
              </a:rPr>
              <a:t>MC - Design, maintenance and operational aspects of the CNGS target - 4th HPTW</a:t>
            </a:r>
            <a:endParaRPr lang="en-US">
              <a:solidFill>
                <a:srgbClr val="464653"/>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464653"/>
                </a:solidFill>
              </a:rPr>
              <a:pPr/>
              <a:t>21</a:t>
            </a:fld>
            <a:endParaRPr lang="en-US">
              <a:solidFill>
                <a:srgbClr val="464653"/>
              </a:solidFill>
            </a:endParaRPr>
          </a:p>
        </p:txBody>
      </p:sp>
      <p:sp>
        <p:nvSpPr>
          <p:cNvPr id="6" name="TextBox 5"/>
          <p:cNvSpPr txBox="1"/>
          <p:nvPr/>
        </p:nvSpPr>
        <p:spPr>
          <a:xfrm>
            <a:off x="356559" y="1295400"/>
            <a:ext cx="8563845" cy="1338828"/>
          </a:xfrm>
          <a:prstGeom prst="rect">
            <a:avLst/>
          </a:prstGeom>
          <a:noFill/>
          <a:ln w="28575">
            <a:solidFill>
              <a:srgbClr val="0070C0"/>
            </a:solidFill>
          </a:ln>
        </p:spPr>
        <p:txBody>
          <a:bodyPr wrap="square" rtlCol="0">
            <a:spAutoFit/>
          </a:bodyPr>
          <a:lstStyle/>
          <a:p>
            <a:pPr marL="285750" indent="-285750">
              <a:lnSpc>
                <a:spcPct val="150000"/>
              </a:lnSpc>
              <a:buFont typeface="Wingdings" pitchFamily="2" charset="2"/>
              <a:buChar char="q"/>
            </a:pPr>
            <a:r>
              <a:rPr lang="en-GB" b="1" dirty="0" smtClean="0">
                <a:solidFill>
                  <a:srgbClr val="0070C0"/>
                </a:solidFill>
              </a:rPr>
              <a:t>Mechanical limits</a:t>
            </a:r>
            <a:r>
              <a:rPr lang="en-GB" dirty="0" smtClean="0">
                <a:solidFill>
                  <a:prstClr val="black"/>
                </a:solidFill>
                <a:sym typeface="Wingdings" pitchFamily="2" charset="2"/>
              </a:rPr>
              <a:t>: </a:t>
            </a:r>
            <a:r>
              <a:rPr lang="en-GB" b="1" dirty="0" smtClean="0">
                <a:solidFill>
                  <a:prstClr val="black"/>
                </a:solidFill>
                <a:sym typeface="Wingdings" pitchFamily="2" charset="2"/>
              </a:rPr>
              <a:t>dynamic</a:t>
            </a:r>
            <a:r>
              <a:rPr lang="en-GB" dirty="0" smtClean="0">
                <a:solidFill>
                  <a:prstClr val="black"/>
                </a:solidFill>
                <a:sym typeface="Wingdings" pitchFamily="2" charset="2"/>
              </a:rPr>
              <a:t> </a:t>
            </a:r>
            <a:r>
              <a:rPr lang="en-GB" sz="1600" dirty="0" smtClean="0">
                <a:solidFill>
                  <a:prstClr val="black"/>
                </a:solidFill>
                <a:sym typeface="Wingdings" pitchFamily="2" charset="2"/>
              </a:rPr>
              <a:t>(beam time structure)</a:t>
            </a:r>
            <a:r>
              <a:rPr lang="en-GB" dirty="0" smtClean="0">
                <a:solidFill>
                  <a:prstClr val="black"/>
                </a:solidFill>
                <a:sym typeface="Wingdings" pitchFamily="2" charset="2"/>
              </a:rPr>
              <a:t> and </a:t>
            </a:r>
            <a:r>
              <a:rPr lang="en-GB" b="1" dirty="0" smtClean="0">
                <a:solidFill>
                  <a:prstClr val="black"/>
                </a:solidFill>
                <a:sym typeface="Wingdings" pitchFamily="2" charset="2"/>
              </a:rPr>
              <a:t>static</a:t>
            </a:r>
            <a:r>
              <a:rPr lang="en-GB" dirty="0" smtClean="0">
                <a:solidFill>
                  <a:prstClr val="black"/>
                </a:solidFill>
                <a:sym typeface="Wingdings" pitchFamily="2" charset="2"/>
              </a:rPr>
              <a:t> stresses </a:t>
            </a:r>
            <a:r>
              <a:rPr lang="en-GB" sz="1600" dirty="0" smtClean="0">
                <a:solidFill>
                  <a:prstClr val="black"/>
                </a:solidFill>
                <a:sym typeface="Wingdings" pitchFamily="2" charset="2"/>
              </a:rPr>
              <a:t>(beam profile)</a:t>
            </a:r>
            <a:endParaRPr lang="en-GB" dirty="0" smtClean="0">
              <a:solidFill>
                <a:prstClr val="black"/>
              </a:solidFill>
              <a:sym typeface="Wingdings" pitchFamily="2" charset="2"/>
            </a:endParaRPr>
          </a:p>
          <a:p>
            <a:pPr marL="285750" indent="-285750">
              <a:lnSpc>
                <a:spcPct val="150000"/>
              </a:lnSpc>
              <a:buFont typeface="Wingdings" pitchFamily="2" charset="2"/>
              <a:buChar char="q"/>
            </a:pPr>
            <a:r>
              <a:rPr lang="en-GB" b="1" dirty="0" smtClean="0">
                <a:solidFill>
                  <a:srgbClr val="0070C0"/>
                </a:solidFill>
                <a:sym typeface="Wingdings" pitchFamily="2" charset="2"/>
              </a:rPr>
              <a:t>Thermal limits</a:t>
            </a:r>
            <a:r>
              <a:rPr lang="en-GB" dirty="0" smtClean="0">
                <a:solidFill>
                  <a:prstClr val="black"/>
                </a:solidFill>
                <a:sym typeface="Wingdings" pitchFamily="2" charset="2"/>
              </a:rPr>
              <a:t>: determined by cooling </a:t>
            </a:r>
            <a:r>
              <a:rPr lang="en-GB" sz="1600" dirty="0" smtClean="0">
                <a:solidFill>
                  <a:prstClr val="black"/>
                </a:solidFill>
                <a:sym typeface="Wingdings" pitchFamily="2" charset="2"/>
              </a:rPr>
              <a:t>system </a:t>
            </a:r>
          </a:p>
          <a:p>
            <a:pPr marL="285750" indent="-285750">
              <a:lnSpc>
                <a:spcPct val="150000"/>
              </a:lnSpc>
              <a:buFont typeface="Wingdings" pitchFamily="2" charset="2"/>
              <a:buChar char="q"/>
            </a:pPr>
            <a:r>
              <a:rPr lang="en-GB" b="1" dirty="0" smtClean="0">
                <a:solidFill>
                  <a:srgbClr val="0070C0"/>
                </a:solidFill>
                <a:sym typeface="Wingdings" pitchFamily="2" charset="2"/>
              </a:rPr>
              <a:t>Radiation damage</a:t>
            </a:r>
            <a:r>
              <a:rPr lang="en-GB" dirty="0" smtClean="0">
                <a:solidFill>
                  <a:prstClr val="black"/>
                </a:solidFill>
                <a:sym typeface="Wingdings" pitchFamily="2" charset="2"/>
              </a:rPr>
              <a:t>: might lead to </a:t>
            </a:r>
            <a:r>
              <a:rPr lang="en-GB" b="1" dirty="0" smtClean="0">
                <a:solidFill>
                  <a:prstClr val="black"/>
                </a:solidFill>
                <a:sym typeface="Wingdings" pitchFamily="2" charset="2"/>
              </a:rPr>
              <a:t>defects</a:t>
            </a:r>
            <a:r>
              <a:rPr lang="en-GB" dirty="0" smtClean="0">
                <a:solidFill>
                  <a:prstClr val="black"/>
                </a:solidFill>
                <a:sym typeface="Wingdings" pitchFamily="2" charset="2"/>
              </a:rPr>
              <a:t> and </a:t>
            </a:r>
            <a:r>
              <a:rPr lang="en-GB" b="1" dirty="0" smtClean="0">
                <a:solidFill>
                  <a:prstClr val="black"/>
                </a:solidFill>
                <a:sym typeface="Wingdings" pitchFamily="2" charset="2"/>
              </a:rPr>
              <a:t>target failures</a:t>
            </a:r>
            <a:endParaRPr lang="en-US" dirty="0">
              <a:solidFill>
                <a:prstClr val="black"/>
              </a:solidFill>
            </a:endParaRPr>
          </a:p>
        </p:txBody>
      </p:sp>
      <p:sp>
        <p:nvSpPr>
          <p:cNvPr id="8" name="TextBox 7"/>
          <p:cNvSpPr txBox="1"/>
          <p:nvPr/>
        </p:nvSpPr>
        <p:spPr>
          <a:xfrm>
            <a:off x="6553200" y="6019800"/>
            <a:ext cx="2450992" cy="276999"/>
          </a:xfrm>
          <a:prstGeom prst="rect">
            <a:avLst/>
          </a:prstGeom>
          <a:noFill/>
        </p:spPr>
        <p:txBody>
          <a:bodyPr wrap="none" rtlCol="0">
            <a:spAutoFit/>
          </a:bodyPr>
          <a:lstStyle/>
          <a:p>
            <a:r>
              <a:rPr lang="en-GB" sz="1200" i="1" dirty="0" smtClean="0">
                <a:solidFill>
                  <a:prstClr val="white">
                    <a:lumMod val="50000"/>
                  </a:prstClr>
                </a:solidFill>
              </a:rPr>
              <a:t>M. Meddahi et al., CERN-AB-2007-013</a:t>
            </a:r>
            <a:endParaRPr lang="en-US" sz="1200" i="1" dirty="0">
              <a:solidFill>
                <a:prstClr val="white">
                  <a:lumMod val="50000"/>
                </a:prstClr>
              </a:solidFill>
            </a:endParaRPr>
          </a:p>
        </p:txBody>
      </p:sp>
      <p:sp>
        <p:nvSpPr>
          <p:cNvPr id="9" name="TextBox 8"/>
          <p:cNvSpPr txBox="1"/>
          <p:nvPr/>
        </p:nvSpPr>
        <p:spPr>
          <a:xfrm>
            <a:off x="914400" y="2743200"/>
            <a:ext cx="7772400" cy="1323439"/>
          </a:xfrm>
          <a:prstGeom prst="rect">
            <a:avLst/>
          </a:prstGeom>
          <a:noFill/>
        </p:spPr>
        <p:txBody>
          <a:bodyPr wrap="square" rtlCol="0">
            <a:spAutoFit/>
          </a:bodyPr>
          <a:lstStyle/>
          <a:p>
            <a:pPr marL="285750" indent="-285750">
              <a:buFont typeface="Wingdings" pitchFamily="2" charset="2"/>
              <a:buChar char="v"/>
            </a:pPr>
            <a:r>
              <a:rPr lang="en-US" sz="1600" b="1" dirty="0" smtClean="0">
                <a:solidFill>
                  <a:prstClr val="black"/>
                </a:solidFill>
              </a:rPr>
              <a:t>Dynamic stresses </a:t>
            </a:r>
            <a:r>
              <a:rPr lang="en-US" sz="1600" dirty="0" smtClean="0">
                <a:solidFill>
                  <a:prstClr val="black"/>
                </a:solidFill>
                <a:sym typeface="Wingdings" pitchFamily="2" charset="2"/>
              </a:rPr>
              <a:t></a:t>
            </a:r>
            <a:r>
              <a:rPr lang="en-US" sz="1600" dirty="0" smtClean="0">
                <a:solidFill>
                  <a:prstClr val="black"/>
                </a:solidFill>
              </a:rPr>
              <a:t> spreading the beam in </a:t>
            </a:r>
            <a:r>
              <a:rPr lang="en-US" sz="1600" b="1" dirty="0" smtClean="0">
                <a:solidFill>
                  <a:srgbClr val="0070C0"/>
                </a:solidFill>
              </a:rPr>
              <a:t>more batches </a:t>
            </a:r>
            <a:r>
              <a:rPr lang="en-US" sz="1600" dirty="0" smtClean="0">
                <a:solidFill>
                  <a:prstClr val="black"/>
                </a:solidFill>
              </a:rPr>
              <a:t>and increasing the </a:t>
            </a:r>
            <a:r>
              <a:rPr lang="en-US" sz="1600" b="1" dirty="0" smtClean="0">
                <a:solidFill>
                  <a:srgbClr val="0070C0"/>
                </a:solidFill>
              </a:rPr>
              <a:t>spacing</a:t>
            </a:r>
            <a:r>
              <a:rPr lang="en-US" sz="1600" dirty="0" smtClean="0">
                <a:solidFill>
                  <a:srgbClr val="0070C0"/>
                </a:solidFill>
              </a:rPr>
              <a:t> </a:t>
            </a:r>
            <a:r>
              <a:rPr lang="en-US" sz="1600" dirty="0" smtClean="0">
                <a:solidFill>
                  <a:prstClr val="black"/>
                </a:solidFill>
              </a:rPr>
              <a:t>between extractions </a:t>
            </a:r>
            <a:r>
              <a:rPr lang="en-US" sz="1600" dirty="0" smtClean="0">
                <a:solidFill>
                  <a:prstClr val="black"/>
                </a:solidFill>
                <a:sym typeface="Wingdings" pitchFamily="2" charset="2"/>
              </a:rPr>
              <a:t></a:t>
            </a:r>
            <a:r>
              <a:rPr lang="en-US" sz="1600" dirty="0" smtClean="0">
                <a:solidFill>
                  <a:prstClr val="black"/>
                </a:solidFill>
              </a:rPr>
              <a:t> </a:t>
            </a:r>
            <a:r>
              <a:rPr lang="en-US" sz="1600" b="1" dirty="0" smtClean="0">
                <a:solidFill>
                  <a:prstClr val="black"/>
                </a:solidFill>
              </a:rPr>
              <a:t>up to 1*10</a:t>
            </a:r>
            <a:r>
              <a:rPr lang="en-US" sz="1600" b="1" baseline="30000" dirty="0" smtClean="0">
                <a:solidFill>
                  <a:prstClr val="black"/>
                </a:solidFill>
              </a:rPr>
              <a:t>14</a:t>
            </a:r>
            <a:r>
              <a:rPr lang="en-US" sz="1600" b="1" dirty="0" smtClean="0">
                <a:solidFill>
                  <a:prstClr val="black"/>
                </a:solidFill>
              </a:rPr>
              <a:t> p/cycle</a:t>
            </a:r>
          </a:p>
          <a:p>
            <a:pPr marL="285750" indent="-285750">
              <a:buFont typeface="Wingdings" pitchFamily="2" charset="2"/>
              <a:buChar char="v"/>
            </a:pPr>
            <a:r>
              <a:rPr lang="en-US" sz="1600" dirty="0" smtClean="0">
                <a:solidFill>
                  <a:prstClr val="black"/>
                </a:solidFill>
              </a:rPr>
              <a:t>At this stage, </a:t>
            </a:r>
            <a:r>
              <a:rPr lang="en-US" sz="1600" b="1" dirty="0" smtClean="0">
                <a:solidFill>
                  <a:srgbClr val="0070C0"/>
                </a:solidFill>
              </a:rPr>
              <a:t>target cooling would be the limiting factor</a:t>
            </a:r>
            <a:r>
              <a:rPr lang="en-US" sz="1600" dirty="0" smtClean="0">
                <a:solidFill>
                  <a:prstClr val="black"/>
                </a:solidFill>
              </a:rPr>
              <a:t>:</a:t>
            </a:r>
          </a:p>
          <a:p>
            <a:pPr marL="742950" lvl="1" indent="-285750">
              <a:buFont typeface="Wingdings" pitchFamily="2" charset="2"/>
              <a:buChar char="§"/>
            </a:pPr>
            <a:r>
              <a:rPr lang="en-US" sz="1600" dirty="0" smtClean="0">
                <a:solidFill>
                  <a:prstClr val="black"/>
                </a:solidFill>
              </a:rPr>
              <a:t>Graphite erosion by sublimation (can be an issue from ~</a:t>
            </a:r>
            <a:r>
              <a:rPr lang="en-US" sz="1600" b="1" dirty="0" smtClean="0">
                <a:solidFill>
                  <a:prstClr val="black"/>
                </a:solidFill>
              </a:rPr>
              <a:t>1.5 MW</a:t>
            </a:r>
            <a:r>
              <a:rPr lang="en-US" sz="1600" dirty="0" smtClean="0">
                <a:solidFill>
                  <a:prstClr val="black"/>
                </a:solidFill>
              </a:rPr>
              <a:t>)</a:t>
            </a:r>
          </a:p>
          <a:p>
            <a:pPr marL="742950" lvl="1" indent="-285750">
              <a:buFont typeface="Wingdings" pitchFamily="2" charset="2"/>
              <a:buChar char="§"/>
            </a:pPr>
            <a:r>
              <a:rPr lang="en-US" sz="1600" dirty="0" smtClean="0">
                <a:solidFill>
                  <a:prstClr val="black"/>
                </a:solidFill>
              </a:rPr>
              <a:t>Degradation of helicoflex seals</a:t>
            </a:r>
          </a:p>
        </p:txBody>
      </p:sp>
      <p:pic>
        <p:nvPicPr>
          <p:cNvPr id="23" name="Picture 1" descr="C:\Documents and Settings\marco\Desktop\fission2009\images-1.jpeg"/>
          <p:cNvPicPr>
            <a:picLocks noChangeAspect="1" noChangeArrowheads="1"/>
          </p:cNvPicPr>
          <p:nvPr/>
        </p:nvPicPr>
        <p:blipFill>
          <a:blip r:embed="rId2" cstate="print"/>
          <a:srcRect/>
          <a:stretch>
            <a:fillRect/>
          </a:stretch>
        </p:blipFill>
        <p:spPr bwMode="auto">
          <a:xfrm>
            <a:off x="1524000" y="6382512"/>
            <a:ext cx="457200" cy="457200"/>
          </a:xfrm>
          <a:prstGeom prst="rect">
            <a:avLst/>
          </a:prstGeom>
          <a:noFill/>
          <a:ln w="9525">
            <a:noFill/>
            <a:miter lim="800000"/>
            <a:headEnd/>
            <a:tailEnd/>
          </a:ln>
        </p:spPr>
      </p:pic>
      <p:sp>
        <p:nvSpPr>
          <p:cNvPr id="12" name="TextBox 11"/>
          <p:cNvSpPr txBox="1"/>
          <p:nvPr/>
        </p:nvSpPr>
        <p:spPr>
          <a:xfrm>
            <a:off x="76200" y="4419600"/>
            <a:ext cx="990600" cy="646331"/>
          </a:xfrm>
          <a:prstGeom prst="rect">
            <a:avLst/>
          </a:prstGeom>
          <a:noFill/>
        </p:spPr>
        <p:txBody>
          <a:bodyPr wrap="square" rtlCol="0">
            <a:spAutoFit/>
          </a:bodyPr>
          <a:lstStyle/>
          <a:p>
            <a:r>
              <a:rPr lang="en-GB" dirty="0" smtClean="0"/>
              <a:t>Nominal CNGS</a:t>
            </a:r>
            <a:endParaRPr lang="en-US" dirty="0"/>
          </a:p>
        </p:txBody>
      </p:sp>
      <p:sp>
        <p:nvSpPr>
          <p:cNvPr id="13" name="Right Arrow 12"/>
          <p:cNvSpPr/>
          <p:nvPr/>
        </p:nvSpPr>
        <p:spPr>
          <a:xfrm>
            <a:off x="1066800" y="4675747"/>
            <a:ext cx="324595" cy="13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47800" y="4558099"/>
            <a:ext cx="1584088" cy="369332"/>
          </a:xfrm>
          <a:prstGeom prst="rect">
            <a:avLst/>
          </a:prstGeom>
        </p:spPr>
        <p:txBody>
          <a:bodyPr wrap="none">
            <a:spAutoFit/>
          </a:bodyPr>
          <a:lstStyle/>
          <a:p>
            <a:r>
              <a:rPr lang="en-US" b="1" dirty="0">
                <a:solidFill>
                  <a:prstClr val="black"/>
                </a:solidFill>
                <a:sym typeface="Wingdings" pitchFamily="2" charset="2"/>
              </a:rPr>
              <a:t>4.8*10</a:t>
            </a:r>
            <a:r>
              <a:rPr lang="en-US" b="1" baseline="30000" dirty="0">
                <a:solidFill>
                  <a:prstClr val="black"/>
                </a:solidFill>
                <a:sym typeface="Wingdings" pitchFamily="2" charset="2"/>
              </a:rPr>
              <a:t>13</a:t>
            </a:r>
            <a:r>
              <a:rPr lang="en-US" b="1" dirty="0">
                <a:solidFill>
                  <a:prstClr val="black"/>
                </a:solidFill>
                <a:sym typeface="Wingdings" pitchFamily="2" charset="2"/>
              </a:rPr>
              <a:t> p/6s </a:t>
            </a:r>
            <a:endParaRPr lang="en-US" b="1" dirty="0"/>
          </a:p>
        </p:txBody>
      </p:sp>
      <p:sp>
        <p:nvSpPr>
          <p:cNvPr id="24" name="Right Arrow 23"/>
          <p:cNvSpPr/>
          <p:nvPr/>
        </p:nvSpPr>
        <p:spPr>
          <a:xfrm>
            <a:off x="2971800" y="4675747"/>
            <a:ext cx="324595" cy="13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76600" y="4558098"/>
            <a:ext cx="1834156" cy="369332"/>
          </a:xfrm>
          <a:prstGeom prst="rect">
            <a:avLst/>
          </a:prstGeom>
        </p:spPr>
        <p:txBody>
          <a:bodyPr wrap="none">
            <a:spAutoFit/>
          </a:bodyPr>
          <a:lstStyle/>
          <a:p>
            <a:r>
              <a:rPr lang="en-US" b="1" dirty="0">
                <a:solidFill>
                  <a:prstClr val="black"/>
                </a:solidFill>
                <a:sym typeface="Wingdings" pitchFamily="2" charset="2"/>
              </a:rPr>
              <a:t>1.38*10</a:t>
            </a:r>
            <a:r>
              <a:rPr lang="en-US" b="1" baseline="30000" dirty="0">
                <a:solidFill>
                  <a:prstClr val="black"/>
                </a:solidFill>
                <a:sym typeface="Wingdings" pitchFamily="2" charset="2"/>
              </a:rPr>
              <a:t>20</a:t>
            </a:r>
            <a:r>
              <a:rPr lang="en-US" b="1" dirty="0">
                <a:solidFill>
                  <a:prstClr val="black"/>
                </a:solidFill>
                <a:sym typeface="Wingdings" pitchFamily="2" charset="2"/>
              </a:rPr>
              <a:t> pot/y </a:t>
            </a:r>
            <a:endParaRPr lang="en-US" b="1" dirty="0"/>
          </a:p>
        </p:txBody>
      </p:sp>
      <p:sp>
        <p:nvSpPr>
          <p:cNvPr id="27" name="Rectangle 26"/>
          <p:cNvSpPr/>
          <p:nvPr/>
        </p:nvSpPr>
        <p:spPr>
          <a:xfrm>
            <a:off x="5410200" y="4558099"/>
            <a:ext cx="1707519" cy="369332"/>
          </a:xfrm>
          <a:prstGeom prst="rect">
            <a:avLst/>
          </a:prstGeom>
        </p:spPr>
        <p:txBody>
          <a:bodyPr wrap="none">
            <a:spAutoFit/>
          </a:bodyPr>
          <a:lstStyle/>
          <a:p>
            <a:r>
              <a:rPr lang="en-US" b="1" dirty="0">
                <a:solidFill>
                  <a:prstClr val="black"/>
                </a:solidFill>
                <a:sym typeface="Wingdings" pitchFamily="2" charset="2"/>
              </a:rPr>
              <a:t>7.6*10</a:t>
            </a:r>
            <a:r>
              <a:rPr lang="en-US" b="1" baseline="30000" dirty="0">
                <a:solidFill>
                  <a:prstClr val="black"/>
                </a:solidFill>
                <a:sym typeface="Wingdings" pitchFamily="2" charset="2"/>
              </a:rPr>
              <a:t>19</a:t>
            </a:r>
            <a:r>
              <a:rPr lang="en-US" b="1" dirty="0">
                <a:solidFill>
                  <a:prstClr val="black"/>
                </a:solidFill>
                <a:sym typeface="Wingdings" pitchFamily="2" charset="2"/>
              </a:rPr>
              <a:t> pot/y </a:t>
            </a:r>
            <a:endParaRPr lang="en-US" b="1" dirty="0"/>
          </a:p>
        </p:txBody>
      </p:sp>
      <p:sp>
        <p:nvSpPr>
          <p:cNvPr id="28" name="Right Arrow 27"/>
          <p:cNvSpPr/>
          <p:nvPr/>
        </p:nvSpPr>
        <p:spPr>
          <a:xfrm>
            <a:off x="7010400" y="4675747"/>
            <a:ext cx="324595" cy="13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5200" y="4558098"/>
            <a:ext cx="1770036" cy="369332"/>
          </a:xfrm>
          <a:prstGeom prst="rect">
            <a:avLst/>
          </a:prstGeom>
        </p:spPr>
        <p:txBody>
          <a:bodyPr wrap="none">
            <a:spAutoFit/>
          </a:bodyPr>
          <a:lstStyle/>
          <a:p>
            <a:r>
              <a:rPr lang="en-US" b="1" dirty="0">
                <a:solidFill>
                  <a:srgbClr val="FF0000"/>
                </a:solidFill>
                <a:sym typeface="Wingdings" pitchFamily="2" charset="2"/>
              </a:rPr>
              <a:t>4.56*10</a:t>
            </a:r>
            <a:r>
              <a:rPr lang="en-US" b="1" baseline="30000" dirty="0">
                <a:solidFill>
                  <a:srgbClr val="FF0000"/>
                </a:solidFill>
                <a:sym typeface="Wingdings" pitchFamily="2" charset="2"/>
              </a:rPr>
              <a:t>19</a:t>
            </a:r>
            <a:r>
              <a:rPr lang="en-US" b="1" dirty="0">
                <a:solidFill>
                  <a:srgbClr val="FF0000"/>
                </a:solidFill>
                <a:sym typeface="Wingdings" pitchFamily="2" charset="2"/>
              </a:rPr>
              <a:t> pot/y</a:t>
            </a:r>
            <a:endParaRPr lang="en-US" b="1" dirty="0"/>
          </a:p>
        </p:txBody>
      </p:sp>
      <p:sp>
        <p:nvSpPr>
          <p:cNvPr id="30" name="Rectangle 29"/>
          <p:cNvSpPr/>
          <p:nvPr/>
        </p:nvSpPr>
        <p:spPr>
          <a:xfrm>
            <a:off x="76200" y="5231249"/>
            <a:ext cx="995957" cy="646331"/>
          </a:xfrm>
          <a:prstGeom prst="rect">
            <a:avLst/>
          </a:prstGeom>
        </p:spPr>
        <p:txBody>
          <a:bodyPr wrap="square">
            <a:spAutoFit/>
          </a:bodyPr>
          <a:lstStyle/>
          <a:p>
            <a:r>
              <a:rPr lang="en-US" dirty="0">
                <a:solidFill>
                  <a:prstClr val="black"/>
                </a:solidFill>
              </a:rPr>
              <a:t>Ultimate CNGS </a:t>
            </a:r>
            <a:endParaRPr lang="en-US" dirty="0"/>
          </a:p>
        </p:txBody>
      </p:sp>
      <p:sp>
        <p:nvSpPr>
          <p:cNvPr id="31" name="Right Arrow 30"/>
          <p:cNvSpPr/>
          <p:nvPr/>
        </p:nvSpPr>
        <p:spPr>
          <a:xfrm>
            <a:off x="1072157" y="5487396"/>
            <a:ext cx="324595" cy="13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79860" y="5369747"/>
            <a:ext cx="1519968" cy="369332"/>
          </a:xfrm>
          <a:prstGeom prst="rect">
            <a:avLst/>
          </a:prstGeom>
        </p:spPr>
        <p:txBody>
          <a:bodyPr wrap="none">
            <a:spAutoFit/>
          </a:bodyPr>
          <a:lstStyle/>
          <a:p>
            <a:r>
              <a:rPr lang="en-US" b="1" dirty="0">
                <a:solidFill>
                  <a:prstClr val="black"/>
                </a:solidFill>
                <a:sym typeface="Wingdings" pitchFamily="2" charset="2"/>
              </a:rPr>
              <a:t>7.0*10</a:t>
            </a:r>
            <a:r>
              <a:rPr lang="en-US" b="1" baseline="30000" dirty="0">
                <a:solidFill>
                  <a:prstClr val="black"/>
                </a:solidFill>
                <a:sym typeface="Wingdings" pitchFamily="2" charset="2"/>
              </a:rPr>
              <a:t>13</a:t>
            </a:r>
            <a:r>
              <a:rPr lang="en-US" b="1" dirty="0">
                <a:solidFill>
                  <a:prstClr val="black"/>
                </a:solidFill>
                <a:sym typeface="Wingdings" pitchFamily="2" charset="2"/>
              </a:rPr>
              <a:t> p/6s</a:t>
            </a:r>
            <a:endParaRPr lang="en-US" b="1" dirty="0">
              <a:solidFill>
                <a:prstClr val="black"/>
              </a:solidFill>
            </a:endParaRPr>
          </a:p>
        </p:txBody>
      </p:sp>
      <p:sp>
        <p:nvSpPr>
          <p:cNvPr id="33" name="Right Arrow 32"/>
          <p:cNvSpPr/>
          <p:nvPr/>
        </p:nvSpPr>
        <p:spPr>
          <a:xfrm>
            <a:off x="5029200" y="4675747"/>
            <a:ext cx="324595" cy="134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52400" y="5834390"/>
            <a:ext cx="784189" cy="261610"/>
          </a:xfrm>
          <a:prstGeom prst="rect">
            <a:avLst/>
          </a:prstGeom>
          <a:noFill/>
        </p:spPr>
        <p:txBody>
          <a:bodyPr wrap="none" rtlCol="0">
            <a:spAutoFit/>
          </a:bodyPr>
          <a:lstStyle/>
          <a:p>
            <a:r>
              <a:rPr lang="en-US" sz="1100" b="1" dirty="0" smtClean="0">
                <a:solidFill>
                  <a:srgbClr val="0070C0"/>
                </a:solidFill>
              </a:rPr>
              <a:t>~</a:t>
            </a:r>
            <a:r>
              <a:rPr lang="en-US" sz="1100" b="1" smtClean="0">
                <a:solidFill>
                  <a:srgbClr val="0070C0"/>
                </a:solidFill>
              </a:rPr>
              <a:t>750 </a:t>
            </a:r>
            <a:r>
              <a:rPr lang="en-US" sz="1100" b="1" dirty="0">
                <a:solidFill>
                  <a:srgbClr val="0070C0"/>
                </a:solidFill>
              </a:rPr>
              <a:t>k</a:t>
            </a:r>
            <a:r>
              <a:rPr lang="en-US" sz="1100" b="1" smtClean="0">
                <a:solidFill>
                  <a:srgbClr val="0070C0"/>
                </a:solidFill>
              </a:rPr>
              <a:t>W</a:t>
            </a:r>
            <a:endParaRPr lang="en-US" b="1" dirty="0">
              <a:solidFill>
                <a:srgbClr val="0070C0"/>
              </a:solidFill>
            </a:endParaRPr>
          </a:p>
        </p:txBody>
      </p:sp>
      <p:sp>
        <p:nvSpPr>
          <p:cNvPr id="35" name="TextBox 34"/>
          <p:cNvSpPr txBox="1"/>
          <p:nvPr/>
        </p:nvSpPr>
        <p:spPr>
          <a:xfrm>
            <a:off x="152400" y="4996190"/>
            <a:ext cx="784189" cy="261610"/>
          </a:xfrm>
          <a:prstGeom prst="rect">
            <a:avLst/>
          </a:prstGeom>
          <a:noFill/>
        </p:spPr>
        <p:txBody>
          <a:bodyPr wrap="none" rtlCol="0">
            <a:spAutoFit/>
          </a:bodyPr>
          <a:lstStyle/>
          <a:p>
            <a:r>
              <a:rPr lang="en-US" sz="1100" b="1" dirty="0" smtClean="0">
                <a:solidFill>
                  <a:srgbClr val="0070C0"/>
                </a:solidFill>
              </a:rPr>
              <a:t>~510 kW</a:t>
            </a:r>
            <a:endParaRPr lang="en-US" b="1" dirty="0">
              <a:solidFill>
                <a:srgbClr val="0070C0"/>
              </a:solidFill>
            </a:endParaRPr>
          </a:p>
        </p:txBody>
      </p:sp>
      <p:sp>
        <p:nvSpPr>
          <p:cNvPr id="37" name="TextBox 36"/>
          <p:cNvSpPr txBox="1"/>
          <p:nvPr/>
        </p:nvSpPr>
        <p:spPr>
          <a:xfrm>
            <a:off x="5702314" y="4267200"/>
            <a:ext cx="622286" cy="276999"/>
          </a:xfrm>
          <a:prstGeom prst="rect">
            <a:avLst/>
          </a:prstGeom>
          <a:noFill/>
        </p:spPr>
        <p:txBody>
          <a:bodyPr wrap="none" rtlCol="0">
            <a:spAutoFit/>
          </a:bodyPr>
          <a:lstStyle/>
          <a:p>
            <a:r>
              <a:rPr lang="en-US" sz="1200" i="1" dirty="0" smtClean="0">
                <a:solidFill>
                  <a:srgbClr val="0070C0"/>
                </a:solidFill>
              </a:rPr>
              <a:t>RP limit</a:t>
            </a:r>
            <a:endParaRPr lang="en-US" sz="1200" i="1" dirty="0">
              <a:solidFill>
                <a:srgbClr val="0070C0"/>
              </a:solidFill>
            </a:endParaRPr>
          </a:p>
        </p:txBody>
      </p:sp>
      <p:sp>
        <p:nvSpPr>
          <p:cNvPr id="38" name="TextBox 37"/>
          <p:cNvSpPr txBox="1"/>
          <p:nvPr/>
        </p:nvSpPr>
        <p:spPr>
          <a:xfrm>
            <a:off x="3559320" y="4191000"/>
            <a:ext cx="1622280" cy="461665"/>
          </a:xfrm>
          <a:prstGeom prst="rect">
            <a:avLst/>
          </a:prstGeom>
          <a:noFill/>
        </p:spPr>
        <p:txBody>
          <a:bodyPr wrap="square" rtlCol="0">
            <a:spAutoFit/>
          </a:bodyPr>
          <a:lstStyle/>
          <a:p>
            <a:r>
              <a:rPr lang="en-US" sz="1200" i="1" dirty="0" smtClean="0">
                <a:solidFill>
                  <a:srgbClr val="0070C0"/>
                </a:solidFill>
              </a:rPr>
              <a:t>Secondary beam line elements (horn, HS, DP)</a:t>
            </a:r>
            <a:endParaRPr lang="en-US" sz="1200" i="1" dirty="0">
              <a:solidFill>
                <a:srgbClr val="0070C0"/>
              </a:solidFill>
            </a:endParaRPr>
          </a:p>
        </p:txBody>
      </p:sp>
      <p:sp>
        <p:nvSpPr>
          <p:cNvPr id="39" name="TextBox 38"/>
          <p:cNvSpPr txBox="1"/>
          <p:nvPr/>
        </p:nvSpPr>
        <p:spPr>
          <a:xfrm>
            <a:off x="1371600" y="5710535"/>
            <a:ext cx="1905000" cy="461665"/>
          </a:xfrm>
          <a:prstGeom prst="rect">
            <a:avLst/>
          </a:prstGeom>
          <a:noFill/>
        </p:spPr>
        <p:txBody>
          <a:bodyPr wrap="square" rtlCol="0">
            <a:spAutoFit/>
          </a:bodyPr>
          <a:lstStyle/>
          <a:p>
            <a:r>
              <a:rPr lang="en-US" sz="1200" i="1" dirty="0" smtClean="0">
                <a:solidFill>
                  <a:srgbClr val="0070C0"/>
                </a:solidFill>
              </a:rPr>
              <a:t>Design limit for target, kicker, instrumentation</a:t>
            </a:r>
            <a:endParaRPr lang="en-US" sz="1200" i="1" dirty="0">
              <a:solidFill>
                <a:srgbClr val="0070C0"/>
              </a:solidFill>
            </a:endParaRPr>
          </a:p>
        </p:txBody>
      </p:sp>
      <p:sp>
        <p:nvSpPr>
          <p:cNvPr id="40" name="TextBox 39"/>
          <p:cNvSpPr txBox="1"/>
          <p:nvPr/>
        </p:nvSpPr>
        <p:spPr>
          <a:xfrm>
            <a:off x="7400126" y="4267199"/>
            <a:ext cx="1362874" cy="276999"/>
          </a:xfrm>
          <a:prstGeom prst="rect">
            <a:avLst/>
          </a:prstGeom>
          <a:noFill/>
        </p:spPr>
        <p:txBody>
          <a:bodyPr wrap="none" rtlCol="0">
            <a:spAutoFit/>
          </a:bodyPr>
          <a:lstStyle/>
          <a:p>
            <a:r>
              <a:rPr lang="en-US" sz="1200" i="1" dirty="0" smtClean="0">
                <a:solidFill>
                  <a:srgbClr val="FF0000"/>
                </a:solidFill>
              </a:rPr>
              <a:t>CNGS working point</a:t>
            </a:r>
            <a:endParaRPr lang="en-US" sz="1200" i="1" dirty="0">
              <a:solidFill>
                <a:srgbClr val="FF0000"/>
              </a:solidFill>
            </a:endParaRPr>
          </a:p>
        </p:txBody>
      </p:sp>
      <p:sp>
        <p:nvSpPr>
          <p:cNvPr id="41" name="TextBox 40"/>
          <p:cNvSpPr txBox="1"/>
          <p:nvPr/>
        </p:nvSpPr>
        <p:spPr>
          <a:xfrm>
            <a:off x="3733800" y="4917504"/>
            <a:ext cx="1136850" cy="253916"/>
          </a:xfrm>
          <a:prstGeom prst="rect">
            <a:avLst/>
          </a:prstGeom>
          <a:noFill/>
        </p:spPr>
        <p:txBody>
          <a:bodyPr wrap="none" rtlCol="0">
            <a:spAutoFit/>
          </a:bodyPr>
          <a:lstStyle/>
          <a:p>
            <a:r>
              <a:rPr lang="en-US" sz="1050" b="1" dirty="0" smtClean="0">
                <a:solidFill>
                  <a:schemeClr val="bg1">
                    <a:lumMod val="50000"/>
                  </a:schemeClr>
                </a:solidFill>
              </a:rPr>
              <a:t>200d operation</a:t>
            </a:r>
            <a:endParaRPr lang="en-US" sz="1050" b="1" dirty="0">
              <a:solidFill>
                <a:schemeClr val="bg1">
                  <a:lumMod val="50000"/>
                </a:schemeClr>
              </a:solidFill>
            </a:endParaRPr>
          </a:p>
        </p:txBody>
      </p:sp>
      <p:sp>
        <p:nvSpPr>
          <p:cNvPr id="42" name="TextBox 41"/>
          <p:cNvSpPr txBox="1"/>
          <p:nvPr/>
        </p:nvSpPr>
        <p:spPr>
          <a:xfrm>
            <a:off x="5497353" y="4917504"/>
            <a:ext cx="1208247" cy="415498"/>
          </a:xfrm>
          <a:prstGeom prst="rect">
            <a:avLst/>
          </a:prstGeom>
          <a:noFill/>
        </p:spPr>
        <p:txBody>
          <a:bodyPr wrap="square" rtlCol="0">
            <a:spAutoFit/>
          </a:bodyPr>
          <a:lstStyle/>
          <a:p>
            <a:r>
              <a:rPr lang="en-US" sz="1050" b="1" dirty="0" smtClean="0">
                <a:solidFill>
                  <a:schemeClr val="bg1">
                    <a:lumMod val="50000"/>
                  </a:schemeClr>
                </a:solidFill>
              </a:rPr>
              <a:t>200d operation, 55% efficiency</a:t>
            </a:r>
            <a:endParaRPr lang="en-US" sz="1050" b="1" dirty="0">
              <a:solidFill>
                <a:schemeClr val="bg1">
                  <a:lumMod val="50000"/>
                </a:schemeClr>
              </a:solidFill>
            </a:endParaRPr>
          </a:p>
        </p:txBody>
      </p:sp>
      <p:sp>
        <p:nvSpPr>
          <p:cNvPr id="43" name="TextBox 42"/>
          <p:cNvSpPr txBox="1"/>
          <p:nvPr/>
        </p:nvSpPr>
        <p:spPr>
          <a:xfrm>
            <a:off x="7478553" y="4919246"/>
            <a:ext cx="1360647" cy="577081"/>
          </a:xfrm>
          <a:prstGeom prst="rect">
            <a:avLst/>
          </a:prstGeom>
          <a:noFill/>
        </p:spPr>
        <p:txBody>
          <a:bodyPr wrap="square" rtlCol="0">
            <a:spAutoFit/>
          </a:bodyPr>
          <a:lstStyle/>
          <a:p>
            <a:r>
              <a:rPr lang="en-US" sz="1050" b="1" dirty="0" smtClean="0">
                <a:solidFill>
                  <a:schemeClr val="bg1">
                    <a:lumMod val="50000"/>
                  </a:schemeClr>
                </a:solidFill>
              </a:rPr>
              <a:t>200d operation, 55% efficiency, </a:t>
            </a:r>
          </a:p>
          <a:p>
            <a:r>
              <a:rPr lang="en-US" sz="1050" b="1" dirty="0" smtClean="0">
                <a:solidFill>
                  <a:schemeClr val="bg1">
                    <a:lumMod val="50000"/>
                  </a:schemeClr>
                </a:solidFill>
              </a:rPr>
              <a:t>60% CNGS sharing</a:t>
            </a:r>
            <a:endParaRPr lang="en-US" sz="1050" b="1" dirty="0">
              <a:solidFill>
                <a:schemeClr val="bg1">
                  <a:lumMod val="50000"/>
                </a:schemeClr>
              </a:solidFill>
            </a:endParaRPr>
          </a:p>
        </p:txBody>
      </p:sp>
    </p:spTree>
    <p:extLst>
      <p:ext uri="{BB962C8B-B14F-4D97-AF65-F5344CB8AC3E}">
        <p14:creationId xmlns:p14="http://schemas.microsoft.com/office/powerpoint/2010/main" val="226755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500"/>
                                        <p:tgtEl>
                                          <p:spTgt spid="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anim calcmode="lin" valueType="num">
                                      <p:cBhvr>
                                        <p:cTn id="50" dur="500" fill="hold"/>
                                        <p:tgtEl>
                                          <p:spTgt spid="35"/>
                                        </p:tgtEl>
                                        <p:attrNameLst>
                                          <p:attrName>ppt_x</p:attrName>
                                        </p:attrNameLst>
                                      </p:cBhvr>
                                      <p:tavLst>
                                        <p:tav tm="0">
                                          <p:val>
                                            <p:strVal val="#ppt_x"/>
                                          </p:val>
                                        </p:tav>
                                        <p:tav tm="100000">
                                          <p:val>
                                            <p:strVal val="#ppt_x"/>
                                          </p:val>
                                        </p:tav>
                                      </p:tavLst>
                                    </p:anim>
                                    <p:anim calcmode="lin" valueType="num">
                                      <p:cBhvr>
                                        <p:cTn id="51" dur="500" fill="hold"/>
                                        <p:tgtEl>
                                          <p:spTgt spid="3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anim calcmode="lin" valueType="num">
                                      <p:cBhvr>
                                        <p:cTn id="55" dur="500" fill="hold"/>
                                        <p:tgtEl>
                                          <p:spTgt spid="13"/>
                                        </p:tgtEl>
                                        <p:attrNameLst>
                                          <p:attrName>ppt_x</p:attrName>
                                        </p:attrNameLst>
                                      </p:cBhvr>
                                      <p:tavLst>
                                        <p:tav tm="0">
                                          <p:val>
                                            <p:strVal val="#ppt_x"/>
                                          </p:val>
                                        </p:tav>
                                        <p:tav tm="100000">
                                          <p:val>
                                            <p:strVal val="#ppt_x"/>
                                          </p:val>
                                        </p:tav>
                                      </p:tavLst>
                                    </p:anim>
                                    <p:anim calcmode="lin" valueType="num">
                                      <p:cBhvr>
                                        <p:cTn id="56" dur="5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anim calcmode="lin" valueType="num">
                                      <p:cBhvr>
                                        <p:cTn id="60" dur="500" fill="hold"/>
                                        <p:tgtEl>
                                          <p:spTgt spid="14"/>
                                        </p:tgtEl>
                                        <p:attrNameLst>
                                          <p:attrName>ppt_x</p:attrName>
                                        </p:attrNameLst>
                                      </p:cBhvr>
                                      <p:tavLst>
                                        <p:tav tm="0">
                                          <p:val>
                                            <p:strVal val="#ppt_x"/>
                                          </p:val>
                                        </p:tav>
                                        <p:tav tm="100000">
                                          <p:val>
                                            <p:strVal val="#ppt_x"/>
                                          </p:val>
                                        </p:tav>
                                      </p:tavLst>
                                    </p:anim>
                                    <p:anim calcmode="lin" valueType="num">
                                      <p:cBhvr>
                                        <p:cTn id="61" dur="500" fill="hold"/>
                                        <p:tgtEl>
                                          <p:spTgt spid="14"/>
                                        </p:tgtEl>
                                        <p:attrNameLst>
                                          <p:attrName>ppt_y</p:attrName>
                                        </p:attrNameLst>
                                      </p:cBhvr>
                                      <p:tavLst>
                                        <p:tav tm="0">
                                          <p:val>
                                            <p:strVal val="#ppt_y+.1"/>
                                          </p:val>
                                        </p:tav>
                                        <p:tav tm="100000">
                                          <p:val>
                                            <p:strVal val="#ppt_y"/>
                                          </p:val>
                                        </p:tav>
                                      </p:tavLst>
                                    </p:anim>
                                  </p:childTnLst>
                                </p:cTn>
                              </p:par>
                              <p:par>
                                <p:cTn id="62" presetID="22" presetClass="entr" presetSubtype="4"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anim calcmode="lin" valueType="num">
                                      <p:cBhvr>
                                        <p:cTn id="70" dur="500" fill="hold"/>
                                        <p:tgtEl>
                                          <p:spTgt spid="24"/>
                                        </p:tgtEl>
                                        <p:attrNameLst>
                                          <p:attrName>ppt_x</p:attrName>
                                        </p:attrNameLst>
                                      </p:cBhvr>
                                      <p:tavLst>
                                        <p:tav tm="0">
                                          <p:val>
                                            <p:strVal val="#ppt_x"/>
                                          </p:val>
                                        </p:tav>
                                        <p:tav tm="100000">
                                          <p:val>
                                            <p:strVal val="#ppt_x"/>
                                          </p:val>
                                        </p:tav>
                                      </p:tavLst>
                                    </p:anim>
                                    <p:anim calcmode="lin" valueType="num">
                                      <p:cBhvr>
                                        <p:cTn id="71" dur="500" fill="hold"/>
                                        <p:tgtEl>
                                          <p:spTgt spid="2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anim calcmode="lin" valueType="num">
                                      <p:cBhvr>
                                        <p:cTn id="75" dur="500" fill="hold"/>
                                        <p:tgtEl>
                                          <p:spTgt spid="38"/>
                                        </p:tgtEl>
                                        <p:attrNameLst>
                                          <p:attrName>ppt_x</p:attrName>
                                        </p:attrNameLst>
                                      </p:cBhvr>
                                      <p:tavLst>
                                        <p:tav tm="0">
                                          <p:val>
                                            <p:strVal val="#ppt_x"/>
                                          </p:val>
                                        </p:tav>
                                        <p:tav tm="100000">
                                          <p:val>
                                            <p:strVal val="#ppt_x"/>
                                          </p:val>
                                        </p:tav>
                                      </p:tavLst>
                                    </p:anim>
                                    <p:anim calcmode="lin" valueType="num">
                                      <p:cBhvr>
                                        <p:cTn id="76" dur="5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anim calcmode="lin" valueType="num">
                                      <p:cBhvr>
                                        <p:cTn id="80" dur="500" fill="hold"/>
                                        <p:tgtEl>
                                          <p:spTgt spid="25"/>
                                        </p:tgtEl>
                                        <p:attrNameLst>
                                          <p:attrName>ppt_x</p:attrName>
                                        </p:attrNameLst>
                                      </p:cBhvr>
                                      <p:tavLst>
                                        <p:tav tm="0">
                                          <p:val>
                                            <p:strVal val="#ppt_x"/>
                                          </p:val>
                                        </p:tav>
                                        <p:tav tm="100000">
                                          <p:val>
                                            <p:strVal val="#ppt_x"/>
                                          </p:val>
                                        </p:tav>
                                      </p:tavLst>
                                    </p:anim>
                                    <p:anim calcmode="lin" valueType="num">
                                      <p:cBhvr>
                                        <p:cTn id="81" dur="5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anim calcmode="lin" valueType="num">
                                      <p:cBhvr>
                                        <p:cTn id="85" dur="500" fill="hold"/>
                                        <p:tgtEl>
                                          <p:spTgt spid="41"/>
                                        </p:tgtEl>
                                        <p:attrNameLst>
                                          <p:attrName>ppt_x</p:attrName>
                                        </p:attrNameLst>
                                      </p:cBhvr>
                                      <p:tavLst>
                                        <p:tav tm="0">
                                          <p:val>
                                            <p:strVal val="#ppt_x"/>
                                          </p:val>
                                        </p:tav>
                                        <p:tav tm="100000">
                                          <p:val>
                                            <p:strVal val="#ppt_x"/>
                                          </p:val>
                                        </p:tav>
                                      </p:tavLst>
                                    </p:anim>
                                    <p:anim calcmode="lin" valueType="num">
                                      <p:cBhvr>
                                        <p:cTn id="8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anim calcmode="lin" valueType="num">
                                      <p:cBhvr>
                                        <p:cTn id="92" dur="500" fill="hold"/>
                                        <p:tgtEl>
                                          <p:spTgt spid="33"/>
                                        </p:tgtEl>
                                        <p:attrNameLst>
                                          <p:attrName>ppt_x</p:attrName>
                                        </p:attrNameLst>
                                      </p:cBhvr>
                                      <p:tavLst>
                                        <p:tav tm="0">
                                          <p:val>
                                            <p:strVal val="#ppt_x"/>
                                          </p:val>
                                        </p:tav>
                                        <p:tav tm="100000">
                                          <p:val>
                                            <p:strVal val="#ppt_x"/>
                                          </p:val>
                                        </p:tav>
                                      </p:tavLst>
                                    </p:anim>
                                    <p:anim calcmode="lin" valueType="num">
                                      <p:cBhvr>
                                        <p:cTn id="93" dur="500" fill="hold"/>
                                        <p:tgtEl>
                                          <p:spTgt spid="3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anim calcmode="lin" valueType="num">
                                      <p:cBhvr>
                                        <p:cTn id="97" dur="500" fill="hold"/>
                                        <p:tgtEl>
                                          <p:spTgt spid="27"/>
                                        </p:tgtEl>
                                        <p:attrNameLst>
                                          <p:attrName>ppt_x</p:attrName>
                                        </p:attrNameLst>
                                      </p:cBhvr>
                                      <p:tavLst>
                                        <p:tav tm="0">
                                          <p:val>
                                            <p:strVal val="#ppt_x"/>
                                          </p:val>
                                        </p:tav>
                                        <p:tav tm="100000">
                                          <p:val>
                                            <p:strVal val="#ppt_x"/>
                                          </p:val>
                                        </p:tav>
                                      </p:tavLst>
                                    </p:anim>
                                    <p:anim calcmode="lin" valueType="num">
                                      <p:cBhvr>
                                        <p:cTn id="98" dur="500" fill="hold"/>
                                        <p:tgtEl>
                                          <p:spTgt spid="27"/>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anim calcmode="lin" valueType="num">
                                      <p:cBhvr>
                                        <p:cTn id="107" dur="500" fill="hold"/>
                                        <p:tgtEl>
                                          <p:spTgt spid="42"/>
                                        </p:tgtEl>
                                        <p:attrNameLst>
                                          <p:attrName>ppt_x</p:attrName>
                                        </p:attrNameLst>
                                      </p:cBhvr>
                                      <p:tavLst>
                                        <p:tav tm="0">
                                          <p:val>
                                            <p:strVal val="#ppt_x"/>
                                          </p:val>
                                        </p:tav>
                                        <p:tav tm="100000">
                                          <p:val>
                                            <p:strVal val="#ppt_x"/>
                                          </p:val>
                                        </p:tav>
                                      </p:tavLst>
                                    </p:anim>
                                    <p:anim calcmode="lin" valueType="num">
                                      <p:cBhvr>
                                        <p:cTn id="108"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anim calcmode="lin" valueType="num">
                                      <p:cBhvr>
                                        <p:cTn id="114" dur="500" fill="hold"/>
                                        <p:tgtEl>
                                          <p:spTgt spid="40"/>
                                        </p:tgtEl>
                                        <p:attrNameLst>
                                          <p:attrName>ppt_x</p:attrName>
                                        </p:attrNameLst>
                                      </p:cBhvr>
                                      <p:tavLst>
                                        <p:tav tm="0">
                                          <p:val>
                                            <p:strVal val="#ppt_x"/>
                                          </p:val>
                                        </p:tav>
                                        <p:tav tm="100000">
                                          <p:val>
                                            <p:strVal val="#ppt_x"/>
                                          </p:val>
                                        </p:tav>
                                      </p:tavLst>
                                    </p:anim>
                                    <p:anim calcmode="lin" valueType="num">
                                      <p:cBhvr>
                                        <p:cTn id="115" dur="500" fill="hold"/>
                                        <p:tgtEl>
                                          <p:spTgt spid="40"/>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500"/>
                                        <p:tgtEl>
                                          <p:spTgt spid="28"/>
                                        </p:tgtEl>
                                      </p:cBhvr>
                                    </p:animEffect>
                                    <p:anim calcmode="lin" valueType="num">
                                      <p:cBhvr>
                                        <p:cTn id="119" dur="500" fill="hold"/>
                                        <p:tgtEl>
                                          <p:spTgt spid="28"/>
                                        </p:tgtEl>
                                        <p:attrNameLst>
                                          <p:attrName>ppt_x</p:attrName>
                                        </p:attrNameLst>
                                      </p:cBhvr>
                                      <p:tavLst>
                                        <p:tav tm="0">
                                          <p:val>
                                            <p:strVal val="#ppt_x"/>
                                          </p:val>
                                        </p:tav>
                                        <p:tav tm="100000">
                                          <p:val>
                                            <p:strVal val="#ppt_x"/>
                                          </p:val>
                                        </p:tav>
                                      </p:tavLst>
                                    </p:anim>
                                    <p:anim calcmode="lin" valueType="num">
                                      <p:cBhvr>
                                        <p:cTn id="120" dur="500" fill="hold"/>
                                        <p:tgtEl>
                                          <p:spTgt spid="28"/>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anim calcmode="lin" valueType="num">
                                      <p:cBhvr>
                                        <p:cTn id="124" dur="500" fill="hold"/>
                                        <p:tgtEl>
                                          <p:spTgt spid="29"/>
                                        </p:tgtEl>
                                        <p:attrNameLst>
                                          <p:attrName>ppt_x</p:attrName>
                                        </p:attrNameLst>
                                      </p:cBhvr>
                                      <p:tavLst>
                                        <p:tav tm="0">
                                          <p:val>
                                            <p:strVal val="#ppt_x"/>
                                          </p:val>
                                        </p:tav>
                                        <p:tav tm="100000">
                                          <p:val>
                                            <p:strVal val="#ppt_x"/>
                                          </p:val>
                                        </p:tav>
                                      </p:tavLst>
                                    </p:anim>
                                    <p:anim calcmode="lin" valueType="num">
                                      <p:cBhvr>
                                        <p:cTn id="125" dur="500" fill="hold"/>
                                        <p:tgtEl>
                                          <p:spTgt spid="29"/>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500"/>
                                        <p:tgtEl>
                                          <p:spTgt spid="43"/>
                                        </p:tgtEl>
                                      </p:cBhvr>
                                    </p:animEffect>
                                    <p:anim calcmode="lin" valueType="num">
                                      <p:cBhvr>
                                        <p:cTn id="129" dur="500" fill="hold"/>
                                        <p:tgtEl>
                                          <p:spTgt spid="43"/>
                                        </p:tgtEl>
                                        <p:attrNameLst>
                                          <p:attrName>ppt_x</p:attrName>
                                        </p:attrNameLst>
                                      </p:cBhvr>
                                      <p:tavLst>
                                        <p:tav tm="0">
                                          <p:val>
                                            <p:strVal val="#ppt_x"/>
                                          </p:val>
                                        </p:tav>
                                        <p:tav tm="100000">
                                          <p:val>
                                            <p:strVal val="#ppt_x"/>
                                          </p:val>
                                        </p:tav>
                                      </p:tavLst>
                                    </p:anim>
                                    <p:anim calcmode="lin" valueType="num">
                                      <p:cBhvr>
                                        <p:cTn id="13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34"/>
                                        </p:tgtEl>
                                        <p:attrNameLst>
                                          <p:attrName>style.visibility</p:attrName>
                                        </p:attrNameLst>
                                      </p:cBhvr>
                                      <p:to>
                                        <p:strVal val="visible"/>
                                      </p:to>
                                    </p:set>
                                    <p:animEffect transition="in" filter="barn(inVertical)">
                                      <p:cBhvr>
                                        <p:cTn id="135" dur="500"/>
                                        <p:tgtEl>
                                          <p:spTgt spid="34"/>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barn(inVertical)">
                                      <p:cBhvr>
                                        <p:cTn id="141" dur="500"/>
                                        <p:tgtEl>
                                          <p:spTgt spid="30"/>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32"/>
                                        </p:tgtEl>
                                        <p:attrNameLst>
                                          <p:attrName>style.visibility</p:attrName>
                                        </p:attrNameLst>
                                      </p:cBhvr>
                                      <p:to>
                                        <p:strVal val="visible"/>
                                      </p:to>
                                    </p:set>
                                    <p:animEffect transition="in" filter="barn(inVertical)">
                                      <p:cBhvr>
                                        <p:cTn id="144" dur="500"/>
                                        <p:tgtEl>
                                          <p:spTgt spid="32"/>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barn(inVertical)">
                                      <p:cBhvr>
                                        <p:cTn id="1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animBg="1"/>
      <p:bldP spid="8" grpId="0"/>
      <p:bldP spid="9" grpId="0" uiExpand="1" build="p"/>
      <p:bldP spid="12" grpId="0"/>
      <p:bldP spid="13" grpId="0" animBg="1"/>
      <p:bldP spid="14" grpId="0"/>
      <p:bldP spid="24" grpId="0" animBg="1"/>
      <p:bldP spid="25" grpId="0"/>
      <p:bldP spid="27" grpId="0"/>
      <p:bldP spid="28" grpId="0" animBg="1"/>
      <p:bldP spid="29" grpId="0"/>
      <p:bldP spid="30" grpId="0"/>
      <p:bldP spid="31" grpId="0" animBg="1"/>
      <p:bldP spid="32" grpId="0"/>
      <p:bldP spid="33" grpId="0" animBg="1"/>
      <p:bldP spid="34" grpId="0"/>
      <p:bldP spid="35" grpId="0"/>
      <p:bldP spid="37" grpId="0"/>
      <p:bldP spid="38" grpId="0"/>
      <p:bldP spid="39" grpId="0"/>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Target rotation system failure – radiation induced effects on material</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
        <p:nvSpPr>
          <p:cNvPr id="9" name="TextBox 8"/>
          <p:cNvSpPr txBox="1"/>
          <p:nvPr/>
        </p:nvSpPr>
        <p:spPr>
          <a:xfrm>
            <a:off x="457200" y="1295400"/>
            <a:ext cx="8077199" cy="1661993"/>
          </a:xfrm>
          <a:prstGeom prst="rect">
            <a:avLst/>
          </a:prstGeom>
          <a:noFill/>
          <a:ln w="25400">
            <a:solidFill>
              <a:srgbClr val="0070C0"/>
            </a:solidFill>
          </a:ln>
          <a:effectLst>
            <a:glow rad="63500">
              <a:schemeClr val="accent1">
                <a:satMod val="175000"/>
                <a:alpha val="40000"/>
              </a:schemeClr>
            </a:glow>
          </a:effectLst>
        </p:spPr>
        <p:txBody>
          <a:bodyPr wrap="square" rtlCol="0">
            <a:spAutoFit/>
          </a:bodyPr>
          <a:lstStyle/>
          <a:p>
            <a:r>
              <a:rPr lang="en-GB" dirty="0" smtClean="0"/>
              <a:t>Usual </a:t>
            </a:r>
            <a:r>
              <a:rPr lang="en-GB" b="1" dirty="0" smtClean="0">
                <a:solidFill>
                  <a:srgbClr val="0070C0"/>
                </a:solidFill>
              </a:rPr>
              <a:t>yearly maintenance </a:t>
            </a:r>
            <a:r>
              <a:rPr lang="en-GB" dirty="0" smtClean="0"/>
              <a:t>of the target unit includes(d):</a:t>
            </a:r>
          </a:p>
          <a:p>
            <a:endParaRPr lang="en-GB" sz="800" dirty="0" smtClean="0"/>
          </a:p>
          <a:p>
            <a:pPr marL="285750" indent="-285750">
              <a:buFont typeface="Wingdings" pitchFamily="2" charset="2"/>
              <a:buChar char="§"/>
            </a:pPr>
            <a:r>
              <a:rPr lang="en-GB" b="1" dirty="0" smtClean="0">
                <a:solidFill>
                  <a:srgbClr val="0070C0"/>
                </a:solidFill>
              </a:rPr>
              <a:t>Alignment motor maintenance</a:t>
            </a:r>
            <a:r>
              <a:rPr lang="en-GB" dirty="0" smtClean="0"/>
              <a:t>, DC motors with torque limiter outside the shielding block </a:t>
            </a:r>
            <a:r>
              <a:rPr lang="en-GB" dirty="0" smtClean="0">
                <a:sym typeface="Wingdings" pitchFamily="2" charset="2"/>
              </a:rPr>
              <a:t> 5 mm, precision of </a:t>
            </a:r>
            <a:r>
              <a:rPr lang="en-GB" b="1" dirty="0" smtClean="0">
                <a:solidFill>
                  <a:srgbClr val="FF0000"/>
                </a:solidFill>
                <a:sym typeface="Wingdings" pitchFamily="2" charset="2"/>
              </a:rPr>
              <a:t>100 </a:t>
            </a:r>
            <a:r>
              <a:rPr lang="en-GB" b="1" dirty="0" smtClean="0">
                <a:solidFill>
                  <a:srgbClr val="FF0000"/>
                </a:solidFill>
                <a:latin typeface="Symbol" pitchFamily="18" charset="2"/>
                <a:sym typeface="Wingdings" pitchFamily="2" charset="2"/>
              </a:rPr>
              <a:t>m</a:t>
            </a:r>
            <a:r>
              <a:rPr lang="en-GB" b="1" dirty="0" smtClean="0">
                <a:solidFill>
                  <a:srgbClr val="FF0000"/>
                </a:solidFill>
                <a:sym typeface="Wingdings" pitchFamily="2" charset="2"/>
              </a:rPr>
              <a:t>m</a:t>
            </a:r>
            <a:endParaRPr lang="en-GB" b="1" dirty="0" smtClean="0">
              <a:solidFill>
                <a:srgbClr val="FF0000"/>
              </a:solidFill>
            </a:endParaRPr>
          </a:p>
          <a:p>
            <a:pPr marL="285750" indent="-285750">
              <a:buFont typeface="Wingdings" pitchFamily="2" charset="2"/>
              <a:buChar char="§"/>
            </a:pPr>
            <a:r>
              <a:rPr lang="en-GB" b="1" dirty="0" smtClean="0">
                <a:solidFill>
                  <a:srgbClr val="0070C0"/>
                </a:solidFill>
              </a:rPr>
              <a:t>Rotation</a:t>
            </a:r>
            <a:r>
              <a:rPr lang="en-GB" dirty="0" smtClean="0">
                <a:solidFill>
                  <a:srgbClr val="0070C0"/>
                </a:solidFill>
              </a:rPr>
              <a:t> </a:t>
            </a:r>
            <a:r>
              <a:rPr lang="en-GB" dirty="0" smtClean="0"/>
              <a:t>of the target magazines to 1) check the remote system movement capability and 2) to reduce formation of oxides in the bearings</a:t>
            </a:r>
            <a:endParaRPr lang="en-US" dirty="0"/>
          </a:p>
        </p:txBody>
      </p:sp>
      <p:sp>
        <p:nvSpPr>
          <p:cNvPr id="6" name="TextBox 5"/>
          <p:cNvSpPr txBox="1"/>
          <p:nvPr/>
        </p:nvSpPr>
        <p:spPr>
          <a:xfrm>
            <a:off x="685801" y="3200400"/>
            <a:ext cx="4038599" cy="1908215"/>
          </a:xfrm>
          <a:prstGeom prst="rect">
            <a:avLst/>
          </a:prstGeom>
          <a:noFill/>
        </p:spPr>
        <p:txBody>
          <a:bodyPr wrap="square" rtlCol="0">
            <a:spAutoFit/>
          </a:bodyPr>
          <a:lstStyle/>
          <a:p>
            <a:r>
              <a:rPr lang="en-GB" dirty="0" smtClean="0"/>
              <a:t>During inspection/maintenance in </a:t>
            </a:r>
            <a:r>
              <a:rPr lang="en-GB" b="1" dirty="0" smtClean="0">
                <a:solidFill>
                  <a:srgbClr val="0070C0"/>
                </a:solidFill>
              </a:rPr>
              <a:t>March 2009</a:t>
            </a:r>
            <a:r>
              <a:rPr lang="en-GB" dirty="0" smtClean="0"/>
              <a:t> (@</a:t>
            </a:r>
            <a:r>
              <a:rPr lang="en-GB" b="1" dirty="0" smtClean="0">
                <a:solidFill>
                  <a:srgbClr val="0070C0"/>
                </a:solidFill>
              </a:rPr>
              <a:t>1.94*10</a:t>
            </a:r>
            <a:r>
              <a:rPr lang="en-GB" b="1" baseline="30000" dirty="0" smtClean="0">
                <a:solidFill>
                  <a:srgbClr val="0070C0"/>
                </a:solidFill>
              </a:rPr>
              <a:t>19</a:t>
            </a:r>
            <a:r>
              <a:rPr lang="en-GB" b="1" dirty="0" smtClean="0">
                <a:solidFill>
                  <a:srgbClr val="0070C0"/>
                </a:solidFill>
              </a:rPr>
              <a:t> POT</a:t>
            </a:r>
            <a:r>
              <a:rPr lang="en-GB" dirty="0" smtClean="0"/>
              <a:t>): </a:t>
            </a:r>
          </a:p>
          <a:p>
            <a:endParaRPr lang="en-GB" sz="1000" dirty="0" smtClean="0"/>
          </a:p>
          <a:p>
            <a:pPr marL="285750" indent="-285750">
              <a:buFont typeface="Wingdings" pitchFamily="2" charset="2"/>
              <a:buChar char="§"/>
            </a:pPr>
            <a:r>
              <a:rPr lang="en-GB" dirty="0">
                <a:solidFill>
                  <a:schemeClr val="bg1">
                    <a:lumMod val="50000"/>
                  </a:schemeClr>
                </a:solidFill>
                <a:sym typeface="Wingdings" pitchFamily="2" charset="2"/>
              </a:rPr>
              <a:t>Corrosion residues observed in the motorization elements (</a:t>
            </a:r>
            <a:r>
              <a:rPr lang="en-GB" b="1" dirty="0">
                <a:solidFill>
                  <a:schemeClr val="bg1">
                    <a:lumMod val="50000"/>
                  </a:schemeClr>
                </a:solidFill>
                <a:sym typeface="Wingdings" pitchFamily="2" charset="2"/>
              </a:rPr>
              <a:t>expected</a:t>
            </a:r>
            <a:r>
              <a:rPr lang="en-GB" dirty="0" smtClean="0">
                <a:solidFill>
                  <a:schemeClr val="bg1">
                    <a:lumMod val="50000"/>
                  </a:schemeClr>
                </a:solidFill>
                <a:sym typeface="Wingdings" pitchFamily="2" charset="2"/>
              </a:rPr>
              <a:t>)</a:t>
            </a:r>
          </a:p>
          <a:p>
            <a:pPr marL="285750" indent="-285750">
              <a:buFont typeface="Wingdings" pitchFamily="2" charset="2"/>
              <a:buChar char="§"/>
            </a:pPr>
            <a:r>
              <a:rPr lang="en-GB" b="1" dirty="0" smtClean="0">
                <a:sym typeface="Wingdings" pitchFamily="2" charset="2"/>
              </a:rPr>
              <a:t>Increased torque in the magazine rotation motor </a:t>
            </a:r>
            <a:r>
              <a:rPr lang="en-GB" dirty="0" smtClean="0">
                <a:sym typeface="Wingdings" pitchFamily="2" charset="2"/>
              </a:rPr>
              <a:t>(</a:t>
            </a:r>
            <a:r>
              <a:rPr lang="en-GB" b="1" dirty="0" smtClean="0">
                <a:solidFill>
                  <a:srgbClr val="0070C0"/>
                </a:solidFill>
                <a:sym typeface="Wingdings" pitchFamily="2" charset="2"/>
              </a:rPr>
              <a:t>not expected!</a:t>
            </a:r>
            <a:r>
              <a:rPr lang="en-GB" dirty="0" smtClean="0">
                <a:sym typeface="Wingdings" pitchFamily="2" charset="2"/>
              </a:rPr>
              <a:t>)</a:t>
            </a:r>
          </a:p>
        </p:txBody>
      </p:sp>
      <p:pic>
        <p:nvPicPr>
          <p:cNvPr id="8" name="Picture 10" descr="Proto motorisation"/>
          <p:cNvPicPr>
            <a:picLocks noChangeAspect="1" noChangeArrowheads="1"/>
          </p:cNvPicPr>
          <p:nvPr/>
        </p:nvPicPr>
        <p:blipFill>
          <a:blip r:embed="rId2" cstate="print">
            <a:extLst>
              <a:ext uri="{28A0092B-C50C-407E-A947-70E740481C1C}">
                <a14:useLocalDpi xmlns:a14="http://schemas.microsoft.com/office/drawing/2010/main" val="0"/>
              </a:ext>
            </a:extLst>
          </a:blip>
          <a:srcRect l="8073" r="10677" b="7292"/>
          <a:stretch>
            <a:fillRect/>
          </a:stretch>
        </p:blipFill>
        <p:spPr bwMode="auto">
          <a:xfrm>
            <a:off x="5116037" y="3200399"/>
            <a:ext cx="3455884" cy="29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4800" y="5410200"/>
            <a:ext cx="4592782" cy="707886"/>
          </a:xfrm>
          <a:prstGeom prst="rect">
            <a:avLst/>
          </a:prstGeom>
          <a:solidFill>
            <a:srgbClr val="FF0000">
              <a:alpha val="35000"/>
            </a:srgbClr>
          </a:solidFill>
        </p:spPr>
        <p:txBody>
          <a:bodyPr wrap="square">
            <a:spAutoFit/>
          </a:bodyPr>
          <a:lstStyle/>
          <a:p>
            <a:pPr algn="ctr"/>
            <a:r>
              <a:rPr lang="en-GB" sz="2000" b="1" dirty="0">
                <a:sym typeface="Wingdings" pitchFamily="2" charset="2"/>
              </a:rPr>
              <a:t>A thorough target inspection has been performed in </a:t>
            </a:r>
            <a:r>
              <a:rPr lang="en-GB" sz="2000" b="1" dirty="0">
                <a:solidFill>
                  <a:srgbClr val="0070C0"/>
                </a:solidFill>
                <a:sym typeface="Wingdings" pitchFamily="2" charset="2"/>
              </a:rPr>
              <a:t>April 2009</a:t>
            </a:r>
          </a:p>
        </p:txBody>
      </p:sp>
      <p:sp>
        <p:nvSpPr>
          <p:cNvPr id="10" name="Rounded Rectangle 9"/>
          <p:cNvSpPr/>
          <p:nvPr/>
        </p:nvSpPr>
        <p:spPr>
          <a:xfrm>
            <a:off x="5334000" y="3276600"/>
            <a:ext cx="1447800" cy="2003524"/>
          </a:xfrm>
          <a:prstGeom prst="roundRect">
            <a:avLst/>
          </a:prstGeom>
          <a:noFill/>
          <a:ln w="539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474" y="3200399"/>
            <a:ext cx="1304925" cy="1247775"/>
          </a:xfrm>
          <a:prstGeom prst="rect">
            <a:avLst/>
          </a:prstGeom>
          <a:noFill/>
          <a:ln w="539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145134" y="4125962"/>
            <a:ext cx="1465466" cy="276999"/>
          </a:xfrm>
          <a:prstGeom prst="rect">
            <a:avLst/>
          </a:prstGeom>
          <a:noFill/>
        </p:spPr>
        <p:txBody>
          <a:bodyPr wrap="none" rtlCol="0">
            <a:spAutoFit/>
          </a:bodyPr>
          <a:lstStyle/>
          <a:p>
            <a:r>
              <a:rPr lang="en-GB" sz="1200" dirty="0" smtClean="0">
                <a:solidFill>
                  <a:schemeClr val="bg1"/>
                </a:solidFill>
                <a:effectLst>
                  <a:outerShdw blurRad="38100" dist="38100" dir="2700000" algn="tl">
                    <a:srgbClr val="000000">
                      <a:alpha val="43137"/>
                    </a:srgbClr>
                  </a:outerShdw>
                </a:effectLst>
              </a:rPr>
              <a:t>Fast coupling system</a:t>
            </a:r>
            <a:endParaRPr lang="en-US" sz="1200"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410201" y="3581400"/>
            <a:ext cx="1219200" cy="461665"/>
          </a:xfrm>
          <a:prstGeom prst="rect">
            <a:avLst/>
          </a:prstGeom>
          <a:noFill/>
        </p:spPr>
        <p:txBody>
          <a:bodyPr wrap="square" rtlCol="0">
            <a:spAutoFit/>
          </a:bodyPr>
          <a:lstStyle/>
          <a:p>
            <a:r>
              <a:rPr lang="en-GB" sz="1200" b="1" dirty="0" smtClean="0">
                <a:solidFill>
                  <a:schemeClr val="bg1"/>
                </a:solidFill>
                <a:effectLst>
                  <a:outerShdw blurRad="38100" dist="38100" dir="2700000" algn="tl">
                    <a:srgbClr val="000000">
                      <a:alpha val="43137"/>
                    </a:srgbClr>
                  </a:outerShdw>
                </a:effectLst>
              </a:rPr>
              <a:t>Motorization block</a:t>
            </a:r>
            <a:endParaRPr lang="en-US" sz="1200" b="1" dirty="0">
              <a:solidFill>
                <a:schemeClr val="bg1"/>
              </a:solidFill>
              <a:effectLst>
                <a:outerShdw blurRad="38100" dist="38100" dir="2700000" algn="tl">
                  <a:srgbClr val="000000">
                    <a:alpha val="43137"/>
                  </a:srgbClr>
                </a:outerShdw>
              </a:effectLst>
            </a:endParaRPr>
          </a:p>
        </p:txBody>
      </p:sp>
      <p:cxnSp>
        <p:nvCxnSpPr>
          <p:cNvPr id="14" name="Straight Arrow Connector 13"/>
          <p:cNvCxnSpPr>
            <a:stCxn id="6146" idx="2"/>
          </p:cNvCxnSpPr>
          <p:nvPr/>
        </p:nvCxnSpPr>
        <p:spPr>
          <a:xfrm flipH="1">
            <a:off x="6781800" y="4448174"/>
            <a:ext cx="1100137" cy="831950"/>
          </a:xfrm>
          <a:prstGeom prst="straightConnector1">
            <a:avLst/>
          </a:prstGeom>
          <a:ln w="5715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66102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barn(inVertical)">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arn(inVertical)">
                                      <p:cBhvr>
                                        <p:cTn id="33" dur="5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46"/>
                                        </p:tgtEl>
                                        <p:attrNameLst>
                                          <p:attrName>style.visibility</p:attrName>
                                        </p:attrNameLst>
                                      </p:cBhvr>
                                      <p:to>
                                        <p:strVal val="visible"/>
                                      </p:to>
                                    </p:set>
                                    <p:animEffect transition="in" filter="fade">
                                      <p:cBhvr>
                                        <p:cTn id="55" dur="500"/>
                                        <p:tgtEl>
                                          <p:spTgt spid="6146"/>
                                        </p:tgtEl>
                                      </p:cBhvr>
                                    </p:animEffect>
                                    <p:anim calcmode="lin" valueType="num">
                                      <p:cBhvr>
                                        <p:cTn id="56" dur="500" fill="hold"/>
                                        <p:tgtEl>
                                          <p:spTgt spid="6146"/>
                                        </p:tgtEl>
                                        <p:attrNameLst>
                                          <p:attrName>ppt_x</p:attrName>
                                        </p:attrNameLst>
                                      </p:cBhvr>
                                      <p:tavLst>
                                        <p:tav tm="0">
                                          <p:val>
                                            <p:strVal val="#ppt_x"/>
                                          </p:val>
                                        </p:tav>
                                        <p:tav tm="100000">
                                          <p:val>
                                            <p:strVal val="#ppt_x"/>
                                          </p:val>
                                        </p:tav>
                                      </p:tavLst>
                                    </p:anim>
                                    <p:anim calcmode="lin" valueType="num">
                                      <p:cBhvr>
                                        <p:cTn id="57" dur="500" fill="hold"/>
                                        <p:tgtEl>
                                          <p:spTgt spid="614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anim calcmode="lin" valueType="num">
                                      <p:cBhvr>
                                        <p:cTn id="61" dur="500" fill="hold"/>
                                        <p:tgtEl>
                                          <p:spTgt spid="11"/>
                                        </p:tgtEl>
                                        <p:attrNameLst>
                                          <p:attrName>ppt_x</p:attrName>
                                        </p:attrNameLst>
                                      </p:cBhvr>
                                      <p:tavLst>
                                        <p:tav tm="0">
                                          <p:val>
                                            <p:strVal val="#ppt_x"/>
                                          </p:val>
                                        </p:tav>
                                        <p:tav tm="100000">
                                          <p:val>
                                            <p:strVal val="#ppt_x"/>
                                          </p:val>
                                        </p:tav>
                                      </p:tavLst>
                                    </p:anim>
                                    <p:anim calcmode="lin" valueType="num">
                                      <p:cBhvr>
                                        <p:cTn id="62" dur="500" fill="hold"/>
                                        <p:tgtEl>
                                          <p:spTgt spid="1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anim calcmode="lin" valueType="num">
                                      <p:cBhvr>
                                        <p:cTn id="66" dur="500" fill="hold"/>
                                        <p:tgtEl>
                                          <p:spTgt spid="14"/>
                                        </p:tgtEl>
                                        <p:attrNameLst>
                                          <p:attrName>ppt_x</p:attrName>
                                        </p:attrNameLst>
                                      </p:cBhvr>
                                      <p:tavLst>
                                        <p:tav tm="0">
                                          <p:val>
                                            <p:strVal val="#ppt_x"/>
                                          </p:val>
                                        </p:tav>
                                        <p:tav tm="100000">
                                          <p:val>
                                            <p:strVal val="#ppt_x"/>
                                          </p:val>
                                        </p:tav>
                                      </p:tavLst>
                                    </p:anim>
                                    <p:anim calcmode="lin" valueType="num">
                                      <p:cBhvr>
                                        <p:cTn id="6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outHorizont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6" grpId="0" uiExpand="1" build="p"/>
      <p:bldP spid="7" grpId="0" animBg="1"/>
      <p:bldP spid="10"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 in-situ inspection – April 2009</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pic>
        <p:nvPicPr>
          <p:cNvPr id="6" name="Picture 5"/>
          <p:cNvPicPr>
            <a:picLocks noGrp="1" noChangeAspect="1" noChangeArrowheads="1"/>
          </p:cNvPicPr>
          <p:nvPr/>
        </p:nvPicPr>
        <p:blipFill>
          <a:blip r:embed="rId2"/>
          <a:srcRect/>
          <a:stretch>
            <a:fillRect/>
          </a:stretch>
        </p:blipFill>
        <p:spPr bwMode="auto">
          <a:xfrm>
            <a:off x="228600" y="3733800"/>
            <a:ext cx="2476500" cy="2042401"/>
          </a:xfrm>
          <a:prstGeom prst="rect">
            <a:avLst/>
          </a:prstGeom>
          <a:noFill/>
          <a:ln w="9525">
            <a:noFill/>
            <a:miter lim="800000"/>
            <a:headEnd/>
            <a:tailEnd/>
          </a:ln>
          <a:effectLst/>
        </p:spPr>
      </p:pic>
      <p:pic>
        <p:nvPicPr>
          <p:cNvPr id="7" name="Picture 6"/>
          <p:cNvPicPr>
            <a:picLocks noGrp="1" noChangeAspect="1" noChangeArrowheads="1"/>
          </p:cNvPicPr>
          <p:nvPr/>
        </p:nvPicPr>
        <p:blipFill>
          <a:blip r:embed="rId3"/>
          <a:srcRect/>
          <a:stretch>
            <a:fillRect/>
          </a:stretch>
        </p:blipFill>
        <p:spPr bwMode="auto">
          <a:xfrm>
            <a:off x="2286000" y="3733800"/>
            <a:ext cx="2514600" cy="2050143"/>
          </a:xfrm>
          <a:prstGeom prst="rect">
            <a:avLst/>
          </a:prstGeom>
          <a:noFill/>
          <a:ln w="9525">
            <a:noFill/>
            <a:miter lim="800000"/>
            <a:headEnd/>
            <a:tailEnd/>
          </a:ln>
          <a:effectLst/>
        </p:spPr>
      </p:pic>
      <p:pic>
        <p:nvPicPr>
          <p:cNvPr id="8" name="Picture 7"/>
          <p:cNvPicPr>
            <a:picLocks noChangeAspect="1" noChangeArrowheads="1"/>
          </p:cNvPicPr>
          <p:nvPr/>
        </p:nvPicPr>
        <p:blipFill>
          <a:blip r:embed="rId4"/>
          <a:srcRect/>
          <a:stretch>
            <a:fillRect/>
          </a:stretch>
        </p:blipFill>
        <p:spPr bwMode="auto">
          <a:xfrm>
            <a:off x="838200" y="1295400"/>
            <a:ext cx="3282916" cy="2670607"/>
          </a:xfrm>
          <a:prstGeom prst="rect">
            <a:avLst/>
          </a:prstGeom>
          <a:noFill/>
          <a:ln w="9525">
            <a:noFill/>
            <a:miter lim="800000"/>
            <a:headEnd/>
            <a:tailEnd/>
          </a:ln>
          <a:effectLst/>
        </p:spPr>
      </p:pic>
      <p:sp>
        <p:nvSpPr>
          <p:cNvPr id="9" name="TextBox 8"/>
          <p:cNvSpPr txBox="1"/>
          <p:nvPr/>
        </p:nvSpPr>
        <p:spPr>
          <a:xfrm>
            <a:off x="4267200" y="1403628"/>
            <a:ext cx="4800600" cy="1415772"/>
          </a:xfrm>
          <a:prstGeom prst="rect">
            <a:avLst/>
          </a:prstGeom>
          <a:noFill/>
        </p:spPr>
        <p:txBody>
          <a:bodyPr wrap="square" rtlCol="0">
            <a:spAutoFit/>
          </a:bodyPr>
          <a:lstStyle/>
          <a:p>
            <a:pPr marL="285750" indent="-285750">
              <a:buFont typeface="Wingdings" pitchFamily="2" charset="2"/>
              <a:buChar char="§"/>
            </a:pPr>
            <a:r>
              <a:rPr lang="en-GB" dirty="0" smtClean="0"/>
              <a:t>The target has been </a:t>
            </a:r>
            <a:r>
              <a:rPr lang="en-GB" b="1" dirty="0" smtClean="0">
                <a:solidFill>
                  <a:srgbClr val="0070C0"/>
                </a:solidFill>
              </a:rPr>
              <a:t>removed from the fixed shielding</a:t>
            </a:r>
          </a:p>
          <a:p>
            <a:pPr marL="285750" indent="-285750">
              <a:buFont typeface="Wingdings" pitchFamily="2" charset="2"/>
              <a:buChar char="§"/>
            </a:pPr>
            <a:endParaRPr lang="en-GB" sz="1050" b="1" dirty="0" smtClean="0">
              <a:solidFill>
                <a:srgbClr val="0070C0"/>
              </a:solidFill>
            </a:endParaRPr>
          </a:p>
          <a:p>
            <a:pPr marL="285750" indent="-285750">
              <a:buFont typeface="Wingdings" pitchFamily="2" charset="2"/>
              <a:buChar char="§"/>
            </a:pPr>
            <a:r>
              <a:rPr lang="en-GB" dirty="0" smtClean="0"/>
              <a:t>Investigation of the rotating magazine via </a:t>
            </a:r>
            <a:r>
              <a:rPr lang="en-GB" b="1" dirty="0" smtClean="0">
                <a:solidFill>
                  <a:srgbClr val="0070C0"/>
                </a:solidFill>
              </a:rPr>
              <a:t>remote-controlled webcam-endoscopy</a:t>
            </a:r>
            <a:endParaRPr lang="en-US" b="1" dirty="0" smtClean="0">
              <a:solidFill>
                <a:srgbClr val="0070C0"/>
              </a:solidFill>
            </a:endParaRPr>
          </a:p>
        </p:txBody>
      </p:sp>
      <p:sp>
        <p:nvSpPr>
          <p:cNvPr id="10" name="Oval 9"/>
          <p:cNvSpPr/>
          <p:nvPr/>
        </p:nvSpPr>
        <p:spPr>
          <a:xfrm>
            <a:off x="1981200" y="2895600"/>
            <a:ext cx="381000" cy="457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95600" y="2895600"/>
            <a:ext cx="381000" cy="457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0601" y="1447800"/>
            <a:ext cx="1371600" cy="954107"/>
          </a:xfrm>
          <a:prstGeom prst="rect">
            <a:avLst/>
          </a:prstGeom>
          <a:noFill/>
        </p:spPr>
        <p:txBody>
          <a:bodyPr wrap="square" rtlCol="0">
            <a:spAutoFit/>
          </a:bodyPr>
          <a:lstStyle/>
          <a:p>
            <a:r>
              <a:rPr lang="en-GB" sz="1400" b="1" dirty="0" smtClean="0">
                <a:solidFill>
                  <a:srgbClr val="FF0000"/>
                </a:solidFill>
                <a:effectLst>
                  <a:outerShdw blurRad="38100" dist="38100" dir="2700000" algn="tl">
                    <a:srgbClr val="000000">
                      <a:alpha val="43137"/>
                    </a:srgbClr>
                  </a:outerShdw>
                </a:effectLst>
              </a:rPr>
              <a:t>Downstream T40 target looking upstream</a:t>
            </a:r>
            <a:endParaRPr lang="en-US" sz="1400" b="1" dirty="0">
              <a:solidFill>
                <a:srgbClr val="FF0000"/>
              </a:solidFill>
              <a:effectLst>
                <a:outerShdw blurRad="38100" dist="38100" dir="2700000" algn="tl">
                  <a:srgbClr val="000000">
                    <a:alpha val="43137"/>
                  </a:srgbClr>
                </a:outerShdw>
              </a:effectLst>
            </a:endParaRPr>
          </a:p>
        </p:txBody>
      </p:sp>
      <p:cxnSp>
        <p:nvCxnSpPr>
          <p:cNvPr id="14" name="Straight Arrow Connector 13"/>
          <p:cNvCxnSpPr>
            <a:stCxn id="10" idx="4"/>
          </p:cNvCxnSpPr>
          <p:nvPr/>
        </p:nvCxnSpPr>
        <p:spPr>
          <a:xfrm flipH="1">
            <a:off x="1066800" y="3352800"/>
            <a:ext cx="1104900" cy="1406071"/>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4"/>
          </p:cNvCxnSpPr>
          <p:nvPr/>
        </p:nvCxnSpPr>
        <p:spPr>
          <a:xfrm>
            <a:off x="3086100" y="3352800"/>
            <a:ext cx="0" cy="9144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Down Arrow 19"/>
          <p:cNvSpPr/>
          <p:nvPr/>
        </p:nvSpPr>
        <p:spPr>
          <a:xfrm>
            <a:off x="6858000" y="2895600"/>
            <a:ext cx="3810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53000" y="3863876"/>
            <a:ext cx="4114800"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Wingdings" pitchFamily="2" charset="2"/>
              <a:buChar char="§"/>
            </a:pPr>
            <a:r>
              <a:rPr lang="en-GB" dirty="0" smtClean="0"/>
              <a:t>All the ball-bearings for target rotations have sign of </a:t>
            </a:r>
            <a:r>
              <a:rPr lang="en-GB" b="1" dirty="0" smtClean="0">
                <a:solidFill>
                  <a:srgbClr val="0070C0"/>
                </a:solidFill>
              </a:rPr>
              <a:t>rust</a:t>
            </a:r>
          </a:p>
          <a:p>
            <a:pPr marL="285750" indent="-285750">
              <a:buFont typeface="Wingdings" pitchFamily="2" charset="2"/>
              <a:buChar char="§"/>
            </a:pPr>
            <a:r>
              <a:rPr lang="en-GB" dirty="0" smtClean="0"/>
              <a:t>3 moves (with difficulties) when the barrel moves</a:t>
            </a:r>
          </a:p>
          <a:p>
            <a:pPr marL="285750" indent="-285750">
              <a:buFont typeface="Wingdings" pitchFamily="2" charset="2"/>
              <a:buChar char="§"/>
            </a:pPr>
            <a:r>
              <a:rPr lang="en-GB" dirty="0" smtClean="0"/>
              <a:t>1 (downstream) </a:t>
            </a:r>
            <a:r>
              <a:rPr lang="en-GB" b="1" dirty="0" smtClean="0">
                <a:solidFill>
                  <a:srgbClr val="0070C0"/>
                </a:solidFill>
              </a:rPr>
              <a:t>does not move at all</a:t>
            </a:r>
          </a:p>
          <a:p>
            <a:pPr marL="285750" indent="-285750">
              <a:buFont typeface="Wingdings" pitchFamily="2" charset="2"/>
              <a:buChar char="§"/>
            </a:pPr>
            <a:r>
              <a:rPr lang="en-GB" b="1" dirty="0" smtClean="0">
                <a:solidFill>
                  <a:srgbClr val="0070C0"/>
                </a:solidFill>
              </a:rPr>
              <a:t>In-situ measured torque of ~30 N*m vs. a design value of 8 N*m</a:t>
            </a:r>
            <a:endParaRPr lang="en-US" b="1" dirty="0"/>
          </a:p>
        </p:txBody>
      </p:sp>
      <p:pic>
        <p:nvPicPr>
          <p:cNvPr id="17"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2144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out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outVertical)">
                                      <p:cBhvr>
                                        <p:cTn id="12" dur="500"/>
                                        <p:tgtEl>
                                          <p:spTgt spid="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21">
                                            <p:bg/>
                                          </p:spTgt>
                                        </p:tgtEl>
                                        <p:attrNameLst>
                                          <p:attrName>style.visibility</p:attrName>
                                        </p:attrNameLst>
                                      </p:cBhvr>
                                      <p:to>
                                        <p:strVal val="visible"/>
                                      </p:to>
                                    </p:set>
                                    <p:animEffect transition="in" filter="fade">
                                      <p:cBhvr>
                                        <p:cTn id="26" dur="1000"/>
                                        <p:tgtEl>
                                          <p:spTgt spid="21">
                                            <p:bg/>
                                          </p:spTgt>
                                        </p:tgtEl>
                                      </p:cBhvr>
                                    </p:animEffect>
                                    <p:anim calcmode="lin" valueType="num">
                                      <p:cBhvr>
                                        <p:cTn id="27" dur="1000" fill="hold"/>
                                        <p:tgtEl>
                                          <p:spTgt spid="21">
                                            <p:bg/>
                                          </p:spTgt>
                                        </p:tgtEl>
                                        <p:attrNameLst>
                                          <p:attrName>ppt_x</p:attrName>
                                        </p:attrNameLst>
                                      </p:cBhvr>
                                      <p:tavLst>
                                        <p:tav tm="0">
                                          <p:val>
                                            <p:strVal val="#ppt_x"/>
                                          </p:val>
                                        </p:tav>
                                        <p:tav tm="100000">
                                          <p:val>
                                            <p:strVal val="#ppt_x"/>
                                          </p:val>
                                        </p:tav>
                                      </p:tavLst>
                                    </p:anim>
                                    <p:anim calcmode="lin" valueType="num">
                                      <p:cBhvr>
                                        <p:cTn id="28" dur="1000" fill="hold"/>
                                        <p:tgtEl>
                                          <p:spTgt spid="21">
                                            <p:bg/>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1000"/>
                                        <p:tgtEl>
                                          <p:spTgt spid="21">
                                            <p:txEl>
                                              <p:pRg st="0" end="0"/>
                                            </p:txEl>
                                          </p:spTgt>
                                        </p:tgtEl>
                                      </p:cBhvr>
                                    </p:animEffect>
                                    <p:anim calcmode="lin" valueType="num">
                                      <p:cBhvr>
                                        <p:cTn id="3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xEl>
                                              <p:pRg st="1" end="1"/>
                                            </p:txEl>
                                          </p:spTgt>
                                        </p:tgtEl>
                                        <p:attrNameLst>
                                          <p:attrName>style.visibility</p:attrName>
                                        </p:attrNameLst>
                                      </p:cBhvr>
                                      <p:to>
                                        <p:strVal val="visible"/>
                                      </p:to>
                                    </p:set>
                                    <p:animEffect transition="in" filter="fade">
                                      <p:cBhvr>
                                        <p:cTn id="56" dur="1000"/>
                                        <p:tgtEl>
                                          <p:spTgt spid="21">
                                            <p:txEl>
                                              <p:pRg st="1" end="1"/>
                                            </p:txEl>
                                          </p:spTgt>
                                        </p:tgtEl>
                                      </p:cBhvr>
                                    </p:animEffect>
                                    <p:anim calcmode="lin" valueType="num">
                                      <p:cBhvr>
                                        <p:cTn id="57"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xEl>
                                              <p:pRg st="2" end="2"/>
                                            </p:txEl>
                                          </p:spTgt>
                                        </p:tgtEl>
                                        <p:attrNameLst>
                                          <p:attrName>style.visibility</p:attrName>
                                        </p:attrNameLst>
                                      </p:cBhvr>
                                      <p:to>
                                        <p:strVal val="visible"/>
                                      </p:to>
                                    </p:set>
                                    <p:animEffect transition="in" filter="fade">
                                      <p:cBhvr>
                                        <p:cTn id="63" dur="1000"/>
                                        <p:tgtEl>
                                          <p:spTgt spid="21">
                                            <p:txEl>
                                              <p:pRg st="2" end="2"/>
                                            </p:txEl>
                                          </p:spTgt>
                                        </p:tgtEl>
                                      </p:cBhvr>
                                    </p:animEffect>
                                    <p:anim calcmode="lin" valueType="num">
                                      <p:cBhvr>
                                        <p:cTn id="64"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1">
                                            <p:txEl>
                                              <p:pRg st="3" end="3"/>
                                            </p:txEl>
                                          </p:spTgt>
                                        </p:tgtEl>
                                        <p:attrNameLst>
                                          <p:attrName>style.visibility</p:attrName>
                                        </p:attrNameLst>
                                      </p:cBhvr>
                                      <p:to>
                                        <p:strVal val="visible"/>
                                      </p:to>
                                    </p:set>
                                    <p:animEffect transition="in" filter="fade">
                                      <p:cBhvr>
                                        <p:cTn id="70" dur="1000"/>
                                        <p:tgtEl>
                                          <p:spTgt spid="21">
                                            <p:txEl>
                                              <p:pRg st="3" end="3"/>
                                            </p:txEl>
                                          </p:spTgt>
                                        </p:tgtEl>
                                      </p:cBhvr>
                                    </p:animEffect>
                                    <p:anim calcmode="lin" valueType="num">
                                      <p:cBhvr>
                                        <p:cTn id="71"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P spid="12" grpId="0" animBg="1"/>
      <p:bldP spid="11" grpId="0"/>
      <p:bldP spid="20" grpId="0" animBg="1"/>
      <p:bldP spid="21"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886200"/>
            <a:ext cx="355014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rmAutofit fontScale="90000"/>
          </a:bodyPr>
          <a:lstStyle/>
          <a:p>
            <a:r>
              <a:rPr lang="en-US" dirty="0" smtClean="0"/>
              <a:t>Ball bearings irradiation in the CNGS target</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9" y="3733800"/>
            <a:ext cx="3467091" cy="2513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2890" y="1238071"/>
            <a:ext cx="4533910" cy="1200329"/>
          </a:xfrm>
          <a:prstGeom prst="rect">
            <a:avLst/>
          </a:prstGeom>
        </p:spPr>
        <p:txBody>
          <a:bodyPr wrap="square">
            <a:spAutoFit/>
          </a:bodyPr>
          <a:lstStyle/>
          <a:p>
            <a:r>
              <a:rPr lang="en-GB" dirty="0" smtClean="0">
                <a:sym typeface="Wingdings" pitchFamily="2" charset="2"/>
              </a:rPr>
              <a:t>Material for the original bearings:</a:t>
            </a:r>
          </a:p>
          <a:p>
            <a:pPr marL="285750" indent="-285750">
              <a:buFont typeface="Wingdings"/>
              <a:buChar char="à"/>
            </a:pPr>
            <a:r>
              <a:rPr lang="en-GB" dirty="0" smtClean="0">
                <a:sym typeface="Wingdings" pitchFamily="2" charset="2"/>
              </a:rPr>
              <a:t>Martensitic SS </a:t>
            </a:r>
            <a:r>
              <a:rPr lang="en-GB" b="1" dirty="0" smtClean="0">
                <a:sym typeface="Wingdings" pitchFamily="2" charset="2"/>
              </a:rPr>
              <a:t>440C </a:t>
            </a:r>
            <a:r>
              <a:rPr lang="en-GB" dirty="0" smtClean="0">
                <a:sym typeface="Wingdings" pitchFamily="2" charset="2"/>
              </a:rPr>
              <a:t>(inner &amp; outer races)</a:t>
            </a:r>
            <a:endParaRPr lang="en-GB" sz="1400" dirty="0">
              <a:sym typeface="Wingdings" pitchFamily="2" charset="2"/>
            </a:endParaRPr>
          </a:p>
          <a:p>
            <a:pPr marL="285750" indent="-285750">
              <a:buFont typeface="Wingdings"/>
              <a:buChar char="à"/>
            </a:pPr>
            <a:r>
              <a:rPr lang="en-GB" dirty="0" smtClean="0">
                <a:sym typeface="Wingdings" pitchFamily="2" charset="2"/>
              </a:rPr>
              <a:t>Martensitic SS </a:t>
            </a:r>
            <a:r>
              <a:rPr lang="en-GB" b="1" dirty="0" smtClean="0">
                <a:sym typeface="Wingdings" pitchFamily="2" charset="2"/>
              </a:rPr>
              <a:t>X46Cr13</a:t>
            </a:r>
            <a:r>
              <a:rPr lang="en-GB" dirty="0" smtClean="0">
                <a:sym typeface="Wingdings" pitchFamily="2" charset="2"/>
              </a:rPr>
              <a:t> (balls)</a:t>
            </a:r>
            <a:endParaRPr lang="en-US" sz="1600" i="1" dirty="0" smtClean="0">
              <a:sym typeface="Wingdings" pitchFamily="2" charset="2"/>
            </a:endParaRPr>
          </a:p>
          <a:p>
            <a:pPr marL="285750" indent="-285750">
              <a:buFont typeface="Wingdings"/>
              <a:buChar char="à"/>
            </a:pPr>
            <a:r>
              <a:rPr lang="en-GB" dirty="0" smtClean="0">
                <a:sym typeface="Wingdings" pitchFamily="2" charset="2"/>
              </a:rPr>
              <a:t>Lubricant (YVAC3) and anti-dust cage used</a:t>
            </a:r>
          </a:p>
        </p:txBody>
      </p:sp>
      <p:sp>
        <p:nvSpPr>
          <p:cNvPr id="9" name="Right Arrow 8"/>
          <p:cNvSpPr/>
          <p:nvPr/>
        </p:nvSpPr>
        <p:spPr>
          <a:xfrm>
            <a:off x="4800600" y="1600200"/>
            <a:ext cx="609600" cy="295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86400" y="1295400"/>
            <a:ext cx="3276600" cy="2215991"/>
          </a:xfrm>
          <a:prstGeom prst="rect">
            <a:avLst/>
          </a:prstGeom>
          <a:noFill/>
        </p:spPr>
        <p:txBody>
          <a:bodyPr wrap="square" rtlCol="0">
            <a:spAutoFit/>
          </a:bodyPr>
          <a:lstStyle/>
          <a:p>
            <a:r>
              <a:rPr lang="en-GB" dirty="0" smtClean="0"/>
              <a:t>New bearings ordered in 2009 from the original manufacturer </a:t>
            </a:r>
            <a:r>
              <a:rPr lang="en-GB" b="1" dirty="0" smtClean="0"/>
              <a:t>without lubricant </a:t>
            </a:r>
            <a:r>
              <a:rPr lang="en-GB" dirty="0" smtClean="0"/>
              <a:t>and </a:t>
            </a:r>
            <a:r>
              <a:rPr lang="en-GB" b="1" dirty="0" smtClean="0"/>
              <a:t>anti-dust cage</a:t>
            </a:r>
            <a:r>
              <a:rPr lang="en-GB" dirty="0" smtClean="0"/>
              <a:t> </a:t>
            </a:r>
          </a:p>
          <a:p>
            <a:endParaRPr lang="en-GB" sz="900" dirty="0" smtClean="0"/>
          </a:p>
          <a:p>
            <a:r>
              <a:rPr lang="en-GB" dirty="0" smtClean="0">
                <a:sym typeface="Wingdings" pitchFamily="2" charset="2"/>
              </a:rPr>
              <a:t> I</a:t>
            </a:r>
            <a:r>
              <a:rPr lang="en-GB" dirty="0" smtClean="0"/>
              <a:t>nstalled in CNGS in </a:t>
            </a:r>
            <a:r>
              <a:rPr lang="en-GB" b="1" dirty="0" smtClean="0">
                <a:solidFill>
                  <a:srgbClr val="FF0000"/>
                </a:solidFill>
              </a:rPr>
              <a:t>July 2009 </a:t>
            </a:r>
            <a:r>
              <a:rPr lang="en-GB" dirty="0" smtClean="0"/>
              <a:t>for </a:t>
            </a:r>
            <a:r>
              <a:rPr lang="en-GB" b="1" dirty="0" smtClean="0">
                <a:solidFill>
                  <a:srgbClr val="FF0000"/>
                </a:solidFill>
              </a:rPr>
              <a:t>irradiation</a:t>
            </a:r>
            <a:r>
              <a:rPr lang="en-GB" dirty="0" smtClean="0"/>
              <a:t> on a specially designed bar</a:t>
            </a:r>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575165"/>
            <a:ext cx="4553234" cy="115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2057400" y="4114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19800" y="4724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3124200" y="4343400"/>
            <a:ext cx="304800" cy="304800"/>
          </a:xfrm>
          <a:prstGeom prst="star5">
            <a:avLst/>
          </a:prstGeom>
          <a:solidFill>
            <a:srgbClr val="FFFF00"/>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7315200" y="4685558"/>
            <a:ext cx="304800" cy="304800"/>
          </a:xfrm>
          <a:prstGeom prst="star5">
            <a:avLst/>
          </a:prstGeom>
          <a:solidFill>
            <a:srgbClr val="FFFF00"/>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 descr="C:\Documents and Settings\marco\Desktop\fission2009\images-1.jpeg"/>
          <p:cNvPicPr>
            <a:picLocks noChangeAspect="1" noChangeArrowheads="1"/>
          </p:cNvPicPr>
          <p:nvPr/>
        </p:nvPicPr>
        <p:blipFill>
          <a:blip r:embed="rId6" cstate="print"/>
          <a:srcRect/>
          <a:stretch>
            <a:fillRect/>
          </a:stretch>
        </p:blipFill>
        <p:spPr bwMode="auto">
          <a:xfrm>
            <a:off x="1524000" y="6382512"/>
            <a:ext cx="457200" cy="457200"/>
          </a:xfrm>
          <a:prstGeom prst="rect">
            <a:avLst/>
          </a:prstGeom>
          <a:noFill/>
          <a:ln w="9525">
            <a:noFill/>
            <a:miter lim="800000"/>
            <a:headEnd/>
            <a:tailEnd/>
          </a:ln>
        </p:spPr>
      </p:pic>
      <p:sp>
        <p:nvSpPr>
          <p:cNvPr id="8" name="TextBox 7"/>
          <p:cNvSpPr txBox="1"/>
          <p:nvPr/>
        </p:nvSpPr>
        <p:spPr>
          <a:xfrm>
            <a:off x="2102382" y="5943600"/>
            <a:ext cx="1021818" cy="369332"/>
          </a:xfrm>
          <a:prstGeom prst="rect">
            <a:avLst/>
          </a:prstGeom>
          <a:noFill/>
        </p:spPr>
        <p:txBody>
          <a:bodyPr wrap="none" rtlCol="0">
            <a:spAutoFit/>
          </a:bodyPr>
          <a:lstStyle/>
          <a:p>
            <a:r>
              <a:rPr lang="en-GB" dirty="0" smtClean="0"/>
              <a:t>Top view</a:t>
            </a:r>
            <a:endParaRPr lang="en-US" dirty="0"/>
          </a:p>
        </p:txBody>
      </p:sp>
      <p:sp>
        <p:nvSpPr>
          <p:cNvPr id="19" name="TextBox 18"/>
          <p:cNvSpPr txBox="1"/>
          <p:nvPr/>
        </p:nvSpPr>
        <p:spPr>
          <a:xfrm>
            <a:off x="6324600" y="5943600"/>
            <a:ext cx="1314527" cy="369332"/>
          </a:xfrm>
          <a:prstGeom prst="rect">
            <a:avLst/>
          </a:prstGeom>
          <a:noFill/>
        </p:spPr>
        <p:txBody>
          <a:bodyPr wrap="none" rtlCol="0">
            <a:spAutoFit/>
          </a:bodyPr>
          <a:lstStyle/>
          <a:p>
            <a:r>
              <a:rPr lang="en-GB" dirty="0" smtClean="0"/>
              <a:t>Lateral view</a:t>
            </a:r>
            <a:endParaRPr lang="en-US" dirty="0"/>
          </a:p>
        </p:txBody>
      </p:sp>
    </p:spTree>
    <p:extLst>
      <p:ext uri="{BB962C8B-B14F-4D97-AF65-F5344CB8AC3E}">
        <p14:creationId xmlns:p14="http://schemas.microsoft.com/office/powerpoint/2010/main" val="36141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barn(inVertical)">
                                      <p:cBhvr>
                                        <p:cTn id="35" dur="500"/>
                                        <p:tgtEl>
                                          <p:spTgt spid="11">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4098"/>
                                        </p:tgtEl>
                                        <p:attrNameLst>
                                          <p:attrName>style.visibility</p:attrName>
                                        </p:attrNameLst>
                                      </p:cBhvr>
                                      <p:to>
                                        <p:strVal val="visible"/>
                                      </p:to>
                                    </p:set>
                                    <p:animEffect transition="in" filter="fade">
                                      <p:cBhvr>
                                        <p:cTn id="52" dur="500"/>
                                        <p:tgtEl>
                                          <p:spTgt spid="409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par>
                          <p:cTn id="59" fill="hold">
                            <p:stCondLst>
                              <p:cond delay="500"/>
                            </p:stCondLst>
                            <p:childTnLst>
                              <p:par>
                                <p:cTn id="60" presetID="21" presetClass="entr" presetSubtype="1"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1" grpId="0" uiExpand="1" build="p"/>
      <p:bldP spid="16" grpId="0" animBg="1"/>
      <p:bldP spid="20" grpId="0" animBg="1"/>
      <p:bldP spid="18" grpId="0" animBg="1"/>
      <p:bldP spid="22" grpId="0" animBg="1"/>
      <p:bldP spid="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2010/2011 observations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2971800" cy="227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1600200"/>
            <a:ext cx="2897651" cy="227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61150" y="1600200"/>
            <a:ext cx="1444050" cy="923330"/>
          </a:xfrm>
          <a:prstGeom prst="rect">
            <a:avLst/>
          </a:prstGeom>
          <a:noFill/>
        </p:spPr>
        <p:txBody>
          <a:bodyPr wrap="none" rtlCol="0">
            <a:spAutoFit/>
          </a:bodyPr>
          <a:lstStyle/>
          <a:p>
            <a:r>
              <a:rPr lang="en-GB" dirty="0">
                <a:solidFill>
                  <a:schemeClr val="bg1"/>
                </a:solidFill>
                <a:effectLst>
                  <a:outerShdw blurRad="38100" dist="38100" dir="2700000" algn="tl">
                    <a:srgbClr val="000000">
                      <a:alpha val="43137"/>
                    </a:srgbClr>
                  </a:outerShdw>
                </a:effectLst>
              </a:rPr>
              <a:t>E</a:t>
            </a:r>
            <a:r>
              <a:rPr lang="en-GB" dirty="0" smtClean="0">
                <a:solidFill>
                  <a:schemeClr val="bg1"/>
                </a:solidFill>
                <a:effectLst>
                  <a:outerShdw blurRad="38100" dist="38100" dir="2700000" algn="tl">
                    <a:srgbClr val="000000">
                      <a:alpha val="43137"/>
                    </a:srgbClr>
                  </a:outerShdw>
                </a:effectLst>
              </a:rPr>
              <a:t>nd of 2009</a:t>
            </a:r>
          </a:p>
          <a:p>
            <a:r>
              <a:rPr lang="en-GB" dirty="0" smtClean="0">
                <a:solidFill>
                  <a:schemeClr val="bg1"/>
                </a:solidFill>
                <a:effectLst>
                  <a:outerShdw blurRad="38100" dist="38100" dir="2700000" algn="tl">
                    <a:srgbClr val="000000">
                      <a:alpha val="43137"/>
                    </a:srgbClr>
                  </a:outerShdw>
                </a:effectLst>
              </a:rPr>
              <a:t>2.7*10</a:t>
            </a:r>
            <a:r>
              <a:rPr lang="en-GB" baseline="30000" dirty="0" smtClean="0">
                <a:solidFill>
                  <a:schemeClr val="bg1"/>
                </a:solidFill>
                <a:effectLst>
                  <a:outerShdw blurRad="38100" dist="38100" dir="2700000" algn="tl">
                    <a:srgbClr val="000000">
                      <a:alpha val="43137"/>
                    </a:srgbClr>
                  </a:outerShdw>
                </a:effectLst>
              </a:rPr>
              <a:t>19</a:t>
            </a:r>
            <a:r>
              <a:rPr lang="en-GB" dirty="0" smtClean="0">
                <a:solidFill>
                  <a:schemeClr val="bg1"/>
                </a:solidFill>
                <a:effectLst>
                  <a:outerShdw blurRad="38100" dist="38100" dir="2700000" algn="tl">
                    <a:srgbClr val="000000">
                      <a:alpha val="43137"/>
                    </a:srgbClr>
                  </a:outerShdw>
                </a:effectLst>
              </a:rPr>
              <a:t> POT</a:t>
            </a:r>
          </a:p>
          <a:p>
            <a:r>
              <a:rPr lang="en-GB" dirty="0" smtClean="0">
                <a:solidFill>
                  <a:schemeClr val="bg1"/>
                </a:solidFill>
                <a:effectLst>
                  <a:outerShdw blurRad="38100" dist="38100" dir="2700000" algn="tl">
                    <a:srgbClr val="000000">
                      <a:alpha val="43137"/>
                    </a:srgbClr>
                  </a:outerShdw>
                </a:effectLst>
              </a:rPr>
              <a:t>~1.1 MGy</a:t>
            </a:r>
            <a:endParaRPr lang="en-US"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581400" y="1600200"/>
            <a:ext cx="2292559" cy="923330"/>
          </a:xfrm>
          <a:prstGeom prst="rect">
            <a:avLst/>
          </a:prstGeom>
          <a:noFill/>
        </p:spPr>
        <p:txBody>
          <a:bodyPr wrap="square" rtlCol="0">
            <a:spAutoFit/>
          </a:bodyPr>
          <a:lstStyle/>
          <a:p>
            <a:r>
              <a:rPr lang="en-GB" dirty="0" smtClean="0">
                <a:solidFill>
                  <a:schemeClr val="bg1"/>
                </a:solidFill>
                <a:effectLst>
                  <a:outerShdw blurRad="38100" dist="38100" dir="2700000" algn="tl">
                    <a:srgbClr val="000000">
                      <a:alpha val="43137"/>
                    </a:srgbClr>
                  </a:outerShdw>
                </a:effectLst>
              </a:rPr>
              <a:t>End of 2010</a:t>
            </a:r>
          </a:p>
          <a:p>
            <a:r>
              <a:rPr lang="en-GB" dirty="0" smtClean="0">
                <a:solidFill>
                  <a:schemeClr val="bg1"/>
                </a:solidFill>
                <a:effectLst>
                  <a:outerShdw blurRad="38100" dist="38100" dir="2700000" algn="tl">
                    <a:srgbClr val="000000">
                      <a:alpha val="43137"/>
                    </a:srgbClr>
                  </a:outerShdw>
                </a:effectLst>
              </a:rPr>
              <a:t>6.7*10</a:t>
            </a:r>
            <a:r>
              <a:rPr lang="en-GB" baseline="30000" dirty="0" smtClean="0">
                <a:solidFill>
                  <a:schemeClr val="bg1"/>
                </a:solidFill>
                <a:effectLst>
                  <a:outerShdw blurRad="38100" dist="38100" dir="2700000" algn="tl">
                    <a:srgbClr val="000000">
                      <a:alpha val="43137"/>
                    </a:srgbClr>
                  </a:outerShdw>
                </a:effectLst>
              </a:rPr>
              <a:t>19 </a:t>
            </a:r>
            <a:r>
              <a:rPr lang="en-GB" dirty="0" smtClean="0">
                <a:solidFill>
                  <a:schemeClr val="bg1"/>
                </a:solidFill>
                <a:effectLst>
                  <a:outerShdw blurRad="38100" dist="38100" dir="2700000" algn="tl">
                    <a:srgbClr val="000000">
                      <a:alpha val="43137"/>
                    </a:srgbClr>
                  </a:outerShdw>
                </a:effectLst>
              </a:rPr>
              <a:t>POT</a:t>
            </a:r>
            <a:r>
              <a:rPr lang="en-GB" dirty="0">
                <a:solidFill>
                  <a:schemeClr val="bg1"/>
                </a:solidFill>
                <a:effectLst>
                  <a:outerShdw blurRad="38100" dist="38100" dir="2700000" algn="tl">
                    <a:srgbClr val="000000">
                      <a:alpha val="43137"/>
                    </a:srgbClr>
                  </a:outerShdw>
                </a:effectLst>
              </a:rPr>
              <a:t> </a:t>
            </a:r>
            <a:r>
              <a:rPr lang="en-GB" dirty="0" smtClean="0">
                <a:solidFill>
                  <a:schemeClr val="bg1"/>
                </a:solidFill>
                <a:effectLst>
                  <a:outerShdw blurRad="38100" dist="38100" dir="2700000" algn="tl">
                    <a:srgbClr val="000000">
                      <a:alpha val="43137"/>
                    </a:srgbClr>
                  </a:outerShdw>
                </a:effectLst>
              </a:rPr>
              <a:t>(cum.), 2.7 MGy</a:t>
            </a:r>
            <a:endParaRPr lang="en-US"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6553200" y="1547098"/>
            <a:ext cx="2514600" cy="2339102"/>
          </a:xfrm>
          <a:prstGeom prst="rect">
            <a:avLst/>
          </a:prstGeom>
          <a:noFill/>
        </p:spPr>
        <p:txBody>
          <a:bodyPr wrap="square" rtlCol="0">
            <a:spAutoFit/>
          </a:bodyPr>
          <a:lstStyle/>
          <a:p>
            <a:r>
              <a:rPr lang="en-GB" sz="2000" b="1" dirty="0" smtClean="0">
                <a:solidFill>
                  <a:srgbClr val="0070C0"/>
                </a:solidFill>
              </a:rPr>
              <a:t>Observations</a:t>
            </a:r>
            <a:r>
              <a:rPr lang="en-GB" b="1" dirty="0" smtClean="0">
                <a:solidFill>
                  <a:srgbClr val="0070C0"/>
                </a:solidFill>
              </a:rPr>
              <a:t>:</a:t>
            </a:r>
          </a:p>
          <a:p>
            <a:pPr marL="285750" indent="-285750">
              <a:buFont typeface="Wingdings" pitchFamily="2" charset="2"/>
              <a:buChar char="§"/>
            </a:pPr>
            <a:r>
              <a:rPr lang="en-GB" dirty="0" smtClean="0"/>
              <a:t>Significant </a:t>
            </a:r>
            <a:r>
              <a:rPr lang="en-GB" b="1" dirty="0" smtClean="0"/>
              <a:t>rust/pitting corrosion</a:t>
            </a:r>
            <a:r>
              <a:rPr lang="en-GB" dirty="0" smtClean="0"/>
              <a:t> present in both cases ??? </a:t>
            </a:r>
            <a:endParaRPr lang="en-GB" dirty="0"/>
          </a:p>
          <a:p>
            <a:pPr marL="285750" indent="-285750">
              <a:buFont typeface="Wingdings" pitchFamily="2" charset="2"/>
              <a:buChar char="§"/>
            </a:pPr>
            <a:r>
              <a:rPr lang="en-GB" dirty="0" smtClean="0"/>
              <a:t>Very difficult to turn the bearings, </a:t>
            </a:r>
            <a:r>
              <a:rPr lang="en-GB" b="1" dirty="0" smtClean="0"/>
              <a:t>&gt;&gt;10 N*m estimated</a:t>
            </a:r>
            <a:endParaRPr lang="en-US" b="1" dirty="0"/>
          </a:p>
        </p:txBody>
      </p:sp>
      <p:sp>
        <p:nvSpPr>
          <p:cNvPr id="11" name="TextBox 10"/>
          <p:cNvSpPr txBox="1"/>
          <p:nvPr/>
        </p:nvSpPr>
        <p:spPr>
          <a:xfrm>
            <a:off x="381000" y="4114800"/>
            <a:ext cx="4976884" cy="2031325"/>
          </a:xfrm>
          <a:prstGeom prst="rect">
            <a:avLst/>
          </a:prstGeom>
          <a:noFill/>
        </p:spPr>
        <p:txBody>
          <a:bodyPr wrap="square" rtlCol="0">
            <a:spAutoFit/>
          </a:bodyPr>
          <a:lstStyle/>
          <a:p>
            <a:r>
              <a:rPr lang="en-GB" b="1" dirty="0" smtClean="0">
                <a:solidFill>
                  <a:srgbClr val="0070C0"/>
                </a:solidFill>
              </a:rPr>
              <a:t>Next steps:</a:t>
            </a:r>
          </a:p>
          <a:p>
            <a:pPr marL="285750" indent="-285750">
              <a:buFontTx/>
              <a:buChar char="-"/>
            </a:pPr>
            <a:r>
              <a:rPr lang="en-GB" dirty="0" smtClean="0"/>
              <a:t>Spare target with different ball bearings:</a:t>
            </a:r>
          </a:p>
          <a:p>
            <a:pPr marL="742950" lvl="1" indent="-285750">
              <a:buFontTx/>
              <a:buChar char="-"/>
            </a:pPr>
            <a:r>
              <a:rPr lang="en-GB" dirty="0" smtClean="0"/>
              <a:t>Complete </a:t>
            </a:r>
            <a:r>
              <a:rPr lang="en-GB" b="1" dirty="0" smtClean="0"/>
              <a:t>ceramic type</a:t>
            </a:r>
            <a:r>
              <a:rPr lang="en-GB" dirty="0" smtClean="0"/>
              <a:t> – Si</a:t>
            </a:r>
            <a:r>
              <a:rPr lang="en-GB" baseline="-25000" dirty="0" smtClean="0"/>
              <a:t>3</a:t>
            </a:r>
            <a:r>
              <a:rPr lang="en-GB" dirty="0" smtClean="0"/>
              <a:t>Ni</a:t>
            </a:r>
            <a:r>
              <a:rPr lang="en-GB" baseline="-25000" dirty="0" smtClean="0"/>
              <a:t>4</a:t>
            </a:r>
            <a:r>
              <a:rPr lang="en-GB" dirty="0" smtClean="0"/>
              <a:t> or ZrO</a:t>
            </a:r>
            <a:r>
              <a:rPr lang="en-GB" baseline="-25000" dirty="0" smtClean="0"/>
              <a:t>2</a:t>
            </a:r>
          </a:p>
          <a:p>
            <a:pPr marL="742950" lvl="1" indent="-285750">
              <a:buFontTx/>
              <a:buChar char="-"/>
            </a:pPr>
            <a:r>
              <a:rPr lang="en-GB" dirty="0" smtClean="0"/>
              <a:t>“</a:t>
            </a:r>
            <a:r>
              <a:rPr lang="en-GB" dirty="0"/>
              <a:t>H</a:t>
            </a:r>
            <a:r>
              <a:rPr lang="en-GB" dirty="0" smtClean="0"/>
              <a:t>ybrid”, with ring in Cronidur 30/</a:t>
            </a:r>
            <a:r>
              <a:rPr lang="en-GB" dirty="0" err="1" smtClean="0"/>
              <a:t>Alacrite</a:t>
            </a:r>
            <a:r>
              <a:rPr lang="en-GB" dirty="0" smtClean="0"/>
              <a:t> 554 and spheres in Si</a:t>
            </a:r>
            <a:r>
              <a:rPr lang="en-GB" baseline="-25000" dirty="0" smtClean="0"/>
              <a:t>3</a:t>
            </a:r>
            <a:r>
              <a:rPr lang="en-GB" dirty="0" smtClean="0"/>
              <a:t>Ni</a:t>
            </a:r>
            <a:r>
              <a:rPr lang="en-GB" baseline="-25000" dirty="0" smtClean="0"/>
              <a:t>4</a:t>
            </a:r>
            <a:r>
              <a:rPr lang="en-GB" dirty="0" smtClean="0"/>
              <a:t>.</a:t>
            </a:r>
          </a:p>
          <a:p>
            <a:pPr marL="285750" indent="-285750">
              <a:buFontTx/>
              <a:buChar char="-"/>
            </a:pPr>
            <a:r>
              <a:rPr lang="en-GB" b="1" dirty="0" smtClean="0"/>
              <a:t>Testing of these bearings in CNGS </a:t>
            </a:r>
            <a:r>
              <a:rPr lang="en-GB" dirty="0" smtClean="0"/>
              <a:t>(&gt;June 2011)</a:t>
            </a:r>
            <a:endParaRPr lang="en-US" dirty="0"/>
          </a:p>
        </p:txBody>
      </p:sp>
      <p:sp>
        <p:nvSpPr>
          <p:cNvPr id="15" name="TextBox 14"/>
          <p:cNvSpPr txBox="1"/>
          <p:nvPr/>
        </p:nvSpPr>
        <p:spPr>
          <a:xfrm>
            <a:off x="5638800" y="4114800"/>
            <a:ext cx="3352800" cy="2031325"/>
          </a:xfrm>
          <a:prstGeom prst="rect">
            <a:avLst/>
          </a:prstGeom>
          <a:gradFill>
            <a:gsLst>
              <a:gs pos="17000">
                <a:schemeClr val="accent1">
                  <a:tint val="44500"/>
                  <a:satMod val="160000"/>
                </a:schemeClr>
              </a:gs>
              <a:gs pos="86000">
                <a:schemeClr val="accent1">
                  <a:tint val="23500"/>
                  <a:satMod val="160000"/>
                </a:schemeClr>
              </a:gs>
            </a:gsLst>
            <a:lin ang="5400000" scaled="0"/>
          </a:gradFill>
        </p:spPr>
        <p:txBody>
          <a:bodyPr wrap="square" rtlCol="0">
            <a:spAutoFit/>
          </a:bodyPr>
          <a:lstStyle/>
          <a:p>
            <a:r>
              <a:rPr lang="en-GB" dirty="0" smtClean="0"/>
              <a:t>If a </a:t>
            </a:r>
            <a:r>
              <a:rPr lang="en-GB" b="1" dirty="0" smtClean="0">
                <a:solidFill>
                  <a:srgbClr val="0070C0"/>
                </a:solidFill>
              </a:rPr>
              <a:t>target failure </a:t>
            </a:r>
            <a:r>
              <a:rPr lang="en-GB" dirty="0" smtClean="0"/>
              <a:t>occurs:</a:t>
            </a:r>
          </a:p>
          <a:p>
            <a:pPr marL="285750" indent="-285750">
              <a:buFontTx/>
              <a:buChar char="-"/>
            </a:pPr>
            <a:r>
              <a:rPr lang="en-GB" dirty="0" smtClean="0"/>
              <a:t>Move </a:t>
            </a:r>
            <a:r>
              <a:rPr lang="en-GB" dirty="0" smtClean="0">
                <a:solidFill>
                  <a:srgbClr val="FF0000"/>
                </a:solidFill>
              </a:rPr>
              <a:t>manually</a:t>
            </a:r>
            <a:r>
              <a:rPr lang="en-GB" dirty="0" smtClean="0"/>
              <a:t> (dose …)</a:t>
            </a:r>
          </a:p>
          <a:p>
            <a:pPr marL="285750" indent="-285750">
              <a:buFontTx/>
              <a:buChar char="-"/>
            </a:pPr>
            <a:r>
              <a:rPr lang="en-GB" dirty="0" smtClean="0"/>
              <a:t>Move with a </a:t>
            </a:r>
            <a:r>
              <a:rPr lang="en-GB" dirty="0" smtClean="0">
                <a:solidFill>
                  <a:srgbClr val="FF0000"/>
                </a:solidFill>
              </a:rPr>
              <a:t>motor</a:t>
            </a:r>
          </a:p>
          <a:p>
            <a:pPr marL="285750" indent="-285750">
              <a:buFont typeface="Wingdings" pitchFamily="2" charset="2"/>
              <a:buChar char="à"/>
            </a:pPr>
            <a:r>
              <a:rPr lang="en-GB" dirty="0">
                <a:sym typeface="Wingdings" pitchFamily="2" charset="2"/>
              </a:rPr>
              <a:t>R</a:t>
            </a:r>
            <a:r>
              <a:rPr lang="en-GB" dirty="0" smtClean="0">
                <a:sym typeface="Wingdings" pitchFamily="2" charset="2"/>
              </a:rPr>
              <a:t>isk of braking the coupling element</a:t>
            </a:r>
          </a:p>
          <a:p>
            <a:pPr marL="285750" indent="-285750">
              <a:buFont typeface="Wingdings" pitchFamily="2" charset="2"/>
              <a:buChar char="à"/>
            </a:pPr>
            <a:r>
              <a:rPr lang="en-GB" dirty="0" smtClean="0">
                <a:sym typeface="Wingdings" pitchFamily="2" charset="2"/>
              </a:rPr>
              <a:t>Exchange with spare target magazine</a:t>
            </a:r>
            <a:endParaRPr lang="en-US" dirty="0"/>
          </a:p>
        </p:txBody>
      </p:sp>
      <p:pic>
        <p:nvPicPr>
          <p:cNvPr id="14"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sp>
        <p:nvSpPr>
          <p:cNvPr id="8" name="TextBox 7"/>
          <p:cNvSpPr txBox="1"/>
          <p:nvPr/>
        </p:nvSpPr>
        <p:spPr>
          <a:xfrm>
            <a:off x="990600" y="2971800"/>
            <a:ext cx="4876800" cy="923330"/>
          </a:xfrm>
          <a:prstGeom prst="rect">
            <a:avLst/>
          </a:prstGeom>
          <a:solidFill>
            <a:schemeClr val="bg1">
              <a:alpha val="40000"/>
            </a:schemeClr>
          </a:solidFill>
        </p:spPr>
        <p:txBody>
          <a:bodyPr wrap="square" rtlCol="0">
            <a:spAutoFit/>
          </a:bodyPr>
          <a:lstStyle/>
          <a:p>
            <a:pPr algn="ctr"/>
            <a:r>
              <a:rPr lang="en-GB" b="1" dirty="0">
                <a:solidFill>
                  <a:schemeClr val="bg1"/>
                </a:solidFill>
                <a:effectLst>
                  <a:outerShdw blurRad="38100" dist="38100" dir="2700000" algn="tl">
                    <a:srgbClr val="000000">
                      <a:alpha val="43137"/>
                    </a:srgbClr>
                  </a:outerShdw>
                </a:effectLst>
              </a:rPr>
              <a:t>L</a:t>
            </a:r>
            <a:r>
              <a:rPr lang="en-GB" b="1" dirty="0" smtClean="0">
                <a:solidFill>
                  <a:schemeClr val="bg1"/>
                </a:solidFill>
                <a:effectLst>
                  <a:outerShdw blurRad="38100" dist="38100" dir="2700000" algn="tl">
                    <a:srgbClr val="000000">
                      <a:alpha val="43137"/>
                    </a:srgbClr>
                  </a:outerShdw>
                </a:effectLst>
              </a:rPr>
              <a:t>ow grade of X46Cr13 likely the cause of the observed failure (no alloying element, low Cr/high C content)</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8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fade">
                                      <p:cBhvr>
                                        <p:cTn id="24" dur="1000"/>
                                        <p:tgtEl>
                                          <p:spTgt spid="10243"/>
                                        </p:tgtEl>
                                      </p:cBhvr>
                                    </p:animEffect>
                                    <p:anim calcmode="lin" valueType="num">
                                      <p:cBhvr>
                                        <p:cTn id="25" dur="1000" fill="hold"/>
                                        <p:tgtEl>
                                          <p:spTgt spid="10243"/>
                                        </p:tgtEl>
                                        <p:attrNameLst>
                                          <p:attrName>ppt_x</p:attrName>
                                        </p:attrNameLst>
                                      </p:cBhvr>
                                      <p:tavLst>
                                        <p:tav tm="0">
                                          <p:val>
                                            <p:strVal val="#ppt_x"/>
                                          </p:val>
                                        </p:tav>
                                        <p:tav tm="100000">
                                          <p:val>
                                            <p:strVal val="#ppt_x"/>
                                          </p:val>
                                        </p:tav>
                                      </p:tavLst>
                                    </p:anim>
                                    <p:anim calcmode="lin" valueType="num">
                                      <p:cBhvr>
                                        <p:cTn id="26"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fade">
                                      <p:cBhvr>
                                        <p:cTn id="41" dur="500"/>
                                        <p:tgtEl>
                                          <p:spTgt spid="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fade">
                                      <p:cBhvr>
                                        <p:cTn id="53" dur="500"/>
                                        <p:tgtEl>
                                          <p:spTgt spid="11">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txEl>
                                              <p:pRg st="1" end="1"/>
                                            </p:txEl>
                                          </p:spTgt>
                                        </p:tgtEl>
                                        <p:attrNameLst>
                                          <p:attrName>style.visibility</p:attrName>
                                        </p:attrNameLst>
                                      </p:cBhvr>
                                      <p:to>
                                        <p:strVal val="visible"/>
                                      </p:to>
                                    </p:set>
                                    <p:animEffect transition="in" filter="fade">
                                      <p:cBhvr>
                                        <p:cTn id="58" dur="500"/>
                                        <p:tgtEl>
                                          <p:spTgt spid="11">
                                            <p:txEl>
                                              <p:pRg st="1" end="1"/>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fade">
                                      <p:cBhvr>
                                        <p:cTn id="61" dur="500"/>
                                        <p:tgtEl>
                                          <p:spTgt spid="11">
                                            <p:txEl>
                                              <p:pRg st="2" end="2"/>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xEl>
                                              <p:pRg st="3" end="3"/>
                                            </p:txEl>
                                          </p:spTgt>
                                        </p:tgtEl>
                                        <p:attrNameLst>
                                          <p:attrName>style.visibility</p:attrName>
                                        </p:attrNameLst>
                                      </p:cBhvr>
                                      <p:to>
                                        <p:strVal val="visible"/>
                                      </p:to>
                                    </p:set>
                                    <p:animEffect transition="in" filter="fade">
                                      <p:cBhvr>
                                        <p:cTn id="64" dur="500"/>
                                        <p:tgtEl>
                                          <p:spTgt spid="11">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Effect transition="in" filter="fade">
                                      <p:cBhvr>
                                        <p:cTn id="69" dur="500"/>
                                        <p:tgtEl>
                                          <p:spTgt spid="11">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5">
                                            <p:bg/>
                                          </p:spTgt>
                                        </p:tgtEl>
                                        <p:attrNameLst>
                                          <p:attrName>style.visibility</p:attrName>
                                        </p:attrNameLst>
                                      </p:cBhvr>
                                      <p:to>
                                        <p:strVal val="visible"/>
                                      </p:to>
                                    </p:set>
                                    <p:animEffect transition="in" filter="wipe(down)">
                                      <p:cBhvr>
                                        <p:cTn id="74" dur="500"/>
                                        <p:tgtEl>
                                          <p:spTgt spid="15">
                                            <p:bg/>
                                          </p:spTgt>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5">
                                            <p:txEl>
                                              <p:pRg st="0" end="0"/>
                                            </p:txEl>
                                          </p:spTgt>
                                        </p:tgtEl>
                                        <p:attrNameLst>
                                          <p:attrName>style.visibility</p:attrName>
                                        </p:attrNameLst>
                                      </p:cBhvr>
                                      <p:to>
                                        <p:strVal val="visible"/>
                                      </p:to>
                                    </p:set>
                                    <p:animEffect transition="in" filter="wipe(down)">
                                      <p:cBhvr>
                                        <p:cTn id="77" dur="500"/>
                                        <p:tgtEl>
                                          <p:spTgt spid="1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5">
                                            <p:txEl>
                                              <p:pRg st="1" end="1"/>
                                            </p:txEl>
                                          </p:spTgt>
                                        </p:tgtEl>
                                        <p:attrNameLst>
                                          <p:attrName>style.visibility</p:attrName>
                                        </p:attrNameLst>
                                      </p:cBhvr>
                                      <p:to>
                                        <p:strVal val="visible"/>
                                      </p:to>
                                    </p:set>
                                    <p:animEffect transition="in" filter="wipe(down)">
                                      <p:cBhvr>
                                        <p:cTn id="82" dur="500"/>
                                        <p:tgtEl>
                                          <p:spTgt spid="15">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5">
                                            <p:txEl>
                                              <p:pRg st="2" end="2"/>
                                            </p:txEl>
                                          </p:spTgt>
                                        </p:tgtEl>
                                        <p:attrNameLst>
                                          <p:attrName>style.visibility</p:attrName>
                                        </p:attrNameLst>
                                      </p:cBhvr>
                                      <p:to>
                                        <p:strVal val="visible"/>
                                      </p:to>
                                    </p:set>
                                    <p:animEffect transition="in" filter="wipe(down)">
                                      <p:cBhvr>
                                        <p:cTn id="87" dur="500"/>
                                        <p:tgtEl>
                                          <p:spTgt spid="15">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5">
                                            <p:txEl>
                                              <p:pRg st="3" end="3"/>
                                            </p:txEl>
                                          </p:spTgt>
                                        </p:tgtEl>
                                        <p:attrNameLst>
                                          <p:attrName>style.visibility</p:attrName>
                                        </p:attrNameLst>
                                      </p:cBhvr>
                                      <p:to>
                                        <p:strVal val="visible"/>
                                      </p:to>
                                    </p:set>
                                    <p:animEffect transition="in" filter="wipe(down)">
                                      <p:cBhvr>
                                        <p:cTn id="92" dur="500"/>
                                        <p:tgtEl>
                                          <p:spTgt spid="15">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5">
                                            <p:txEl>
                                              <p:pRg st="4" end="4"/>
                                            </p:txEl>
                                          </p:spTgt>
                                        </p:tgtEl>
                                        <p:attrNameLst>
                                          <p:attrName>style.visibility</p:attrName>
                                        </p:attrNameLst>
                                      </p:cBhvr>
                                      <p:to>
                                        <p:strVal val="visible"/>
                                      </p:to>
                                    </p:set>
                                    <p:animEffect transition="in" filter="wipe(down)">
                                      <p:cBhvr>
                                        <p:cTn id="9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uiExpand="1" build="p"/>
      <p:bldP spid="11" grpId="0" uiExpand="1" build="p"/>
      <p:bldP spid="15" grpId="0" uiExpand="1" build="p"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
        <p:nvSpPr>
          <p:cNvPr id="6" name="TextBox 5"/>
          <p:cNvSpPr txBox="1"/>
          <p:nvPr/>
        </p:nvSpPr>
        <p:spPr>
          <a:xfrm>
            <a:off x="533400" y="1200864"/>
            <a:ext cx="8077200" cy="5047536"/>
          </a:xfrm>
          <a:prstGeom prst="rect">
            <a:avLst/>
          </a:prstGeom>
          <a:noFill/>
        </p:spPr>
        <p:txBody>
          <a:bodyPr wrap="square" rtlCol="0">
            <a:spAutoFit/>
          </a:bodyPr>
          <a:lstStyle/>
          <a:p>
            <a:pPr marL="285750" indent="-285750">
              <a:buFont typeface="Wingdings" pitchFamily="2" charset="2"/>
              <a:buChar char="§"/>
            </a:pPr>
            <a:r>
              <a:rPr lang="en-GB" sz="2400" b="1" dirty="0" smtClean="0">
                <a:solidFill>
                  <a:srgbClr val="0070C0"/>
                </a:solidFill>
              </a:rPr>
              <a:t>CNGS is in operation since 2006 </a:t>
            </a:r>
          </a:p>
          <a:p>
            <a:pPr marL="742950" lvl="1" indent="-285750">
              <a:buFont typeface="Wingdings" pitchFamily="2" charset="2"/>
              <a:buChar char="§"/>
            </a:pPr>
            <a:r>
              <a:rPr lang="en-GB" sz="2400" dirty="0" smtClean="0"/>
              <a:t>It has received up to now </a:t>
            </a:r>
            <a:r>
              <a:rPr lang="en-GB" sz="2400" dirty="0" smtClean="0">
                <a:solidFill>
                  <a:srgbClr val="FF0000"/>
                </a:solidFill>
              </a:rPr>
              <a:t>10.5*10</a:t>
            </a:r>
            <a:r>
              <a:rPr lang="en-GB" sz="2400" baseline="30000" dirty="0" smtClean="0">
                <a:solidFill>
                  <a:srgbClr val="FF0000"/>
                </a:solidFill>
              </a:rPr>
              <a:t>19 </a:t>
            </a:r>
            <a:r>
              <a:rPr lang="en-GB" sz="2400" dirty="0" smtClean="0">
                <a:solidFill>
                  <a:srgbClr val="FF0000"/>
                </a:solidFill>
              </a:rPr>
              <a:t>POT</a:t>
            </a:r>
            <a:r>
              <a:rPr lang="en-GB" sz="2400" dirty="0" smtClean="0"/>
              <a:t>, out of the approved 22.5*10</a:t>
            </a:r>
            <a:r>
              <a:rPr lang="en-GB" sz="2400" baseline="30000" dirty="0" smtClean="0"/>
              <a:t>19</a:t>
            </a:r>
            <a:r>
              <a:rPr lang="en-GB" sz="2400" dirty="0" smtClean="0"/>
              <a:t> POT, performing very well (no target exchange needed)</a:t>
            </a:r>
          </a:p>
          <a:p>
            <a:pPr marL="285750" indent="-285750">
              <a:buFont typeface="Wingdings" pitchFamily="2" charset="2"/>
              <a:buChar char="§"/>
            </a:pPr>
            <a:endParaRPr lang="en-GB" sz="1600" dirty="0" smtClean="0"/>
          </a:p>
          <a:p>
            <a:pPr marL="285750" indent="-285750">
              <a:buFont typeface="Wingdings" pitchFamily="2" charset="2"/>
              <a:buChar char="§"/>
            </a:pPr>
            <a:r>
              <a:rPr lang="en-GB" sz="2400" dirty="0" smtClean="0"/>
              <a:t>The target design has drawn experience form past CERN fixed targets, with</a:t>
            </a:r>
            <a:r>
              <a:rPr lang="en-GB" sz="2400" b="1" dirty="0" smtClean="0">
                <a:solidFill>
                  <a:srgbClr val="0070C0"/>
                </a:solidFill>
              </a:rPr>
              <a:t> increased challenges due to the high proton beam power</a:t>
            </a:r>
            <a:r>
              <a:rPr lang="en-GB" sz="2400" dirty="0" smtClean="0"/>
              <a:t> (510 kW </a:t>
            </a:r>
            <a:r>
              <a:rPr lang="en-GB" sz="2400" dirty="0" smtClean="0">
                <a:sym typeface="Wingdings" pitchFamily="2" charset="2"/>
              </a:rPr>
              <a:t> 1.5 MW possible</a:t>
            </a:r>
            <a:r>
              <a:rPr lang="en-GB" sz="2400" dirty="0" smtClean="0"/>
              <a:t>) </a:t>
            </a:r>
          </a:p>
          <a:p>
            <a:pPr marL="285750" indent="-285750">
              <a:buFont typeface="Wingdings" pitchFamily="2" charset="2"/>
              <a:buChar char="§"/>
            </a:pPr>
            <a:endParaRPr lang="en-GB" sz="1600" dirty="0"/>
          </a:p>
          <a:p>
            <a:pPr marL="285750" indent="-285750">
              <a:buFont typeface="Wingdings" pitchFamily="2" charset="2"/>
              <a:buChar char="§"/>
            </a:pPr>
            <a:r>
              <a:rPr lang="en-GB" sz="2400" dirty="0" smtClean="0"/>
              <a:t>Operational issues encountered in operations are similar to those observed at other high power neutrino facilities</a:t>
            </a:r>
          </a:p>
          <a:p>
            <a:pPr marL="285750" indent="-285750">
              <a:buFont typeface="Wingdings" pitchFamily="2" charset="2"/>
              <a:buChar char="§"/>
            </a:pPr>
            <a:endParaRPr lang="en-GB" sz="1600" dirty="0"/>
          </a:p>
          <a:p>
            <a:pPr marL="285750" indent="-285750">
              <a:buFont typeface="Wingdings" pitchFamily="2" charset="2"/>
              <a:buChar char="§"/>
            </a:pPr>
            <a:r>
              <a:rPr lang="en-GB" sz="2400" dirty="0" smtClean="0"/>
              <a:t>An </a:t>
            </a:r>
            <a:r>
              <a:rPr lang="en-GB" sz="2400" b="1" dirty="0" smtClean="0">
                <a:solidFill>
                  <a:srgbClr val="0070C0"/>
                </a:solidFill>
              </a:rPr>
              <a:t>upgrade of the spare target will be performed</a:t>
            </a:r>
            <a:r>
              <a:rPr lang="en-GB" sz="2400" dirty="0" smtClean="0"/>
              <a:t> to prepare for a possible target failure</a:t>
            </a:r>
            <a:endParaRPr lang="en-US" sz="2400" dirty="0"/>
          </a:p>
        </p:txBody>
      </p:sp>
      <p:pic>
        <p:nvPicPr>
          <p:cNvPr id="7" name="Picture 1" descr="C:\Documents and Settings\marco\Desktop\fission2009\images-1.jpeg"/>
          <p:cNvPicPr>
            <a:picLocks noChangeAspect="1" noChangeArrowheads="1"/>
          </p:cNvPicPr>
          <p:nvPr/>
        </p:nvPicPr>
        <p:blipFill>
          <a:blip r:embed="rId2"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23600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out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outVertical)">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arn(outVertical)">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arn(outVertical)">
                                      <p:cBhvr>
                                        <p:cTn id="2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
        <p:nvSpPr>
          <p:cNvPr id="6" name="TextBox 5"/>
          <p:cNvSpPr txBox="1"/>
          <p:nvPr/>
        </p:nvSpPr>
        <p:spPr>
          <a:xfrm>
            <a:off x="1676400" y="2971800"/>
            <a:ext cx="6184898" cy="584775"/>
          </a:xfrm>
          <a:prstGeom prst="rect">
            <a:avLst/>
          </a:prstGeom>
          <a:noFill/>
        </p:spPr>
        <p:txBody>
          <a:bodyPr wrap="none" rtlCol="0">
            <a:spAutoFit/>
          </a:bodyPr>
          <a:lstStyle/>
          <a:p>
            <a:r>
              <a:rPr lang="en-GB" sz="3200" b="1" dirty="0" smtClean="0"/>
              <a:t>Thanks a lot for your attention!</a:t>
            </a:r>
            <a:endParaRPr lang="en-US" sz="3200" b="1" dirty="0"/>
          </a:p>
        </p:txBody>
      </p:sp>
      <p:pic>
        <p:nvPicPr>
          <p:cNvPr id="7" name="Picture 1" descr="C:\Documents and Settings\marco\Desktop\fission2009\images-1.jpeg"/>
          <p:cNvPicPr>
            <a:picLocks noChangeAspect="1" noChangeArrowheads="1"/>
          </p:cNvPicPr>
          <p:nvPr/>
        </p:nvPicPr>
        <p:blipFill>
          <a:blip r:embed="rId2"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756703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Radiation on electronics issue (1/2)</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
        <p:nvSpPr>
          <p:cNvPr id="7" name="TextBox 6"/>
          <p:cNvSpPr txBox="1"/>
          <p:nvPr/>
        </p:nvSpPr>
        <p:spPr>
          <a:xfrm>
            <a:off x="381000" y="1286470"/>
            <a:ext cx="6096000" cy="923330"/>
          </a:xfrm>
          <a:prstGeom prst="rect">
            <a:avLst/>
          </a:prstGeom>
          <a:noFill/>
          <a:ln w="34925">
            <a:solidFill>
              <a:srgbClr val="FF0000"/>
            </a:solidFill>
          </a:ln>
        </p:spPr>
        <p:txBody>
          <a:bodyPr wrap="square" rtlCol="0">
            <a:spAutoFit/>
          </a:bodyPr>
          <a:lstStyle/>
          <a:p>
            <a:r>
              <a:rPr lang="en-US" dirty="0" smtClean="0"/>
              <a:t>CNGS installation is deep underground (~60 m below surface level) </a:t>
            </a:r>
            <a:r>
              <a:rPr lang="en-US" dirty="0" smtClean="0">
                <a:sym typeface="Wingdings" pitchFamily="2" charset="2"/>
              </a:rPr>
              <a:t> no surface building above CNGS target area</a:t>
            </a:r>
          </a:p>
          <a:p>
            <a:pPr marL="285750" indent="-285750">
              <a:buFont typeface="Wingdings" charset="2"/>
              <a:buChar char="à"/>
            </a:pPr>
            <a:r>
              <a:rPr lang="en-US" dirty="0" smtClean="0">
                <a:sym typeface="Wingdings" pitchFamily="2" charset="2"/>
              </a:rPr>
              <a:t>A large fraction of </a:t>
            </a:r>
            <a:r>
              <a:rPr lang="en-US" dirty="0" smtClean="0">
                <a:solidFill>
                  <a:srgbClr val="0070C0"/>
                </a:solidFill>
                <a:sym typeface="Wingdings" pitchFamily="2" charset="2"/>
              </a:rPr>
              <a:t>electronic is located in the tunnel area</a:t>
            </a:r>
          </a:p>
        </p:txBody>
      </p:sp>
      <p:sp>
        <p:nvSpPr>
          <p:cNvPr id="8" name="Rectangle 7"/>
          <p:cNvSpPr/>
          <p:nvPr/>
        </p:nvSpPr>
        <p:spPr>
          <a:xfrm>
            <a:off x="457200" y="2304871"/>
            <a:ext cx="6248400" cy="1200329"/>
          </a:xfrm>
          <a:prstGeom prst="rect">
            <a:avLst/>
          </a:prstGeom>
        </p:spPr>
        <p:txBody>
          <a:bodyPr wrap="square">
            <a:spAutoFit/>
          </a:bodyPr>
          <a:lstStyle/>
          <a:p>
            <a:r>
              <a:rPr lang="en-US" dirty="0">
                <a:sym typeface="Wingdings" pitchFamily="2" charset="2"/>
              </a:rPr>
              <a:t>During CNGS run in </a:t>
            </a:r>
            <a:r>
              <a:rPr lang="en-US" b="1" dirty="0">
                <a:solidFill>
                  <a:srgbClr val="0070C0"/>
                </a:solidFill>
                <a:sym typeface="Wingdings" pitchFamily="2" charset="2"/>
              </a:rPr>
              <a:t>2007</a:t>
            </a:r>
            <a:r>
              <a:rPr lang="en-US" dirty="0">
                <a:sym typeface="Wingdings" pitchFamily="2" charset="2"/>
              </a:rPr>
              <a:t> (after </a:t>
            </a:r>
            <a:r>
              <a:rPr lang="en-US" b="1" dirty="0">
                <a:solidFill>
                  <a:srgbClr val="0070C0"/>
                </a:solidFill>
                <a:sym typeface="Wingdings" pitchFamily="2" charset="2"/>
              </a:rPr>
              <a:t>7.9*10</a:t>
            </a:r>
            <a:r>
              <a:rPr lang="en-US" b="1" baseline="30000" dirty="0">
                <a:solidFill>
                  <a:srgbClr val="0070C0"/>
                </a:solidFill>
                <a:sym typeface="Wingdings" pitchFamily="2" charset="2"/>
              </a:rPr>
              <a:t>17</a:t>
            </a:r>
            <a:r>
              <a:rPr lang="en-US" b="1" dirty="0">
                <a:solidFill>
                  <a:srgbClr val="0070C0"/>
                </a:solidFill>
                <a:sym typeface="Wingdings" pitchFamily="2" charset="2"/>
              </a:rPr>
              <a:t> pot</a:t>
            </a:r>
            <a:r>
              <a:rPr lang="en-US" dirty="0">
                <a:sym typeface="Wingdings" pitchFamily="2" charset="2"/>
              </a:rPr>
              <a:t>)</a:t>
            </a:r>
          </a:p>
          <a:p>
            <a:pPr marL="285750" indent="-285750">
              <a:buFont typeface="Wingdings" pitchFamily="2" charset="2"/>
              <a:buChar char="§"/>
            </a:pPr>
            <a:r>
              <a:rPr lang="en-US" dirty="0">
                <a:sym typeface="Wingdings" pitchFamily="2" charset="2"/>
              </a:rPr>
              <a:t>Failure of ventilation system installed in the CNGS tunnel area due to radiation effects in the control </a:t>
            </a:r>
            <a:r>
              <a:rPr lang="en-US" dirty="0" smtClean="0">
                <a:sym typeface="Wingdings" pitchFamily="2" charset="2"/>
              </a:rPr>
              <a:t>electronics (COTS) </a:t>
            </a:r>
            <a:r>
              <a:rPr lang="en-US" dirty="0">
                <a:sym typeface="Wingdings" pitchFamily="2" charset="2"/>
              </a:rPr>
              <a:t>(</a:t>
            </a:r>
            <a:r>
              <a:rPr lang="en-US" b="1" dirty="0">
                <a:solidFill>
                  <a:srgbClr val="0070C0"/>
                </a:solidFill>
                <a:sym typeface="Wingdings" pitchFamily="2" charset="2"/>
              </a:rPr>
              <a:t>SEU due to high energy hadron fluence</a:t>
            </a:r>
            <a:r>
              <a:rPr lang="en-US" dirty="0">
                <a:sym typeface="Wingdings" pitchFamily="2" charset="2"/>
              </a:rPr>
              <a:t>)</a:t>
            </a:r>
            <a:endParaRPr lang="en-US" dirty="0"/>
          </a:p>
        </p:txBody>
      </p:sp>
      <p:sp>
        <p:nvSpPr>
          <p:cNvPr id="41" name="TextBox 40"/>
          <p:cNvSpPr txBox="1"/>
          <p:nvPr/>
        </p:nvSpPr>
        <p:spPr>
          <a:xfrm>
            <a:off x="5486400" y="3733800"/>
            <a:ext cx="3352800" cy="923330"/>
          </a:xfrm>
          <a:prstGeom prst="rect">
            <a:avLst/>
          </a:prstGeom>
          <a:noFill/>
        </p:spPr>
        <p:txBody>
          <a:bodyPr wrap="square" rtlCol="0">
            <a:spAutoFit/>
          </a:bodyPr>
          <a:lstStyle/>
          <a:p>
            <a:r>
              <a:rPr lang="en-US" i="1" dirty="0" smtClean="0">
                <a:solidFill>
                  <a:schemeClr val="bg1">
                    <a:lumMod val="50000"/>
                  </a:schemeClr>
                </a:solidFill>
              </a:rPr>
              <a:t>High-E (&gt;20 MeV) hadron fluence for a nominal year</a:t>
            </a:r>
          </a:p>
          <a:p>
            <a:r>
              <a:rPr lang="en-US" i="1" dirty="0" smtClean="0">
                <a:solidFill>
                  <a:schemeClr val="bg1">
                    <a:lumMod val="50000"/>
                  </a:schemeClr>
                </a:solidFill>
              </a:rPr>
              <a:t>(10</a:t>
            </a:r>
            <a:r>
              <a:rPr lang="en-US" i="1" baseline="30000" dirty="0" smtClean="0">
                <a:solidFill>
                  <a:schemeClr val="bg1">
                    <a:lumMod val="50000"/>
                  </a:schemeClr>
                </a:solidFill>
              </a:rPr>
              <a:t>7</a:t>
            </a:r>
            <a:r>
              <a:rPr lang="en-US" i="1" dirty="0" smtClean="0">
                <a:solidFill>
                  <a:schemeClr val="bg1">
                    <a:lumMod val="50000"/>
                  </a:schemeClr>
                </a:solidFill>
              </a:rPr>
              <a:t>-10</a:t>
            </a:r>
            <a:r>
              <a:rPr lang="en-US" i="1" baseline="30000" dirty="0" smtClean="0">
                <a:solidFill>
                  <a:schemeClr val="bg1">
                    <a:lumMod val="50000"/>
                  </a:schemeClr>
                </a:solidFill>
              </a:rPr>
              <a:t>9</a:t>
            </a:r>
            <a:r>
              <a:rPr lang="en-US" i="1" dirty="0" smtClean="0">
                <a:solidFill>
                  <a:schemeClr val="bg1">
                    <a:lumMod val="50000"/>
                  </a:schemeClr>
                </a:solidFill>
              </a:rPr>
              <a:t> HEH/cm</a:t>
            </a:r>
            <a:r>
              <a:rPr lang="en-US" i="1" baseline="30000" dirty="0" smtClean="0">
                <a:solidFill>
                  <a:schemeClr val="bg1">
                    <a:lumMod val="50000"/>
                  </a:schemeClr>
                </a:solidFill>
              </a:rPr>
              <a:t>2</a:t>
            </a:r>
            <a:r>
              <a:rPr lang="en-US" i="1" dirty="0" smtClean="0">
                <a:solidFill>
                  <a:schemeClr val="bg1">
                    <a:lumMod val="50000"/>
                  </a:schemeClr>
                </a:solidFill>
              </a:rPr>
              <a:t>/y)</a:t>
            </a:r>
            <a:endParaRPr lang="en-US" i="1" dirty="0">
              <a:solidFill>
                <a:schemeClr val="bg1">
                  <a:lumMod val="50000"/>
                </a:schemeClr>
              </a:solidFill>
            </a:endParaRPr>
          </a:p>
        </p:txBody>
      </p:sp>
      <p:grpSp>
        <p:nvGrpSpPr>
          <p:cNvPr id="2" name="Group 1"/>
          <p:cNvGrpSpPr/>
          <p:nvPr/>
        </p:nvGrpSpPr>
        <p:grpSpPr>
          <a:xfrm>
            <a:off x="6705600" y="1219199"/>
            <a:ext cx="2310439" cy="1755715"/>
            <a:chOff x="6705600" y="1219199"/>
            <a:chExt cx="2310439" cy="1755715"/>
          </a:xfrm>
        </p:grpSpPr>
        <p:pic>
          <p:nvPicPr>
            <p:cNvPr id="1026" name="Picture 2" descr="http://proj-cngs.web.cern.ch/proj-cngs/Download/UndergroundStructures/part2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219199"/>
              <a:ext cx="2310439" cy="1755715"/>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p:cNvSpPr/>
            <p:nvPr/>
          </p:nvSpPr>
          <p:spPr>
            <a:xfrm>
              <a:off x="7772400" y="2228671"/>
              <a:ext cx="45719" cy="57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153400" y="1981200"/>
              <a:ext cx="45719" cy="57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8458200" y="1771471"/>
              <a:ext cx="45719" cy="57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336281" y="1847671"/>
              <a:ext cx="45719" cy="573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04800" y="3579276"/>
            <a:ext cx="4886325" cy="2745324"/>
            <a:chOff x="304800" y="3579276"/>
            <a:chExt cx="4886325" cy="2745324"/>
          </a:xfrm>
        </p:grpSpPr>
        <p:pic>
          <p:nvPicPr>
            <p:cNvPr id="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79276"/>
              <a:ext cx="4886325" cy="274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2209800" y="47244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438400" y="47244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667000" y="47244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200400" y="47244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886200" y="47244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524000" y="3886200"/>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641275" y="3810000"/>
              <a:ext cx="2778325" cy="230832"/>
            </a:xfrm>
            <a:prstGeom prst="rect">
              <a:avLst/>
            </a:prstGeom>
            <a:noFill/>
          </p:spPr>
          <p:txBody>
            <a:bodyPr wrap="none" rtlCol="0">
              <a:spAutoFit/>
            </a:bodyPr>
            <a:lstStyle/>
            <a:p>
              <a:r>
                <a:rPr lang="en-US" sz="900" dirty="0" smtClean="0"/>
                <a:t>Ventilation unit control electronic in the service gallery</a:t>
              </a:r>
              <a:endParaRPr lang="en-US" sz="900" dirty="0"/>
            </a:p>
          </p:txBody>
        </p:sp>
        <p:sp>
          <p:nvSpPr>
            <p:cNvPr id="49" name="Oval 48"/>
            <p:cNvSpPr/>
            <p:nvPr/>
          </p:nvSpPr>
          <p:spPr>
            <a:xfrm>
              <a:off x="1641275" y="4380131"/>
              <a:ext cx="568525" cy="571807"/>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5486400" y="4951938"/>
            <a:ext cx="3429000" cy="923330"/>
          </a:xfrm>
          <a:prstGeom prst="rect">
            <a:avLst/>
          </a:prstGeom>
          <a:noFill/>
        </p:spPr>
        <p:txBody>
          <a:bodyPr wrap="square" rtlCol="0">
            <a:spAutoFit/>
          </a:bodyPr>
          <a:lstStyle/>
          <a:p>
            <a:r>
              <a:rPr lang="en-US" b="1" dirty="0" smtClean="0">
                <a:solidFill>
                  <a:srgbClr val="0070C0"/>
                </a:solidFill>
              </a:rPr>
              <a:t>Operation stopped when a fluence of only </a:t>
            </a:r>
            <a:r>
              <a:rPr lang="en-US" b="1" dirty="0" smtClean="0">
                <a:solidFill>
                  <a:srgbClr val="FF0000"/>
                </a:solidFill>
              </a:rPr>
              <a:t>1-5*10</a:t>
            </a:r>
            <a:r>
              <a:rPr lang="en-US" b="1" baseline="30000" dirty="0" smtClean="0">
                <a:solidFill>
                  <a:srgbClr val="FF0000"/>
                </a:solidFill>
              </a:rPr>
              <a:t>7</a:t>
            </a:r>
            <a:r>
              <a:rPr lang="en-US" b="1" dirty="0" smtClean="0">
                <a:solidFill>
                  <a:srgbClr val="FF0000"/>
                </a:solidFill>
              </a:rPr>
              <a:t> cm</a:t>
            </a:r>
            <a:r>
              <a:rPr lang="en-US" b="1" baseline="30000" dirty="0" smtClean="0">
                <a:solidFill>
                  <a:srgbClr val="FF0000"/>
                </a:solidFill>
              </a:rPr>
              <a:t>-2</a:t>
            </a:r>
            <a:r>
              <a:rPr lang="en-US" b="1" dirty="0" smtClean="0">
                <a:solidFill>
                  <a:srgbClr val="FF0000"/>
                </a:solidFill>
              </a:rPr>
              <a:t> </a:t>
            </a:r>
            <a:r>
              <a:rPr lang="en-US" b="1" dirty="0" smtClean="0">
                <a:solidFill>
                  <a:srgbClr val="0070C0"/>
                </a:solidFill>
              </a:rPr>
              <a:t>was reached</a:t>
            </a:r>
            <a:endParaRPr lang="en-US" b="1" dirty="0">
              <a:solidFill>
                <a:srgbClr val="0070C0"/>
              </a:solidFill>
            </a:endParaRPr>
          </a:p>
        </p:txBody>
      </p:sp>
      <p:sp>
        <p:nvSpPr>
          <p:cNvPr id="55" name="TextBox 54"/>
          <p:cNvSpPr txBox="1"/>
          <p:nvPr/>
        </p:nvSpPr>
        <p:spPr>
          <a:xfrm>
            <a:off x="1592580" y="6096000"/>
            <a:ext cx="2288191" cy="276999"/>
          </a:xfrm>
          <a:prstGeom prst="rect">
            <a:avLst/>
          </a:prstGeom>
          <a:noFill/>
        </p:spPr>
        <p:txBody>
          <a:bodyPr wrap="none" rtlCol="0">
            <a:spAutoFit/>
          </a:bodyPr>
          <a:lstStyle/>
          <a:p>
            <a:r>
              <a:rPr lang="en-US" sz="1200" i="1" dirty="0" smtClean="0">
                <a:solidFill>
                  <a:schemeClr val="bg1">
                    <a:lumMod val="50000"/>
                  </a:schemeClr>
                </a:solidFill>
              </a:rPr>
              <a:t>L. Sarchiapone, A. Ferrari et al., 2008</a:t>
            </a:r>
            <a:endParaRPr lang="en-US" sz="1200" i="1" dirty="0">
              <a:solidFill>
                <a:schemeClr val="bg1">
                  <a:lumMod val="50000"/>
                </a:schemeClr>
              </a:solidFill>
            </a:endParaRPr>
          </a:p>
        </p:txBody>
      </p:sp>
      <p:pic>
        <p:nvPicPr>
          <p:cNvPr id="25"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120734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anim calcmode="lin" valueType="num">
                                      <p:cBhvr>
                                        <p:cTn id="40" dur="1000" fill="hold"/>
                                        <p:tgtEl>
                                          <p:spTgt spid="41"/>
                                        </p:tgtEl>
                                        <p:attrNameLst>
                                          <p:attrName>ppt_x</p:attrName>
                                        </p:attrNameLst>
                                      </p:cBhvr>
                                      <p:tavLst>
                                        <p:tav tm="0">
                                          <p:val>
                                            <p:strVal val="#ppt_x"/>
                                          </p:val>
                                        </p:tav>
                                        <p:tav tm="100000">
                                          <p:val>
                                            <p:strVal val="#ppt_x"/>
                                          </p:val>
                                        </p:tav>
                                      </p:tavLst>
                                    </p:anim>
                                    <p:anim calcmode="lin" valueType="num">
                                      <p:cBhvr>
                                        <p:cTn id="41" dur="1000" fill="hold"/>
                                        <p:tgtEl>
                                          <p:spTgt spid="41"/>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1000"/>
                                        <p:tgtEl>
                                          <p:spTgt spid="55"/>
                                        </p:tgtEl>
                                      </p:cBhvr>
                                    </p:animEffect>
                                    <p:anim calcmode="lin" valueType="num">
                                      <p:cBhvr>
                                        <p:cTn id="45" dur="1000" fill="hold"/>
                                        <p:tgtEl>
                                          <p:spTgt spid="55"/>
                                        </p:tgtEl>
                                        <p:attrNameLst>
                                          <p:attrName>ppt_x</p:attrName>
                                        </p:attrNameLst>
                                      </p:cBhvr>
                                      <p:tavLst>
                                        <p:tav tm="0">
                                          <p:val>
                                            <p:strVal val="#ppt_x"/>
                                          </p:val>
                                        </p:tav>
                                        <p:tav tm="100000">
                                          <p:val>
                                            <p:strVal val="#ppt_x"/>
                                          </p:val>
                                        </p:tav>
                                      </p:tavLst>
                                    </p:anim>
                                    <p:anim calcmode="lin" valueType="num">
                                      <p:cBhvr>
                                        <p:cTn id="4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p:bldP spid="41" grpId="0"/>
      <p:bldP spid="50" grpId="0"/>
      <p:bldP spid="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on electronics issue </a:t>
            </a:r>
            <a:r>
              <a:rPr lang="en-US" dirty="0" smtClean="0"/>
              <a:t>(2/2</a:t>
            </a:r>
            <a:r>
              <a:rPr lang="en-US" dirty="0"/>
              <a:t>)</a:t>
            </a:r>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a:p>
        </p:txBody>
      </p:sp>
      <p:sp>
        <p:nvSpPr>
          <p:cNvPr id="6" name="Rectangle 5"/>
          <p:cNvSpPr/>
          <p:nvPr/>
        </p:nvSpPr>
        <p:spPr>
          <a:xfrm>
            <a:off x="609600" y="1295400"/>
            <a:ext cx="7543800" cy="1200329"/>
          </a:xfrm>
          <a:prstGeom prst="rect">
            <a:avLst/>
          </a:prstGeom>
        </p:spPr>
        <p:txBody>
          <a:bodyPr wrap="square">
            <a:spAutoFit/>
          </a:bodyPr>
          <a:lstStyle/>
          <a:p>
            <a:r>
              <a:rPr lang="en-US" u="sng" dirty="0" smtClean="0">
                <a:sym typeface="Wingdings" pitchFamily="2" charset="2"/>
              </a:rPr>
              <a:t>Modifications during </a:t>
            </a:r>
            <a:r>
              <a:rPr lang="en-US" b="1" u="sng" dirty="0" smtClean="0">
                <a:solidFill>
                  <a:srgbClr val="0070C0"/>
                </a:solidFill>
                <a:sym typeface="Wingdings" pitchFamily="2" charset="2"/>
              </a:rPr>
              <a:t>2007/2008 shutdown</a:t>
            </a:r>
          </a:p>
          <a:p>
            <a:pPr marL="285750" indent="-285750">
              <a:buFont typeface="Wingdings" pitchFamily="2" charset="2"/>
              <a:buChar char="§"/>
            </a:pPr>
            <a:r>
              <a:rPr lang="en-US" dirty="0" smtClean="0">
                <a:sym typeface="Wingdings" pitchFamily="2" charset="2"/>
              </a:rPr>
              <a:t>Move as much electronics as possible </a:t>
            </a:r>
            <a:r>
              <a:rPr lang="en-US" b="1" dirty="0" smtClean="0">
                <a:solidFill>
                  <a:srgbClr val="0070C0"/>
                </a:solidFill>
                <a:sym typeface="Wingdings" pitchFamily="2" charset="2"/>
              </a:rPr>
              <a:t>out of the CNGS tunnel area</a:t>
            </a:r>
          </a:p>
          <a:p>
            <a:pPr marL="285750" indent="-285750">
              <a:buFont typeface="Wingdings" pitchFamily="2" charset="2"/>
              <a:buChar char="§"/>
            </a:pPr>
            <a:r>
              <a:rPr lang="en-US" dirty="0" smtClean="0">
                <a:sym typeface="Wingdings" pitchFamily="2" charset="2"/>
              </a:rPr>
              <a:t>Create </a:t>
            </a:r>
            <a:r>
              <a:rPr lang="en-US" b="1" dirty="0" smtClean="0">
                <a:solidFill>
                  <a:srgbClr val="0070C0"/>
                </a:solidFill>
                <a:sym typeface="Wingdings" pitchFamily="2" charset="2"/>
              </a:rPr>
              <a:t>radiation safe area </a:t>
            </a:r>
            <a:r>
              <a:rPr lang="en-US" dirty="0" smtClean="0">
                <a:sym typeface="Wingdings" pitchFamily="2" charset="2"/>
              </a:rPr>
              <a:t>for electronics which needs to stay in the CNGS areas  massive shielding (movable plugs + chicane) added!</a:t>
            </a:r>
            <a:endParaRPr lang="en-US" dirty="0">
              <a:sym typeface="Wingdings" pitchFamily="2" charset="2"/>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119165"/>
            <a:ext cx="3348946" cy="190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90800"/>
            <a:ext cx="50101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505200" y="3804966"/>
            <a:ext cx="457200" cy="2669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410200"/>
            <a:ext cx="8763000" cy="923330"/>
          </a:xfrm>
          <a:prstGeom prst="rect">
            <a:avLst/>
          </a:prstGeom>
          <a:noFill/>
        </p:spPr>
        <p:txBody>
          <a:bodyPr wrap="square" rtlCol="0">
            <a:spAutoFit/>
          </a:bodyPr>
          <a:lstStyle/>
          <a:p>
            <a:pPr algn="ctr"/>
            <a:r>
              <a:rPr lang="en-US" sz="1600" dirty="0" smtClean="0"/>
              <a:t>Accumulated dose not a problem for operation </a:t>
            </a:r>
            <a:r>
              <a:rPr lang="en-US" sz="1600" dirty="0" smtClean="0">
                <a:sym typeface="Wingdings" pitchFamily="2" charset="2"/>
              </a:rPr>
              <a:t> </a:t>
            </a:r>
            <a:r>
              <a:rPr lang="en-US" b="1" dirty="0" smtClean="0">
                <a:solidFill>
                  <a:srgbClr val="0070C0"/>
                </a:solidFill>
                <a:sym typeface="Wingdings" pitchFamily="2" charset="2"/>
              </a:rPr>
              <a:t>HEH/n</a:t>
            </a:r>
            <a:r>
              <a:rPr lang="en-US" b="1" baseline="-25000" dirty="0" smtClean="0">
                <a:solidFill>
                  <a:srgbClr val="0070C0"/>
                </a:solidFill>
                <a:sym typeface="Wingdings" pitchFamily="2" charset="2"/>
              </a:rPr>
              <a:t>th</a:t>
            </a:r>
            <a:r>
              <a:rPr lang="en-US" b="1" dirty="0" smtClean="0">
                <a:solidFill>
                  <a:srgbClr val="0070C0"/>
                </a:solidFill>
                <a:sym typeface="Wingdings" pitchFamily="2" charset="2"/>
              </a:rPr>
              <a:t> effects on COTS electronics are a problem to be addresses since the beginning in the design  of high power hadron machines! </a:t>
            </a:r>
            <a:endParaRPr lang="en-US" sz="1400" b="1" dirty="0">
              <a:solidFill>
                <a:srgbClr val="0070C0"/>
              </a:solidFill>
            </a:endParaRPr>
          </a:p>
        </p:txBody>
      </p:sp>
      <p:sp>
        <p:nvSpPr>
          <p:cNvPr id="9" name="Oval 8"/>
          <p:cNvSpPr/>
          <p:nvPr/>
        </p:nvSpPr>
        <p:spPr>
          <a:xfrm>
            <a:off x="914400" y="3576366"/>
            <a:ext cx="609600" cy="495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81600" y="3480980"/>
            <a:ext cx="609600" cy="495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stCxn id="9" idx="0"/>
            <a:endCxn id="13" idx="0"/>
          </p:cNvCxnSpPr>
          <p:nvPr/>
        </p:nvCxnSpPr>
        <p:spPr>
          <a:xfrm rot="5400000" flipH="1" flipV="1">
            <a:off x="3305107" y="1395073"/>
            <a:ext cx="95386" cy="4267200"/>
          </a:xfrm>
          <a:prstGeom prst="bentConnector3">
            <a:avLst>
              <a:gd name="adj1" fmla="val 339658"/>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2811388"/>
            <a:ext cx="2348720" cy="307777"/>
          </a:xfrm>
          <a:prstGeom prst="rect">
            <a:avLst/>
          </a:prstGeom>
          <a:noFill/>
        </p:spPr>
        <p:txBody>
          <a:bodyPr wrap="none" rtlCol="0">
            <a:spAutoFit/>
          </a:bodyPr>
          <a:lstStyle/>
          <a:p>
            <a:r>
              <a:rPr lang="en-US" sz="1400" b="1" dirty="0" smtClean="0">
                <a:solidFill>
                  <a:srgbClr val="FF0000"/>
                </a:solidFill>
              </a:rPr>
              <a:t>2006/7 10</a:t>
            </a:r>
            <a:r>
              <a:rPr lang="en-US" sz="1400" b="1" baseline="30000" dirty="0" smtClean="0">
                <a:solidFill>
                  <a:srgbClr val="FF0000"/>
                </a:solidFill>
              </a:rPr>
              <a:t>7</a:t>
            </a:r>
            <a:r>
              <a:rPr lang="en-US" sz="1400" b="1" dirty="0" smtClean="0">
                <a:solidFill>
                  <a:srgbClr val="FF0000"/>
                </a:solidFill>
              </a:rPr>
              <a:t>-10</a:t>
            </a:r>
            <a:r>
              <a:rPr lang="en-US" sz="1400" b="1" baseline="30000" dirty="0" smtClean="0">
                <a:solidFill>
                  <a:srgbClr val="FF0000"/>
                </a:solidFill>
              </a:rPr>
              <a:t>9</a:t>
            </a:r>
            <a:r>
              <a:rPr lang="en-US" sz="1400" b="1" dirty="0" smtClean="0">
                <a:solidFill>
                  <a:srgbClr val="FF0000"/>
                </a:solidFill>
              </a:rPr>
              <a:t> HEH/cm</a:t>
            </a:r>
            <a:r>
              <a:rPr lang="en-US" sz="1400" b="1" baseline="30000" dirty="0" smtClean="0">
                <a:solidFill>
                  <a:srgbClr val="FF0000"/>
                </a:solidFill>
              </a:rPr>
              <a:t>2</a:t>
            </a:r>
            <a:r>
              <a:rPr lang="en-US" sz="1400" b="1" dirty="0" smtClean="0">
                <a:solidFill>
                  <a:srgbClr val="FF0000"/>
                </a:solidFill>
              </a:rPr>
              <a:t>/y</a:t>
            </a:r>
            <a:endParaRPr lang="en-US" sz="1400" b="1" dirty="0">
              <a:solidFill>
                <a:srgbClr val="FF0000"/>
              </a:solidFill>
            </a:endParaRPr>
          </a:p>
        </p:txBody>
      </p:sp>
      <p:sp>
        <p:nvSpPr>
          <p:cNvPr id="16" name="TextBox 15"/>
          <p:cNvSpPr txBox="1"/>
          <p:nvPr/>
        </p:nvSpPr>
        <p:spPr>
          <a:xfrm>
            <a:off x="4724400" y="2811388"/>
            <a:ext cx="2519857" cy="307777"/>
          </a:xfrm>
          <a:prstGeom prst="rect">
            <a:avLst/>
          </a:prstGeom>
          <a:noFill/>
        </p:spPr>
        <p:txBody>
          <a:bodyPr wrap="none" rtlCol="0">
            <a:spAutoFit/>
          </a:bodyPr>
          <a:lstStyle/>
          <a:p>
            <a:r>
              <a:rPr lang="en-US" sz="1400" b="1" dirty="0" smtClean="0">
                <a:solidFill>
                  <a:srgbClr val="FF0000"/>
                </a:solidFill>
              </a:rPr>
              <a:t>From 2008: &lt;10</a:t>
            </a:r>
            <a:r>
              <a:rPr lang="en-US" sz="1400" b="1" baseline="30000" dirty="0" smtClean="0">
                <a:solidFill>
                  <a:srgbClr val="FF0000"/>
                </a:solidFill>
              </a:rPr>
              <a:t>6</a:t>
            </a:r>
            <a:r>
              <a:rPr lang="en-US" sz="1400" b="1" dirty="0" smtClean="0">
                <a:solidFill>
                  <a:srgbClr val="FF0000"/>
                </a:solidFill>
              </a:rPr>
              <a:t> HEH/cm</a:t>
            </a:r>
            <a:r>
              <a:rPr lang="en-US" sz="1400" b="1" baseline="30000" dirty="0" smtClean="0">
                <a:solidFill>
                  <a:srgbClr val="FF0000"/>
                </a:solidFill>
              </a:rPr>
              <a:t>2</a:t>
            </a:r>
            <a:r>
              <a:rPr lang="en-US" sz="1400" b="1" dirty="0" smtClean="0">
                <a:solidFill>
                  <a:srgbClr val="FF0000"/>
                </a:solidFill>
              </a:rPr>
              <a:t>/y</a:t>
            </a:r>
            <a:endParaRPr lang="en-US" sz="1400" b="1" dirty="0">
              <a:solidFill>
                <a:srgbClr val="FF0000"/>
              </a:solidFill>
            </a:endParaRPr>
          </a:p>
        </p:txBody>
      </p:sp>
      <p:sp>
        <p:nvSpPr>
          <p:cNvPr id="20" name="TextBox 19"/>
          <p:cNvSpPr txBox="1"/>
          <p:nvPr/>
        </p:nvSpPr>
        <p:spPr>
          <a:xfrm>
            <a:off x="606577" y="5100909"/>
            <a:ext cx="2288191" cy="276999"/>
          </a:xfrm>
          <a:prstGeom prst="rect">
            <a:avLst/>
          </a:prstGeom>
          <a:noFill/>
        </p:spPr>
        <p:txBody>
          <a:bodyPr wrap="none" rtlCol="0">
            <a:spAutoFit/>
          </a:bodyPr>
          <a:lstStyle/>
          <a:p>
            <a:r>
              <a:rPr lang="en-US" sz="1200" i="1" dirty="0" smtClean="0">
                <a:solidFill>
                  <a:schemeClr val="bg1">
                    <a:lumMod val="50000"/>
                  </a:schemeClr>
                </a:solidFill>
              </a:rPr>
              <a:t>L. Sarchiapone, A. Ferrari et al., 2008</a:t>
            </a:r>
            <a:endParaRPr lang="en-US" sz="1200" i="1" dirty="0">
              <a:solidFill>
                <a:schemeClr val="bg1">
                  <a:lumMod val="50000"/>
                </a:schemeClr>
              </a:solidFill>
            </a:endParaRPr>
          </a:p>
        </p:txBody>
      </p:sp>
      <p:pic>
        <p:nvPicPr>
          <p:cNvPr id="17"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41114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0"/>
                                        <p:tgtEl>
                                          <p:spTgt spid="20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P spid="9" grpId="0" animBg="1"/>
      <p:bldP spid="13" grpId="0" animBg="1"/>
      <p:bldP spid="15" grpId="0"/>
      <p:bldP spid="16"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General layout of the CNGS installation</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8534400" cy="307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4265474"/>
            <a:ext cx="8610600" cy="2031325"/>
          </a:xfrm>
          <a:prstGeom prst="rect">
            <a:avLst/>
          </a:prstGeom>
          <a:noFill/>
        </p:spPr>
        <p:txBody>
          <a:bodyPr wrap="square" rtlCol="0">
            <a:spAutoFit/>
          </a:bodyPr>
          <a:lstStyle/>
          <a:p>
            <a:pPr marL="285750" indent="-285750">
              <a:buFont typeface="Wingdings" pitchFamily="2" charset="2"/>
              <a:buChar char="§"/>
            </a:pPr>
            <a:r>
              <a:rPr lang="en-US" b="1" dirty="0" smtClean="0">
                <a:solidFill>
                  <a:srgbClr val="0070C0"/>
                </a:solidFill>
              </a:rPr>
              <a:t>Air cooled graphite target </a:t>
            </a:r>
            <a:r>
              <a:rPr lang="en-US" dirty="0" smtClean="0"/>
              <a:t>magazine (</a:t>
            </a:r>
            <a:r>
              <a:rPr lang="en-US" b="1" dirty="0" smtClean="0">
                <a:solidFill>
                  <a:srgbClr val="0070C0"/>
                </a:solidFill>
                <a:latin typeface="Symbol" pitchFamily="18" charset="2"/>
              </a:rPr>
              <a:t>p</a:t>
            </a:r>
            <a:r>
              <a:rPr lang="en-US" b="1" dirty="0" smtClean="0">
                <a:solidFill>
                  <a:srgbClr val="0070C0"/>
                </a:solidFill>
              </a:rPr>
              <a:t>/K production</a:t>
            </a:r>
            <a:r>
              <a:rPr lang="en-US" dirty="0" smtClean="0"/>
              <a:t>)</a:t>
            </a:r>
          </a:p>
          <a:p>
            <a:pPr marL="285750" indent="-285750">
              <a:buFont typeface="Wingdings" pitchFamily="2" charset="2"/>
              <a:buChar char="§"/>
            </a:pPr>
            <a:r>
              <a:rPr lang="en-US" dirty="0" smtClean="0"/>
              <a:t>2 </a:t>
            </a:r>
            <a:r>
              <a:rPr lang="en-US" b="1" dirty="0" smtClean="0">
                <a:solidFill>
                  <a:srgbClr val="0070C0"/>
                </a:solidFill>
              </a:rPr>
              <a:t>horns</a:t>
            </a:r>
            <a:r>
              <a:rPr lang="en-US" dirty="0" smtClean="0"/>
              <a:t> (horn + reflector) </a:t>
            </a:r>
            <a:r>
              <a:rPr lang="en-US" dirty="0" smtClean="0">
                <a:sym typeface="Wingdings" pitchFamily="2" charset="2"/>
              </a:rPr>
              <a:t> water cooled, pulsed with 10ms half-sine wave of 150/180 kA, 0.3 Hz, remote polarity change (</a:t>
            </a:r>
            <a:r>
              <a:rPr lang="en-US" b="1" dirty="0" smtClean="0">
                <a:solidFill>
                  <a:srgbClr val="0070C0"/>
                </a:solidFill>
                <a:sym typeface="Wingdings" pitchFamily="2" charset="2"/>
              </a:rPr>
              <a:t>focusing of charged mesons</a:t>
            </a:r>
            <a:r>
              <a:rPr lang="en-US" dirty="0" smtClean="0">
                <a:sym typeface="Wingdings" pitchFamily="2" charset="2"/>
              </a:rPr>
              <a:t>)</a:t>
            </a:r>
          </a:p>
          <a:p>
            <a:pPr marL="285750" indent="-285750">
              <a:buFont typeface="Wingdings" pitchFamily="2" charset="2"/>
              <a:buChar char="§"/>
            </a:pPr>
            <a:r>
              <a:rPr lang="en-US" b="1" dirty="0" smtClean="0">
                <a:solidFill>
                  <a:srgbClr val="0070C0"/>
                </a:solidFill>
                <a:sym typeface="Wingdings" pitchFamily="2" charset="2"/>
              </a:rPr>
              <a:t>Decay pipe </a:t>
            </a:r>
            <a:r>
              <a:rPr lang="en-US" dirty="0" smtClean="0">
                <a:sym typeface="Wingdings" pitchFamily="2" charset="2"/>
              </a:rPr>
              <a:t> 1000m 2.45 m Ø, 1 mbar vacuum (</a:t>
            </a:r>
            <a:r>
              <a:rPr lang="en-US" b="1" dirty="0" smtClean="0">
                <a:solidFill>
                  <a:srgbClr val="0070C0"/>
                </a:solidFill>
                <a:sym typeface="Wingdings" pitchFamily="2" charset="2"/>
              </a:rPr>
              <a:t>decay in flight</a:t>
            </a:r>
            <a:r>
              <a:rPr lang="en-US" dirty="0" smtClean="0">
                <a:sym typeface="Wingdings" pitchFamily="2" charset="2"/>
              </a:rPr>
              <a:t>)</a:t>
            </a:r>
          </a:p>
          <a:p>
            <a:pPr marL="285750" indent="-285750">
              <a:buFont typeface="Wingdings" pitchFamily="2" charset="2"/>
              <a:buChar char="§"/>
            </a:pPr>
            <a:r>
              <a:rPr lang="en-US" dirty="0" smtClean="0">
                <a:sym typeface="Wingdings" pitchFamily="2" charset="2"/>
              </a:rPr>
              <a:t>Hadron absorber  C core + Fe, ~100 kW absorption proton and other hadrons</a:t>
            </a:r>
          </a:p>
          <a:p>
            <a:pPr marL="285750" indent="-285750">
              <a:buFont typeface="Wingdings" pitchFamily="2" charset="2"/>
              <a:buChar char="§"/>
            </a:pPr>
            <a:r>
              <a:rPr lang="en-US" dirty="0" smtClean="0">
                <a:sym typeface="Wingdings" pitchFamily="2" charset="2"/>
              </a:rPr>
              <a:t>2 muon monitor stations: </a:t>
            </a:r>
            <a:r>
              <a:rPr lang="en-US" dirty="0" smtClean="0">
                <a:latin typeface="Symbol" pitchFamily="18" charset="2"/>
                <a:sym typeface="Wingdings" pitchFamily="2" charset="2"/>
              </a:rPr>
              <a:t>m</a:t>
            </a:r>
            <a:r>
              <a:rPr lang="en-US" dirty="0" smtClean="0">
                <a:sym typeface="Wingdings" pitchFamily="2" charset="2"/>
              </a:rPr>
              <a:t> fluxes and profiles (direction of the </a:t>
            </a:r>
            <a:r>
              <a:rPr lang="en-US" b="1" dirty="0" smtClean="0">
                <a:solidFill>
                  <a:srgbClr val="0070C0"/>
                </a:solidFill>
                <a:latin typeface="Symbol" pitchFamily="18" charset="2"/>
                <a:sym typeface="Wingdings" pitchFamily="2" charset="2"/>
              </a:rPr>
              <a:t>n</a:t>
            </a:r>
            <a:r>
              <a:rPr lang="en-US" b="1" dirty="0" smtClean="0">
                <a:solidFill>
                  <a:srgbClr val="0070C0"/>
                </a:solidFill>
                <a:sym typeface="Wingdings" pitchFamily="2" charset="2"/>
              </a:rPr>
              <a:t> beam towards LNGS</a:t>
            </a:r>
            <a:r>
              <a:rPr lang="en-US" dirty="0" smtClean="0">
                <a:sym typeface="Wingdings" pitchFamily="2" charset="2"/>
              </a:rPr>
              <a:t>)</a:t>
            </a:r>
            <a:endParaRPr lang="en-US" dirty="0"/>
          </a:p>
        </p:txBody>
      </p:sp>
      <p:pic>
        <p:nvPicPr>
          <p:cNvPr id="8"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
        <p:nvSpPr>
          <p:cNvPr id="9" name="Oval 8"/>
          <p:cNvSpPr/>
          <p:nvPr/>
        </p:nvSpPr>
        <p:spPr>
          <a:xfrm>
            <a:off x="762000" y="2209800"/>
            <a:ext cx="609600" cy="685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66800" y="1981200"/>
            <a:ext cx="1981200" cy="11430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10000" y="1981200"/>
            <a:ext cx="2133600" cy="11430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86400" y="1752600"/>
            <a:ext cx="1524000" cy="16002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553200" y="1752600"/>
            <a:ext cx="1676400" cy="16002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8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500"/>
                                        <p:tgtEl>
                                          <p:spTgt spid="2">
                                            <p:txEl>
                                              <p:pRg st="2" end="2"/>
                                            </p:txEl>
                                          </p:spTgt>
                                        </p:tgtEl>
                                      </p:cBhvr>
                                    </p:animEffec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wipe(down)">
                                      <p:cBhvr>
                                        <p:cTn id="53" dur="500"/>
                                        <p:tgtEl>
                                          <p:spTgt spid="2">
                                            <p:txEl>
                                              <p:pRg st="4" end="4"/>
                                            </p:txEl>
                                          </p:spTgt>
                                        </p:tgtEl>
                                      </p:cBhvr>
                                    </p:animEffec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4098" name="Picture 2" descr="G:\Workspaces\c\calviani\CNGS\Official_LOGO\SITUA-1706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3"/>
            <a:ext cx="9144000" cy="68557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4800" y="2057400"/>
            <a:ext cx="663929" cy="246221"/>
          </a:xfrm>
          <a:prstGeom prst="rect">
            <a:avLst/>
          </a:prstGeom>
          <a:solidFill>
            <a:schemeClr val="bg1">
              <a:alpha val="30000"/>
            </a:schemeClr>
          </a:solid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rPr>
              <a:t>Target</a:t>
            </a:r>
            <a:endParaRPr lang="en-US" sz="10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3276600" y="2495490"/>
            <a:ext cx="762000" cy="400110"/>
          </a:xfrm>
          <a:prstGeom prst="rect">
            <a:avLst/>
          </a:prstGeom>
          <a:solidFill>
            <a:schemeClr val="bg1">
              <a:alpha val="30000"/>
            </a:schemeClr>
          </a:solid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rPr>
              <a:t>Horn + Reflector</a:t>
            </a:r>
            <a:endParaRPr lang="en-US" sz="1000" b="1" dirty="0">
              <a:solidFill>
                <a:schemeClr val="bg1"/>
              </a:solidFill>
              <a:effectLst>
                <a:outerShdw blurRad="38100" dist="38100" dir="2700000" algn="tl">
                  <a:srgbClr val="000000">
                    <a:alpha val="43137"/>
                  </a:srgbClr>
                </a:outerShdw>
              </a:effectLst>
            </a:endParaRPr>
          </a:p>
        </p:txBody>
      </p:sp>
      <p:cxnSp>
        <p:nvCxnSpPr>
          <p:cNvPr id="8" name="Straight Arrow Connector 7"/>
          <p:cNvCxnSpPr>
            <a:stCxn id="6" idx="2"/>
          </p:cNvCxnSpPr>
          <p:nvPr/>
        </p:nvCxnSpPr>
        <p:spPr>
          <a:xfrm>
            <a:off x="4446765" y="2303621"/>
            <a:ext cx="506235" cy="191869"/>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3"/>
          </p:cNvCxnSpPr>
          <p:nvPr/>
        </p:nvCxnSpPr>
        <p:spPr>
          <a:xfrm>
            <a:off x="4038600" y="2695545"/>
            <a:ext cx="726547" cy="4765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5000" y="2743200"/>
            <a:ext cx="3276600" cy="2585323"/>
          </a:xfrm>
          <a:prstGeom prst="rect">
            <a:avLst/>
          </a:prstGeom>
          <a:noFill/>
        </p:spPr>
        <p:txBody>
          <a:bodyPr wrap="square" rtlCol="0">
            <a:spAutoFit/>
          </a:bodyPr>
          <a:lstStyle/>
          <a:p>
            <a:pPr marL="285750" indent="-285750">
              <a:buFont typeface="Wingdings" pitchFamily="2" charset="2"/>
              <a:buChar char="§"/>
            </a:pPr>
            <a:r>
              <a:rPr lang="en-GB" b="1" dirty="0" smtClean="0">
                <a:solidFill>
                  <a:schemeClr val="bg1"/>
                </a:solidFill>
              </a:rPr>
              <a:t>SPS: 2 fast extraction of </a:t>
            </a:r>
            <a:r>
              <a:rPr lang="en-GB" b="1" dirty="0" smtClean="0">
                <a:solidFill>
                  <a:srgbClr val="FFC000"/>
                </a:solidFill>
              </a:rPr>
              <a:t>400 </a:t>
            </a:r>
            <a:r>
              <a:rPr lang="en-GB" b="1" dirty="0" err="1" smtClean="0">
                <a:solidFill>
                  <a:srgbClr val="FFC000"/>
                </a:solidFill>
              </a:rPr>
              <a:t>GeV</a:t>
            </a:r>
            <a:r>
              <a:rPr lang="en-GB" b="1" dirty="0" smtClean="0">
                <a:solidFill>
                  <a:srgbClr val="FFC000"/>
                </a:solidFill>
              </a:rPr>
              <a:t>/c </a:t>
            </a:r>
            <a:r>
              <a:rPr lang="en-GB" b="1" dirty="0" smtClean="0">
                <a:solidFill>
                  <a:schemeClr val="bg1"/>
                </a:solidFill>
              </a:rPr>
              <a:t>protons every 6 seconds</a:t>
            </a:r>
          </a:p>
          <a:p>
            <a:pPr marL="285750" indent="-285750">
              <a:buFont typeface="Wingdings" pitchFamily="2" charset="2"/>
              <a:buChar char="§"/>
            </a:pPr>
            <a:r>
              <a:rPr lang="en-GB" b="1" dirty="0" smtClean="0">
                <a:solidFill>
                  <a:srgbClr val="FFC000"/>
                </a:solidFill>
              </a:rPr>
              <a:t>Nominal 2x 2.4*10</a:t>
            </a:r>
            <a:r>
              <a:rPr lang="en-GB" b="1" baseline="30000" dirty="0" smtClean="0">
                <a:solidFill>
                  <a:srgbClr val="FFC000"/>
                </a:solidFill>
              </a:rPr>
              <a:t>13</a:t>
            </a:r>
            <a:r>
              <a:rPr lang="en-GB" b="1" dirty="0" smtClean="0">
                <a:solidFill>
                  <a:srgbClr val="FFC000"/>
                </a:solidFill>
              </a:rPr>
              <a:t> </a:t>
            </a:r>
            <a:r>
              <a:rPr lang="en-GB" b="1" dirty="0" err="1" smtClean="0">
                <a:solidFill>
                  <a:srgbClr val="FFC000"/>
                </a:solidFill>
              </a:rPr>
              <a:t>ppp</a:t>
            </a:r>
            <a:r>
              <a:rPr lang="en-GB" b="1" dirty="0" smtClean="0">
                <a:solidFill>
                  <a:srgbClr val="FFC000"/>
                </a:solidFill>
              </a:rPr>
              <a:t> </a:t>
            </a:r>
            <a:r>
              <a:rPr lang="en-GB" b="1" dirty="0" smtClean="0">
                <a:solidFill>
                  <a:schemeClr val="bg1"/>
                </a:solidFill>
              </a:rPr>
              <a:t>in </a:t>
            </a:r>
            <a:r>
              <a:rPr lang="en-GB" b="1" dirty="0" smtClean="0">
                <a:solidFill>
                  <a:srgbClr val="FFC000"/>
                </a:solidFill>
              </a:rPr>
              <a:t>10.5 </a:t>
            </a:r>
            <a:r>
              <a:rPr lang="en-GB" b="1" dirty="0" err="1" smtClean="0">
                <a:solidFill>
                  <a:srgbClr val="FFC000"/>
                </a:solidFill>
                <a:latin typeface="Symbol" pitchFamily="18" charset="2"/>
              </a:rPr>
              <a:t>m</a:t>
            </a:r>
            <a:r>
              <a:rPr lang="en-GB" b="1" dirty="0" err="1" smtClean="0">
                <a:solidFill>
                  <a:srgbClr val="FFC000"/>
                </a:solidFill>
              </a:rPr>
              <a:t>s</a:t>
            </a:r>
            <a:r>
              <a:rPr lang="en-GB" b="1" dirty="0" smtClean="0">
                <a:solidFill>
                  <a:schemeClr val="bg1"/>
                </a:solidFill>
              </a:rPr>
              <a:t> interleaved by </a:t>
            </a:r>
            <a:r>
              <a:rPr lang="en-GB" b="1" dirty="0" smtClean="0">
                <a:solidFill>
                  <a:srgbClr val="FFC000"/>
                </a:solidFill>
              </a:rPr>
              <a:t>50 </a:t>
            </a:r>
            <a:r>
              <a:rPr lang="en-GB" b="1" dirty="0" err="1" smtClean="0">
                <a:solidFill>
                  <a:srgbClr val="FFC000"/>
                </a:solidFill>
              </a:rPr>
              <a:t>ms</a:t>
            </a:r>
            <a:r>
              <a:rPr lang="en-GB" b="1" dirty="0" smtClean="0">
                <a:solidFill>
                  <a:srgbClr val="FFC000"/>
                </a:solidFill>
              </a:rPr>
              <a:t> </a:t>
            </a:r>
            <a:r>
              <a:rPr lang="en-GB" sz="1400" dirty="0" smtClean="0">
                <a:solidFill>
                  <a:srgbClr val="FFC000"/>
                </a:solidFill>
              </a:rPr>
              <a:t>(currently 2x 2.2*10</a:t>
            </a:r>
            <a:r>
              <a:rPr lang="en-GB" sz="1400" baseline="30000" dirty="0" smtClean="0">
                <a:solidFill>
                  <a:srgbClr val="FFC000"/>
                </a:solidFill>
              </a:rPr>
              <a:t>13 </a:t>
            </a:r>
            <a:r>
              <a:rPr lang="en-GB" sz="1400" dirty="0" err="1" smtClean="0">
                <a:solidFill>
                  <a:srgbClr val="FFC000"/>
                </a:solidFill>
              </a:rPr>
              <a:t>ppp</a:t>
            </a:r>
            <a:r>
              <a:rPr lang="en-GB" sz="1400" dirty="0" smtClean="0">
                <a:solidFill>
                  <a:srgbClr val="FFC000"/>
                </a:solidFill>
              </a:rPr>
              <a:t>)</a:t>
            </a:r>
            <a:endParaRPr lang="en-GB" b="1" dirty="0">
              <a:solidFill>
                <a:srgbClr val="FFC000"/>
              </a:solidFill>
            </a:endParaRPr>
          </a:p>
          <a:p>
            <a:pPr marL="285750" indent="-285750">
              <a:buFont typeface="Wingdings" pitchFamily="2" charset="2"/>
              <a:buChar char="§"/>
            </a:pPr>
            <a:r>
              <a:rPr lang="en-GB" b="1" dirty="0" smtClean="0">
                <a:solidFill>
                  <a:schemeClr val="bg1"/>
                </a:solidFill>
                <a:sym typeface="Wingdings" pitchFamily="2" charset="2"/>
              </a:rPr>
              <a:t>Beam power: </a:t>
            </a:r>
            <a:r>
              <a:rPr lang="en-GB" b="1" dirty="0" smtClean="0">
                <a:solidFill>
                  <a:srgbClr val="FFC000"/>
                </a:solidFill>
                <a:sym typeface="Wingdings" pitchFamily="2" charset="2"/>
              </a:rPr>
              <a:t>~500 kW</a:t>
            </a:r>
          </a:p>
          <a:p>
            <a:pPr marL="285750" indent="-285750">
              <a:buFont typeface="Wingdings" pitchFamily="2" charset="2"/>
              <a:buChar char="§"/>
            </a:pPr>
            <a:r>
              <a:rPr lang="en-GB" b="1" dirty="0" smtClean="0">
                <a:solidFill>
                  <a:schemeClr val="bg1"/>
                </a:solidFill>
                <a:sym typeface="Wingdings" pitchFamily="2" charset="2"/>
              </a:rPr>
              <a:t>Sigma = </a:t>
            </a:r>
            <a:r>
              <a:rPr lang="en-GB" b="1" dirty="0" smtClean="0">
                <a:solidFill>
                  <a:srgbClr val="FFC000"/>
                </a:solidFill>
                <a:sym typeface="Wingdings" pitchFamily="2" charset="2"/>
              </a:rPr>
              <a:t>0.53 mm</a:t>
            </a:r>
          </a:p>
          <a:p>
            <a:pPr marL="285750" indent="-285750">
              <a:buFont typeface="Wingdings" pitchFamily="2" charset="2"/>
              <a:buChar char="§"/>
            </a:pPr>
            <a:r>
              <a:rPr lang="en-GB" b="1" dirty="0">
                <a:solidFill>
                  <a:schemeClr val="bg1"/>
                </a:solidFill>
                <a:sym typeface="Wingdings" pitchFamily="2" charset="2"/>
              </a:rPr>
              <a:t>Ultimate </a:t>
            </a:r>
            <a:r>
              <a:rPr lang="en-GB" b="1" dirty="0" smtClean="0">
                <a:solidFill>
                  <a:schemeClr val="bg1"/>
                </a:solidFill>
                <a:sym typeface="Wingdings" pitchFamily="2" charset="2"/>
              </a:rPr>
              <a:t>2x 3.5*10</a:t>
            </a:r>
            <a:r>
              <a:rPr lang="en-GB" b="1" baseline="30000" dirty="0" smtClean="0">
                <a:solidFill>
                  <a:schemeClr val="bg1"/>
                </a:solidFill>
                <a:sym typeface="Wingdings" pitchFamily="2" charset="2"/>
              </a:rPr>
              <a:t>13</a:t>
            </a:r>
            <a:r>
              <a:rPr lang="en-GB" b="1" dirty="0" smtClean="0">
                <a:solidFill>
                  <a:schemeClr val="bg1"/>
                </a:solidFill>
                <a:sym typeface="Wingdings" pitchFamily="2" charset="2"/>
              </a:rPr>
              <a:t> </a:t>
            </a:r>
            <a:r>
              <a:rPr lang="en-GB" b="1" dirty="0" err="1" smtClean="0">
                <a:solidFill>
                  <a:schemeClr val="bg1"/>
                </a:solidFill>
                <a:sym typeface="Wingdings" pitchFamily="2" charset="2"/>
              </a:rPr>
              <a:t>ppp</a:t>
            </a:r>
            <a:endParaRPr lang="en-GB" b="1" dirty="0">
              <a:solidFill>
                <a:schemeClr val="bg1"/>
              </a:solidFill>
              <a:sym typeface="Wingdings" pitchFamily="2" charset="2"/>
            </a:endParaRPr>
          </a:p>
        </p:txBody>
      </p:sp>
    </p:spTree>
    <p:extLst>
      <p:ext uri="{BB962C8B-B14F-4D97-AF65-F5344CB8AC3E}">
        <p14:creationId xmlns:p14="http://schemas.microsoft.com/office/powerpoint/2010/main" val="1818479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 calcmode="lin" valueType="num">
                                      <p:cBhvr>
                                        <p:cTn id="28"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p:cTn id="35" dur="5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FLUKA - accumulated yearly dose at target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pic>
        <p:nvPicPr>
          <p:cNvPr id="1029" name="Picture 5" descr="\\cern.ch\dfs\Users\c\calviani\Desktop\CNGS\plo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7627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rn.ch\dfs\Users\c\calviani\Desktop\CNGS\plot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858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76400" y="3200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90800" y="3200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43600" y="3200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0" y="3200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4724400"/>
            <a:ext cx="2631271" cy="646331"/>
          </a:xfrm>
          <a:prstGeom prst="rect">
            <a:avLst/>
          </a:prstGeom>
          <a:noFill/>
        </p:spPr>
        <p:txBody>
          <a:bodyPr wrap="square" rtlCol="0">
            <a:spAutoFit/>
          </a:bodyPr>
          <a:lstStyle/>
          <a:p>
            <a:r>
              <a:rPr lang="en-US" b="1" dirty="0" smtClean="0">
                <a:solidFill>
                  <a:srgbClr val="0070C0"/>
                </a:solidFill>
              </a:rPr>
              <a:t>~20 MGy/nominal year </a:t>
            </a:r>
            <a:r>
              <a:rPr lang="en-US" dirty="0" smtClean="0"/>
              <a:t>(upstream bearing)</a:t>
            </a:r>
            <a:endParaRPr lang="en-US" dirty="0"/>
          </a:p>
        </p:txBody>
      </p:sp>
      <p:sp>
        <p:nvSpPr>
          <p:cNvPr id="16" name="TextBox 15"/>
          <p:cNvSpPr txBox="1"/>
          <p:nvPr/>
        </p:nvSpPr>
        <p:spPr>
          <a:xfrm>
            <a:off x="5105400" y="4724400"/>
            <a:ext cx="2895600" cy="646331"/>
          </a:xfrm>
          <a:prstGeom prst="rect">
            <a:avLst/>
          </a:prstGeom>
          <a:noFill/>
        </p:spPr>
        <p:txBody>
          <a:bodyPr wrap="square" rtlCol="0">
            <a:spAutoFit/>
          </a:bodyPr>
          <a:lstStyle/>
          <a:p>
            <a:r>
              <a:rPr lang="en-US" b="1" dirty="0" smtClean="0">
                <a:solidFill>
                  <a:srgbClr val="0070C0"/>
                </a:solidFill>
              </a:rPr>
              <a:t>~150 MGy/nominal year</a:t>
            </a:r>
            <a:r>
              <a:rPr lang="en-US" dirty="0" smtClean="0"/>
              <a:t> (downstream bearing)</a:t>
            </a:r>
            <a:endParaRPr lang="en-US" dirty="0"/>
          </a:p>
        </p:txBody>
      </p:sp>
      <p:sp>
        <p:nvSpPr>
          <p:cNvPr id="8" name="TextBox 7"/>
          <p:cNvSpPr txBox="1"/>
          <p:nvPr/>
        </p:nvSpPr>
        <p:spPr>
          <a:xfrm>
            <a:off x="304800" y="5449669"/>
            <a:ext cx="8382000" cy="646331"/>
          </a:xfrm>
          <a:prstGeom prst="rect">
            <a:avLst/>
          </a:prstGeom>
          <a:noFill/>
        </p:spPr>
        <p:txBody>
          <a:bodyPr wrap="square" rtlCol="0">
            <a:spAutoFit/>
          </a:bodyPr>
          <a:lstStyle/>
          <a:p>
            <a:pPr marL="285750" indent="-285750">
              <a:buFont typeface="Wingdings" pitchFamily="2" charset="2"/>
              <a:buChar char="§"/>
            </a:pPr>
            <a:r>
              <a:rPr lang="en-US" dirty="0" smtClean="0"/>
              <a:t>Failure of the bearings </a:t>
            </a:r>
            <a:r>
              <a:rPr lang="en-US" u="sng" dirty="0" smtClean="0"/>
              <a:t>become evident </a:t>
            </a:r>
            <a:r>
              <a:rPr lang="en-US" dirty="0" smtClean="0"/>
              <a:t>at </a:t>
            </a:r>
            <a:r>
              <a:rPr lang="en-US" b="1" dirty="0" smtClean="0">
                <a:solidFill>
                  <a:srgbClr val="FF0000"/>
                </a:solidFill>
              </a:rPr>
              <a:t>~60 MGy </a:t>
            </a:r>
            <a:r>
              <a:rPr lang="en-US" dirty="0" smtClean="0"/>
              <a:t>cumulated dose (1.94*10</a:t>
            </a:r>
            <a:r>
              <a:rPr lang="en-US" baseline="30000" dirty="0" smtClean="0"/>
              <a:t>19</a:t>
            </a:r>
            <a:r>
              <a:rPr lang="en-US" dirty="0" smtClean="0"/>
              <a:t> pot)</a:t>
            </a:r>
          </a:p>
          <a:p>
            <a:pPr marL="285750" indent="-285750">
              <a:buFont typeface="Wingdings" pitchFamily="2" charset="2"/>
              <a:buChar char="§"/>
            </a:pPr>
            <a:r>
              <a:rPr lang="en-US" dirty="0" smtClean="0"/>
              <a:t>Test bearings are in a zone where the radiation is </a:t>
            </a:r>
            <a:r>
              <a:rPr lang="en-US" b="1" dirty="0" smtClean="0">
                <a:solidFill>
                  <a:srgbClr val="0070C0"/>
                </a:solidFill>
              </a:rPr>
              <a:t>~2 MGy/nominal year</a:t>
            </a:r>
            <a:endParaRPr lang="en-US" dirty="0"/>
          </a:p>
        </p:txBody>
      </p:sp>
      <p:cxnSp>
        <p:nvCxnSpPr>
          <p:cNvPr id="10" name="Straight Arrow Connector 9"/>
          <p:cNvCxnSpPr>
            <a:stCxn id="7" idx="0"/>
            <a:endCxn id="6" idx="4"/>
          </p:cNvCxnSpPr>
          <p:nvPr/>
        </p:nvCxnSpPr>
        <p:spPr>
          <a:xfrm flipH="1" flipV="1">
            <a:off x="1752600" y="3352800"/>
            <a:ext cx="553636" cy="1371600"/>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0"/>
            <a:endCxn id="12" idx="4"/>
          </p:cNvCxnSpPr>
          <p:nvPr/>
        </p:nvCxnSpPr>
        <p:spPr>
          <a:xfrm flipV="1">
            <a:off x="2306236" y="3352800"/>
            <a:ext cx="360764" cy="1371600"/>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0"/>
            <a:endCxn id="13" idx="5"/>
          </p:cNvCxnSpPr>
          <p:nvPr/>
        </p:nvCxnSpPr>
        <p:spPr>
          <a:xfrm flipH="1" flipV="1">
            <a:off x="6073682" y="3330482"/>
            <a:ext cx="479518" cy="1393918"/>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0"/>
            <a:endCxn id="14" idx="4"/>
          </p:cNvCxnSpPr>
          <p:nvPr/>
        </p:nvCxnSpPr>
        <p:spPr>
          <a:xfrm flipV="1">
            <a:off x="6553200" y="3352800"/>
            <a:ext cx="381000" cy="1371600"/>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141641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barn(inVertical)">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barn(inVertical)">
                                      <p:cBhvr>
                                        <p:cTn id="7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7" grpId="0"/>
      <p:bldP spid="16" grpId="0"/>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CNGS POT</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446503615"/>
              </p:ext>
            </p:extLst>
          </p:nvPr>
        </p:nvGraphicFramePr>
        <p:xfrm>
          <a:off x="594233" y="1295400"/>
          <a:ext cx="2072767" cy="2717800"/>
        </p:xfrm>
        <a:graphic>
          <a:graphicData uri="http://schemas.openxmlformats.org/drawingml/2006/table">
            <a:tbl>
              <a:tblPr firstRow="1" bandRow="1">
                <a:tableStyleId>{5C22544A-7EE6-4342-B048-85BDC9FD1C3A}</a:tableStyleId>
              </a:tblPr>
              <a:tblGrid>
                <a:gridCol w="853567"/>
                <a:gridCol w="1219200"/>
              </a:tblGrid>
              <a:tr h="304800">
                <a:tc>
                  <a:txBody>
                    <a:bodyPr/>
                    <a:lstStyle/>
                    <a:p>
                      <a:pPr algn="ctr"/>
                      <a:r>
                        <a:rPr lang="en-US" sz="1600" dirty="0" smtClean="0"/>
                        <a:t>Year</a:t>
                      </a:r>
                      <a:endParaRPr lang="en-US" sz="1600" dirty="0"/>
                    </a:p>
                  </a:txBody>
                  <a:tcPr/>
                </a:tc>
                <a:tc>
                  <a:txBody>
                    <a:bodyPr/>
                    <a:lstStyle/>
                    <a:p>
                      <a:pPr algn="ctr"/>
                      <a:r>
                        <a:rPr lang="en-US" sz="1600" dirty="0" smtClean="0"/>
                        <a:t>POT/</a:t>
                      </a:r>
                      <a:r>
                        <a:rPr lang="en-US" sz="1600" dirty="0" err="1" smtClean="0"/>
                        <a:t>yr</a:t>
                      </a:r>
                      <a:endParaRPr lang="en-US" sz="1600" dirty="0"/>
                    </a:p>
                  </a:txBody>
                  <a:tcPr/>
                </a:tc>
              </a:tr>
              <a:tr h="304800">
                <a:tc>
                  <a:txBody>
                    <a:bodyPr/>
                    <a:lstStyle/>
                    <a:p>
                      <a:pPr algn="ctr"/>
                      <a:r>
                        <a:rPr lang="en-US" sz="1600" dirty="0" smtClean="0"/>
                        <a:t>2006</a:t>
                      </a:r>
                      <a:endParaRPr lang="en-US" sz="1600" dirty="0"/>
                    </a:p>
                  </a:txBody>
                  <a:tcPr/>
                </a:tc>
                <a:tc>
                  <a:txBody>
                    <a:bodyPr/>
                    <a:lstStyle/>
                    <a:p>
                      <a:pPr algn="ctr"/>
                      <a:r>
                        <a:rPr lang="en-US" sz="1600" dirty="0" smtClean="0"/>
                        <a:t>0.08*10</a:t>
                      </a:r>
                      <a:r>
                        <a:rPr lang="en-US" sz="1600" baseline="30000" dirty="0" smtClean="0"/>
                        <a:t>19</a:t>
                      </a:r>
                      <a:endParaRPr lang="en-US" sz="1600" baseline="30000" dirty="0"/>
                    </a:p>
                  </a:txBody>
                  <a:tcPr/>
                </a:tc>
              </a:tr>
              <a:tr h="304800">
                <a:tc>
                  <a:txBody>
                    <a:bodyPr/>
                    <a:lstStyle/>
                    <a:p>
                      <a:pPr algn="ctr"/>
                      <a:r>
                        <a:rPr lang="en-US" sz="1600" dirty="0" smtClean="0"/>
                        <a:t>2007</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0.08*10</a:t>
                      </a:r>
                      <a:r>
                        <a:rPr lang="en-US" sz="1600" baseline="30000" dirty="0" smtClean="0"/>
                        <a:t>19</a:t>
                      </a:r>
                    </a:p>
                  </a:txBody>
                  <a:tcPr/>
                </a:tc>
              </a:tr>
              <a:tr h="304800">
                <a:tc>
                  <a:txBody>
                    <a:bodyPr/>
                    <a:lstStyle/>
                    <a:p>
                      <a:pPr algn="ctr"/>
                      <a:r>
                        <a:rPr lang="en-US" sz="1600" dirty="0" smtClean="0"/>
                        <a:t>2008</a:t>
                      </a:r>
                      <a:endParaRPr lang="en-US" sz="1600" dirty="0"/>
                    </a:p>
                  </a:txBody>
                  <a:tcPr/>
                </a:tc>
                <a:tc>
                  <a:txBody>
                    <a:bodyPr/>
                    <a:lstStyle/>
                    <a:p>
                      <a:pPr algn="ctr"/>
                      <a:r>
                        <a:rPr lang="en-US" sz="1600" dirty="0" smtClean="0"/>
                        <a:t>1.78*10</a:t>
                      </a:r>
                      <a:r>
                        <a:rPr lang="en-US" sz="1600" baseline="30000" dirty="0" smtClean="0"/>
                        <a:t>19</a:t>
                      </a:r>
                      <a:endParaRPr lang="en-US" sz="1600" baseline="30000" dirty="0"/>
                    </a:p>
                  </a:txBody>
                  <a:tcPr/>
                </a:tc>
              </a:tr>
              <a:tr h="304800">
                <a:tc>
                  <a:txBody>
                    <a:bodyPr/>
                    <a:lstStyle/>
                    <a:p>
                      <a:pPr algn="ctr"/>
                      <a:r>
                        <a:rPr lang="en-US" sz="1600" dirty="0" smtClean="0"/>
                        <a:t>2009</a:t>
                      </a:r>
                      <a:endParaRPr lang="en-US" sz="1600" dirty="0"/>
                    </a:p>
                  </a:txBody>
                  <a:tcPr/>
                </a:tc>
                <a:tc>
                  <a:txBody>
                    <a:bodyPr/>
                    <a:lstStyle/>
                    <a:p>
                      <a:pPr algn="ctr"/>
                      <a:r>
                        <a:rPr lang="en-US" sz="1600" dirty="0" smtClean="0"/>
                        <a:t>3.52*10</a:t>
                      </a:r>
                      <a:r>
                        <a:rPr lang="en-US" sz="1600" baseline="30000" dirty="0" smtClean="0"/>
                        <a:t>19</a:t>
                      </a:r>
                      <a:endParaRPr lang="en-US" sz="1600" baseline="30000" dirty="0"/>
                    </a:p>
                  </a:txBody>
                  <a:tcPr/>
                </a:tc>
              </a:tr>
              <a:tr h="304800">
                <a:tc>
                  <a:txBody>
                    <a:bodyPr/>
                    <a:lstStyle/>
                    <a:p>
                      <a:pPr algn="ctr"/>
                      <a:r>
                        <a:rPr lang="en-US" sz="1600" dirty="0" smtClean="0"/>
                        <a:t>2010</a:t>
                      </a:r>
                      <a:endParaRPr lang="en-US" sz="1600" dirty="0"/>
                    </a:p>
                  </a:txBody>
                  <a:tcPr/>
                </a:tc>
                <a:tc>
                  <a:txBody>
                    <a:bodyPr/>
                    <a:lstStyle/>
                    <a:p>
                      <a:pPr algn="ctr"/>
                      <a:r>
                        <a:rPr lang="en-US" sz="1600" dirty="0" smtClean="0"/>
                        <a:t>4.04*10</a:t>
                      </a:r>
                      <a:r>
                        <a:rPr lang="en-US" sz="1600" baseline="30000" dirty="0" smtClean="0"/>
                        <a:t>19</a:t>
                      </a:r>
                      <a:endParaRPr lang="en-US" sz="1600" baseline="30000" dirty="0"/>
                    </a:p>
                  </a:txBody>
                  <a:tcPr/>
                </a:tc>
              </a:tr>
              <a:tr h="304800">
                <a:tc>
                  <a:txBody>
                    <a:bodyPr/>
                    <a:lstStyle/>
                    <a:p>
                      <a:pPr algn="ctr"/>
                      <a:r>
                        <a:rPr lang="en-US" sz="1600" dirty="0" smtClean="0"/>
                        <a:t>2011</a:t>
                      </a:r>
                      <a:r>
                        <a:rPr lang="en-US" sz="1600" baseline="0" dirty="0" smtClean="0"/>
                        <a:t>…</a:t>
                      </a:r>
                      <a:endParaRPr lang="en-US" sz="1600" dirty="0"/>
                    </a:p>
                  </a:txBody>
                  <a:tcPr/>
                </a:tc>
                <a:tc>
                  <a:txBody>
                    <a:bodyPr/>
                    <a:lstStyle/>
                    <a:p>
                      <a:pPr algn="ctr"/>
                      <a:r>
                        <a:rPr lang="en-US" sz="1600" baseline="0" dirty="0" smtClean="0"/>
                        <a:t>~1*10</a:t>
                      </a:r>
                      <a:r>
                        <a:rPr lang="en-US" sz="1600" baseline="30000" dirty="0" smtClean="0"/>
                        <a:t>19</a:t>
                      </a:r>
                      <a:endParaRPr lang="en-US" sz="1600" baseline="30000" dirty="0"/>
                    </a:p>
                  </a:txBody>
                  <a:tcPr/>
                </a:tc>
              </a:tr>
              <a:tr h="370840">
                <a:tc>
                  <a:txBody>
                    <a:bodyPr/>
                    <a:lstStyle/>
                    <a:p>
                      <a:pPr algn="ctr"/>
                      <a:r>
                        <a:rPr lang="en-US" sz="1800" b="1" dirty="0" smtClean="0">
                          <a:solidFill>
                            <a:srgbClr val="FF0000"/>
                          </a:solidFill>
                        </a:rPr>
                        <a:t>Total</a:t>
                      </a:r>
                      <a:endParaRPr lang="en-US" sz="1800" b="1" dirty="0">
                        <a:solidFill>
                          <a:srgbClr val="FF0000"/>
                        </a:solidFill>
                      </a:endParaRPr>
                    </a:p>
                  </a:txBody>
                  <a:tcPr/>
                </a:tc>
                <a:tc>
                  <a:txBody>
                    <a:bodyPr/>
                    <a:lstStyle/>
                    <a:p>
                      <a:pPr algn="ctr"/>
                      <a:r>
                        <a:rPr lang="en-US" sz="1800" b="1" baseline="0" dirty="0" smtClean="0">
                          <a:solidFill>
                            <a:srgbClr val="FF0000"/>
                          </a:solidFill>
                        </a:rPr>
                        <a:t>10.5*10</a:t>
                      </a:r>
                      <a:r>
                        <a:rPr lang="en-US" sz="1800" b="1" baseline="30000" dirty="0" smtClean="0">
                          <a:solidFill>
                            <a:srgbClr val="FF0000"/>
                          </a:solidFill>
                        </a:rPr>
                        <a:t>19</a:t>
                      </a:r>
                      <a:endParaRPr lang="en-US" sz="1800" b="1" baseline="30000" dirty="0">
                        <a:solidFill>
                          <a:srgbClr val="FF0000"/>
                        </a:solidFill>
                      </a:endParaRPr>
                    </a:p>
                  </a:txBody>
                  <a:tcPr/>
                </a:tc>
              </a:tr>
            </a:tbl>
          </a:graphicData>
        </a:graphic>
      </p:graphicFrame>
      <p:sp>
        <p:nvSpPr>
          <p:cNvPr id="7" name="TextBox 6"/>
          <p:cNvSpPr txBox="1"/>
          <p:nvPr/>
        </p:nvSpPr>
        <p:spPr>
          <a:xfrm>
            <a:off x="2895600" y="1524000"/>
            <a:ext cx="5646929" cy="2246769"/>
          </a:xfrm>
          <a:prstGeom prst="rect">
            <a:avLst/>
          </a:prstGeom>
          <a:noFill/>
        </p:spPr>
        <p:txBody>
          <a:bodyPr wrap="square" rtlCol="0">
            <a:spAutoFit/>
          </a:bodyPr>
          <a:lstStyle/>
          <a:p>
            <a:pPr marL="285750" indent="-285750">
              <a:buFont typeface="Wingdings" pitchFamily="2" charset="2"/>
              <a:buChar char="§"/>
            </a:pPr>
            <a:r>
              <a:rPr lang="en-US" sz="2000" dirty="0" smtClean="0"/>
              <a:t>Nominal CNGS working point = 4.5*10</a:t>
            </a:r>
            <a:r>
              <a:rPr lang="en-US" sz="2000" baseline="30000" dirty="0" smtClean="0"/>
              <a:t>19</a:t>
            </a:r>
            <a:r>
              <a:rPr lang="en-US" sz="2000" dirty="0" smtClean="0"/>
              <a:t> POT/y</a:t>
            </a:r>
          </a:p>
          <a:p>
            <a:pPr marL="285750" indent="-285750">
              <a:buFont typeface="Wingdings" pitchFamily="2" charset="2"/>
              <a:buChar char="§"/>
            </a:pPr>
            <a:r>
              <a:rPr lang="en-GB" sz="2000" dirty="0" smtClean="0"/>
              <a:t>Received </a:t>
            </a:r>
            <a:r>
              <a:rPr lang="en-GB" sz="2000" b="1" dirty="0" smtClean="0">
                <a:solidFill>
                  <a:srgbClr val="0070C0"/>
                </a:solidFill>
              </a:rPr>
              <a:t>10.5*10</a:t>
            </a:r>
            <a:r>
              <a:rPr lang="en-GB" sz="2000" b="1" baseline="30000" dirty="0" smtClean="0">
                <a:solidFill>
                  <a:srgbClr val="0070C0"/>
                </a:solidFill>
              </a:rPr>
              <a:t>19</a:t>
            </a:r>
            <a:r>
              <a:rPr lang="en-GB" sz="2000" dirty="0" smtClean="0"/>
              <a:t> up to now</a:t>
            </a:r>
            <a:endParaRPr lang="en-US" sz="2000" dirty="0" smtClean="0"/>
          </a:p>
          <a:p>
            <a:pPr marL="285750" indent="-285750">
              <a:buFont typeface="Wingdings" pitchFamily="2" charset="2"/>
              <a:buChar char="§"/>
            </a:pPr>
            <a:r>
              <a:rPr lang="en-US" sz="2000" b="1" dirty="0" smtClean="0">
                <a:solidFill>
                  <a:srgbClr val="0070C0"/>
                </a:solidFill>
              </a:rPr>
              <a:t>CNGS approved for 22.5*10</a:t>
            </a:r>
            <a:r>
              <a:rPr lang="en-US" sz="2000" b="1" baseline="30000" dirty="0" smtClean="0">
                <a:solidFill>
                  <a:srgbClr val="0070C0"/>
                </a:solidFill>
              </a:rPr>
              <a:t>19</a:t>
            </a:r>
            <a:r>
              <a:rPr lang="en-US" sz="2000" b="1" dirty="0" smtClean="0">
                <a:solidFill>
                  <a:srgbClr val="0070C0"/>
                </a:solidFill>
              </a:rPr>
              <a:t> POT</a:t>
            </a:r>
          </a:p>
          <a:p>
            <a:pPr marL="285750" indent="-285750">
              <a:buFont typeface="Wingdings" pitchFamily="2" charset="2"/>
              <a:buChar char="§"/>
            </a:pPr>
            <a:r>
              <a:rPr lang="en-US" sz="2000" dirty="0" smtClean="0"/>
              <a:t>Before the CERN 1</a:t>
            </a:r>
            <a:r>
              <a:rPr lang="en-US" sz="2000" baseline="30000" dirty="0" smtClean="0"/>
              <a:t>st</a:t>
            </a:r>
            <a:r>
              <a:rPr lang="en-US" sz="2000" dirty="0" smtClean="0"/>
              <a:t> LS (2013/14) CNGS would have accumulated </a:t>
            </a:r>
            <a:r>
              <a:rPr lang="en-US" sz="2000" b="1" dirty="0" smtClean="0">
                <a:solidFill>
                  <a:srgbClr val="0070C0"/>
                </a:solidFill>
              </a:rPr>
              <a:t>~18.9*10</a:t>
            </a:r>
            <a:r>
              <a:rPr lang="en-US" sz="2000" b="1" baseline="30000" dirty="0" smtClean="0">
                <a:solidFill>
                  <a:srgbClr val="0070C0"/>
                </a:solidFill>
              </a:rPr>
              <a:t>19</a:t>
            </a:r>
            <a:r>
              <a:rPr lang="en-US" sz="2000" b="1" dirty="0" smtClean="0">
                <a:solidFill>
                  <a:srgbClr val="0070C0"/>
                </a:solidFill>
              </a:rPr>
              <a:t> POT</a:t>
            </a:r>
          </a:p>
          <a:p>
            <a:pPr marL="285750" indent="-285750">
              <a:buFont typeface="Wingdings" pitchFamily="2" charset="2"/>
              <a:buChar char="§"/>
            </a:pPr>
            <a:r>
              <a:rPr lang="en-GB" sz="2000" dirty="0" smtClean="0"/>
              <a:t>Operation after this date will be addressed in 2012</a:t>
            </a:r>
            <a:endParaRPr lang="en-US" sz="2000" dirty="0"/>
          </a:p>
        </p:txBody>
      </p:sp>
      <p:pic>
        <p:nvPicPr>
          <p:cNvPr id="8"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726" y="4038600"/>
            <a:ext cx="2982857" cy="20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14" y="4038600"/>
            <a:ext cx="2982857" cy="20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3411583" y="6016625"/>
            <a:ext cx="2514600" cy="307975"/>
          </a:xfrm>
          <a:prstGeom prst="rect">
            <a:avLst/>
          </a:prstGeom>
          <a:noFill/>
          <a:ln>
            <a:noFill/>
          </a:ln>
        </p:spPr>
        <p:txBody>
          <a:bodyPr wrap="square">
            <a:spAutoFit/>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r>
              <a:rPr lang="en-US" sz="1400" b="0" dirty="0">
                <a:latin typeface="+mn-lt"/>
              </a:rPr>
              <a:t>Horizontal beam position [mm]</a:t>
            </a:r>
          </a:p>
        </p:txBody>
      </p:sp>
      <p:sp>
        <p:nvSpPr>
          <p:cNvPr id="11" name="Text Box 13"/>
          <p:cNvSpPr txBox="1">
            <a:spLocks noChangeArrowheads="1"/>
          </p:cNvSpPr>
          <p:nvPr/>
        </p:nvSpPr>
        <p:spPr bwMode="auto">
          <a:xfrm>
            <a:off x="469754" y="6016625"/>
            <a:ext cx="2514600" cy="307975"/>
          </a:xfrm>
          <a:prstGeom prst="rect">
            <a:avLst/>
          </a:prstGeom>
          <a:noFill/>
          <a:ln>
            <a:noFill/>
          </a:ln>
        </p:spPr>
        <p:txBody>
          <a:bodyPr wrap="square">
            <a:spAutoFit/>
          </a:bodyPr>
          <a:lstStyle>
            <a:lvl1pPr eaLnBrk="0" hangingPunct="0">
              <a:defRPr sz="2400" b="1">
                <a:solidFill>
                  <a:schemeClr val="tx1"/>
                </a:solidFill>
                <a:latin typeface="Arial" charset="0"/>
                <a:ea typeface="ＭＳ Ｐゴシック" charset="-128"/>
              </a:defRPr>
            </a:lvl1pPr>
            <a:lvl2pPr marL="37931725" indent="-37474525" eaLnBrk="0" hangingPunct="0">
              <a:defRPr sz="2400" b="1">
                <a:solidFill>
                  <a:schemeClr val="tx1"/>
                </a:solidFill>
                <a:latin typeface="Arial" charset="0"/>
                <a:ea typeface="ＭＳ Ｐゴシック" charset="-128"/>
              </a:defRPr>
            </a:lvl2pPr>
            <a:lvl3pPr eaLnBrk="0" hangingPunct="0">
              <a:defRPr sz="2400" b="1">
                <a:solidFill>
                  <a:schemeClr val="tx1"/>
                </a:solidFill>
                <a:latin typeface="Arial" charset="0"/>
                <a:ea typeface="ＭＳ Ｐゴシック" charset="-128"/>
              </a:defRPr>
            </a:lvl3pPr>
            <a:lvl4pPr eaLnBrk="0" hangingPunct="0">
              <a:defRPr sz="2400" b="1">
                <a:solidFill>
                  <a:schemeClr val="tx1"/>
                </a:solidFill>
                <a:latin typeface="Arial" charset="0"/>
                <a:ea typeface="ＭＳ Ｐゴシック" charset="-128"/>
              </a:defRPr>
            </a:lvl4pPr>
            <a:lvl5pPr eaLnBrk="0" hangingPunct="0">
              <a:defRPr sz="2400" b="1">
                <a:solidFill>
                  <a:schemeClr val="tx1"/>
                </a:solidFill>
                <a:latin typeface="Arial" charset="0"/>
                <a:ea typeface="ＭＳ Ｐゴシック" charset="-128"/>
              </a:defRPr>
            </a:lvl5pPr>
            <a:lvl6pPr marL="457200" eaLnBrk="0" fontAlgn="base" hangingPunct="0">
              <a:spcBef>
                <a:spcPct val="0"/>
              </a:spcBef>
              <a:spcAft>
                <a:spcPct val="0"/>
              </a:spcAft>
              <a:defRPr sz="2400" b="1">
                <a:solidFill>
                  <a:schemeClr val="tx1"/>
                </a:solidFill>
                <a:latin typeface="Arial" charset="0"/>
                <a:ea typeface="ＭＳ Ｐゴシック" charset="-128"/>
              </a:defRPr>
            </a:lvl6pPr>
            <a:lvl7pPr marL="914400" eaLnBrk="0" fontAlgn="base" hangingPunct="0">
              <a:spcBef>
                <a:spcPct val="0"/>
              </a:spcBef>
              <a:spcAft>
                <a:spcPct val="0"/>
              </a:spcAft>
              <a:defRPr sz="2400" b="1">
                <a:solidFill>
                  <a:schemeClr val="tx1"/>
                </a:solidFill>
                <a:latin typeface="Arial" charset="0"/>
                <a:ea typeface="ＭＳ Ｐゴシック" charset="-128"/>
              </a:defRPr>
            </a:lvl7pPr>
            <a:lvl8pPr marL="1371600" eaLnBrk="0" fontAlgn="base" hangingPunct="0">
              <a:spcBef>
                <a:spcPct val="0"/>
              </a:spcBef>
              <a:spcAft>
                <a:spcPct val="0"/>
              </a:spcAft>
              <a:defRPr sz="2400" b="1">
                <a:solidFill>
                  <a:schemeClr val="tx1"/>
                </a:solidFill>
                <a:latin typeface="Arial" charset="0"/>
                <a:ea typeface="ＭＳ Ｐゴシック" charset="-128"/>
              </a:defRPr>
            </a:lvl8pPr>
            <a:lvl9pPr marL="1828800" eaLnBrk="0" fontAlgn="base" hangingPunct="0">
              <a:spcBef>
                <a:spcPct val="0"/>
              </a:spcBef>
              <a:spcAft>
                <a:spcPct val="0"/>
              </a:spcAft>
              <a:defRPr sz="2400" b="1">
                <a:solidFill>
                  <a:schemeClr val="tx1"/>
                </a:solidFill>
                <a:latin typeface="Arial" charset="0"/>
                <a:ea typeface="ＭＳ Ｐゴシック" charset="-128"/>
              </a:defRPr>
            </a:lvl9pPr>
          </a:lstStyle>
          <a:p>
            <a:pPr eaLnBrk="1" hangingPunct="1"/>
            <a:r>
              <a:rPr lang="en-US" sz="1400" b="0" dirty="0" smtClean="0">
                <a:latin typeface="+mn-lt"/>
              </a:rPr>
              <a:t>Vertical beam </a:t>
            </a:r>
            <a:r>
              <a:rPr lang="en-US" sz="1400" b="0" dirty="0">
                <a:latin typeface="+mn-lt"/>
              </a:rPr>
              <a:t>position [mm]</a:t>
            </a:r>
          </a:p>
        </p:txBody>
      </p:sp>
      <p:sp>
        <p:nvSpPr>
          <p:cNvPr id="12" name="TextBox 11"/>
          <p:cNvSpPr txBox="1"/>
          <p:nvPr/>
        </p:nvSpPr>
        <p:spPr>
          <a:xfrm>
            <a:off x="393554" y="4267200"/>
            <a:ext cx="1431802" cy="261610"/>
          </a:xfrm>
          <a:prstGeom prst="rect">
            <a:avLst/>
          </a:prstGeom>
          <a:noFill/>
        </p:spPr>
        <p:txBody>
          <a:bodyPr wrap="none" rtlCol="0">
            <a:spAutoFit/>
          </a:bodyPr>
          <a:lstStyle/>
          <a:p>
            <a:r>
              <a:rPr lang="en-US" sz="1100" i="1" dirty="0" smtClean="0">
                <a:solidFill>
                  <a:schemeClr val="bg1">
                    <a:lumMod val="50000"/>
                  </a:schemeClr>
                </a:solidFill>
              </a:rPr>
              <a:t>E. Gschwendtner, 2011</a:t>
            </a:r>
            <a:endParaRPr lang="en-US" sz="1100" i="1" dirty="0">
              <a:solidFill>
                <a:schemeClr val="bg1">
                  <a:lumMod val="50000"/>
                </a:schemeClr>
              </a:solidFill>
            </a:endParaRPr>
          </a:p>
        </p:txBody>
      </p:sp>
      <p:sp>
        <p:nvSpPr>
          <p:cNvPr id="13" name="TextBox 12"/>
          <p:cNvSpPr txBox="1"/>
          <p:nvPr/>
        </p:nvSpPr>
        <p:spPr>
          <a:xfrm>
            <a:off x="3427581" y="4267200"/>
            <a:ext cx="1431802" cy="261610"/>
          </a:xfrm>
          <a:prstGeom prst="rect">
            <a:avLst/>
          </a:prstGeom>
          <a:noFill/>
        </p:spPr>
        <p:txBody>
          <a:bodyPr wrap="none" rtlCol="0">
            <a:spAutoFit/>
          </a:bodyPr>
          <a:lstStyle/>
          <a:p>
            <a:r>
              <a:rPr lang="en-US" sz="1100" i="1" dirty="0" smtClean="0">
                <a:solidFill>
                  <a:schemeClr val="bg1">
                    <a:lumMod val="50000"/>
                  </a:schemeClr>
                </a:solidFill>
              </a:rPr>
              <a:t>E. Gschwendtner, 2011</a:t>
            </a:r>
            <a:endParaRPr lang="en-US" sz="1100" i="1" dirty="0">
              <a:solidFill>
                <a:schemeClr val="bg1">
                  <a:lumMod val="50000"/>
                </a:schemeClr>
              </a:solidFill>
            </a:endParaRPr>
          </a:p>
        </p:txBody>
      </p:sp>
      <p:sp>
        <p:nvSpPr>
          <p:cNvPr id="14" name="TextBox 13"/>
          <p:cNvSpPr txBox="1"/>
          <p:nvPr/>
        </p:nvSpPr>
        <p:spPr>
          <a:xfrm>
            <a:off x="3429000" y="4648200"/>
            <a:ext cx="1202573" cy="307777"/>
          </a:xfrm>
          <a:prstGeom prst="rect">
            <a:avLst/>
          </a:prstGeom>
          <a:noFill/>
        </p:spPr>
        <p:txBody>
          <a:bodyPr wrap="none" rtlCol="0">
            <a:spAutoFit/>
          </a:bodyPr>
          <a:lstStyle/>
          <a:p>
            <a:r>
              <a:rPr lang="en-US" sz="1400" b="1" dirty="0" smtClean="0"/>
              <a:t>RMS=54 </a:t>
            </a:r>
            <a:r>
              <a:rPr lang="en-US" sz="1400" b="1" dirty="0">
                <a:latin typeface="Symbol" pitchFamily="18" charset="2"/>
              </a:rPr>
              <a:t>m</a:t>
            </a:r>
            <a:r>
              <a:rPr lang="en-US" sz="1400" b="1" dirty="0" smtClean="0"/>
              <a:t>m</a:t>
            </a:r>
            <a:endParaRPr lang="en-US" sz="1400" b="1" dirty="0"/>
          </a:p>
        </p:txBody>
      </p:sp>
      <p:sp>
        <p:nvSpPr>
          <p:cNvPr id="15" name="TextBox 14"/>
          <p:cNvSpPr txBox="1"/>
          <p:nvPr/>
        </p:nvSpPr>
        <p:spPr>
          <a:xfrm>
            <a:off x="508168" y="4648200"/>
            <a:ext cx="1202573" cy="307777"/>
          </a:xfrm>
          <a:prstGeom prst="rect">
            <a:avLst/>
          </a:prstGeom>
          <a:noFill/>
        </p:spPr>
        <p:txBody>
          <a:bodyPr wrap="none" rtlCol="0">
            <a:spAutoFit/>
          </a:bodyPr>
          <a:lstStyle/>
          <a:p>
            <a:r>
              <a:rPr lang="en-US" sz="1400" b="1" dirty="0" smtClean="0"/>
              <a:t>RMS=77 </a:t>
            </a:r>
            <a:r>
              <a:rPr lang="en-US" sz="1400" b="1" dirty="0" smtClean="0">
                <a:latin typeface="Symbol" pitchFamily="18" charset="2"/>
              </a:rPr>
              <a:t>m</a:t>
            </a:r>
            <a:r>
              <a:rPr lang="en-US" sz="1400" b="1" dirty="0" smtClean="0"/>
              <a:t>m</a:t>
            </a:r>
            <a:endParaRPr lang="en-US" sz="1400" b="1" dirty="0"/>
          </a:p>
        </p:txBody>
      </p:sp>
      <p:sp>
        <p:nvSpPr>
          <p:cNvPr id="16" name="TextBox 15"/>
          <p:cNvSpPr txBox="1"/>
          <p:nvPr/>
        </p:nvSpPr>
        <p:spPr>
          <a:xfrm>
            <a:off x="6172200" y="4064675"/>
            <a:ext cx="2895600" cy="2031325"/>
          </a:xfrm>
          <a:prstGeom prst="rect">
            <a:avLst/>
          </a:prstGeom>
          <a:noFill/>
        </p:spPr>
        <p:txBody>
          <a:bodyPr wrap="square" rtlCol="0">
            <a:spAutoFit/>
          </a:bodyPr>
          <a:lstStyle/>
          <a:p>
            <a:r>
              <a:rPr lang="en-US" b="1" dirty="0" smtClean="0">
                <a:solidFill>
                  <a:srgbClr val="0070C0"/>
                </a:solidFill>
              </a:rPr>
              <a:t>Beam on target position stability </a:t>
            </a:r>
            <a:r>
              <a:rPr lang="en-US" dirty="0" smtClean="0"/>
              <a:t>over the entire run (H/V)</a:t>
            </a:r>
          </a:p>
          <a:p>
            <a:r>
              <a:rPr lang="en-US" dirty="0" smtClean="0">
                <a:sym typeface="Wingdings" pitchFamily="2" charset="2"/>
              </a:rPr>
              <a:t> in agreement with the </a:t>
            </a:r>
            <a:r>
              <a:rPr lang="en-US" b="1" dirty="0" smtClean="0">
                <a:solidFill>
                  <a:srgbClr val="0070C0"/>
                </a:solidFill>
                <a:sym typeface="Wingdings" pitchFamily="2" charset="2"/>
              </a:rPr>
              <a:t>requirements of the design study </a:t>
            </a:r>
            <a:r>
              <a:rPr lang="en-US" dirty="0" smtClean="0">
                <a:sym typeface="Wingdings" pitchFamily="2" charset="2"/>
              </a:rPr>
              <a:t>(stresses on the target)</a:t>
            </a:r>
            <a:endParaRPr lang="en-US" dirty="0"/>
          </a:p>
        </p:txBody>
      </p:sp>
      <p:pic>
        <p:nvPicPr>
          <p:cNvPr id="17"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94507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500"/>
                            </p:stCondLst>
                            <p:childTnLst>
                              <p:par>
                                <p:cTn id="55" presetID="42" presetClass="entr" presetSubtype="0" fill="hold" grpId="0" nodeType="afterEffect">
                                  <p:stCondLst>
                                    <p:cond delay="10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P spid="11" grpId="0"/>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Physics requirement of the CNGS target</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
        <p:nvSpPr>
          <p:cNvPr id="5" name="TextBox 4"/>
          <p:cNvSpPr txBox="1"/>
          <p:nvPr/>
        </p:nvSpPr>
        <p:spPr>
          <a:xfrm>
            <a:off x="457200" y="1371600"/>
            <a:ext cx="7848600" cy="1323439"/>
          </a:xfrm>
          <a:prstGeom prst="rect">
            <a:avLst/>
          </a:prstGeom>
          <a:noFill/>
        </p:spPr>
        <p:txBody>
          <a:bodyPr wrap="square" rtlCol="0">
            <a:spAutoFit/>
          </a:bodyPr>
          <a:lstStyle/>
          <a:p>
            <a:r>
              <a:rPr lang="en-US" sz="1600" b="1" dirty="0" smtClean="0"/>
              <a:t>Physics requirement </a:t>
            </a:r>
            <a:r>
              <a:rPr lang="en-US" sz="1600" dirty="0" smtClean="0"/>
              <a:t>from the CNGS target:</a:t>
            </a:r>
          </a:p>
          <a:p>
            <a:pPr marL="342900" indent="-342900">
              <a:buAutoNum type="arabicPeriod"/>
            </a:pPr>
            <a:r>
              <a:rPr lang="en-US" sz="1600" dirty="0" smtClean="0"/>
              <a:t>Provide the </a:t>
            </a:r>
            <a:r>
              <a:rPr lang="en-US" sz="1600" b="1" dirty="0" smtClean="0">
                <a:solidFill>
                  <a:srgbClr val="0070C0"/>
                </a:solidFill>
              </a:rPr>
              <a:t>highest possible proton interactions</a:t>
            </a:r>
          </a:p>
          <a:p>
            <a:pPr marL="342900" indent="-342900">
              <a:buAutoNum type="arabicPeriod"/>
            </a:pPr>
            <a:r>
              <a:rPr lang="en-US" sz="1600" dirty="0" smtClean="0"/>
              <a:t>Decrease at the same time </a:t>
            </a:r>
            <a:r>
              <a:rPr lang="en-US" sz="1600" b="1" dirty="0" smtClean="0">
                <a:solidFill>
                  <a:srgbClr val="0070C0"/>
                </a:solidFill>
              </a:rPr>
              <a:t>probabilities of secondaries reinteraction</a:t>
            </a:r>
            <a:r>
              <a:rPr lang="en-US" sz="1600" dirty="0" smtClean="0"/>
              <a:t>:</a:t>
            </a:r>
          </a:p>
          <a:p>
            <a:r>
              <a:rPr lang="en-US" sz="1600" dirty="0" smtClean="0">
                <a:sym typeface="Wingdings" pitchFamily="2" charset="2"/>
              </a:rPr>
              <a:t> For HE </a:t>
            </a:r>
            <a:r>
              <a:rPr lang="en-US" sz="1600" dirty="0" smtClean="0">
                <a:latin typeface="Symbol" pitchFamily="18" charset="2"/>
                <a:sym typeface="Wingdings" pitchFamily="2" charset="2"/>
              </a:rPr>
              <a:t>n</a:t>
            </a:r>
            <a:r>
              <a:rPr lang="en-US" sz="1600" dirty="0" smtClean="0">
                <a:sym typeface="Wingdings" pitchFamily="2" charset="2"/>
              </a:rPr>
              <a:t> beams the target needs to be </a:t>
            </a:r>
            <a:r>
              <a:rPr lang="en-US" sz="1600" b="1" dirty="0" smtClean="0">
                <a:solidFill>
                  <a:srgbClr val="0070C0"/>
                </a:solidFill>
                <a:sym typeface="Wingdings" pitchFamily="2" charset="2"/>
              </a:rPr>
              <a:t>segmented</a:t>
            </a:r>
            <a:r>
              <a:rPr lang="en-US" sz="1600" dirty="0" smtClean="0">
                <a:sym typeface="Wingdings" pitchFamily="2" charset="2"/>
              </a:rPr>
              <a:t>, in order to allow </a:t>
            </a:r>
            <a:r>
              <a:rPr lang="en-US" sz="1600" dirty="0" smtClean="0">
                <a:solidFill>
                  <a:srgbClr val="0070C0"/>
                </a:solidFill>
                <a:sym typeface="Wingdings" pitchFamily="2" charset="2"/>
              </a:rPr>
              <a:t>small-angle high momentum secondaries to escape the target with less path length</a:t>
            </a:r>
            <a:endParaRPr lang="en-US" sz="1600" dirty="0">
              <a:solidFill>
                <a:srgbClr val="0070C0"/>
              </a:solidFill>
            </a:endParaRPr>
          </a:p>
        </p:txBody>
      </p:sp>
      <p:sp>
        <p:nvSpPr>
          <p:cNvPr id="8" name="TextBox 7"/>
          <p:cNvSpPr txBox="1"/>
          <p:nvPr/>
        </p:nvSpPr>
        <p:spPr>
          <a:xfrm>
            <a:off x="457200" y="2895600"/>
            <a:ext cx="3980449" cy="369332"/>
          </a:xfrm>
          <a:prstGeom prst="rect">
            <a:avLst/>
          </a:prstGeom>
          <a:noFill/>
        </p:spPr>
        <p:txBody>
          <a:bodyPr wrap="none" rtlCol="0">
            <a:spAutoFit/>
          </a:bodyPr>
          <a:lstStyle/>
          <a:p>
            <a:r>
              <a:rPr lang="en-US" dirty="0" smtClean="0"/>
              <a:t>Physics optimization of the CNGS target</a:t>
            </a:r>
            <a:endParaRPr lang="en-US"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883910"/>
            <a:ext cx="3200400" cy="223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961" y="4114800"/>
            <a:ext cx="3843337" cy="221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59478" y="6047601"/>
            <a:ext cx="987771" cy="276999"/>
          </a:xfrm>
          <a:prstGeom prst="rect">
            <a:avLst/>
          </a:prstGeom>
          <a:noFill/>
        </p:spPr>
        <p:txBody>
          <a:bodyPr wrap="none" rtlCol="0">
            <a:spAutoFit/>
          </a:bodyPr>
          <a:lstStyle/>
          <a:p>
            <a:r>
              <a:rPr lang="en-US" sz="1200" i="1" dirty="0" smtClean="0">
                <a:solidFill>
                  <a:schemeClr val="bg1">
                    <a:lumMod val="50000"/>
                  </a:schemeClr>
                </a:solidFill>
              </a:rPr>
              <a:t>P. Sala (2001)</a:t>
            </a:r>
            <a:endParaRPr lang="en-US" sz="1200" i="1" dirty="0">
              <a:solidFill>
                <a:schemeClr val="bg1">
                  <a:lumMod val="50000"/>
                </a:schemeClr>
              </a:solidFill>
            </a:endParaRPr>
          </a:p>
        </p:txBody>
      </p:sp>
      <p:sp>
        <p:nvSpPr>
          <p:cNvPr id="14" name="TextBox 13"/>
          <p:cNvSpPr txBox="1"/>
          <p:nvPr/>
        </p:nvSpPr>
        <p:spPr>
          <a:xfrm>
            <a:off x="5336829" y="6019800"/>
            <a:ext cx="987771" cy="276999"/>
          </a:xfrm>
          <a:prstGeom prst="rect">
            <a:avLst/>
          </a:prstGeom>
          <a:noFill/>
        </p:spPr>
        <p:txBody>
          <a:bodyPr wrap="none" rtlCol="0">
            <a:spAutoFit/>
          </a:bodyPr>
          <a:lstStyle/>
          <a:p>
            <a:r>
              <a:rPr lang="en-US" sz="1200" i="1" dirty="0" smtClean="0">
                <a:solidFill>
                  <a:schemeClr val="bg1">
                    <a:lumMod val="50000"/>
                  </a:schemeClr>
                </a:solidFill>
              </a:rPr>
              <a:t>P. Sala (2001)</a:t>
            </a:r>
            <a:endParaRPr lang="en-US" sz="1200" i="1" dirty="0">
              <a:solidFill>
                <a:schemeClr val="bg1">
                  <a:lumMod val="50000"/>
                </a:schemeClr>
              </a:solidFill>
            </a:endParaRPr>
          </a:p>
        </p:txBody>
      </p:sp>
      <p:sp>
        <p:nvSpPr>
          <p:cNvPr id="10" name="TextBox 9"/>
          <p:cNvSpPr txBox="1"/>
          <p:nvPr/>
        </p:nvSpPr>
        <p:spPr>
          <a:xfrm>
            <a:off x="2514600" y="4447401"/>
            <a:ext cx="771365" cy="246221"/>
          </a:xfrm>
          <a:prstGeom prst="rect">
            <a:avLst/>
          </a:prstGeom>
          <a:noFill/>
        </p:spPr>
        <p:txBody>
          <a:bodyPr wrap="none" rtlCol="0">
            <a:spAutoFit/>
          </a:bodyPr>
          <a:lstStyle/>
          <a:p>
            <a:r>
              <a:rPr lang="en-US" sz="1000" dirty="0" smtClean="0"/>
              <a:t>all 4 mm Ø</a:t>
            </a:r>
            <a:endParaRPr lang="en-US" sz="1000" dirty="0"/>
          </a:p>
        </p:txBody>
      </p:sp>
      <p:sp>
        <p:nvSpPr>
          <p:cNvPr id="11" name="Rectangle 10"/>
          <p:cNvSpPr/>
          <p:nvPr/>
        </p:nvSpPr>
        <p:spPr>
          <a:xfrm>
            <a:off x="5562600" y="4351074"/>
            <a:ext cx="609600" cy="55102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01217" y="3200400"/>
            <a:ext cx="4475136" cy="276999"/>
          </a:xfrm>
          <a:prstGeom prst="rect">
            <a:avLst/>
          </a:prstGeom>
          <a:noFill/>
        </p:spPr>
        <p:txBody>
          <a:bodyPr wrap="none" rtlCol="0">
            <a:spAutoFit/>
          </a:bodyPr>
          <a:lstStyle/>
          <a:p>
            <a:r>
              <a:rPr lang="en-US" sz="1200" dirty="0" smtClean="0"/>
              <a:t>Overall length 2m, C length 1.261m “standard target in these figures”</a:t>
            </a:r>
            <a:endParaRPr lang="en-US" sz="1200" dirty="0"/>
          </a:p>
        </p:txBody>
      </p:sp>
      <p:sp>
        <p:nvSpPr>
          <p:cNvPr id="13" name="TextBox 12"/>
          <p:cNvSpPr txBox="1"/>
          <p:nvPr/>
        </p:nvSpPr>
        <p:spPr>
          <a:xfrm>
            <a:off x="915670" y="3547646"/>
            <a:ext cx="2947089" cy="338554"/>
          </a:xfrm>
          <a:prstGeom prst="rect">
            <a:avLst/>
          </a:prstGeom>
          <a:noFill/>
        </p:spPr>
        <p:txBody>
          <a:bodyPr wrap="none" rtlCol="0">
            <a:spAutoFit/>
          </a:bodyPr>
          <a:lstStyle/>
          <a:p>
            <a:r>
              <a:rPr lang="en-GB" sz="1600" dirty="0" smtClean="0"/>
              <a:t>Effect of </a:t>
            </a:r>
            <a:r>
              <a:rPr lang="en-GB" sz="1600" b="1" dirty="0" smtClean="0">
                <a:solidFill>
                  <a:srgbClr val="0070C0"/>
                </a:solidFill>
              </a:rPr>
              <a:t>target size</a:t>
            </a:r>
            <a:r>
              <a:rPr lang="en-GB" sz="1600" b="1" dirty="0" smtClean="0">
                <a:solidFill>
                  <a:srgbClr val="FF0000"/>
                </a:solidFill>
              </a:rPr>
              <a:t> </a:t>
            </a:r>
            <a:r>
              <a:rPr lang="en-GB" sz="1600" dirty="0" smtClean="0"/>
              <a:t>(on </a:t>
            </a:r>
            <a:r>
              <a:rPr lang="en-GB" sz="1600" dirty="0" smtClean="0">
                <a:latin typeface="Symbol" pitchFamily="18" charset="2"/>
                <a:cs typeface="Symap" pitchFamily="2" charset="0"/>
              </a:rPr>
              <a:t>p</a:t>
            </a:r>
            <a:r>
              <a:rPr lang="en-GB" sz="1600" dirty="0" smtClean="0"/>
              <a:t> yield)</a:t>
            </a:r>
            <a:endParaRPr lang="en-US" sz="1600" dirty="0"/>
          </a:p>
        </p:txBody>
      </p:sp>
      <p:sp>
        <p:nvSpPr>
          <p:cNvPr id="17" name="TextBox 16"/>
          <p:cNvSpPr txBox="1"/>
          <p:nvPr/>
        </p:nvSpPr>
        <p:spPr>
          <a:xfrm>
            <a:off x="4912706" y="3547646"/>
            <a:ext cx="3088294" cy="584775"/>
          </a:xfrm>
          <a:prstGeom prst="rect">
            <a:avLst/>
          </a:prstGeom>
          <a:noFill/>
        </p:spPr>
        <p:txBody>
          <a:bodyPr wrap="square" rtlCol="0">
            <a:spAutoFit/>
          </a:bodyPr>
          <a:lstStyle/>
          <a:p>
            <a:r>
              <a:rPr lang="en-GB" sz="1600" dirty="0" smtClean="0"/>
              <a:t>Effect of </a:t>
            </a:r>
            <a:r>
              <a:rPr lang="en-GB" sz="1600" b="1" dirty="0" smtClean="0">
                <a:solidFill>
                  <a:srgbClr val="0070C0"/>
                </a:solidFill>
              </a:rPr>
              <a:t>target configuration </a:t>
            </a:r>
            <a:r>
              <a:rPr lang="en-GB" sz="1600" dirty="0" smtClean="0"/>
              <a:t>(on </a:t>
            </a:r>
            <a:r>
              <a:rPr lang="en-GB" sz="1600" dirty="0" smtClean="0">
                <a:latin typeface="Symbol" pitchFamily="18" charset="2"/>
                <a:cs typeface="Symap" pitchFamily="2" charset="0"/>
              </a:rPr>
              <a:t>p</a:t>
            </a:r>
            <a:r>
              <a:rPr lang="en-GB" sz="1600" dirty="0" smtClean="0"/>
              <a:t> yield)</a:t>
            </a:r>
            <a:endParaRPr lang="en-US" sz="1600" dirty="0"/>
          </a:p>
        </p:txBody>
      </p:sp>
      <p:pic>
        <p:nvPicPr>
          <p:cNvPr id="18"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4241546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100"/>
                                        </p:tgtEl>
                                        <p:attrNameLst>
                                          <p:attrName>style.visibility</p:attrName>
                                        </p:attrNameLst>
                                      </p:cBhvr>
                                      <p:to>
                                        <p:strVal val="visible"/>
                                      </p:to>
                                    </p:set>
                                    <p:animEffect transition="in" filter="fade">
                                      <p:cBhvr>
                                        <p:cTn id="50" dur="1000"/>
                                        <p:tgtEl>
                                          <p:spTgt spid="4100"/>
                                        </p:tgtEl>
                                      </p:cBhvr>
                                    </p:animEffect>
                                    <p:anim calcmode="lin" valueType="num">
                                      <p:cBhvr>
                                        <p:cTn id="51" dur="1000" fill="hold"/>
                                        <p:tgtEl>
                                          <p:spTgt spid="4100"/>
                                        </p:tgtEl>
                                        <p:attrNameLst>
                                          <p:attrName>ppt_x</p:attrName>
                                        </p:attrNameLst>
                                      </p:cBhvr>
                                      <p:tavLst>
                                        <p:tav tm="0">
                                          <p:val>
                                            <p:strVal val="#ppt_x"/>
                                          </p:val>
                                        </p:tav>
                                        <p:tav tm="100000">
                                          <p:val>
                                            <p:strVal val="#ppt_x"/>
                                          </p:val>
                                        </p:tav>
                                      </p:tavLst>
                                    </p:anim>
                                    <p:anim calcmode="lin" valueType="num">
                                      <p:cBhvr>
                                        <p:cTn id="52" dur="1000" fill="hold"/>
                                        <p:tgtEl>
                                          <p:spTgt spid="410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nodeType="withEffect">
                                  <p:stCondLst>
                                    <p:cond delay="0"/>
                                  </p:stCondLst>
                                  <p:childTnLst>
                                    <p:set>
                                      <p:cBhvr>
                                        <p:cTn id="69" dur="1" fill="hold">
                                          <p:stCondLst>
                                            <p:cond delay="0"/>
                                          </p:stCondLst>
                                        </p:cTn>
                                        <p:tgtEl>
                                          <p:spTgt spid="4101"/>
                                        </p:tgtEl>
                                        <p:attrNameLst>
                                          <p:attrName>style.visibility</p:attrName>
                                        </p:attrNameLst>
                                      </p:cBhvr>
                                      <p:to>
                                        <p:strVal val="visible"/>
                                      </p:to>
                                    </p:set>
                                    <p:animEffect transition="in" filter="fade">
                                      <p:cBhvr>
                                        <p:cTn id="70" dur="500"/>
                                        <p:tgtEl>
                                          <p:spTgt spid="410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9" grpId="0"/>
      <p:bldP spid="14" grpId="0"/>
      <p:bldP spid="10" grpId="0"/>
      <p:bldP spid="11" grpId="0" animBg="1"/>
      <p:bldP spid="12" grpId="0"/>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General design constrains – CNGS target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sp>
        <p:nvSpPr>
          <p:cNvPr id="8" name="TextBox 7"/>
          <p:cNvSpPr txBox="1"/>
          <p:nvPr/>
        </p:nvSpPr>
        <p:spPr>
          <a:xfrm>
            <a:off x="1066800" y="1676400"/>
            <a:ext cx="7010400" cy="1219200"/>
          </a:xfrm>
          <a:prstGeom prst="rect">
            <a:avLst/>
          </a:prstGeom>
          <a:solidFill>
            <a:srgbClr val="FF0000">
              <a:alpha val="30000"/>
            </a:srgbClr>
          </a:solidFill>
        </p:spPr>
        <p:txBody>
          <a:bodyPr wrap="square" rtlCol="0">
            <a:spAutoFit/>
          </a:bodyPr>
          <a:lstStyle/>
          <a:p>
            <a:pPr marL="400050" indent="-400050">
              <a:buFont typeface="+mj-lt"/>
              <a:buAutoNum type="romanUcPeriod"/>
            </a:pPr>
            <a:r>
              <a:rPr lang="en-GB" dirty="0" smtClean="0"/>
              <a:t>Target rods </a:t>
            </a:r>
            <a:r>
              <a:rPr lang="en-GB" b="1" dirty="0" smtClean="0">
                <a:solidFill>
                  <a:srgbClr val="0070C0"/>
                </a:solidFill>
              </a:rPr>
              <a:t>segmented</a:t>
            </a:r>
            <a:r>
              <a:rPr lang="en-GB" dirty="0" smtClean="0">
                <a:solidFill>
                  <a:srgbClr val="0070C0"/>
                </a:solidFill>
              </a:rPr>
              <a:t> </a:t>
            </a:r>
            <a:r>
              <a:rPr lang="en-GB" dirty="0" smtClean="0"/>
              <a:t>and </a:t>
            </a:r>
            <a:r>
              <a:rPr lang="en-GB" b="1" dirty="0" smtClean="0">
                <a:solidFill>
                  <a:srgbClr val="0070C0"/>
                </a:solidFill>
              </a:rPr>
              <a:t>thin</a:t>
            </a:r>
            <a:r>
              <a:rPr lang="en-GB" dirty="0" smtClean="0"/>
              <a:t> to maximize pion production and reduce </a:t>
            </a:r>
            <a:r>
              <a:rPr lang="en-GB" dirty="0" err="1" smtClean="0"/>
              <a:t>secondaries</a:t>
            </a:r>
            <a:r>
              <a:rPr lang="en-GB" dirty="0" smtClean="0"/>
              <a:t> </a:t>
            </a:r>
            <a:r>
              <a:rPr lang="en-GB" dirty="0" err="1" smtClean="0"/>
              <a:t>reinteraction</a:t>
            </a:r>
            <a:endParaRPr lang="en-GB" dirty="0" smtClean="0"/>
          </a:p>
          <a:p>
            <a:pPr marL="400050" indent="-400050">
              <a:buFont typeface="+mj-lt"/>
              <a:buAutoNum type="romanUcPeriod"/>
            </a:pPr>
            <a:r>
              <a:rPr lang="en-GB" dirty="0" smtClean="0"/>
              <a:t>Target need to be </a:t>
            </a:r>
            <a:r>
              <a:rPr lang="en-GB" b="1" dirty="0" smtClean="0">
                <a:solidFill>
                  <a:srgbClr val="0070C0"/>
                </a:solidFill>
              </a:rPr>
              <a:t>robust to resist beam-induced stresses</a:t>
            </a:r>
          </a:p>
          <a:p>
            <a:pPr marL="400050" indent="-400050">
              <a:buFont typeface="+mj-lt"/>
              <a:buAutoNum type="romanUcPeriod"/>
            </a:pPr>
            <a:r>
              <a:rPr lang="en-GB" dirty="0" smtClean="0"/>
              <a:t>Due to particle energy deposition the target must be </a:t>
            </a:r>
            <a:r>
              <a:rPr lang="en-GB" b="1" dirty="0" smtClean="0">
                <a:solidFill>
                  <a:srgbClr val="0070C0"/>
                </a:solidFill>
              </a:rPr>
              <a:t>cooled</a:t>
            </a:r>
            <a:endParaRPr lang="en-US" b="1" dirty="0">
              <a:solidFill>
                <a:srgbClr val="0070C0"/>
              </a:solidFill>
            </a:endParaRPr>
          </a:p>
        </p:txBody>
      </p:sp>
      <p:sp>
        <p:nvSpPr>
          <p:cNvPr id="9" name="TextBox 8"/>
          <p:cNvSpPr txBox="1"/>
          <p:nvPr/>
        </p:nvSpPr>
        <p:spPr>
          <a:xfrm>
            <a:off x="2362200" y="3135868"/>
            <a:ext cx="3995902" cy="369332"/>
          </a:xfrm>
          <a:prstGeom prst="rect">
            <a:avLst/>
          </a:prstGeom>
          <a:noFill/>
        </p:spPr>
        <p:txBody>
          <a:bodyPr wrap="none" rtlCol="0">
            <a:spAutoFit/>
          </a:bodyPr>
          <a:lstStyle/>
          <a:p>
            <a:r>
              <a:rPr lang="en-GB" i="1" dirty="0" smtClean="0"/>
              <a:t>With the following technological constraints:</a:t>
            </a:r>
            <a:endParaRPr lang="en-US" i="1" dirty="0"/>
          </a:p>
        </p:txBody>
      </p:sp>
      <p:sp>
        <p:nvSpPr>
          <p:cNvPr id="11" name="TextBox 10"/>
          <p:cNvSpPr txBox="1"/>
          <p:nvPr/>
        </p:nvSpPr>
        <p:spPr>
          <a:xfrm>
            <a:off x="609600" y="3759875"/>
            <a:ext cx="8001000" cy="2031325"/>
          </a:xfrm>
          <a:prstGeom prst="rect">
            <a:avLst/>
          </a:prstGeom>
          <a:solidFill>
            <a:schemeClr val="bg2"/>
          </a:solidFill>
        </p:spPr>
        <p:txBody>
          <a:bodyPr wrap="square" rtlCol="0">
            <a:spAutoFit/>
          </a:bodyPr>
          <a:lstStyle/>
          <a:p>
            <a:pPr marL="285750" indent="-285750">
              <a:buFont typeface="Wingdings" pitchFamily="2" charset="2"/>
              <a:buChar char="§"/>
            </a:pPr>
            <a:r>
              <a:rPr lang="en-GB" dirty="0" smtClean="0"/>
              <a:t>The target </a:t>
            </a:r>
            <a:r>
              <a:rPr lang="en-GB" b="1" dirty="0" smtClean="0">
                <a:solidFill>
                  <a:srgbClr val="0070C0"/>
                </a:solidFill>
              </a:rPr>
              <a:t>should not be cooled by water</a:t>
            </a:r>
            <a:r>
              <a:rPr lang="en-GB" dirty="0" smtClean="0"/>
              <a:t>, in order to avoid mechanical shocks and increases activation/radioprotection issues</a:t>
            </a:r>
          </a:p>
          <a:p>
            <a:pPr marL="285750" indent="-285750">
              <a:buFont typeface="Wingdings" pitchFamily="2" charset="2"/>
              <a:buChar char="§"/>
            </a:pPr>
            <a:r>
              <a:rPr lang="en-GB" dirty="0" smtClean="0"/>
              <a:t>Material choices should </a:t>
            </a:r>
            <a:r>
              <a:rPr lang="en-GB" b="1" dirty="0" smtClean="0">
                <a:solidFill>
                  <a:srgbClr val="0070C0"/>
                </a:solidFill>
              </a:rPr>
              <a:t>minimize the absorbed beam power </a:t>
            </a:r>
            <a:r>
              <a:rPr lang="en-GB" dirty="0" smtClean="0"/>
              <a:t>and </a:t>
            </a:r>
            <a:r>
              <a:rPr lang="en-GB" b="1" dirty="0" smtClean="0">
                <a:solidFill>
                  <a:srgbClr val="0070C0"/>
                </a:solidFill>
              </a:rPr>
              <a:t>maximize radiation resistance</a:t>
            </a:r>
          </a:p>
          <a:p>
            <a:pPr marL="285750" indent="-285750">
              <a:buFont typeface="Wingdings" pitchFamily="2" charset="2"/>
              <a:buChar char="§"/>
            </a:pPr>
            <a:r>
              <a:rPr lang="en-GB" dirty="0" smtClean="0"/>
              <a:t>Target should be </a:t>
            </a:r>
            <a:r>
              <a:rPr lang="en-GB" b="1" dirty="0" smtClean="0">
                <a:solidFill>
                  <a:srgbClr val="0070C0"/>
                </a:solidFill>
              </a:rPr>
              <a:t>replaceable</a:t>
            </a:r>
            <a:r>
              <a:rPr lang="en-GB" dirty="0" smtClean="0"/>
              <a:t>, with in-situ spares</a:t>
            </a:r>
          </a:p>
          <a:p>
            <a:pPr marL="285750" indent="-285750">
              <a:buFont typeface="Wingdings" pitchFamily="2" charset="2"/>
              <a:buChar char="§"/>
            </a:pPr>
            <a:r>
              <a:rPr lang="en-GB" dirty="0" smtClean="0"/>
              <a:t>The target station should allow remote handling by a crane</a:t>
            </a:r>
          </a:p>
          <a:p>
            <a:pPr marL="285750" indent="-285750">
              <a:buFont typeface="Wingdings" pitchFamily="2" charset="2"/>
              <a:buChar char="§"/>
            </a:pPr>
            <a:r>
              <a:rPr lang="en-GB" dirty="0" smtClean="0"/>
              <a:t>The target station should allow remote calibration of the alignment table</a:t>
            </a:r>
            <a:endParaRPr lang="en-US" dirty="0"/>
          </a:p>
        </p:txBody>
      </p:sp>
      <p:sp>
        <p:nvSpPr>
          <p:cNvPr id="12" name="TextBox 11"/>
          <p:cNvSpPr txBox="1"/>
          <p:nvPr/>
        </p:nvSpPr>
        <p:spPr>
          <a:xfrm>
            <a:off x="7391400" y="5906700"/>
            <a:ext cx="646972" cy="276999"/>
          </a:xfrm>
          <a:prstGeom prst="rect">
            <a:avLst/>
          </a:prstGeom>
          <a:noFill/>
        </p:spPr>
        <p:txBody>
          <a:bodyPr wrap="none" rtlCol="0">
            <a:spAutoFit/>
          </a:bodyPr>
          <a:lstStyle/>
          <a:p>
            <a:r>
              <a:rPr lang="en-US" sz="1200" i="1" dirty="0" smtClean="0">
                <a:solidFill>
                  <a:schemeClr val="bg1">
                    <a:lumMod val="50000"/>
                  </a:schemeClr>
                </a:solidFill>
              </a:rPr>
              <a:t>L. Bruno</a:t>
            </a:r>
            <a:endParaRPr lang="en-US" sz="1200" i="1" dirty="0">
              <a:solidFill>
                <a:schemeClr val="bg1">
                  <a:lumMod val="50000"/>
                </a:schemeClr>
              </a:solidFill>
            </a:endParaRPr>
          </a:p>
        </p:txBody>
      </p:sp>
      <p:pic>
        <p:nvPicPr>
          <p:cNvPr id="10" name="Picture 1" descr="C:\Documents and Settings\marco\Desktop\fission2009\images-1.jpeg"/>
          <p:cNvPicPr>
            <a:picLocks noChangeAspect="1" noChangeArrowheads="1"/>
          </p:cNvPicPr>
          <p:nvPr/>
        </p:nvPicPr>
        <p:blipFill>
          <a:blip r:embed="rId2"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34098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heel(1)">
                                      <p:cBhvr>
                                        <p:cTn id="9" dur="2000"/>
                                        <p:tgtEl>
                                          <p:spTgt spid="1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bg/>
                                          </p:spTgt>
                                        </p:tgtEl>
                                        <p:attrNameLst>
                                          <p:attrName>style.visibility</p:attrName>
                                        </p:attrNameLst>
                                      </p:cBhvr>
                                      <p:to>
                                        <p:strVal val="visible"/>
                                      </p:to>
                                    </p:set>
                                    <p:anim calcmode="lin" valueType="num">
                                      <p:cBhvr additive="base">
                                        <p:cTn id="29"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
                                            <p:bg/>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 calcmode="lin" valueType="num">
                                      <p:cBhvr additive="base">
                                        <p:cTn id="3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 calcmode="lin" valueType="num">
                                      <p:cBhvr additive="base">
                                        <p:cTn id="4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 calcmode="lin" valueType="num">
                                      <p:cBhvr additive="base">
                                        <p:cTn id="5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1">
                                            <p:txEl>
                                              <p:pRg st="4" end="4"/>
                                            </p:txEl>
                                          </p:spTgt>
                                        </p:tgtEl>
                                        <p:attrNameLst>
                                          <p:attrName>style.visibility</p:attrName>
                                        </p:attrNameLst>
                                      </p:cBhvr>
                                      <p:to>
                                        <p:strVal val="visible"/>
                                      </p:to>
                                    </p:set>
                                    <p:anim calcmode="lin" valueType="num">
                                      <p:cBhvr additive="base">
                                        <p:cTn id="5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p:bldP spid="11" grpId="0" uiExpand="1" build="p"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Yearly accumulated dose – CNGS target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pic>
        <p:nvPicPr>
          <p:cNvPr id="6" name="Content Placeholder 12" descr="doseproj.png"/>
          <p:cNvPicPr>
            <a:picLocks noChangeAspect="1"/>
          </p:cNvPicPr>
          <p:nvPr/>
        </p:nvPicPr>
        <p:blipFill>
          <a:blip r:embed="rId2" cstate="print"/>
          <a:stretch>
            <a:fillRect/>
          </a:stretch>
        </p:blipFill>
        <p:spPr>
          <a:xfrm rot="5400000">
            <a:off x="963386" y="522513"/>
            <a:ext cx="3429000" cy="4898571"/>
          </a:xfrm>
          <a:prstGeom prst="rect">
            <a:avLst/>
          </a:prstGeom>
        </p:spPr>
      </p:pic>
      <p:pic>
        <p:nvPicPr>
          <p:cNvPr id="7" name="Picture 6" descr="doseXYStart.png"/>
          <p:cNvPicPr>
            <a:picLocks noChangeAspect="1"/>
          </p:cNvPicPr>
          <p:nvPr/>
        </p:nvPicPr>
        <p:blipFill>
          <a:blip r:embed="rId3" cstate="print"/>
          <a:stretch>
            <a:fillRect/>
          </a:stretch>
        </p:blipFill>
        <p:spPr>
          <a:xfrm rot="5400000">
            <a:off x="5762897" y="1008017"/>
            <a:ext cx="2407920" cy="3439886"/>
          </a:xfrm>
          <a:prstGeom prst="rect">
            <a:avLst/>
          </a:prstGeom>
        </p:spPr>
      </p:pic>
      <p:pic>
        <p:nvPicPr>
          <p:cNvPr id="8" name="Picture 7" descr="doseXYEnd.png"/>
          <p:cNvPicPr>
            <a:picLocks noChangeAspect="1"/>
          </p:cNvPicPr>
          <p:nvPr/>
        </p:nvPicPr>
        <p:blipFill>
          <a:blip r:embed="rId4" cstate="print"/>
          <a:stretch>
            <a:fillRect/>
          </a:stretch>
        </p:blipFill>
        <p:spPr>
          <a:xfrm rot="5400000">
            <a:off x="5846173" y="3407773"/>
            <a:ext cx="2339339" cy="3341914"/>
          </a:xfrm>
          <a:prstGeom prst="rect">
            <a:avLst/>
          </a:prstGeom>
        </p:spPr>
      </p:pic>
      <p:sp>
        <p:nvSpPr>
          <p:cNvPr id="9" name="TextBox 8"/>
          <p:cNvSpPr txBox="1"/>
          <p:nvPr/>
        </p:nvSpPr>
        <p:spPr>
          <a:xfrm>
            <a:off x="5740568" y="3657600"/>
            <a:ext cx="2880469" cy="369332"/>
          </a:xfrm>
          <a:prstGeom prst="rect">
            <a:avLst/>
          </a:prstGeom>
          <a:noFill/>
        </p:spPr>
        <p:txBody>
          <a:bodyPr wrap="none" rtlCol="0">
            <a:spAutoFit/>
          </a:bodyPr>
          <a:lstStyle/>
          <a:p>
            <a:r>
              <a:rPr lang="en-US" dirty="0" smtClean="0"/>
              <a:t>Transversal cut, end of target</a:t>
            </a:r>
            <a:endParaRPr lang="en-US" dirty="0"/>
          </a:p>
        </p:txBody>
      </p:sp>
      <p:sp>
        <p:nvSpPr>
          <p:cNvPr id="10" name="TextBox 9"/>
          <p:cNvSpPr txBox="1"/>
          <p:nvPr/>
        </p:nvSpPr>
        <p:spPr>
          <a:xfrm>
            <a:off x="7601206" y="5986790"/>
            <a:ext cx="1019831" cy="261610"/>
          </a:xfrm>
          <a:prstGeom prst="rect">
            <a:avLst/>
          </a:prstGeom>
          <a:noFill/>
        </p:spPr>
        <p:txBody>
          <a:bodyPr wrap="none" rtlCol="0">
            <a:spAutoFit/>
          </a:bodyPr>
          <a:lstStyle/>
          <a:p>
            <a:r>
              <a:rPr lang="en-US" sz="1100" i="1" dirty="0" smtClean="0">
                <a:solidFill>
                  <a:schemeClr val="bg1">
                    <a:lumMod val="50000"/>
                  </a:schemeClr>
                </a:solidFill>
              </a:rPr>
              <a:t>K. Roeed, 2011</a:t>
            </a:r>
            <a:endParaRPr lang="en-US" sz="1100" i="1" dirty="0">
              <a:solidFill>
                <a:schemeClr val="bg1">
                  <a:lumMod val="50000"/>
                </a:schemeClr>
              </a:solidFill>
            </a:endParaRPr>
          </a:p>
        </p:txBody>
      </p:sp>
      <p:sp>
        <p:nvSpPr>
          <p:cNvPr id="11" name="TextBox 10"/>
          <p:cNvSpPr txBox="1"/>
          <p:nvPr/>
        </p:nvSpPr>
        <p:spPr>
          <a:xfrm>
            <a:off x="914400" y="4955738"/>
            <a:ext cx="3962400" cy="646331"/>
          </a:xfrm>
          <a:prstGeom prst="rect">
            <a:avLst/>
          </a:prstGeom>
          <a:noFill/>
        </p:spPr>
        <p:txBody>
          <a:bodyPr wrap="square" rtlCol="0">
            <a:spAutoFit/>
          </a:bodyPr>
          <a:lstStyle/>
          <a:p>
            <a:r>
              <a:rPr lang="en-US" dirty="0" smtClean="0"/>
              <a:t>Dose below target along the beam direction</a:t>
            </a:r>
            <a:endParaRPr lang="en-US" dirty="0"/>
          </a:p>
        </p:txBody>
      </p:sp>
      <p:sp>
        <p:nvSpPr>
          <p:cNvPr id="12" name="TextBox 11"/>
          <p:cNvSpPr txBox="1"/>
          <p:nvPr/>
        </p:nvSpPr>
        <p:spPr>
          <a:xfrm>
            <a:off x="5476875" y="1398506"/>
            <a:ext cx="3407856" cy="369332"/>
          </a:xfrm>
          <a:prstGeom prst="rect">
            <a:avLst/>
          </a:prstGeom>
          <a:noFill/>
        </p:spPr>
        <p:txBody>
          <a:bodyPr wrap="none" rtlCol="0">
            <a:spAutoFit/>
          </a:bodyPr>
          <a:lstStyle/>
          <a:p>
            <a:r>
              <a:rPr lang="en-US" dirty="0" smtClean="0"/>
              <a:t>Transversal cut, beginning of target</a:t>
            </a:r>
            <a:endParaRPr lang="en-US" dirty="0"/>
          </a:p>
        </p:txBody>
      </p:sp>
    </p:spTree>
    <p:extLst>
      <p:ext uri="{BB962C8B-B14F-4D97-AF65-F5344CB8AC3E}">
        <p14:creationId xmlns:p14="http://schemas.microsoft.com/office/powerpoint/2010/main" val="2609216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pic>
        <p:nvPicPr>
          <p:cNvPr id="6" name="Picture 2" descr="G:\Projects\Equipements Damien\CNGS\Cible T40 avant blindage 2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00" y="304800"/>
            <a:ext cx="78994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90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pic>
        <p:nvPicPr>
          <p:cNvPr id="5" name="Picture 2" descr="G:\Projects\Equipements Damien\CNGS\Blindage\Ventilation  blindage amo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136" y="76200"/>
            <a:ext cx="4681728" cy="62423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62400" y="1063752"/>
            <a:ext cx="1524000" cy="646331"/>
          </a:xfrm>
          <a:prstGeom prst="rect">
            <a:avLst/>
          </a:prstGeom>
          <a:noFill/>
        </p:spPr>
        <p:txBody>
          <a:bodyPr wrap="square" rtlCol="0">
            <a:spAutoFit/>
          </a:bodyPr>
          <a:lstStyle/>
          <a:p>
            <a:r>
              <a:rPr lang="en-GB" b="1" dirty="0" err="1" smtClean="0">
                <a:solidFill>
                  <a:schemeClr val="bg1"/>
                </a:solidFill>
                <a:effectLst>
                  <a:outerShdw blurRad="38100" dist="38100" dir="2700000" algn="tl">
                    <a:srgbClr val="000000">
                      <a:alpha val="43137"/>
                    </a:srgbClr>
                  </a:outerShdw>
                </a:effectLst>
              </a:rPr>
              <a:t>hBN</a:t>
            </a:r>
            <a:r>
              <a:rPr lang="en-GB" b="1" dirty="0" smtClean="0">
                <a:solidFill>
                  <a:schemeClr val="bg1"/>
                </a:solidFill>
                <a:effectLst>
                  <a:outerShdw blurRad="38100" dist="38100" dir="2700000" algn="tl">
                    <a:srgbClr val="000000">
                      <a:alpha val="43137"/>
                    </a:srgbClr>
                  </a:outerShdw>
                </a:effectLst>
              </a:rPr>
              <a:t> collimator</a:t>
            </a:r>
            <a:endParaRPr lang="en-US" b="1" dirty="0">
              <a:solidFill>
                <a:schemeClr val="bg1"/>
              </a:solidFill>
              <a:effectLst>
                <a:outerShdw blurRad="38100" dist="38100" dir="2700000" algn="tl">
                  <a:srgbClr val="000000">
                    <a:alpha val="43137"/>
                  </a:srgbClr>
                </a:outerShdw>
              </a:effectLst>
            </a:endParaRPr>
          </a:p>
        </p:txBody>
      </p:sp>
      <p:cxnSp>
        <p:nvCxnSpPr>
          <p:cNvPr id="7" name="Straight Arrow Connector 6"/>
          <p:cNvCxnSpPr/>
          <p:nvPr/>
        </p:nvCxnSpPr>
        <p:spPr>
          <a:xfrm flipH="1" flipV="1">
            <a:off x="3505200" y="1978152"/>
            <a:ext cx="152400" cy="2438400"/>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410200" y="1825752"/>
            <a:ext cx="76200" cy="2525486"/>
          </a:xfrm>
          <a:prstGeom prst="straightConnector1">
            <a:avLst/>
          </a:prstGeom>
          <a:ln w="381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8600" y="3806952"/>
            <a:ext cx="1074333"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Air inlet</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190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pic>
        <p:nvPicPr>
          <p:cNvPr id="5" name="Picture 2" descr="G:\Projects\Equipements Damien\CNGS\Montage\DSCN0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50848" y="856488"/>
            <a:ext cx="6242304" cy="468172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581400" y="1143000"/>
            <a:ext cx="304800" cy="99060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4200" y="685800"/>
            <a:ext cx="1605568" cy="369332"/>
          </a:xfrm>
          <a:prstGeom prst="rect">
            <a:avLst/>
          </a:prstGeom>
          <a:noFill/>
        </p:spPr>
        <p:txBody>
          <a:bodyPr wrap="none" rtlCol="0">
            <a:spAutoFit/>
          </a:bodyPr>
          <a:lstStyle/>
          <a:p>
            <a:r>
              <a:rPr lang="en-GB" b="1" dirty="0" smtClean="0">
                <a:solidFill>
                  <a:schemeClr val="bg1"/>
                </a:solidFill>
                <a:effectLst>
                  <a:outerShdw blurRad="38100" dist="38100" dir="2700000" algn="tl">
                    <a:srgbClr val="000000">
                      <a:alpha val="43137"/>
                    </a:srgbClr>
                  </a:outerShdw>
                </a:effectLst>
              </a:rPr>
              <a:t>Proton beam</a:t>
            </a:r>
            <a:endParaRPr lang="en-US"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2362200" y="4154269"/>
            <a:ext cx="1371600" cy="646331"/>
          </a:xfrm>
          <a:prstGeom prst="rect">
            <a:avLst/>
          </a:prstGeom>
          <a:noFill/>
        </p:spPr>
        <p:txBody>
          <a:bodyPr wrap="square" rtlCol="0">
            <a:spAutoFit/>
          </a:bodyPr>
          <a:lstStyle/>
          <a:p>
            <a:r>
              <a:rPr lang="en-GB" b="1" dirty="0" smtClean="0">
                <a:solidFill>
                  <a:schemeClr val="bg1"/>
                </a:solidFill>
                <a:effectLst>
                  <a:outerShdw blurRad="38100" dist="38100" dir="2700000" algn="tl">
                    <a:srgbClr val="000000">
                      <a:alpha val="43137"/>
                    </a:srgbClr>
                  </a:outerShdw>
                </a:effectLst>
              </a:rPr>
              <a:t>Flow separator</a:t>
            </a:r>
            <a:endParaRPr lang="en-US" b="1" dirty="0">
              <a:solidFill>
                <a:schemeClr val="bg1"/>
              </a:solidFill>
              <a:effectLst>
                <a:outerShdw blurRad="38100" dist="38100" dir="2700000" algn="tl">
                  <a:srgbClr val="000000">
                    <a:alpha val="43137"/>
                  </a:srgbClr>
                </a:outerShdw>
              </a:effectLst>
            </a:endParaRPr>
          </a:p>
        </p:txBody>
      </p:sp>
      <p:cxnSp>
        <p:nvCxnSpPr>
          <p:cNvPr id="9" name="Straight Arrow Connector 8"/>
          <p:cNvCxnSpPr>
            <a:stCxn id="8" idx="0"/>
          </p:cNvCxnSpPr>
          <p:nvPr/>
        </p:nvCxnSpPr>
        <p:spPr>
          <a:xfrm flipV="1">
            <a:off x="3048000" y="2514600"/>
            <a:ext cx="457200" cy="163966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124200" y="2743200"/>
            <a:ext cx="2286000" cy="141106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694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684405" cy="438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504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pic>
        <p:nvPicPr>
          <p:cNvPr id="3074" name="Picture 2" descr="G:\Workspaces\c\calviani\CNGS\other_pres\img_20110410_f03cff7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41" y="543515"/>
            <a:ext cx="8806721" cy="57048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24200" y="2829515"/>
            <a:ext cx="614271" cy="369332"/>
          </a:xfrm>
          <a:prstGeom prst="rect">
            <a:avLst/>
          </a:prstGeom>
          <a:solidFill>
            <a:schemeClr val="bg1">
              <a:alpha val="30000"/>
            </a:schemeClr>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SPS</a:t>
            </a:r>
            <a:endParaRPr lang="en-US"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1981200" y="695915"/>
            <a:ext cx="3388363" cy="369332"/>
          </a:xfrm>
          <a:prstGeom prst="rect">
            <a:avLst/>
          </a:prstGeom>
          <a:solidFill>
            <a:schemeClr val="bg1">
              <a:alpha val="30000"/>
            </a:schemeClr>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North Area and Prevessin site</a:t>
            </a:r>
            <a:endParaRPr lang="en-US"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84722" y="5127183"/>
            <a:ext cx="2183355" cy="369332"/>
          </a:xfrm>
          <a:prstGeom prst="rect">
            <a:avLst/>
          </a:prstGeom>
          <a:solidFill>
            <a:schemeClr val="bg1">
              <a:alpha val="30000"/>
            </a:schemeClr>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PS and Meyrin site</a:t>
            </a:r>
            <a:endParaRPr lang="en-US"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609600" y="2067515"/>
            <a:ext cx="184731" cy="369332"/>
          </a:xfrm>
          <a:prstGeom prst="rect">
            <a:avLst/>
          </a:prstGeom>
          <a:noFill/>
        </p:spPr>
        <p:txBody>
          <a:bodyPr wrap="none" rtlCol="0">
            <a:spAutoFit/>
          </a:bodyPr>
          <a:lstStyle/>
          <a:p>
            <a:endParaRPr lang="en-US" dirty="0"/>
          </a:p>
        </p:txBody>
      </p:sp>
      <p:sp>
        <p:nvSpPr>
          <p:cNvPr id="14" name="TextBox 13"/>
          <p:cNvSpPr txBox="1"/>
          <p:nvPr/>
        </p:nvSpPr>
        <p:spPr>
          <a:xfrm>
            <a:off x="7880786" y="3338835"/>
            <a:ext cx="697627" cy="369332"/>
          </a:xfrm>
          <a:prstGeom prst="rect">
            <a:avLst/>
          </a:prstGeom>
          <a:solidFill>
            <a:schemeClr val="bg1">
              <a:alpha val="30000"/>
            </a:schemeClr>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LHC</a:t>
            </a:r>
            <a:endParaRPr lang="en-US"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57200" y="4277315"/>
            <a:ext cx="1369286" cy="261610"/>
          </a:xfrm>
          <a:prstGeom prst="rect">
            <a:avLst/>
          </a:prstGeom>
          <a:solidFill>
            <a:schemeClr val="bg1">
              <a:alpha val="30000"/>
            </a:schemeClr>
          </a:solidFill>
        </p:spPr>
        <p:txBody>
          <a:bodyPr wrap="none" rtlCol="0">
            <a:spAutoFit/>
          </a:bodyPr>
          <a:lstStyle/>
          <a:p>
            <a:r>
              <a:rPr lang="en-US" sz="1100" b="1" dirty="0" smtClean="0">
                <a:solidFill>
                  <a:schemeClr val="bg1"/>
                </a:solidFill>
                <a:effectLst>
                  <a:outerShdw blurRad="38100" dist="38100" dir="2700000" algn="tl">
                    <a:srgbClr val="000000">
                      <a:alpha val="43137"/>
                    </a:srgbClr>
                  </a:outerShdw>
                </a:effectLst>
              </a:rPr>
              <a:t>TI2 LHC injection</a:t>
            </a:r>
            <a:endParaRPr lang="en-US" sz="11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4572000" y="4075028"/>
            <a:ext cx="797563" cy="430887"/>
          </a:xfrm>
          <a:prstGeom prst="rect">
            <a:avLst/>
          </a:prstGeom>
          <a:solidFill>
            <a:schemeClr val="bg1">
              <a:alpha val="30000"/>
            </a:schemeClr>
          </a:solidFill>
        </p:spPr>
        <p:txBody>
          <a:bodyPr wrap="square" rtlCol="0">
            <a:spAutoFit/>
          </a:bodyPr>
          <a:lstStyle/>
          <a:p>
            <a:r>
              <a:rPr lang="en-US" sz="1100" b="1" smtClean="0">
                <a:solidFill>
                  <a:schemeClr val="bg1"/>
                </a:solidFill>
                <a:effectLst>
                  <a:outerShdw blurRad="38100" dist="38100" dir="2700000" algn="tl">
                    <a:srgbClr val="000000">
                      <a:alpha val="43137"/>
                    </a:srgbClr>
                  </a:outerShdw>
                </a:effectLst>
              </a:rPr>
              <a:t>TI8 </a:t>
            </a:r>
            <a:r>
              <a:rPr lang="en-US" sz="1100" b="1" dirty="0" smtClean="0">
                <a:solidFill>
                  <a:schemeClr val="bg1"/>
                </a:solidFill>
                <a:effectLst>
                  <a:outerShdw blurRad="38100" dist="38100" dir="2700000" algn="tl">
                    <a:srgbClr val="000000">
                      <a:alpha val="43137"/>
                    </a:srgbClr>
                  </a:outerShdw>
                </a:effectLst>
              </a:rPr>
              <a:t>LHC injection</a:t>
            </a:r>
            <a:endParaRPr lang="en-US" sz="1100" b="1"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5562600" y="3351247"/>
            <a:ext cx="885179" cy="369332"/>
          </a:xfrm>
          <a:prstGeom prst="rect">
            <a:avLst/>
          </a:prstGeom>
          <a:solidFill>
            <a:schemeClr val="bg1">
              <a:alpha val="30000"/>
            </a:schemeClr>
          </a:solid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CNGS</a:t>
            </a:r>
            <a:endParaRPr lang="en-US"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5341260" y="2741647"/>
            <a:ext cx="663929" cy="400110"/>
          </a:xfrm>
          <a:prstGeom prst="rect">
            <a:avLst/>
          </a:prstGeom>
          <a:solidFill>
            <a:schemeClr val="bg1">
              <a:alpha val="30000"/>
            </a:schemeClr>
          </a:solid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rPr>
              <a:t>Target area</a:t>
            </a:r>
            <a:endParaRPr lang="en-US" sz="10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6711202" y="3141757"/>
            <a:ext cx="663929" cy="400110"/>
          </a:xfrm>
          <a:prstGeom prst="rect">
            <a:avLst/>
          </a:prstGeom>
          <a:solidFill>
            <a:schemeClr val="bg1">
              <a:alpha val="30000"/>
            </a:schemeClr>
          </a:solid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rPr>
              <a:t>Decay pipe</a:t>
            </a:r>
            <a:endParaRPr lang="en-US" sz="1000"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6559183" y="4290471"/>
            <a:ext cx="1176676" cy="400110"/>
          </a:xfrm>
          <a:prstGeom prst="rect">
            <a:avLst/>
          </a:prstGeom>
          <a:solidFill>
            <a:schemeClr val="bg1">
              <a:alpha val="30000"/>
            </a:schemeClr>
          </a:solidFill>
        </p:spPr>
        <p:txBody>
          <a:bodyPr wrap="square" rtlCol="0">
            <a:spAutoFit/>
          </a:bodyPr>
          <a:lstStyle/>
          <a:p>
            <a:r>
              <a:rPr lang="en-US" sz="1000" b="1" dirty="0" smtClean="0">
                <a:solidFill>
                  <a:schemeClr val="bg1"/>
                </a:solidFill>
                <a:effectLst>
                  <a:outerShdw blurRad="38100" dist="38100" dir="2700000" algn="tl">
                    <a:srgbClr val="000000">
                      <a:alpha val="43137"/>
                    </a:srgbClr>
                  </a:outerShdw>
                </a:effectLst>
              </a:rPr>
              <a:t>Hadron stop + muon pits</a:t>
            </a:r>
            <a:endParaRPr lang="en-US" sz="1000" b="1" dirty="0">
              <a:solidFill>
                <a:schemeClr val="bg1"/>
              </a:solidFill>
              <a:effectLst>
                <a:outerShdw blurRad="38100" dist="38100" dir="2700000" algn="tl">
                  <a:srgbClr val="000000">
                    <a:alpha val="43137"/>
                  </a:srgbClr>
                </a:outerShdw>
              </a:effectLst>
            </a:endParaRPr>
          </a:p>
        </p:txBody>
      </p:sp>
      <p:cxnSp>
        <p:nvCxnSpPr>
          <p:cNvPr id="22" name="Straight Arrow Connector 21"/>
          <p:cNvCxnSpPr>
            <a:stCxn id="18" idx="2"/>
          </p:cNvCxnSpPr>
          <p:nvPr/>
        </p:nvCxnSpPr>
        <p:spPr>
          <a:xfrm flipH="1">
            <a:off x="5369563" y="3141757"/>
            <a:ext cx="303662" cy="39415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2"/>
          </p:cNvCxnSpPr>
          <p:nvPr/>
        </p:nvCxnSpPr>
        <p:spPr>
          <a:xfrm flipH="1">
            <a:off x="6005189" y="3541867"/>
            <a:ext cx="1037978" cy="53316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cxnSp>
        <p:nvCxnSpPr>
          <p:cNvPr id="6" name="Straight Arrow Connector 5"/>
          <p:cNvCxnSpPr/>
          <p:nvPr/>
        </p:nvCxnSpPr>
        <p:spPr>
          <a:xfrm>
            <a:off x="7147521" y="4810715"/>
            <a:ext cx="1082079" cy="685800"/>
          </a:xfrm>
          <a:prstGeom prst="straightConnector1">
            <a:avLst/>
          </a:prstGeom>
          <a:ln w="31750">
            <a:solidFill>
              <a:srgbClr val="0070C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55986">
            <a:off x="6934200" y="5359294"/>
            <a:ext cx="1560684" cy="307777"/>
          </a:xfrm>
          <a:prstGeom prst="rect">
            <a:avLst/>
          </a:prstGeom>
          <a:solidFill>
            <a:schemeClr val="bg1">
              <a:alpha val="30000"/>
            </a:schemeClr>
          </a:solid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latin typeface="Symbol" pitchFamily="18" charset="2"/>
              </a:rPr>
              <a:t>n</a:t>
            </a:r>
            <a:r>
              <a:rPr lang="en-US" sz="1400" b="1" dirty="0" smtClean="0">
                <a:solidFill>
                  <a:schemeClr val="bg1"/>
                </a:solidFill>
                <a:effectLst>
                  <a:outerShdw blurRad="38100" dist="38100" dir="2700000" algn="tl">
                    <a:srgbClr val="000000">
                      <a:alpha val="43137"/>
                    </a:srgbClr>
                  </a:outerShdw>
                </a:effectLst>
              </a:rPr>
              <a:t> towards LNGS</a:t>
            </a:r>
            <a:endParaRPr lang="en-US" sz="1400" b="1" dirty="0">
              <a:solidFill>
                <a:schemeClr val="bg1"/>
              </a:solidFill>
              <a:effectLst>
                <a:outerShdw blurRad="38100" dist="38100" dir="2700000" algn="tl">
                  <a:srgbClr val="000000">
                    <a:alpha val="43137"/>
                  </a:srgbClr>
                </a:outerShdw>
              </a:effectLst>
            </a:endParaRPr>
          </a:p>
        </p:txBody>
      </p:sp>
      <p:sp>
        <p:nvSpPr>
          <p:cNvPr id="26" name="TextBox 25"/>
          <p:cNvSpPr txBox="1"/>
          <p:nvPr/>
        </p:nvSpPr>
        <p:spPr>
          <a:xfrm>
            <a:off x="5562600" y="81677"/>
            <a:ext cx="3505200" cy="2800767"/>
          </a:xfrm>
          <a:prstGeom prst="rect">
            <a:avLst/>
          </a:prstGeom>
          <a:solidFill>
            <a:schemeClr val="bg1">
              <a:lumMod val="50000"/>
              <a:alpha val="49000"/>
            </a:schemeClr>
          </a:solidFill>
        </p:spPr>
        <p:txBody>
          <a:bodyPr wrap="square" rtlCol="0">
            <a:spAutoFit/>
          </a:bodyPr>
          <a:lstStyle/>
          <a:p>
            <a:pPr marL="285750" indent="-285750">
              <a:buFont typeface="Wingdings" pitchFamily="2" charset="2"/>
              <a:buChar char="§"/>
            </a:pPr>
            <a:r>
              <a:rPr lang="en-GB" b="1" dirty="0" smtClean="0">
                <a:solidFill>
                  <a:schemeClr val="bg1"/>
                </a:solidFill>
              </a:rPr>
              <a:t>SPS: 2 fast extraction of </a:t>
            </a:r>
            <a:r>
              <a:rPr lang="en-GB" b="1" dirty="0" smtClean="0">
                <a:solidFill>
                  <a:srgbClr val="FF0000"/>
                </a:solidFill>
                <a:effectLst>
                  <a:outerShdw blurRad="38100" dist="38100" dir="2700000" algn="tl">
                    <a:srgbClr val="000000">
                      <a:alpha val="43137"/>
                    </a:srgbClr>
                  </a:outerShdw>
                </a:effectLst>
              </a:rPr>
              <a:t>400 </a:t>
            </a:r>
            <a:r>
              <a:rPr lang="en-GB" b="1" dirty="0" err="1" smtClean="0">
                <a:solidFill>
                  <a:srgbClr val="FF0000"/>
                </a:solidFill>
                <a:effectLst>
                  <a:outerShdw blurRad="38100" dist="38100" dir="2700000" algn="tl">
                    <a:srgbClr val="000000">
                      <a:alpha val="43137"/>
                    </a:srgbClr>
                  </a:outerShdw>
                </a:effectLst>
              </a:rPr>
              <a:t>GeV</a:t>
            </a:r>
            <a:r>
              <a:rPr lang="en-GB" b="1" dirty="0" smtClean="0">
                <a:solidFill>
                  <a:srgbClr val="FF0000"/>
                </a:solidFill>
                <a:effectLst>
                  <a:outerShdw blurRad="38100" dist="38100" dir="2700000" algn="tl">
                    <a:srgbClr val="000000">
                      <a:alpha val="43137"/>
                    </a:srgbClr>
                  </a:outerShdw>
                </a:effectLst>
              </a:rPr>
              <a:t>/c </a:t>
            </a:r>
            <a:r>
              <a:rPr lang="en-GB" b="1" dirty="0" smtClean="0">
                <a:solidFill>
                  <a:schemeClr val="bg1"/>
                </a:solidFill>
              </a:rPr>
              <a:t>protons every 6 seconds</a:t>
            </a:r>
          </a:p>
          <a:p>
            <a:pPr marL="285750" indent="-285750">
              <a:buFont typeface="Wingdings" pitchFamily="2" charset="2"/>
              <a:buChar char="§"/>
            </a:pPr>
            <a:r>
              <a:rPr lang="en-GB" b="1" dirty="0" smtClean="0">
                <a:solidFill>
                  <a:srgbClr val="FF0000"/>
                </a:solidFill>
                <a:effectLst>
                  <a:outerShdw blurRad="38100" dist="38100" dir="2700000" algn="tl">
                    <a:srgbClr val="000000">
                      <a:alpha val="43137"/>
                    </a:srgbClr>
                  </a:outerShdw>
                </a:effectLst>
              </a:rPr>
              <a:t>Nominal 2x 2.4*10</a:t>
            </a:r>
            <a:r>
              <a:rPr lang="en-GB" b="1" baseline="30000" dirty="0" smtClean="0">
                <a:solidFill>
                  <a:srgbClr val="FF0000"/>
                </a:solidFill>
                <a:effectLst>
                  <a:outerShdw blurRad="38100" dist="38100" dir="2700000" algn="tl">
                    <a:srgbClr val="000000">
                      <a:alpha val="43137"/>
                    </a:srgbClr>
                  </a:outerShdw>
                </a:effectLst>
              </a:rPr>
              <a:t>13</a:t>
            </a:r>
            <a:r>
              <a:rPr lang="en-GB" b="1" dirty="0" smtClean="0">
                <a:solidFill>
                  <a:srgbClr val="FF0000"/>
                </a:solidFill>
                <a:effectLst>
                  <a:outerShdw blurRad="38100" dist="38100" dir="2700000" algn="tl">
                    <a:srgbClr val="000000">
                      <a:alpha val="43137"/>
                    </a:srgbClr>
                  </a:outerShdw>
                </a:effectLst>
              </a:rPr>
              <a:t> </a:t>
            </a:r>
            <a:r>
              <a:rPr lang="en-GB" b="1" dirty="0" err="1" smtClean="0">
                <a:solidFill>
                  <a:srgbClr val="FF0000"/>
                </a:solidFill>
                <a:effectLst>
                  <a:outerShdw blurRad="38100" dist="38100" dir="2700000" algn="tl">
                    <a:srgbClr val="000000">
                      <a:alpha val="43137"/>
                    </a:srgbClr>
                  </a:outerShdw>
                </a:effectLst>
              </a:rPr>
              <a:t>ppp</a:t>
            </a:r>
            <a:r>
              <a:rPr lang="en-GB" b="1" dirty="0" smtClean="0">
                <a:solidFill>
                  <a:srgbClr val="FF0000"/>
                </a:solidFill>
                <a:effectLst>
                  <a:outerShdw blurRad="38100" dist="38100" dir="2700000" algn="tl">
                    <a:srgbClr val="000000">
                      <a:alpha val="43137"/>
                    </a:srgbClr>
                  </a:outerShdw>
                </a:effectLst>
              </a:rPr>
              <a:t> </a:t>
            </a:r>
            <a:r>
              <a:rPr lang="en-GB" b="1" dirty="0" smtClean="0">
                <a:solidFill>
                  <a:schemeClr val="bg1"/>
                </a:solidFill>
              </a:rPr>
              <a:t>in </a:t>
            </a:r>
            <a:r>
              <a:rPr lang="en-GB" b="1" dirty="0" smtClean="0">
                <a:solidFill>
                  <a:srgbClr val="FF0000"/>
                </a:solidFill>
                <a:effectLst>
                  <a:outerShdw blurRad="38100" dist="38100" dir="2700000" algn="tl">
                    <a:srgbClr val="000000">
                      <a:alpha val="43137"/>
                    </a:srgbClr>
                  </a:outerShdw>
                </a:effectLst>
              </a:rPr>
              <a:t>10.5 </a:t>
            </a:r>
            <a:r>
              <a:rPr lang="en-GB" b="1" dirty="0" err="1" smtClean="0">
                <a:solidFill>
                  <a:srgbClr val="FF0000"/>
                </a:solidFill>
                <a:effectLst>
                  <a:outerShdw blurRad="38100" dist="38100" dir="2700000" algn="tl">
                    <a:srgbClr val="000000">
                      <a:alpha val="43137"/>
                    </a:srgbClr>
                  </a:outerShdw>
                </a:effectLst>
                <a:latin typeface="Symbol" pitchFamily="18" charset="2"/>
              </a:rPr>
              <a:t>m</a:t>
            </a:r>
            <a:r>
              <a:rPr lang="en-GB" b="1" dirty="0" err="1" smtClean="0">
                <a:solidFill>
                  <a:srgbClr val="FF0000"/>
                </a:solidFill>
                <a:effectLst>
                  <a:outerShdw blurRad="38100" dist="38100" dir="2700000" algn="tl">
                    <a:srgbClr val="000000">
                      <a:alpha val="43137"/>
                    </a:srgbClr>
                  </a:outerShdw>
                </a:effectLst>
              </a:rPr>
              <a:t>s</a:t>
            </a:r>
            <a:r>
              <a:rPr lang="en-GB" b="1" dirty="0" smtClean="0">
                <a:solidFill>
                  <a:schemeClr val="bg1"/>
                </a:solidFill>
              </a:rPr>
              <a:t> interleaved by </a:t>
            </a:r>
            <a:r>
              <a:rPr lang="en-GB" b="1" dirty="0" smtClean="0">
                <a:solidFill>
                  <a:srgbClr val="FF0000"/>
                </a:solidFill>
                <a:effectLst>
                  <a:outerShdw blurRad="38100" dist="38100" dir="2700000" algn="tl">
                    <a:srgbClr val="000000">
                      <a:alpha val="43137"/>
                    </a:srgbClr>
                  </a:outerShdw>
                </a:effectLst>
              </a:rPr>
              <a:t>50 </a:t>
            </a:r>
            <a:r>
              <a:rPr lang="en-GB" b="1" dirty="0" err="1" smtClean="0">
                <a:solidFill>
                  <a:srgbClr val="FF0000"/>
                </a:solidFill>
                <a:effectLst>
                  <a:outerShdw blurRad="38100" dist="38100" dir="2700000" algn="tl">
                    <a:srgbClr val="000000">
                      <a:alpha val="43137"/>
                    </a:srgbClr>
                  </a:outerShdw>
                </a:effectLst>
              </a:rPr>
              <a:t>ms</a:t>
            </a:r>
            <a:r>
              <a:rPr lang="en-GB" b="1" dirty="0" smtClean="0">
                <a:solidFill>
                  <a:srgbClr val="FF0000"/>
                </a:solidFill>
                <a:effectLst>
                  <a:outerShdw blurRad="38100" dist="38100" dir="2700000" algn="tl">
                    <a:srgbClr val="000000">
                      <a:alpha val="43137"/>
                    </a:srgbClr>
                  </a:outerShdw>
                </a:effectLst>
              </a:rPr>
              <a:t> </a:t>
            </a:r>
            <a:r>
              <a:rPr lang="en-GB" sz="1400" b="1" dirty="0" smtClean="0">
                <a:solidFill>
                  <a:srgbClr val="FFFF00"/>
                </a:solidFill>
                <a:effectLst>
                  <a:outerShdw blurRad="38100" dist="38100" dir="2700000" algn="tl">
                    <a:srgbClr val="000000">
                      <a:alpha val="43137"/>
                    </a:srgbClr>
                  </a:outerShdw>
                </a:effectLst>
              </a:rPr>
              <a:t>(currently 2x 2.1*10</a:t>
            </a:r>
            <a:r>
              <a:rPr lang="en-GB" sz="1400" b="1" baseline="30000" dirty="0" smtClean="0">
                <a:solidFill>
                  <a:srgbClr val="FFFF00"/>
                </a:solidFill>
                <a:effectLst>
                  <a:outerShdw blurRad="38100" dist="38100" dir="2700000" algn="tl">
                    <a:srgbClr val="000000">
                      <a:alpha val="43137"/>
                    </a:srgbClr>
                  </a:outerShdw>
                </a:effectLst>
              </a:rPr>
              <a:t>13 </a:t>
            </a:r>
            <a:r>
              <a:rPr lang="en-GB" sz="1400" b="1" dirty="0" err="1" smtClean="0">
                <a:solidFill>
                  <a:srgbClr val="FFFF00"/>
                </a:solidFill>
                <a:effectLst>
                  <a:outerShdw blurRad="38100" dist="38100" dir="2700000" algn="tl">
                    <a:srgbClr val="000000">
                      <a:alpha val="43137"/>
                    </a:srgbClr>
                  </a:outerShdw>
                </a:effectLst>
              </a:rPr>
              <a:t>ppp</a:t>
            </a:r>
            <a:r>
              <a:rPr lang="en-GB" sz="1400" b="1" dirty="0" smtClean="0">
                <a:solidFill>
                  <a:srgbClr val="FFFF00"/>
                </a:solidFill>
                <a:effectLst>
                  <a:outerShdw blurRad="38100" dist="38100" dir="2700000" algn="tl">
                    <a:srgbClr val="000000">
                      <a:alpha val="43137"/>
                    </a:srgbClr>
                  </a:outerShdw>
                </a:effectLst>
              </a:rPr>
              <a:t>)</a:t>
            </a:r>
            <a:endParaRPr lang="en-GB" b="1" dirty="0">
              <a:solidFill>
                <a:srgbClr val="FFFF00"/>
              </a:solidFill>
              <a:effectLst>
                <a:outerShdw blurRad="38100" dist="38100" dir="2700000" algn="tl">
                  <a:srgbClr val="000000">
                    <a:alpha val="43137"/>
                  </a:srgbClr>
                </a:outerShdw>
              </a:effectLst>
            </a:endParaRPr>
          </a:p>
          <a:p>
            <a:pPr marL="285750" indent="-285750">
              <a:buFont typeface="Wingdings" pitchFamily="2" charset="2"/>
              <a:buChar char="§"/>
            </a:pPr>
            <a:r>
              <a:rPr lang="en-GB" b="1" dirty="0" smtClean="0">
                <a:solidFill>
                  <a:schemeClr val="bg1"/>
                </a:solidFill>
                <a:sym typeface="Wingdings" pitchFamily="2" charset="2"/>
              </a:rPr>
              <a:t>Beam power: </a:t>
            </a:r>
            <a:r>
              <a:rPr lang="en-GB" b="1" dirty="0" smtClean="0">
                <a:solidFill>
                  <a:srgbClr val="FF0000"/>
                </a:solidFill>
                <a:effectLst>
                  <a:outerShdw blurRad="38100" dist="38100" dir="2700000" algn="tl">
                    <a:srgbClr val="000000">
                      <a:alpha val="43137"/>
                    </a:srgbClr>
                  </a:outerShdw>
                </a:effectLst>
                <a:sym typeface="Wingdings" pitchFamily="2" charset="2"/>
              </a:rPr>
              <a:t>~500 kW </a:t>
            </a:r>
            <a:r>
              <a:rPr lang="en-GB" sz="1400" b="1" dirty="0" smtClean="0">
                <a:solidFill>
                  <a:srgbClr val="FFFF00"/>
                </a:solidFill>
                <a:effectLst>
                  <a:outerShdw blurRad="38100" dist="38100" dir="2700000" algn="tl">
                    <a:srgbClr val="000000">
                      <a:alpha val="43137"/>
                    </a:srgbClr>
                  </a:outerShdw>
                </a:effectLst>
                <a:sym typeface="Wingdings" pitchFamily="2" charset="2"/>
              </a:rPr>
              <a:t>(currently 448 kW)</a:t>
            </a:r>
            <a:endParaRPr lang="en-GB" b="1" dirty="0" smtClean="0">
              <a:solidFill>
                <a:srgbClr val="FFFF00"/>
              </a:solidFill>
              <a:effectLst>
                <a:outerShdw blurRad="38100" dist="38100" dir="2700000" algn="tl">
                  <a:srgbClr val="000000">
                    <a:alpha val="43137"/>
                  </a:srgbClr>
                </a:outerShdw>
              </a:effectLst>
              <a:sym typeface="Wingdings" pitchFamily="2" charset="2"/>
            </a:endParaRPr>
          </a:p>
          <a:p>
            <a:pPr marL="285750" indent="-285750">
              <a:buFont typeface="Wingdings" pitchFamily="2" charset="2"/>
              <a:buChar char="§"/>
            </a:pPr>
            <a:r>
              <a:rPr lang="en-GB" b="1" dirty="0" smtClean="0">
                <a:solidFill>
                  <a:schemeClr val="bg1"/>
                </a:solidFill>
                <a:sym typeface="Wingdings" pitchFamily="2" charset="2"/>
              </a:rPr>
              <a:t>Sigma = </a:t>
            </a:r>
            <a:r>
              <a:rPr lang="en-GB" b="1" dirty="0" smtClean="0">
                <a:solidFill>
                  <a:srgbClr val="FF0000"/>
                </a:solidFill>
                <a:effectLst>
                  <a:outerShdw blurRad="38100" dist="38100" dir="2700000" algn="tl">
                    <a:srgbClr val="000000">
                      <a:alpha val="43137"/>
                    </a:srgbClr>
                  </a:outerShdw>
                </a:effectLst>
                <a:sym typeface="Wingdings" pitchFamily="2" charset="2"/>
              </a:rPr>
              <a:t>0.53 mm</a:t>
            </a:r>
          </a:p>
          <a:p>
            <a:pPr marL="285750" indent="-285750">
              <a:buFont typeface="Wingdings" pitchFamily="2" charset="2"/>
              <a:buChar char="§"/>
            </a:pPr>
            <a:r>
              <a:rPr lang="en-GB" b="1" dirty="0">
                <a:solidFill>
                  <a:schemeClr val="bg1"/>
                </a:solidFill>
                <a:sym typeface="Wingdings" pitchFamily="2" charset="2"/>
              </a:rPr>
              <a:t>Ultimate </a:t>
            </a:r>
            <a:r>
              <a:rPr lang="en-GB" b="1" dirty="0" smtClean="0">
                <a:solidFill>
                  <a:schemeClr val="bg1"/>
                </a:solidFill>
                <a:sym typeface="Wingdings" pitchFamily="2" charset="2"/>
              </a:rPr>
              <a:t>2x 3.5*10</a:t>
            </a:r>
            <a:r>
              <a:rPr lang="en-GB" b="1" baseline="30000" dirty="0" smtClean="0">
                <a:solidFill>
                  <a:schemeClr val="bg1"/>
                </a:solidFill>
                <a:sym typeface="Wingdings" pitchFamily="2" charset="2"/>
              </a:rPr>
              <a:t>13</a:t>
            </a:r>
            <a:r>
              <a:rPr lang="en-GB" b="1" dirty="0" smtClean="0">
                <a:solidFill>
                  <a:schemeClr val="bg1"/>
                </a:solidFill>
                <a:sym typeface="Wingdings" pitchFamily="2" charset="2"/>
              </a:rPr>
              <a:t> </a:t>
            </a:r>
            <a:r>
              <a:rPr lang="en-GB" b="1" dirty="0" err="1" smtClean="0">
                <a:solidFill>
                  <a:schemeClr val="bg1"/>
                </a:solidFill>
                <a:sym typeface="Wingdings" pitchFamily="2" charset="2"/>
              </a:rPr>
              <a:t>ppp</a:t>
            </a:r>
            <a:endParaRPr lang="en-GB" b="1" dirty="0">
              <a:solidFill>
                <a:schemeClr val="bg1"/>
              </a:solidFill>
              <a:sym typeface="Wingdings" pitchFamily="2" charset="2"/>
            </a:endParaRPr>
          </a:p>
        </p:txBody>
      </p:sp>
    </p:spTree>
    <p:extLst>
      <p:ext uri="{BB962C8B-B14F-4D97-AF65-F5344CB8AC3E}">
        <p14:creationId xmlns:p14="http://schemas.microsoft.com/office/powerpoint/2010/main" val="2476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par>
                                <p:cTn id="61" presetID="2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6">
                                            <p:bg/>
                                          </p:spTgt>
                                        </p:tgtEl>
                                        <p:attrNameLst>
                                          <p:attrName>style.visibility</p:attrName>
                                        </p:attrNameLst>
                                      </p:cBhvr>
                                      <p:to>
                                        <p:strVal val="visible"/>
                                      </p:to>
                                    </p:set>
                                    <p:anim calcmode="lin" valueType="num">
                                      <p:cBhvr>
                                        <p:cTn id="68" dur="500" fill="hold"/>
                                        <p:tgtEl>
                                          <p:spTgt spid="26">
                                            <p:bg/>
                                          </p:spTgt>
                                        </p:tgtEl>
                                        <p:attrNameLst>
                                          <p:attrName>ppt_w</p:attrName>
                                        </p:attrNameLst>
                                      </p:cBhvr>
                                      <p:tavLst>
                                        <p:tav tm="0">
                                          <p:val>
                                            <p:fltVal val="0"/>
                                          </p:val>
                                        </p:tav>
                                        <p:tav tm="100000">
                                          <p:val>
                                            <p:strVal val="#ppt_w"/>
                                          </p:val>
                                        </p:tav>
                                      </p:tavLst>
                                    </p:anim>
                                    <p:anim calcmode="lin" valueType="num">
                                      <p:cBhvr>
                                        <p:cTn id="69" dur="500" fill="hold"/>
                                        <p:tgtEl>
                                          <p:spTgt spid="26">
                                            <p:bg/>
                                          </p:spTgt>
                                        </p:tgtEl>
                                        <p:attrNameLst>
                                          <p:attrName>ppt_h</p:attrName>
                                        </p:attrNameLst>
                                      </p:cBhvr>
                                      <p:tavLst>
                                        <p:tav tm="0">
                                          <p:val>
                                            <p:fltVal val="0"/>
                                          </p:val>
                                        </p:tav>
                                        <p:tav tm="100000">
                                          <p:val>
                                            <p:strVal val="#ppt_h"/>
                                          </p:val>
                                        </p:tav>
                                      </p:tavLst>
                                    </p:anim>
                                    <p:animEffect transition="in" filter="fade">
                                      <p:cBhvr>
                                        <p:cTn id="70" dur="500"/>
                                        <p:tgtEl>
                                          <p:spTgt spid="26">
                                            <p:bg/>
                                          </p:spTgt>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p:cTn id="7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2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6">
                                            <p:txEl>
                                              <p:pRg st="1" end="1"/>
                                            </p:txEl>
                                          </p:spTgt>
                                        </p:tgtEl>
                                        <p:attrNameLst>
                                          <p:attrName>style.visibility</p:attrName>
                                        </p:attrNameLst>
                                      </p:cBhvr>
                                      <p:to>
                                        <p:strVal val="visible"/>
                                      </p:to>
                                    </p:set>
                                    <p:anim calcmode="lin" valueType="num">
                                      <p:cBhvr>
                                        <p:cTn id="8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8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82" dur="500"/>
                                        <p:tgtEl>
                                          <p:spTgt spid="2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6">
                                            <p:txEl>
                                              <p:pRg st="2" end="2"/>
                                            </p:txEl>
                                          </p:spTgt>
                                        </p:tgtEl>
                                        <p:attrNameLst>
                                          <p:attrName>style.visibility</p:attrName>
                                        </p:attrNameLst>
                                      </p:cBhvr>
                                      <p:to>
                                        <p:strVal val="visible"/>
                                      </p:to>
                                    </p:set>
                                    <p:anim calcmode="lin" valueType="num">
                                      <p:cBhvr>
                                        <p:cTn id="87"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88"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89" dur="500"/>
                                        <p:tgtEl>
                                          <p:spTgt spid="26">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xEl>
                                              <p:pRg st="3" end="3"/>
                                            </p:txEl>
                                          </p:spTgt>
                                        </p:tgtEl>
                                        <p:attrNameLst>
                                          <p:attrName>style.visibility</p:attrName>
                                        </p:attrNameLst>
                                      </p:cBhvr>
                                      <p:to>
                                        <p:strVal val="visible"/>
                                      </p:to>
                                    </p:set>
                                    <p:anim calcmode="lin" valueType="num">
                                      <p:cBhvr>
                                        <p:cTn id="94"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95"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96" dur="500"/>
                                        <p:tgtEl>
                                          <p:spTgt spid="26">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6">
                                            <p:txEl>
                                              <p:pRg st="4" end="4"/>
                                            </p:txEl>
                                          </p:spTgt>
                                        </p:tgtEl>
                                        <p:attrNameLst>
                                          <p:attrName>style.visibility</p:attrName>
                                        </p:attrNameLst>
                                      </p:cBhvr>
                                      <p:to>
                                        <p:strVal val="visible"/>
                                      </p:to>
                                    </p:set>
                                    <p:anim calcmode="lin" valueType="num">
                                      <p:cBhvr>
                                        <p:cTn id="101" dur="500" fill="hold"/>
                                        <p:tgtEl>
                                          <p:spTgt spid="26">
                                            <p:txEl>
                                              <p:pRg st="4" end="4"/>
                                            </p:txEl>
                                          </p:spTgt>
                                        </p:tgtEl>
                                        <p:attrNameLst>
                                          <p:attrName>ppt_w</p:attrName>
                                        </p:attrNameLst>
                                      </p:cBhvr>
                                      <p:tavLst>
                                        <p:tav tm="0">
                                          <p:val>
                                            <p:fltVal val="0"/>
                                          </p:val>
                                        </p:tav>
                                        <p:tav tm="100000">
                                          <p:val>
                                            <p:strVal val="#ppt_w"/>
                                          </p:val>
                                        </p:tav>
                                      </p:tavLst>
                                    </p:anim>
                                    <p:anim calcmode="lin" valueType="num">
                                      <p:cBhvr>
                                        <p:cTn id="102" dur="500" fill="hold"/>
                                        <p:tgtEl>
                                          <p:spTgt spid="26">
                                            <p:txEl>
                                              <p:pRg st="4" end="4"/>
                                            </p:txEl>
                                          </p:spTgt>
                                        </p:tgtEl>
                                        <p:attrNameLst>
                                          <p:attrName>ppt_h</p:attrName>
                                        </p:attrNameLst>
                                      </p:cBhvr>
                                      <p:tavLst>
                                        <p:tav tm="0">
                                          <p:val>
                                            <p:fltVal val="0"/>
                                          </p:val>
                                        </p:tav>
                                        <p:tav tm="100000">
                                          <p:val>
                                            <p:strVal val="#ppt_h"/>
                                          </p:val>
                                        </p:tav>
                                      </p:tavLst>
                                    </p:anim>
                                    <p:animEffect transition="in" filter="fade">
                                      <p:cBhvr>
                                        <p:cTn id="103"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P spid="16" grpId="0" animBg="1"/>
      <p:bldP spid="17" grpId="0" animBg="1"/>
      <p:bldP spid="18" grpId="0" animBg="1"/>
      <p:bldP spid="20" grpId="0" animBg="1"/>
      <p:bldP spid="21" grpId="0" animBg="1"/>
      <p:bldP spid="23" grpId="0" animBg="1"/>
      <p:bldP spid="26"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3" y="990600"/>
            <a:ext cx="39909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941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Physics requirement for the CNGS beam</a:t>
            </a:r>
            <a:endParaRPr lang="en-US" dirty="0"/>
          </a:p>
        </p:txBody>
      </p:sp>
      <p:sp>
        <p:nvSpPr>
          <p:cNvPr id="2" name="Date Placeholder 1"/>
          <p:cNvSpPr>
            <a:spLocks noGrp="1"/>
          </p:cNvSpPr>
          <p:nvPr>
            <p:ph type="dt" sz="half" idx="10"/>
          </p:nvPr>
        </p:nvSpPr>
        <p:spPr/>
        <p:txBody>
          <a:bodyPr/>
          <a:lstStyle/>
          <a:p>
            <a:r>
              <a:rPr lang="en-US" smtClean="0"/>
              <a:t>2nd-6th May 2011</a:t>
            </a:r>
            <a:endParaRPr lang="en-US"/>
          </a:p>
        </p:txBody>
      </p:sp>
      <p:sp>
        <p:nvSpPr>
          <p:cNvPr id="3" name="Footer Placeholder 2"/>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559495"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67200" y="3066871"/>
            <a:ext cx="4267200" cy="1200329"/>
          </a:xfrm>
          <a:prstGeom prst="rect">
            <a:avLst/>
          </a:prstGeom>
          <a:noFill/>
        </p:spPr>
        <p:txBody>
          <a:bodyPr wrap="square" rtlCol="0">
            <a:spAutoFit/>
          </a:bodyPr>
          <a:lstStyle/>
          <a:p>
            <a:r>
              <a:rPr lang="en-GB" dirty="0" smtClean="0"/>
              <a:t>The </a:t>
            </a:r>
            <a:r>
              <a:rPr lang="en-GB" b="1" dirty="0" smtClean="0">
                <a:solidFill>
                  <a:srgbClr val="0070C0"/>
                </a:solidFill>
              </a:rPr>
              <a:t>energy spectrum of the </a:t>
            </a:r>
            <a:r>
              <a:rPr lang="en-GB" b="1" dirty="0" smtClean="0">
                <a:solidFill>
                  <a:srgbClr val="0070C0"/>
                </a:solidFill>
                <a:latin typeface="Symbol" pitchFamily="18" charset="2"/>
              </a:rPr>
              <a:t>n</a:t>
            </a:r>
            <a:r>
              <a:rPr lang="en-GB" b="1" baseline="-25000" dirty="0" smtClean="0">
                <a:solidFill>
                  <a:srgbClr val="0070C0"/>
                </a:solidFill>
                <a:latin typeface="Symbol" pitchFamily="18" charset="2"/>
              </a:rPr>
              <a:t>m</a:t>
            </a:r>
            <a:r>
              <a:rPr lang="en-GB" b="1" dirty="0" smtClean="0">
                <a:solidFill>
                  <a:srgbClr val="0070C0"/>
                </a:solidFill>
              </a:rPr>
              <a:t> is well matched to </a:t>
            </a:r>
            <a:r>
              <a:rPr lang="en-GB" b="1" dirty="0" err="1" smtClean="0">
                <a:solidFill>
                  <a:srgbClr val="0070C0"/>
                </a:solidFill>
              </a:rPr>
              <a:t>R~</a:t>
            </a:r>
            <a:r>
              <a:rPr lang="en-GB" b="1" dirty="0" err="1" smtClean="0">
                <a:solidFill>
                  <a:srgbClr val="0070C0"/>
                </a:solidFill>
                <a:latin typeface="Symbol" pitchFamily="18" charset="2"/>
              </a:rPr>
              <a:t>s</a:t>
            </a:r>
            <a:r>
              <a:rPr lang="en-GB" b="1" baseline="-25000" dirty="0" err="1" smtClean="0">
                <a:solidFill>
                  <a:srgbClr val="0070C0"/>
                </a:solidFill>
                <a:latin typeface="Symbol" pitchFamily="18" charset="2"/>
              </a:rPr>
              <a:t>t</a:t>
            </a:r>
            <a:r>
              <a:rPr lang="en-GB" b="1" baseline="-25000" dirty="0" err="1" smtClean="0">
                <a:solidFill>
                  <a:srgbClr val="0070C0"/>
                </a:solidFill>
              </a:rPr>
              <a:t>CC</a:t>
            </a:r>
            <a:r>
              <a:rPr lang="en-GB" b="1" dirty="0" smtClean="0">
                <a:solidFill>
                  <a:srgbClr val="0070C0"/>
                </a:solidFill>
              </a:rPr>
              <a:t>/E</a:t>
            </a:r>
            <a:r>
              <a:rPr lang="en-GB" b="1" baseline="-25000" dirty="0" smtClean="0">
                <a:solidFill>
                  <a:srgbClr val="0070C0"/>
                </a:solidFill>
                <a:latin typeface="Symbol" pitchFamily="18" charset="2"/>
              </a:rPr>
              <a:t>n</a:t>
            </a:r>
            <a:r>
              <a:rPr lang="en-GB" b="1" baseline="30000" dirty="0" smtClean="0">
                <a:solidFill>
                  <a:srgbClr val="0070C0"/>
                </a:solidFill>
              </a:rPr>
              <a:t>2</a:t>
            </a:r>
            <a:r>
              <a:rPr lang="en-GB" b="1" dirty="0" smtClean="0">
                <a:solidFill>
                  <a:srgbClr val="0070C0"/>
                </a:solidFill>
              </a:rPr>
              <a:t> at ~17 GeV </a:t>
            </a:r>
            <a:r>
              <a:rPr lang="en-GB" dirty="0" smtClean="0"/>
              <a:t>to maximize the signal rate (</a:t>
            </a:r>
            <a:r>
              <a:rPr lang="en-GB" dirty="0" err="1" smtClean="0">
                <a:latin typeface="Symbol" pitchFamily="18" charset="2"/>
              </a:rPr>
              <a:t>n</a:t>
            </a:r>
            <a:r>
              <a:rPr lang="en-GB" baseline="-25000" dirty="0" err="1" smtClean="0">
                <a:latin typeface="Symbol" pitchFamily="18" charset="2"/>
              </a:rPr>
              <a:t>t</a:t>
            </a:r>
            <a:r>
              <a:rPr lang="en-GB" dirty="0" smtClean="0"/>
              <a:t> appearance)</a:t>
            </a:r>
          </a:p>
          <a:p>
            <a:pPr marL="285750" indent="-285750">
              <a:buFontTx/>
              <a:buChar char="-"/>
            </a:pPr>
            <a:r>
              <a:rPr lang="en-GB" dirty="0" smtClean="0"/>
              <a:t>Low anti-</a:t>
            </a:r>
            <a:r>
              <a:rPr lang="en-GB" dirty="0" smtClean="0">
                <a:latin typeface="Symbol" pitchFamily="18" charset="2"/>
              </a:rPr>
              <a:t>n</a:t>
            </a:r>
            <a:r>
              <a:rPr lang="en-GB" baseline="-25000" dirty="0" smtClean="0">
                <a:latin typeface="Symbol" pitchFamily="18" charset="2"/>
              </a:rPr>
              <a:t>m</a:t>
            </a:r>
            <a:r>
              <a:rPr lang="en-GB" dirty="0" smtClean="0"/>
              <a:t> and </a:t>
            </a:r>
            <a:r>
              <a:rPr lang="en-GB" dirty="0" smtClean="0">
                <a:latin typeface="Symbol" pitchFamily="18" charset="2"/>
              </a:rPr>
              <a:t>n</a:t>
            </a:r>
            <a:r>
              <a:rPr lang="en-GB" baseline="-25000" dirty="0" smtClean="0"/>
              <a:t>e</a:t>
            </a:r>
            <a:r>
              <a:rPr lang="en-GB" dirty="0" smtClean="0"/>
              <a:t> contamination</a:t>
            </a:r>
          </a:p>
        </p:txBody>
      </p:sp>
      <p:sp>
        <p:nvSpPr>
          <p:cNvPr id="9" name="TextBox 8"/>
          <p:cNvSpPr txBox="1"/>
          <p:nvPr/>
        </p:nvSpPr>
        <p:spPr>
          <a:xfrm>
            <a:off x="4191000" y="1524000"/>
            <a:ext cx="4495799" cy="1200329"/>
          </a:xfrm>
          <a:prstGeom prst="rect">
            <a:avLst/>
          </a:prstGeom>
          <a:noFill/>
        </p:spPr>
        <p:txBody>
          <a:bodyPr wrap="square" rtlCol="0">
            <a:spAutoFit/>
          </a:bodyPr>
          <a:lstStyle/>
          <a:p>
            <a:r>
              <a:rPr lang="en-US" dirty="0" smtClean="0"/>
              <a:t>CNGS is a </a:t>
            </a:r>
            <a:r>
              <a:rPr lang="en-US" b="1" dirty="0" smtClean="0"/>
              <a:t>long base-line appearance experiment</a:t>
            </a:r>
            <a:r>
              <a:rPr lang="en-US" dirty="0" smtClean="0"/>
              <a:t>, </a:t>
            </a:r>
            <a:r>
              <a:rPr lang="en-GB" dirty="0" smtClean="0"/>
              <a:t>designed </a:t>
            </a:r>
            <a:r>
              <a:rPr lang="en-GB" dirty="0"/>
              <a:t>for </a:t>
            </a:r>
            <a:r>
              <a:rPr lang="en-GB" dirty="0" err="1">
                <a:latin typeface="Symbol" pitchFamily="18" charset="2"/>
              </a:rPr>
              <a:t>n</a:t>
            </a:r>
            <a:r>
              <a:rPr lang="en-GB" baseline="-25000" dirty="0" err="1">
                <a:latin typeface="Symbol" pitchFamily="18" charset="2"/>
              </a:rPr>
              <a:t>m</a:t>
            </a:r>
            <a:r>
              <a:rPr lang="en-GB" dirty="0" err="1">
                <a:sym typeface="Wingdings" pitchFamily="2" charset="2"/>
              </a:rPr>
              <a:t></a:t>
            </a:r>
            <a:r>
              <a:rPr lang="en-GB" dirty="0" err="1">
                <a:latin typeface="Symbol" pitchFamily="18" charset="2"/>
                <a:sym typeface="Wingdings" pitchFamily="2" charset="2"/>
              </a:rPr>
              <a:t>n</a:t>
            </a:r>
            <a:r>
              <a:rPr lang="en-GB" baseline="-25000" dirty="0" err="1">
                <a:latin typeface="Symbol" pitchFamily="18" charset="2"/>
                <a:sym typeface="Wingdings" pitchFamily="2" charset="2"/>
              </a:rPr>
              <a:t>t</a:t>
            </a:r>
            <a:r>
              <a:rPr lang="en-GB" dirty="0">
                <a:sym typeface="Wingdings" pitchFamily="2" charset="2"/>
              </a:rPr>
              <a:t> oscillation search </a:t>
            </a:r>
            <a:r>
              <a:rPr lang="en-GB" dirty="0" smtClean="0">
                <a:sym typeface="Wingdings" pitchFamily="2" charset="2"/>
              </a:rPr>
              <a:t> </a:t>
            </a:r>
            <a:r>
              <a:rPr lang="en-GB" b="1" dirty="0" err="1">
                <a:solidFill>
                  <a:srgbClr val="0070C0"/>
                </a:solidFill>
                <a:latin typeface="Symbol" pitchFamily="18" charset="2"/>
                <a:sym typeface="Wingdings" pitchFamily="2" charset="2"/>
              </a:rPr>
              <a:t>n</a:t>
            </a:r>
            <a:r>
              <a:rPr lang="en-GB" b="1" baseline="-25000" dirty="0" err="1">
                <a:solidFill>
                  <a:srgbClr val="0070C0"/>
                </a:solidFill>
                <a:latin typeface="Symbol" pitchFamily="18" charset="2"/>
                <a:sym typeface="Wingdings" pitchFamily="2" charset="2"/>
              </a:rPr>
              <a:t>t</a:t>
            </a:r>
            <a:r>
              <a:rPr lang="en-GB" b="1" dirty="0">
                <a:solidFill>
                  <a:srgbClr val="0070C0"/>
                </a:solidFill>
                <a:sym typeface="Wingdings" pitchFamily="2" charset="2"/>
              </a:rPr>
              <a:t> appearance in a </a:t>
            </a:r>
            <a:r>
              <a:rPr lang="en-GB" b="1" dirty="0" smtClean="0">
                <a:solidFill>
                  <a:srgbClr val="0070C0"/>
                </a:solidFill>
                <a:sym typeface="Wingdings" pitchFamily="2" charset="2"/>
              </a:rPr>
              <a:t>(almost) pure </a:t>
            </a:r>
            <a:r>
              <a:rPr lang="en-GB" b="1" dirty="0" smtClean="0">
                <a:solidFill>
                  <a:srgbClr val="0070C0"/>
                </a:solidFill>
                <a:latin typeface="Symbol" pitchFamily="18" charset="2"/>
                <a:sym typeface="Wingdings" pitchFamily="2" charset="2"/>
              </a:rPr>
              <a:t>n</a:t>
            </a:r>
            <a:r>
              <a:rPr lang="en-GB" b="1" baseline="-25000" dirty="0" smtClean="0">
                <a:solidFill>
                  <a:srgbClr val="0070C0"/>
                </a:solidFill>
                <a:latin typeface="Symbol" pitchFamily="18" charset="2"/>
                <a:sym typeface="Wingdings" pitchFamily="2" charset="2"/>
              </a:rPr>
              <a:t>m</a:t>
            </a:r>
            <a:r>
              <a:rPr lang="en-GB" b="1" dirty="0" smtClean="0">
                <a:solidFill>
                  <a:srgbClr val="0070C0"/>
                </a:solidFill>
                <a:sym typeface="Wingdings" pitchFamily="2" charset="2"/>
              </a:rPr>
              <a:t> beam</a:t>
            </a:r>
            <a:endParaRPr lang="en-US" b="1" dirty="0">
              <a:solidFill>
                <a:srgbClr val="0070C0"/>
              </a:solidFill>
            </a:endParaRPr>
          </a:p>
        </p:txBody>
      </p:sp>
      <p:sp>
        <p:nvSpPr>
          <p:cNvPr id="10" name="TextBox 9"/>
          <p:cNvSpPr txBox="1"/>
          <p:nvPr/>
        </p:nvSpPr>
        <p:spPr>
          <a:xfrm>
            <a:off x="1349258" y="5105400"/>
            <a:ext cx="6598794" cy="1015663"/>
          </a:xfrm>
          <a:prstGeom prst="rect">
            <a:avLst/>
          </a:prstGeom>
          <a:solidFill>
            <a:srgbClr val="FF0000">
              <a:alpha val="17000"/>
            </a:srgbClr>
          </a:solidFill>
        </p:spPr>
        <p:txBody>
          <a:bodyPr wrap="none" rtlCol="0">
            <a:spAutoFit/>
          </a:bodyPr>
          <a:lstStyle/>
          <a:p>
            <a:r>
              <a:rPr lang="en-US" sz="2000" dirty="0" smtClean="0"/>
              <a:t>CNGS approved for 22.5*10</a:t>
            </a:r>
            <a:r>
              <a:rPr lang="en-US" sz="2000" baseline="30000" dirty="0" smtClean="0"/>
              <a:t>19</a:t>
            </a:r>
            <a:r>
              <a:rPr lang="en-US" sz="2000" dirty="0" smtClean="0"/>
              <a:t> POT (5 y with 4.5*10</a:t>
            </a:r>
            <a:r>
              <a:rPr lang="en-US" sz="2000" baseline="30000" dirty="0" smtClean="0"/>
              <a:t>19</a:t>
            </a:r>
            <a:r>
              <a:rPr lang="en-US" sz="2000" dirty="0" smtClean="0"/>
              <a:t> POT/y)</a:t>
            </a:r>
          </a:p>
          <a:p>
            <a:pPr marL="285750" indent="-285750">
              <a:buFont typeface="Wingdings" pitchFamily="2" charset="2"/>
              <a:buChar char="à"/>
            </a:pPr>
            <a:r>
              <a:rPr lang="en-US" sz="2000" dirty="0" smtClean="0">
                <a:sym typeface="Wingdings" pitchFamily="2" charset="2"/>
              </a:rPr>
              <a:t>… up to now </a:t>
            </a:r>
            <a:r>
              <a:rPr lang="en-US" sz="2000" b="1" dirty="0" smtClean="0">
                <a:solidFill>
                  <a:srgbClr val="0070C0"/>
                </a:solidFill>
                <a:sym typeface="Wingdings" pitchFamily="2" charset="2"/>
              </a:rPr>
              <a:t>10.5*10</a:t>
            </a:r>
            <a:r>
              <a:rPr lang="en-US" sz="2000" b="1" baseline="30000" dirty="0" smtClean="0">
                <a:solidFill>
                  <a:srgbClr val="0070C0"/>
                </a:solidFill>
                <a:sym typeface="Wingdings" pitchFamily="2" charset="2"/>
              </a:rPr>
              <a:t>19</a:t>
            </a:r>
            <a:r>
              <a:rPr lang="en-US" sz="2000" b="1" dirty="0" smtClean="0">
                <a:solidFill>
                  <a:srgbClr val="0070C0"/>
                </a:solidFill>
                <a:sym typeface="Wingdings" pitchFamily="2" charset="2"/>
              </a:rPr>
              <a:t> POT </a:t>
            </a:r>
          </a:p>
          <a:p>
            <a:pPr marL="285750" indent="-285750">
              <a:buFont typeface="Wingdings" pitchFamily="2" charset="2"/>
              <a:buChar char="à"/>
            </a:pPr>
            <a:r>
              <a:rPr lang="en-GB" sz="2000" b="1" dirty="0" smtClean="0">
                <a:solidFill>
                  <a:srgbClr val="0070C0"/>
                </a:solidFill>
                <a:sym typeface="Wingdings" pitchFamily="2" charset="2"/>
              </a:rPr>
              <a:t>Few </a:t>
            </a:r>
            <a:r>
              <a:rPr lang="en-GB" sz="2000" b="1" dirty="0" err="1" smtClean="0">
                <a:solidFill>
                  <a:srgbClr val="0070C0"/>
                </a:solidFill>
                <a:latin typeface="Symbol" pitchFamily="18" charset="2"/>
                <a:sym typeface="Wingdings" pitchFamily="2" charset="2"/>
              </a:rPr>
              <a:t>n</a:t>
            </a:r>
            <a:r>
              <a:rPr lang="en-GB" sz="2000" b="1" baseline="-25000" dirty="0" err="1" smtClean="0">
                <a:solidFill>
                  <a:srgbClr val="0070C0"/>
                </a:solidFill>
                <a:latin typeface="Symbol" pitchFamily="18" charset="2"/>
                <a:sym typeface="Wingdings" pitchFamily="2" charset="2"/>
              </a:rPr>
              <a:t>t</a:t>
            </a:r>
            <a:r>
              <a:rPr lang="en-GB" sz="2000" b="1" dirty="0" smtClean="0">
                <a:solidFill>
                  <a:srgbClr val="0070C0"/>
                </a:solidFill>
                <a:sym typeface="Wingdings" pitchFamily="2" charset="2"/>
              </a:rPr>
              <a:t> expected in OPERA and ICARUS detectors</a:t>
            </a:r>
            <a:endParaRPr lang="en-US" sz="2000" b="1" dirty="0">
              <a:solidFill>
                <a:srgbClr val="0070C0"/>
              </a:solidFill>
            </a:endParaRPr>
          </a:p>
        </p:txBody>
      </p:sp>
      <p:cxnSp>
        <p:nvCxnSpPr>
          <p:cNvPr id="12" name="Straight Connector 11"/>
          <p:cNvCxnSpPr/>
          <p:nvPr/>
        </p:nvCxnSpPr>
        <p:spPr>
          <a:xfrm flipV="1">
            <a:off x="1219200" y="2124164"/>
            <a:ext cx="0" cy="2377890"/>
          </a:xfrm>
          <a:prstGeom prst="line">
            <a:avLst/>
          </a:prstGeom>
          <a:ln w="2540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66800" y="1503402"/>
            <a:ext cx="914399" cy="553998"/>
          </a:xfrm>
          <a:prstGeom prst="rect">
            <a:avLst/>
          </a:prstGeom>
          <a:noFill/>
        </p:spPr>
        <p:txBody>
          <a:bodyPr wrap="square" rtlCol="0">
            <a:spAutoFit/>
          </a:bodyPr>
          <a:lstStyle/>
          <a:p>
            <a:r>
              <a:rPr lang="en-US" sz="1000" dirty="0" smtClean="0"/>
              <a:t>3.5 GeV (threshold for </a:t>
            </a:r>
            <a:r>
              <a:rPr lang="en-US" sz="1000" dirty="0" smtClean="0">
                <a:latin typeface="Symbol" pitchFamily="18" charset="2"/>
              </a:rPr>
              <a:t>t</a:t>
            </a:r>
            <a:r>
              <a:rPr lang="en-US" sz="1000" dirty="0" smtClean="0"/>
              <a:t> production)</a:t>
            </a:r>
            <a:endParaRPr lang="en-US" sz="1000" dirty="0"/>
          </a:p>
        </p:txBody>
      </p:sp>
      <p:pic>
        <p:nvPicPr>
          <p:cNvPr id="14"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265790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 calcmode="lin" valueType="num">
                                      <p:cBhvr additive="base">
                                        <p:cTn id="28" dur="500" fill="hold"/>
                                        <p:tgtEl>
                                          <p:spTgt spid="10">
                                            <p:bg/>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
                                            <p:bg/>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additive="base">
                                        <p:cTn id="38"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 calcmode="lin" valueType="num">
                                      <p:cBhvr additive="base">
                                        <p:cTn id="44"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uiExpand="1" build="p"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Example of neutrino events in OPERA and ICARUS</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88" y="3962400"/>
            <a:ext cx="65246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0999" y="2946737"/>
            <a:ext cx="4038601" cy="1015663"/>
          </a:xfrm>
          <a:prstGeom prst="rect">
            <a:avLst/>
          </a:prstGeom>
          <a:noFill/>
        </p:spPr>
        <p:txBody>
          <a:bodyPr wrap="square" rtlCol="0">
            <a:spAutoFit/>
          </a:bodyPr>
          <a:lstStyle/>
          <a:p>
            <a:r>
              <a:rPr lang="en-GB" sz="2000" b="1" dirty="0" smtClean="0">
                <a:solidFill>
                  <a:srgbClr val="0070C0"/>
                </a:solidFill>
              </a:rPr>
              <a:t>ICARUS</a:t>
            </a:r>
            <a:r>
              <a:rPr lang="en-GB" sz="2000" dirty="0" smtClean="0"/>
              <a:t>: 600 ton Liquid Argon TPC</a:t>
            </a:r>
          </a:p>
          <a:p>
            <a:pPr marL="342900" indent="-342900">
              <a:buFont typeface="Wingdings" pitchFamily="2" charset="2"/>
              <a:buChar char="§"/>
            </a:pPr>
            <a:r>
              <a:rPr lang="en-GB" sz="2000" dirty="0" smtClean="0"/>
              <a:t>High sensitivity and online reconstruction of tracks</a:t>
            </a:r>
            <a:endParaRPr lang="en-US" sz="2000" dirty="0"/>
          </a:p>
        </p:txBody>
      </p:sp>
      <p:sp>
        <p:nvSpPr>
          <p:cNvPr id="8" name="TextBox 7"/>
          <p:cNvSpPr txBox="1"/>
          <p:nvPr/>
        </p:nvSpPr>
        <p:spPr>
          <a:xfrm>
            <a:off x="380999" y="1295400"/>
            <a:ext cx="3962402" cy="1015663"/>
          </a:xfrm>
          <a:prstGeom prst="rect">
            <a:avLst/>
          </a:prstGeom>
          <a:noFill/>
        </p:spPr>
        <p:txBody>
          <a:bodyPr wrap="square" rtlCol="0">
            <a:spAutoFit/>
          </a:bodyPr>
          <a:lstStyle/>
          <a:p>
            <a:r>
              <a:rPr lang="en-GB" sz="2000" b="1" dirty="0" smtClean="0">
                <a:solidFill>
                  <a:srgbClr val="0070C0"/>
                </a:solidFill>
              </a:rPr>
              <a:t>OPERA</a:t>
            </a:r>
            <a:r>
              <a:rPr lang="en-GB" sz="2000" dirty="0" smtClean="0"/>
              <a:t>: 1.2 kton emulsion target detector</a:t>
            </a:r>
          </a:p>
          <a:p>
            <a:pPr marL="342900" indent="-342900">
              <a:buFont typeface="Wingdings" pitchFamily="2" charset="2"/>
              <a:buChar char="§"/>
            </a:pPr>
            <a:r>
              <a:rPr lang="en-GB" sz="2000" dirty="0" smtClean="0"/>
              <a:t>146000 lead emulsion bricks</a:t>
            </a:r>
            <a:endParaRPr lang="en-US" sz="2000" dirty="0"/>
          </a:p>
        </p:txBody>
      </p:sp>
      <p:pic>
        <p:nvPicPr>
          <p:cNvPr id="1029" name="Picture 5" descr="G:\Workspaces\c\calviani\CNGS\Presentation\operafirstnutau.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43530"/>
            <a:ext cx="3943559" cy="27378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1" y="1295400"/>
            <a:ext cx="1806905" cy="369332"/>
          </a:xfrm>
          <a:prstGeom prst="rect">
            <a:avLst/>
          </a:prstGeom>
          <a:noFill/>
        </p:spPr>
        <p:txBody>
          <a:bodyPr wrap="none" rtlCol="0">
            <a:spAutoFit/>
          </a:bodyPr>
          <a:lstStyle/>
          <a:p>
            <a:r>
              <a:rPr lang="en-GB" dirty="0" smtClean="0">
                <a:solidFill>
                  <a:schemeClr val="bg1"/>
                </a:solidFill>
              </a:rPr>
              <a:t>First </a:t>
            </a:r>
            <a:r>
              <a:rPr lang="en-GB" dirty="0" err="1" smtClean="0">
                <a:solidFill>
                  <a:schemeClr val="bg1"/>
                </a:solidFill>
                <a:latin typeface="Symbol" pitchFamily="18" charset="2"/>
              </a:rPr>
              <a:t>n</a:t>
            </a:r>
            <a:r>
              <a:rPr lang="en-GB" baseline="-25000" dirty="0" err="1" smtClean="0">
                <a:solidFill>
                  <a:schemeClr val="bg1"/>
                </a:solidFill>
                <a:latin typeface="Symbol" pitchFamily="18" charset="2"/>
              </a:rPr>
              <a:t>t</a:t>
            </a:r>
            <a:r>
              <a:rPr lang="en-GB" dirty="0" smtClean="0">
                <a:solidFill>
                  <a:schemeClr val="bg1"/>
                </a:solidFill>
              </a:rPr>
              <a:t> detected</a:t>
            </a:r>
            <a:endParaRPr lang="en-US" dirty="0">
              <a:solidFill>
                <a:schemeClr val="bg1"/>
              </a:solidFill>
            </a:endParaRPr>
          </a:p>
        </p:txBody>
      </p:sp>
      <p:sp>
        <p:nvSpPr>
          <p:cNvPr id="11" name="TextBox 10"/>
          <p:cNvSpPr txBox="1"/>
          <p:nvPr/>
        </p:nvSpPr>
        <p:spPr>
          <a:xfrm>
            <a:off x="5410200" y="3581400"/>
            <a:ext cx="3095912" cy="369332"/>
          </a:xfrm>
          <a:prstGeom prst="rect">
            <a:avLst/>
          </a:prstGeom>
          <a:noFill/>
        </p:spPr>
        <p:txBody>
          <a:bodyPr wrap="none" rtlCol="0">
            <a:spAutoFit/>
          </a:bodyPr>
          <a:lstStyle/>
          <a:p>
            <a:r>
              <a:rPr lang="en-GB" dirty="0" smtClean="0">
                <a:solidFill>
                  <a:schemeClr val="bg1"/>
                </a:solidFill>
              </a:rPr>
              <a:t>arXiv:1006.1623v1 8 June 2010</a:t>
            </a:r>
            <a:endParaRPr lang="en-US" dirty="0">
              <a:solidFill>
                <a:schemeClr val="bg1"/>
              </a:solidFill>
            </a:endParaRPr>
          </a:p>
        </p:txBody>
      </p:sp>
      <p:pic>
        <p:nvPicPr>
          <p:cNvPr id="12" name="Picture 1" descr="C:\Documents and Settings\marco\Desktop\fission2009\images-1.jpeg"/>
          <p:cNvPicPr>
            <a:picLocks noChangeAspect="1" noChangeArrowheads="1"/>
          </p:cNvPicPr>
          <p:nvPr/>
        </p:nvPicPr>
        <p:blipFill>
          <a:blip r:embed="rId4"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64496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CNGS description with FLUKA</a:t>
            </a:r>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
        <p:nvSpPr>
          <p:cNvPr id="6" name="TextBox 5"/>
          <p:cNvSpPr txBox="1"/>
          <p:nvPr/>
        </p:nvSpPr>
        <p:spPr>
          <a:xfrm>
            <a:off x="457200" y="1371600"/>
            <a:ext cx="8305800" cy="707886"/>
          </a:xfrm>
          <a:prstGeom prst="rect">
            <a:avLst/>
          </a:prstGeom>
          <a:noFill/>
        </p:spPr>
        <p:txBody>
          <a:bodyPr wrap="square" rtlCol="0">
            <a:spAutoFit/>
          </a:bodyPr>
          <a:lstStyle/>
          <a:p>
            <a:r>
              <a:rPr lang="en-US" sz="2000" dirty="0" smtClean="0"/>
              <a:t>The CNGS beam-line facility </a:t>
            </a:r>
            <a:r>
              <a:rPr lang="en-US" sz="2000" b="1" dirty="0" smtClean="0">
                <a:solidFill>
                  <a:srgbClr val="0070C0"/>
                </a:solidFill>
              </a:rPr>
              <a:t>is fully described within the FLUKA Monte Carlo code </a:t>
            </a:r>
            <a:r>
              <a:rPr lang="en-US" sz="2000" dirty="0" smtClean="0"/>
              <a:t>for various purposes: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191000"/>
            <a:ext cx="8915400" cy="19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57400" y="5712023"/>
            <a:ext cx="614271" cy="307777"/>
          </a:xfrm>
          <a:prstGeom prst="rect">
            <a:avLst/>
          </a:prstGeom>
          <a:noFill/>
        </p:spPr>
        <p:txBody>
          <a:bodyPr wrap="none" rtlCol="0">
            <a:spAutoFit/>
          </a:bodyPr>
          <a:lstStyle/>
          <a:p>
            <a:r>
              <a:rPr lang="en-US" sz="1400" dirty="0" smtClean="0">
                <a:solidFill>
                  <a:schemeClr val="bg1"/>
                </a:solidFill>
              </a:rPr>
              <a:t>target</a:t>
            </a:r>
            <a:endParaRPr lang="en-US" dirty="0">
              <a:solidFill>
                <a:schemeClr val="bg1"/>
              </a:solidFill>
            </a:endParaRPr>
          </a:p>
        </p:txBody>
      </p:sp>
      <p:sp>
        <p:nvSpPr>
          <p:cNvPr id="9" name="TextBox 8"/>
          <p:cNvSpPr txBox="1"/>
          <p:nvPr/>
        </p:nvSpPr>
        <p:spPr>
          <a:xfrm>
            <a:off x="3275879" y="5712023"/>
            <a:ext cx="534121" cy="307777"/>
          </a:xfrm>
          <a:prstGeom prst="rect">
            <a:avLst/>
          </a:prstGeom>
          <a:noFill/>
        </p:spPr>
        <p:txBody>
          <a:bodyPr wrap="none" rtlCol="0">
            <a:spAutoFit/>
          </a:bodyPr>
          <a:lstStyle/>
          <a:p>
            <a:r>
              <a:rPr lang="en-US" sz="1400" dirty="0" smtClean="0">
                <a:solidFill>
                  <a:schemeClr val="bg1"/>
                </a:solidFill>
              </a:rPr>
              <a:t>horn</a:t>
            </a:r>
            <a:endParaRPr lang="en-US" dirty="0">
              <a:solidFill>
                <a:schemeClr val="bg1"/>
              </a:solidFill>
            </a:endParaRPr>
          </a:p>
        </p:txBody>
      </p:sp>
      <p:sp>
        <p:nvSpPr>
          <p:cNvPr id="10" name="TextBox 9"/>
          <p:cNvSpPr txBox="1"/>
          <p:nvPr/>
        </p:nvSpPr>
        <p:spPr>
          <a:xfrm>
            <a:off x="4745132" y="5715000"/>
            <a:ext cx="817468" cy="307777"/>
          </a:xfrm>
          <a:prstGeom prst="rect">
            <a:avLst/>
          </a:prstGeom>
          <a:noFill/>
        </p:spPr>
        <p:txBody>
          <a:bodyPr wrap="none" rtlCol="0">
            <a:spAutoFit/>
          </a:bodyPr>
          <a:lstStyle/>
          <a:p>
            <a:r>
              <a:rPr lang="en-US" sz="1400" dirty="0" smtClean="0">
                <a:solidFill>
                  <a:schemeClr val="bg1"/>
                </a:solidFill>
              </a:rPr>
              <a:t>reflector</a:t>
            </a:r>
            <a:endParaRPr lang="en-US" dirty="0">
              <a:solidFill>
                <a:schemeClr val="bg1"/>
              </a:solidFill>
            </a:endParaRPr>
          </a:p>
        </p:txBody>
      </p:sp>
      <p:sp>
        <p:nvSpPr>
          <p:cNvPr id="11" name="TextBox 10"/>
          <p:cNvSpPr txBox="1"/>
          <p:nvPr/>
        </p:nvSpPr>
        <p:spPr>
          <a:xfrm>
            <a:off x="6169247" y="5712023"/>
            <a:ext cx="764953" cy="307777"/>
          </a:xfrm>
          <a:prstGeom prst="rect">
            <a:avLst/>
          </a:prstGeom>
          <a:noFill/>
        </p:spPr>
        <p:txBody>
          <a:bodyPr wrap="none" rtlCol="0">
            <a:spAutoFit/>
          </a:bodyPr>
          <a:lstStyle/>
          <a:p>
            <a:r>
              <a:rPr lang="en-US" sz="1400" dirty="0" smtClean="0">
                <a:solidFill>
                  <a:schemeClr val="bg1"/>
                </a:solidFill>
              </a:rPr>
              <a:t>He bags</a:t>
            </a:r>
            <a:endParaRPr lang="en-US" sz="1400" dirty="0">
              <a:solidFill>
                <a:schemeClr val="bg1"/>
              </a:solidFill>
            </a:endParaRPr>
          </a:p>
        </p:txBody>
      </p:sp>
      <p:sp>
        <p:nvSpPr>
          <p:cNvPr id="12" name="TextBox 11"/>
          <p:cNvSpPr txBox="1"/>
          <p:nvPr/>
        </p:nvSpPr>
        <p:spPr>
          <a:xfrm>
            <a:off x="4267200" y="4992552"/>
            <a:ext cx="689612" cy="307777"/>
          </a:xfrm>
          <a:prstGeom prst="rect">
            <a:avLst/>
          </a:prstGeom>
          <a:noFill/>
        </p:spPr>
        <p:txBody>
          <a:bodyPr wrap="none" rtlCol="0">
            <a:spAutoFit/>
          </a:bodyPr>
          <a:lstStyle/>
          <a:p>
            <a:r>
              <a:rPr lang="en-US" sz="1400" b="1" dirty="0" smtClean="0">
                <a:solidFill>
                  <a:schemeClr val="bg1"/>
                </a:solidFill>
              </a:rPr>
              <a:t>TCC4</a:t>
            </a:r>
            <a:endParaRPr lang="en-US" b="1" dirty="0">
              <a:solidFill>
                <a:schemeClr val="bg1"/>
              </a:solidFill>
            </a:endParaRPr>
          </a:p>
        </p:txBody>
      </p:sp>
      <p:sp>
        <p:nvSpPr>
          <p:cNvPr id="13" name="TextBox 12"/>
          <p:cNvSpPr txBox="1"/>
          <p:nvPr/>
        </p:nvSpPr>
        <p:spPr>
          <a:xfrm>
            <a:off x="4267200" y="4495800"/>
            <a:ext cx="668773" cy="307777"/>
          </a:xfrm>
          <a:prstGeom prst="rect">
            <a:avLst/>
          </a:prstGeom>
          <a:noFill/>
        </p:spPr>
        <p:txBody>
          <a:bodyPr wrap="none" rtlCol="0">
            <a:spAutoFit/>
          </a:bodyPr>
          <a:lstStyle/>
          <a:p>
            <a:r>
              <a:rPr lang="en-US" sz="1400" b="1" dirty="0" smtClean="0">
                <a:solidFill>
                  <a:schemeClr val="bg1"/>
                </a:solidFill>
              </a:rPr>
              <a:t>TSG4</a:t>
            </a:r>
            <a:endParaRPr lang="en-US" b="1" dirty="0">
              <a:solidFill>
                <a:schemeClr val="bg1"/>
              </a:solidFill>
            </a:endParaRPr>
          </a:p>
        </p:txBody>
      </p:sp>
      <p:cxnSp>
        <p:nvCxnSpPr>
          <p:cNvPr id="15" name="Straight Arrow Connector 14"/>
          <p:cNvCxnSpPr>
            <a:stCxn id="8" idx="0"/>
          </p:cNvCxnSpPr>
          <p:nvPr/>
        </p:nvCxnSpPr>
        <p:spPr>
          <a:xfrm flipV="1">
            <a:off x="2364536" y="5410200"/>
            <a:ext cx="454864" cy="30182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0"/>
          </p:cNvCxnSpPr>
          <p:nvPr/>
        </p:nvCxnSpPr>
        <p:spPr>
          <a:xfrm flipH="1" flipV="1">
            <a:off x="3124200" y="5410200"/>
            <a:ext cx="418740" cy="30182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0"/>
          </p:cNvCxnSpPr>
          <p:nvPr/>
        </p:nvCxnSpPr>
        <p:spPr>
          <a:xfrm flipV="1">
            <a:off x="5153866" y="5410200"/>
            <a:ext cx="0" cy="304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0"/>
          </p:cNvCxnSpPr>
          <p:nvPr/>
        </p:nvCxnSpPr>
        <p:spPr>
          <a:xfrm flipH="1" flipV="1">
            <a:off x="6400800" y="5410200"/>
            <a:ext cx="150924" cy="301823"/>
          </a:xfrm>
          <a:prstGeom prst="straightConnector1">
            <a:avLst/>
          </a:prstGeom>
          <a:ln w="95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0"/>
          </p:cNvCxnSpPr>
          <p:nvPr/>
        </p:nvCxnSpPr>
        <p:spPr>
          <a:xfrm flipH="1" flipV="1">
            <a:off x="4191000" y="5410200"/>
            <a:ext cx="2360724" cy="3018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96200" y="5410200"/>
            <a:ext cx="988604" cy="307777"/>
          </a:xfrm>
          <a:prstGeom prst="rect">
            <a:avLst/>
          </a:prstGeom>
          <a:noFill/>
        </p:spPr>
        <p:txBody>
          <a:bodyPr wrap="none" rtlCol="0">
            <a:spAutoFit/>
          </a:bodyPr>
          <a:lstStyle/>
          <a:p>
            <a:r>
              <a:rPr lang="en-US" sz="1400" dirty="0" smtClean="0">
                <a:solidFill>
                  <a:schemeClr val="bg1"/>
                </a:solidFill>
              </a:rPr>
              <a:t>Decay pipe</a:t>
            </a:r>
            <a:endParaRPr lang="en-US" sz="1400" dirty="0">
              <a:solidFill>
                <a:schemeClr val="bg1"/>
              </a:solidFill>
            </a:endParaRPr>
          </a:p>
        </p:txBody>
      </p:sp>
      <p:pic>
        <p:nvPicPr>
          <p:cNvPr id="20"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
        <p:nvSpPr>
          <p:cNvPr id="14" name="Rectangle 13"/>
          <p:cNvSpPr/>
          <p:nvPr/>
        </p:nvSpPr>
        <p:spPr>
          <a:xfrm>
            <a:off x="457200" y="2208074"/>
            <a:ext cx="8227604" cy="1754326"/>
          </a:xfrm>
          <a:prstGeom prst="rect">
            <a:avLst/>
          </a:prstGeom>
        </p:spPr>
        <p:txBody>
          <a:bodyPr wrap="square">
            <a:spAutoFit/>
          </a:bodyPr>
          <a:lstStyle/>
          <a:p>
            <a:pPr marL="342900" indent="-342900">
              <a:buFont typeface="+mj-lt"/>
              <a:buAutoNum type="arabicPeriod"/>
            </a:pPr>
            <a:r>
              <a:rPr lang="en-US" dirty="0"/>
              <a:t>Optimization of the </a:t>
            </a:r>
            <a:r>
              <a:rPr lang="en-US" b="1" dirty="0">
                <a:solidFill>
                  <a:srgbClr val="0070C0"/>
                </a:solidFill>
              </a:rPr>
              <a:t>target design </a:t>
            </a:r>
            <a:r>
              <a:rPr lang="en-US" dirty="0"/>
              <a:t>in the initial project stages</a:t>
            </a:r>
          </a:p>
          <a:p>
            <a:pPr marL="342900" indent="-342900">
              <a:buFont typeface="+mj-lt"/>
              <a:buAutoNum type="arabicPeriod"/>
            </a:pPr>
            <a:r>
              <a:rPr lang="en-US" b="1" dirty="0">
                <a:solidFill>
                  <a:srgbClr val="0070C0"/>
                </a:solidFill>
              </a:rPr>
              <a:t>Energy deposition </a:t>
            </a:r>
            <a:r>
              <a:rPr lang="en-US" dirty="0"/>
              <a:t>in the secondary beam line </a:t>
            </a:r>
            <a:r>
              <a:rPr lang="en-US" dirty="0">
                <a:sym typeface="Wingdings" pitchFamily="2" charset="2"/>
              </a:rPr>
              <a:t> mechanical and thermal analysis</a:t>
            </a:r>
          </a:p>
          <a:p>
            <a:pPr marL="342900" indent="-342900">
              <a:buFont typeface="+mj-lt"/>
              <a:buAutoNum type="arabicPeriod"/>
            </a:pPr>
            <a:r>
              <a:rPr lang="en-US" dirty="0"/>
              <a:t>Prompt and residual </a:t>
            </a:r>
            <a:r>
              <a:rPr lang="en-US" b="1" dirty="0">
                <a:solidFill>
                  <a:srgbClr val="0070C0"/>
                </a:solidFill>
              </a:rPr>
              <a:t>dose rate </a:t>
            </a:r>
            <a:r>
              <a:rPr lang="en-US" dirty="0">
                <a:sym typeface="Wingdings" pitchFamily="2" charset="2"/>
              </a:rPr>
              <a:t> radioprotection</a:t>
            </a:r>
          </a:p>
          <a:p>
            <a:pPr marL="342900" indent="-342900">
              <a:buFont typeface="+mj-lt"/>
              <a:buAutoNum type="arabicPeriod"/>
            </a:pPr>
            <a:r>
              <a:rPr lang="en-US" dirty="0"/>
              <a:t>Monitor </a:t>
            </a:r>
            <a:r>
              <a:rPr lang="en-US" b="1" dirty="0">
                <a:solidFill>
                  <a:srgbClr val="0070C0"/>
                </a:solidFill>
              </a:rPr>
              <a:t>beam response </a:t>
            </a:r>
            <a:r>
              <a:rPr lang="en-US" dirty="0">
                <a:sym typeface="Wingdings" pitchFamily="2" charset="2"/>
              </a:rPr>
              <a:t> commissioning and diagnostics (</a:t>
            </a:r>
            <a:r>
              <a:rPr lang="en-US" dirty="0">
                <a:latin typeface="Symbol" pitchFamily="18" charset="2"/>
                <a:sym typeface="Wingdings" pitchFamily="2" charset="2"/>
              </a:rPr>
              <a:t>m</a:t>
            </a:r>
            <a:r>
              <a:rPr lang="en-US" dirty="0">
                <a:sym typeface="Wingdings" pitchFamily="2" charset="2"/>
              </a:rPr>
              <a:t> </a:t>
            </a:r>
            <a:r>
              <a:rPr lang="en-US" dirty="0" err="1">
                <a:sym typeface="Wingdings" pitchFamily="2" charset="2"/>
              </a:rPr>
              <a:t>distrib</a:t>
            </a:r>
            <a:r>
              <a:rPr lang="en-US" dirty="0">
                <a:sym typeface="Wingdings" pitchFamily="2" charset="2"/>
              </a:rPr>
              <a:t>. at </a:t>
            </a:r>
            <a:r>
              <a:rPr lang="en-US" dirty="0">
                <a:latin typeface="Symbol" pitchFamily="18" charset="2"/>
                <a:sym typeface="Wingdings" pitchFamily="2" charset="2"/>
              </a:rPr>
              <a:t>m</a:t>
            </a:r>
            <a:r>
              <a:rPr lang="en-US" dirty="0">
                <a:sym typeface="Wingdings" pitchFamily="2" charset="2"/>
              </a:rPr>
              <a:t>-pits)</a:t>
            </a:r>
          </a:p>
          <a:p>
            <a:pPr marL="342900" indent="-342900">
              <a:buFont typeface="+mj-lt"/>
              <a:buAutoNum type="arabicPeriod"/>
            </a:pPr>
            <a:r>
              <a:rPr lang="en-US" dirty="0"/>
              <a:t>Predict </a:t>
            </a:r>
            <a:r>
              <a:rPr lang="en-US" b="1" dirty="0">
                <a:solidFill>
                  <a:srgbClr val="0070C0"/>
                </a:solidFill>
              </a:rPr>
              <a:t>neutrino beam energy spectrum/composition </a:t>
            </a:r>
            <a:r>
              <a:rPr lang="en-US" dirty="0" smtClean="0"/>
              <a:t>at LNGS</a:t>
            </a:r>
            <a:endParaRPr lang="en-US" dirty="0"/>
          </a:p>
        </p:txBody>
      </p:sp>
    </p:spTree>
    <p:extLst>
      <p:ext uri="{BB962C8B-B14F-4D97-AF65-F5344CB8AC3E}">
        <p14:creationId xmlns:p14="http://schemas.microsoft.com/office/powerpoint/2010/main" val="2218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fade">
                                      <p:cBhvr>
                                        <p:cTn id="53" dur="500"/>
                                        <p:tgtEl>
                                          <p:spTgt spid="1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xEl>
                                              <p:pRg st="2" end="2"/>
                                            </p:txEl>
                                          </p:spTgt>
                                        </p:tgtEl>
                                        <p:attrNameLst>
                                          <p:attrName>style.visibility</p:attrName>
                                        </p:attrNameLst>
                                      </p:cBhvr>
                                      <p:to>
                                        <p:strVal val="visible"/>
                                      </p:to>
                                    </p:set>
                                    <p:animEffect transition="in" filter="fade">
                                      <p:cBhvr>
                                        <p:cTn id="58" dur="500"/>
                                        <p:tgtEl>
                                          <p:spTgt spid="1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Effect transition="in" filter="fade">
                                      <p:cBhvr>
                                        <p:cTn id="63" dur="500"/>
                                        <p:tgtEl>
                                          <p:spTgt spid="14">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4">
                                            <p:txEl>
                                              <p:pRg st="4" end="4"/>
                                            </p:txEl>
                                          </p:spTgt>
                                        </p:tgtEl>
                                        <p:attrNameLst>
                                          <p:attrName>style.visibility</p:attrName>
                                        </p:attrNameLst>
                                      </p:cBhvr>
                                      <p:to>
                                        <p:strVal val="visible"/>
                                      </p:to>
                                    </p:set>
                                    <p:animEffect transition="in" filter="fade">
                                      <p:cBhvr>
                                        <p:cTn id="68"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28" grpId="0"/>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Past experience at CERN</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
        <p:nvSpPr>
          <p:cNvPr id="11" name="TextBox 10"/>
          <p:cNvSpPr txBox="1"/>
          <p:nvPr/>
        </p:nvSpPr>
        <p:spPr>
          <a:xfrm>
            <a:off x="381000" y="1224400"/>
            <a:ext cx="8305800" cy="707886"/>
          </a:xfrm>
          <a:prstGeom prst="rect">
            <a:avLst/>
          </a:prstGeom>
          <a:noFill/>
        </p:spPr>
        <p:txBody>
          <a:bodyPr wrap="square" rtlCol="0">
            <a:spAutoFit/>
          </a:bodyPr>
          <a:lstStyle/>
          <a:p>
            <a:pPr algn="ctr"/>
            <a:r>
              <a:rPr lang="en-US" sz="2000" dirty="0" smtClean="0"/>
              <a:t>The design of the CNGS target takes advantage of the experience with previous fixed targets at CERN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02849"/>
            <a:ext cx="3929125" cy="201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495800" y="2133600"/>
            <a:ext cx="4423527" cy="1754326"/>
          </a:xfrm>
          <a:prstGeom prst="rect">
            <a:avLst/>
          </a:prstGeom>
          <a:noFill/>
          <a:ln w="15875">
            <a:solidFill>
              <a:srgbClr val="FF0000"/>
            </a:solidFill>
          </a:ln>
        </p:spPr>
        <p:txBody>
          <a:bodyPr wrap="square" rtlCol="0">
            <a:spAutoFit/>
          </a:bodyPr>
          <a:lstStyle/>
          <a:p>
            <a:pPr marL="285750" indent="-285750">
              <a:buFont typeface="Wingdings" pitchFamily="2" charset="2"/>
              <a:buChar char="§"/>
            </a:pPr>
            <a:r>
              <a:rPr lang="en-US" b="1" dirty="0" smtClean="0"/>
              <a:t>Operational experience </a:t>
            </a:r>
            <a:r>
              <a:rPr lang="en-US" dirty="0" smtClean="0"/>
              <a:t>with the target (e.g. corrosion in humid/radioactive environment)</a:t>
            </a:r>
          </a:p>
          <a:p>
            <a:pPr marL="285750" indent="-285750">
              <a:buFont typeface="Wingdings" pitchFamily="2" charset="2"/>
              <a:buChar char="§"/>
            </a:pPr>
            <a:r>
              <a:rPr lang="en-US" b="1" dirty="0" smtClean="0"/>
              <a:t>FLUKA used for beam simulations and comparison</a:t>
            </a:r>
            <a:r>
              <a:rPr lang="en-US" dirty="0" smtClean="0"/>
              <a:t> with </a:t>
            </a:r>
            <a:r>
              <a:rPr lang="en-US" dirty="0" smtClean="0">
                <a:latin typeface="Symbol" pitchFamily="18" charset="2"/>
              </a:rPr>
              <a:t>n</a:t>
            </a:r>
            <a:r>
              <a:rPr lang="en-US" dirty="0" smtClean="0"/>
              <a:t>-induced CC events in NOMAD</a:t>
            </a:r>
          </a:p>
        </p:txBody>
      </p:sp>
      <p:pic>
        <p:nvPicPr>
          <p:cNvPr id="15" name="Picture 14" descr="a"/>
          <p:cNvPicPr>
            <a:picLocks noChangeAspect="1" noChangeArrowheads="1"/>
          </p:cNvPicPr>
          <p:nvPr/>
        </p:nvPicPr>
        <p:blipFill>
          <a:blip r:embed="rId4">
            <a:extLst>
              <a:ext uri="{28A0092B-C50C-407E-A947-70E740481C1C}">
                <a14:useLocalDpi xmlns:a14="http://schemas.microsoft.com/office/drawing/2010/main" val="0"/>
              </a:ext>
            </a:extLst>
          </a:blip>
          <a:srcRect l="1839" t="28535" r="12949" b="5618"/>
          <a:stretch>
            <a:fillRect/>
          </a:stretch>
        </p:blipFill>
        <p:spPr bwMode="auto">
          <a:xfrm>
            <a:off x="4724400" y="4057351"/>
            <a:ext cx="2267249" cy="22672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10400" y="4419600"/>
            <a:ext cx="2057400" cy="1477328"/>
          </a:xfrm>
          <a:prstGeom prst="rect">
            <a:avLst/>
          </a:prstGeom>
          <a:noFill/>
        </p:spPr>
        <p:txBody>
          <a:bodyPr wrap="square" rtlCol="0">
            <a:spAutoFit/>
          </a:bodyPr>
          <a:lstStyle/>
          <a:p>
            <a:pPr marL="285750" indent="-285750">
              <a:buFont typeface="Wingdings" pitchFamily="2" charset="2"/>
              <a:buChar char="§"/>
            </a:pPr>
            <a:r>
              <a:rPr lang="en-US" dirty="0" smtClean="0"/>
              <a:t>WANF muon pits good agreement for the 3 detector regions</a:t>
            </a:r>
            <a:endParaRPr lang="en-US" dirty="0"/>
          </a:p>
        </p:txBody>
      </p:sp>
      <p:sp>
        <p:nvSpPr>
          <p:cNvPr id="16" name="Rectangle 15"/>
          <p:cNvSpPr/>
          <p:nvPr/>
        </p:nvSpPr>
        <p:spPr>
          <a:xfrm>
            <a:off x="52856" y="5039618"/>
            <a:ext cx="1129476" cy="276999"/>
          </a:xfrm>
          <a:prstGeom prst="rect">
            <a:avLst/>
          </a:prstGeom>
        </p:spPr>
        <p:txBody>
          <a:bodyPr wrap="none">
            <a:spAutoFit/>
          </a:bodyPr>
          <a:lstStyle/>
          <a:p>
            <a:r>
              <a:rPr lang="en-US" sz="1200" i="1" dirty="0">
                <a:solidFill>
                  <a:schemeClr val="bg1">
                    <a:lumMod val="50000"/>
                  </a:schemeClr>
                </a:solidFill>
              </a:rPr>
              <a:t>S. </a:t>
            </a:r>
            <a:r>
              <a:rPr lang="en-US" sz="1200" i="1" dirty="0" err="1" smtClean="0">
                <a:solidFill>
                  <a:schemeClr val="bg1">
                    <a:lumMod val="50000"/>
                  </a:schemeClr>
                </a:solidFill>
              </a:rPr>
              <a:t>Peraire</a:t>
            </a:r>
            <a:r>
              <a:rPr lang="en-US" sz="1200" i="1" dirty="0" smtClean="0">
                <a:solidFill>
                  <a:schemeClr val="bg1">
                    <a:lumMod val="50000"/>
                  </a:schemeClr>
                </a:solidFill>
              </a:rPr>
              <a:t>, 1996</a:t>
            </a:r>
            <a:endParaRPr lang="en-US" sz="1200" i="1" dirty="0">
              <a:solidFill>
                <a:schemeClr val="bg1">
                  <a:lumMod val="50000"/>
                </a:schemeClr>
              </a:solidFill>
            </a:endParaRPr>
          </a:p>
        </p:txBody>
      </p:sp>
      <p:pic>
        <p:nvPicPr>
          <p:cNvPr id="17" name="Picture 1" descr="C:\Documents and Settings\marco\Desktop\fission2009\images-1.jpeg"/>
          <p:cNvPicPr>
            <a:picLocks noChangeAspect="1" noChangeArrowheads="1"/>
          </p:cNvPicPr>
          <p:nvPr/>
        </p:nvPicPr>
        <p:blipFill>
          <a:blip r:embed="rId5" cstate="print"/>
          <a:srcRect/>
          <a:stretch>
            <a:fillRect/>
          </a:stretch>
        </p:blipFill>
        <p:spPr bwMode="auto">
          <a:xfrm>
            <a:off x="1524000" y="6382512"/>
            <a:ext cx="457200" cy="457200"/>
          </a:xfrm>
          <a:prstGeom prst="rect">
            <a:avLst/>
          </a:prstGeom>
          <a:noFill/>
          <a:ln w="9525">
            <a:noFill/>
            <a:miter lim="800000"/>
            <a:headEnd/>
            <a:tailEnd/>
          </a:ln>
        </p:spPr>
      </p:pic>
      <p:sp>
        <p:nvSpPr>
          <p:cNvPr id="2" name="Rectangle 1"/>
          <p:cNvSpPr/>
          <p:nvPr/>
        </p:nvSpPr>
        <p:spPr>
          <a:xfrm>
            <a:off x="228601" y="2256472"/>
            <a:ext cx="4038600" cy="1477328"/>
          </a:xfrm>
          <a:prstGeom prst="rect">
            <a:avLst/>
          </a:prstGeom>
        </p:spPr>
        <p:txBody>
          <a:bodyPr wrap="square">
            <a:spAutoFit/>
          </a:bodyPr>
          <a:lstStyle/>
          <a:p>
            <a:r>
              <a:rPr lang="en-US" dirty="0">
                <a:sym typeface="Wingdings" pitchFamily="2" charset="2"/>
              </a:rPr>
              <a:t> </a:t>
            </a:r>
            <a:r>
              <a:rPr lang="en-US" b="1" dirty="0">
                <a:solidFill>
                  <a:srgbClr val="0070C0"/>
                </a:solidFill>
              </a:rPr>
              <a:t>T9 WANF </a:t>
            </a:r>
            <a:r>
              <a:rPr lang="en-US" dirty="0"/>
              <a:t>target (CHORUS and NOMAD experiments</a:t>
            </a:r>
            <a:r>
              <a:rPr lang="en-US" dirty="0" smtClean="0"/>
              <a:t>) (~180 kW beam)</a:t>
            </a:r>
            <a:endParaRPr lang="en-US" dirty="0"/>
          </a:p>
          <a:p>
            <a:r>
              <a:rPr lang="en-US" dirty="0">
                <a:sym typeface="Wingdings" pitchFamily="2" charset="2"/>
              </a:rPr>
              <a:t> </a:t>
            </a:r>
            <a:r>
              <a:rPr lang="en-US" dirty="0"/>
              <a:t>11 Be rods, </a:t>
            </a:r>
            <a:r>
              <a:rPr lang="en-US" b="1" dirty="0">
                <a:solidFill>
                  <a:srgbClr val="0070C0"/>
                </a:solidFill>
              </a:rPr>
              <a:t>3 mm Ø</a:t>
            </a:r>
            <a:r>
              <a:rPr lang="en-US" dirty="0"/>
              <a:t>, </a:t>
            </a:r>
            <a:r>
              <a:rPr lang="en-US" b="1" dirty="0">
                <a:solidFill>
                  <a:srgbClr val="0070C0"/>
                </a:solidFill>
              </a:rPr>
              <a:t>10 cm long</a:t>
            </a:r>
            <a:r>
              <a:rPr lang="en-US" dirty="0"/>
              <a:t>, spaced every 9 cm, He cooled (forced flow)</a:t>
            </a:r>
          </a:p>
        </p:txBody>
      </p:sp>
    </p:spTree>
    <p:extLst>
      <p:ext uri="{BB962C8B-B14F-4D97-AF65-F5344CB8AC3E}">
        <p14:creationId xmlns:p14="http://schemas.microsoft.com/office/powerpoint/2010/main" val="9780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animEffect transition="in" filter="fade">
                                      <p:cBhvr>
                                        <p:cTn id="23" dur="1000"/>
                                        <p:tgtEl>
                                          <p:spTgt spid="13">
                                            <p:bg/>
                                          </p:spTgt>
                                        </p:tgtEl>
                                      </p:cBhvr>
                                    </p:animEffect>
                                    <p:anim calcmode="lin" valueType="num">
                                      <p:cBhvr>
                                        <p:cTn id="24" dur="1000" fill="hold"/>
                                        <p:tgtEl>
                                          <p:spTgt spid="13">
                                            <p:bg/>
                                          </p:spTgt>
                                        </p:tgtEl>
                                        <p:attrNameLst>
                                          <p:attrName>ppt_x</p:attrName>
                                        </p:attrNameLst>
                                      </p:cBhvr>
                                      <p:tavLst>
                                        <p:tav tm="0">
                                          <p:val>
                                            <p:strVal val="#ppt_x"/>
                                          </p:val>
                                        </p:tav>
                                        <p:tav tm="100000">
                                          <p:val>
                                            <p:strVal val="#ppt_x"/>
                                          </p:val>
                                        </p:tav>
                                      </p:tavLst>
                                    </p:anim>
                                    <p:anim calcmode="lin" valueType="num">
                                      <p:cBhvr>
                                        <p:cTn id="25" dur="1000" fill="hold"/>
                                        <p:tgtEl>
                                          <p:spTgt spid="13">
                                            <p:bg/>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1000"/>
                                        <p:tgtEl>
                                          <p:spTgt spid="13">
                                            <p:txEl>
                                              <p:pRg st="1" end="1"/>
                                            </p:txEl>
                                          </p:spTgt>
                                        </p:tgtEl>
                                      </p:cBhvr>
                                    </p:animEffect>
                                    <p:anim calcmode="lin" valueType="num">
                                      <p:cBhvr>
                                        <p:cTn id="3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uiExpand="1" build="p" animBg="1"/>
      <p:bldP spid="14" grpId="0"/>
      <p:bldP spid="1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Physics requirement of the CNGS target</a:t>
            </a:r>
            <a:endParaRPr lang="en-US" dirty="0"/>
          </a:p>
        </p:txBody>
      </p:sp>
      <p:sp>
        <p:nvSpPr>
          <p:cNvPr id="3" name="Date Placeholder 2"/>
          <p:cNvSpPr>
            <a:spLocks noGrp="1"/>
          </p:cNvSpPr>
          <p:nvPr>
            <p:ph type="dt" sz="half" idx="10"/>
          </p:nvPr>
        </p:nvSpPr>
        <p:spPr/>
        <p:txBody>
          <a:bodyPr/>
          <a:lstStyle/>
          <a:p>
            <a:r>
              <a:rPr lang="en-US" smtClean="0"/>
              <a:t>2nd-6th May 2011</a:t>
            </a:r>
            <a:endParaRPr lang="en-US"/>
          </a:p>
        </p:txBody>
      </p:sp>
      <p:sp>
        <p:nvSpPr>
          <p:cNvPr id="4" name="Footer Placeholder 3"/>
          <p:cNvSpPr>
            <a:spLocks noGrp="1"/>
          </p:cNvSpPr>
          <p:nvPr>
            <p:ph type="ftr" sz="quarter" idx="11"/>
          </p:nvPr>
        </p:nvSpPr>
        <p:spPr/>
        <p:txBody>
          <a:bodyPr/>
          <a:lstStyle/>
          <a:p>
            <a:r>
              <a:rPr lang="en-US" smtClean="0"/>
              <a:t>MC - Design, maintenance and operational aspects of the CNGS target - 4th HPTW</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
        <p:nvSpPr>
          <p:cNvPr id="6" name="TextBox 5"/>
          <p:cNvSpPr txBox="1"/>
          <p:nvPr/>
        </p:nvSpPr>
        <p:spPr>
          <a:xfrm>
            <a:off x="609600" y="1371600"/>
            <a:ext cx="7848600" cy="2031325"/>
          </a:xfrm>
          <a:prstGeom prst="rect">
            <a:avLst/>
          </a:prstGeom>
          <a:gradFill>
            <a:gsLst>
              <a:gs pos="16000">
                <a:schemeClr val="accent1">
                  <a:tint val="44500"/>
                  <a:satMod val="160000"/>
                  <a:alpha val="73000"/>
                </a:schemeClr>
              </a:gs>
              <a:gs pos="100000">
                <a:schemeClr val="accent1">
                  <a:tint val="23500"/>
                  <a:satMod val="160000"/>
                </a:schemeClr>
              </a:gs>
            </a:gsLst>
            <a:lin ang="5400000" scaled="0"/>
          </a:gradFill>
        </p:spPr>
        <p:txBody>
          <a:bodyPr wrap="square" rtlCol="0">
            <a:spAutoFit/>
          </a:bodyPr>
          <a:lstStyle/>
          <a:p>
            <a:pPr marL="342900" indent="-342900">
              <a:buAutoNum type="arabicPeriod"/>
            </a:pPr>
            <a:r>
              <a:rPr lang="en-US" dirty="0" smtClean="0"/>
              <a:t>Provide the </a:t>
            </a:r>
            <a:r>
              <a:rPr lang="en-US" b="1" dirty="0" smtClean="0">
                <a:solidFill>
                  <a:srgbClr val="0070C0"/>
                </a:solidFill>
              </a:rPr>
              <a:t>highest possible proton interactions</a:t>
            </a:r>
          </a:p>
          <a:p>
            <a:pPr marL="342900" indent="-342900">
              <a:buAutoNum type="arabicPeriod"/>
            </a:pPr>
            <a:r>
              <a:rPr lang="en-US" dirty="0" smtClean="0"/>
              <a:t>Decrease </a:t>
            </a:r>
            <a:r>
              <a:rPr lang="en-US" b="1" dirty="0" smtClean="0">
                <a:solidFill>
                  <a:srgbClr val="0070C0"/>
                </a:solidFill>
              </a:rPr>
              <a:t>probability of </a:t>
            </a:r>
            <a:r>
              <a:rPr lang="en-US" b="1" dirty="0" err="1" smtClean="0">
                <a:solidFill>
                  <a:srgbClr val="0070C0"/>
                </a:solidFill>
              </a:rPr>
              <a:t>secondaries</a:t>
            </a:r>
            <a:r>
              <a:rPr lang="en-US" b="1" dirty="0" smtClean="0">
                <a:solidFill>
                  <a:srgbClr val="0070C0"/>
                </a:solidFill>
              </a:rPr>
              <a:t> </a:t>
            </a:r>
            <a:r>
              <a:rPr lang="en-US" b="1" dirty="0" err="1" smtClean="0">
                <a:solidFill>
                  <a:srgbClr val="0070C0"/>
                </a:solidFill>
              </a:rPr>
              <a:t>reinteraction</a:t>
            </a:r>
            <a:endParaRPr lang="en-US" dirty="0" smtClean="0"/>
          </a:p>
          <a:p>
            <a:pPr marL="285750" indent="-285750">
              <a:buFont typeface="Wingdings" pitchFamily="2" charset="2"/>
              <a:buChar char="à"/>
            </a:pPr>
            <a:r>
              <a:rPr lang="en-US" dirty="0" smtClean="0">
                <a:sym typeface="Wingdings" pitchFamily="2" charset="2"/>
              </a:rPr>
              <a:t>For HE </a:t>
            </a:r>
            <a:r>
              <a:rPr lang="en-US" dirty="0" smtClean="0">
                <a:latin typeface="Symbol" pitchFamily="18" charset="2"/>
                <a:sym typeface="Wingdings" pitchFamily="2" charset="2"/>
              </a:rPr>
              <a:t>n</a:t>
            </a:r>
            <a:r>
              <a:rPr lang="en-US" dirty="0" smtClean="0">
                <a:sym typeface="Wingdings" pitchFamily="2" charset="2"/>
              </a:rPr>
              <a:t> beams: target needs to be </a:t>
            </a:r>
            <a:r>
              <a:rPr lang="en-US" b="1" dirty="0" smtClean="0">
                <a:solidFill>
                  <a:srgbClr val="0070C0"/>
                </a:solidFill>
                <a:sym typeface="Wingdings" pitchFamily="2" charset="2"/>
              </a:rPr>
              <a:t>segmented</a:t>
            </a:r>
            <a:r>
              <a:rPr lang="en-US" dirty="0" smtClean="0">
                <a:sym typeface="Wingdings" pitchFamily="2" charset="2"/>
              </a:rPr>
              <a:t>, in order to allow </a:t>
            </a:r>
            <a:r>
              <a:rPr lang="en-US" dirty="0" smtClean="0">
                <a:solidFill>
                  <a:srgbClr val="0070C0"/>
                </a:solidFill>
                <a:sym typeface="Wingdings" pitchFamily="2" charset="2"/>
              </a:rPr>
              <a:t>small-angle high momentum secondaries to escape the target with less path length</a:t>
            </a:r>
          </a:p>
          <a:p>
            <a:endParaRPr lang="en-US" dirty="0" smtClean="0">
              <a:solidFill>
                <a:srgbClr val="0070C0"/>
              </a:solidFill>
              <a:sym typeface="Wingdings" pitchFamily="2" charset="2"/>
            </a:endParaRPr>
          </a:p>
          <a:p>
            <a:pPr marL="400050" indent="-400050">
              <a:buFont typeface="+mj-lt"/>
              <a:buAutoNum type="romanUcPeriod"/>
            </a:pPr>
            <a:r>
              <a:rPr lang="en-GB" dirty="0" smtClean="0"/>
              <a:t>Target </a:t>
            </a:r>
            <a:r>
              <a:rPr lang="en-GB" dirty="0"/>
              <a:t>need to be </a:t>
            </a:r>
            <a:r>
              <a:rPr lang="en-GB" b="1" dirty="0">
                <a:solidFill>
                  <a:srgbClr val="0070C0"/>
                </a:solidFill>
              </a:rPr>
              <a:t>robust to resist beam-induced stresses</a:t>
            </a:r>
          </a:p>
          <a:p>
            <a:pPr marL="400050" indent="-400050">
              <a:buFont typeface="+mj-lt"/>
              <a:buAutoNum type="romanUcPeriod"/>
            </a:pPr>
            <a:r>
              <a:rPr lang="en-GB" dirty="0"/>
              <a:t>Due to particle energy deposition the target must be </a:t>
            </a:r>
            <a:r>
              <a:rPr lang="en-GB" b="1" dirty="0" smtClean="0">
                <a:solidFill>
                  <a:srgbClr val="0070C0"/>
                </a:solidFill>
              </a:rPr>
              <a:t>cooled</a:t>
            </a:r>
            <a:endParaRPr lang="en-US" b="1" dirty="0">
              <a:solidFill>
                <a:srgbClr val="0070C0"/>
              </a:solidFill>
            </a:endParaRPr>
          </a:p>
        </p:txBody>
      </p:sp>
      <p:sp>
        <p:nvSpPr>
          <p:cNvPr id="7" name="TextBox 6"/>
          <p:cNvSpPr txBox="1"/>
          <p:nvPr/>
        </p:nvSpPr>
        <p:spPr>
          <a:xfrm>
            <a:off x="609600" y="4390072"/>
            <a:ext cx="8001000" cy="1477328"/>
          </a:xfrm>
          <a:prstGeom prst="rect">
            <a:avLst/>
          </a:prstGeom>
          <a:solidFill>
            <a:schemeClr val="bg2"/>
          </a:solidFill>
        </p:spPr>
        <p:txBody>
          <a:bodyPr wrap="square" rtlCol="0">
            <a:spAutoFit/>
          </a:bodyPr>
          <a:lstStyle/>
          <a:p>
            <a:pPr marL="285750" indent="-285750">
              <a:buFont typeface="Wingdings" pitchFamily="2" charset="2"/>
              <a:buChar char="§"/>
            </a:pPr>
            <a:r>
              <a:rPr lang="en-GB" dirty="0" smtClean="0"/>
              <a:t>The target </a:t>
            </a:r>
            <a:r>
              <a:rPr lang="en-GB" b="1" dirty="0" smtClean="0">
                <a:solidFill>
                  <a:srgbClr val="0070C0"/>
                </a:solidFill>
              </a:rPr>
              <a:t>should not be cooled by water</a:t>
            </a:r>
            <a:r>
              <a:rPr lang="en-GB" dirty="0"/>
              <a:t> </a:t>
            </a:r>
            <a:r>
              <a:rPr lang="en-GB" dirty="0" smtClean="0"/>
              <a:t>(avoid mechanical shocks and activation/radioprotection issues)</a:t>
            </a:r>
          </a:p>
          <a:p>
            <a:pPr marL="285750" indent="-285750">
              <a:buFont typeface="Wingdings" pitchFamily="2" charset="2"/>
              <a:buChar char="§"/>
            </a:pPr>
            <a:r>
              <a:rPr lang="en-GB" dirty="0" smtClean="0"/>
              <a:t>Material choices should </a:t>
            </a:r>
            <a:r>
              <a:rPr lang="en-GB" b="1" dirty="0" smtClean="0">
                <a:solidFill>
                  <a:srgbClr val="0070C0"/>
                </a:solidFill>
              </a:rPr>
              <a:t>minimize the absorbed beam power </a:t>
            </a:r>
            <a:r>
              <a:rPr lang="en-GB" dirty="0" smtClean="0"/>
              <a:t>and </a:t>
            </a:r>
            <a:r>
              <a:rPr lang="en-GB" b="1" dirty="0" smtClean="0">
                <a:solidFill>
                  <a:srgbClr val="0070C0"/>
                </a:solidFill>
              </a:rPr>
              <a:t>maximize radiation resistance</a:t>
            </a:r>
          </a:p>
          <a:p>
            <a:pPr marL="285750" indent="-285750">
              <a:buFont typeface="Wingdings" pitchFamily="2" charset="2"/>
              <a:buChar char="§"/>
            </a:pPr>
            <a:r>
              <a:rPr lang="en-GB" dirty="0" smtClean="0"/>
              <a:t>Target should be </a:t>
            </a:r>
            <a:r>
              <a:rPr lang="en-GB" b="1" dirty="0" smtClean="0">
                <a:solidFill>
                  <a:srgbClr val="0070C0"/>
                </a:solidFill>
              </a:rPr>
              <a:t>replaceable</a:t>
            </a:r>
            <a:r>
              <a:rPr lang="en-GB" dirty="0" smtClean="0"/>
              <a:t>, with in-situ spares</a:t>
            </a:r>
          </a:p>
        </p:txBody>
      </p:sp>
      <p:sp>
        <p:nvSpPr>
          <p:cNvPr id="8" name="TextBox 7"/>
          <p:cNvSpPr txBox="1"/>
          <p:nvPr/>
        </p:nvSpPr>
        <p:spPr>
          <a:xfrm>
            <a:off x="2362200" y="3516868"/>
            <a:ext cx="3995902" cy="369332"/>
          </a:xfrm>
          <a:prstGeom prst="rect">
            <a:avLst/>
          </a:prstGeom>
          <a:noFill/>
        </p:spPr>
        <p:txBody>
          <a:bodyPr wrap="none" rtlCol="0">
            <a:spAutoFit/>
          </a:bodyPr>
          <a:lstStyle/>
          <a:p>
            <a:r>
              <a:rPr lang="en-GB" i="1" dirty="0" smtClean="0"/>
              <a:t>With the following technological constraints:</a:t>
            </a:r>
            <a:endParaRPr lang="en-US" i="1" dirty="0"/>
          </a:p>
        </p:txBody>
      </p:sp>
      <p:pic>
        <p:nvPicPr>
          <p:cNvPr id="9" name="Picture 1" descr="C:\Documents and Settings\marco\Desktop\fission2009\images-1.jpeg"/>
          <p:cNvPicPr>
            <a:picLocks noChangeAspect="1" noChangeArrowheads="1"/>
          </p:cNvPicPr>
          <p:nvPr/>
        </p:nvPicPr>
        <p:blipFill>
          <a:blip r:embed="rId3" cstate="print"/>
          <a:srcRect/>
          <a:stretch>
            <a:fillRect/>
          </a:stretch>
        </p:blipFill>
        <p:spPr bwMode="auto">
          <a:xfrm>
            <a:off x="1524000" y="6382512"/>
            <a:ext cx="457200" cy="457200"/>
          </a:xfrm>
          <a:prstGeom prst="rect">
            <a:avLst/>
          </a:prstGeom>
          <a:noFill/>
          <a:ln w="9525">
            <a:noFill/>
            <a:miter lim="800000"/>
            <a:headEnd/>
            <a:tailEnd/>
          </a:ln>
        </p:spPr>
      </p:pic>
    </p:spTree>
    <p:extLst>
      <p:ext uri="{BB962C8B-B14F-4D97-AF65-F5344CB8AC3E}">
        <p14:creationId xmlns:p14="http://schemas.microsoft.com/office/powerpoint/2010/main" val="18839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1000"/>
                                        <p:tgtEl>
                                          <p:spTgt spid="6">
                                            <p:txEl>
                                              <p:pRg st="5" end="5"/>
                                            </p:txEl>
                                          </p:spTgt>
                                        </p:tgtEl>
                                      </p:cBhvr>
                                    </p:animEffect>
                                    <p:anim calcmode="lin" valueType="num">
                                      <p:cBhvr>
                                        <p:cTn id="4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barn(inVertical)">
                                      <p:cBhvr>
                                        <p:cTn id="52" dur="500"/>
                                        <p:tgtEl>
                                          <p:spTgt spid="7">
                                            <p:bg/>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barn(inVertical)">
                                      <p:cBhvr>
                                        <p:cTn id="55" dur="500"/>
                                        <p:tgtEl>
                                          <p:spTgt spid="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barn(inVertical)">
                                      <p:cBhvr>
                                        <p:cTn id="60" dur="500"/>
                                        <p:tgtEl>
                                          <p:spTgt spid="7">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barn(inVertical)">
                                      <p:cBhvr>
                                        <p:cTn id="6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3873</TotalTime>
  <Words>4255</Words>
  <Application>Microsoft Office PowerPoint</Application>
  <PresentationFormat>On-screen Show (4:3)</PresentationFormat>
  <Paragraphs>542</Paragraphs>
  <Slides>40</Slides>
  <Notes>11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Gill Sans MT</vt:lpstr>
      <vt:lpstr>Wingdings</vt:lpstr>
      <vt:lpstr>ＭＳ Ｐゴシック</vt:lpstr>
      <vt:lpstr>Symbol</vt:lpstr>
      <vt:lpstr>Bookman Old Style</vt:lpstr>
      <vt:lpstr>Calibri</vt:lpstr>
      <vt:lpstr>Symap</vt:lpstr>
      <vt:lpstr>Wingdings 3</vt:lpstr>
      <vt:lpstr>Origin</vt:lpstr>
      <vt:lpstr>Design, maintenance and operational aspects of the CNGS target</vt:lpstr>
      <vt:lpstr>Outline</vt:lpstr>
      <vt:lpstr>General layout of the CNGS installation</vt:lpstr>
      <vt:lpstr>PowerPoint Presentation</vt:lpstr>
      <vt:lpstr>Physics requirement for the CNGS beam</vt:lpstr>
      <vt:lpstr>Example of neutrino events in OPERA and ICARUS</vt:lpstr>
      <vt:lpstr>CNGS description with FLUKA</vt:lpstr>
      <vt:lpstr>Past experience at CERN</vt:lpstr>
      <vt:lpstr>Physics requirement of the CNGS target</vt:lpstr>
      <vt:lpstr>Design optimization of the CNGS target</vt:lpstr>
      <vt:lpstr>CNGS target rod configuration</vt:lpstr>
      <vt:lpstr>The CNGS target unit</vt:lpstr>
      <vt:lpstr>Additional details on the target</vt:lpstr>
      <vt:lpstr>CNGS target rod configuration (current configuration)</vt:lpstr>
      <vt:lpstr>The CNGS target units as built</vt:lpstr>
      <vt:lpstr>Target unit as built and installed in CNGS</vt:lpstr>
      <vt:lpstr>The target base/alignment table</vt:lpstr>
      <vt:lpstr>Target assembly cooling</vt:lpstr>
      <vt:lpstr>Stresses on the CNGS target rods</vt:lpstr>
      <vt:lpstr>DPA evaluation by FLUKA of the CNGS target rods</vt:lpstr>
      <vt:lpstr>Structural limits of the CNGS target</vt:lpstr>
      <vt:lpstr>Target rotation system failure – radiation induced effects on material</vt:lpstr>
      <vt:lpstr>Target in-situ inspection – April 2009</vt:lpstr>
      <vt:lpstr>Ball bearings irradiation in the CNGS target</vt:lpstr>
      <vt:lpstr>2010/2011 observations</vt:lpstr>
      <vt:lpstr>Conclusions</vt:lpstr>
      <vt:lpstr>PowerPoint Presentation</vt:lpstr>
      <vt:lpstr>Radiation on electronics issue (1/2)</vt:lpstr>
      <vt:lpstr>Radiation on electronics issue (2/2)</vt:lpstr>
      <vt:lpstr>PowerPoint Presentation</vt:lpstr>
      <vt:lpstr>FLUKA - accumulated yearly dose at target</vt:lpstr>
      <vt:lpstr>CNGS POT</vt:lpstr>
      <vt:lpstr>Physics requirement of the CNGS target</vt:lpstr>
      <vt:lpstr>General design constrains – CNGS target</vt:lpstr>
      <vt:lpstr>Yearly accumulated dose – CNGS target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Calviani</dc:creator>
  <cp:lastModifiedBy>Kirk T McDonald</cp:lastModifiedBy>
  <cp:revision>798</cp:revision>
  <dcterms:created xsi:type="dcterms:W3CDTF">2006-08-16T00:00:00Z</dcterms:created>
  <dcterms:modified xsi:type="dcterms:W3CDTF">2011-05-09T19:41:07Z</dcterms:modified>
</cp:coreProperties>
</file>