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9" r:id="rId3"/>
    <p:sldId id="261" r:id="rId4"/>
    <p:sldId id="262" r:id="rId5"/>
    <p:sldId id="260" r:id="rId6"/>
    <p:sldId id="263" r:id="rId7"/>
    <p:sldId id="267" r:id="rId8"/>
    <p:sldId id="271" r:id="rId9"/>
    <p:sldId id="269" r:id="rId10"/>
    <p:sldId id="274" r:id="rId11"/>
    <p:sldId id="272" r:id="rId12"/>
    <p:sldId id="275" r:id="rId13"/>
    <p:sldId id="276" r:id="rId14"/>
    <p:sldId id="264" r:id="rId15"/>
    <p:sldId id="277" r:id="rId16"/>
    <p:sldId id="281" r:id="rId17"/>
    <p:sldId id="284" r:id="rId18"/>
    <p:sldId id="285" r:id="rId19"/>
    <p:sldId id="283" r:id="rId20"/>
    <p:sldId id="279" r:id="rId21"/>
    <p:sldId id="286" r:id="rId22"/>
    <p:sldId id="280" r:id="rId23"/>
    <p:sldId id="287" r:id="rId24"/>
    <p:sldId id="288" r:id="rId25"/>
    <p:sldId id="278" r:id="rId26"/>
    <p:sldId id="289" r:id="rId27"/>
    <p:sldId id="265" r:id="rId28"/>
    <p:sldId id="258" r:id="rId29"/>
    <p:sldId id="266" r:id="rId30"/>
  </p:sldIdLst>
  <p:sldSz cx="9144000" cy="6858000" type="screen4x3"/>
  <p:notesSz cx="6858000" cy="9144000"/>
  <p:embeddedFontLst>
    <p:embeddedFont>
      <p:font typeface="Ubuntu" panose="020B0604020202020204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Ubuntu Light" panose="020B060403060203020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Calviani" initials="MC" lastIdx="1" clrIdx="0">
    <p:extLst>
      <p:ext uri="{19B8F6BF-5375-455C-9EA6-DF929625EA0E}">
        <p15:presenceInfo xmlns:p15="http://schemas.microsoft.com/office/powerpoint/2012/main" userId="S-1-5-21-1526224874-1540688658-1361462980-3128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94660"/>
  </p:normalViewPr>
  <p:slideViewPr>
    <p:cSldViewPr snapToGrid="0" snapToObjects="1">
      <p:cViewPr varScale="1">
        <p:scale>
          <a:sx n="30" d="100"/>
          <a:sy n="30" d="100"/>
        </p:scale>
        <p:origin x="148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AF50F-7AC2-46F6-92A2-D1E96506C2F4}" type="datetimeFigureOut">
              <a:rPr lang="en-GB" smtClean="0"/>
              <a:t>20/05/2014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BEB3D-936F-4091-9B8E-4D45950510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40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BEB3D-936F-4091-9B8E-4D45950510F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90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Minimization of shrinkage</a:t>
            </a:r>
            <a:r>
              <a:rPr lang="en-GB" baseline="0" dirty="0" smtClean="0"/>
              <a:t> and reduction of thermal conductivity + favour annealing and reduction of imperfection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BEB3D-936F-4091-9B8E-4D45950510F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01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BEB3D-936F-4091-9B8E-4D45950510F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645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31800" y="2121290"/>
            <a:ext cx="8265984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Ubuntu"/>
              </a:defRPr>
            </a:lvl1pPr>
          </a:lstStyle>
          <a:p>
            <a:r>
              <a:rPr kumimoji="0" lang="x-none" dirty="0" smtClean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800" y="4171952"/>
            <a:ext cx="8265984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+mn-lt"/>
                <a:cs typeface="Ubuntu Ligh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 smtClean="0"/>
              <a:t>Author and Affiliation</a:t>
            </a:r>
          </a:p>
        </p:txBody>
      </p:sp>
      <p:pic>
        <p:nvPicPr>
          <p:cNvPr id="4" name="Picture 3" descr="2014-04-09_CERN_60years_ENde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426020"/>
            <a:ext cx="4376736" cy="115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949325"/>
            <a:ext cx="8226425" cy="5324475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-04-09_CERN_60years_ENde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86" y="2796780"/>
            <a:ext cx="4376736" cy="1152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4450" y="4214813"/>
            <a:ext cx="6535738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14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295326" y="6356350"/>
            <a:ext cx="137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666434" y="6356350"/>
            <a:ext cx="4290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49333"/>
            <a:ext cx="8226854" cy="533643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Slide text first level</a:t>
            </a:r>
          </a:p>
          <a:p>
            <a:pPr lvl="1" eaLnBrk="1" latinLnBrk="0" hangingPunct="1"/>
            <a:r>
              <a:rPr kumimoji="0" lang="fr-CH" dirty="0" smtClean="0"/>
              <a:t>Slide text second level</a:t>
            </a:r>
          </a:p>
          <a:p>
            <a:pPr lvl="2" eaLnBrk="1" latinLnBrk="0" hangingPunct="1"/>
            <a:r>
              <a:rPr kumimoji="0" lang="fr-CH" dirty="0" smtClean="0"/>
              <a:t>Slide text third level</a:t>
            </a:r>
          </a:p>
          <a:p>
            <a:pPr lvl="3" eaLnBrk="1" latinLnBrk="0" hangingPunct="1"/>
            <a:r>
              <a:rPr kumimoji="0" lang="fr-CH" dirty="0" smtClean="0"/>
              <a:t>Slide text fourth level</a:t>
            </a:r>
          </a:p>
          <a:p>
            <a:pPr lvl="4" eaLnBrk="1" latinLnBrk="0" hangingPunct="1"/>
            <a:r>
              <a:rPr kumimoji="0" lang="fr-CH" dirty="0" smtClean="0"/>
              <a:t>Slide text fifth level</a:t>
            </a:r>
            <a:endParaRPr kumimoji="0"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 smtClean="0"/>
              <a:t>Slide Title</a:t>
            </a:r>
            <a:endParaRPr kumimoji="0" lang="en-GB" noProof="0" dirty="0"/>
          </a:p>
        </p:txBody>
      </p:sp>
      <p:pic>
        <p:nvPicPr>
          <p:cNvPr id="7" name="Picture 6" descr="2014-04-09_CERN_60years_ENdept_75dpi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6327150"/>
            <a:ext cx="1641276" cy="43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57200" y="6285763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1" r:id="rId2"/>
    <p:sldLayoutId id="2147483682" r:id="rId3"/>
    <p:sldLayoutId id="2147483684" r:id="rId4"/>
    <p:sldLayoutId id="2147483680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C377B"/>
          </a:solidFill>
          <a:latin typeface="+mj-lt"/>
          <a:ea typeface="+mj-ea"/>
          <a:cs typeface="Ubuntu Light"/>
        </a:defRPr>
      </a:lvl1pPr>
    </p:titleStyle>
    <p:bodyStyle>
      <a:lvl1pPr marL="225425" indent="-225425" algn="l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/>
        <a:buChar char="•"/>
        <a:defRPr kumimoji="0" sz="3200" b="0" i="0" kern="1200">
          <a:solidFill>
            <a:srgbClr val="0C377B"/>
          </a:solidFill>
          <a:latin typeface="+mn-lt"/>
          <a:ea typeface="+mn-ea"/>
          <a:cs typeface="Ubuntu Light"/>
        </a:defRPr>
      </a:lvl1pPr>
      <a:lvl2pPr marL="460375" indent="-228600" algn="l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100000"/>
        <a:buFont typeface="Arial"/>
        <a:buChar char="•"/>
        <a:defRPr kumimoji="0" sz="3200" b="0" i="0" kern="1200">
          <a:solidFill>
            <a:srgbClr val="0C377B"/>
          </a:solidFill>
          <a:latin typeface="+mn-lt"/>
          <a:ea typeface="+mn-ea"/>
          <a:cs typeface="Ubuntu Light"/>
        </a:defRPr>
      </a:lvl2pPr>
      <a:lvl3pPr marL="685800" indent="-225425" algn="l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SzPct val="100000"/>
        <a:buFont typeface="Arial"/>
        <a:buChar char="•"/>
        <a:defRPr kumimoji="0" sz="3200" b="0" i="0" kern="1200">
          <a:solidFill>
            <a:srgbClr val="0C377B"/>
          </a:solidFill>
          <a:latin typeface="+mn-lt"/>
          <a:ea typeface="+mn-ea"/>
          <a:cs typeface="Ubuntu Light"/>
        </a:defRPr>
      </a:lvl3pPr>
      <a:lvl4pPr marL="909638" indent="-223838" algn="l" rtl="0" eaLnBrk="1" latinLnBrk="0" hangingPunct="1">
        <a:lnSpc>
          <a:spcPct val="90000"/>
        </a:lnSpc>
        <a:spcBef>
          <a:spcPts val="600"/>
        </a:spcBef>
        <a:buClr>
          <a:schemeClr val="accent3"/>
        </a:buClr>
        <a:buSzPct val="100000"/>
        <a:buFont typeface="Arial"/>
        <a:buChar char="•"/>
        <a:defRPr kumimoji="0" sz="3200" b="0" i="0" kern="1200">
          <a:solidFill>
            <a:srgbClr val="0C377B"/>
          </a:solidFill>
          <a:latin typeface="+mn-lt"/>
          <a:ea typeface="+mn-ea"/>
          <a:cs typeface="Ubuntu Light"/>
        </a:defRPr>
      </a:lvl4pPr>
      <a:lvl5pPr marL="1146175" indent="-236538" algn="l" rtl="0" eaLnBrk="1" latinLnBrk="0" hangingPunct="1">
        <a:lnSpc>
          <a:spcPct val="90000"/>
        </a:lnSpc>
        <a:spcBef>
          <a:spcPts val="600"/>
        </a:spcBef>
        <a:buClr>
          <a:schemeClr val="accent4"/>
        </a:buClr>
        <a:buSzPct val="100000"/>
        <a:buFont typeface="Arial"/>
        <a:buChar char="•"/>
        <a:defRPr kumimoji="0" sz="3200" b="0" i="0" kern="1200" baseline="0">
          <a:solidFill>
            <a:srgbClr val="0C377B"/>
          </a:solidFill>
          <a:latin typeface="+mn-lt"/>
          <a:ea typeface="+mn-ea"/>
          <a:cs typeface="Ubuntu Light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ms.cern.ch/file/1260766/1/LOI_and_Annexes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arxiv.org/abs/1310.176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Design, optimization and operation of beam intercepting devices for CERN’s fixed target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4171952"/>
            <a:ext cx="8265984" cy="438549"/>
          </a:xfrm>
        </p:spPr>
        <p:txBody>
          <a:bodyPr>
            <a:normAutofit/>
          </a:bodyPr>
          <a:lstStyle/>
          <a:p>
            <a:r>
              <a:rPr lang="en-US" dirty="0" smtClean="0"/>
              <a:t>M. Calviani (CERN)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9061" y="1244201"/>
            <a:ext cx="4664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High Power Target Workshop, FNAL</a:t>
            </a:r>
            <a:endParaRPr lang="en-GB" sz="20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31800" y="4742046"/>
            <a:ext cx="8265984" cy="648101"/>
          </a:xfrm>
          <a:prstGeom prst="rect">
            <a:avLst/>
          </a:prstGeom>
        </p:spPr>
        <p:txBody>
          <a:bodyPr vert="horz" lIns="45720" tIns="0" rIns="45720" bIns="0" anchor="t">
            <a:normAutofit fontScale="55000" lnSpcReduction="20000"/>
          </a:bodyPr>
          <a:lstStyle>
            <a:lvl1pPr marL="0" indent="0" algn="l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  <a:defRPr kumimoji="0" sz="2800" b="0" i="0" kern="1200">
                <a:solidFill>
                  <a:schemeClr val="accent4"/>
                </a:solidFill>
                <a:effectLst/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None/>
              <a:defRPr kumimoji="0"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None/>
              <a:defRPr kumimoji="0"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None/>
              <a:defRPr kumimoji="0"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None/>
              <a:defRPr kumimoji="0" sz="14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smtClean="0"/>
              <a:t>With contribution from: R. Losito, A. Perillo-Marcone, V. Venturi, C. Torregrosa, V. Vlachoudis, </a:t>
            </a:r>
            <a:r>
              <a:rPr lang="en-US" dirty="0"/>
              <a:t>R. Catherall, A. Ferrari, R. </a:t>
            </a:r>
            <a:r>
              <a:rPr lang="en-US" dirty="0" smtClean="0"/>
              <a:t>Folch, T. Stora, R. </a:t>
            </a:r>
            <a:r>
              <a:rPr lang="en-US" dirty="0" err="1" smtClean="0"/>
              <a:t>Jacobsson</a:t>
            </a:r>
            <a:r>
              <a:rPr lang="en-US" dirty="0" smtClean="0"/>
              <a:t> and many others</a:t>
            </a:r>
          </a:p>
        </p:txBody>
      </p:sp>
    </p:spTree>
    <p:extLst>
      <p:ext uri="{BB962C8B-B14F-4D97-AF65-F5344CB8AC3E}">
        <p14:creationId xmlns:p14="http://schemas.microsoft.com/office/powerpoint/2010/main" val="37182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CNGS engineering challenges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949324"/>
            <a:ext cx="8226425" cy="262856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CNGS target unit conceived as a static sealed system </a:t>
            </a:r>
            <a:r>
              <a:rPr lang="en-GB" dirty="0" smtClean="0"/>
              <a:t>with </a:t>
            </a:r>
            <a:r>
              <a:rPr lang="en-GB" dirty="0"/>
              <a:t>0.5 bar of </a:t>
            </a:r>
            <a:r>
              <a:rPr lang="en-GB" dirty="0" smtClean="0"/>
              <a:t>Helium</a:t>
            </a:r>
            <a:endParaRPr lang="en-GB" dirty="0"/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130 cm long graphite target (~3</a:t>
            </a:r>
            <a:r>
              <a:rPr lang="en-GB" dirty="0">
                <a:latin typeface="Symbol" panose="05050102010706020507" pitchFamily="18" charset="2"/>
              </a:rPr>
              <a:t>l</a:t>
            </a:r>
            <a:r>
              <a:rPr lang="en-GB" dirty="0"/>
              <a:t>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Radiative-cooled target </a:t>
            </a:r>
            <a:r>
              <a:rPr lang="en-GB" dirty="0" smtClean="0"/>
              <a:t>~1200 °C</a:t>
            </a:r>
            <a:endParaRPr lang="en-GB" dirty="0"/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Radiation resistance of employed graphite (2020PT, C-C composites, etc.)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5" name="Picture 7" descr="2 tables le 3-08-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2" y="3445661"/>
            <a:ext cx="4324405" cy="3243305"/>
          </a:xfrm>
          <a:prstGeom prst="rect">
            <a:avLst/>
          </a:prstGeom>
          <a:noFill/>
          <a:ln w="666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72" y="3577892"/>
            <a:ext cx="3354149" cy="259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7" name="Straight Arrow Connector 6"/>
          <p:cNvCxnSpPr>
            <a:stCxn id="8" idx="2"/>
          </p:cNvCxnSpPr>
          <p:nvPr/>
        </p:nvCxnSpPr>
        <p:spPr>
          <a:xfrm>
            <a:off x="889724" y="4592976"/>
            <a:ext cx="544049" cy="861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3911" y="4131311"/>
            <a:ext cx="1411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Target rod support structure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74642" y="3543418"/>
            <a:ext cx="1771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Sealed cooling finned tube (Al 5083 H111)</a:t>
            </a:r>
            <a:endParaRPr lang="en-US" sz="2000" dirty="0"/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1660273" y="4005083"/>
            <a:ext cx="646431" cy="404326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49924" y="5470358"/>
            <a:ext cx="1004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Target support tube (C-C composite)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545904" y="5053263"/>
            <a:ext cx="80210" cy="417096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4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CNGS operational experience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0182" y="1011842"/>
            <a:ext cx="4689335" cy="239509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FF0000"/>
                </a:solidFill>
              </a:rPr>
              <a:t>No physical failure of the target </a:t>
            </a:r>
            <a:r>
              <a:rPr lang="en-GB" dirty="0" smtClean="0">
                <a:solidFill>
                  <a:schemeClr val="tx1"/>
                </a:solidFill>
              </a:rPr>
              <a:t>observed </a:t>
            </a:r>
            <a:r>
              <a:rPr lang="en-GB" dirty="0" smtClean="0"/>
              <a:t>at the end of operation (</a:t>
            </a:r>
            <a:r>
              <a:rPr lang="en-GB" dirty="0" smtClean="0">
                <a:solidFill>
                  <a:schemeClr val="tx1"/>
                </a:solidFill>
              </a:rPr>
              <a:t>1.85*10</a:t>
            </a:r>
            <a:r>
              <a:rPr lang="en-GB" baseline="30000" dirty="0" smtClean="0">
                <a:solidFill>
                  <a:schemeClr val="tx1"/>
                </a:solidFill>
              </a:rPr>
              <a:t>20</a:t>
            </a:r>
            <a:r>
              <a:rPr lang="en-GB" dirty="0" smtClean="0">
                <a:solidFill>
                  <a:schemeClr val="tx1"/>
                </a:solidFill>
              </a:rPr>
              <a:t> POT</a:t>
            </a:r>
            <a:r>
              <a:rPr lang="en-GB" dirty="0" smtClean="0"/>
              <a:t>)</a:t>
            </a:r>
          </a:p>
          <a:p>
            <a:pPr marL="231775" lvl="1" indent="0">
              <a:lnSpc>
                <a:spcPct val="110000"/>
              </a:lnSpc>
              <a:buNone/>
            </a:pPr>
            <a:r>
              <a:rPr lang="en-GB" dirty="0" smtClean="0">
                <a:solidFill>
                  <a:srgbClr val="FF0000"/>
                </a:solidFill>
              </a:rPr>
              <a:t>1.5 DPA</a:t>
            </a:r>
            <a:endParaRPr lang="en-GB" dirty="0" smtClean="0"/>
          </a:p>
          <a:p>
            <a:pPr marL="231775" lvl="1" indent="0">
              <a:lnSpc>
                <a:spcPct val="110000"/>
              </a:lnSpc>
              <a:buNone/>
            </a:pPr>
            <a:r>
              <a:rPr lang="en-GB" dirty="0" smtClean="0"/>
              <a:t>Advantage of operating at high temperature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243639" y="1011841"/>
            <a:ext cx="3163257" cy="3134657"/>
            <a:chOff x="5243639" y="1011841"/>
            <a:chExt cx="3163257" cy="313465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639" y="1011841"/>
              <a:ext cx="3163257" cy="3134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5708244" y="1949704"/>
              <a:ext cx="1404156" cy="0"/>
            </a:xfrm>
            <a:prstGeom prst="line">
              <a:avLst/>
            </a:prstGeom>
            <a:ln w="34925">
              <a:solidFill>
                <a:srgbClr val="FF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543044" y="1237358"/>
              <a:ext cx="2605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FLUKA estimation for 1.85*10</a:t>
              </a:r>
              <a:r>
                <a:rPr lang="en-GB" sz="1400" baseline="30000" dirty="0" smtClean="0"/>
                <a:t>20</a:t>
              </a:r>
              <a:r>
                <a:rPr lang="en-GB" sz="1400" dirty="0" smtClean="0"/>
                <a:t> POT</a:t>
              </a:r>
              <a:endParaRPr lang="en-GB" sz="1400" dirty="0"/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310182" y="4164586"/>
            <a:ext cx="8445400" cy="16097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8991" y="3406934"/>
            <a:ext cx="4505002" cy="2911471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…But </a:t>
            </a:r>
            <a:r>
              <a:rPr lang="en-GB" b="1" dirty="0" smtClean="0">
                <a:solidFill>
                  <a:srgbClr val="FF0000"/>
                </a:solidFill>
              </a:rPr>
              <a:t>failure of target rotation mechanism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Rust/pitting corrosion due to use of low grade X46Cr13 balls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ZrO</a:t>
            </a:r>
            <a:r>
              <a:rPr lang="en-GB" baseline="-25000" dirty="0" smtClean="0">
                <a:solidFill>
                  <a:schemeClr val="tx1"/>
                </a:solidFill>
              </a:rPr>
              <a:t>2</a:t>
            </a:r>
            <a:r>
              <a:rPr lang="en-GB" dirty="0" smtClean="0">
                <a:solidFill>
                  <a:schemeClr val="tx1"/>
                </a:solidFill>
              </a:rPr>
              <a:t> bearings tested and presently under analysis</a:t>
            </a:r>
            <a:endParaRPr lang="en-GB" dirty="0" smtClean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5834267" y="1924683"/>
            <a:ext cx="2921315" cy="2278181"/>
            <a:chOff x="5834267" y="1924683"/>
            <a:chExt cx="2921315" cy="227818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931" y="1924683"/>
              <a:ext cx="2897651" cy="2278181"/>
            </a:xfrm>
            <a:prstGeom prst="rect">
              <a:avLst/>
            </a:prstGeom>
            <a:noFill/>
            <a:ln w="603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834267" y="1924683"/>
              <a:ext cx="1800200" cy="523220"/>
            </a:xfrm>
            <a:prstGeom prst="rect">
              <a:avLst/>
            </a:prstGeom>
            <a:noFill/>
            <a:ln w="6032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2010: 6.7*10</a:t>
              </a:r>
              <a:r>
                <a:rPr lang="en-GB" sz="1400" b="1" baseline="30000" dirty="0" smtClean="0">
                  <a:solidFill>
                    <a:schemeClr val="bg1"/>
                  </a:solidFill>
                </a:rPr>
                <a:t>19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 POT 2.7 </a:t>
              </a:r>
              <a:r>
                <a:rPr lang="en-GB" sz="1400" b="1" dirty="0" err="1" smtClean="0">
                  <a:solidFill>
                    <a:schemeClr val="bg1"/>
                  </a:solidFill>
                </a:rPr>
                <a:t>MGy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360566"/>
            <a:ext cx="2362200" cy="2600325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  <p:pic>
        <p:nvPicPr>
          <p:cNvPr id="15" name="Picture 1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10057" r="19589"/>
          <a:stretch/>
        </p:blipFill>
        <p:spPr bwMode="auto">
          <a:xfrm>
            <a:off x="7510830" y="4563054"/>
            <a:ext cx="1452945" cy="1968934"/>
          </a:xfrm>
          <a:prstGeom prst="rect">
            <a:avLst/>
          </a:prstGeom>
          <a:noFill/>
          <a:ln w="4445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M. Calviani - 5th HPTW, FNAL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760156" y="4335624"/>
            <a:ext cx="3103245" cy="2423795"/>
            <a:chOff x="4615778" y="4335624"/>
            <a:chExt cx="3103245" cy="2423795"/>
          </a:xfrm>
        </p:grpSpPr>
        <p:pic>
          <p:nvPicPr>
            <p:cNvPr id="11" name="Picture 10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778" y="4335624"/>
              <a:ext cx="3103245" cy="2423795"/>
            </a:xfrm>
            <a:prstGeom prst="rect">
              <a:avLst/>
            </a:prstGeom>
            <a:noFill/>
            <a:ln w="47625">
              <a:solidFill>
                <a:schemeClr val="bg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642944" y="6174989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2012: 3.9*10</a:t>
              </a:r>
              <a:r>
                <a:rPr lang="en-GB" sz="1400" b="1" baseline="30000" dirty="0" smtClean="0">
                  <a:solidFill>
                    <a:schemeClr val="bg1"/>
                  </a:solidFill>
                </a:rPr>
                <a:t>19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 POT ~2.0 </a:t>
              </a:r>
              <a:r>
                <a:rPr lang="en-GB" sz="1400" b="1" dirty="0" err="1" smtClean="0">
                  <a:solidFill>
                    <a:schemeClr val="bg1"/>
                  </a:solidFill>
                </a:rPr>
                <a:t>MGy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4294842" y="3650667"/>
            <a:ext cx="725529" cy="10452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6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Future projects (CENF)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80" y="1839995"/>
            <a:ext cx="3466472" cy="3476835"/>
          </a:xfrm>
          <a:prstGeom prst="rect">
            <a:avLst/>
          </a:prstGeom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300338" y="3708843"/>
            <a:ext cx="4934278" cy="2473471"/>
          </a:xfrm>
          <a:prstGeom prst="rect">
            <a:avLst/>
          </a:prstGeom>
        </p:spPr>
        <p:txBody>
          <a:bodyPr>
            <a:normAutofit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5 GeV pion focusing – central </a:t>
            </a:r>
            <a:r>
              <a:rPr lang="en-GB" dirty="0" smtClean="0">
                <a:latin typeface="Symbol" panose="05050102010706020507" pitchFamily="18" charset="2"/>
              </a:rPr>
              <a:t>n</a:t>
            </a:r>
            <a:r>
              <a:rPr lang="en-GB" baseline="-25000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 energy </a:t>
            </a:r>
            <a:r>
              <a:rPr lang="en-GB" b="1" dirty="0" smtClean="0">
                <a:solidFill>
                  <a:schemeClr val="accent5"/>
                </a:solidFill>
              </a:rPr>
              <a:t>~1.8 GeV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Target inside horn, followed by a reflector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83" y="3331011"/>
            <a:ext cx="3859102" cy="32799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/>
          <p:cNvSpPr txBox="1"/>
          <p:nvPr/>
        </p:nvSpPr>
        <p:spPr>
          <a:xfrm>
            <a:off x="979137" y="2854694"/>
            <a:ext cx="357668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See poster session C. Strabel &amp; V. Venturi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092425"/>
            <a:ext cx="8226425" cy="1779486"/>
          </a:xfrm>
          <a:solidFill>
            <a:schemeClr val="bg1">
              <a:alpha val="7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CERN is designing a short baseline shallow installation (</a:t>
            </a:r>
            <a:r>
              <a:rPr lang="en-GB" dirty="0" smtClean="0">
                <a:hlinkClick r:id="rId4"/>
              </a:rPr>
              <a:t>link</a:t>
            </a:r>
            <a:r>
              <a:rPr lang="en-GB" dirty="0" smtClean="0"/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Design include the study for a </a:t>
            </a:r>
            <a:r>
              <a:rPr lang="en-GB" b="1" dirty="0" smtClean="0"/>
              <a:t>200 kW </a:t>
            </a:r>
            <a:r>
              <a:rPr lang="en-GB" dirty="0" smtClean="0"/>
              <a:t>graphite target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CENF target R&amp;D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1083" y="994750"/>
            <a:ext cx="6760896" cy="25891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100 cm long, 12 mm Ø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~2 kW deposited power, He-cooled graphite 2020PT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Graphite to be maintained at 600-700K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Baseline fully cantilever inside horn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External retaining structure in beryllium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Guarantee sufficient rigidity and low pion reabsorption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Full FEM/CFD analysis performed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220" y="3120242"/>
            <a:ext cx="3325501" cy="215695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9" t="25024" r="11843" b="22681"/>
          <a:stretch/>
        </p:blipFill>
        <p:spPr bwMode="auto">
          <a:xfrm>
            <a:off x="6964617" y="1167295"/>
            <a:ext cx="2179383" cy="169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87" y="4198721"/>
            <a:ext cx="3880940" cy="2562174"/>
          </a:xfrm>
          <a:prstGeom prst="rect">
            <a:avLst/>
          </a:prstGeom>
        </p:spPr>
      </p:pic>
      <p:pic>
        <p:nvPicPr>
          <p:cNvPr id="4" name="Picture 4" descr="E:\CENF\FOTO\geometr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r="10434" b="11115"/>
          <a:stretch/>
        </p:blipFill>
        <p:spPr bwMode="auto">
          <a:xfrm>
            <a:off x="1064280" y="3339640"/>
            <a:ext cx="2738979" cy="144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3107342" y="5572329"/>
            <a:ext cx="5672516" cy="6394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rmAutofit fontScale="70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He gas cooling test loop will be studied in 2014/2015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80244" y="4980177"/>
            <a:ext cx="357668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See poster session V. Venturi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2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High-Z targets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Operational experience: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err="1" smtClean="0"/>
              <a:t>n_TOF</a:t>
            </a:r>
            <a:r>
              <a:rPr lang="en-GB" dirty="0" smtClean="0"/>
              <a:t> - neutron spallation source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Antiproton production (AD)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ISOLDE – radioactive beam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Future projects: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SHIP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522"/>
            <a:ext cx="8226854" cy="715840"/>
          </a:xfrm>
        </p:spPr>
        <p:txBody>
          <a:bodyPr/>
          <a:lstStyle/>
          <a:p>
            <a:r>
              <a:rPr lang="en-GB" b="1" dirty="0" smtClean="0"/>
              <a:t>n_TOF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48249" y="936168"/>
            <a:ext cx="8444755" cy="193208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CERN’s </a:t>
            </a:r>
            <a:r>
              <a:rPr lang="en-GB" b="1" dirty="0" smtClean="0">
                <a:solidFill>
                  <a:schemeClr val="tx1"/>
                </a:solidFill>
              </a:rPr>
              <a:t>20kW</a:t>
            </a:r>
            <a:r>
              <a:rPr lang="en-GB" dirty="0" smtClean="0">
                <a:solidFill>
                  <a:schemeClr val="tx1"/>
                </a:solidFill>
              </a:rPr>
              <a:t> neutron spallation source!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White neutron source, </a:t>
            </a:r>
            <a:r>
              <a:rPr lang="en-GB" baseline="30000" dirty="0" err="1" smtClean="0"/>
              <a:t>nat</a:t>
            </a:r>
            <a:r>
              <a:rPr lang="en-GB" dirty="0" err="1" smtClean="0"/>
              <a:t>Pb</a:t>
            </a:r>
            <a:r>
              <a:rPr lang="en-GB" dirty="0" smtClean="0"/>
              <a:t> based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TOF experiment, 3800 hours operation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20 GeV/c proton, 8.5*10</a:t>
            </a:r>
            <a:r>
              <a:rPr lang="en-GB" baseline="30000" dirty="0" smtClean="0"/>
              <a:t>12 </a:t>
            </a:r>
            <a:r>
              <a:rPr lang="en-GB" dirty="0" smtClean="0"/>
              <a:t>p/spill, 7 ns spill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730" y="233493"/>
            <a:ext cx="1340225" cy="1001684"/>
          </a:xfrm>
          <a:prstGeom prst="rect">
            <a:avLst/>
          </a:prstGeom>
        </p:spPr>
      </p:pic>
      <p:pic>
        <p:nvPicPr>
          <p:cNvPr id="9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72" r="7043"/>
          <a:stretch>
            <a:fillRect/>
          </a:stretch>
        </p:blipFill>
        <p:spPr bwMode="auto">
          <a:xfrm>
            <a:off x="6555970" y="2879955"/>
            <a:ext cx="2259335" cy="389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LeadTarg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8" y="2842145"/>
            <a:ext cx="3626052" cy="336117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/>
          <a:stretch>
            <a:fillRect/>
          </a:stretch>
        </p:blipFill>
        <p:spPr bwMode="auto">
          <a:xfrm rot="15856903">
            <a:off x="3627586" y="3388706"/>
            <a:ext cx="3137000" cy="25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70851" y="432168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Pb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243420" y="443913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Neutron window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3865350" y="2994382"/>
            <a:ext cx="4691030" cy="3664639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925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Neutron window material budget is &lt;3 mm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Material selection extremely important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EN AW-5083-H111</a:t>
            </a:r>
            <a:endParaRPr lang="en-GB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Water chemistry control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</a:t>
            </a:r>
            <a:r>
              <a:rPr lang="en-GB" baseline="-25000" dirty="0" smtClean="0"/>
              <a:t>2</a:t>
            </a:r>
            <a:r>
              <a:rPr lang="en-GB" dirty="0" smtClean="0"/>
              <a:t>, </a:t>
            </a:r>
            <a:r>
              <a:rPr lang="en-GB" dirty="0" smtClean="0">
                <a:latin typeface="Symbol" panose="05050102010706020507" pitchFamily="18" charset="2"/>
              </a:rPr>
              <a:t>r</a:t>
            </a:r>
            <a:r>
              <a:rPr lang="en-GB" dirty="0" smtClean="0"/>
              <a:t>, pH</a:t>
            </a:r>
            <a:endParaRPr lang="en-GB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178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n_TOF target operation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048215"/>
            <a:ext cx="8226425" cy="25979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Cooling circuit: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O flow, 6 m</a:t>
            </a:r>
            <a:r>
              <a:rPr lang="en-GB" baseline="30000" dirty="0" smtClean="0"/>
              <a:t>3</a:t>
            </a:r>
            <a:r>
              <a:rPr lang="en-GB" dirty="0" smtClean="0"/>
              <a:t>/h demineralized water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Separated moderator circuit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1.28% </a:t>
            </a:r>
            <a:r>
              <a:rPr lang="en-GB" baseline="30000" dirty="0" smtClean="0"/>
              <a:t>10</a:t>
            </a:r>
            <a:r>
              <a:rPr lang="en-GB" dirty="0" smtClean="0"/>
              <a:t>B enriched water, 0.5 m</a:t>
            </a:r>
            <a:r>
              <a:rPr lang="en-GB" baseline="30000" dirty="0" smtClean="0"/>
              <a:t>3</a:t>
            </a:r>
            <a:r>
              <a:rPr lang="en-GB" dirty="0" smtClean="0"/>
              <a:t>/h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Nuclear-grade cationic resin IRN9882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730" y="233493"/>
            <a:ext cx="1340225" cy="1001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057" y="3659513"/>
            <a:ext cx="5290364" cy="256618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40" y="3462116"/>
            <a:ext cx="5462356" cy="340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6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23025" y="280251"/>
            <a:ext cx="5745766" cy="3215675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</a:t>
            </a:r>
            <a:r>
              <a:rPr lang="en-GB" baseline="-25000" dirty="0" smtClean="0"/>
              <a:t>2</a:t>
            </a:r>
            <a:r>
              <a:rPr lang="en-GB" dirty="0" smtClean="0"/>
              <a:t> content maintained &lt;80 ppb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Conductivity at 0.045 </a:t>
            </a:r>
            <a:r>
              <a:rPr lang="en-GB" dirty="0" err="1" smtClean="0">
                <a:latin typeface="Symbol" panose="05050102010706020507" pitchFamily="18" charset="2"/>
              </a:rPr>
              <a:t>m</a:t>
            </a:r>
            <a:r>
              <a:rPr lang="en-GB" dirty="0" err="1" smtClean="0"/>
              <a:t>S</a:t>
            </a:r>
            <a:r>
              <a:rPr lang="en-GB" dirty="0" smtClean="0"/>
              <a:t>/cm (ultra-pure water!)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Maintained by purified N</a:t>
            </a:r>
            <a:r>
              <a:rPr lang="en-GB" baseline="-25000" dirty="0" smtClean="0"/>
              <a:t>2</a:t>
            </a:r>
            <a:r>
              <a:rPr lang="en-GB" dirty="0" smtClean="0"/>
              <a:t> flush via a </a:t>
            </a:r>
            <a:r>
              <a:rPr lang="en-GB" dirty="0" err="1" smtClean="0"/>
              <a:t>Liqui-Cel</a:t>
            </a:r>
            <a:r>
              <a:rPr lang="en-GB" baseline="30000" dirty="0" smtClean="0"/>
              <a:t>®</a:t>
            </a:r>
            <a:r>
              <a:rPr lang="en-GB" dirty="0" smtClean="0"/>
              <a:t> membrane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791" y="147407"/>
            <a:ext cx="2595346" cy="3612376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4471639" y="3495926"/>
            <a:ext cx="4471639" cy="272758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85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Constant boron concentration maintained by a recirculating box at low temperature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Conductivity ~60 </a:t>
            </a:r>
            <a:r>
              <a:rPr lang="en-GB" dirty="0" err="1" smtClean="0">
                <a:latin typeface="Symbol" panose="05050102010706020507" pitchFamily="18" charset="2"/>
              </a:rPr>
              <a:t>m</a:t>
            </a:r>
            <a:r>
              <a:rPr lang="en-GB" dirty="0" err="1" smtClean="0"/>
              <a:t>S</a:t>
            </a:r>
            <a:r>
              <a:rPr lang="en-GB" dirty="0" smtClean="0"/>
              <a:t>/cm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Boron crystal formation @end of run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334" y="2578138"/>
            <a:ext cx="2863092" cy="4143337"/>
          </a:xfrm>
          <a:prstGeom prst="rect">
            <a:avLst/>
          </a:prstGeom>
          <a:ln w="825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5" y="3628770"/>
            <a:ext cx="4141972" cy="2329859"/>
          </a:xfrm>
          <a:prstGeom prst="rect">
            <a:avLst/>
          </a:prstGeom>
          <a:ln w="539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164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n_TOF material selection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081671"/>
            <a:ext cx="8226425" cy="315579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Unavoidable galvanic contact between </a:t>
            </a:r>
            <a:r>
              <a:rPr lang="en-GB" dirty="0" err="1" smtClean="0"/>
              <a:t>Pb</a:t>
            </a:r>
            <a:r>
              <a:rPr lang="en-GB" dirty="0" smtClean="0"/>
              <a:t> and Al alloys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Dedicated analyses allowed to quantify max. of 6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m/y (~50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m/y for </a:t>
            </a:r>
            <a:r>
              <a:rPr lang="en-GB" baseline="30000" dirty="0" smtClean="0"/>
              <a:t>10</a:t>
            </a:r>
            <a:r>
              <a:rPr lang="en-GB" dirty="0" smtClean="0"/>
              <a:t>B circuit) for AW5083-H111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Thanks to water chemistry control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Erosion/corrosion of 99.99% </a:t>
            </a:r>
            <a:r>
              <a:rPr lang="en-GB" dirty="0" err="1" smtClean="0"/>
              <a:t>Pb</a:t>
            </a:r>
            <a:r>
              <a:rPr lang="en-GB" dirty="0" smtClean="0"/>
              <a:t> significant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~900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m/y average</a:t>
            </a:r>
            <a:endParaRPr lang="en-GB" dirty="0"/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698505" y="4077828"/>
            <a:ext cx="2806700" cy="2106612"/>
            <a:chOff x="1080" y="720"/>
            <a:chExt cx="4421" cy="3319"/>
          </a:xfrm>
        </p:grpSpPr>
        <p:pic>
          <p:nvPicPr>
            <p:cNvPr id="8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" y="720"/>
              <a:ext cx="4421" cy="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8"/>
            <p:cNvSpPr txBox="1">
              <a:spLocks noChangeArrowheads="1"/>
            </p:cNvSpPr>
            <p:nvPr/>
          </p:nvSpPr>
          <p:spPr bwMode="auto">
            <a:xfrm>
              <a:off x="1198" y="3521"/>
              <a:ext cx="35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fr-CH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4</a:t>
              </a:r>
              <a:endParaRPr lang="en-US" altLang="en-US"/>
            </a:p>
          </p:txBody>
        </p:sp>
      </p:grpSp>
      <p:grpSp>
        <p:nvGrpSpPr>
          <p:cNvPr id="10" name="Group 2"/>
          <p:cNvGrpSpPr>
            <a:grpSpLocks noChangeAspect="1"/>
          </p:cNvGrpSpPr>
          <p:nvPr/>
        </p:nvGrpSpPr>
        <p:grpSpPr bwMode="auto">
          <a:xfrm>
            <a:off x="761033" y="4269648"/>
            <a:ext cx="4643321" cy="1913523"/>
            <a:chOff x="2111" y="3933"/>
            <a:chExt cx="7635" cy="3576"/>
          </a:xfrm>
        </p:grpSpPr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2111" y="3933"/>
              <a:ext cx="7635" cy="3576"/>
              <a:chOff x="2618" y="12761"/>
              <a:chExt cx="7635" cy="3576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5" y="12761"/>
                <a:ext cx="3738" cy="3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8" y="12761"/>
                <a:ext cx="3657" cy="3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6087" y="6848"/>
              <a:ext cx="35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fr-CH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  <a:endParaRPr lang="en-US" altLang="en-US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233" y="6848"/>
              <a:ext cx="35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fr-CH" altLang="en-US" sz="1600" b="1">
                  <a:solidFill>
                    <a:srgbClr val="FFFFFF"/>
                  </a:solidFill>
                  <a:latin typeface="Arial" panose="020B0604020202020204" pitchFamily="34" charset="0"/>
                </a:rPr>
                <a:t>a</a:t>
              </a:r>
              <a:endParaRPr lang="en-US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9427" y="40664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Material test bench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0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n_TOF target inspection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949325"/>
            <a:ext cx="8226425" cy="157085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External inspection performed in April 2014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/>
              <a:t>Only surface oxidation stains have been observed, due to humid atmosphere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20176"/>
            <a:ext cx="4230229" cy="3490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87" y="2616588"/>
            <a:ext cx="4255729" cy="3394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8627" y="5595371"/>
            <a:ext cx="66976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COMPLETE ANALYSIS ONGOING</a:t>
            </a:r>
            <a:endParaRPr lang="en-GB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9832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CERN’s fixed target physics program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Review of CERN’s accelerator complex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Low-Z devices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High-Z devices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Antiproton Decelerator (AD)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039528"/>
            <a:ext cx="8226425" cy="1893762"/>
          </a:xfrm>
          <a:ln w="63500">
            <a:noFill/>
          </a:ln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Antiproton production for CERN’s antimatter physics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ELENA ring under construction (100 </a:t>
            </a:r>
            <a:r>
              <a:rPr lang="en-GB" dirty="0" err="1" smtClean="0"/>
              <a:t>keV</a:t>
            </a:r>
            <a:r>
              <a:rPr lang="en-GB" dirty="0"/>
              <a:t> </a:t>
            </a:r>
            <a:r>
              <a:rPr lang="en-GB" dirty="0" err="1" smtClean="0"/>
              <a:t>pbars</a:t>
            </a:r>
            <a:r>
              <a:rPr lang="en-GB" dirty="0" smtClean="0"/>
              <a:t>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Operation foreseen for the next 20 years</a:t>
            </a:r>
          </a:p>
        </p:txBody>
      </p:sp>
      <p:pic>
        <p:nvPicPr>
          <p:cNvPr id="8" name="Picture 2" descr="E:\AD Target\Schema and exploded view of the AD-target production module\AD_fig2_exploded_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25" y="4472842"/>
            <a:ext cx="3528392" cy="238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37" y="3069814"/>
            <a:ext cx="3607081" cy="217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545078" y="3272589"/>
            <a:ext cx="4025334" cy="26835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 fontScale="70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26 GeV/c primary beam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0.5x1mm 1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1.5*10</a:t>
            </a:r>
            <a:r>
              <a:rPr lang="en-GB" baseline="30000" dirty="0" smtClean="0"/>
              <a:t>13</a:t>
            </a:r>
            <a:r>
              <a:rPr lang="en-GB" dirty="0" smtClean="0"/>
              <a:t> p/pulse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430 ns pulse length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Rep rate ~60 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Iridium core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6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Antiproton Decelerator (AD)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54519" y="1080872"/>
            <a:ext cx="8032281" cy="158208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Consolidation of target area until 2018, including the construction of a new optimized production target</a:t>
            </a:r>
            <a:endParaRPr lang="en-GB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54005" y="2794493"/>
            <a:ext cx="4516654" cy="3166127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Requirements for physics: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Compact target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High-Z material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Very focused primary bea</a:t>
            </a:r>
            <a:r>
              <a:rPr lang="en-GB" dirty="0"/>
              <a:t>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012725" y="3925168"/>
            <a:ext cx="657934" cy="452388"/>
          </a:xfrm>
          <a:prstGeom prst="rightArrow">
            <a:avLst>
              <a:gd name="adj1" fmla="val 50000"/>
              <a:gd name="adj2" fmla="val 490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442710" y="3366532"/>
            <a:ext cx="2337712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Point-like source of p-bars for the magnetic horn</a:t>
            </a:r>
            <a:endParaRPr lang="en-GB" sz="2400" b="1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670659" y="2794493"/>
            <a:ext cx="4473341" cy="3448991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85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Challenges: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Thermal shocks can damage target material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Extremely high energy density coupled with short pulse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7.5 kJ/cm</a:t>
            </a:r>
            <a:r>
              <a:rPr lang="en-GB" baseline="30000" dirty="0" smtClean="0"/>
              <a:t>3</a:t>
            </a:r>
            <a:r>
              <a:rPr lang="en-GB" dirty="0" smtClean="0"/>
              <a:t>/pulse 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FF0000"/>
                </a:solidFill>
              </a:rPr>
              <a:t>~17 GJ/cm</a:t>
            </a:r>
            <a:r>
              <a:rPr lang="en-GB" b="1" baseline="30000" dirty="0" smtClean="0">
                <a:solidFill>
                  <a:srgbClr val="FF0000"/>
                </a:solidFill>
              </a:rPr>
              <a:t>3</a:t>
            </a:r>
            <a:r>
              <a:rPr lang="en-GB" b="1" dirty="0" smtClean="0">
                <a:solidFill>
                  <a:srgbClr val="FF0000"/>
                </a:solidFill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9236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8" grpId="0"/>
      <p:bldP spid="9" grpId="0" animBg="1"/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129551"/>
            <a:ext cx="4403557" cy="228741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2000 °C in &lt;0.5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Temperature </a:t>
            </a:r>
            <a:r>
              <a:rPr lang="en-GB" dirty="0" smtClean="0">
                <a:solidFill>
                  <a:srgbClr val="FF0000"/>
                </a:solidFill>
              </a:rPr>
              <a:t>gradient of 1500 °C in &lt;1.5 mm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Dynamic stresses </a:t>
            </a:r>
            <a:r>
              <a:rPr lang="en-GB" dirty="0" smtClean="0">
                <a:solidFill>
                  <a:srgbClr val="FF0000"/>
                </a:solidFill>
              </a:rPr>
              <a:t>~10 GPa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Strain rates </a:t>
            </a:r>
            <a:r>
              <a:rPr lang="en-GB" dirty="0" smtClean="0">
                <a:solidFill>
                  <a:srgbClr val="FF0000"/>
                </a:solidFill>
              </a:rPr>
              <a:t>4*10</a:t>
            </a:r>
            <a:r>
              <a:rPr lang="en-GB" baseline="30000" dirty="0" smtClean="0">
                <a:solidFill>
                  <a:srgbClr val="FF0000"/>
                </a:solidFill>
              </a:rPr>
              <a:t>4</a:t>
            </a:r>
            <a:r>
              <a:rPr lang="en-GB" dirty="0" smtClean="0">
                <a:solidFill>
                  <a:srgbClr val="FF0000"/>
                </a:solidFill>
              </a:rPr>
              <a:t> s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Antiproton Decelerator (AD)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4" descr="E:\AD Target\Schema and exploded view of the AD-target production module\Tempreature-Iridium-Pul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638" y="949333"/>
            <a:ext cx="3744416" cy="149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18" y="2577160"/>
            <a:ext cx="3736982" cy="152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132047" y="3567614"/>
            <a:ext cx="4403557" cy="2348325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vert="horz">
            <a:normAutofit fontScale="70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b="1" dirty="0" smtClean="0"/>
              <a:t>Hydro codes </a:t>
            </a:r>
            <a:r>
              <a:rPr lang="en-GB" dirty="0" smtClean="0"/>
              <a:t>being used to fully simulate plastic wave propagation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Material strength beyond plasticity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Material damage and failure</a:t>
            </a:r>
            <a:endParaRPr lang="en-GB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8" y="1370606"/>
            <a:ext cx="4436452" cy="1944194"/>
          </a:xfrm>
          <a:prstGeom prst="rect">
            <a:avLst/>
          </a:prstGeom>
          <a:noFill/>
          <a:ln w="825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4535604" y="3433784"/>
            <a:ext cx="4441496" cy="2724141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55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dirty="0" smtClean="0"/>
              <a:t>Pulse time influences dramatically the dynamic response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dirty="0" smtClean="0"/>
              <a:t>Experimental tests under proton beam is necessary</a:t>
            </a:r>
          </a:p>
          <a:p>
            <a:pPr marL="74930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Validate numerical results &amp; gain experimental insights on material response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HiRadMat tests </a:t>
            </a:r>
            <a:r>
              <a:rPr lang="en-GB" b="1" dirty="0" smtClean="0"/>
              <a:t>foreseen in 2015 </a:t>
            </a:r>
            <a:endParaRPr lang="en-GB" b="1" baseline="30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254" y="183625"/>
            <a:ext cx="5834296" cy="3259511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uiExpand="1" build="p" animBg="1"/>
      <p:bldP spid="13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ISOLDE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4" descr="Hall isolde"/>
          <p:cNvPicPr>
            <a:picLocks noChangeAspect="1" noChangeArrowheads="1"/>
          </p:cNvPicPr>
          <p:nvPr/>
        </p:nvPicPr>
        <p:blipFill>
          <a:blip r:embed="rId2" cstate="print"/>
          <a:srcRect l="6403" t="5524" r="3841" b="3682"/>
          <a:stretch>
            <a:fillRect/>
          </a:stretch>
        </p:blipFill>
        <p:spPr bwMode="auto">
          <a:xfrm>
            <a:off x="1624547" y="1420504"/>
            <a:ext cx="7423200" cy="522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949326"/>
            <a:ext cx="4076299" cy="2785276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On-line Isotope Mass Separator (ISOLDE)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Facility dedicated to the production of radioactive ion beams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33423" y="1420504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Class-A labs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02232" y="2633864"/>
            <a:ext cx="1480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Target area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22404" y="5455667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Experimental Hall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525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ISOLDE targets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94265" y="949332"/>
            <a:ext cx="5532104" cy="344682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Different target materials employed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err="1" smtClean="0"/>
              <a:t>UC</a:t>
            </a:r>
            <a:r>
              <a:rPr lang="en-GB" baseline="-25000" dirty="0" err="1" smtClean="0"/>
              <a:t>x</a:t>
            </a:r>
            <a:r>
              <a:rPr lang="en-GB" dirty="0" smtClean="0"/>
              <a:t>, </a:t>
            </a:r>
            <a:r>
              <a:rPr lang="en-GB" dirty="0" err="1" smtClean="0"/>
              <a:t>SiC</a:t>
            </a:r>
            <a:r>
              <a:rPr lang="en-GB" dirty="0" smtClean="0"/>
              <a:t>, </a:t>
            </a:r>
            <a:r>
              <a:rPr lang="en-GB" dirty="0" err="1" smtClean="0"/>
              <a:t>Pb</a:t>
            </a:r>
            <a:r>
              <a:rPr lang="en-GB" dirty="0" smtClean="0"/>
              <a:t>, Ta, Ti, </a:t>
            </a:r>
            <a:r>
              <a:rPr lang="en-GB" dirty="0" err="1" smtClean="0"/>
              <a:t>MgO</a:t>
            </a:r>
            <a:r>
              <a:rPr lang="en-GB" dirty="0" smtClean="0"/>
              <a:t>, </a:t>
            </a:r>
            <a:r>
              <a:rPr lang="en-GB" dirty="0" err="1" smtClean="0"/>
              <a:t>CeO</a:t>
            </a:r>
            <a:endParaRPr lang="en-GB" dirty="0" smtClean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~30 units produced and operated per year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Remote handling and monitoring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Lots of development going on</a:t>
            </a:r>
            <a:endParaRPr lang="en-GB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569" y="1733991"/>
            <a:ext cx="2963885" cy="448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0204023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6642" y="438591"/>
            <a:ext cx="1771869" cy="259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360370" y="4396154"/>
            <a:ext cx="5465999" cy="1746738"/>
          </a:xfrm>
          <a:prstGeom prst="rect">
            <a:avLst/>
          </a:prstGeom>
          <a:ln w="412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 fontScale="70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ISOLDE beam parameters: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0.8-2.4*1013 p/pulse @1-1.4 GeV/c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1.4-5.7 kW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2.4-40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s pulse, 1.2 cycle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0627" y="3190698"/>
            <a:ext cx="357668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See talks of M. Delonca, A.-P. Bernardes on LIEBE project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38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575029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SHIP – Search for Hidden Particles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18485" y="808522"/>
            <a:ext cx="7933444" cy="263609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New proposal at CERN aiming for a new fixed target experiment searching for </a:t>
            </a:r>
            <a:r>
              <a:rPr lang="en-GB" dirty="0" smtClean="0">
                <a:solidFill>
                  <a:srgbClr val="FF0000"/>
                </a:solidFill>
              </a:rPr>
              <a:t>very weakly interacting</a:t>
            </a:r>
            <a:r>
              <a:rPr lang="en-GB" dirty="0" smtClean="0"/>
              <a:t> and </a:t>
            </a:r>
            <a:r>
              <a:rPr lang="en-GB" dirty="0" err="1" smtClean="0">
                <a:solidFill>
                  <a:srgbClr val="FF0000"/>
                </a:solidFill>
              </a:rPr>
              <a:t>longlived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particles ~O(MeV-GeV)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arxiv.org/abs/1310.1762</a:t>
            </a:r>
            <a:r>
              <a:rPr lang="en-GB" dirty="0" smtClean="0"/>
              <a:t>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Production through mesons decays (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dirty="0" smtClean="0"/>
              <a:t>, K, D, B)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Need a </a:t>
            </a:r>
            <a:r>
              <a:rPr lang="en-GB" dirty="0" smtClean="0">
                <a:solidFill>
                  <a:srgbClr val="FF0000"/>
                </a:solidFill>
              </a:rPr>
              <a:t>heavy target </a:t>
            </a:r>
            <a:r>
              <a:rPr lang="en-GB" dirty="0" smtClean="0"/>
              <a:t>to minimize background</a:t>
            </a:r>
            <a:endParaRPr lang="en-GB" dirty="0"/>
          </a:p>
        </p:txBody>
      </p:sp>
      <p:pic>
        <p:nvPicPr>
          <p:cNvPr id="1026" name="Picture 2" descr="http://ship.web.cern.ch/ship/Admin/SHIP_Logo/SHiP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923" y="949324"/>
            <a:ext cx="1068655" cy="14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67" y="3199704"/>
            <a:ext cx="5545325" cy="3148554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6208872" y="3573573"/>
            <a:ext cx="2816706" cy="232556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>
            <a:normAutofit fontScale="70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b="1" dirty="0" smtClean="0"/>
              <a:t>~530 kW </a:t>
            </a:r>
            <a:r>
              <a:rPr lang="en-GB" dirty="0" smtClean="0"/>
              <a:t>@400 GeV/c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Slow extraction (~few seconds)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High intensity (4.5-7.0*10</a:t>
            </a:r>
            <a:r>
              <a:rPr lang="en-GB" baseline="30000" dirty="0" smtClean="0"/>
              <a:t>13</a:t>
            </a:r>
            <a:r>
              <a:rPr lang="en-GB" dirty="0" smtClean="0"/>
              <a:t> p/pulse)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001307" y="448721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R. Jacobsson (CERN)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57200" y="4628644"/>
            <a:ext cx="845618" cy="1035781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21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animBg="1"/>
      <p:bldP spid="8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71039"/>
            <a:ext cx="8387394" cy="132087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W-based target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err="1" smtClean="0"/>
              <a:t>Inermet</a:t>
            </a:r>
            <a:r>
              <a:rPr lang="en-GB" baseline="30000" dirty="0" smtClean="0"/>
              <a:t>®</a:t>
            </a:r>
            <a:r>
              <a:rPr lang="en-GB" dirty="0" smtClean="0"/>
              <a:t> and </a:t>
            </a:r>
            <a:r>
              <a:rPr lang="en-GB" dirty="0" err="1" smtClean="0"/>
              <a:t>Densimet</a:t>
            </a:r>
            <a:r>
              <a:rPr lang="en-GB" baseline="30000" dirty="0"/>
              <a:t> ®</a:t>
            </a:r>
            <a:r>
              <a:rPr lang="en-GB" dirty="0" smtClean="0"/>
              <a:t> alloys being investigated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Target must be segmented to withstand beam power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6" y="3976706"/>
            <a:ext cx="3628952" cy="2299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" y="1362084"/>
            <a:ext cx="5094868" cy="2509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14538" r="8224" b="10948"/>
          <a:stretch/>
        </p:blipFill>
        <p:spPr bwMode="auto">
          <a:xfrm>
            <a:off x="5098534" y="1359758"/>
            <a:ext cx="3588266" cy="258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19572" y="1825400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Preliminary</a:t>
            </a:r>
            <a:endParaRPr lang="en-GB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0935" y="2063471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Preliminary</a:t>
            </a:r>
            <a:endParaRPr lang="en-GB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4189" y="4096228"/>
            <a:ext cx="282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~1 GPa compressive stresses</a:t>
            </a:r>
            <a:endParaRPr lang="en-GB" sz="2000" b="1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974506" y="3529262"/>
            <a:ext cx="5086549" cy="3192213"/>
          </a:xfrm>
          <a:prstGeom prst="rect">
            <a:avLst/>
          </a:prstGeom>
          <a:ln w="412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>
            <a:normAutofit fontScale="775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Challenges: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High water flow rate (~10 m/s)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Corrosion/erosion - Water chemistry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High compressive stresses due to pulsed beam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R&amp;D on material properties, degradation of properties with radiation (</a:t>
            </a:r>
            <a:r>
              <a:rPr lang="en-GB" dirty="0" err="1" smtClean="0"/>
              <a:t>RaDIATE</a:t>
            </a:r>
            <a:r>
              <a:rPr lang="en-GB" dirty="0" smtClean="0"/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4348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/>
      <p:bldP spid="15" grpId="0" uiExpand="1"/>
      <p:bldP spid="16" grpId="0" uiExpand="1"/>
      <p:bldP spid="9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Conclusions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0375" y="1286947"/>
            <a:ext cx="8226425" cy="35545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Fixed target experiments a backbone of CERN’s programs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Several different operating target stations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Consolidation programs ongoing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New challenging projects are being proposed 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6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North Area targets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1993" y="1139051"/>
            <a:ext cx="5076233" cy="4942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72" y="949333"/>
            <a:ext cx="4822874" cy="470478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959" y="2051747"/>
            <a:ext cx="3918412" cy="3461133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 rot="2641192">
            <a:off x="4161682" y="3861715"/>
            <a:ext cx="113691" cy="1255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 rot="2641192">
            <a:off x="4321766" y="3829699"/>
            <a:ext cx="113691" cy="1255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rot="2641192">
            <a:off x="5065836" y="3154268"/>
            <a:ext cx="113691" cy="1255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Review of CERN’s fixed target physics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14185"/>
            <a:ext cx="8226425" cy="515961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CERN has a long and varied history of fixed target experiments, contributing to a diverse program of research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Essential part of the lab’s scientific program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Hadrons physics (COMPASS, NA61...)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Nuclear physics (ISOLDE)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Neutron physics (n_TOF)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Antimatter physics (AD)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/>
              <a:t>Neutrino physics (WANF, CNGS</a:t>
            </a:r>
            <a:r>
              <a:rPr lang="en-GB" dirty="0" smtClean="0"/>
              <a:t>...)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Review of CERN’s fixed target physics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29553"/>
            <a:ext cx="7948863" cy="51442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chemeClr val="tx1"/>
                </a:solidFill>
              </a:rPr>
              <a:t>Some of the challenges</a:t>
            </a:r>
            <a:r>
              <a:rPr lang="en-GB" dirty="0" smtClean="0"/>
              <a:t>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Cohabitation with collider physics and beam sharing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/>
              <a:t>Different facilities operating at the same time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High intensity pulsed beams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High reliability required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542594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CERN’s accelerator complex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13" y="720797"/>
            <a:ext cx="7009530" cy="60457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66046" y="2069432"/>
            <a:ext cx="1588169" cy="1039528"/>
          </a:xfrm>
          <a:prstGeom prst="rect">
            <a:avLst/>
          </a:prstGeom>
          <a:noFill/>
          <a:ln w="34925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31680" y="1450207"/>
            <a:ext cx="1540834" cy="840606"/>
          </a:xfrm>
          <a:prstGeom prst="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203733" y="3115377"/>
            <a:ext cx="1002507" cy="840606"/>
          </a:xfrm>
          <a:prstGeom prst="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310424" y="3482976"/>
            <a:ext cx="820869" cy="473007"/>
          </a:xfrm>
          <a:prstGeom prst="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295326" y="4097153"/>
            <a:ext cx="1236354" cy="683394"/>
          </a:xfrm>
          <a:prstGeom prst="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63785" y="5009061"/>
            <a:ext cx="48087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~10</a:t>
            </a:r>
            <a:r>
              <a:rPr lang="en-GB" sz="2400" baseline="30000" dirty="0" smtClean="0"/>
              <a:t>15</a:t>
            </a:r>
            <a:r>
              <a:rPr lang="en-GB" sz="2400" dirty="0" smtClean="0"/>
              <a:t> proton/year to LHC</a:t>
            </a:r>
          </a:p>
          <a:p>
            <a:r>
              <a:rPr lang="en-GB" sz="2400" dirty="0" smtClean="0"/>
              <a:t>&gt;10</a:t>
            </a:r>
            <a:r>
              <a:rPr lang="en-GB" sz="2400" baseline="30000" dirty="0" smtClean="0"/>
              <a:t>20</a:t>
            </a:r>
            <a:r>
              <a:rPr lang="en-GB" sz="2400" dirty="0" smtClean="0"/>
              <a:t> protons/year to fixed targets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303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Low-Z targets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Operational experience: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North Area general purpose targets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CNGS HE neutrino target</a:t>
            </a:r>
            <a:endParaRPr lang="en-GB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Future projects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CENF LE neutrino target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715840"/>
          </a:xfrm>
        </p:spPr>
        <p:txBody>
          <a:bodyPr/>
          <a:lstStyle/>
          <a:p>
            <a:r>
              <a:rPr lang="en-GB" b="1" dirty="0"/>
              <a:t>North Area targets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9297" y="1009382"/>
            <a:ext cx="4280281" cy="246958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4 multipurpose target stations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Beryllium S-200-F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Slowly extracted 400 </a:t>
            </a:r>
            <a:r>
              <a:rPr lang="en-GB" dirty="0" err="1" smtClean="0"/>
              <a:t>GeV</a:t>
            </a:r>
            <a:r>
              <a:rPr lang="en-GB" dirty="0" smtClean="0"/>
              <a:t>/c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2.5*10</a:t>
            </a:r>
            <a:r>
              <a:rPr lang="en-GB" baseline="30000" dirty="0" smtClean="0"/>
              <a:t>13</a:t>
            </a:r>
            <a:r>
              <a:rPr lang="en-GB" dirty="0" smtClean="0"/>
              <a:t> p/spill </a:t>
            </a:r>
            <a:r>
              <a:rPr lang="en-GB" dirty="0" smtClean="0">
                <a:sym typeface="Wingdings" panose="05000000000000000000" pitchFamily="2" charset="2"/>
              </a:rPr>
              <a:t> 1.6 MJ/spill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>
                <a:sym typeface="Wingdings" panose="05000000000000000000" pitchFamily="2" charset="2"/>
              </a:rPr>
              <a:t>Beam energy </a:t>
            </a:r>
            <a:r>
              <a:rPr lang="en-GB" b="1" dirty="0" smtClean="0">
                <a:sym typeface="Wingdings" panose="05000000000000000000" pitchFamily="2" charset="2"/>
              </a:rPr>
              <a:t>~330 kW </a:t>
            </a:r>
            <a:r>
              <a:rPr lang="en-GB" dirty="0" smtClean="0">
                <a:sym typeface="Wingdings" panose="05000000000000000000" pitchFamily="2" charset="2"/>
              </a:rPr>
              <a:t>over spill, ~100 kW over supercycle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64" y="973961"/>
            <a:ext cx="4214237" cy="29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55600" y="3599848"/>
            <a:ext cx="8413262" cy="249615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Why beryllium?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Most of the time physics requires mixed hadron/electron beams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largest X</a:t>
            </a:r>
            <a:r>
              <a:rPr lang="en-GB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0</a:t>
            </a:r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/</a:t>
            </a:r>
            <a:r>
              <a:rPr lang="en-GB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GB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int</a:t>
            </a:r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 are preferred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dirty="0" smtClean="0">
                <a:sym typeface="Wingdings" panose="05000000000000000000" pitchFamily="2" charset="2"/>
              </a:rPr>
              <a:t>Target lengths from 5 to 50 cm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64865" y="1733999"/>
            <a:ext cx="718535" cy="767901"/>
          </a:xfrm>
          <a:prstGeom prst="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142765" y="1643037"/>
            <a:ext cx="718535" cy="767901"/>
          </a:xfrm>
          <a:prstGeom prst="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811678" y="945672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TCC2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0787" y="188711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T2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8123" y="1151853"/>
            <a:ext cx="543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T4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770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3" y="81826"/>
            <a:ext cx="3425616" cy="248084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44" y="227050"/>
            <a:ext cx="4417961" cy="2490517"/>
          </a:xfrm>
        </p:spPr>
      </p:pic>
      <p:sp>
        <p:nvSpPr>
          <p:cNvPr id="8" name="TextBox 7"/>
          <p:cNvSpPr txBox="1"/>
          <p:nvPr/>
        </p:nvSpPr>
        <p:spPr>
          <a:xfrm>
            <a:off x="220301" y="2553875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Plate targets (air cooled)</a:t>
            </a:r>
            <a:endParaRPr lang="en-GB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074704" y="3288766"/>
            <a:ext cx="4961720" cy="2950669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Operational temperature ~280 °C, ~60 </a:t>
            </a:r>
            <a:r>
              <a:rPr lang="en-GB" dirty="0" err="1" smtClean="0"/>
              <a:t>MPa</a:t>
            </a:r>
            <a:r>
              <a:rPr lang="en-GB" dirty="0" smtClean="0"/>
              <a:t> tensile stresses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b="1" dirty="0" smtClean="0"/>
              <a:t>High reliability </a:t>
            </a:r>
            <a:r>
              <a:rPr lang="en-GB" dirty="0" smtClean="0"/>
              <a:t>required – no exchange expected in 20 years operation!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Global consolidation ongoing, irradiated Be plates ~O(several 10</a:t>
            </a:r>
            <a:r>
              <a:rPr lang="en-GB" baseline="30000" dirty="0" smtClean="0"/>
              <a:t>20</a:t>
            </a:r>
            <a:r>
              <a:rPr lang="en-GB" dirty="0" smtClean="0"/>
              <a:t> POT)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3" y="3400423"/>
            <a:ext cx="3826648" cy="2223339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418" y="227050"/>
            <a:ext cx="2992718" cy="294761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873538" y="2310988"/>
            <a:ext cx="19432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Rod targets (air cooled)</a:t>
            </a:r>
            <a:endParaRPr lang="en-GB" sz="20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2427080" y="1499550"/>
            <a:ext cx="866274" cy="433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861166">
            <a:off x="2426782" y="128280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beam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05" y="78850"/>
            <a:ext cx="3090799" cy="229514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5508304" y="2422852"/>
            <a:ext cx="718736" cy="3310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180433">
            <a:off x="5462888" y="265958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beam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  <p:bldP spid="9" grpId="0" animBg="1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CNGS target design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957016"/>
            <a:ext cx="8333334" cy="197980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Long baseline neutrino appearance experiment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Optimized for high energy (~15-20 GeV) neutrino production – segmented target, outside horn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Designed for 750 kW, operated at max </a:t>
            </a:r>
            <a:r>
              <a:rPr lang="en-GB" b="1" dirty="0" smtClean="0"/>
              <a:t>~500 kW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4 mm Ø, 0.53 mm (</a:t>
            </a:r>
            <a:r>
              <a:rPr lang="en-GB" u="sng" dirty="0" smtClean="0"/>
              <a:t>0.32 mm</a:t>
            </a:r>
            <a:r>
              <a:rPr lang="en-GB" dirty="0" smtClean="0"/>
              <a:t>) 1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 beam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87" y="2832210"/>
            <a:ext cx="3301489" cy="33297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555" y="3131209"/>
            <a:ext cx="4714499" cy="2571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20-23 May 2014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Calviani - 5th HPTW, FNAL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ERN_60years_ENdept_Presentation_alt2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CERN_60years_ENdept_Presentation_ArialFont</Template>
  <TotalTime>1650</TotalTime>
  <Words>1626</Words>
  <Application>Microsoft Office PowerPoint</Application>
  <PresentationFormat>On-screen Show (4:3)</PresentationFormat>
  <Paragraphs>298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Ubuntu</vt:lpstr>
      <vt:lpstr>Tahoma</vt:lpstr>
      <vt:lpstr>Wingdings</vt:lpstr>
      <vt:lpstr>Calibri</vt:lpstr>
      <vt:lpstr>Symbol</vt:lpstr>
      <vt:lpstr>Arial</vt:lpstr>
      <vt:lpstr>Ubuntu Light</vt:lpstr>
      <vt:lpstr>CERN_60years_ENdept_Presentation_alt2</vt:lpstr>
      <vt:lpstr>Design, optimization and operation of beam intercepting devices for CERN’s fixed target physics</vt:lpstr>
      <vt:lpstr>Outline</vt:lpstr>
      <vt:lpstr>Review of CERN’s fixed target physics</vt:lpstr>
      <vt:lpstr>Review of CERN’s fixed target physics</vt:lpstr>
      <vt:lpstr>CERN’s accelerator complex</vt:lpstr>
      <vt:lpstr>Low-Z targets</vt:lpstr>
      <vt:lpstr>North Area targets</vt:lpstr>
      <vt:lpstr>PowerPoint Presentation</vt:lpstr>
      <vt:lpstr>CNGS target design</vt:lpstr>
      <vt:lpstr>CNGS engineering challenges</vt:lpstr>
      <vt:lpstr>CNGS operational experience</vt:lpstr>
      <vt:lpstr>Future projects (CENF)</vt:lpstr>
      <vt:lpstr>CENF target R&amp;D</vt:lpstr>
      <vt:lpstr>High-Z targets</vt:lpstr>
      <vt:lpstr>n_TOF</vt:lpstr>
      <vt:lpstr>n_TOF target operation</vt:lpstr>
      <vt:lpstr>PowerPoint Presentation</vt:lpstr>
      <vt:lpstr>n_TOF material selection</vt:lpstr>
      <vt:lpstr>n_TOF target inspection</vt:lpstr>
      <vt:lpstr>Antiproton Decelerator (AD)</vt:lpstr>
      <vt:lpstr>Antiproton Decelerator (AD)</vt:lpstr>
      <vt:lpstr>Antiproton Decelerator (AD)</vt:lpstr>
      <vt:lpstr>ISOLDE</vt:lpstr>
      <vt:lpstr>ISOLDE targets</vt:lpstr>
      <vt:lpstr>SHIP – Search for Hidden Particles</vt:lpstr>
      <vt:lpstr>PowerPoint Presentation</vt:lpstr>
      <vt:lpstr>Conclusions</vt:lpstr>
      <vt:lpstr>PowerPoint Presentation</vt:lpstr>
      <vt:lpstr>North Area targets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Calviani</dc:creator>
  <cp:lastModifiedBy>Marco Calviani</cp:lastModifiedBy>
  <cp:revision>225</cp:revision>
  <dcterms:created xsi:type="dcterms:W3CDTF">2014-05-15T08:23:38Z</dcterms:created>
  <dcterms:modified xsi:type="dcterms:W3CDTF">2014-05-20T15:05:51Z</dcterms:modified>
</cp:coreProperties>
</file>