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43463" cy="42484675"/>
  <p:notesSz cx="6797675" cy="9926638"/>
  <p:defaultTextStyle>
    <a:defPPr>
      <a:defRPr lang="it-IT"/>
    </a:defPPr>
    <a:lvl1pPr marL="0" algn="l" defTabSz="41554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77733" algn="l" defTabSz="41554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55469" algn="l" defTabSz="41554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233201" algn="l" defTabSz="41554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310937" algn="l" defTabSz="41554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388670" algn="l" defTabSz="41554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466406" algn="l" defTabSz="41554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544138" algn="l" defTabSz="41554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621871" algn="l" defTabSz="4155469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381">
          <p15:clr>
            <a:srgbClr val="A4A3A4"/>
          </p15:clr>
        </p15:guide>
        <p15:guide id="2" pos="95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00CC66"/>
    <a:srgbClr val="660066"/>
    <a:srgbClr val="990033"/>
    <a:srgbClr val="A50021"/>
    <a:srgbClr val="CC6600"/>
    <a:srgbClr val="FFCC66"/>
    <a:srgbClr val="FFFF66"/>
    <a:srgbClr val="00CC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592" autoAdjust="0"/>
    <p:restoredTop sz="98401" autoAdjust="0"/>
  </p:normalViewPr>
  <p:slideViewPr>
    <p:cSldViewPr snapToGrid="0">
      <p:cViewPr varScale="1">
        <p:scale>
          <a:sx n="13" d="100"/>
          <a:sy n="13" d="100"/>
        </p:scale>
        <p:origin x="1747" y="168"/>
      </p:cViewPr>
      <p:guideLst>
        <p:guide orient="horz" pos="13381"/>
        <p:guide pos="95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artel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Cartel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089687042677232"/>
          <c:y val="4.1104377104377102E-2"/>
          <c:w val="0.87703245553520315"/>
          <c:h val="0.88112069527970782"/>
        </c:manualLayout>
      </c:layout>
      <c:scatterChart>
        <c:scatterStyle val="lineMarker"/>
        <c:varyColors val="0"/>
        <c:ser>
          <c:idx val="0"/>
          <c:order val="0"/>
          <c:tx>
            <c:strRef>
              <c:f>Foglio1!$C$1</c:f>
              <c:strCache>
                <c:ptCount val="1"/>
                <c:pt idx="0">
                  <c:v>Hydride layer</c:v>
                </c:pt>
              </c:strCache>
            </c:strRef>
          </c:tx>
          <c:spPr>
            <a:ln w="38100"/>
          </c:spPr>
          <c:xVal>
            <c:numRef>
              <c:f>Foglio1!$B$2:$B$37</c:f>
              <c:numCache>
                <c:formatCode>0.00000</c:formatCode>
                <c:ptCount val="36"/>
                <c:pt idx="0">
                  <c:v>0</c:v>
                </c:pt>
                <c:pt idx="1">
                  <c:v>2.9999999999974492E-5</c:v>
                </c:pt>
                <c:pt idx="2">
                  <c:v>5.9999999999948983E-5</c:v>
                </c:pt>
                <c:pt idx="3">
                  <c:v>8.9999999999923475E-5</c:v>
                </c:pt>
                <c:pt idx="4">
                  <c:v>1.1999999999989797E-4</c:v>
                </c:pt>
                <c:pt idx="5">
                  <c:v>1.4999999999987246E-4</c:v>
                </c:pt>
                <c:pt idx="6">
                  <c:v>1.7999999999984695E-4</c:v>
                </c:pt>
                <c:pt idx="7">
                  <c:v>2.1000000000004349E-4</c:v>
                </c:pt>
                <c:pt idx="8">
                  <c:v>2.4000000000001798E-4</c:v>
                </c:pt>
                <c:pt idx="9">
                  <c:v>2.6999999999999247E-4</c:v>
                </c:pt>
                <c:pt idx="10">
                  <c:v>2.9999999999996696E-4</c:v>
                </c:pt>
                <c:pt idx="11">
                  <c:v>3.2999999999994145E-4</c:v>
                </c:pt>
                <c:pt idx="12">
                  <c:v>3.5999999999991594E-4</c:v>
                </c:pt>
                <c:pt idx="13">
                  <c:v>3.8999999999989043E-4</c:v>
                </c:pt>
                <c:pt idx="14">
                  <c:v>4.1999999999986493E-4</c:v>
                </c:pt>
                <c:pt idx="15">
                  <c:v>4.5000000000006146E-4</c:v>
                </c:pt>
                <c:pt idx="16">
                  <c:v>4.8000000000003595E-4</c:v>
                </c:pt>
                <c:pt idx="17">
                  <c:v>5.1000000000001044E-4</c:v>
                </c:pt>
                <c:pt idx="18">
                  <c:v>5.3999999999998494E-4</c:v>
                </c:pt>
                <c:pt idx="19">
                  <c:v>5.6999999999995943E-4</c:v>
                </c:pt>
                <c:pt idx="20">
                  <c:v>5.9999999999993392E-4</c:v>
                </c:pt>
                <c:pt idx="21">
                  <c:v>7.3699999999998766E-4</c:v>
                </c:pt>
                <c:pt idx="22">
                  <c:v>1.7380000000000173E-3</c:v>
                </c:pt>
                <c:pt idx="23">
                  <c:v>9.3429999999998792E-3</c:v>
                </c:pt>
                <c:pt idx="24">
                  <c:v>6.7089999999999872E-2</c:v>
                </c:pt>
                <c:pt idx="25">
                  <c:v>7.4699999999999989E-2</c:v>
                </c:pt>
                <c:pt idx="26">
                  <c:v>7.4729999999999963E-2</c:v>
                </c:pt>
                <c:pt idx="27">
                  <c:v>7.4759999999999938E-2</c:v>
                </c:pt>
                <c:pt idx="28">
                  <c:v>7.4789999999999912E-2</c:v>
                </c:pt>
                <c:pt idx="29">
                  <c:v>7.4819999999999887E-2</c:v>
                </c:pt>
                <c:pt idx="30">
                  <c:v>7.4849999999999861E-2</c:v>
                </c:pt>
                <c:pt idx="31">
                  <c:v>7.4880000000000058E-2</c:v>
                </c:pt>
                <c:pt idx="32">
                  <c:v>7.4910000000000032E-2</c:v>
                </c:pt>
                <c:pt idx="33">
                  <c:v>7.4940000000000007E-2</c:v>
                </c:pt>
                <c:pt idx="34">
                  <c:v>7.4969999999999981E-2</c:v>
                </c:pt>
                <c:pt idx="35">
                  <c:v>7.4999999999999956E-2</c:v>
                </c:pt>
              </c:numCache>
            </c:numRef>
          </c:xVal>
          <c:yVal>
            <c:numRef>
              <c:f>Foglio1!$C$2:$C$37</c:f>
              <c:numCache>
                <c:formatCode>0.0</c:formatCode>
                <c:ptCount val="36"/>
                <c:pt idx="0">
                  <c:v>76.866100000000003</c:v>
                </c:pt>
                <c:pt idx="1">
                  <c:v>206.30199999999999</c:v>
                </c:pt>
                <c:pt idx="2">
                  <c:v>236.86</c:v>
                </c:pt>
                <c:pt idx="3">
                  <c:v>260.245</c:v>
                </c:pt>
                <c:pt idx="4">
                  <c:v>280.10199999999998</c:v>
                </c:pt>
                <c:pt idx="5">
                  <c:v>297.75</c:v>
                </c:pt>
                <c:pt idx="6">
                  <c:v>313.87299999999999</c:v>
                </c:pt>
                <c:pt idx="7">
                  <c:v>328.85899999999998</c:v>
                </c:pt>
                <c:pt idx="8">
                  <c:v>342.947</c:v>
                </c:pt>
                <c:pt idx="9">
                  <c:v>356.32</c:v>
                </c:pt>
                <c:pt idx="10">
                  <c:v>369.11399999999998</c:v>
                </c:pt>
                <c:pt idx="11">
                  <c:v>246.86</c:v>
                </c:pt>
                <c:pt idx="12">
                  <c:v>226.09299999999999</c:v>
                </c:pt>
                <c:pt idx="13">
                  <c:v>212.71700000000001</c:v>
                </c:pt>
                <c:pt idx="14">
                  <c:v>202.846</c:v>
                </c:pt>
                <c:pt idx="15">
                  <c:v>195.07400000000001</c:v>
                </c:pt>
                <c:pt idx="16">
                  <c:v>188.715</c:v>
                </c:pt>
                <c:pt idx="17">
                  <c:v>183.38</c:v>
                </c:pt>
                <c:pt idx="18">
                  <c:v>178.81700000000001</c:v>
                </c:pt>
                <c:pt idx="19">
                  <c:v>174.86</c:v>
                </c:pt>
                <c:pt idx="20">
                  <c:v>171.38900000000001</c:v>
                </c:pt>
                <c:pt idx="21">
                  <c:v>159.94999999999999</c:v>
                </c:pt>
                <c:pt idx="22">
                  <c:v>133.035</c:v>
                </c:pt>
                <c:pt idx="23">
                  <c:v>104.42</c:v>
                </c:pt>
                <c:pt idx="24">
                  <c:v>80.161900000000003</c:v>
                </c:pt>
                <c:pt idx="25">
                  <c:v>78.233800000000002</c:v>
                </c:pt>
                <c:pt idx="26">
                  <c:v>78.226200000000006</c:v>
                </c:pt>
                <c:pt idx="27">
                  <c:v>78.218599999999995</c:v>
                </c:pt>
                <c:pt idx="28">
                  <c:v>78.210999999999999</c:v>
                </c:pt>
                <c:pt idx="29">
                  <c:v>78.203400000000002</c:v>
                </c:pt>
                <c:pt idx="30">
                  <c:v>78.195800000000006</c:v>
                </c:pt>
                <c:pt idx="31">
                  <c:v>78.188299999999998</c:v>
                </c:pt>
                <c:pt idx="32">
                  <c:v>78.180700000000002</c:v>
                </c:pt>
                <c:pt idx="33">
                  <c:v>78.173100000000005</c:v>
                </c:pt>
                <c:pt idx="34">
                  <c:v>78.165599999999998</c:v>
                </c:pt>
                <c:pt idx="35">
                  <c:v>78.158000000000001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Foglio1!$D$1</c:f>
              <c:strCache>
                <c:ptCount val="1"/>
                <c:pt idx="0">
                  <c:v>Pyro-HOPG</c:v>
                </c:pt>
              </c:strCache>
            </c:strRef>
          </c:tx>
          <c:spPr>
            <a:ln w="38100"/>
          </c:spPr>
          <c:xVal>
            <c:numRef>
              <c:f>Foglio1!$B$2:$B$37</c:f>
              <c:numCache>
                <c:formatCode>0.00000</c:formatCode>
                <c:ptCount val="36"/>
                <c:pt idx="0">
                  <c:v>0</c:v>
                </c:pt>
                <c:pt idx="1">
                  <c:v>2.9999999999974492E-5</c:v>
                </c:pt>
                <c:pt idx="2">
                  <c:v>5.9999999999948983E-5</c:v>
                </c:pt>
                <c:pt idx="3">
                  <c:v>8.9999999999923475E-5</c:v>
                </c:pt>
                <c:pt idx="4">
                  <c:v>1.1999999999989797E-4</c:v>
                </c:pt>
                <c:pt idx="5">
                  <c:v>1.4999999999987246E-4</c:v>
                </c:pt>
                <c:pt idx="6">
                  <c:v>1.7999999999984695E-4</c:v>
                </c:pt>
                <c:pt idx="7">
                  <c:v>2.1000000000004349E-4</c:v>
                </c:pt>
                <c:pt idx="8">
                  <c:v>2.4000000000001798E-4</c:v>
                </c:pt>
                <c:pt idx="9">
                  <c:v>2.6999999999999247E-4</c:v>
                </c:pt>
                <c:pt idx="10">
                  <c:v>2.9999999999996696E-4</c:v>
                </c:pt>
                <c:pt idx="11">
                  <c:v>3.2999999999994145E-4</c:v>
                </c:pt>
                <c:pt idx="12">
                  <c:v>3.5999999999991594E-4</c:v>
                </c:pt>
                <c:pt idx="13">
                  <c:v>3.8999999999989043E-4</c:v>
                </c:pt>
                <c:pt idx="14">
                  <c:v>4.1999999999986493E-4</c:v>
                </c:pt>
                <c:pt idx="15">
                  <c:v>4.5000000000006146E-4</c:v>
                </c:pt>
                <c:pt idx="16">
                  <c:v>4.8000000000003595E-4</c:v>
                </c:pt>
                <c:pt idx="17">
                  <c:v>5.1000000000001044E-4</c:v>
                </c:pt>
                <c:pt idx="18">
                  <c:v>5.3999999999998494E-4</c:v>
                </c:pt>
                <c:pt idx="19">
                  <c:v>5.6999999999995943E-4</c:v>
                </c:pt>
                <c:pt idx="20">
                  <c:v>5.9999999999993392E-4</c:v>
                </c:pt>
                <c:pt idx="21">
                  <c:v>7.3699999999998766E-4</c:v>
                </c:pt>
                <c:pt idx="22">
                  <c:v>1.7380000000000173E-3</c:v>
                </c:pt>
                <c:pt idx="23">
                  <c:v>9.3429999999998792E-3</c:v>
                </c:pt>
                <c:pt idx="24">
                  <c:v>6.7089999999999872E-2</c:v>
                </c:pt>
                <c:pt idx="25">
                  <c:v>7.4699999999999989E-2</c:v>
                </c:pt>
                <c:pt idx="26">
                  <c:v>7.4729999999999963E-2</c:v>
                </c:pt>
                <c:pt idx="27">
                  <c:v>7.4759999999999938E-2</c:v>
                </c:pt>
                <c:pt idx="28">
                  <c:v>7.4789999999999912E-2</c:v>
                </c:pt>
                <c:pt idx="29">
                  <c:v>7.4819999999999887E-2</c:v>
                </c:pt>
                <c:pt idx="30">
                  <c:v>7.4849999999999861E-2</c:v>
                </c:pt>
                <c:pt idx="31">
                  <c:v>7.4880000000000058E-2</c:v>
                </c:pt>
                <c:pt idx="32">
                  <c:v>7.4910000000000032E-2</c:v>
                </c:pt>
                <c:pt idx="33">
                  <c:v>7.4940000000000007E-2</c:v>
                </c:pt>
                <c:pt idx="34">
                  <c:v>7.4969999999999981E-2</c:v>
                </c:pt>
                <c:pt idx="35">
                  <c:v>7.4999999999999956E-2</c:v>
                </c:pt>
              </c:numCache>
            </c:numRef>
          </c:xVal>
          <c:yVal>
            <c:numRef>
              <c:f>Foglio1!$D$2:$D$37</c:f>
              <c:numCache>
                <c:formatCode>0.0</c:formatCode>
                <c:ptCount val="36"/>
                <c:pt idx="0">
                  <c:v>76.866600000000005</c:v>
                </c:pt>
                <c:pt idx="1">
                  <c:v>139.965</c:v>
                </c:pt>
                <c:pt idx="2">
                  <c:v>170.39599999999999</c:v>
                </c:pt>
                <c:pt idx="3">
                  <c:v>193.74100000000001</c:v>
                </c:pt>
                <c:pt idx="4">
                  <c:v>213.57499999999999</c:v>
                </c:pt>
                <c:pt idx="5">
                  <c:v>231.208</c:v>
                </c:pt>
                <c:pt idx="6">
                  <c:v>247.322</c:v>
                </c:pt>
                <c:pt idx="7">
                  <c:v>262.3</c:v>
                </c:pt>
                <c:pt idx="8">
                  <c:v>276.38200000000001</c:v>
                </c:pt>
                <c:pt idx="9">
                  <c:v>289.75</c:v>
                </c:pt>
                <c:pt idx="10">
                  <c:v>302.54000000000002</c:v>
                </c:pt>
                <c:pt idx="11">
                  <c:v>246.596</c:v>
                </c:pt>
                <c:pt idx="12">
                  <c:v>225.96299999999999</c:v>
                </c:pt>
                <c:pt idx="13">
                  <c:v>212.62899999999999</c:v>
                </c:pt>
                <c:pt idx="14">
                  <c:v>202.78</c:v>
                </c:pt>
                <c:pt idx="15">
                  <c:v>195.02099999999999</c:v>
                </c:pt>
                <c:pt idx="16">
                  <c:v>188.672</c:v>
                </c:pt>
                <c:pt idx="17">
                  <c:v>183.34299999999999</c:v>
                </c:pt>
                <c:pt idx="18">
                  <c:v>178.786</c:v>
                </c:pt>
                <c:pt idx="19">
                  <c:v>174.833</c:v>
                </c:pt>
                <c:pt idx="20">
                  <c:v>171.36500000000001</c:v>
                </c:pt>
                <c:pt idx="21">
                  <c:v>159.935</c:v>
                </c:pt>
                <c:pt idx="22">
                  <c:v>133.03200000000001</c:v>
                </c:pt>
                <c:pt idx="23">
                  <c:v>104.42100000000001</c:v>
                </c:pt>
                <c:pt idx="24">
                  <c:v>80.162499999999994</c:v>
                </c:pt>
                <c:pt idx="25">
                  <c:v>78.234300000000005</c:v>
                </c:pt>
                <c:pt idx="26">
                  <c:v>78.226699999999994</c:v>
                </c:pt>
                <c:pt idx="27">
                  <c:v>78.219099999999997</c:v>
                </c:pt>
                <c:pt idx="28">
                  <c:v>78.211600000000004</c:v>
                </c:pt>
                <c:pt idx="29">
                  <c:v>78.203999999999994</c:v>
                </c:pt>
                <c:pt idx="30">
                  <c:v>78.196399999999997</c:v>
                </c:pt>
                <c:pt idx="31">
                  <c:v>78.188800000000001</c:v>
                </c:pt>
                <c:pt idx="32">
                  <c:v>78.181200000000004</c:v>
                </c:pt>
                <c:pt idx="33">
                  <c:v>78.173699999999997</c:v>
                </c:pt>
                <c:pt idx="34">
                  <c:v>78.1661</c:v>
                </c:pt>
                <c:pt idx="35">
                  <c:v>78.158600000000007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Foglio1!$E$1</c:f>
              <c:strCache>
                <c:ptCount val="1"/>
                <c:pt idx="0">
                  <c:v>CuCrZr</c:v>
                </c:pt>
              </c:strCache>
            </c:strRef>
          </c:tx>
          <c:spPr>
            <a:ln w="38100"/>
          </c:spPr>
          <c:xVal>
            <c:numRef>
              <c:f>Foglio1!$B$2:$B$37</c:f>
              <c:numCache>
                <c:formatCode>0.00000</c:formatCode>
                <c:ptCount val="36"/>
                <c:pt idx="0">
                  <c:v>0</c:v>
                </c:pt>
                <c:pt idx="1">
                  <c:v>2.9999999999974492E-5</c:v>
                </c:pt>
                <c:pt idx="2">
                  <c:v>5.9999999999948983E-5</c:v>
                </c:pt>
                <c:pt idx="3">
                  <c:v>8.9999999999923475E-5</c:v>
                </c:pt>
                <c:pt idx="4">
                  <c:v>1.1999999999989797E-4</c:v>
                </c:pt>
                <c:pt idx="5">
                  <c:v>1.4999999999987246E-4</c:v>
                </c:pt>
                <c:pt idx="6">
                  <c:v>1.7999999999984695E-4</c:v>
                </c:pt>
                <c:pt idx="7">
                  <c:v>2.1000000000004349E-4</c:v>
                </c:pt>
                <c:pt idx="8">
                  <c:v>2.4000000000001798E-4</c:v>
                </c:pt>
                <c:pt idx="9">
                  <c:v>2.6999999999999247E-4</c:v>
                </c:pt>
                <c:pt idx="10">
                  <c:v>2.9999999999996696E-4</c:v>
                </c:pt>
                <c:pt idx="11">
                  <c:v>3.2999999999994145E-4</c:v>
                </c:pt>
                <c:pt idx="12">
                  <c:v>3.5999999999991594E-4</c:v>
                </c:pt>
                <c:pt idx="13">
                  <c:v>3.8999999999989043E-4</c:v>
                </c:pt>
                <c:pt idx="14">
                  <c:v>4.1999999999986493E-4</c:v>
                </c:pt>
                <c:pt idx="15">
                  <c:v>4.5000000000006146E-4</c:v>
                </c:pt>
                <c:pt idx="16">
                  <c:v>4.8000000000003595E-4</c:v>
                </c:pt>
                <c:pt idx="17">
                  <c:v>5.1000000000001044E-4</c:v>
                </c:pt>
                <c:pt idx="18">
                  <c:v>5.3999999999998494E-4</c:v>
                </c:pt>
                <c:pt idx="19">
                  <c:v>5.6999999999995943E-4</c:v>
                </c:pt>
                <c:pt idx="20">
                  <c:v>5.9999999999993392E-4</c:v>
                </c:pt>
                <c:pt idx="21">
                  <c:v>7.3699999999998766E-4</c:v>
                </c:pt>
                <c:pt idx="22">
                  <c:v>1.7380000000000173E-3</c:v>
                </c:pt>
                <c:pt idx="23">
                  <c:v>9.3429999999998792E-3</c:v>
                </c:pt>
                <c:pt idx="24">
                  <c:v>6.7089999999999872E-2</c:v>
                </c:pt>
                <c:pt idx="25">
                  <c:v>7.4699999999999989E-2</c:v>
                </c:pt>
                <c:pt idx="26">
                  <c:v>7.4729999999999963E-2</c:v>
                </c:pt>
                <c:pt idx="27">
                  <c:v>7.4759999999999938E-2</c:v>
                </c:pt>
                <c:pt idx="28">
                  <c:v>7.4789999999999912E-2</c:v>
                </c:pt>
                <c:pt idx="29">
                  <c:v>7.4819999999999887E-2</c:v>
                </c:pt>
                <c:pt idx="30">
                  <c:v>7.4849999999999861E-2</c:v>
                </c:pt>
                <c:pt idx="31">
                  <c:v>7.4880000000000058E-2</c:v>
                </c:pt>
                <c:pt idx="32">
                  <c:v>7.4910000000000032E-2</c:v>
                </c:pt>
                <c:pt idx="33">
                  <c:v>7.4940000000000007E-2</c:v>
                </c:pt>
                <c:pt idx="34">
                  <c:v>7.4969999999999981E-2</c:v>
                </c:pt>
                <c:pt idx="35">
                  <c:v>7.4999999999999956E-2</c:v>
                </c:pt>
              </c:numCache>
            </c:numRef>
          </c:xVal>
          <c:yVal>
            <c:numRef>
              <c:f>Foglio1!$E$2:$E$37</c:f>
              <c:numCache>
                <c:formatCode>0.0</c:formatCode>
                <c:ptCount val="36"/>
                <c:pt idx="0">
                  <c:v>76.719300000000004</c:v>
                </c:pt>
                <c:pt idx="1">
                  <c:v>76.733199999999997</c:v>
                </c:pt>
                <c:pt idx="2">
                  <c:v>76.880799999999994</c:v>
                </c:pt>
                <c:pt idx="3">
                  <c:v>77.3339</c:v>
                </c:pt>
                <c:pt idx="4">
                  <c:v>78.212199999999996</c:v>
                </c:pt>
                <c:pt idx="5">
                  <c:v>79.547600000000003</c:v>
                </c:pt>
                <c:pt idx="6">
                  <c:v>81.308899999999994</c:v>
                </c:pt>
                <c:pt idx="7">
                  <c:v>83.436899999999994</c:v>
                </c:pt>
                <c:pt idx="8">
                  <c:v>85.866100000000003</c:v>
                </c:pt>
                <c:pt idx="9">
                  <c:v>88.535899999999998</c:v>
                </c:pt>
                <c:pt idx="10">
                  <c:v>91.394400000000005</c:v>
                </c:pt>
                <c:pt idx="11">
                  <c:v>94.3947</c:v>
                </c:pt>
                <c:pt idx="12">
                  <c:v>97.473699999999994</c:v>
                </c:pt>
                <c:pt idx="13">
                  <c:v>100.539</c:v>
                </c:pt>
                <c:pt idx="14">
                  <c:v>103.492</c:v>
                </c:pt>
                <c:pt idx="15">
                  <c:v>106.253</c:v>
                </c:pt>
                <c:pt idx="16">
                  <c:v>108.77500000000001</c:v>
                </c:pt>
                <c:pt idx="17">
                  <c:v>111.03700000000001</c:v>
                </c:pt>
                <c:pt idx="18">
                  <c:v>113.041</c:v>
                </c:pt>
                <c:pt idx="19">
                  <c:v>114.79900000000001</c:v>
                </c:pt>
                <c:pt idx="20">
                  <c:v>116.32899999999999</c:v>
                </c:pt>
                <c:pt idx="21">
                  <c:v>120.874</c:v>
                </c:pt>
                <c:pt idx="22">
                  <c:v>121.816</c:v>
                </c:pt>
                <c:pt idx="23">
                  <c:v>103.11499999999999</c:v>
                </c:pt>
                <c:pt idx="24">
                  <c:v>79.9666</c:v>
                </c:pt>
                <c:pt idx="25">
                  <c:v>78.067300000000003</c:v>
                </c:pt>
                <c:pt idx="26">
                  <c:v>78.059799999999996</c:v>
                </c:pt>
                <c:pt idx="27">
                  <c:v>78.052300000000002</c:v>
                </c:pt>
                <c:pt idx="28">
                  <c:v>78.044799999999995</c:v>
                </c:pt>
                <c:pt idx="29">
                  <c:v>78.037400000000005</c:v>
                </c:pt>
                <c:pt idx="30">
                  <c:v>78.029899999999998</c:v>
                </c:pt>
                <c:pt idx="31">
                  <c:v>78.022400000000005</c:v>
                </c:pt>
                <c:pt idx="32">
                  <c:v>78.015000000000001</c:v>
                </c:pt>
                <c:pt idx="33">
                  <c:v>78.007499999999993</c:v>
                </c:pt>
                <c:pt idx="34">
                  <c:v>78.000100000000003</c:v>
                </c:pt>
                <c:pt idx="35">
                  <c:v>77.992699999999999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2304304"/>
        <c:axId val="362303744"/>
      </c:scatterChart>
      <c:valAx>
        <c:axId val="362304304"/>
        <c:scaling>
          <c:orientation val="minMax"/>
          <c:max val="7.5000000000000011E-2"/>
        </c:scaling>
        <c:delete val="0"/>
        <c:axPos val="b"/>
        <c:numFmt formatCode="0.000" sourceLinked="0"/>
        <c:majorTickMark val="out"/>
        <c:minorTickMark val="in"/>
        <c:tickLblPos val="low"/>
        <c:txPr>
          <a:bodyPr/>
          <a:lstStyle/>
          <a:p>
            <a:pPr>
              <a:defRPr sz="2500"/>
            </a:pPr>
            <a:endParaRPr lang="en-US"/>
          </a:p>
        </c:txPr>
        <c:crossAx val="362303744"/>
        <c:crosses val="autoZero"/>
        <c:crossBetween val="midCat"/>
        <c:majorUnit val="2.5000000000000005E-2"/>
      </c:valAx>
      <c:valAx>
        <c:axId val="362303744"/>
        <c:scaling>
          <c:orientation val="minMax"/>
        </c:scaling>
        <c:delete val="0"/>
        <c:axPos val="l"/>
        <c:majorGridlines/>
        <c:numFmt formatCode="0" sourceLinked="0"/>
        <c:majorTickMark val="in"/>
        <c:minorTickMark val="none"/>
        <c:tickLblPos val="nextTo"/>
        <c:txPr>
          <a:bodyPr/>
          <a:lstStyle/>
          <a:p>
            <a:pPr>
              <a:defRPr sz="2500"/>
            </a:pPr>
            <a:endParaRPr lang="en-US"/>
          </a:p>
        </c:txPr>
        <c:crossAx val="362304304"/>
        <c:crosses val="autoZero"/>
        <c:crossBetween val="midCat"/>
        <c:majorUnit val="100"/>
      </c:valAx>
    </c:plotArea>
    <c:legend>
      <c:legendPos val="r"/>
      <c:layout>
        <c:manualLayout>
          <c:xMode val="edge"/>
          <c:yMode val="edge"/>
          <c:x val="0.15013372996486707"/>
          <c:y val="0.16560735968609985"/>
          <c:w val="0.44215180186266967"/>
          <c:h val="0.24449365041491025"/>
        </c:manualLayout>
      </c:layout>
      <c:overlay val="0"/>
      <c:spPr>
        <a:noFill/>
      </c:spPr>
      <c:txPr>
        <a:bodyPr/>
        <a:lstStyle/>
        <a:p>
          <a:pPr>
            <a:defRPr sz="25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594873596190811"/>
          <c:y val="4.9121173419271871E-2"/>
          <c:w val="0.72216413468762497"/>
          <c:h val="0.88112069527970782"/>
        </c:manualLayout>
      </c:layout>
      <c:scatterChart>
        <c:scatterStyle val="lineMarker"/>
        <c:varyColors val="0"/>
        <c:ser>
          <c:idx val="0"/>
          <c:order val="0"/>
          <c:tx>
            <c:strRef>
              <c:f>Foglio1!$C$1</c:f>
              <c:strCache>
                <c:ptCount val="1"/>
                <c:pt idx="0">
                  <c:v>Hydride layer</c:v>
                </c:pt>
              </c:strCache>
            </c:strRef>
          </c:tx>
          <c:xVal>
            <c:numRef>
              <c:f>Foglio1!$B$2:$B$37</c:f>
              <c:numCache>
                <c:formatCode>0.00000</c:formatCode>
                <c:ptCount val="36"/>
                <c:pt idx="0">
                  <c:v>0</c:v>
                </c:pt>
                <c:pt idx="1">
                  <c:v>2.9999999999974492E-5</c:v>
                </c:pt>
                <c:pt idx="2">
                  <c:v>5.9999999999948983E-5</c:v>
                </c:pt>
                <c:pt idx="3">
                  <c:v>8.9999999999923475E-5</c:v>
                </c:pt>
                <c:pt idx="4">
                  <c:v>1.1999999999989797E-4</c:v>
                </c:pt>
                <c:pt idx="5">
                  <c:v>1.4999999999987246E-4</c:v>
                </c:pt>
                <c:pt idx="6">
                  <c:v>1.7999999999984695E-4</c:v>
                </c:pt>
                <c:pt idx="7">
                  <c:v>2.1000000000004349E-4</c:v>
                </c:pt>
                <c:pt idx="8">
                  <c:v>2.4000000000001798E-4</c:v>
                </c:pt>
                <c:pt idx="9">
                  <c:v>2.6999999999999247E-4</c:v>
                </c:pt>
                <c:pt idx="10">
                  <c:v>2.9999999999996696E-4</c:v>
                </c:pt>
                <c:pt idx="11">
                  <c:v>3.2999999999994145E-4</c:v>
                </c:pt>
                <c:pt idx="12">
                  <c:v>3.5999999999991594E-4</c:v>
                </c:pt>
                <c:pt idx="13">
                  <c:v>3.8999999999989043E-4</c:v>
                </c:pt>
                <c:pt idx="14">
                  <c:v>4.1999999999986493E-4</c:v>
                </c:pt>
                <c:pt idx="15">
                  <c:v>4.5000000000006146E-4</c:v>
                </c:pt>
                <c:pt idx="16">
                  <c:v>4.8000000000003595E-4</c:v>
                </c:pt>
                <c:pt idx="17">
                  <c:v>5.1000000000001044E-4</c:v>
                </c:pt>
                <c:pt idx="18">
                  <c:v>5.3999999999998494E-4</c:v>
                </c:pt>
                <c:pt idx="19">
                  <c:v>5.6999999999995943E-4</c:v>
                </c:pt>
                <c:pt idx="20">
                  <c:v>5.9999999999993392E-4</c:v>
                </c:pt>
                <c:pt idx="21">
                  <c:v>7.3699999999998766E-4</c:v>
                </c:pt>
                <c:pt idx="22">
                  <c:v>1.7380000000000173E-3</c:v>
                </c:pt>
                <c:pt idx="23">
                  <c:v>9.3429999999998792E-3</c:v>
                </c:pt>
                <c:pt idx="24">
                  <c:v>6.7089999999999872E-2</c:v>
                </c:pt>
                <c:pt idx="25">
                  <c:v>7.4699999999999989E-2</c:v>
                </c:pt>
                <c:pt idx="26">
                  <c:v>7.4729999999999963E-2</c:v>
                </c:pt>
                <c:pt idx="27">
                  <c:v>7.4759999999999938E-2</c:v>
                </c:pt>
                <c:pt idx="28">
                  <c:v>7.4789999999999912E-2</c:v>
                </c:pt>
                <c:pt idx="29">
                  <c:v>7.4819999999999887E-2</c:v>
                </c:pt>
                <c:pt idx="30">
                  <c:v>7.4849999999999861E-2</c:v>
                </c:pt>
                <c:pt idx="31">
                  <c:v>7.4880000000000058E-2</c:v>
                </c:pt>
                <c:pt idx="32">
                  <c:v>7.4910000000000032E-2</c:v>
                </c:pt>
                <c:pt idx="33">
                  <c:v>7.4940000000000007E-2</c:v>
                </c:pt>
                <c:pt idx="34">
                  <c:v>7.4969999999999981E-2</c:v>
                </c:pt>
                <c:pt idx="35">
                  <c:v>7.4999999999999956E-2</c:v>
                </c:pt>
              </c:numCache>
            </c:numRef>
          </c:xVal>
          <c:yVal>
            <c:numRef>
              <c:f>Foglio1!$C$2:$C$37</c:f>
              <c:numCache>
                <c:formatCode>0.0</c:formatCode>
                <c:ptCount val="36"/>
                <c:pt idx="0">
                  <c:v>76.866100000000003</c:v>
                </c:pt>
                <c:pt idx="1">
                  <c:v>206.30199999999999</c:v>
                </c:pt>
                <c:pt idx="2">
                  <c:v>236.86</c:v>
                </c:pt>
                <c:pt idx="3">
                  <c:v>260.245</c:v>
                </c:pt>
                <c:pt idx="4">
                  <c:v>280.10199999999998</c:v>
                </c:pt>
                <c:pt idx="5">
                  <c:v>297.75</c:v>
                </c:pt>
                <c:pt idx="6">
                  <c:v>313.87299999999999</c:v>
                </c:pt>
                <c:pt idx="7">
                  <c:v>328.85899999999998</c:v>
                </c:pt>
                <c:pt idx="8">
                  <c:v>342.947</c:v>
                </c:pt>
                <c:pt idx="9">
                  <c:v>356.32</c:v>
                </c:pt>
                <c:pt idx="10">
                  <c:v>369.11399999999998</c:v>
                </c:pt>
                <c:pt idx="11">
                  <c:v>246.86</c:v>
                </c:pt>
                <c:pt idx="12">
                  <c:v>226.09299999999999</c:v>
                </c:pt>
                <c:pt idx="13">
                  <c:v>212.71700000000001</c:v>
                </c:pt>
                <c:pt idx="14">
                  <c:v>202.846</c:v>
                </c:pt>
                <c:pt idx="15">
                  <c:v>195.07400000000001</c:v>
                </c:pt>
                <c:pt idx="16">
                  <c:v>188.715</c:v>
                </c:pt>
                <c:pt idx="17">
                  <c:v>183.38</c:v>
                </c:pt>
                <c:pt idx="18">
                  <c:v>178.81700000000001</c:v>
                </c:pt>
                <c:pt idx="19">
                  <c:v>174.86</c:v>
                </c:pt>
                <c:pt idx="20">
                  <c:v>171.38900000000001</c:v>
                </c:pt>
                <c:pt idx="21">
                  <c:v>159.94999999999999</c:v>
                </c:pt>
                <c:pt idx="22">
                  <c:v>133.035</c:v>
                </c:pt>
                <c:pt idx="23">
                  <c:v>104.42</c:v>
                </c:pt>
                <c:pt idx="24">
                  <c:v>80.161900000000003</c:v>
                </c:pt>
                <c:pt idx="25">
                  <c:v>78.233800000000002</c:v>
                </c:pt>
                <c:pt idx="26">
                  <c:v>78.226200000000006</c:v>
                </c:pt>
                <c:pt idx="27">
                  <c:v>78.218599999999995</c:v>
                </c:pt>
                <c:pt idx="28">
                  <c:v>78.210999999999999</c:v>
                </c:pt>
                <c:pt idx="29">
                  <c:v>78.203400000000002</c:v>
                </c:pt>
                <c:pt idx="30">
                  <c:v>78.195800000000006</c:v>
                </c:pt>
                <c:pt idx="31">
                  <c:v>78.188299999999998</c:v>
                </c:pt>
                <c:pt idx="32">
                  <c:v>78.180700000000002</c:v>
                </c:pt>
                <c:pt idx="33">
                  <c:v>78.173100000000005</c:v>
                </c:pt>
                <c:pt idx="34">
                  <c:v>78.165599999999998</c:v>
                </c:pt>
                <c:pt idx="35">
                  <c:v>78.158000000000001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Foglio1!$D$1</c:f>
              <c:strCache>
                <c:ptCount val="1"/>
                <c:pt idx="0">
                  <c:v>Pyro-HOPG</c:v>
                </c:pt>
              </c:strCache>
            </c:strRef>
          </c:tx>
          <c:xVal>
            <c:numRef>
              <c:f>Foglio1!$B$2:$B$37</c:f>
              <c:numCache>
                <c:formatCode>0.00000</c:formatCode>
                <c:ptCount val="36"/>
                <c:pt idx="0">
                  <c:v>0</c:v>
                </c:pt>
                <c:pt idx="1">
                  <c:v>2.9999999999974492E-5</c:v>
                </c:pt>
                <c:pt idx="2">
                  <c:v>5.9999999999948983E-5</c:v>
                </c:pt>
                <c:pt idx="3">
                  <c:v>8.9999999999923475E-5</c:v>
                </c:pt>
                <c:pt idx="4">
                  <c:v>1.1999999999989797E-4</c:v>
                </c:pt>
                <c:pt idx="5">
                  <c:v>1.4999999999987246E-4</c:v>
                </c:pt>
                <c:pt idx="6">
                  <c:v>1.7999999999984695E-4</c:v>
                </c:pt>
                <c:pt idx="7">
                  <c:v>2.1000000000004349E-4</c:v>
                </c:pt>
                <c:pt idx="8">
                  <c:v>2.4000000000001798E-4</c:v>
                </c:pt>
                <c:pt idx="9">
                  <c:v>2.6999999999999247E-4</c:v>
                </c:pt>
                <c:pt idx="10">
                  <c:v>2.9999999999996696E-4</c:v>
                </c:pt>
                <c:pt idx="11">
                  <c:v>3.2999999999994145E-4</c:v>
                </c:pt>
                <c:pt idx="12">
                  <c:v>3.5999999999991594E-4</c:v>
                </c:pt>
                <c:pt idx="13">
                  <c:v>3.8999999999989043E-4</c:v>
                </c:pt>
                <c:pt idx="14">
                  <c:v>4.1999999999986493E-4</c:v>
                </c:pt>
                <c:pt idx="15">
                  <c:v>4.5000000000006146E-4</c:v>
                </c:pt>
                <c:pt idx="16">
                  <c:v>4.8000000000003595E-4</c:v>
                </c:pt>
                <c:pt idx="17">
                  <c:v>5.1000000000001044E-4</c:v>
                </c:pt>
                <c:pt idx="18">
                  <c:v>5.3999999999998494E-4</c:v>
                </c:pt>
                <c:pt idx="19">
                  <c:v>5.6999999999995943E-4</c:v>
                </c:pt>
                <c:pt idx="20">
                  <c:v>5.9999999999993392E-4</c:v>
                </c:pt>
                <c:pt idx="21">
                  <c:v>7.3699999999998766E-4</c:v>
                </c:pt>
                <c:pt idx="22">
                  <c:v>1.7380000000000173E-3</c:v>
                </c:pt>
                <c:pt idx="23">
                  <c:v>9.3429999999998792E-3</c:v>
                </c:pt>
                <c:pt idx="24">
                  <c:v>6.7089999999999872E-2</c:v>
                </c:pt>
                <c:pt idx="25">
                  <c:v>7.4699999999999989E-2</c:v>
                </c:pt>
                <c:pt idx="26">
                  <c:v>7.4729999999999963E-2</c:v>
                </c:pt>
                <c:pt idx="27">
                  <c:v>7.4759999999999938E-2</c:v>
                </c:pt>
                <c:pt idx="28">
                  <c:v>7.4789999999999912E-2</c:v>
                </c:pt>
                <c:pt idx="29">
                  <c:v>7.4819999999999887E-2</c:v>
                </c:pt>
                <c:pt idx="30">
                  <c:v>7.4849999999999861E-2</c:v>
                </c:pt>
                <c:pt idx="31">
                  <c:v>7.4880000000000058E-2</c:v>
                </c:pt>
                <c:pt idx="32">
                  <c:v>7.4910000000000032E-2</c:v>
                </c:pt>
                <c:pt idx="33">
                  <c:v>7.4940000000000007E-2</c:v>
                </c:pt>
                <c:pt idx="34">
                  <c:v>7.4969999999999981E-2</c:v>
                </c:pt>
                <c:pt idx="35">
                  <c:v>7.4999999999999956E-2</c:v>
                </c:pt>
              </c:numCache>
            </c:numRef>
          </c:xVal>
          <c:yVal>
            <c:numRef>
              <c:f>Foglio1!$D$2:$D$37</c:f>
              <c:numCache>
                <c:formatCode>0.0</c:formatCode>
                <c:ptCount val="36"/>
                <c:pt idx="0">
                  <c:v>76.866600000000005</c:v>
                </c:pt>
                <c:pt idx="1">
                  <c:v>139.965</c:v>
                </c:pt>
                <c:pt idx="2">
                  <c:v>170.39599999999999</c:v>
                </c:pt>
                <c:pt idx="3">
                  <c:v>193.74100000000001</c:v>
                </c:pt>
                <c:pt idx="4">
                  <c:v>213.57499999999999</c:v>
                </c:pt>
                <c:pt idx="5">
                  <c:v>231.208</c:v>
                </c:pt>
                <c:pt idx="6">
                  <c:v>247.322</c:v>
                </c:pt>
                <c:pt idx="7">
                  <c:v>262.3</c:v>
                </c:pt>
                <c:pt idx="8">
                  <c:v>276.38200000000001</c:v>
                </c:pt>
                <c:pt idx="9">
                  <c:v>289.75</c:v>
                </c:pt>
                <c:pt idx="10">
                  <c:v>302.54000000000002</c:v>
                </c:pt>
                <c:pt idx="11">
                  <c:v>246.596</c:v>
                </c:pt>
                <c:pt idx="12">
                  <c:v>225.96299999999999</c:v>
                </c:pt>
                <c:pt idx="13">
                  <c:v>212.62899999999999</c:v>
                </c:pt>
                <c:pt idx="14">
                  <c:v>202.78</c:v>
                </c:pt>
                <c:pt idx="15">
                  <c:v>195.02099999999999</c:v>
                </c:pt>
                <c:pt idx="16">
                  <c:v>188.672</c:v>
                </c:pt>
                <c:pt idx="17">
                  <c:v>183.34299999999999</c:v>
                </c:pt>
                <c:pt idx="18">
                  <c:v>178.786</c:v>
                </c:pt>
                <c:pt idx="19">
                  <c:v>174.833</c:v>
                </c:pt>
                <c:pt idx="20">
                  <c:v>171.36500000000001</c:v>
                </c:pt>
                <c:pt idx="21">
                  <c:v>159.935</c:v>
                </c:pt>
                <c:pt idx="22">
                  <c:v>133.03200000000001</c:v>
                </c:pt>
                <c:pt idx="23">
                  <c:v>104.42100000000001</c:v>
                </c:pt>
                <c:pt idx="24">
                  <c:v>80.162499999999994</c:v>
                </c:pt>
                <c:pt idx="25">
                  <c:v>78.234300000000005</c:v>
                </c:pt>
                <c:pt idx="26">
                  <c:v>78.226699999999994</c:v>
                </c:pt>
                <c:pt idx="27">
                  <c:v>78.219099999999997</c:v>
                </c:pt>
                <c:pt idx="28">
                  <c:v>78.211600000000004</c:v>
                </c:pt>
                <c:pt idx="29">
                  <c:v>78.203999999999994</c:v>
                </c:pt>
                <c:pt idx="30">
                  <c:v>78.196399999999997</c:v>
                </c:pt>
                <c:pt idx="31">
                  <c:v>78.188800000000001</c:v>
                </c:pt>
                <c:pt idx="32">
                  <c:v>78.181200000000004</c:v>
                </c:pt>
                <c:pt idx="33">
                  <c:v>78.173699999999997</c:v>
                </c:pt>
                <c:pt idx="34">
                  <c:v>78.1661</c:v>
                </c:pt>
                <c:pt idx="35">
                  <c:v>78.158600000000007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Foglio1!$E$1</c:f>
              <c:strCache>
                <c:ptCount val="1"/>
                <c:pt idx="0">
                  <c:v>CuCrZr</c:v>
                </c:pt>
              </c:strCache>
            </c:strRef>
          </c:tx>
          <c:xVal>
            <c:numRef>
              <c:f>Foglio1!$B$2:$B$37</c:f>
              <c:numCache>
                <c:formatCode>0.00000</c:formatCode>
                <c:ptCount val="36"/>
                <c:pt idx="0">
                  <c:v>0</c:v>
                </c:pt>
                <c:pt idx="1">
                  <c:v>2.9999999999974492E-5</c:v>
                </c:pt>
                <c:pt idx="2">
                  <c:v>5.9999999999948983E-5</c:v>
                </c:pt>
                <c:pt idx="3">
                  <c:v>8.9999999999923475E-5</c:v>
                </c:pt>
                <c:pt idx="4">
                  <c:v>1.1999999999989797E-4</c:v>
                </c:pt>
                <c:pt idx="5">
                  <c:v>1.4999999999987246E-4</c:v>
                </c:pt>
                <c:pt idx="6">
                  <c:v>1.7999999999984695E-4</c:v>
                </c:pt>
                <c:pt idx="7">
                  <c:v>2.1000000000004349E-4</c:v>
                </c:pt>
                <c:pt idx="8">
                  <c:v>2.4000000000001798E-4</c:v>
                </c:pt>
                <c:pt idx="9">
                  <c:v>2.6999999999999247E-4</c:v>
                </c:pt>
                <c:pt idx="10">
                  <c:v>2.9999999999996696E-4</c:v>
                </c:pt>
                <c:pt idx="11">
                  <c:v>3.2999999999994145E-4</c:v>
                </c:pt>
                <c:pt idx="12">
                  <c:v>3.5999999999991594E-4</c:v>
                </c:pt>
                <c:pt idx="13">
                  <c:v>3.8999999999989043E-4</c:v>
                </c:pt>
                <c:pt idx="14">
                  <c:v>4.1999999999986493E-4</c:v>
                </c:pt>
                <c:pt idx="15">
                  <c:v>4.5000000000006146E-4</c:v>
                </c:pt>
                <c:pt idx="16">
                  <c:v>4.8000000000003595E-4</c:v>
                </c:pt>
                <c:pt idx="17">
                  <c:v>5.1000000000001044E-4</c:v>
                </c:pt>
                <c:pt idx="18">
                  <c:v>5.3999999999998494E-4</c:v>
                </c:pt>
                <c:pt idx="19">
                  <c:v>5.6999999999995943E-4</c:v>
                </c:pt>
                <c:pt idx="20">
                  <c:v>5.9999999999993392E-4</c:v>
                </c:pt>
                <c:pt idx="21">
                  <c:v>7.3699999999998766E-4</c:v>
                </c:pt>
                <c:pt idx="22">
                  <c:v>1.7380000000000173E-3</c:v>
                </c:pt>
                <c:pt idx="23">
                  <c:v>9.3429999999998792E-3</c:v>
                </c:pt>
                <c:pt idx="24">
                  <c:v>6.7089999999999872E-2</c:v>
                </c:pt>
                <c:pt idx="25">
                  <c:v>7.4699999999999989E-2</c:v>
                </c:pt>
                <c:pt idx="26">
                  <c:v>7.4729999999999963E-2</c:v>
                </c:pt>
                <c:pt idx="27">
                  <c:v>7.4759999999999938E-2</c:v>
                </c:pt>
                <c:pt idx="28">
                  <c:v>7.4789999999999912E-2</c:v>
                </c:pt>
                <c:pt idx="29">
                  <c:v>7.4819999999999887E-2</c:v>
                </c:pt>
                <c:pt idx="30">
                  <c:v>7.4849999999999861E-2</c:v>
                </c:pt>
                <c:pt idx="31">
                  <c:v>7.4880000000000058E-2</c:v>
                </c:pt>
                <c:pt idx="32">
                  <c:v>7.4910000000000032E-2</c:v>
                </c:pt>
                <c:pt idx="33">
                  <c:v>7.4940000000000007E-2</c:v>
                </c:pt>
                <c:pt idx="34">
                  <c:v>7.4969999999999981E-2</c:v>
                </c:pt>
                <c:pt idx="35">
                  <c:v>7.4999999999999956E-2</c:v>
                </c:pt>
              </c:numCache>
            </c:numRef>
          </c:xVal>
          <c:yVal>
            <c:numRef>
              <c:f>Foglio1!$E$2:$E$37</c:f>
              <c:numCache>
                <c:formatCode>0.0</c:formatCode>
                <c:ptCount val="36"/>
                <c:pt idx="0">
                  <c:v>76.719300000000004</c:v>
                </c:pt>
                <c:pt idx="1">
                  <c:v>76.733199999999997</c:v>
                </c:pt>
                <c:pt idx="2">
                  <c:v>76.880799999999994</c:v>
                </c:pt>
                <c:pt idx="3">
                  <c:v>77.3339</c:v>
                </c:pt>
                <c:pt idx="4">
                  <c:v>78.212199999999996</c:v>
                </c:pt>
                <c:pt idx="5">
                  <c:v>79.547600000000003</c:v>
                </c:pt>
                <c:pt idx="6">
                  <c:v>81.308899999999994</c:v>
                </c:pt>
                <c:pt idx="7">
                  <c:v>83.436899999999994</c:v>
                </c:pt>
                <c:pt idx="8">
                  <c:v>85.866100000000003</c:v>
                </c:pt>
                <c:pt idx="9">
                  <c:v>88.535899999999998</c:v>
                </c:pt>
                <c:pt idx="10">
                  <c:v>91.394400000000005</c:v>
                </c:pt>
                <c:pt idx="11">
                  <c:v>94.3947</c:v>
                </c:pt>
                <c:pt idx="12">
                  <c:v>97.473699999999994</c:v>
                </c:pt>
                <c:pt idx="13">
                  <c:v>100.539</c:v>
                </c:pt>
                <c:pt idx="14">
                  <c:v>103.492</c:v>
                </c:pt>
                <c:pt idx="15">
                  <c:v>106.253</c:v>
                </c:pt>
                <c:pt idx="16">
                  <c:v>108.77500000000001</c:v>
                </c:pt>
                <c:pt idx="17">
                  <c:v>111.03700000000001</c:v>
                </c:pt>
                <c:pt idx="18">
                  <c:v>113.041</c:v>
                </c:pt>
                <c:pt idx="19">
                  <c:v>114.79900000000001</c:v>
                </c:pt>
                <c:pt idx="20">
                  <c:v>116.32899999999999</c:v>
                </c:pt>
                <c:pt idx="21">
                  <c:v>120.874</c:v>
                </c:pt>
                <c:pt idx="22">
                  <c:v>121.816</c:v>
                </c:pt>
                <c:pt idx="23">
                  <c:v>103.11499999999999</c:v>
                </c:pt>
                <c:pt idx="24">
                  <c:v>79.9666</c:v>
                </c:pt>
                <c:pt idx="25">
                  <c:v>78.067300000000003</c:v>
                </c:pt>
                <c:pt idx="26">
                  <c:v>78.059799999999996</c:v>
                </c:pt>
                <c:pt idx="27">
                  <c:v>78.052300000000002</c:v>
                </c:pt>
                <c:pt idx="28">
                  <c:v>78.044799999999995</c:v>
                </c:pt>
                <c:pt idx="29">
                  <c:v>78.037400000000005</c:v>
                </c:pt>
                <c:pt idx="30">
                  <c:v>78.029899999999998</c:v>
                </c:pt>
                <c:pt idx="31">
                  <c:v>78.022400000000005</c:v>
                </c:pt>
                <c:pt idx="32">
                  <c:v>78.015000000000001</c:v>
                </c:pt>
                <c:pt idx="33">
                  <c:v>78.007499999999993</c:v>
                </c:pt>
                <c:pt idx="34">
                  <c:v>78.000100000000003</c:v>
                </c:pt>
                <c:pt idx="35">
                  <c:v>77.992699999999999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4938448"/>
        <c:axId val="664939008"/>
      </c:scatterChart>
      <c:valAx>
        <c:axId val="664938448"/>
        <c:scaling>
          <c:orientation val="minMax"/>
          <c:max val="1.0000000000000002E-3"/>
        </c:scaling>
        <c:delete val="0"/>
        <c:axPos val="b"/>
        <c:numFmt formatCode="0.0000" sourceLinked="0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en-US"/>
          </a:p>
        </c:txPr>
        <c:crossAx val="664939008"/>
        <c:crosses val="autoZero"/>
        <c:crossBetween val="midCat"/>
        <c:majorUnit val="5.0000000000000012E-4"/>
      </c:valAx>
      <c:valAx>
        <c:axId val="664939008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en-US"/>
          </a:p>
        </c:txPr>
        <c:crossAx val="664938448"/>
        <c:crosses val="autoZero"/>
        <c:crossBetween val="midCat"/>
        <c:majorUnit val="100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5541" tIns="47771" rIns="95541" bIns="47771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5541" tIns="47771" rIns="95541" bIns="47771" rtlCol="0"/>
          <a:lstStyle>
            <a:lvl1pPr algn="r">
              <a:defRPr sz="1300"/>
            </a:lvl1pPr>
          </a:lstStyle>
          <a:p>
            <a:fld id="{33D001BB-D0DE-48FA-8CEB-44F4F9388614}" type="datetimeFigureOut">
              <a:rPr lang="it-IT" smtClean="0"/>
              <a:pPr/>
              <a:t>30/05/2014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5541" tIns="47771" rIns="95541" bIns="47771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5541" tIns="47771" rIns="95541" bIns="47771" rtlCol="0" anchor="b"/>
          <a:lstStyle>
            <a:lvl1pPr algn="r">
              <a:defRPr sz="1300"/>
            </a:lvl1pPr>
          </a:lstStyle>
          <a:p>
            <a:fld id="{50410E98-E659-47C2-921F-D621C359EFD8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4322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5541" tIns="47771" rIns="95541" bIns="47771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5541" tIns="47771" rIns="95541" bIns="47771" rtlCol="0"/>
          <a:lstStyle>
            <a:lvl1pPr algn="r">
              <a:defRPr sz="1300"/>
            </a:lvl1pPr>
          </a:lstStyle>
          <a:p>
            <a:fld id="{68CFC1CD-51DE-4D6B-AC19-B8A4A3A812BC}" type="datetimeFigureOut">
              <a:rPr lang="it-IT" smtClean="0"/>
              <a:pPr/>
              <a:t>30/05/2014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74863" y="744538"/>
            <a:ext cx="26479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41" tIns="47771" rIns="95541" bIns="4777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41" tIns="47771" rIns="95541" bIns="47771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5541" tIns="47771" rIns="95541" bIns="47771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5541" tIns="47771" rIns="95541" bIns="47771" rtlCol="0" anchor="b"/>
          <a:lstStyle>
            <a:lvl1pPr algn="r">
              <a:defRPr sz="1300"/>
            </a:lvl1pPr>
          </a:lstStyle>
          <a:p>
            <a:fld id="{8E78EB38-CD65-4C2B-AEA4-0BF229EA669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7949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5546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2077733" algn="l" defTabSz="415546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4155469" algn="l" defTabSz="415546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6233201" algn="l" defTabSz="415546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8310937" algn="l" defTabSz="415546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10388670" algn="l" defTabSz="415546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12466406" algn="l" defTabSz="415546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14544138" algn="l" defTabSz="415546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6621871" algn="l" defTabSz="4155469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074863" y="744538"/>
            <a:ext cx="264795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8EB38-CD65-4C2B-AEA4-0BF229EA669E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7102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68260" y="13197789"/>
            <a:ext cx="25706944" cy="910667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36520" y="24074649"/>
            <a:ext cx="21170424" cy="1085719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77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55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33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109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388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466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544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2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BE5C-0085-426D-AFDA-9D3902A9FD83}" type="datetimeFigureOut">
              <a:rPr lang="it-IT" smtClean="0"/>
              <a:pPr/>
              <a:t>30/05/2014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4431-6A34-4D98-A2EE-B56D0F405B68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BE5C-0085-426D-AFDA-9D3902A9FD83}" type="datetimeFigureOut">
              <a:rPr lang="it-IT" smtClean="0"/>
              <a:pPr/>
              <a:t>30/05/2014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4431-6A34-4D98-A2EE-B56D0F405B68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2019643" y="9824584"/>
            <a:ext cx="25454915" cy="20934520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654900" y="9824584"/>
            <a:ext cx="75860686" cy="20934520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BE5C-0085-426D-AFDA-9D3902A9FD83}" type="datetimeFigureOut">
              <a:rPr lang="it-IT" smtClean="0"/>
              <a:pPr/>
              <a:t>30/05/2014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4431-6A34-4D98-A2EE-B56D0F405B68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BE5C-0085-426D-AFDA-9D3902A9FD83}" type="datetimeFigureOut">
              <a:rPr lang="it-IT" smtClean="0"/>
              <a:pPr/>
              <a:t>30/05/2014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4431-6A34-4D98-A2EE-B56D0F405B68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026" y="27300339"/>
            <a:ext cx="25706944" cy="8437929"/>
          </a:xfrm>
        </p:spPr>
        <p:txBody>
          <a:bodyPr anchor="t"/>
          <a:lstStyle>
            <a:lvl1pPr algn="l">
              <a:defRPr sz="182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389026" y="18006822"/>
            <a:ext cx="25706944" cy="9293519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77733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55469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3pPr>
            <a:lvl4pPr marL="6233201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310937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38867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46640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544138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6621871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BE5C-0085-426D-AFDA-9D3902A9FD83}" type="datetimeFigureOut">
              <a:rPr lang="it-IT" smtClean="0"/>
              <a:pPr/>
              <a:t>30/05/2014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4431-6A34-4D98-A2EE-B56D0F405B68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654899" y="57246138"/>
            <a:ext cx="50657801" cy="161923647"/>
          </a:xfrm>
        </p:spPr>
        <p:txBody>
          <a:bodyPr/>
          <a:lstStyle>
            <a:lvl1pPr>
              <a:defRPr sz="12700"/>
            </a:lvl1pPr>
            <a:lvl2pPr>
              <a:defRPr sz="11000"/>
            </a:lvl2pPr>
            <a:lvl3pPr>
              <a:defRPr sz="91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6816757" y="57246138"/>
            <a:ext cx="50657801" cy="161923647"/>
          </a:xfrm>
        </p:spPr>
        <p:txBody>
          <a:bodyPr/>
          <a:lstStyle>
            <a:lvl1pPr>
              <a:defRPr sz="12700"/>
            </a:lvl1pPr>
            <a:lvl2pPr>
              <a:defRPr sz="11000"/>
            </a:lvl2pPr>
            <a:lvl3pPr>
              <a:defRPr sz="91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BE5C-0085-426D-AFDA-9D3902A9FD83}" type="datetimeFigureOut">
              <a:rPr lang="it-IT" smtClean="0"/>
              <a:pPr/>
              <a:t>30/05/2014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4431-6A34-4D98-A2EE-B56D0F405B68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12173" y="1701358"/>
            <a:ext cx="27219117" cy="7080779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512175" y="9509884"/>
            <a:ext cx="13362780" cy="3963268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77733" indent="0">
              <a:buNone/>
              <a:defRPr sz="9100" b="1"/>
            </a:lvl2pPr>
            <a:lvl3pPr marL="4155469" indent="0">
              <a:buNone/>
              <a:defRPr sz="8100" b="1"/>
            </a:lvl3pPr>
            <a:lvl4pPr marL="6233201" indent="0">
              <a:buNone/>
              <a:defRPr sz="7100" b="1"/>
            </a:lvl4pPr>
            <a:lvl5pPr marL="8310937" indent="0">
              <a:buNone/>
              <a:defRPr sz="7100" b="1"/>
            </a:lvl5pPr>
            <a:lvl6pPr marL="10388670" indent="0">
              <a:buNone/>
              <a:defRPr sz="7100" b="1"/>
            </a:lvl6pPr>
            <a:lvl7pPr marL="12466406" indent="0">
              <a:buNone/>
              <a:defRPr sz="7100" b="1"/>
            </a:lvl7pPr>
            <a:lvl8pPr marL="14544138" indent="0">
              <a:buNone/>
              <a:defRPr sz="7100" b="1"/>
            </a:lvl8pPr>
            <a:lvl9pPr marL="16621871" indent="0">
              <a:buNone/>
              <a:defRPr sz="71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512175" y="13473147"/>
            <a:ext cx="13362780" cy="24477865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1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15363262" y="9509884"/>
            <a:ext cx="13368031" cy="3963268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77733" indent="0">
              <a:buNone/>
              <a:defRPr sz="9100" b="1"/>
            </a:lvl2pPr>
            <a:lvl3pPr marL="4155469" indent="0">
              <a:buNone/>
              <a:defRPr sz="8100" b="1"/>
            </a:lvl3pPr>
            <a:lvl4pPr marL="6233201" indent="0">
              <a:buNone/>
              <a:defRPr sz="7100" b="1"/>
            </a:lvl4pPr>
            <a:lvl5pPr marL="8310937" indent="0">
              <a:buNone/>
              <a:defRPr sz="7100" b="1"/>
            </a:lvl5pPr>
            <a:lvl6pPr marL="10388670" indent="0">
              <a:buNone/>
              <a:defRPr sz="7100" b="1"/>
            </a:lvl6pPr>
            <a:lvl7pPr marL="12466406" indent="0">
              <a:buNone/>
              <a:defRPr sz="7100" b="1"/>
            </a:lvl7pPr>
            <a:lvl8pPr marL="14544138" indent="0">
              <a:buNone/>
              <a:defRPr sz="7100" b="1"/>
            </a:lvl8pPr>
            <a:lvl9pPr marL="16621871" indent="0">
              <a:buNone/>
              <a:defRPr sz="71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15363262" y="13473147"/>
            <a:ext cx="13368031" cy="24477865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1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BE5C-0085-426D-AFDA-9D3902A9FD83}" type="datetimeFigureOut">
              <a:rPr lang="it-IT" smtClean="0"/>
              <a:pPr/>
              <a:t>30/05/2014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4431-6A34-4D98-A2EE-B56D0F405B68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BE5C-0085-426D-AFDA-9D3902A9FD83}" type="datetimeFigureOut">
              <a:rPr lang="it-IT" smtClean="0"/>
              <a:pPr/>
              <a:t>30/05/2014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4431-6A34-4D98-A2EE-B56D0F405B68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BE5C-0085-426D-AFDA-9D3902A9FD83}" type="datetimeFigureOut">
              <a:rPr lang="it-IT" smtClean="0"/>
              <a:pPr/>
              <a:t>30/05/2014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4431-6A34-4D98-A2EE-B56D0F405B68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12178" y="1691522"/>
            <a:ext cx="9949892" cy="719879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24353" y="1691523"/>
            <a:ext cx="16906937" cy="36259493"/>
          </a:xfrm>
        </p:spPr>
        <p:txBody>
          <a:bodyPr/>
          <a:lstStyle>
            <a:lvl1pPr>
              <a:defRPr sz="14600"/>
            </a:lvl1pPr>
            <a:lvl2pPr>
              <a:defRPr sz="127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512178" y="8890316"/>
            <a:ext cx="9949892" cy="29060701"/>
          </a:xfrm>
        </p:spPr>
        <p:txBody>
          <a:bodyPr/>
          <a:lstStyle>
            <a:lvl1pPr marL="0" indent="0">
              <a:buNone/>
              <a:defRPr sz="6500"/>
            </a:lvl1pPr>
            <a:lvl2pPr marL="2077733" indent="0">
              <a:buNone/>
              <a:defRPr sz="5500"/>
            </a:lvl2pPr>
            <a:lvl3pPr marL="4155469" indent="0">
              <a:buNone/>
              <a:defRPr sz="4500"/>
            </a:lvl3pPr>
            <a:lvl4pPr marL="6233201" indent="0">
              <a:buNone/>
              <a:defRPr sz="4200"/>
            </a:lvl4pPr>
            <a:lvl5pPr marL="8310937" indent="0">
              <a:buNone/>
              <a:defRPr sz="4200"/>
            </a:lvl5pPr>
            <a:lvl6pPr marL="10388670" indent="0">
              <a:buNone/>
              <a:defRPr sz="4200"/>
            </a:lvl6pPr>
            <a:lvl7pPr marL="12466406" indent="0">
              <a:buNone/>
              <a:defRPr sz="4200"/>
            </a:lvl7pPr>
            <a:lvl8pPr marL="14544138" indent="0">
              <a:buNone/>
              <a:defRPr sz="4200"/>
            </a:lvl8pPr>
            <a:lvl9pPr marL="16621871" indent="0">
              <a:buNone/>
              <a:defRPr sz="4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BE5C-0085-426D-AFDA-9D3902A9FD83}" type="datetimeFigureOut">
              <a:rPr lang="it-IT" smtClean="0"/>
              <a:pPr/>
              <a:t>30/05/2014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4431-6A34-4D98-A2EE-B56D0F405B68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27929" y="29739274"/>
            <a:ext cx="18146078" cy="3510890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927929" y="3796085"/>
            <a:ext cx="18146078" cy="25490805"/>
          </a:xfrm>
        </p:spPr>
        <p:txBody>
          <a:bodyPr/>
          <a:lstStyle>
            <a:lvl1pPr marL="0" indent="0">
              <a:buNone/>
              <a:defRPr sz="14600"/>
            </a:lvl1pPr>
            <a:lvl2pPr marL="2077733" indent="0">
              <a:buNone/>
              <a:defRPr sz="12700"/>
            </a:lvl2pPr>
            <a:lvl3pPr marL="4155469" indent="0">
              <a:buNone/>
              <a:defRPr sz="11000"/>
            </a:lvl3pPr>
            <a:lvl4pPr marL="6233201" indent="0">
              <a:buNone/>
              <a:defRPr sz="9100"/>
            </a:lvl4pPr>
            <a:lvl5pPr marL="8310937" indent="0">
              <a:buNone/>
              <a:defRPr sz="9100"/>
            </a:lvl5pPr>
            <a:lvl6pPr marL="10388670" indent="0">
              <a:buNone/>
              <a:defRPr sz="9100"/>
            </a:lvl6pPr>
            <a:lvl7pPr marL="12466406" indent="0">
              <a:buNone/>
              <a:defRPr sz="9100"/>
            </a:lvl7pPr>
            <a:lvl8pPr marL="14544138" indent="0">
              <a:buNone/>
              <a:defRPr sz="9100"/>
            </a:lvl8pPr>
            <a:lvl9pPr marL="16621871" indent="0">
              <a:buNone/>
              <a:defRPr sz="91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927929" y="33250164"/>
            <a:ext cx="18146078" cy="4986045"/>
          </a:xfrm>
        </p:spPr>
        <p:txBody>
          <a:bodyPr/>
          <a:lstStyle>
            <a:lvl1pPr marL="0" indent="0">
              <a:buNone/>
              <a:defRPr sz="6500"/>
            </a:lvl1pPr>
            <a:lvl2pPr marL="2077733" indent="0">
              <a:buNone/>
              <a:defRPr sz="5500"/>
            </a:lvl2pPr>
            <a:lvl3pPr marL="4155469" indent="0">
              <a:buNone/>
              <a:defRPr sz="4500"/>
            </a:lvl3pPr>
            <a:lvl4pPr marL="6233201" indent="0">
              <a:buNone/>
              <a:defRPr sz="4200"/>
            </a:lvl4pPr>
            <a:lvl5pPr marL="8310937" indent="0">
              <a:buNone/>
              <a:defRPr sz="4200"/>
            </a:lvl5pPr>
            <a:lvl6pPr marL="10388670" indent="0">
              <a:buNone/>
              <a:defRPr sz="4200"/>
            </a:lvl6pPr>
            <a:lvl7pPr marL="12466406" indent="0">
              <a:buNone/>
              <a:defRPr sz="4200"/>
            </a:lvl7pPr>
            <a:lvl8pPr marL="14544138" indent="0">
              <a:buNone/>
              <a:defRPr sz="4200"/>
            </a:lvl8pPr>
            <a:lvl9pPr marL="16621871" indent="0">
              <a:buNone/>
              <a:defRPr sz="4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BE5C-0085-426D-AFDA-9D3902A9FD83}" type="datetimeFigureOut">
              <a:rPr lang="it-IT" smtClean="0"/>
              <a:pPr/>
              <a:t>30/05/2014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B4431-6A34-4D98-A2EE-B56D0F405B68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512173" y="1701358"/>
            <a:ext cx="27219117" cy="7080779"/>
          </a:xfrm>
          <a:prstGeom prst="rect">
            <a:avLst/>
          </a:prstGeom>
        </p:spPr>
        <p:txBody>
          <a:bodyPr vert="horz" lIns="415546" tIns="207773" rIns="415546" bIns="207773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512173" y="9913094"/>
            <a:ext cx="27219117" cy="28037921"/>
          </a:xfrm>
          <a:prstGeom prst="rect">
            <a:avLst/>
          </a:prstGeom>
        </p:spPr>
        <p:txBody>
          <a:bodyPr vert="horz" lIns="415546" tIns="207773" rIns="415546" bIns="207773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512173" y="39377006"/>
            <a:ext cx="7056808" cy="2261917"/>
          </a:xfrm>
          <a:prstGeom prst="rect">
            <a:avLst/>
          </a:prstGeom>
        </p:spPr>
        <p:txBody>
          <a:bodyPr vert="horz" lIns="415546" tIns="207773" rIns="415546" bIns="207773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5BE5C-0085-426D-AFDA-9D3902A9FD83}" type="datetimeFigureOut">
              <a:rPr lang="it-IT" smtClean="0"/>
              <a:pPr/>
              <a:t>30/05/2014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333183" y="39377006"/>
            <a:ext cx="9577097" cy="2261917"/>
          </a:xfrm>
          <a:prstGeom prst="rect">
            <a:avLst/>
          </a:prstGeom>
        </p:spPr>
        <p:txBody>
          <a:bodyPr vert="horz" lIns="415546" tIns="207773" rIns="415546" bIns="207773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21674482" y="39377006"/>
            <a:ext cx="7056808" cy="2261917"/>
          </a:xfrm>
          <a:prstGeom prst="rect">
            <a:avLst/>
          </a:prstGeom>
        </p:spPr>
        <p:txBody>
          <a:bodyPr vert="horz" lIns="415546" tIns="207773" rIns="415546" bIns="207773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B4431-6A34-4D98-A2EE-B56D0F405B68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55469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58299" indent="-1558299" algn="l" defTabSz="4155469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76318" indent="-1298585" algn="l" defTabSz="4155469" rtl="0" eaLnBrk="1" latinLnBrk="0" hangingPunct="1">
        <a:spcBef>
          <a:spcPct val="20000"/>
        </a:spcBef>
        <a:buFont typeface="Arial" pitchFamily="34" charset="0"/>
        <a:buChar char="–"/>
        <a:defRPr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194336" indent="-1038868" algn="l" defTabSz="4155469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272069" indent="-1038868" algn="l" defTabSz="4155469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49805" indent="-1038868" algn="l" defTabSz="4155469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27538" indent="-1038868" algn="l" defTabSz="4155469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05270" indent="-1038868" algn="l" defTabSz="4155469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583006" indent="-1038868" algn="l" defTabSz="4155469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660739" indent="-1038868" algn="l" defTabSz="4155469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1554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77733" algn="l" defTabSz="41554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55469" algn="l" defTabSz="41554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233201" algn="l" defTabSz="41554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10937" algn="l" defTabSz="41554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388670" algn="l" defTabSz="41554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466406" algn="l" defTabSz="41554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544138" algn="l" defTabSz="41554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621871" algn="l" defTabSz="4155469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gif"/><Relationship Id="rId18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gif"/><Relationship Id="rId1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gif"/><Relationship Id="rId5" Type="http://schemas.openxmlformats.org/officeDocument/2006/relationships/image" Target="../media/image3.jpg"/><Relationship Id="rId15" Type="http://schemas.openxmlformats.org/officeDocument/2006/relationships/chart" Target="../charts/chart2.xml"/><Relationship Id="rId10" Type="http://schemas.openxmlformats.org/officeDocument/2006/relationships/image" Target="../media/image8.gif"/><Relationship Id="rId4" Type="http://schemas.openxmlformats.org/officeDocument/2006/relationships/image" Target="../media/image2.gif"/><Relationship Id="rId9" Type="http://schemas.openxmlformats.org/officeDocument/2006/relationships/image" Target="../media/image7.jpeg"/><Relationship Id="rId1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magine 30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74" r="4709"/>
          <a:stretch/>
        </p:blipFill>
        <p:spPr>
          <a:xfrm>
            <a:off x="9358463" y="22682497"/>
            <a:ext cx="8702158" cy="7067142"/>
          </a:xfrm>
          <a:prstGeom prst="rect">
            <a:avLst/>
          </a:prstGeom>
        </p:spPr>
      </p:pic>
      <p:sp>
        <p:nvSpPr>
          <p:cNvPr id="107" name="TextBox 14"/>
          <p:cNvSpPr txBox="1"/>
          <p:nvPr/>
        </p:nvSpPr>
        <p:spPr>
          <a:xfrm>
            <a:off x="294866" y="22754505"/>
            <a:ext cx="12357595" cy="14861712"/>
          </a:xfrm>
          <a:prstGeom prst="rect">
            <a:avLst/>
          </a:prstGeom>
          <a:gradFill>
            <a:gsLst>
              <a:gs pos="100000">
                <a:schemeClr val="accent3">
                  <a:shade val="51000"/>
                  <a:satMod val="130000"/>
                  <a:alpha val="1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marL="571500" lvl="0" indent="-571500">
              <a:buFont typeface="Arial" pitchFamily="34" charset="0"/>
              <a:buChar char="•"/>
            </a:pPr>
            <a:endParaRPr lang="it-IT" sz="3500" dirty="0">
              <a:solidFill>
                <a:schemeClr val="tx1"/>
              </a:solidFill>
            </a:endParaRPr>
          </a:p>
        </p:txBody>
      </p:sp>
      <p:pic>
        <p:nvPicPr>
          <p:cNvPr id="173" name="Immagine 17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946" y="30933256"/>
            <a:ext cx="1363271" cy="3753490"/>
          </a:xfrm>
          <a:prstGeom prst="rect">
            <a:avLst/>
          </a:prstGeom>
        </p:spPr>
      </p:pic>
      <p:sp>
        <p:nvSpPr>
          <p:cNvPr id="142" name="TextBox 14"/>
          <p:cNvSpPr txBox="1"/>
          <p:nvPr/>
        </p:nvSpPr>
        <p:spPr>
          <a:xfrm>
            <a:off x="13719821" y="33768447"/>
            <a:ext cx="15963609" cy="4979253"/>
          </a:xfrm>
          <a:prstGeom prst="rect">
            <a:avLst/>
          </a:prstGeom>
          <a:gradFill>
            <a:gsLst>
              <a:gs pos="100000">
                <a:schemeClr val="accent3">
                  <a:shade val="51000"/>
                  <a:satMod val="130000"/>
                  <a:alpha val="1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marL="571500" lvl="0" indent="-571500">
              <a:buFont typeface="Arial" pitchFamily="34" charset="0"/>
              <a:buChar char="•"/>
            </a:pPr>
            <a:endParaRPr lang="it-IT" sz="3500" dirty="0">
              <a:solidFill>
                <a:schemeClr val="tx1"/>
              </a:solidFill>
            </a:endParaRPr>
          </a:p>
        </p:txBody>
      </p:sp>
      <p:sp>
        <p:nvSpPr>
          <p:cNvPr id="113" name="TextBox 14"/>
          <p:cNvSpPr txBox="1"/>
          <p:nvPr/>
        </p:nvSpPr>
        <p:spPr>
          <a:xfrm>
            <a:off x="16957439" y="24305289"/>
            <a:ext cx="12682127" cy="4415007"/>
          </a:xfrm>
          <a:prstGeom prst="rect">
            <a:avLst/>
          </a:prstGeom>
          <a:gradFill>
            <a:gsLst>
              <a:gs pos="100000">
                <a:schemeClr val="accent3">
                  <a:shade val="51000"/>
                  <a:satMod val="130000"/>
                  <a:alpha val="1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marL="571500" lvl="0" indent="-571500">
              <a:buFont typeface="Arial" pitchFamily="34" charset="0"/>
              <a:buChar char="•"/>
            </a:pPr>
            <a:endParaRPr lang="it-IT" sz="3500" dirty="0">
              <a:solidFill>
                <a:schemeClr val="tx1"/>
              </a:solidFill>
            </a:endParaRPr>
          </a:p>
        </p:txBody>
      </p:sp>
      <p:sp>
        <p:nvSpPr>
          <p:cNvPr id="103" name="CasellaDiTesto 102"/>
          <p:cNvSpPr txBox="1"/>
          <p:nvPr/>
        </p:nvSpPr>
        <p:spPr>
          <a:xfrm>
            <a:off x="5812630" y="24925477"/>
            <a:ext cx="99257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700" dirty="0">
                <a:solidFill>
                  <a:schemeClr val="tx1"/>
                </a:solidFill>
              </a:rPr>
              <a:t>1</a:t>
            </a:r>
            <a:r>
              <a:rPr lang="it-IT" sz="2700" dirty="0" smtClean="0">
                <a:solidFill>
                  <a:schemeClr val="tx1"/>
                </a:solidFill>
              </a:rPr>
              <a:t> mm</a:t>
            </a:r>
            <a:endParaRPr lang="it-IT" sz="2700" dirty="0">
              <a:solidFill>
                <a:schemeClr val="tx1"/>
              </a:solidFill>
            </a:endParaRPr>
          </a:p>
        </p:txBody>
      </p:sp>
      <p:sp>
        <p:nvSpPr>
          <p:cNvPr id="104" name="CasellaDiTesto 103"/>
          <p:cNvSpPr txBox="1"/>
          <p:nvPr/>
        </p:nvSpPr>
        <p:spPr>
          <a:xfrm>
            <a:off x="5844469" y="25706833"/>
            <a:ext cx="125547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700" dirty="0" smtClean="0">
                <a:solidFill>
                  <a:schemeClr val="tx1"/>
                </a:solidFill>
              </a:rPr>
              <a:t>1.5 mm</a:t>
            </a:r>
            <a:endParaRPr lang="it-IT" sz="2700" dirty="0">
              <a:solidFill>
                <a:schemeClr val="tx1"/>
              </a:solidFill>
            </a:endParaRPr>
          </a:p>
        </p:txBody>
      </p:sp>
      <p:sp>
        <p:nvSpPr>
          <p:cNvPr id="105" name="CasellaDiTesto 104"/>
          <p:cNvSpPr txBox="1"/>
          <p:nvPr/>
        </p:nvSpPr>
        <p:spPr>
          <a:xfrm>
            <a:off x="6612086" y="27611630"/>
            <a:ext cx="99257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700" dirty="0" smtClean="0">
                <a:solidFill>
                  <a:schemeClr val="tx1"/>
                </a:solidFill>
              </a:rPr>
              <a:t>2 mm</a:t>
            </a:r>
            <a:endParaRPr lang="it-IT" sz="2700" dirty="0">
              <a:solidFill>
                <a:schemeClr val="tx1"/>
              </a:solidFill>
            </a:endParaRPr>
          </a:p>
        </p:txBody>
      </p:sp>
      <p:sp>
        <p:nvSpPr>
          <p:cNvPr id="106" name="CasellaDiTesto 105"/>
          <p:cNvSpPr txBox="1"/>
          <p:nvPr/>
        </p:nvSpPr>
        <p:spPr>
          <a:xfrm>
            <a:off x="6388694" y="28894599"/>
            <a:ext cx="125547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700" dirty="0" smtClean="0">
                <a:solidFill>
                  <a:schemeClr val="tx1"/>
                </a:solidFill>
              </a:rPr>
              <a:t>0.5 mm</a:t>
            </a:r>
            <a:endParaRPr lang="it-IT" sz="2700" dirty="0">
              <a:solidFill>
                <a:schemeClr val="tx1"/>
              </a:solidFill>
            </a:endParaRPr>
          </a:p>
        </p:txBody>
      </p:sp>
      <p:sp>
        <p:nvSpPr>
          <p:cNvPr id="110" name="CasellaDiTesto 109"/>
          <p:cNvSpPr txBox="1"/>
          <p:nvPr/>
        </p:nvSpPr>
        <p:spPr>
          <a:xfrm>
            <a:off x="8969715" y="28875185"/>
            <a:ext cx="125547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700" dirty="0" smtClean="0">
                <a:solidFill>
                  <a:schemeClr val="tx1"/>
                </a:solidFill>
              </a:rPr>
              <a:t>1.5 mm</a:t>
            </a:r>
            <a:endParaRPr lang="it-IT" sz="2700" dirty="0">
              <a:solidFill>
                <a:schemeClr val="tx1"/>
              </a:solidFill>
            </a:endParaRPr>
          </a:p>
        </p:txBody>
      </p:sp>
      <p:sp>
        <p:nvSpPr>
          <p:cNvPr id="120" name="Freccia in giù 119"/>
          <p:cNvSpPr/>
          <p:nvPr/>
        </p:nvSpPr>
        <p:spPr>
          <a:xfrm rot="20281622">
            <a:off x="6988146" y="23522811"/>
            <a:ext cx="324879" cy="43327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ext Box 38"/>
          <p:cNvSpPr txBox="1">
            <a:spLocks noChangeArrowheads="1"/>
          </p:cNvSpPr>
          <p:nvPr/>
        </p:nvSpPr>
        <p:spPr bwMode="auto">
          <a:xfrm>
            <a:off x="648123" y="6696721"/>
            <a:ext cx="29273271" cy="7043219"/>
          </a:xfrm>
          <a:prstGeom prst="rect">
            <a:avLst/>
          </a:prstGeom>
          <a:noFill/>
          <a:ln w="50800" algn="in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36576" rIns="0" bIns="36576" numCol="1" anchor="t" anchorCtr="0" compatLnSpc="1">
            <a:prstTxWarp prst="textNoShape">
              <a:avLst/>
            </a:prstTxWarp>
          </a:bodyPr>
          <a:lstStyle/>
          <a:p>
            <a:pPr marL="0" marR="674688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ABSTRACT</a:t>
            </a:r>
            <a:endParaRPr kumimoji="0" lang="en-GB" sz="3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674688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Within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the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framework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of fusion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technology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research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and </a:t>
            </a:r>
            <a:r>
              <a:rPr kumimoji="0" lang="en-GB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development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, a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neutron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source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has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long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been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considered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a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key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facility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to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perform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irradiation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tests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aiming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at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populating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materials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engineering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database –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supporting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DEMO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reactor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design and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licensing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 New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Sorgentina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Fusion Source (NSFS)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has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been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proposed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taking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advantage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of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well-established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D-T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neutron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generators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technology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,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scaled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in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order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to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attain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a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bright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source of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about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10</a:t>
            </a:r>
            <a:r>
              <a:rPr kumimoji="0" lang="it-IT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15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n/sec.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Actual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14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MeV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neutron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spectrum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is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a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relevant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feature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Ion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beams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of 30 A are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produced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and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accelerated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up to some 200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keV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energy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Present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design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considers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ion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generators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and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extraction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grid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technology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employed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in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neutral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injectors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currently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utilized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at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large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experimental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tokamaks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Then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deuterium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and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tritium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ion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beams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are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delivered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to the target -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impinging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on a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hydride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thin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layer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which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is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on-line D-T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reloaded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via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ion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implantation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 Metal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hydride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is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continuously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re-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deposited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preventing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layer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from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being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sputtered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,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increasing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installation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load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factor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 Large and fast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rotating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target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is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conceived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to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enhance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heat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removal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-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coping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with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thermal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transients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and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mechanical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loads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 Design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is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aimed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at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achieving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challenging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performances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regarding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elevated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heat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flux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of 60 kW/cm</a:t>
            </a:r>
            <a:r>
              <a:rPr kumimoji="0" lang="it-IT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2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and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thermal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fatigue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concerns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Main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facility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characteristics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are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provided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,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as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well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as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target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thermal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and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mechanical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issues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.</a:t>
            </a:r>
            <a:endParaRPr kumimoji="0" lang="en-GB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9005" y="24410689"/>
            <a:ext cx="4710385" cy="3141827"/>
          </a:xfrm>
          <a:prstGeom prst="rect">
            <a:avLst/>
          </a:prstGeom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" y="-668734"/>
            <a:ext cx="182006" cy="1337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91" tIns="45046" rIns="90091" bIns="45046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" y="-668734"/>
            <a:ext cx="182006" cy="1337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91" tIns="45046" rIns="90091" bIns="45046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" y="-668734"/>
            <a:ext cx="182006" cy="1337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91" tIns="45046" rIns="90091" bIns="45046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" y="-668734"/>
            <a:ext cx="182006" cy="1337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91" tIns="45046" rIns="90091" bIns="45046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1" y="-668734"/>
            <a:ext cx="182006" cy="1337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91" tIns="45046" rIns="90091" bIns="45046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" name="Control 37"/>
          <p:cNvSpPr>
            <a:spLocks noChangeArrowheads="1" noChangeShapeType="1"/>
          </p:cNvSpPr>
          <p:nvPr/>
        </p:nvSpPr>
        <p:spPr bwMode="auto">
          <a:xfrm>
            <a:off x="808215" y="2352474"/>
            <a:ext cx="28446412" cy="441625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it-IT" sz="68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Verdana" pitchFamily="34" charset="0"/>
                <a:cs typeface="Arial" pitchFamily="34" charset="0"/>
              </a:rPr>
              <a:t>New </a:t>
            </a:r>
            <a:r>
              <a:rPr kumimoji="0" lang="it-IT" sz="6800" b="1" i="0" u="none" strike="noStrike" cap="none" normalizeH="0" baseline="0" dirty="0" err="1" smtClean="0">
                <a:ln>
                  <a:noFill/>
                </a:ln>
                <a:solidFill>
                  <a:srgbClr val="0033CC"/>
                </a:solidFill>
                <a:effectLst/>
                <a:latin typeface="Verdana" pitchFamily="34" charset="0"/>
                <a:cs typeface="Arial" pitchFamily="34" charset="0"/>
              </a:rPr>
              <a:t>Sorgentina</a:t>
            </a:r>
            <a:r>
              <a:rPr kumimoji="0" lang="it-IT" sz="68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Verdana" pitchFamily="34" charset="0"/>
                <a:cs typeface="Arial" pitchFamily="34" charset="0"/>
              </a:rPr>
              <a:t> Fusion Source (NSFS)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r>
              <a:rPr kumimoji="0" lang="it-IT" sz="6800" b="1" i="0" u="none" strike="noStrike" cap="none" normalizeH="0" baseline="0" dirty="0" err="1" smtClean="0">
                <a:ln>
                  <a:noFill/>
                </a:ln>
                <a:solidFill>
                  <a:srgbClr val="0033CC"/>
                </a:solidFill>
                <a:effectLst/>
                <a:latin typeface="Verdana" pitchFamily="34" charset="0"/>
                <a:cs typeface="Arial" pitchFamily="34" charset="0"/>
              </a:rPr>
              <a:t>Experimental</a:t>
            </a:r>
            <a:r>
              <a:rPr kumimoji="0" lang="it-IT" sz="68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6800" b="1" i="0" u="none" strike="noStrike" cap="none" normalizeH="0" baseline="0" dirty="0" err="1" smtClean="0">
                <a:ln>
                  <a:noFill/>
                </a:ln>
                <a:solidFill>
                  <a:srgbClr val="0033CC"/>
                </a:solidFill>
                <a:effectLst/>
                <a:latin typeface="Verdana" pitchFamily="34" charset="0"/>
                <a:cs typeface="Arial" pitchFamily="34" charset="0"/>
              </a:rPr>
              <a:t>Facility</a:t>
            </a:r>
            <a:r>
              <a:rPr kumimoji="0" lang="it-IT" sz="68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6800" b="1" i="0" u="none" strike="noStrike" cap="none" normalizeH="0" baseline="0" dirty="0" err="1" smtClean="0">
                <a:ln>
                  <a:noFill/>
                </a:ln>
                <a:solidFill>
                  <a:srgbClr val="0033CC"/>
                </a:solidFill>
                <a:effectLst/>
                <a:latin typeface="Verdana" pitchFamily="34" charset="0"/>
                <a:cs typeface="Arial" pitchFamily="34" charset="0"/>
              </a:rPr>
              <a:t>Supporting</a:t>
            </a:r>
            <a:r>
              <a:rPr kumimoji="0" lang="it-IT" sz="68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6800" b="1" i="0" u="none" strike="noStrike" cap="none" normalizeH="0" baseline="0" dirty="0" err="1" smtClean="0">
                <a:ln>
                  <a:noFill/>
                </a:ln>
                <a:solidFill>
                  <a:srgbClr val="0033CC"/>
                </a:solidFill>
                <a:effectLst/>
                <a:latin typeface="Verdana" pitchFamily="34" charset="0"/>
                <a:cs typeface="Arial" pitchFamily="34" charset="0"/>
              </a:rPr>
              <a:t>Materials</a:t>
            </a:r>
            <a:r>
              <a:rPr kumimoji="0" lang="it-IT" sz="68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6800" b="1" i="0" u="none" strike="noStrike" cap="none" normalizeH="0" baseline="0" dirty="0" err="1" smtClean="0">
                <a:ln>
                  <a:noFill/>
                </a:ln>
                <a:solidFill>
                  <a:srgbClr val="0033CC"/>
                </a:solidFill>
                <a:effectLst/>
                <a:latin typeface="Verdana" pitchFamily="34" charset="0"/>
                <a:cs typeface="Arial" pitchFamily="34" charset="0"/>
              </a:rPr>
              <a:t>Research</a:t>
            </a:r>
            <a:endParaRPr kumimoji="0" lang="it-IT" sz="68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endParaRPr kumimoji="0" lang="it-IT" sz="3000" b="1" i="0" u="none" strike="noStrike" cap="none" normalizeH="0" baseline="0" dirty="0" smtClean="0">
              <a:ln>
                <a:noFill/>
              </a:ln>
              <a:solidFill>
                <a:srgbClr val="0033CC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674688" lvl="0" indent="0" algn="ctr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7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P. Console </a:t>
            </a:r>
            <a:r>
              <a:rPr kumimoji="0" lang="it-IT" sz="27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Camprini</a:t>
            </a:r>
            <a:r>
              <a:rPr kumimoji="0" lang="it-IT" sz="2700" b="1" i="0" u="none" strike="noStrike" cap="none" normalizeH="0" baseline="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a</a:t>
            </a:r>
            <a:r>
              <a:rPr kumimoji="0" lang="it-IT" sz="2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, D. </a:t>
            </a:r>
            <a:r>
              <a:rPr kumimoji="0" lang="it-IT" sz="27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Bernardi</a:t>
            </a:r>
            <a:r>
              <a:rPr kumimoji="0" lang="it-IT" sz="2700" b="1" i="0" u="none" strike="noStrike" cap="none" normalizeH="0" baseline="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a</a:t>
            </a:r>
            <a:r>
              <a:rPr kumimoji="0" lang="it-IT" sz="2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, M. </a:t>
            </a:r>
            <a:r>
              <a:rPr kumimoji="0" lang="it-IT" sz="27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Frisoni</a:t>
            </a:r>
            <a:r>
              <a:rPr kumimoji="0" lang="it-IT" sz="2700" b="1" i="0" u="none" strike="noStrike" cap="none" normalizeH="0" baseline="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b</a:t>
            </a:r>
            <a:r>
              <a:rPr kumimoji="0" lang="it-IT" sz="2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, M. </a:t>
            </a:r>
            <a:r>
              <a:rPr kumimoji="0" lang="it-IT" sz="27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Pillon</a:t>
            </a:r>
            <a:r>
              <a:rPr kumimoji="0" lang="it-IT" sz="2700" b="1" i="0" u="none" strike="noStrike" cap="none" normalizeH="0" baseline="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c</a:t>
            </a:r>
            <a:endParaRPr kumimoji="0" lang="it-IT" sz="27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457200" marR="674688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674688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ENEA-EURATOM </a:t>
            </a:r>
            <a:r>
              <a:rPr kumimoji="0" lang="en-GB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Association</a:t>
            </a:r>
            <a:r>
              <a:rPr kumimoji="0" lang="it-IT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on Fusion </a:t>
            </a:r>
            <a:r>
              <a:rPr lang="it-IT" sz="2600" dirty="0" err="1" smtClean="0">
                <a:solidFill>
                  <a:srgbClr val="000000"/>
                </a:solidFill>
                <a:latin typeface="Verdana" pitchFamily="34" charset="0"/>
                <a:cs typeface="Arial" pitchFamily="34" charset="0"/>
              </a:rPr>
              <a:t>Research</a:t>
            </a:r>
            <a:r>
              <a:rPr kumimoji="0" lang="it-IT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, </a:t>
            </a:r>
          </a:p>
          <a:p>
            <a:pPr marL="0" marR="674688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ENEA: </a:t>
            </a:r>
            <a:r>
              <a:rPr kumimoji="0" lang="it-IT" sz="2600" b="0" i="0" u="none" strike="noStrike" cap="none" normalizeH="0" baseline="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a</a:t>
            </a:r>
            <a:r>
              <a:rPr kumimoji="0" lang="it-IT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Brasimone</a:t>
            </a:r>
            <a:r>
              <a:rPr kumimoji="0" lang="it-IT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en-GB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Research</a:t>
            </a:r>
            <a:r>
              <a:rPr kumimoji="0" lang="it-IT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Center, Camugnano (BO) </a:t>
            </a:r>
            <a:r>
              <a:rPr kumimoji="0" lang="it-IT" sz="2600" b="0" i="0" u="none" strike="noStrike" cap="none" normalizeH="0" baseline="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b</a:t>
            </a:r>
            <a:r>
              <a:rPr kumimoji="0" lang="it-IT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Bologna</a:t>
            </a:r>
            <a:r>
              <a:rPr kumimoji="0" lang="it-IT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en-GB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Research</a:t>
            </a:r>
            <a:r>
              <a:rPr kumimoji="0" lang="it-IT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Center, Bologna, </a:t>
            </a:r>
            <a:r>
              <a:rPr kumimoji="0" lang="it-IT" sz="2600" b="0" i="0" u="none" strike="noStrike" cap="none" normalizeH="0" baseline="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c</a:t>
            </a:r>
            <a:r>
              <a:rPr kumimoji="0" lang="it-IT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Frascati</a:t>
            </a:r>
            <a:r>
              <a:rPr kumimoji="0" lang="it-IT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en-GB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Research</a:t>
            </a:r>
            <a:r>
              <a:rPr kumimoji="0" lang="it-IT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Center, Rome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89" name="Picture 4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" t="6046" r="1013" b="7391"/>
          <a:stretch>
            <a:fillRect/>
          </a:stretch>
        </p:blipFill>
        <p:spPr bwMode="auto">
          <a:xfrm>
            <a:off x="1559593" y="589606"/>
            <a:ext cx="27171650" cy="1930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5" name="Text Box 42"/>
          <p:cNvSpPr txBox="1">
            <a:spLocks noChangeArrowheads="1"/>
          </p:cNvSpPr>
          <p:nvPr/>
        </p:nvSpPr>
        <p:spPr bwMode="auto">
          <a:xfrm>
            <a:off x="21240897" y="383899"/>
            <a:ext cx="8426450" cy="77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Verdana" pitchFamily="34" charset="0"/>
                <a:cs typeface="Arial" pitchFamily="34" charset="0"/>
              </a:rPr>
              <a:t>National Agency for New Technology,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Verdana" pitchFamily="34" charset="0"/>
                <a:cs typeface="Arial" pitchFamily="34" charset="0"/>
              </a:rPr>
              <a:t>Energy and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33CC"/>
                </a:solidFill>
                <a:effectLst/>
                <a:latin typeface="Verdana" pitchFamily="34" charset="0"/>
                <a:cs typeface="Arial" pitchFamily="34" charset="0"/>
              </a:rPr>
              <a:t>Sustainable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33CC"/>
                </a:solidFill>
                <a:effectLst/>
                <a:latin typeface="Verdana" pitchFamily="34" charset="0"/>
                <a:cs typeface="Arial" pitchFamily="34" charset="0"/>
              </a:rPr>
              <a:t>Economic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33CC"/>
                </a:solidFill>
                <a:effectLst/>
                <a:latin typeface="Verdana" pitchFamily="34" charset="0"/>
                <a:cs typeface="Arial" pitchFamily="34" charset="0"/>
              </a:rPr>
              <a:t> Development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93" name="Picture 4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2851" y="1152105"/>
            <a:ext cx="2767013" cy="71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8005832" y="13902745"/>
            <a:ext cx="13689235" cy="193899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6000" b="1" i="1" dirty="0" smtClean="0"/>
              <a:t>D-T fusion </a:t>
            </a:r>
            <a:r>
              <a:rPr lang="it-IT" sz="6000" b="1" i="1" dirty="0" err="1" smtClean="0"/>
              <a:t>reactions</a:t>
            </a:r>
            <a:r>
              <a:rPr lang="it-IT" sz="6000" b="1" i="1" dirty="0" smtClean="0"/>
              <a:t> </a:t>
            </a:r>
            <a:r>
              <a:rPr lang="it-IT" sz="6000" b="1" i="1" dirty="0" err="1" smtClean="0"/>
              <a:t>generating</a:t>
            </a:r>
            <a:endParaRPr lang="it-IT" sz="6000" b="1" i="1" dirty="0"/>
          </a:p>
          <a:p>
            <a:pPr algn="ctr"/>
            <a:r>
              <a:rPr lang="it-IT" sz="6000" b="1" i="1" dirty="0" smtClean="0"/>
              <a:t>14 </a:t>
            </a:r>
            <a:r>
              <a:rPr lang="it-IT" sz="6000" b="1" i="1" dirty="0" err="1" smtClean="0"/>
              <a:t>MeV</a:t>
            </a:r>
            <a:r>
              <a:rPr lang="it-IT" sz="6000" b="1" i="1" dirty="0" smtClean="0"/>
              <a:t> </a:t>
            </a:r>
            <a:r>
              <a:rPr lang="it-IT" sz="6000" b="1" i="1" dirty="0" err="1" smtClean="0"/>
              <a:t>neutrons</a:t>
            </a:r>
            <a:r>
              <a:rPr lang="it-IT" sz="6000" b="1" i="1" dirty="0" smtClean="0"/>
              <a:t> for </a:t>
            </a:r>
            <a:r>
              <a:rPr lang="it-IT" sz="6000" b="1" i="1" dirty="0" err="1" smtClean="0"/>
              <a:t>material</a:t>
            </a:r>
            <a:r>
              <a:rPr lang="it-IT" sz="6000" b="1" i="1" dirty="0" smtClean="0"/>
              <a:t> </a:t>
            </a:r>
            <a:r>
              <a:rPr lang="it-IT" sz="6000" b="1" i="1" dirty="0" err="1" smtClean="0"/>
              <a:t>irradiation</a:t>
            </a:r>
            <a:endParaRPr lang="en-US" sz="6000" b="1" i="1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22660373" y="14334793"/>
            <a:ext cx="6862958" cy="1938992"/>
          </a:xfrm>
          <a:prstGeom prst="rect">
            <a:avLst/>
          </a:prstGeom>
          <a:gradFill>
            <a:gsLst>
              <a:gs pos="55000">
                <a:schemeClr val="accent4">
                  <a:lumMod val="20000"/>
                  <a:lumOff val="80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chemeClr val="tx1"/>
                </a:solidFill>
              </a:rPr>
              <a:t>D</a:t>
            </a:r>
            <a:r>
              <a:rPr lang="it-IT" sz="4000" b="1" baseline="30000" dirty="0" smtClean="0">
                <a:solidFill>
                  <a:schemeClr val="tx1"/>
                </a:solidFill>
              </a:rPr>
              <a:t>+</a:t>
            </a:r>
            <a:r>
              <a:rPr lang="it-IT" sz="4000" b="1" dirty="0" smtClean="0">
                <a:solidFill>
                  <a:schemeClr val="tx1"/>
                </a:solidFill>
              </a:rPr>
              <a:t> - T</a:t>
            </a:r>
            <a:r>
              <a:rPr lang="it-IT" sz="4000" b="1" baseline="30000" dirty="0" smtClean="0">
                <a:solidFill>
                  <a:schemeClr val="tx1"/>
                </a:solidFill>
              </a:rPr>
              <a:t>+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Ion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Beams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Impinging</a:t>
            </a:r>
            <a:endParaRPr lang="it-IT" sz="4000" b="1" dirty="0" smtClean="0">
              <a:solidFill>
                <a:schemeClr val="tx1"/>
              </a:solidFill>
            </a:endParaRPr>
          </a:p>
          <a:p>
            <a:pPr algn="ctr"/>
            <a:r>
              <a:rPr lang="it-IT" sz="4000" b="1" dirty="0">
                <a:solidFill>
                  <a:schemeClr val="tx1"/>
                </a:solidFill>
              </a:rPr>
              <a:t>Metal </a:t>
            </a:r>
            <a:r>
              <a:rPr lang="it-IT" sz="4000" b="1" dirty="0" err="1">
                <a:solidFill>
                  <a:schemeClr val="tx1"/>
                </a:solidFill>
              </a:rPr>
              <a:t>hydride</a:t>
            </a:r>
            <a:r>
              <a:rPr lang="it-IT" sz="4000" b="1" dirty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layer</a:t>
            </a:r>
            <a:endParaRPr lang="it-IT" sz="4000" b="1" dirty="0">
              <a:solidFill>
                <a:schemeClr val="tx1"/>
              </a:solidFill>
            </a:endParaRPr>
          </a:p>
          <a:p>
            <a:pPr algn="ctr"/>
            <a:r>
              <a:rPr lang="it-IT" sz="4000" b="1" dirty="0" err="1" smtClean="0">
                <a:solidFill>
                  <a:schemeClr val="tx1"/>
                </a:solidFill>
              </a:rPr>
              <a:t>as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>
                <a:solidFill>
                  <a:schemeClr val="tx1"/>
                </a:solidFill>
              </a:rPr>
              <a:t>D-T </a:t>
            </a:r>
            <a:r>
              <a:rPr lang="it-IT" sz="4000" b="1" dirty="0" err="1">
                <a:solidFill>
                  <a:schemeClr val="tx1"/>
                </a:solidFill>
              </a:rPr>
              <a:t>enriched</a:t>
            </a:r>
            <a:r>
              <a:rPr lang="it-IT" sz="4000" b="1" dirty="0">
                <a:solidFill>
                  <a:schemeClr val="tx1"/>
                </a:solidFill>
              </a:rPr>
              <a:t> </a:t>
            </a:r>
            <a:r>
              <a:rPr lang="it-IT" sz="4000" b="1" dirty="0" smtClean="0">
                <a:solidFill>
                  <a:schemeClr val="tx1"/>
                </a:solidFill>
              </a:rPr>
              <a:t>target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1960445" y="15957517"/>
            <a:ext cx="5948028" cy="1323439"/>
          </a:xfrm>
          <a:prstGeom prst="rect">
            <a:avLst/>
          </a:prstGeom>
          <a:gradFill>
            <a:gsLst>
              <a:gs pos="55000">
                <a:schemeClr val="accent4">
                  <a:lumMod val="20000"/>
                  <a:lumOff val="80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4000" b="1" dirty="0" err="1" smtClean="0">
                <a:solidFill>
                  <a:schemeClr val="tx1"/>
                </a:solidFill>
              </a:rPr>
              <a:t>Rotating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wheel</a:t>
            </a:r>
            <a:r>
              <a:rPr lang="it-IT" sz="4000" b="1" dirty="0" smtClean="0">
                <a:solidFill>
                  <a:schemeClr val="tx1"/>
                </a:solidFill>
              </a:rPr>
              <a:t> target</a:t>
            </a:r>
          </a:p>
          <a:p>
            <a:pPr algn="ctr"/>
            <a:r>
              <a:rPr lang="it-IT" sz="4000" b="1" dirty="0" smtClean="0">
                <a:solidFill>
                  <a:schemeClr val="tx1"/>
                </a:solidFill>
              </a:rPr>
              <a:t>to </a:t>
            </a:r>
            <a:r>
              <a:rPr lang="it-IT" sz="4000" b="1" dirty="0" err="1" smtClean="0">
                <a:solidFill>
                  <a:schemeClr val="tx1"/>
                </a:solidFill>
              </a:rPr>
              <a:t>manage</a:t>
            </a:r>
            <a:r>
              <a:rPr lang="it-IT" sz="4000" b="1" dirty="0" smtClean="0">
                <a:solidFill>
                  <a:schemeClr val="tx1"/>
                </a:solidFill>
              </a:rPr>
              <a:t> high </a:t>
            </a:r>
            <a:r>
              <a:rPr lang="it-IT" sz="4000" b="1" dirty="0" err="1" smtClean="0">
                <a:solidFill>
                  <a:schemeClr val="tx1"/>
                </a:solidFill>
              </a:rPr>
              <a:t>heat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flux</a:t>
            </a:r>
            <a:endParaRPr lang="it-IT" sz="4000" b="1" dirty="0" smtClean="0">
              <a:solidFill>
                <a:schemeClr val="tx1"/>
              </a:solidFill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294866" y="14297050"/>
            <a:ext cx="7324299" cy="1323439"/>
          </a:xfrm>
          <a:prstGeom prst="rect">
            <a:avLst/>
          </a:prstGeom>
          <a:gradFill>
            <a:gsLst>
              <a:gs pos="55000">
                <a:schemeClr val="accent4">
                  <a:lumMod val="20000"/>
                  <a:lumOff val="80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4000" b="1" dirty="0" err="1" smtClean="0">
                <a:solidFill>
                  <a:schemeClr val="tx1"/>
                </a:solidFill>
              </a:rPr>
              <a:t>Continuous</a:t>
            </a:r>
            <a:r>
              <a:rPr lang="it-IT" sz="4000" b="1" dirty="0" smtClean="0">
                <a:solidFill>
                  <a:schemeClr val="tx1"/>
                </a:solidFill>
              </a:rPr>
              <a:t> on-line </a:t>
            </a:r>
            <a:r>
              <a:rPr lang="it-IT" sz="4000" b="1" dirty="0" err="1" smtClean="0">
                <a:solidFill>
                  <a:schemeClr val="tx1"/>
                </a:solidFill>
              </a:rPr>
              <a:t>layer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deposition</a:t>
            </a:r>
            <a:r>
              <a:rPr lang="it-IT" sz="4000" b="1" dirty="0" smtClean="0">
                <a:solidFill>
                  <a:schemeClr val="tx1"/>
                </a:solidFill>
              </a:rPr>
              <a:t> for long </a:t>
            </a:r>
            <a:r>
              <a:rPr lang="it-IT" sz="4000" b="1" dirty="0" err="1" smtClean="0">
                <a:solidFill>
                  <a:schemeClr val="tx1"/>
                </a:solidFill>
              </a:rPr>
              <a:t>irradiation</a:t>
            </a:r>
            <a:r>
              <a:rPr lang="it-IT" sz="4000" b="1" dirty="0" err="1">
                <a:solidFill>
                  <a:schemeClr val="tx1"/>
                </a:solidFill>
              </a:rPr>
              <a:t>s</a:t>
            </a:r>
            <a:endParaRPr lang="it-IT" sz="4000" b="1" dirty="0" smtClean="0">
              <a:solidFill>
                <a:schemeClr val="tx1"/>
              </a:solidFill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16236574" y="29235369"/>
            <a:ext cx="5461243" cy="1323439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Double </a:t>
            </a:r>
            <a:r>
              <a:rPr lang="it-IT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rotating</a:t>
            </a:r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target</a:t>
            </a:r>
          </a:p>
          <a:p>
            <a:pPr algn="ctr"/>
            <a:r>
              <a:rPr lang="it-IT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Neutron</a:t>
            </a:r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surface</a:t>
            </a:r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sources</a:t>
            </a:r>
            <a:endParaRPr lang="it-IT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TextBox 14"/>
          <p:cNvSpPr txBox="1"/>
          <p:nvPr/>
        </p:nvSpPr>
        <p:spPr>
          <a:xfrm>
            <a:off x="23270995" y="18111772"/>
            <a:ext cx="6412434" cy="10244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algn="ctr" defTabSz="495300">
              <a:buClr>
                <a:srgbClr val="000000"/>
              </a:buClr>
              <a:buSzPct val="50000"/>
            </a:pPr>
            <a:r>
              <a:rPr lang="en-US" sz="5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Ion Beam</a:t>
            </a:r>
            <a:endParaRPr lang="en-US" sz="5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5" name="TextBox 14"/>
          <p:cNvSpPr txBox="1"/>
          <p:nvPr/>
        </p:nvSpPr>
        <p:spPr>
          <a:xfrm>
            <a:off x="288083" y="18111771"/>
            <a:ext cx="9292753" cy="10244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algn="ctr" defTabSz="495300">
              <a:buClr>
                <a:srgbClr val="000000"/>
              </a:buClr>
              <a:buSzPct val="50000"/>
            </a:pPr>
            <a:r>
              <a:rPr lang="en-US" sz="5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Rotating Target System</a:t>
            </a:r>
            <a:endParaRPr lang="en-US" sz="5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6" name="TextBox 14"/>
          <p:cNvSpPr txBox="1"/>
          <p:nvPr/>
        </p:nvSpPr>
        <p:spPr>
          <a:xfrm>
            <a:off x="21873687" y="29379241"/>
            <a:ext cx="7765879" cy="10244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algn="ctr" defTabSz="495300">
              <a:buClr>
                <a:srgbClr val="000000"/>
              </a:buClr>
              <a:buSzPct val="50000"/>
            </a:pPr>
            <a:r>
              <a:rPr lang="en-US" sz="5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Hydride Target Layer</a:t>
            </a:r>
            <a:endParaRPr lang="en-US" sz="5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48" name="TextBox 14"/>
          <p:cNvSpPr txBox="1"/>
          <p:nvPr/>
        </p:nvSpPr>
        <p:spPr>
          <a:xfrm>
            <a:off x="18812609" y="21136108"/>
            <a:ext cx="10856607" cy="3130566"/>
          </a:xfrm>
          <a:prstGeom prst="rect">
            <a:avLst/>
          </a:prstGeom>
          <a:gradFill>
            <a:gsLst>
              <a:gs pos="100000">
                <a:schemeClr val="accent3">
                  <a:shade val="51000"/>
                  <a:satMod val="130000"/>
                  <a:alpha val="1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marL="571500" lvl="0" indent="-571500">
              <a:buFont typeface="Arial" pitchFamily="34" charset="0"/>
              <a:buChar char="•"/>
            </a:pPr>
            <a:r>
              <a:rPr lang="it-IT" sz="3500" dirty="0" smtClean="0">
                <a:solidFill>
                  <a:schemeClr val="tx1"/>
                </a:solidFill>
              </a:rPr>
              <a:t>Double </a:t>
            </a:r>
            <a:r>
              <a:rPr lang="it-IT" sz="3500" dirty="0" err="1">
                <a:solidFill>
                  <a:schemeClr val="tx1"/>
                </a:solidFill>
              </a:rPr>
              <a:t>beam</a:t>
            </a:r>
            <a:r>
              <a:rPr lang="it-IT" sz="3500" dirty="0">
                <a:solidFill>
                  <a:schemeClr val="tx1"/>
                </a:solidFill>
              </a:rPr>
              <a:t> 30 A D+ and 30 A T+ </a:t>
            </a:r>
            <a:r>
              <a:rPr lang="it-IT" sz="3500" dirty="0" err="1">
                <a:solidFill>
                  <a:schemeClr val="tx1"/>
                </a:solidFill>
              </a:rPr>
              <a:t>ions</a:t>
            </a:r>
            <a:r>
              <a:rPr lang="it-IT" sz="3500" dirty="0">
                <a:solidFill>
                  <a:schemeClr val="tx1"/>
                </a:solidFill>
              </a:rPr>
              <a:t> </a:t>
            </a:r>
            <a:r>
              <a:rPr lang="it-IT" sz="3500" dirty="0" err="1">
                <a:solidFill>
                  <a:schemeClr val="tx1"/>
                </a:solidFill>
              </a:rPr>
              <a:t>is</a:t>
            </a:r>
            <a:r>
              <a:rPr lang="it-IT" sz="3500" dirty="0">
                <a:solidFill>
                  <a:schemeClr val="tx1"/>
                </a:solidFill>
              </a:rPr>
              <a:t> </a:t>
            </a:r>
            <a:r>
              <a:rPr lang="it-IT" sz="3500" dirty="0" err="1">
                <a:solidFill>
                  <a:schemeClr val="tx1"/>
                </a:solidFill>
              </a:rPr>
              <a:t>utilized</a:t>
            </a:r>
            <a:r>
              <a:rPr lang="it-IT" sz="3500" dirty="0">
                <a:solidFill>
                  <a:schemeClr val="tx1"/>
                </a:solidFill>
              </a:rPr>
              <a:t> </a:t>
            </a:r>
            <a:endParaRPr lang="en-US" sz="3500" dirty="0">
              <a:solidFill>
                <a:schemeClr val="tx1"/>
              </a:solidFill>
            </a:endParaRP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3500" dirty="0">
                <a:solidFill>
                  <a:schemeClr val="tx1"/>
                </a:solidFill>
              </a:rPr>
              <a:t>200 </a:t>
            </a:r>
            <a:r>
              <a:rPr lang="it-IT" sz="3500" dirty="0" err="1">
                <a:solidFill>
                  <a:schemeClr val="tx1"/>
                </a:solidFill>
              </a:rPr>
              <a:t>keV</a:t>
            </a:r>
            <a:r>
              <a:rPr lang="it-IT" sz="3500" dirty="0">
                <a:solidFill>
                  <a:schemeClr val="tx1"/>
                </a:solidFill>
              </a:rPr>
              <a:t> to match fusion cross-</a:t>
            </a:r>
            <a:r>
              <a:rPr lang="it-IT" sz="3500" dirty="0" err="1">
                <a:solidFill>
                  <a:schemeClr val="tx1"/>
                </a:solidFill>
              </a:rPr>
              <a:t>section</a:t>
            </a:r>
            <a:r>
              <a:rPr lang="it-IT" sz="3500" dirty="0">
                <a:solidFill>
                  <a:schemeClr val="tx1"/>
                </a:solidFill>
              </a:rPr>
              <a:t> </a:t>
            </a:r>
            <a:r>
              <a:rPr lang="it-IT" sz="3500" dirty="0" err="1">
                <a:solidFill>
                  <a:schemeClr val="tx1"/>
                </a:solidFill>
              </a:rPr>
              <a:t>resonances</a:t>
            </a:r>
            <a:endParaRPr lang="it-IT" sz="3500" dirty="0">
              <a:solidFill>
                <a:schemeClr val="tx1"/>
              </a:solidFill>
            </a:endParaRP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3500" dirty="0">
                <a:solidFill>
                  <a:schemeClr val="tx1"/>
                </a:solidFill>
              </a:rPr>
              <a:t>200 cm</a:t>
            </a:r>
            <a:r>
              <a:rPr lang="it-IT" sz="3500" baseline="30000" dirty="0">
                <a:solidFill>
                  <a:schemeClr val="tx1"/>
                </a:solidFill>
              </a:rPr>
              <a:t>2</a:t>
            </a:r>
            <a:r>
              <a:rPr lang="it-IT" sz="3500" dirty="0">
                <a:solidFill>
                  <a:schemeClr val="tx1"/>
                </a:solidFill>
              </a:rPr>
              <a:t> </a:t>
            </a:r>
            <a:r>
              <a:rPr lang="it-IT" sz="3500" dirty="0" err="1">
                <a:solidFill>
                  <a:schemeClr val="tx1"/>
                </a:solidFill>
              </a:rPr>
              <a:t>beam</a:t>
            </a:r>
            <a:r>
              <a:rPr lang="it-IT" sz="3500" dirty="0">
                <a:solidFill>
                  <a:schemeClr val="tx1"/>
                </a:solidFill>
              </a:rPr>
              <a:t> </a:t>
            </a:r>
            <a:r>
              <a:rPr lang="it-IT" sz="3500" dirty="0" err="1">
                <a:solidFill>
                  <a:schemeClr val="tx1"/>
                </a:solidFill>
              </a:rPr>
              <a:t>size</a:t>
            </a:r>
            <a:r>
              <a:rPr lang="it-IT" sz="3500" dirty="0">
                <a:solidFill>
                  <a:schemeClr val="tx1"/>
                </a:solidFill>
              </a:rPr>
              <a:t> (20cm x 10 cm)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3500" dirty="0">
                <a:solidFill>
                  <a:schemeClr val="tx1"/>
                </a:solidFill>
              </a:rPr>
              <a:t>RF source: </a:t>
            </a:r>
            <a:r>
              <a:rPr lang="it-IT" sz="3500" dirty="0" err="1">
                <a:solidFill>
                  <a:schemeClr val="tx1"/>
                </a:solidFill>
              </a:rPr>
              <a:t>higher</a:t>
            </a:r>
            <a:r>
              <a:rPr lang="it-IT" sz="3500" dirty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monoatomic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>
                <a:solidFill>
                  <a:schemeClr val="tx1"/>
                </a:solidFill>
              </a:rPr>
              <a:t>yield</a:t>
            </a:r>
            <a:r>
              <a:rPr lang="it-IT" sz="3500" dirty="0">
                <a:solidFill>
                  <a:schemeClr val="tx1"/>
                </a:solidFill>
              </a:rPr>
              <a:t> </a:t>
            </a:r>
            <a:r>
              <a:rPr lang="it-IT" sz="3500" dirty="0" smtClean="0">
                <a:solidFill>
                  <a:schemeClr val="tx1"/>
                </a:solidFill>
              </a:rPr>
              <a:t>(fusion </a:t>
            </a:r>
            <a:r>
              <a:rPr lang="it-IT" sz="3500" dirty="0" err="1" smtClean="0">
                <a:solidFill>
                  <a:schemeClr val="tx1"/>
                </a:solidFill>
              </a:rPr>
              <a:t>probability</a:t>
            </a:r>
            <a:r>
              <a:rPr lang="it-IT" sz="3500" dirty="0" smtClean="0">
                <a:solidFill>
                  <a:schemeClr val="tx1"/>
                </a:solidFill>
              </a:rPr>
              <a:t>)</a:t>
            </a:r>
            <a:endParaRPr lang="it-IT" sz="3500" dirty="0">
              <a:solidFill>
                <a:schemeClr val="tx1"/>
              </a:solidFill>
            </a:endParaRP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3500" dirty="0">
                <a:solidFill>
                  <a:schemeClr val="tx1"/>
                </a:solidFill>
              </a:rPr>
              <a:t>20 sec </a:t>
            </a:r>
            <a:r>
              <a:rPr lang="it-IT" sz="3500" dirty="0" smtClean="0">
                <a:solidFill>
                  <a:schemeClr val="tx1"/>
                </a:solidFill>
              </a:rPr>
              <a:t>(up to quasi-</a:t>
            </a:r>
            <a:r>
              <a:rPr lang="it-IT" sz="3500" dirty="0" err="1" smtClean="0">
                <a:solidFill>
                  <a:schemeClr val="tx1"/>
                </a:solidFill>
              </a:rPr>
              <a:t>continuous</a:t>
            </a:r>
            <a:r>
              <a:rPr lang="it-IT" sz="3500" dirty="0" smtClean="0">
                <a:solidFill>
                  <a:schemeClr val="tx1"/>
                </a:solidFill>
              </a:rPr>
              <a:t>) </a:t>
            </a:r>
            <a:r>
              <a:rPr lang="it-IT" sz="3500" dirty="0" err="1" smtClean="0">
                <a:solidFill>
                  <a:schemeClr val="tx1"/>
                </a:solidFill>
              </a:rPr>
              <a:t>pulse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duration</a:t>
            </a:r>
            <a:endParaRPr lang="en-US" sz="3500" b="1" dirty="0">
              <a:solidFill>
                <a:schemeClr val="tx1"/>
              </a:solidFill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53" name="TextBox 14"/>
          <p:cNvSpPr txBox="1"/>
          <p:nvPr/>
        </p:nvSpPr>
        <p:spPr>
          <a:xfrm>
            <a:off x="18794138" y="19263899"/>
            <a:ext cx="10856607" cy="1783813"/>
          </a:xfrm>
          <a:prstGeom prst="rect">
            <a:avLst/>
          </a:prstGeom>
          <a:gradFill>
            <a:gsLst>
              <a:gs pos="100000">
                <a:schemeClr val="accent3">
                  <a:shade val="51000"/>
                  <a:satMod val="130000"/>
                  <a:alpha val="1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lvl="0" algn="ctr"/>
            <a:r>
              <a:rPr lang="it-IT" sz="4000" b="1" dirty="0">
                <a:solidFill>
                  <a:schemeClr val="tx1"/>
                </a:solidFill>
              </a:rPr>
              <a:t>High </a:t>
            </a:r>
            <a:r>
              <a:rPr lang="it-IT" sz="4000" b="1" dirty="0" err="1">
                <a:solidFill>
                  <a:schemeClr val="tx1"/>
                </a:solidFill>
              </a:rPr>
              <a:t>current</a:t>
            </a:r>
            <a:r>
              <a:rPr lang="it-IT" sz="4000" b="1" dirty="0">
                <a:solidFill>
                  <a:schemeClr val="tx1"/>
                </a:solidFill>
              </a:rPr>
              <a:t> </a:t>
            </a:r>
            <a:r>
              <a:rPr lang="it-IT" sz="4000" b="1" dirty="0" err="1">
                <a:solidFill>
                  <a:schemeClr val="tx1"/>
                </a:solidFill>
              </a:rPr>
              <a:t>ion</a:t>
            </a:r>
            <a:r>
              <a:rPr lang="it-IT" sz="4000" b="1" dirty="0">
                <a:solidFill>
                  <a:schemeClr val="tx1"/>
                </a:solidFill>
              </a:rPr>
              <a:t> </a:t>
            </a:r>
            <a:r>
              <a:rPr lang="it-IT" sz="4000" b="1" dirty="0" err="1">
                <a:solidFill>
                  <a:schemeClr val="tx1"/>
                </a:solidFill>
              </a:rPr>
              <a:t>sources</a:t>
            </a:r>
            <a:r>
              <a:rPr lang="it-IT" sz="4000" b="1" dirty="0">
                <a:solidFill>
                  <a:schemeClr val="tx1"/>
                </a:solidFill>
              </a:rPr>
              <a:t> and </a:t>
            </a:r>
            <a:r>
              <a:rPr lang="it-IT" sz="4000" b="1" dirty="0" err="1">
                <a:solidFill>
                  <a:schemeClr val="tx1"/>
                </a:solidFill>
              </a:rPr>
              <a:t>accelerators</a:t>
            </a:r>
            <a:r>
              <a:rPr lang="it-IT" sz="4000" b="1" dirty="0">
                <a:solidFill>
                  <a:schemeClr val="tx1"/>
                </a:solidFill>
              </a:rPr>
              <a:t> </a:t>
            </a:r>
            <a:endParaRPr lang="en-US" sz="4000" b="1" dirty="0">
              <a:solidFill>
                <a:schemeClr val="tx1"/>
              </a:solidFill>
            </a:endParaRPr>
          </a:p>
          <a:p>
            <a:pPr lvl="0" algn="ctr"/>
            <a:r>
              <a:rPr lang="it-IT" sz="4000" b="1" dirty="0">
                <a:solidFill>
                  <a:schemeClr val="tx1"/>
                </a:solidFill>
              </a:rPr>
              <a:t>Positive </a:t>
            </a:r>
            <a:r>
              <a:rPr lang="it-IT" sz="4000" b="1" dirty="0" err="1">
                <a:solidFill>
                  <a:schemeClr val="tx1"/>
                </a:solidFill>
              </a:rPr>
              <a:t>Ion</a:t>
            </a:r>
            <a:r>
              <a:rPr lang="it-IT" sz="4000" b="1" dirty="0">
                <a:solidFill>
                  <a:schemeClr val="tx1"/>
                </a:solidFill>
              </a:rPr>
              <a:t> </a:t>
            </a:r>
            <a:r>
              <a:rPr lang="it-IT" sz="4000" b="1" dirty="0" err="1">
                <a:solidFill>
                  <a:schemeClr val="tx1"/>
                </a:solidFill>
              </a:rPr>
              <a:t>Neutral</a:t>
            </a:r>
            <a:r>
              <a:rPr lang="it-IT" sz="4000" b="1" dirty="0">
                <a:solidFill>
                  <a:schemeClr val="tx1"/>
                </a:solidFill>
              </a:rPr>
              <a:t> </a:t>
            </a:r>
            <a:r>
              <a:rPr lang="it-IT" sz="4000" b="1" dirty="0" err="1">
                <a:solidFill>
                  <a:schemeClr val="tx1"/>
                </a:solidFill>
              </a:rPr>
              <a:t>Injectors</a:t>
            </a:r>
            <a:r>
              <a:rPr lang="it-IT" sz="4000" b="1" dirty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at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tokamaks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>
                <a:solidFill>
                  <a:schemeClr val="tx1"/>
                </a:solidFill>
              </a:rPr>
              <a:t>(JET)</a:t>
            </a:r>
          </a:p>
        </p:txBody>
      </p:sp>
      <p:sp>
        <p:nvSpPr>
          <p:cNvPr id="54" name="TextBox 14"/>
          <p:cNvSpPr txBox="1"/>
          <p:nvPr/>
        </p:nvSpPr>
        <p:spPr>
          <a:xfrm>
            <a:off x="288084" y="20738281"/>
            <a:ext cx="11088304" cy="1975755"/>
          </a:xfrm>
          <a:prstGeom prst="rect">
            <a:avLst/>
          </a:prstGeom>
          <a:gradFill>
            <a:gsLst>
              <a:gs pos="100000">
                <a:schemeClr val="accent3">
                  <a:shade val="51000"/>
                  <a:satMod val="130000"/>
                  <a:alpha val="1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marL="571500" lvl="0" indent="-571500">
              <a:buFont typeface="Arial" pitchFamily="34" charset="0"/>
              <a:buChar char="•"/>
            </a:pPr>
            <a:r>
              <a:rPr lang="it-IT" sz="3500" dirty="0" smtClean="0">
                <a:solidFill>
                  <a:schemeClr val="tx1"/>
                </a:solidFill>
              </a:rPr>
              <a:t>Large </a:t>
            </a:r>
            <a:r>
              <a:rPr lang="it-IT" sz="3500" dirty="0" err="1" smtClean="0">
                <a:solidFill>
                  <a:schemeClr val="tx1"/>
                </a:solidFill>
              </a:rPr>
              <a:t>wheel</a:t>
            </a:r>
            <a:r>
              <a:rPr lang="it-IT" sz="3500" dirty="0" smtClean="0">
                <a:solidFill>
                  <a:schemeClr val="tx1"/>
                </a:solidFill>
              </a:rPr>
              <a:t> 4 m </a:t>
            </a:r>
            <a:r>
              <a:rPr lang="it-IT" sz="3500" dirty="0" err="1" smtClean="0">
                <a:solidFill>
                  <a:schemeClr val="tx1"/>
                </a:solidFill>
              </a:rPr>
              <a:t>radius</a:t>
            </a:r>
            <a:r>
              <a:rPr lang="it-IT" sz="3500" dirty="0" smtClean="0">
                <a:solidFill>
                  <a:schemeClr val="tx1"/>
                </a:solidFill>
              </a:rPr>
              <a:t> – 800 </a:t>
            </a:r>
            <a:r>
              <a:rPr lang="it-IT" sz="3500" dirty="0" err="1" smtClean="0">
                <a:solidFill>
                  <a:schemeClr val="tx1"/>
                </a:solidFill>
              </a:rPr>
              <a:t>rpm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rotation</a:t>
            </a:r>
            <a:endParaRPr lang="en-US" sz="3500" dirty="0">
              <a:solidFill>
                <a:schemeClr val="tx1"/>
              </a:solidFill>
            </a:endParaRP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3500" dirty="0" smtClean="0">
                <a:solidFill>
                  <a:schemeClr val="tx1"/>
                </a:solidFill>
              </a:rPr>
              <a:t>0.3 </a:t>
            </a:r>
            <a:r>
              <a:rPr lang="it-IT" sz="3500" dirty="0" err="1" smtClean="0">
                <a:solidFill>
                  <a:schemeClr val="tx1"/>
                </a:solidFill>
              </a:rPr>
              <a:t>msec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pulse-width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heating</a:t>
            </a:r>
            <a:r>
              <a:rPr lang="it-IT" sz="3500" dirty="0" smtClean="0">
                <a:solidFill>
                  <a:schemeClr val="tx1"/>
                </a:solidFill>
              </a:rPr>
              <a:t> and 75 </a:t>
            </a:r>
            <a:r>
              <a:rPr lang="it-IT" sz="3500" dirty="0" err="1" smtClean="0">
                <a:solidFill>
                  <a:schemeClr val="tx1"/>
                </a:solidFill>
              </a:rPr>
              <a:t>msec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period</a:t>
            </a:r>
            <a:endParaRPr lang="it-IT" sz="3500" dirty="0" smtClean="0">
              <a:solidFill>
                <a:schemeClr val="tx1"/>
              </a:solidFill>
            </a:endParaRP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3500" dirty="0" err="1" smtClean="0">
                <a:solidFill>
                  <a:schemeClr val="tx1"/>
                </a:solidFill>
              </a:rPr>
              <a:t>Material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selection</a:t>
            </a:r>
            <a:r>
              <a:rPr lang="it-IT" sz="3500" dirty="0" smtClean="0">
                <a:solidFill>
                  <a:schemeClr val="tx1"/>
                </a:solidFill>
              </a:rPr>
              <a:t> and multi-</a:t>
            </a:r>
            <a:r>
              <a:rPr lang="it-IT" sz="3500" dirty="0" err="1" smtClean="0">
                <a:solidFill>
                  <a:schemeClr val="tx1"/>
                </a:solidFill>
              </a:rPr>
              <a:t>layer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strategy</a:t>
            </a:r>
            <a:endParaRPr lang="it-IT" sz="3500" dirty="0">
              <a:solidFill>
                <a:schemeClr val="tx1"/>
              </a:solidFill>
            </a:endParaRPr>
          </a:p>
        </p:txBody>
      </p:sp>
      <p:sp>
        <p:nvSpPr>
          <p:cNvPr id="55" name="TextBox 14"/>
          <p:cNvSpPr txBox="1"/>
          <p:nvPr/>
        </p:nvSpPr>
        <p:spPr>
          <a:xfrm>
            <a:off x="304874" y="19154105"/>
            <a:ext cx="11072441" cy="1558864"/>
          </a:xfrm>
          <a:prstGeom prst="rect">
            <a:avLst/>
          </a:prstGeom>
          <a:gradFill>
            <a:gsLst>
              <a:gs pos="100000">
                <a:schemeClr val="accent3">
                  <a:shade val="51000"/>
                  <a:satMod val="130000"/>
                  <a:alpha val="1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lvl="0" algn="ctr"/>
            <a:r>
              <a:rPr lang="it-IT" sz="4000" b="1" dirty="0" smtClean="0">
                <a:solidFill>
                  <a:schemeClr val="tx1"/>
                </a:solidFill>
              </a:rPr>
              <a:t>High </a:t>
            </a:r>
            <a:r>
              <a:rPr lang="it-IT" sz="4000" b="1" dirty="0" err="1" smtClean="0">
                <a:solidFill>
                  <a:schemeClr val="tx1"/>
                </a:solidFill>
              </a:rPr>
              <a:t>heat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flux</a:t>
            </a:r>
            <a:r>
              <a:rPr lang="it-IT" sz="4000" b="1" dirty="0" smtClean="0">
                <a:solidFill>
                  <a:schemeClr val="tx1"/>
                </a:solidFill>
              </a:rPr>
              <a:t> to target</a:t>
            </a:r>
          </a:p>
          <a:p>
            <a:pPr lvl="0" algn="ctr"/>
            <a:r>
              <a:rPr lang="it-IT" sz="4000" b="1" dirty="0" smtClean="0">
                <a:solidFill>
                  <a:schemeClr val="tx1"/>
                </a:solidFill>
              </a:rPr>
              <a:t>Thermal-</a:t>
            </a:r>
            <a:r>
              <a:rPr lang="it-IT" sz="4000" b="1" dirty="0" err="1" smtClean="0">
                <a:solidFill>
                  <a:schemeClr val="tx1"/>
                </a:solidFill>
              </a:rPr>
              <a:t>mechanical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issues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managed</a:t>
            </a:r>
            <a:r>
              <a:rPr lang="it-IT" sz="4000" b="1" dirty="0" smtClean="0">
                <a:solidFill>
                  <a:schemeClr val="tx1"/>
                </a:solidFill>
              </a:rPr>
              <a:t> by </a:t>
            </a:r>
            <a:r>
              <a:rPr lang="it-IT" sz="4000" b="1" dirty="0" err="1" smtClean="0">
                <a:solidFill>
                  <a:schemeClr val="tx1"/>
                </a:solidFill>
              </a:rPr>
              <a:t>rotation</a:t>
            </a:r>
            <a:endParaRPr lang="it-IT" sz="4000" b="1" dirty="0" smtClean="0">
              <a:solidFill>
                <a:schemeClr val="tx1"/>
              </a:solidFill>
            </a:endParaRPr>
          </a:p>
        </p:txBody>
      </p:sp>
      <p:sp>
        <p:nvSpPr>
          <p:cNvPr id="121" name="CasellaDiTesto 120"/>
          <p:cNvSpPr txBox="1"/>
          <p:nvPr/>
        </p:nvSpPr>
        <p:spPr>
          <a:xfrm>
            <a:off x="5511747" y="22802631"/>
            <a:ext cx="34889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smtClean="0">
                <a:solidFill>
                  <a:srgbClr val="FF0000"/>
                </a:solidFill>
              </a:rPr>
              <a:t>q’’ = 60 kW/cm</a:t>
            </a:r>
            <a:r>
              <a:rPr lang="en-GB" sz="3000" b="1" baseline="30000" dirty="0" smtClean="0">
                <a:solidFill>
                  <a:srgbClr val="FF0000"/>
                </a:solidFill>
              </a:rPr>
              <a:t>2</a:t>
            </a:r>
            <a:endParaRPr lang="en-GB" sz="3000" b="1" baseline="30000" dirty="0">
              <a:solidFill>
                <a:srgbClr val="FF0000"/>
              </a:solidFill>
            </a:endParaRPr>
          </a:p>
        </p:txBody>
      </p:sp>
      <p:cxnSp>
        <p:nvCxnSpPr>
          <p:cNvPr id="114" name="Connettore 1 113"/>
          <p:cNvCxnSpPr/>
          <p:nvPr/>
        </p:nvCxnSpPr>
        <p:spPr>
          <a:xfrm flipH="1">
            <a:off x="5236834" y="24619711"/>
            <a:ext cx="2277076" cy="226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1 114"/>
          <p:cNvCxnSpPr>
            <a:endCxn id="146" idx="3"/>
          </p:cNvCxnSpPr>
          <p:nvPr/>
        </p:nvCxnSpPr>
        <p:spPr>
          <a:xfrm flipH="1" flipV="1">
            <a:off x="5489658" y="23546593"/>
            <a:ext cx="1905861" cy="490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1 115"/>
          <p:cNvCxnSpPr/>
          <p:nvPr/>
        </p:nvCxnSpPr>
        <p:spPr>
          <a:xfrm flipH="1">
            <a:off x="5281647" y="26049949"/>
            <a:ext cx="2564798" cy="13723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1 118"/>
          <p:cNvCxnSpPr/>
          <p:nvPr/>
        </p:nvCxnSpPr>
        <p:spPr>
          <a:xfrm flipV="1">
            <a:off x="5359676" y="27422327"/>
            <a:ext cx="2930267" cy="1354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"/>
          <p:cNvSpPr txBox="1"/>
          <p:nvPr/>
        </p:nvSpPr>
        <p:spPr>
          <a:xfrm>
            <a:off x="347244" y="24036815"/>
            <a:ext cx="5125415" cy="2204638"/>
          </a:xfrm>
          <a:prstGeom prst="rect">
            <a:avLst/>
          </a:prstGeom>
          <a:gradFill>
            <a:gsLst>
              <a:gs pos="100000">
                <a:schemeClr val="bg1">
                  <a:lumMod val="75000"/>
                </a:schemeClr>
              </a:gs>
              <a:gs pos="9000">
                <a:schemeClr val="bg2"/>
              </a:gs>
            </a:gsLst>
            <a:lin ang="16200000" scaled="1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lvl="0" algn="ctr"/>
            <a:r>
              <a:rPr lang="it-IT" sz="2700" b="1" u="sng" dirty="0" err="1" smtClean="0">
                <a:solidFill>
                  <a:schemeClr val="tx1"/>
                </a:solidFill>
              </a:rPr>
              <a:t>Susbtrate</a:t>
            </a:r>
            <a:r>
              <a:rPr lang="it-IT" sz="2700" b="1" u="sng" dirty="0" smtClean="0">
                <a:solidFill>
                  <a:schemeClr val="tx1"/>
                </a:solidFill>
              </a:rPr>
              <a:t> </a:t>
            </a:r>
            <a:r>
              <a:rPr lang="it-IT" sz="2700" b="1" u="sng" dirty="0" err="1" smtClean="0">
                <a:solidFill>
                  <a:schemeClr val="tx1"/>
                </a:solidFill>
              </a:rPr>
              <a:t>resistant</a:t>
            </a:r>
            <a:r>
              <a:rPr lang="it-IT" sz="2700" b="1" u="sng" dirty="0" smtClean="0">
                <a:solidFill>
                  <a:schemeClr val="tx1"/>
                </a:solidFill>
              </a:rPr>
              <a:t> to </a:t>
            </a:r>
            <a:r>
              <a:rPr lang="it-IT" sz="2700" b="1" u="sng" dirty="0" err="1" smtClean="0">
                <a:solidFill>
                  <a:schemeClr val="tx1"/>
                </a:solidFill>
              </a:rPr>
              <a:t>heat</a:t>
            </a:r>
            <a:r>
              <a:rPr lang="it-IT" sz="2700" b="1" u="sng" dirty="0" smtClean="0">
                <a:solidFill>
                  <a:schemeClr val="tx1"/>
                </a:solidFill>
              </a:rPr>
              <a:t> shocks</a:t>
            </a:r>
          </a:p>
          <a:p>
            <a:pPr lvl="0" algn="ctr"/>
            <a:r>
              <a:rPr lang="it-IT" sz="2700" b="1" u="sng" dirty="0" smtClean="0">
                <a:solidFill>
                  <a:schemeClr val="tx1"/>
                </a:solidFill>
              </a:rPr>
              <a:t>Thermal-</a:t>
            </a:r>
            <a:r>
              <a:rPr lang="it-IT" sz="2700" b="1" u="sng" dirty="0" err="1" smtClean="0">
                <a:solidFill>
                  <a:schemeClr val="tx1"/>
                </a:solidFill>
              </a:rPr>
              <a:t>mechanical</a:t>
            </a:r>
            <a:r>
              <a:rPr lang="it-IT" sz="2700" b="1" u="sng" dirty="0" smtClean="0">
                <a:solidFill>
                  <a:schemeClr val="tx1"/>
                </a:solidFill>
              </a:rPr>
              <a:t> </a:t>
            </a:r>
            <a:r>
              <a:rPr lang="it-IT" sz="2700" b="1" u="sng" dirty="0" err="1" smtClean="0">
                <a:solidFill>
                  <a:schemeClr val="tx1"/>
                </a:solidFill>
              </a:rPr>
              <a:t>fatigue</a:t>
            </a:r>
            <a:endParaRPr lang="it-IT" sz="2700" b="1" u="sng" dirty="0" smtClean="0">
              <a:solidFill>
                <a:schemeClr val="tx1"/>
              </a:solidFill>
            </a:endParaRPr>
          </a:p>
          <a:p>
            <a:pPr lvl="0"/>
            <a:endParaRPr lang="it-IT" sz="1500" b="1" u="sng" dirty="0" smtClean="0">
              <a:solidFill>
                <a:schemeClr val="tx1"/>
              </a:solidFill>
            </a:endParaRPr>
          </a:p>
          <a:p>
            <a:pPr algn="ctr"/>
            <a:r>
              <a:rPr lang="it-IT" sz="2700" dirty="0">
                <a:solidFill>
                  <a:schemeClr val="tx1"/>
                </a:solidFill>
              </a:rPr>
              <a:t>Highly </a:t>
            </a:r>
            <a:r>
              <a:rPr lang="it-IT" sz="2700" dirty="0" err="1">
                <a:solidFill>
                  <a:schemeClr val="tx1"/>
                </a:solidFill>
              </a:rPr>
              <a:t>Oriented</a:t>
            </a:r>
            <a:r>
              <a:rPr lang="it-IT" sz="2700" dirty="0">
                <a:solidFill>
                  <a:schemeClr val="tx1"/>
                </a:solidFill>
              </a:rPr>
              <a:t> </a:t>
            </a:r>
            <a:r>
              <a:rPr lang="it-IT" sz="2700" dirty="0" err="1">
                <a:solidFill>
                  <a:schemeClr val="tx1"/>
                </a:solidFill>
              </a:rPr>
              <a:t>Pyrolytic</a:t>
            </a:r>
            <a:r>
              <a:rPr lang="it-IT" sz="2700" dirty="0">
                <a:solidFill>
                  <a:schemeClr val="tx1"/>
                </a:solidFill>
              </a:rPr>
              <a:t> </a:t>
            </a:r>
            <a:r>
              <a:rPr lang="it-IT" sz="2700" dirty="0" err="1">
                <a:solidFill>
                  <a:schemeClr val="tx1"/>
                </a:solidFill>
              </a:rPr>
              <a:t>Graphite</a:t>
            </a:r>
            <a:endParaRPr lang="it-IT" sz="2700" dirty="0">
              <a:solidFill>
                <a:schemeClr val="tx1"/>
              </a:solidFill>
            </a:endParaRPr>
          </a:p>
          <a:p>
            <a:pPr algn="ctr"/>
            <a:r>
              <a:rPr lang="it-IT" sz="2700" dirty="0">
                <a:solidFill>
                  <a:schemeClr val="tx1"/>
                </a:solidFill>
              </a:rPr>
              <a:t>HOPG </a:t>
            </a:r>
            <a:r>
              <a:rPr lang="it-IT" sz="2700" dirty="0" smtClean="0">
                <a:solidFill>
                  <a:schemeClr val="tx1"/>
                </a:solidFill>
              </a:rPr>
              <a:t>or CFC (</a:t>
            </a:r>
            <a:r>
              <a:rPr lang="it-IT" sz="2700" dirty="0" err="1" smtClean="0">
                <a:solidFill>
                  <a:schemeClr val="tx1"/>
                </a:solidFill>
              </a:rPr>
              <a:t>ongoing</a:t>
            </a:r>
            <a:r>
              <a:rPr lang="it-IT" sz="2700" dirty="0" smtClean="0">
                <a:solidFill>
                  <a:schemeClr val="tx1"/>
                </a:solidFill>
              </a:rPr>
              <a:t> </a:t>
            </a:r>
            <a:r>
              <a:rPr lang="it-IT" sz="2700" dirty="0" err="1" smtClean="0">
                <a:solidFill>
                  <a:schemeClr val="tx1"/>
                </a:solidFill>
              </a:rPr>
              <a:t>evaluations</a:t>
            </a:r>
            <a:r>
              <a:rPr lang="it-IT" sz="2700" dirty="0" smtClean="0">
                <a:solidFill>
                  <a:schemeClr val="tx1"/>
                </a:solidFill>
              </a:rPr>
              <a:t>)</a:t>
            </a:r>
            <a:endParaRPr lang="it-IT" sz="2700" dirty="0">
              <a:solidFill>
                <a:schemeClr val="tx1"/>
              </a:solidFill>
            </a:endParaRPr>
          </a:p>
        </p:txBody>
      </p:sp>
      <p:sp>
        <p:nvSpPr>
          <p:cNvPr id="156" name="TextBox 14"/>
          <p:cNvSpPr txBox="1"/>
          <p:nvPr/>
        </p:nvSpPr>
        <p:spPr>
          <a:xfrm>
            <a:off x="347244" y="26356825"/>
            <a:ext cx="5125415" cy="1647828"/>
          </a:xfrm>
          <a:prstGeom prst="rect">
            <a:avLst/>
          </a:prstGeom>
          <a:gradFill>
            <a:gsLst>
              <a:gs pos="100000">
                <a:schemeClr val="accent1">
                  <a:lumMod val="60000"/>
                  <a:lumOff val="40000"/>
                </a:schemeClr>
              </a:gs>
              <a:gs pos="9000">
                <a:schemeClr val="bg2"/>
              </a:gs>
            </a:gsLst>
            <a:lin ang="16200000" scaled="1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lvl="0" algn="ctr"/>
            <a:r>
              <a:rPr lang="it-IT" sz="2700" b="1" u="sng" dirty="0" err="1" smtClean="0">
                <a:solidFill>
                  <a:schemeClr val="tx1"/>
                </a:solidFill>
              </a:rPr>
              <a:t>Structural</a:t>
            </a:r>
            <a:r>
              <a:rPr lang="it-IT" sz="2700" b="1" u="sng" dirty="0" smtClean="0">
                <a:solidFill>
                  <a:schemeClr val="tx1"/>
                </a:solidFill>
              </a:rPr>
              <a:t> </a:t>
            </a:r>
            <a:r>
              <a:rPr lang="it-IT" sz="2700" b="1" u="sng" dirty="0" err="1" smtClean="0">
                <a:solidFill>
                  <a:schemeClr val="tx1"/>
                </a:solidFill>
              </a:rPr>
              <a:t>resistant</a:t>
            </a:r>
            <a:r>
              <a:rPr lang="it-IT" sz="2700" b="1" u="sng" dirty="0" smtClean="0">
                <a:solidFill>
                  <a:schemeClr val="tx1"/>
                </a:solidFill>
              </a:rPr>
              <a:t> to </a:t>
            </a:r>
            <a:r>
              <a:rPr lang="it-IT" sz="2700" b="1" u="sng" dirty="0" err="1" smtClean="0">
                <a:solidFill>
                  <a:schemeClr val="tx1"/>
                </a:solidFill>
              </a:rPr>
              <a:t>centrifugal</a:t>
            </a:r>
            <a:r>
              <a:rPr lang="it-IT" sz="2700" b="1" u="sng" dirty="0" smtClean="0">
                <a:solidFill>
                  <a:schemeClr val="tx1"/>
                </a:solidFill>
              </a:rPr>
              <a:t> </a:t>
            </a:r>
            <a:r>
              <a:rPr lang="it-IT" sz="2700" b="1" u="sng" dirty="0" err="1" smtClean="0">
                <a:solidFill>
                  <a:schemeClr val="tx1"/>
                </a:solidFill>
              </a:rPr>
              <a:t>hydro</a:t>
            </a:r>
            <a:r>
              <a:rPr lang="it-IT" sz="2700" b="1" u="sng" dirty="0" smtClean="0">
                <a:solidFill>
                  <a:schemeClr val="tx1"/>
                </a:solidFill>
              </a:rPr>
              <a:t> pressure and </a:t>
            </a:r>
            <a:r>
              <a:rPr lang="it-IT" sz="2700" b="1" u="sng" dirty="0" err="1" smtClean="0">
                <a:solidFill>
                  <a:schemeClr val="tx1"/>
                </a:solidFill>
              </a:rPr>
              <a:t>heat</a:t>
            </a:r>
            <a:r>
              <a:rPr lang="it-IT" sz="2700" b="1" u="sng" dirty="0" smtClean="0">
                <a:solidFill>
                  <a:schemeClr val="tx1"/>
                </a:solidFill>
              </a:rPr>
              <a:t> </a:t>
            </a:r>
            <a:r>
              <a:rPr lang="it-IT" sz="2700" b="1" u="sng" dirty="0" err="1" smtClean="0">
                <a:solidFill>
                  <a:schemeClr val="tx1"/>
                </a:solidFill>
              </a:rPr>
              <a:t>removal</a:t>
            </a:r>
            <a:endParaRPr lang="it-IT" sz="2700" b="1" u="sng" dirty="0" smtClean="0">
              <a:solidFill>
                <a:schemeClr val="tx1"/>
              </a:solidFill>
            </a:endParaRPr>
          </a:p>
          <a:p>
            <a:pPr lvl="0" algn="ctr"/>
            <a:endParaRPr lang="it-IT" sz="1500" b="1" u="sng" dirty="0" smtClean="0">
              <a:solidFill>
                <a:schemeClr val="tx1"/>
              </a:solidFill>
            </a:endParaRPr>
          </a:p>
          <a:p>
            <a:pPr algn="ctr"/>
            <a:r>
              <a:rPr lang="it-IT" sz="2700" dirty="0" err="1" smtClean="0">
                <a:solidFill>
                  <a:schemeClr val="tx1"/>
                </a:solidFill>
              </a:rPr>
              <a:t>Copper</a:t>
            </a:r>
            <a:r>
              <a:rPr lang="it-IT" sz="2700" dirty="0" smtClean="0">
                <a:solidFill>
                  <a:schemeClr val="tx1"/>
                </a:solidFill>
              </a:rPr>
              <a:t> </a:t>
            </a:r>
            <a:r>
              <a:rPr lang="it-IT" sz="2700" dirty="0" err="1" smtClean="0">
                <a:solidFill>
                  <a:schemeClr val="tx1"/>
                </a:solidFill>
              </a:rPr>
              <a:t>alloy</a:t>
            </a:r>
            <a:r>
              <a:rPr lang="it-IT" sz="2700" dirty="0" smtClean="0">
                <a:solidFill>
                  <a:schemeClr val="tx1"/>
                </a:solidFill>
              </a:rPr>
              <a:t> </a:t>
            </a:r>
            <a:r>
              <a:rPr lang="it-IT" sz="2700" dirty="0" err="1" smtClean="0">
                <a:solidFill>
                  <a:schemeClr val="tx1"/>
                </a:solidFill>
              </a:rPr>
              <a:t>CuCrZr</a:t>
            </a:r>
            <a:endParaRPr lang="it-IT" sz="2700" dirty="0">
              <a:solidFill>
                <a:schemeClr val="tx1"/>
              </a:solidFill>
            </a:endParaRPr>
          </a:p>
        </p:txBody>
      </p:sp>
      <p:sp>
        <p:nvSpPr>
          <p:cNvPr id="157" name="TextBox 14"/>
          <p:cNvSpPr txBox="1"/>
          <p:nvPr/>
        </p:nvSpPr>
        <p:spPr>
          <a:xfrm>
            <a:off x="366295" y="28109697"/>
            <a:ext cx="5125415" cy="1557576"/>
          </a:xfrm>
          <a:prstGeom prst="rect">
            <a:avLst/>
          </a:prstGeom>
          <a:gradFill>
            <a:gsLst>
              <a:gs pos="100000">
                <a:srgbClr val="00B0F0"/>
              </a:gs>
              <a:gs pos="9000">
                <a:schemeClr val="bg2"/>
              </a:gs>
            </a:gsLst>
            <a:lin ang="16200000" scaled="1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lvl="0" algn="ctr"/>
            <a:r>
              <a:rPr lang="it-IT" sz="2700" b="1" u="sng" dirty="0" err="1" smtClean="0">
                <a:solidFill>
                  <a:schemeClr val="tx1"/>
                </a:solidFill>
              </a:rPr>
              <a:t>Cooling</a:t>
            </a:r>
            <a:r>
              <a:rPr lang="it-IT" sz="2700" b="1" u="sng" dirty="0" smtClean="0">
                <a:solidFill>
                  <a:schemeClr val="tx1"/>
                </a:solidFill>
              </a:rPr>
              <a:t> water</a:t>
            </a:r>
          </a:p>
          <a:p>
            <a:pPr lvl="0" algn="ctr"/>
            <a:r>
              <a:rPr lang="it-IT" sz="2700" dirty="0" err="1" smtClean="0">
                <a:solidFill>
                  <a:schemeClr val="tx1"/>
                </a:solidFill>
              </a:rPr>
              <a:t>T</a:t>
            </a:r>
            <a:r>
              <a:rPr lang="it-IT" sz="2700" baseline="-25000" dirty="0" err="1" smtClean="0">
                <a:solidFill>
                  <a:schemeClr val="tx1"/>
                </a:solidFill>
              </a:rPr>
              <a:t>bulk</a:t>
            </a:r>
            <a:r>
              <a:rPr lang="it-IT" sz="2700" baseline="-25000" dirty="0" smtClean="0">
                <a:solidFill>
                  <a:schemeClr val="tx1"/>
                </a:solidFill>
              </a:rPr>
              <a:t>(</a:t>
            </a:r>
            <a:r>
              <a:rPr lang="it-IT" sz="2700" baseline="-25000" dirty="0" err="1" smtClean="0">
                <a:solidFill>
                  <a:schemeClr val="tx1"/>
                </a:solidFill>
              </a:rPr>
              <a:t>inlet</a:t>
            </a:r>
            <a:r>
              <a:rPr lang="it-IT" sz="2700" baseline="-25000" dirty="0" smtClean="0">
                <a:solidFill>
                  <a:schemeClr val="tx1"/>
                </a:solidFill>
              </a:rPr>
              <a:t>) </a:t>
            </a:r>
            <a:r>
              <a:rPr lang="it-IT" sz="2700" dirty="0" smtClean="0">
                <a:solidFill>
                  <a:schemeClr val="tx1"/>
                </a:solidFill>
              </a:rPr>
              <a:t>= 50°C , p</a:t>
            </a:r>
            <a:r>
              <a:rPr lang="it-IT" sz="2700" baseline="-25000" dirty="0" smtClean="0">
                <a:solidFill>
                  <a:schemeClr val="tx1"/>
                </a:solidFill>
              </a:rPr>
              <a:t>(top)</a:t>
            </a:r>
            <a:r>
              <a:rPr lang="it-IT" sz="2700" dirty="0" smtClean="0">
                <a:solidFill>
                  <a:schemeClr val="tx1"/>
                </a:solidFill>
              </a:rPr>
              <a:t> = 660 bar</a:t>
            </a:r>
          </a:p>
          <a:p>
            <a:pPr lvl="0" algn="ctr"/>
            <a:r>
              <a:rPr lang="it-IT" sz="2700" dirty="0" err="1" smtClean="0">
                <a:solidFill>
                  <a:schemeClr val="tx1"/>
                </a:solidFill>
              </a:rPr>
              <a:t>Htc</a:t>
            </a:r>
            <a:r>
              <a:rPr lang="it-IT" sz="2700" dirty="0" smtClean="0">
                <a:solidFill>
                  <a:schemeClr val="tx1"/>
                </a:solidFill>
              </a:rPr>
              <a:t> = 60,000 W/m</a:t>
            </a:r>
            <a:r>
              <a:rPr lang="it-IT" sz="2700" baseline="30000" dirty="0" smtClean="0">
                <a:solidFill>
                  <a:schemeClr val="tx1"/>
                </a:solidFill>
              </a:rPr>
              <a:t>2</a:t>
            </a:r>
            <a:r>
              <a:rPr lang="it-IT" sz="2700" dirty="0" smtClean="0">
                <a:solidFill>
                  <a:schemeClr val="tx1"/>
                </a:solidFill>
              </a:rPr>
              <a:t>/K</a:t>
            </a:r>
          </a:p>
        </p:txBody>
      </p:sp>
      <p:sp>
        <p:nvSpPr>
          <p:cNvPr id="146" name="TextBox 14"/>
          <p:cNvSpPr txBox="1"/>
          <p:nvPr/>
        </p:nvSpPr>
        <p:spPr>
          <a:xfrm>
            <a:off x="347245" y="23155049"/>
            <a:ext cx="5142413" cy="783087"/>
          </a:xfrm>
          <a:prstGeom prst="rect">
            <a:avLst/>
          </a:prstGeom>
          <a:gradFill>
            <a:gsLst>
              <a:gs pos="100000">
                <a:schemeClr val="accent3">
                  <a:shade val="51000"/>
                  <a:satMod val="130000"/>
                  <a:alpha val="1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0"/>
          </a:gra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lvl="0" algn="ctr"/>
            <a:r>
              <a:rPr lang="it-IT" sz="2700" dirty="0">
                <a:solidFill>
                  <a:schemeClr val="tx1"/>
                </a:solidFill>
              </a:rPr>
              <a:t>M</a:t>
            </a:r>
            <a:r>
              <a:rPr lang="it-IT" sz="2700" dirty="0" smtClean="0">
                <a:solidFill>
                  <a:schemeClr val="tx1"/>
                </a:solidFill>
              </a:rPr>
              <a:t>etal </a:t>
            </a:r>
            <a:r>
              <a:rPr lang="it-IT" sz="2700" dirty="0" err="1" smtClean="0">
                <a:solidFill>
                  <a:schemeClr val="tx1"/>
                </a:solidFill>
              </a:rPr>
              <a:t>hydride</a:t>
            </a:r>
            <a:r>
              <a:rPr lang="it-IT" sz="2700" dirty="0" smtClean="0">
                <a:solidFill>
                  <a:schemeClr val="tx1"/>
                </a:solidFill>
              </a:rPr>
              <a:t> </a:t>
            </a:r>
            <a:r>
              <a:rPr lang="it-IT" sz="2700" dirty="0" err="1" smtClean="0">
                <a:solidFill>
                  <a:schemeClr val="tx1"/>
                </a:solidFill>
              </a:rPr>
              <a:t>layer</a:t>
            </a:r>
            <a:r>
              <a:rPr lang="it-IT" sz="2700" dirty="0" smtClean="0">
                <a:solidFill>
                  <a:schemeClr val="tx1"/>
                </a:solidFill>
              </a:rPr>
              <a:t> (2 micron)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19" b="35230"/>
          <a:stretch/>
        </p:blipFill>
        <p:spPr>
          <a:xfrm rot="11109267">
            <a:off x="15248287" y="23796311"/>
            <a:ext cx="3288264" cy="2438024"/>
          </a:xfrm>
          <a:prstGeom prst="rect">
            <a:avLst/>
          </a:prstGeom>
        </p:spPr>
      </p:pic>
      <p:pic>
        <p:nvPicPr>
          <p:cNvPr id="67" name="Immagine 66"/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19" b="35230"/>
          <a:stretch/>
        </p:blipFill>
        <p:spPr>
          <a:xfrm rot="9318351" flipV="1">
            <a:off x="15348727" y="26742820"/>
            <a:ext cx="3410851" cy="2168743"/>
          </a:xfrm>
          <a:prstGeom prst="rect">
            <a:avLst/>
          </a:prstGeom>
        </p:spPr>
      </p:pic>
      <p:sp>
        <p:nvSpPr>
          <p:cNvPr id="68" name="TextBox 14"/>
          <p:cNvSpPr txBox="1"/>
          <p:nvPr/>
        </p:nvSpPr>
        <p:spPr>
          <a:xfrm>
            <a:off x="18238471" y="24472558"/>
            <a:ext cx="2823191" cy="1234275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8000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algn="ctr" defTabSz="495300">
              <a:buClr>
                <a:srgbClr val="000000"/>
              </a:buClr>
              <a:buSzPct val="50000"/>
            </a:pPr>
            <a:r>
              <a:rPr lang="en-US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30 A D</a:t>
            </a:r>
            <a:r>
              <a:rPr lang="en-US" sz="3000" b="1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+</a:t>
            </a:r>
            <a:r>
              <a:rPr lang="en-US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 ions 200 </a:t>
            </a:r>
            <a:r>
              <a:rPr lang="en-US" sz="3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keV</a:t>
            </a:r>
            <a:endParaRPr lang="en-US" sz="3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69" name="TextBox 14"/>
          <p:cNvSpPr txBox="1"/>
          <p:nvPr/>
        </p:nvSpPr>
        <p:spPr>
          <a:xfrm>
            <a:off x="18263816" y="27280870"/>
            <a:ext cx="2823191" cy="1234275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80000">
                <a:schemeClr val="tx2">
                  <a:lumMod val="20000"/>
                  <a:lumOff val="8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algn="ctr" defTabSz="495300">
              <a:buClr>
                <a:srgbClr val="000000"/>
              </a:buClr>
              <a:buSzPct val="50000"/>
            </a:pPr>
            <a:r>
              <a:rPr lang="en-US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30 A T</a:t>
            </a:r>
            <a:r>
              <a:rPr lang="en-US" sz="3000" b="1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+</a:t>
            </a:r>
            <a:r>
              <a:rPr lang="en-US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 ions 200 </a:t>
            </a:r>
            <a:r>
              <a:rPr lang="en-US" sz="3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keV</a:t>
            </a:r>
            <a:endParaRPr lang="en-US" sz="3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sp>
        <p:nvSpPr>
          <p:cNvPr id="70" name="TextBox 14"/>
          <p:cNvSpPr txBox="1"/>
          <p:nvPr/>
        </p:nvSpPr>
        <p:spPr>
          <a:xfrm>
            <a:off x="17905742" y="25840710"/>
            <a:ext cx="4408881" cy="1234275"/>
          </a:xfrm>
          <a:prstGeom prst="rect">
            <a:avLst/>
          </a:prstGeom>
          <a:gradFill>
            <a:gsLst>
              <a:gs pos="33000">
                <a:schemeClr val="accent1">
                  <a:lumMod val="60000"/>
                  <a:lumOff val="40000"/>
                </a:schemeClr>
              </a:gs>
              <a:gs pos="99000">
                <a:schemeClr val="accent5">
                  <a:lumMod val="20000"/>
                  <a:lumOff val="80000"/>
                </a:schemeClr>
              </a:gs>
              <a:gs pos="0">
                <a:srgbClr val="FFC000"/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algn="ctr" defTabSz="495300">
              <a:buClr>
                <a:srgbClr val="000000"/>
              </a:buClr>
              <a:buSzPct val="50000"/>
            </a:pPr>
            <a:r>
              <a:rPr lang="en-US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itchFamily="34" charset="-127"/>
                <a:ea typeface="Malgun Gothic" pitchFamily="34" charset="-127"/>
              </a:rPr>
              <a:t>12 MW each target</a:t>
            </a:r>
            <a:endParaRPr lang="en-US" sz="3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itchFamily="34" charset="-127"/>
              <a:ea typeface="Malgun Gothic" pitchFamily="34" charset="-127"/>
            </a:endParaRPr>
          </a:p>
        </p:txBody>
      </p:sp>
      <p:pic>
        <p:nvPicPr>
          <p:cNvPr id="72" name="Immagine 2"/>
          <p:cNvPicPr>
            <a:picLocks noChangeAspect="1" noChangeArrowheads="1"/>
          </p:cNvPicPr>
          <p:nvPr/>
        </p:nvPicPr>
        <p:blipFill rotWithShape="1"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05" t="10012" r="50423" b="64385"/>
          <a:stretch/>
        </p:blipFill>
        <p:spPr bwMode="auto">
          <a:xfrm>
            <a:off x="11233299" y="16561817"/>
            <a:ext cx="1692683" cy="6546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uppo 15"/>
          <p:cNvGrpSpPr/>
          <p:nvPr/>
        </p:nvGrpSpPr>
        <p:grpSpPr>
          <a:xfrm>
            <a:off x="12457435" y="17785953"/>
            <a:ext cx="6948276" cy="4292897"/>
            <a:chOff x="14099570" y="19267620"/>
            <a:chExt cx="6948276" cy="4292897"/>
          </a:xfrm>
        </p:grpSpPr>
        <p:sp>
          <p:nvSpPr>
            <p:cNvPr id="85" name="CasellaDiTesto 84"/>
            <p:cNvSpPr txBox="1"/>
            <p:nvPr/>
          </p:nvSpPr>
          <p:spPr>
            <a:xfrm>
              <a:off x="14495118" y="20005698"/>
              <a:ext cx="4104456" cy="3554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500" dirty="0" smtClean="0"/>
                <a:t>4.0 </a:t>
              </a:r>
              <a:r>
                <a:rPr lang="it-IT" sz="2500" dirty="0">
                  <a:sym typeface="Symbol"/>
                </a:rPr>
                <a:t></a:t>
              </a:r>
              <a:r>
                <a:rPr lang="it-IT" sz="2500" dirty="0"/>
                <a:t> </a:t>
              </a:r>
              <a:r>
                <a:rPr lang="it-IT" sz="2500" dirty="0" smtClean="0"/>
                <a:t>10 </a:t>
              </a:r>
              <a:r>
                <a:rPr lang="it-IT" sz="2500" baseline="30000" dirty="0" smtClean="0"/>
                <a:t>13</a:t>
              </a:r>
              <a:r>
                <a:rPr lang="en-US" sz="2500" dirty="0" smtClean="0"/>
                <a:t> n/cm</a:t>
              </a:r>
              <a:r>
                <a:rPr lang="en-US" sz="2500" baseline="30000" dirty="0" smtClean="0"/>
                <a:t>2</a:t>
              </a:r>
              <a:r>
                <a:rPr lang="en-US" sz="2500" dirty="0" smtClean="0"/>
                <a:t>/sec</a:t>
              </a:r>
            </a:p>
            <a:p>
              <a:endParaRPr lang="it-IT" sz="2500" dirty="0"/>
            </a:p>
            <a:p>
              <a:r>
                <a:rPr lang="it-IT" sz="2500" dirty="0" smtClean="0"/>
                <a:t>2.5 </a:t>
              </a:r>
              <a:r>
                <a:rPr lang="it-IT" sz="2500" dirty="0">
                  <a:sym typeface="Symbol"/>
                </a:rPr>
                <a:t></a:t>
              </a:r>
              <a:r>
                <a:rPr lang="it-IT" sz="2500" dirty="0"/>
                <a:t> </a:t>
              </a:r>
              <a:r>
                <a:rPr lang="it-IT" sz="2500" dirty="0" smtClean="0"/>
                <a:t>10 </a:t>
              </a:r>
              <a:r>
                <a:rPr lang="it-IT" sz="2500" baseline="30000" dirty="0" smtClean="0"/>
                <a:t>13 </a:t>
              </a:r>
              <a:r>
                <a:rPr lang="en-US" sz="2500" dirty="0" smtClean="0"/>
                <a:t>n/cm</a:t>
              </a:r>
              <a:r>
                <a:rPr lang="en-US" sz="2500" baseline="30000" dirty="0" smtClean="0"/>
                <a:t>2</a:t>
              </a:r>
              <a:r>
                <a:rPr lang="en-US" sz="2500" dirty="0" smtClean="0"/>
                <a:t>/sec</a:t>
              </a:r>
            </a:p>
            <a:p>
              <a:endParaRPr lang="it-IT" sz="2500" dirty="0"/>
            </a:p>
            <a:p>
              <a:r>
                <a:rPr lang="it-IT" sz="2500" dirty="0" smtClean="0"/>
                <a:t>1.6 </a:t>
              </a:r>
              <a:r>
                <a:rPr lang="it-IT" sz="2500" dirty="0">
                  <a:sym typeface="Symbol"/>
                </a:rPr>
                <a:t></a:t>
              </a:r>
              <a:r>
                <a:rPr lang="it-IT" sz="2500" dirty="0"/>
                <a:t> </a:t>
              </a:r>
              <a:r>
                <a:rPr lang="it-IT" sz="2500" dirty="0" smtClean="0"/>
                <a:t>10 </a:t>
              </a:r>
              <a:r>
                <a:rPr lang="it-IT" sz="2500" baseline="30000" dirty="0" smtClean="0"/>
                <a:t>13 </a:t>
              </a:r>
              <a:r>
                <a:rPr lang="en-US" sz="2500" dirty="0"/>
                <a:t>n/cm</a:t>
              </a:r>
              <a:r>
                <a:rPr lang="en-US" sz="2500" baseline="30000" dirty="0"/>
                <a:t>2</a:t>
              </a:r>
              <a:r>
                <a:rPr lang="en-US" sz="2500" dirty="0"/>
                <a:t>/sec</a:t>
              </a:r>
            </a:p>
            <a:p>
              <a:endParaRPr lang="it-IT" sz="2500" dirty="0"/>
            </a:p>
            <a:p>
              <a:r>
                <a:rPr lang="it-IT" sz="2500" dirty="0" smtClean="0"/>
                <a:t>1.1 </a:t>
              </a:r>
              <a:r>
                <a:rPr lang="it-IT" sz="2500" dirty="0">
                  <a:sym typeface="Symbol"/>
                </a:rPr>
                <a:t></a:t>
              </a:r>
              <a:r>
                <a:rPr lang="it-IT" sz="2500" dirty="0"/>
                <a:t> </a:t>
              </a:r>
              <a:r>
                <a:rPr lang="it-IT" sz="2500" dirty="0" smtClean="0"/>
                <a:t>10 </a:t>
              </a:r>
              <a:r>
                <a:rPr lang="it-IT" sz="2500" baseline="30000" dirty="0" smtClean="0"/>
                <a:t>13 </a:t>
              </a:r>
              <a:r>
                <a:rPr lang="en-US" sz="2500" dirty="0"/>
                <a:t>n/cm</a:t>
              </a:r>
              <a:r>
                <a:rPr lang="en-US" sz="2500" baseline="30000" dirty="0"/>
                <a:t>2</a:t>
              </a:r>
              <a:r>
                <a:rPr lang="en-US" sz="2500" dirty="0"/>
                <a:t>/sec</a:t>
              </a:r>
            </a:p>
            <a:p>
              <a:endParaRPr lang="it-IT" sz="2500" dirty="0"/>
            </a:p>
            <a:p>
              <a:r>
                <a:rPr lang="it-IT" sz="2500" dirty="0" smtClean="0"/>
                <a:t>6.8 </a:t>
              </a:r>
              <a:r>
                <a:rPr lang="it-IT" sz="2500" dirty="0">
                  <a:sym typeface="Symbol"/>
                </a:rPr>
                <a:t> </a:t>
              </a:r>
              <a:r>
                <a:rPr lang="it-IT" sz="2500" dirty="0" smtClean="0"/>
                <a:t>10 </a:t>
              </a:r>
              <a:r>
                <a:rPr lang="it-IT" sz="2500" baseline="30000" dirty="0" smtClean="0"/>
                <a:t>12 </a:t>
              </a:r>
              <a:r>
                <a:rPr lang="en-US" sz="2500" dirty="0"/>
                <a:t>n/cm</a:t>
              </a:r>
              <a:r>
                <a:rPr lang="en-US" sz="2500" baseline="30000" dirty="0"/>
                <a:t>2</a:t>
              </a:r>
              <a:r>
                <a:rPr lang="en-US" sz="2500" dirty="0"/>
                <a:t>/sec</a:t>
              </a:r>
            </a:p>
          </p:txBody>
        </p:sp>
        <p:pic>
          <p:nvPicPr>
            <p:cNvPr id="86" name="Immagine 2"/>
            <p:cNvPicPr>
              <a:picLocks noChangeAspect="1" noChangeArrowheads="1"/>
            </p:cNvPicPr>
            <p:nvPr/>
          </p:nvPicPr>
          <p:blipFill rotWithShape="1">
            <a:blip r:embed="rId9">
              <a:clrChange>
                <a:clrFrom>
                  <a:srgbClr val="FFFEFF"/>
                </a:clrFrom>
                <a:clrTo>
                  <a:srgbClr val="FFFE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030" t="22813" r="41991" b="64385"/>
            <a:stretch/>
          </p:blipFill>
          <p:spPr bwMode="auto">
            <a:xfrm>
              <a:off x="17429109" y="20131716"/>
              <a:ext cx="594401" cy="34288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" name="CasellaDiTesto 87"/>
            <p:cNvSpPr txBox="1"/>
            <p:nvPr/>
          </p:nvSpPr>
          <p:spPr>
            <a:xfrm>
              <a:off x="18253404" y="19982370"/>
              <a:ext cx="2794442" cy="3554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500" dirty="0" smtClean="0"/>
                <a:t>3.0</a:t>
              </a:r>
              <a:r>
                <a:rPr lang="en-US" sz="2500" dirty="0" smtClean="0"/>
                <a:t> </a:t>
              </a:r>
              <a:r>
                <a:rPr lang="en-US" sz="2500" dirty="0" err="1" smtClean="0"/>
                <a:t>dpa</a:t>
              </a:r>
              <a:r>
                <a:rPr lang="en-US" sz="2500" dirty="0" smtClean="0"/>
                <a:t>/</a:t>
              </a:r>
              <a:r>
                <a:rPr lang="en-US" sz="2500" dirty="0" err="1" smtClean="0"/>
                <a:t>fpy</a:t>
              </a:r>
              <a:endParaRPr lang="en-US" sz="2500" dirty="0" smtClean="0"/>
            </a:p>
            <a:p>
              <a:endParaRPr lang="it-IT" sz="2500" dirty="0"/>
            </a:p>
            <a:p>
              <a:r>
                <a:rPr lang="it-IT" sz="2500" dirty="0" smtClean="0"/>
                <a:t>2.1 </a:t>
              </a:r>
              <a:r>
                <a:rPr lang="en-US" sz="2500" dirty="0" err="1" smtClean="0"/>
                <a:t>dpa</a:t>
              </a:r>
              <a:r>
                <a:rPr lang="en-US" sz="2500" dirty="0" smtClean="0"/>
                <a:t>/</a:t>
              </a:r>
              <a:r>
                <a:rPr lang="en-US" sz="2500" dirty="0" err="1" smtClean="0"/>
                <a:t>fpy</a:t>
              </a:r>
              <a:endParaRPr lang="en-US" sz="2500" dirty="0" smtClean="0"/>
            </a:p>
            <a:p>
              <a:endParaRPr lang="it-IT" sz="2500" dirty="0"/>
            </a:p>
            <a:p>
              <a:r>
                <a:rPr lang="it-IT" sz="2500" dirty="0" smtClean="0"/>
                <a:t>1.3 </a:t>
              </a:r>
              <a:r>
                <a:rPr lang="en-US" sz="2500" dirty="0" err="1" smtClean="0"/>
                <a:t>dpa</a:t>
              </a:r>
              <a:r>
                <a:rPr lang="en-US" sz="2500" dirty="0" smtClean="0"/>
                <a:t>/</a:t>
              </a:r>
              <a:r>
                <a:rPr lang="en-US" sz="2500" dirty="0" err="1" smtClean="0"/>
                <a:t>fpy</a:t>
              </a:r>
              <a:endParaRPr lang="en-US" sz="2500" dirty="0" smtClean="0"/>
            </a:p>
            <a:p>
              <a:endParaRPr lang="it-IT" sz="2500" dirty="0"/>
            </a:p>
            <a:p>
              <a:r>
                <a:rPr lang="it-IT" sz="2500" dirty="0" smtClean="0"/>
                <a:t>0.8 </a:t>
              </a:r>
              <a:r>
                <a:rPr lang="en-US" sz="2500" dirty="0" err="1"/>
                <a:t>dpa</a:t>
              </a:r>
              <a:r>
                <a:rPr lang="en-US" sz="2500" dirty="0"/>
                <a:t>/</a:t>
              </a:r>
              <a:r>
                <a:rPr lang="en-US" sz="2500" dirty="0" err="1"/>
                <a:t>fpy</a:t>
              </a:r>
              <a:endParaRPr lang="en-US" sz="2500" dirty="0"/>
            </a:p>
            <a:p>
              <a:endParaRPr lang="it-IT" sz="2500" dirty="0"/>
            </a:p>
            <a:p>
              <a:r>
                <a:rPr lang="it-IT" sz="2500" dirty="0" smtClean="0"/>
                <a:t>0.6 </a:t>
              </a:r>
              <a:r>
                <a:rPr lang="en-US" sz="2500" dirty="0" err="1"/>
                <a:t>dpa</a:t>
              </a:r>
              <a:r>
                <a:rPr lang="en-US" sz="2500" dirty="0"/>
                <a:t>/</a:t>
              </a:r>
              <a:r>
                <a:rPr lang="en-US" sz="2500" dirty="0" err="1"/>
                <a:t>fpy</a:t>
              </a:r>
              <a:endParaRPr lang="en-US" sz="2500" dirty="0"/>
            </a:p>
          </p:txBody>
        </p:sp>
        <p:sp>
          <p:nvSpPr>
            <p:cNvPr id="89" name="CasellaDiTesto 88"/>
            <p:cNvSpPr txBox="1"/>
            <p:nvPr/>
          </p:nvSpPr>
          <p:spPr>
            <a:xfrm>
              <a:off x="14099570" y="19267620"/>
              <a:ext cx="631187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4000" u="sng" dirty="0" smtClean="0"/>
                <a:t>Target </a:t>
              </a:r>
              <a:r>
                <a:rPr lang="it-IT" sz="4000" u="sng" dirty="0" err="1" smtClean="0"/>
                <a:t>Neutron</a:t>
              </a:r>
              <a:r>
                <a:rPr lang="it-IT" sz="4000" u="sng" dirty="0" smtClean="0"/>
                <a:t> </a:t>
              </a:r>
              <a:r>
                <a:rPr lang="it-IT" sz="4000" u="sng" dirty="0" err="1" smtClean="0"/>
                <a:t>Yield</a:t>
              </a:r>
              <a:endParaRPr lang="en-US" sz="4000" dirty="0"/>
            </a:p>
          </p:txBody>
        </p:sp>
      </p:grpSp>
      <p:sp>
        <p:nvSpPr>
          <p:cNvPr id="122" name="CasellaDiTesto 121"/>
          <p:cNvSpPr txBox="1"/>
          <p:nvPr/>
        </p:nvSpPr>
        <p:spPr>
          <a:xfrm>
            <a:off x="12673459" y="22174666"/>
            <a:ext cx="59766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700" dirty="0" err="1" smtClean="0"/>
              <a:t>Calculations</a:t>
            </a:r>
            <a:r>
              <a:rPr lang="it-IT" sz="2700" dirty="0" smtClean="0"/>
              <a:t> MCNP5-1.6 - FENDL3-rel.4</a:t>
            </a:r>
          </a:p>
        </p:txBody>
      </p:sp>
      <p:sp>
        <p:nvSpPr>
          <p:cNvPr id="125" name="CasellaDiTesto 124"/>
          <p:cNvSpPr txBox="1"/>
          <p:nvPr/>
        </p:nvSpPr>
        <p:spPr>
          <a:xfrm>
            <a:off x="13060693" y="16102474"/>
            <a:ext cx="9261838" cy="1323439"/>
          </a:xfrm>
          <a:prstGeom prst="rect">
            <a:avLst/>
          </a:prstGeom>
          <a:gradFill>
            <a:gsLst>
              <a:gs pos="55000">
                <a:schemeClr val="accent4">
                  <a:lumMod val="20000"/>
                  <a:lumOff val="80000"/>
                </a:schemeClr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4000" b="1" dirty="0" err="1" smtClean="0">
                <a:solidFill>
                  <a:schemeClr val="tx1"/>
                </a:solidFill>
              </a:rPr>
              <a:t>Neutron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flux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enhanced</a:t>
            </a:r>
            <a:r>
              <a:rPr lang="it-IT" sz="4000" b="1" dirty="0" smtClean="0">
                <a:solidFill>
                  <a:schemeClr val="tx1"/>
                </a:solidFill>
              </a:rPr>
              <a:t> up to 3 DPA/</a:t>
            </a:r>
            <a:r>
              <a:rPr lang="it-IT" sz="4000" b="1" dirty="0" err="1" smtClean="0">
                <a:solidFill>
                  <a:schemeClr val="tx1"/>
                </a:solidFill>
              </a:rPr>
              <a:t>fpy</a:t>
            </a:r>
            <a:r>
              <a:rPr lang="it-IT" sz="4000" b="1" dirty="0" smtClean="0">
                <a:solidFill>
                  <a:schemeClr val="tx1"/>
                </a:solidFill>
              </a:rPr>
              <a:t> in </a:t>
            </a:r>
            <a:r>
              <a:rPr lang="it-IT" sz="4000" b="1" dirty="0">
                <a:solidFill>
                  <a:schemeClr val="tx1"/>
                </a:solidFill>
              </a:rPr>
              <a:t>500 cm</a:t>
            </a:r>
            <a:r>
              <a:rPr lang="it-IT" sz="4000" b="1" baseline="30000" dirty="0">
                <a:solidFill>
                  <a:schemeClr val="tx1"/>
                </a:solidFill>
              </a:rPr>
              <a:t>3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>
                <a:solidFill>
                  <a:schemeClr val="tx1"/>
                </a:solidFill>
              </a:rPr>
              <a:t>irradiation</a:t>
            </a:r>
            <a:r>
              <a:rPr lang="it-IT" sz="4000" b="1" dirty="0">
                <a:solidFill>
                  <a:schemeClr val="tx1"/>
                </a:solidFill>
              </a:rPr>
              <a:t> </a:t>
            </a:r>
            <a:r>
              <a:rPr lang="it-IT" sz="4000" b="1" dirty="0" smtClean="0">
                <a:solidFill>
                  <a:schemeClr val="tx1"/>
                </a:solidFill>
              </a:rPr>
              <a:t>test </a:t>
            </a:r>
            <a:r>
              <a:rPr lang="it-IT" sz="4000" b="1" dirty="0" err="1">
                <a:solidFill>
                  <a:schemeClr val="tx1"/>
                </a:solidFill>
              </a:rPr>
              <a:t>chamber</a:t>
            </a:r>
            <a:endParaRPr lang="it-IT" sz="4000" b="1" baseline="30000" dirty="0" smtClean="0">
              <a:solidFill>
                <a:schemeClr val="tx1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12817475" y="17713945"/>
            <a:ext cx="5724140" cy="499803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2" name="Connettore 1 151"/>
          <p:cNvCxnSpPr/>
          <p:nvPr/>
        </p:nvCxnSpPr>
        <p:spPr>
          <a:xfrm flipH="1">
            <a:off x="6532318" y="24255339"/>
            <a:ext cx="437199" cy="36437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1 152"/>
          <p:cNvCxnSpPr/>
          <p:nvPr/>
        </p:nvCxnSpPr>
        <p:spPr>
          <a:xfrm flipH="1">
            <a:off x="6744492" y="25263451"/>
            <a:ext cx="450050" cy="36004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1 153"/>
          <p:cNvCxnSpPr/>
          <p:nvPr/>
        </p:nvCxnSpPr>
        <p:spPr>
          <a:xfrm flipH="1">
            <a:off x="7194542" y="26631603"/>
            <a:ext cx="432048" cy="34563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1 154"/>
          <p:cNvCxnSpPr/>
          <p:nvPr/>
        </p:nvCxnSpPr>
        <p:spPr>
          <a:xfrm flipH="1">
            <a:off x="7754551" y="28648288"/>
            <a:ext cx="360040" cy="28757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1 157"/>
          <p:cNvCxnSpPr/>
          <p:nvPr/>
        </p:nvCxnSpPr>
        <p:spPr>
          <a:xfrm flipH="1">
            <a:off x="7904105" y="29069444"/>
            <a:ext cx="383421" cy="29846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2 158"/>
          <p:cNvCxnSpPr/>
          <p:nvPr/>
        </p:nvCxnSpPr>
        <p:spPr>
          <a:xfrm>
            <a:off x="6614456" y="24543371"/>
            <a:ext cx="296177" cy="93610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2 159"/>
          <p:cNvCxnSpPr/>
          <p:nvPr/>
        </p:nvCxnSpPr>
        <p:spPr>
          <a:xfrm>
            <a:off x="6906510" y="25479475"/>
            <a:ext cx="432048" cy="138306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2 160"/>
          <p:cNvCxnSpPr/>
          <p:nvPr/>
        </p:nvCxnSpPr>
        <p:spPr>
          <a:xfrm>
            <a:off x="7338558" y="26862541"/>
            <a:ext cx="565547" cy="192930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2 161"/>
          <p:cNvCxnSpPr/>
          <p:nvPr/>
        </p:nvCxnSpPr>
        <p:spPr>
          <a:xfrm>
            <a:off x="7934571" y="28792073"/>
            <a:ext cx="120171" cy="42660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1 162"/>
          <p:cNvCxnSpPr/>
          <p:nvPr/>
        </p:nvCxnSpPr>
        <p:spPr>
          <a:xfrm flipH="1">
            <a:off x="6465461" y="24255339"/>
            <a:ext cx="445172" cy="36437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2 163"/>
          <p:cNvCxnSpPr/>
          <p:nvPr/>
        </p:nvCxnSpPr>
        <p:spPr>
          <a:xfrm>
            <a:off x="6465461" y="24126180"/>
            <a:ext cx="133714" cy="40675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1 164"/>
          <p:cNvCxnSpPr/>
          <p:nvPr/>
        </p:nvCxnSpPr>
        <p:spPr>
          <a:xfrm>
            <a:off x="8389136" y="29045186"/>
            <a:ext cx="96227" cy="3227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1 165"/>
          <p:cNvCxnSpPr/>
          <p:nvPr/>
        </p:nvCxnSpPr>
        <p:spPr>
          <a:xfrm>
            <a:off x="9767324" y="27888629"/>
            <a:ext cx="96227" cy="3227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2 166"/>
          <p:cNvCxnSpPr/>
          <p:nvPr/>
        </p:nvCxnSpPr>
        <p:spPr>
          <a:xfrm flipH="1">
            <a:off x="8471180" y="28143771"/>
            <a:ext cx="1392371" cy="116288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CasellaDiTesto 167"/>
          <p:cNvSpPr txBox="1"/>
          <p:nvPr/>
        </p:nvSpPr>
        <p:spPr>
          <a:xfrm>
            <a:off x="5585339" y="24216731"/>
            <a:ext cx="91403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700" dirty="0" smtClean="0">
                <a:solidFill>
                  <a:schemeClr val="tx1"/>
                </a:solidFill>
              </a:rPr>
              <a:t>2 </a:t>
            </a:r>
            <a:r>
              <a:rPr lang="it-IT" sz="2700" dirty="0" smtClean="0">
                <a:solidFill>
                  <a:schemeClr val="tx1"/>
                </a:solidFill>
                <a:sym typeface="Symbol"/>
              </a:rPr>
              <a:t></a:t>
            </a:r>
            <a:r>
              <a:rPr lang="it-IT" sz="2700" dirty="0" smtClean="0">
                <a:solidFill>
                  <a:schemeClr val="tx1"/>
                </a:solidFill>
              </a:rPr>
              <a:t>m</a:t>
            </a:r>
            <a:endParaRPr lang="it-IT" sz="2700" dirty="0">
              <a:solidFill>
                <a:schemeClr val="tx1"/>
              </a:solidFill>
            </a:endParaRPr>
          </a:p>
        </p:txBody>
      </p:sp>
      <p:pic>
        <p:nvPicPr>
          <p:cNvPr id="169" name="Immagine 168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9933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30526">
            <a:off x="6910581" y="23011186"/>
            <a:ext cx="2809003" cy="6077527"/>
          </a:xfrm>
          <a:prstGeom prst="rect">
            <a:avLst/>
          </a:prstGeom>
        </p:spPr>
      </p:pic>
      <p:pic>
        <p:nvPicPr>
          <p:cNvPr id="171" name="Immagine 170"/>
          <p:cNvPicPr>
            <a:picLocks noChangeAspect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04" y="30933256"/>
            <a:ext cx="1396643" cy="3753490"/>
          </a:xfrm>
          <a:prstGeom prst="rect">
            <a:avLst/>
          </a:prstGeom>
        </p:spPr>
      </p:pic>
      <p:pic>
        <p:nvPicPr>
          <p:cNvPr id="172" name="Immagine 171"/>
          <p:cNvPicPr>
            <a:picLocks noChangeAspect="1"/>
          </p:cNvPicPr>
          <p:nvPr/>
        </p:nvPicPr>
        <p:blipFill rotWithShape="1"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04"/>
          <a:stretch/>
        </p:blipFill>
        <p:spPr>
          <a:xfrm>
            <a:off x="2200085" y="31295340"/>
            <a:ext cx="680286" cy="3391406"/>
          </a:xfrm>
          <a:prstGeom prst="rect">
            <a:avLst/>
          </a:prstGeom>
        </p:spPr>
      </p:pic>
      <p:pic>
        <p:nvPicPr>
          <p:cNvPr id="174" name="Immagine 173"/>
          <p:cNvPicPr>
            <a:picLocks noChangeAspect="1"/>
          </p:cNvPicPr>
          <p:nvPr/>
        </p:nvPicPr>
        <p:blipFill rotWithShape="1"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28"/>
          <a:stretch/>
        </p:blipFill>
        <p:spPr>
          <a:xfrm>
            <a:off x="5300699" y="31295340"/>
            <a:ext cx="676016" cy="3398668"/>
          </a:xfrm>
          <a:prstGeom prst="rect">
            <a:avLst/>
          </a:prstGeom>
        </p:spPr>
      </p:pic>
      <p:sp>
        <p:nvSpPr>
          <p:cNvPr id="175" name="CasellaDiTesto 174"/>
          <p:cNvSpPr txBox="1"/>
          <p:nvPr/>
        </p:nvSpPr>
        <p:spPr>
          <a:xfrm>
            <a:off x="1581121" y="29751475"/>
            <a:ext cx="86440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u="sng" dirty="0" smtClean="0"/>
              <a:t>Target Thermal and </a:t>
            </a:r>
            <a:r>
              <a:rPr lang="it-IT" sz="4000" b="1" u="sng" dirty="0" err="1" smtClean="0"/>
              <a:t>Mechanical</a:t>
            </a:r>
            <a:r>
              <a:rPr lang="it-IT" sz="4000" b="1" u="sng" dirty="0" smtClean="0"/>
              <a:t> Analysis</a:t>
            </a:r>
          </a:p>
        </p:txBody>
      </p:sp>
      <p:sp>
        <p:nvSpPr>
          <p:cNvPr id="176" name="CasellaDiTesto 175"/>
          <p:cNvSpPr txBox="1"/>
          <p:nvPr/>
        </p:nvSpPr>
        <p:spPr>
          <a:xfrm>
            <a:off x="91312" y="30332794"/>
            <a:ext cx="347278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500" dirty="0" err="1" smtClean="0"/>
              <a:t>Primary</a:t>
            </a:r>
            <a:r>
              <a:rPr lang="it-IT" sz="3500" dirty="0" smtClean="0"/>
              <a:t>: </a:t>
            </a:r>
            <a:r>
              <a:rPr lang="it-IT" sz="2500" dirty="0" err="1" smtClean="0"/>
              <a:t>Mises</a:t>
            </a:r>
            <a:r>
              <a:rPr lang="it-IT" sz="2500" dirty="0" smtClean="0"/>
              <a:t> Stress</a:t>
            </a:r>
            <a:r>
              <a:rPr lang="it-IT" sz="3500" dirty="0" smtClean="0"/>
              <a:t> </a:t>
            </a:r>
          </a:p>
        </p:txBody>
      </p:sp>
      <p:sp>
        <p:nvSpPr>
          <p:cNvPr id="177" name="CasellaDiTesto 176"/>
          <p:cNvSpPr txBox="1"/>
          <p:nvPr/>
        </p:nvSpPr>
        <p:spPr>
          <a:xfrm>
            <a:off x="3443992" y="30340414"/>
            <a:ext cx="369420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500" dirty="0" err="1" smtClean="0"/>
              <a:t>Fatigue</a:t>
            </a:r>
            <a:r>
              <a:rPr lang="it-IT" sz="3500" dirty="0" smtClean="0"/>
              <a:t>: </a:t>
            </a:r>
            <a:r>
              <a:rPr lang="it-IT" sz="2500" dirty="0" smtClean="0"/>
              <a:t>temperature</a:t>
            </a:r>
          </a:p>
        </p:txBody>
      </p:sp>
      <p:sp>
        <p:nvSpPr>
          <p:cNvPr id="178" name="CasellaDiTesto 177"/>
          <p:cNvSpPr txBox="1"/>
          <p:nvPr/>
        </p:nvSpPr>
        <p:spPr>
          <a:xfrm>
            <a:off x="241718" y="34749680"/>
            <a:ext cx="33587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 err="1" smtClean="0"/>
              <a:t>CuCrZr</a:t>
            </a:r>
            <a:r>
              <a:rPr lang="it-IT" sz="3000" b="1" dirty="0" smtClean="0"/>
              <a:t> </a:t>
            </a:r>
            <a:r>
              <a:rPr lang="it-IT" sz="3000" b="1" dirty="0" err="1" smtClean="0"/>
              <a:t>tubing</a:t>
            </a:r>
            <a:r>
              <a:rPr lang="it-IT" sz="3000" b="1" dirty="0" smtClean="0"/>
              <a:t> </a:t>
            </a:r>
            <a:r>
              <a:rPr lang="it-IT" sz="3000" b="1" dirty="0" err="1" smtClean="0"/>
              <a:t>plate</a:t>
            </a:r>
            <a:endParaRPr lang="it-IT" sz="3000" b="1" dirty="0" smtClean="0"/>
          </a:p>
        </p:txBody>
      </p:sp>
      <p:sp>
        <p:nvSpPr>
          <p:cNvPr id="180" name="CasellaDiTesto 179"/>
          <p:cNvSpPr txBox="1"/>
          <p:nvPr/>
        </p:nvSpPr>
        <p:spPr>
          <a:xfrm>
            <a:off x="3401417" y="34810009"/>
            <a:ext cx="31853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b="1" dirty="0" err="1" smtClean="0"/>
              <a:t>Pyro-graphite</a:t>
            </a:r>
            <a:r>
              <a:rPr lang="it-IT" sz="3000" b="1" dirty="0" smtClean="0"/>
              <a:t> </a:t>
            </a:r>
            <a:r>
              <a:rPr lang="it-IT" sz="3000" b="1" dirty="0" err="1" smtClean="0"/>
              <a:t>substrate</a:t>
            </a:r>
            <a:endParaRPr lang="it-IT" sz="3000" b="1" dirty="0" smtClean="0"/>
          </a:p>
        </p:txBody>
      </p:sp>
      <p:cxnSp>
        <p:nvCxnSpPr>
          <p:cNvPr id="181" name="Connettore 2 180"/>
          <p:cNvCxnSpPr/>
          <p:nvPr/>
        </p:nvCxnSpPr>
        <p:spPr>
          <a:xfrm>
            <a:off x="1021418" y="33513483"/>
            <a:ext cx="558873" cy="2031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2 181"/>
          <p:cNvCxnSpPr/>
          <p:nvPr/>
        </p:nvCxnSpPr>
        <p:spPr>
          <a:xfrm flipV="1">
            <a:off x="3472667" y="31005301"/>
            <a:ext cx="480985" cy="4235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CasellaDiTesto 182"/>
          <p:cNvSpPr txBox="1"/>
          <p:nvPr/>
        </p:nvSpPr>
        <p:spPr>
          <a:xfrm>
            <a:off x="241718" y="35211889"/>
            <a:ext cx="3230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700" dirty="0" smtClean="0">
                <a:solidFill>
                  <a:schemeClr val="tx1"/>
                </a:solidFill>
              </a:rPr>
              <a:t>σ</a:t>
            </a:r>
            <a:r>
              <a:rPr lang="it-IT" sz="2700" baseline="-25000" dirty="0" err="1" smtClean="0">
                <a:solidFill>
                  <a:schemeClr val="tx1"/>
                </a:solidFill>
              </a:rPr>
              <a:t>max</a:t>
            </a:r>
            <a:r>
              <a:rPr lang="it-IT" sz="2700" dirty="0" smtClean="0">
                <a:solidFill>
                  <a:schemeClr val="tx1"/>
                </a:solidFill>
              </a:rPr>
              <a:t> = 230 </a:t>
            </a:r>
            <a:r>
              <a:rPr lang="it-IT" sz="2700" dirty="0" err="1" smtClean="0">
                <a:solidFill>
                  <a:schemeClr val="tx1"/>
                </a:solidFill>
              </a:rPr>
              <a:t>MPa</a:t>
            </a:r>
            <a:endParaRPr lang="it-IT" sz="2700" dirty="0" smtClean="0">
              <a:solidFill>
                <a:schemeClr val="tx1"/>
              </a:solidFill>
            </a:endParaRPr>
          </a:p>
          <a:p>
            <a:r>
              <a:rPr lang="el-GR" sz="2700" dirty="0">
                <a:solidFill>
                  <a:schemeClr val="tx1"/>
                </a:solidFill>
              </a:rPr>
              <a:t>σ</a:t>
            </a:r>
            <a:r>
              <a:rPr lang="it-IT" sz="2700" baseline="-25000" dirty="0">
                <a:solidFill>
                  <a:schemeClr val="tx1"/>
                </a:solidFill>
              </a:rPr>
              <a:t>y</a:t>
            </a:r>
            <a:r>
              <a:rPr lang="it-IT" sz="2700" dirty="0">
                <a:solidFill>
                  <a:schemeClr val="tx1"/>
                </a:solidFill>
              </a:rPr>
              <a:t> (100 °C) ≈ 380 </a:t>
            </a:r>
            <a:r>
              <a:rPr lang="it-IT" sz="2700" dirty="0" err="1" smtClean="0">
                <a:solidFill>
                  <a:schemeClr val="tx1"/>
                </a:solidFill>
              </a:rPr>
              <a:t>MPa</a:t>
            </a:r>
            <a:endParaRPr lang="en-GB" sz="2700" dirty="0">
              <a:solidFill>
                <a:schemeClr val="tx1"/>
              </a:solidFill>
            </a:endParaRPr>
          </a:p>
        </p:txBody>
      </p:sp>
      <p:sp>
        <p:nvSpPr>
          <p:cNvPr id="184" name="CasellaDiTesto 183"/>
          <p:cNvSpPr txBox="1"/>
          <p:nvPr/>
        </p:nvSpPr>
        <p:spPr>
          <a:xfrm>
            <a:off x="3672760" y="35861891"/>
            <a:ext cx="295202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700" dirty="0" smtClean="0">
                <a:solidFill>
                  <a:schemeClr val="tx1"/>
                </a:solidFill>
              </a:rPr>
              <a:t>σ</a:t>
            </a:r>
            <a:r>
              <a:rPr lang="it-IT" sz="2700" baseline="-25000" dirty="0" smtClean="0">
                <a:solidFill>
                  <a:schemeClr val="tx1"/>
                </a:solidFill>
              </a:rPr>
              <a:t>min </a:t>
            </a:r>
            <a:r>
              <a:rPr lang="it-IT" sz="2700" dirty="0" smtClean="0">
                <a:solidFill>
                  <a:schemeClr val="tx1"/>
                </a:solidFill>
              </a:rPr>
              <a:t>= 4 </a:t>
            </a:r>
            <a:r>
              <a:rPr lang="it-IT" sz="2700" dirty="0" err="1" smtClean="0">
                <a:solidFill>
                  <a:schemeClr val="tx1"/>
                </a:solidFill>
              </a:rPr>
              <a:t>MPa</a:t>
            </a:r>
            <a:endParaRPr lang="it-IT" sz="2700" dirty="0" smtClean="0">
              <a:solidFill>
                <a:schemeClr val="tx1"/>
              </a:solidFill>
            </a:endParaRPr>
          </a:p>
          <a:p>
            <a:r>
              <a:rPr lang="el-GR" sz="2700" dirty="0">
                <a:solidFill>
                  <a:schemeClr val="tx1"/>
                </a:solidFill>
              </a:rPr>
              <a:t>σ</a:t>
            </a:r>
            <a:r>
              <a:rPr lang="it-IT" sz="2700" baseline="-25000" dirty="0" err="1">
                <a:solidFill>
                  <a:schemeClr val="tx1"/>
                </a:solidFill>
              </a:rPr>
              <a:t>max</a:t>
            </a:r>
            <a:r>
              <a:rPr lang="it-IT" sz="2700" dirty="0">
                <a:solidFill>
                  <a:schemeClr val="tx1"/>
                </a:solidFill>
              </a:rPr>
              <a:t> =17 </a:t>
            </a:r>
            <a:r>
              <a:rPr lang="it-IT" sz="2700" dirty="0" err="1" smtClean="0">
                <a:solidFill>
                  <a:schemeClr val="tx1"/>
                </a:solidFill>
              </a:rPr>
              <a:t>MPa</a:t>
            </a:r>
            <a:endParaRPr lang="it-IT" sz="2700" dirty="0" smtClean="0">
              <a:solidFill>
                <a:schemeClr val="tx1"/>
              </a:solidFill>
            </a:endParaRPr>
          </a:p>
          <a:p>
            <a:r>
              <a:rPr lang="el-GR" sz="2700" dirty="0">
                <a:solidFill>
                  <a:schemeClr val="tx1"/>
                </a:solidFill>
              </a:rPr>
              <a:t>σ</a:t>
            </a:r>
            <a:r>
              <a:rPr lang="it-IT" sz="2700" baseline="-25000" dirty="0">
                <a:solidFill>
                  <a:schemeClr val="tx1"/>
                </a:solidFill>
              </a:rPr>
              <a:t>a </a:t>
            </a:r>
            <a:r>
              <a:rPr lang="it-IT" sz="2700" dirty="0">
                <a:solidFill>
                  <a:schemeClr val="tx1"/>
                </a:solidFill>
              </a:rPr>
              <a:t>= </a:t>
            </a:r>
            <a:r>
              <a:rPr lang="en-GB" sz="2700" dirty="0">
                <a:solidFill>
                  <a:schemeClr val="tx1"/>
                </a:solidFill>
              </a:rPr>
              <a:t>Δ</a:t>
            </a:r>
            <a:r>
              <a:rPr lang="el-GR" sz="2700" dirty="0">
                <a:solidFill>
                  <a:schemeClr val="tx1"/>
                </a:solidFill>
              </a:rPr>
              <a:t>σ</a:t>
            </a:r>
            <a:r>
              <a:rPr lang="it-IT" sz="2700" dirty="0">
                <a:solidFill>
                  <a:schemeClr val="tx1"/>
                </a:solidFill>
              </a:rPr>
              <a:t>/2 = 6.5 </a:t>
            </a:r>
            <a:r>
              <a:rPr lang="it-IT" sz="2700" dirty="0" err="1" smtClean="0">
                <a:solidFill>
                  <a:schemeClr val="tx1"/>
                </a:solidFill>
              </a:rPr>
              <a:t>MPa</a:t>
            </a:r>
            <a:endParaRPr lang="it-IT" sz="2700" dirty="0" smtClean="0">
              <a:solidFill>
                <a:schemeClr val="tx1"/>
              </a:solidFill>
            </a:endParaRPr>
          </a:p>
          <a:p>
            <a:r>
              <a:rPr lang="el-GR" sz="2700" dirty="0">
                <a:solidFill>
                  <a:schemeClr val="tx1"/>
                </a:solidFill>
              </a:rPr>
              <a:t>σ</a:t>
            </a:r>
            <a:r>
              <a:rPr lang="it-IT" sz="2700" baseline="-25000" dirty="0">
                <a:solidFill>
                  <a:schemeClr val="tx1"/>
                </a:solidFill>
              </a:rPr>
              <a:t>a</a:t>
            </a:r>
            <a:r>
              <a:rPr lang="it-IT" sz="2700" dirty="0">
                <a:solidFill>
                  <a:schemeClr val="tx1"/>
                </a:solidFill>
              </a:rPr>
              <a:t> </a:t>
            </a:r>
            <a:r>
              <a:rPr lang="it-IT" sz="2700" dirty="0" err="1" smtClean="0">
                <a:solidFill>
                  <a:schemeClr val="tx1"/>
                </a:solidFill>
              </a:rPr>
              <a:t>limit</a:t>
            </a:r>
            <a:r>
              <a:rPr lang="it-IT" sz="2700" dirty="0" smtClean="0">
                <a:solidFill>
                  <a:schemeClr val="tx1"/>
                </a:solidFill>
              </a:rPr>
              <a:t>   </a:t>
            </a:r>
            <a:r>
              <a:rPr lang="it-IT" sz="2700" dirty="0">
                <a:solidFill>
                  <a:schemeClr val="tx1"/>
                </a:solidFill>
              </a:rPr>
              <a:t>̴ 9 </a:t>
            </a:r>
            <a:r>
              <a:rPr lang="it-IT" sz="2700" dirty="0" err="1" smtClean="0">
                <a:solidFill>
                  <a:schemeClr val="tx1"/>
                </a:solidFill>
              </a:rPr>
              <a:t>MPa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5" name="CasellaDiTesto 184"/>
          <p:cNvSpPr txBox="1"/>
          <p:nvPr/>
        </p:nvSpPr>
        <p:spPr>
          <a:xfrm>
            <a:off x="7604665" y="36736695"/>
            <a:ext cx="326717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err="1" smtClean="0">
                <a:solidFill>
                  <a:schemeClr val="tx1"/>
                </a:solidFill>
              </a:rPr>
              <a:t>T</a:t>
            </a:r>
            <a:r>
              <a:rPr lang="en-GB" sz="2700" baseline="-25000" dirty="0" err="1" smtClean="0">
                <a:solidFill>
                  <a:schemeClr val="tx1"/>
                </a:solidFill>
              </a:rPr>
              <a:t>max</a:t>
            </a:r>
            <a:r>
              <a:rPr lang="en-GB" sz="2700" dirty="0" smtClean="0">
                <a:solidFill>
                  <a:schemeClr val="tx1"/>
                </a:solidFill>
              </a:rPr>
              <a:t> </a:t>
            </a:r>
            <a:r>
              <a:rPr lang="en-GB" sz="2700" baseline="-25000" dirty="0" smtClean="0">
                <a:solidFill>
                  <a:schemeClr val="tx1"/>
                </a:solidFill>
              </a:rPr>
              <a:t>hydride</a:t>
            </a:r>
            <a:r>
              <a:rPr lang="en-GB" sz="2700" dirty="0" smtClean="0">
                <a:solidFill>
                  <a:schemeClr val="tx1"/>
                </a:solidFill>
              </a:rPr>
              <a:t> = 370 °C</a:t>
            </a:r>
          </a:p>
        </p:txBody>
      </p:sp>
      <p:sp>
        <p:nvSpPr>
          <p:cNvPr id="186" name="TextBox 14"/>
          <p:cNvSpPr txBox="1"/>
          <p:nvPr/>
        </p:nvSpPr>
        <p:spPr>
          <a:xfrm>
            <a:off x="13698601" y="30534650"/>
            <a:ext cx="15984829" cy="1364871"/>
          </a:xfrm>
          <a:prstGeom prst="rect">
            <a:avLst/>
          </a:prstGeom>
          <a:gradFill>
            <a:gsLst>
              <a:gs pos="100000">
                <a:schemeClr val="accent3">
                  <a:shade val="51000"/>
                  <a:satMod val="130000"/>
                  <a:alpha val="1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algn="ctr"/>
            <a:r>
              <a:rPr lang="it-IT" sz="4000" b="1" dirty="0" err="1">
                <a:solidFill>
                  <a:schemeClr val="tx1"/>
                </a:solidFill>
              </a:rPr>
              <a:t>Deuterium-tritium</a:t>
            </a:r>
            <a:r>
              <a:rPr lang="it-IT" sz="4000" b="1" dirty="0">
                <a:solidFill>
                  <a:schemeClr val="tx1"/>
                </a:solidFill>
              </a:rPr>
              <a:t> </a:t>
            </a:r>
            <a:r>
              <a:rPr lang="it-IT" sz="4000" b="1" dirty="0" err="1">
                <a:solidFill>
                  <a:schemeClr val="tx1"/>
                </a:solidFill>
              </a:rPr>
              <a:t>stocked</a:t>
            </a:r>
            <a:r>
              <a:rPr lang="it-IT" sz="4000" b="1" dirty="0">
                <a:solidFill>
                  <a:schemeClr val="tx1"/>
                </a:solidFill>
              </a:rPr>
              <a:t> in metal </a:t>
            </a:r>
            <a:r>
              <a:rPr lang="it-IT" sz="4000" b="1" dirty="0" err="1">
                <a:solidFill>
                  <a:schemeClr val="tx1"/>
                </a:solidFill>
              </a:rPr>
              <a:t>hydride</a:t>
            </a:r>
            <a:r>
              <a:rPr lang="it-IT" sz="4000" b="1" dirty="0">
                <a:solidFill>
                  <a:schemeClr val="tx1"/>
                </a:solidFill>
              </a:rPr>
              <a:t> </a:t>
            </a:r>
            <a:r>
              <a:rPr lang="it-IT" sz="4000" b="1" dirty="0" err="1">
                <a:solidFill>
                  <a:schemeClr val="tx1"/>
                </a:solidFill>
              </a:rPr>
              <a:t>form</a:t>
            </a:r>
            <a:r>
              <a:rPr lang="it-IT" sz="4000" b="1" dirty="0">
                <a:solidFill>
                  <a:schemeClr val="tx1"/>
                </a:solidFill>
              </a:rPr>
              <a:t> target </a:t>
            </a:r>
            <a:r>
              <a:rPr lang="it-IT" sz="4000" b="1" dirty="0" err="1" smtClean="0">
                <a:solidFill>
                  <a:schemeClr val="tx1"/>
                </a:solidFill>
              </a:rPr>
              <a:t>surface</a:t>
            </a:r>
            <a:endParaRPr lang="it-IT" sz="4000" b="1" dirty="0">
              <a:solidFill>
                <a:schemeClr val="tx1"/>
              </a:solidFill>
            </a:endParaRPr>
          </a:p>
          <a:p>
            <a:pPr algn="ctr"/>
            <a:r>
              <a:rPr lang="it-IT" sz="4000" b="1" dirty="0">
                <a:solidFill>
                  <a:schemeClr val="tx1"/>
                </a:solidFill>
              </a:rPr>
              <a:t>D-T </a:t>
            </a:r>
            <a:r>
              <a:rPr lang="it-IT" sz="4000" b="1" dirty="0" err="1" smtClean="0">
                <a:solidFill>
                  <a:schemeClr val="tx1"/>
                </a:solidFill>
              </a:rPr>
              <a:t>ions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Continuous</a:t>
            </a:r>
            <a:r>
              <a:rPr lang="it-IT" sz="4000" b="1" dirty="0" smtClean="0">
                <a:solidFill>
                  <a:schemeClr val="tx1"/>
                </a:solidFill>
              </a:rPr>
              <a:t> re-</a:t>
            </a:r>
            <a:r>
              <a:rPr lang="it-IT" sz="4000" b="1" dirty="0" err="1" smtClean="0">
                <a:solidFill>
                  <a:schemeClr val="tx1"/>
                </a:solidFill>
              </a:rPr>
              <a:t>load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through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ion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beam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implantation</a:t>
            </a:r>
            <a:endParaRPr lang="it-IT" sz="4000" b="1" dirty="0">
              <a:solidFill>
                <a:schemeClr val="tx1"/>
              </a:solidFill>
            </a:endParaRPr>
          </a:p>
        </p:txBody>
      </p:sp>
      <p:sp>
        <p:nvSpPr>
          <p:cNvPr id="187" name="TextBox 14"/>
          <p:cNvSpPr txBox="1"/>
          <p:nvPr/>
        </p:nvSpPr>
        <p:spPr>
          <a:xfrm>
            <a:off x="13704659" y="31933429"/>
            <a:ext cx="15964557" cy="1796918"/>
          </a:xfrm>
          <a:prstGeom prst="rect">
            <a:avLst/>
          </a:prstGeom>
          <a:gradFill>
            <a:gsLst>
              <a:gs pos="100000">
                <a:schemeClr val="accent3">
                  <a:shade val="51000"/>
                  <a:satMod val="130000"/>
                  <a:alpha val="1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it-IT" sz="3600" dirty="0" err="1">
                <a:solidFill>
                  <a:schemeClr val="tx1"/>
                </a:solidFill>
              </a:rPr>
              <a:t>Titanium</a:t>
            </a:r>
            <a:r>
              <a:rPr lang="it-IT" sz="3600" dirty="0">
                <a:solidFill>
                  <a:schemeClr val="tx1"/>
                </a:solidFill>
              </a:rPr>
              <a:t> – </a:t>
            </a:r>
            <a:r>
              <a:rPr lang="it-IT" sz="3600" dirty="0" err="1" smtClean="0">
                <a:solidFill>
                  <a:schemeClr val="tx1"/>
                </a:solidFill>
              </a:rPr>
              <a:t>Erbium</a:t>
            </a:r>
            <a:r>
              <a:rPr lang="it-IT" sz="3600" dirty="0" smtClean="0">
                <a:solidFill>
                  <a:schemeClr val="tx1"/>
                </a:solidFill>
              </a:rPr>
              <a:t> </a:t>
            </a:r>
            <a:r>
              <a:rPr lang="it-IT" sz="3600" dirty="0">
                <a:solidFill>
                  <a:schemeClr val="tx1"/>
                </a:solidFill>
              </a:rPr>
              <a:t>metal </a:t>
            </a:r>
            <a:r>
              <a:rPr lang="it-IT" sz="3600" dirty="0" err="1" smtClean="0">
                <a:solidFill>
                  <a:schemeClr val="tx1"/>
                </a:solidFill>
              </a:rPr>
              <a:t>hydride</a:t>
            </a:r>
            <a:r>
              <a:rPr lang="it-IT" sz="3600" dirty="0" smtClean="0">
                <a:solidFill>
                  <a:schemeClr val="tx1"/>
                </a:solidFill>
              </a:rPr>
              <a:t>: </a:t>
            </a:r>
            <a:r>
              <a:rPr lang="it-IT" sz="3600" dirty="0" err="1" smtClean="0">
                <a:solidFill>
                  <a:schemeClr val="tx1"/>
                </a:solidFill>
              </a:rPr>
              <a:t>sputtering</a:t>
            </a:r>
            <a:r>
              <a:rPr lang="it-IT" sz="3600" dirty="0" smtClean="0">
                <a:solidFill>
                  <a:schemeClr val="tx1"/>
                </a:solidFill>
              </a:rPr>
              <a:t> </a:t>
            </a:r>
            <a:r>
              <a:rPr lang="it-IT" sz="3600" dirty="0" err="1" smtClean="0">
                <a:solidFill>
                  <a:schemeClr val="tx1"/>
                </a:solidFill>
              </a:rPr>
              <a:t>restored</a:t>
            </a:r>
            <a:r>
              <a:rPr lang="it-IT" sz="3600" dirty="0" smtClean="0">
                <a:solidFill>
                  <a:schemeClr val="tx1"/>
                </a:solidFill>
              </a:rPr>
              <a:t> by on-line </a:t>
            </a:r>
            <a:r>
              <a:rPr lang="it-IT" sz="3600" dirty="0" err="1" smtClean="0">
                <a:solidFill>
                  <a:schemeClr val="tx1"/>
                </a:solidFill>
              </a:rPr>
              <a:t>deposition</a:t>
            </a:r>
            <a:endParaRPr lang="it-IT" sz="3600" dirty="0">
              <a:solidFill>
                <a:schemeClr val="tx1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it-IT" sz="3600" dirty="0">
                <a:solidFill>
                  <a:schemeClr val="tx1"/>
                </a:solidFill>
              </a:rPr>
              <a:t>D-T </a:t>
            </a:r>
            <a:r>
              <a:rPr lang="it-IT" sz="3600" dirty="0" err="1">
                <a:solidFill>
                  <a:schemeClr val="tx1"/>
                </a:solidFill>
              </a:rPr>
              <a:t>storage</a:t>
            </a:r>
            <a:r>
              <a:rPr lang="it-IT" sz="3600" dirty="0">
                <a:solidFill>
                  <a:schemeClr val="tx1"/>
                </a:solidFill>
              </a:rPr>
              <a:t> in </a:t>
            </a:r>
            <a:r>
              <a:rPr lang="it-IT" sz="3600" dirty="0" err="1">
                <a:solidFill>
                  <a:schemeClr val="tx1"/>
                </a:solidFill>
              </a:rPr>
              <a:t>vacuum</a:t>
            </a:r>
            <a:r>
              <a:rPr lang="it-IT" sz="3600" dirty="0">
                <a:solidFill>
                  <a:schemeClr val="tx1"/>
                </a:solidFill>
              </a:rPr>
              <a:t> </a:t>
            </a:r>
            <a:r>
              <a:rPr lang="it-IT" sz="3600" dirty="0" smtClean="0">
                <a:solidFill>
                  <a:schemeClr val="tx1"/>
                </a:solidFill>
              </a:rPr>
              <a:t>- </a:t>
            </a:r>
            <a:r>
              <a:rPr lang="it-IT" sz="3600" dirty="0">
                <a:solidFill>
                  <a:schemeClr val="tx1"/>
                </a:solidFill>
              </a:rPr>
              <a:t>high temperature </a:t>
            </a:r>
            <a:r>
              <a:rPr lang="it-IT" sz="3600" dirty="0" smtClean="0">
                <a:solidFill>
                  <a:schemeClr val="tx1"/>
                </a:solidFill>
              </a:rPr>
              <a:t>(</a:t>
            </a:r>
            <a:r>
              <a:rPr lang="it-IT" sz="3600" dirty="0">
                <a:solidFill>
                  <a:schemeClr val="tx1"/>
                </a:solidFill>
              </a:rPr>
              <a:t>up to 400 °C)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it-IT" sz="3600" dirty="0">
                <a:solidFill>
                  <a:schemeClr val="tx1"/>
                </a:solidFill>
              </a:rPr>
              <a:t>2 micron </a:t>
            </a:r>
            <a:r>
              <a:rPr lang="it-IT" sz="3600" dirty="0" err="1">
                <a:solidFill>
                  <a:schemeClr val="tx1"/>
                </a:solidFill>
              </a:rPr>
              <a:t>layer</a:t>
            </a:r>
            <a:r>
              <a:rPr lang="it-IT" sz="3600" dirty="0">
                <a:solidFill>
                  <a:schemeClr val="tx1"/>
                </a:solidFill>
              </a:rPr>
              <a:t> for D</a:t>
            </a:r>
            <a:r>
              <a:rPr lang="it-IT" sz="3600" baseline="30000" dirty="0">
                <a:solidFill>
                  <a:schemeClr val="tx1"/>
                </a:solidFill>
              </a:rPr>
              <a:t>+</a:t>
            </a:r>
            <a:r>
              <a:rPr lang="it-IT" sz="3600" dirty="0">
                <a:solidFill>
                  <a:schemeClr val="tx1"/>
                </a:solidFill>
              </a:rPr>
              <a:t>/T</a:t>
            </a:r>
            <a:r>
              <a:rPr lang="it-IT" sz="3600" baseline="30000" dirty="0">
                <a:solidFill>
                  <a:schemeClr val="tx1"/>
                </a:solidFill>
              </a:rPr>
              <a:t>+</a:t>
            </a:r>
            <a:r>
              <a:rPr lang="it-IT" sz="3600" dirty="0">
                <a:solidFill>
                  <a:schemeClr val="tx1"/>
                </a:solidFill>
              </a:rPr>
              <a:t> 200 </a:t>
            </a:r>
            <a:r>
              <a:rPr lang="it-IT" sz="3600" dirty="0" err="1">
                <a:solidFill>
                  <a:schemeClr val="tx1"/>
                </a:solidFill>
              </a:rPr>
              <a:t>keV</a:t>
            </a:r>
            <a:r>
              <a:rPr lang="it-IT" sz="3600" dirty="0">
                <a:solidFill>
                  <a:schemeClr val="tx1"/>
                </a:solidFill>
              </a:rPr>
              <a:t> </a:t>
            </a:r>
            <a:r>
              <a:rPr lang="it-IT" sz="3600" dirty="0" err="1" smtClean="0">
                <a:solidFill>
                  <a:schemeClr val="tx1"/>
                </a:solidFill>
              </a:rPr>
              <a:t>ions</a:t>
            </a:r>
            <a:endParaRPr lang="it-IT" sz="3600" dirty="0">
              <a:solidFill>
                <a:schemeClr val="tx1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 rot="21077082">
            <a:off x="13441090" y="25335971"/>
            <a:ext cx="1094781" cy="4305595"/>
          </a:xfrm>
          <a:prstGeom prst="ellipse">
            <a:avLst/>
          </a:prstGeom>
          <a:gradFill flip="none" rotWithShape="1">
            <a:gsLst>
              <a:gs pos="69000">
                <a:srgbClr val="FF8E00">
                  <a:alpha val="50000"/>
                </a:srgbClr>
              </a:gs>
              <a:gs pos="0">
                <a:srgbClr val="FF0000"/>
              </a:gs>
              <a:gs pos="100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CasellaDiTesto 95"/>
          <p:cNvSpPr txBox="1"/>
          <p:nvPr/>
        </p:nvSpPr>
        <p:spPr>
          <a:xfrm>
            <a:off x="23959095" y="27673874"/>
            <a:ext cx="503623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700" dirty="0" smtClean="0"/>
              <a:t>PINI NBI </a:t>
            </a:r>
            <a:r>
              <a:rPr lang="it-IT" sz="2700" dirty="0" err="1" smtClean="0"/>
              <a:t>at</a:t>
            </a:r>
            <a:r>
              <a:rPr lang="it-IT" sz="2700" dirty="0" smtClean="0"/>
              <a:t> JET </a:t>
            </a:r>
            <a:r>
              <a:rPr lang="it-IT" sz="2700" dirty="0" err="1" smtClean="0"/>
              <a:t>tokamak</a:t>
            </a:r>
            <a:endParaRPr lang="it-IT" sz="2700" dirty="0" smtClean="0"/>
          </a:p>
        </p:txBody>
      </p:sp>
      <p:cxnSp>
        <p:nvCxnSpPr>
          <p:cNvPr id="22" name="Connettore 2 21"/>
          <p:cNvCxnSpPr/>
          <p:nvPr/>
        </p:nvCxnSpPr>
        <p:spPr>
          <a:xfrm flipH="1" flipV="1">
            <a:off x="12079640" y="20738281"/>
            <a:ext cx="1640182" cy="612426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8" name="Grafico 10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3075128"/>
              </p:ext>
            </p:extLst>
          </p:nvPr>
        </p:nvGraphicFramePr>
        <p:xfrm>
          <a:off x="6228243" y="30951223"/>
          <a:ext cx="6157184" cy="4714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graphicFrame>
        <p:nvGraphicFramePr>
          <p:cNvPr id="109" name="Grafico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6728136"/>
              </p:ext>
            </p:extLst>
          </p:nvPr>
        </p:nvGraphicFramePr>
        <p:xfrm>
          <a:off x="9726516" y="31348445"/>
          <a:ext cx="2562225" cy="236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111" name="CasellaDiTesto 110"/>
          <p:cNvSpPr txBox="1"/>
          <p:nvPr/>
        </p:nvSpPr>
        <p:spPr>
          <a:xfrm>
            <a:off x="7774900" y="35627388"/>
            <a:ext cx="326717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smtClean="0">
                <a:solidFill>
                  <a:schemeClr val="tx1"/>
                </a:solidFill>
              </a:rPr>
              <a:t>Time [sec]</a:t>
            </a:r>
          </a:p>
        </p:txBody>
      </p:sp>
      <p:sp>
        <p:nvSpPr>
          <p:cNvPr id="112" name="CasellaDiTesto 111"/>
          <p:cNvSpPr txBox="1"/>
          <p:nvPr/>
        </p:nvSpPr>
        <p:spPr>
          <a:xfrm>
            <a:off x="7840691" y="30671610"/>
            <a:ext cx="391441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i="1" u="sng" dirty="0" smtClean="0">
                <a:solidFill>
                  <a:schemeClr val="tx1"/>
                </a:solidFill>
              </a:rPr>
              <a:t>Temperature cycle [°C]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8046" y="34405501"/>
            <a:ext cx="3818649" cy="3369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0823" y="34369282"/>
            <a:ext cx="3818902" cy="3406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" name="CasellaDiTesto 116"/>
          <p:cNvSpPr txBox="1"/>
          <p:nvPr/>
        </p:nvSpPr>
        <p:spPr>
          <a:xfrm>
            <a:off x="21009653" y="37715939"/>
            <a:ext cx="485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18" name="CasellaDiTesto 117"/>
          <p:cNvSpPr txBox="1"/>
          <p:nvPr/>
        </p:nvSpPr>
        <p:spPr>
          <a:xfrm>
            <a:off x="22033226" y="37715939"/>
            <a:ext cx="81231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smtClean="0">
                <a:solidFill>
                  <a:schemeClr val="tx1"/>
                </a:solidFill>
              </a:rPr>
              <a:t>100</a:t>
            </a:r>
          </a:p>
        </p:txBody>
      </p:sp>
      <p:sp>
        <p:nvSpPr>
          <p:cNvPr id="123" name="CasellaDiTesto 122"/>
          <p:cNvSpPr txBox="1"/>
          <p:nvPr/>
        </p:nvSpPr>
        <p:spPr>
          <a:xfrm>
            <a:off x="23356695" y="37715939"/>
            <a:ext cx="81231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smtClean="0">
                <a:solidFill>
                  <a:schemeClr val="tx1"/>
                </a:solidFill>
              </a:rPr>
              <a:t>200</a:t>
            </a:r>
          </a:p>
        </p:txBody>
      </p:sp>
      <p:sp>
        <p:nvSpPr>
          <p:cNvPr id="124" name="CasellaDiTesto 123"/>
          <p:cNvSpPr txBox="1"/>
          <p:nvPr/>
        </p:nvSpPr>
        <p:spPr>
          <a:xfrm>
            <a:off x="24462549" y="37712164"/>
            <a:ext cx="81231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smtClean="0">
                <a:solidFill>
                  <a:schemeClr val="tx1"/>
                </a:solidFill>
              </a:rPr>
              <a:t>300</a:t>
            </a:r>
          </a:p>
        </p:txBody>
      </p:sp>
      <p:sp>
        <p:nvSpPr>
          <p:cNvPr id="126" name="CasellaDiTesto 125"/>
          <p:cNvSpPr txBox="1"/>
          <p:nvPr/>
        </p:nvSpPr>
        <p:spPr>
          <a:xfrm>
            <a:off x="25134331" y="37720736"/>
            <a:ext cx="485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27" name="CasellaDiTesto 126"/>
          <p:cNvSpPr txBox="1"/>
          <p:nvPr/>
        </p:nvSpPr>
        <p:spPr>
          <a:xfrm>
            <a:off x="26085896" y="37720736"/>
            <a:ext cx="81231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smtClean="0">
                <a:solidFill>
                  <a:schemeClr val="tx1"/>
                </a:solidFill>
              </a:rPr>
              <a:t>100</a:t>
            </a:r>
          </a:p>
        </p:txBody>
      </p:sp>
      <p:sp>
        <p:nvSpPr>
          <p:cNvPr id="128" name="CasellaDiTesto 127"/>
          <p:cNvSpPr txBox="1"/>
          <p:nvPr/>
        </p:nvSpPr>
        <p:spPr>
          <a:xfrm>
            <a:off x="27409365" y="37720736"/>
            <a:ext cx="81231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smtClean="0">
                <a:solidFill>
                  <a:schemeClr val="tx1"/>
                </a:solidFill>
              </a:rPr>
              <a:t>200</a:t>
            </a:r>
          </a:p>
        </p:txBody>
      </p:sp>
      <p:sp>
        <p:nvSpPr>
          <p:cNvPr id="129" name="CasellaDiTesto 128"/>
          <p:cNvSpPr txBox="1"/>
          <p:nvPr/>
        </p:nvSpPr>
        <p:spPr>
          <a:xfrm>
            <a:off x="28639013" y="37716961"/>
            <a:ext cx="81231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smtClean="0">
                <a:solidFill>
                  <a:schemeClr val="tx1"/>
                </a:solidFill>
              </a:rPr>
              <a:t>300</a:t>
            </a:r>
          </a:p>
        </p:txBody>
      </p:sp>
      <p:sp>
        <p:nvSpPr>
          <p:cNvPr id="130" name="CasellaDiTesto 129"/>
          <p:cNvSpPr txBox="1"/>
          <p:nvPr/>
        </p:nvSpPr>
        <p:spPr>
          <a:xfrm>
            <a:off x="20659083" y="37458248"/>
            <a:ext cx="4850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31" name="CasellaDiTesto 130"/>
          <p:cNvSpPr txBox="1"/>
          <p:nvPr/>
        </p:nvSpPr>
        <p:spPr>
          <a:xfrm>
            <a:off x="20136557" y="36779835"/>
            <a:ext cx="11521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smtClean="0">
                <a:solidFill>
                  <a:schemeClr val="tx1"/>
                </a:solidFill>
              </a:rPr>
              <a:t>1</a:t>
            </a:r>
            <a:r>
              <a:rPr lang="en-GB" sz="2000" dirty="0" smtClean="0">
                <a:solidFill>
                  <a:schemeClr val="tx1"/>
                </a:solidFill>
              </a:rPr>
              <a:t>x</a:t>
            </a:r>
            <a:r>
              <a:rPr lang="en-GB" sz="2700" dirty="0" smtClean="0">
                <a:solidFill>
                  <a:schemeClr val="tx1"/>
                </a:solidFill>
              </a:rPr>
              <a:t>10</a:t>
            </a:r>
            <a:r>
              <a:rPr lang="en-GB" sz="2700" baseline="30000" dirty="0" smtClean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132" name="CasellaDiTesto 131"/>
          <p:cNvSpPr txBox="1"/>
          <p:nvPr/>
        </p:nvSpPr>
        <p:spPr>
          <a:xfrm>
            <a:off x="20136557" y="36131763"/>
            <a:ext cx="11521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smtClean="0">
                <a:solidFill>
                  <a:schemeClr val="tx1"/>
                </a:solidFill>
              </a:rPr>
              <a:t>2</a:t>
            </a:r>
            <a:r>
              <a:rPr lang="en-GB" sz="2000" dirty="0" smtClean="0">
                <a:solidFill>
                  <a:schemeClr val="tx1"/>
                </a:solidFill>
              </a:rPr>
              <a:t>x</a:t>
            </a:r>
            <a:r>
              <a:rPr lang="en-GB" sz="2700" dirty="0" smtClean="0">
                <a:solidFill>
                  <a:schemeClr val="tx1"/>
                </a:solidFill>
              </a:rPr>
              <a:t>10</a:t>
            </a:r>
            <a:r>
              <a:rPr lang="en-GB" sz="2700" baseline="30000" dirty="0" smtClean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133" name="CasellaDiTesto 132"/>
          <p:cNvSpPr txBox="1"/>
          <p:nvPr/>
        </p:nvSpPr>
        <p:spPr>
          <a:xfrm>
            <a:off x="20136557" y="35513853"/>
            <a:ext cx="11521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smtClean="0">
                <a:solidFill>
                  <a:schemeClr val="tx1"/>
                </a:solidFill>
              </a:rPr>
              <a:t>3</a:t>
            </a:r>
            <a:r>
              <a:rPr lang="en-GB" sz="2000" dirty="0" smtClean="0">
                <a:solidFill>
                  <a:schemeClr val="tx1"/>
                </a:solidFill>
              </a:rPr>
              <a:t>x</a:t>
            </a:r>
            <a:r>
              <a:rPr lang="en-GB" sz="2700" dirty="0" smtClean="0">
                <a:solidFill>
                  <a:schemeClr val="tx1"/>
                </a:solidFill>
              </a:rPr>
              <a:t>10</a:t>
            </a:r>
            <a:r>
              <a:rPr lang="en-GB" sz="2700" baseline="30000" dirty="0" smtClean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134" name="CasellaDiTesto 133"/>
          <p:cNvSpPr txBox="1"/>
          <p:nvPr/>
        </p:nvSpPr>
        <p:spPr>
          <a:xfrm>
            <a:off x="20136557" y="34835619"/>
            <a:ext cx="11521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smtClean="0">
                <a:solidFill>
                  <a:schemeClr val="tx1"/>
                </a:solidFill>
              </a:rPr>
              <a:t>4</a:t>
            </a:r>
            <a:r>
              <a:rPr lang="en-GB" sz="2000" dirty="0" smtClean="0">
                <a:solidFill>
                  <a:schemeClr val="tx1"/>
                </a:solidFill>
              </a:rPr>
              <a:t>x</a:t>
            </a:r>
            <a:r>
              <a:rPr lang="en-GB" sz="2700" dirty="0" smtClean="0">
                <a:solidFill>
                  <a:schemeClr val="tx1"/>
                </a:solidFill>
              </a:rPr>
              <a:t>10</a:t>
            </a:r>
            <a:r>
              <a:rPr lang="en-GB" sz="2700" baseline="30000" dirty="0" smtClean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135" name="CasellaDiTesto 134"/>
          <p:cNvSpPr txBox="1"/>
          <p:nvPr/>
        </p:nvSpPr>
        <p:spPr>
          <a:xfrm>
            <a:off x="20142069" y="34252831"/>
            <a:ext cx="11521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smtClean="0">
                <a:solidFill>
                  <a:schemeClr val="tx1"/>
                </a:solidFill>
              </a:rPr>
              <a:t>5</a:t>
            </a:r>
            <a:r>
              <a:rPr lang="en-GB" sz="2000" dirty="0" smtClean="0">
                <a:solidFill>
                  <a:schemeClr val="tx1"/>
                </a:solidFill>
              </a:rPr>
              <a:t>x</a:t>
            </a:r>
            <a:r>
              <a:rPr lang="en-GB" sz="2700" dirty="0" smtClean="0">
                <a:solidFill>
                  <a:schemeClr val="tx1"/>
                </a:solidFill>
              </a:rPr>
              <a:t>10</a:t>
            </a:r>
            <a:r>
              <a:rPr lang="en-GB" sz="2700" baseline="30000" dirty="0" smtClean="0">
                <a:solidFill>
                  <a:schemeClr val="tx1"/>
                </a:solidFill>
              </a:rPr>
              <a:t>11</a:t>
            </a:r>
          </a:p>
        </p:txBody>
      </p:sp>
      <p:pic>
        <p:nvPicPr>
          <p:cNvPr id="136" name="Picture 7"/>
          <p:cNvPicPr>
            <a:picLocks noChangeAspect="1" noChangeArrowheads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9" t="8450" r="4282" b="7587"/>
          <a:stretch/>
        </p:blipFill>
        <p:spPr bwMode="auto">
          <a:xfrm>
            <a:off x="25462497" y="34424913"/>
            <a:ext cx="3475553" cy="2859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ttangolo 23"/>
          <p:cNvSpPr/>
          <p:nvPr/>
        </p:nvSpPr>
        <p:spPr>
          <a:xfrm>
            <a:off x="25523923" y="37284727"/>
            <a:ext cx="576064" cy="2524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CasellaDiTesto 136"/>
          <p:cNvSpPr txBox="1"/>
          <p:nvPr/>
        </p:nvSpPr>
        <p:spPr>
          <a:xfrm>
            <a:off x="23807330" y="38147987"/>
            <a:ext cx="305170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smtClean="0">
                <a:solidFill>
                  <a:schemeClr val="tx1"/>
                </a:solidFill>
              </a:rPr>
              <a:t>Beam energy [</a:t>
            </a:r>
            <a:r>
              <a:rPr lang="en-GB" sz="2700" dirty="0" err="1" smtClean="0">
                <a:solidFill>
                  <a:schemeClr val="tx1"/>
                </a:solidFill>
              </a:rPr>
              <a:t>keV</a:t>
            </a:r>
            <a:r>
              <a:rPr lang="en-GB" sz="2700" dirty="0" smtClean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138" name="CasellaDiTesto 137"/>
          <p:cNvSpPr txBox="1"/>
          <p:nvPr/>
        </p:nvSpPr>
        <p:spPr>
          <a:xfrm>
            <a:off x="21269473" y="34424913"/>
            <a:ext cx="16661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smtClean="0"/>
              <a:t>Titanium hydride</a:t>
            </a:r>
            <a:endParaRPr lang="en-GB" sz="2700" dirty="0" smtClean="0">
              <a:solidFill>
                <a:schemeClr val="tx1"/>
              </a:solidFill>
            </a:endParaRPr>
          </a:p>
        </p:txBody>
      </p:sp>
      <p:sp>
        <p:nvSpPr>
          <p:cNvPr id="139" name="CasellaDiTesto 138"/>
          <p:cNvSpPr txBox="1"/>
          <p:nvPr/>
        </p:nvSpPr>
        <p:spPr>
          <a:xfrm>
            <a:off x="25350355" y="34424913"/>
            <a:ext cx="16661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smtClean="0"/>
              <a:t>Erbium hydride</a:t>
            </a:r>
            <a:endParaRPr lang="en-GB" sz="2700" dirty="0" smtClean="0">
              <a:solidFill>
                <a:schemeClr val="tx1"/>
              </a:solidFill>
            </a:endParaRPr>
          </a:p>
        </p:txBody>
      </p:sp>
      <p:sp>
        <p:nvSpPr>
          <p:cNvPr id="140" name="CasellaDiTesto 139"/>
          <p:cNvSpPr txBox="1"/>
          <p:nvPr/>
        </p:nvSpPr>
        <p:spPr>
          <a:xfrm>
            <a:off x="22439381" y="37208108"/>
            <a:ext cx="24866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smtClean="0"/>
              <a:t>H/metal ratio</a:t>
            </a:r>
            <a:endParaRPr lang="en-GB" sz="2700" dirty="0" smtClean="0">
              <a:solidFill>
                <a:schemeClr val="tx1"/>
              </a:solidFill>
            </a:endParaRPr>
          </a:p>
        </p:txBody>
      </p:sp>
      <p:sp>
        <p:nvSpPr>
          <p:cNvPr id="141" name="CasellaDiTesto 140"/>
          <p:cNvSpPr txBox="1"/>
          <p:nvPr/>
        </p:nvSpPr>
        <p:spPr>
          <a:xfrm>
            <a:off x="26623081" y="36801603"/>
            <a:ext cx="24866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smtClean="0"/>
              <a:t>H/metal ratio</a:t>
            </a:r>
            <a:endParaRPr lang="en-GB" sz="2700" dirty="0" smtClean="0">
              <a:solidFill>
                <a:schemeClr val="tx1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42495" y="6840737"/>
            <a:ext cx="29080836" cy="6624736"/>
          </a:xfrm>
          <a:prstGeom prst="rect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e 10"/>
          <p:cNvSpPr/>
          <p:nvPr/>
        </p:nvSpPr>
        <p:spPr>
          <a:xfrm>
            <a:off x="23237324" y="37709792"/>
            <a:ext cx="1051051" cy="510203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e 142"/>
          <p:cNvSpPr/>
          <p:nvPr/>
        </p:nvSpPr>
        <p:spPr>
          <a:xfrm>
            <a:off x="27291083" y="37709791"/>
            <a:ext cx="1051051" cy="510203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4" name="Picture 2"/>
          <p:cNvPicPr>
            <a:picLocks noChangeAspect="1" noChangeArrowheads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93" b="7039"/>
          <a:stretch/>
        </p:blipFill>
        <p:spPr bwMode="auto">
          <a:xfrm>
            <a:off x="14288566" y="34307942"/>
            <a:ext cx="5373453" cy="3420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" name="CasellaDiTesto 144"/>
          <p:cNvSpPr txBox="1"/>
          <p:nvPr/>
        </p:nvSpPr>
        <p:spPr>
          <a:xfrm>
            <a:off x="14689683" y="33873870"/>
            <a:ext cx="432254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i="1" u="sng" dirty="0" smtClean="0">
                <a:solidFill>
                  <a:schemeClr val="tx1"/>
                </a:solidFill>
              </a:rPr>
              <a:t>D/Ti atomic concentration</a:t>
            </a:r>
          </a:p>
        </p:txBody>
      </p:sp>
      <p:sp>
        <p:nvSpPr>
          <p:cNvPr id="148" name="CasellaDiTesto 147"/>
          <p:cNvSpPr txBox="1"/>
          <p:nvPr/>
        </p:nvSpPr>
        <p:spPr>
          <a:xfrm>
            <a:off x="15008915" y="37666721"/>
            <a:ext cx="305170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smtClean="0">
                <a:solidFill>
                  <a:schemeClr val="tx1"/>
                </a:solidFill>
              </a:rPr>
              <a:t>Cycle number (10</a:t>
            </a:r>
            <a:r>
              <a:rPr lang="en-GB" sz="2700" baseline="30000" dirty="0" smtClean="0">
                <a:solidFill>
                  <a:schemeClr val="tx1"/>
                </a:solidFill>
              </a:rPr>
              <a:t>4</a:t>
            </a:r>
            <a:r>
              <a:rPr lang="en-GB" sz="27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50" name="CasellaDiTesto 149"/>
          <p:cNvSpPr txBox="1"/>
          <p:nvPr/>
        </p:nvSpPr>
        <p:spPr>
          <a:xfrm>
            <a:off x="15193739" y="36580041"/>
            <a:ext cx="36994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dirty="0" smtClean="0"/>
              <a:t>D-T re-load as function of surface sticking factor</a:t>
            </a:r>
            <a:endParaRPr lang="en-GB" sz="2700" dirty="0" smtClean="0">
              <a:solidFill>
                <a:schemeClr val="tx1"/>
              </a:solidFill>
            </a:endParaRPr>
          </a:p>
        </p:txBody>
      </p:sp>
      <p:sp>
        <p:nvSpPr>
          <p:cNvPr id="179" name="CasellaDiTesto 178"/>
          <p:cNvSpPr txBox="1"/>
          <p:nvPr/>
        </p:nvSpPr>
        <p:spPr>
          <a:xfrm>
            <a:off x="288083" y="38236225"/>
            <a:ext cx="4147584" cy="707886"/>
          </a:xfrm>
          <a:prstGeom prst="rect">
            <a:avLst/>
          </a:prstGeom>
          <a:gradFill>
            <a:gsLst>
              <a:gs pos="55000">
                <a:srgbClr val="92D050"/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chemeClr val="tx1"/>
                </a:solidFill>
              </a:rPr>
              <a:t>Design </a:t>
            </a:r>
            <a:r>
              <a:rPr lang="it-IT" sz="4000" b="1" dirty="0" err="1" smtClean="0">
                <a:solidFill>
                  <a:schemeClr val="tx1"/>
                </a:solidFill>
              </a:rPr>
              <a:t>Strategy</a:t>
            </a:r>
            <a:endParaRPr lang="it-IT" sz="4000" b="1" baseline="30000" dirty="0" smtClean="0">
              <a:solidFill>
                <a:schemeClr val="tx1"/>
              </a:solidFill>
            </a:endParaRPr>
          </a:p>
        </p:txBody>
      </p:sp>
      <p:sp>
        <p:nvSpPr>
          <p:cNvPr id="188" name="CasellaDiTesto 187"/>
          <p:cNvSpPr txBox="1"/>
          <p:nvPr/>
        </p:nvSpPr>
        <p:spPr>
          <a:xfrm>
            <a:off x="4608563" y="38236225"/>
            <a:ext cx="13933052" cy="707886"/>
          </a:xfrm>
          <a:prstGeom prst="rect">
            <a:avLst/>
          </a:prstGeom>
          <a:gradFill>
            <a:gsLst>
              <a:gs pos="55000">
                <a:srgbClr val="92D050"/>
              </a:gs>
              <a:gs pos="100000">
                <a:schemeClr val="bg1">
                  <a:lumMod val="95000"/>
                </a:schemeClr>
              </a:gs>
            </a:gsLst>
            <a:lin ang="16200000" scaled="0"/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4000" b="1" dirty="0" err="1" smtClean="0">
                <a:solidFill>
                  <a:schemeClr val="tx1"/>
                </a:solidFill>
              </a:rPr>
              <a:t>Early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irradiation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objectives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matching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proven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technology</a:t>
            </a:r>
            <a:r>
              <a:rPr lang="it-IT" sz="4000" b="1" dirty="0" smtClean="0">
                <a:solidFill>
                  <a:schemeClr val="tx1"/>
                </a:solidFill>
              </a:rPr>
              <a:t> </a:t>
            </a:r>
            <a:r>
              <a:rPr lang="it-IT" sz="4000" b="1" dirty="0" err="1" smtClean="0">
                <a:solidFill>
                  <a:schemeClr val="tx1"/>
                </a:solidFill>
              </a:rPr>
              <a:t>Assets</a:t>
            </a:r>
            <a:endParaRPr lang="it-IT" sz="4000" b="1" baseline="30000" dirty="0" smtClean="0">
              <a:solidFill>
                <a:schemeClr val="tx1"/>
              </a:solidFill>
            </a:endParaRPr>
          </a:p>
        </p:txBody>
      </p:sp>
      <p:sp>
        <p:nvSpPr>
          <p:cNvPr id="189" name="TextBox 14"/>
          <p:cNvSpPr txBox="1"/>
          <p:nvPr/>
        </p:nvSpPr>
        <p:spPr>
          <a:xfrm>
            <a:off x="304873" y="38956305"/>
            <a:ext cx="18236742" cy="3384376"/>
          </a:xfrm>
          <a:prstGeom prst="rect">
            <a:avLst/>
          </a:prstGeom>
          <a:gradFill>
            <a:gsLst>
              <a:gs pos="100000">
                <a:schemeClr val="accent3">
                  <a:shade val="51000"/>
                  <a:satMod val="130000"/>
                  <a:alpha val="1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marL="571500" lvl="0" indent="-571500">
              <a:buFont typeface="Arial" pitchFamily="34" charset="0"/>
              <a:buChar char="•"/>
            </a:pPr>
            <a:r>
              <a:rPr lang="it-IT" sz="3500" dirty="0" err="1" smtClean="0">
                <a:solidFill>
                  <a:schemeClr val="tx1"/>
                </a:solidFill>
              </a:rPr>
              <a:t>Neutral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beam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injector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systems</a:t>
            </a:r>
            <a:r>
              <a:rPr lang="it-IT" sz="3500" dirty="0" smtClean="0">
                <a:solidFill>
                  <a:schemeClr val="tx1"/>
                </a:solidFill>
              </a:rPr>
              <a:t> (NBI) </a:t>
            </a:r>
            <a:r>
              <a:rPr lang="it-IT" sz="3500" dirty="0" err="1" smtClean="0">
                <a:solidFill>
                  <a:schemeClr val="tx1"/>
                </a:solidFill>
              </a:rPr>
              <a:t>utilized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as</a:t>
            </a:r>
            <a:r>
              <a:rPr lang="it-IT" sz="3500" dirty="0" smtClean="0">
                <a:solidFill>
                  <a:schemeClr val="tx1"/>
                </a:solidFill>
              </a:rPr>
              <a:t> large area high </a:t>
            </a:r>
            <a:r>
              <a:rPr lang="it-IT" sz="3500" dirty="0" err="1" smtClean="0">
                <a:solidFill>
                  <a:schemeClr val="tx1"/>
                </a:solidFill>
              </a:rPr>
              <a:t>current</a:t>
            </a:r>
            <a:r>
              <a:rPr lang="it-IT" sz="3500" dirty="0" smtClean="0">
                <a:solidFill>
                  <a:schemeClr val="tx1"/>
                </a:solidFill>
              </a:rPr>
              <a:t> D</a:t>
            </a:r>
            <a:r>
              <a:rPr lang="it-IT" sz="3500" baseline="30000" dirty="0" smtClean="0">
                <a:solidFill>
                  <a:schemeClr val="tx1"/>
                </a:solidFill>
              </a:rPr>
              <a:t>+</a:t>
            </a:r>
            <a:r>
              <a:rPr lang="it-IT" sz="3500" dirty="0" smtClean="0">
                <a:solidFill>
                  <a:schemeClr val="tx1"/>
                </a:solidFill>
              </a:rPr>
              <a:t>/T</a:t>
            </a:r>
            <a:r>
              <a:rPr lang="it-IT" sz="3500" baseline="30000" dirty="0" smtClean="0">
                <a:solidFill>
                  <a:schemeClr val="tx1"/>
                </a:solidFill>
              </a:rPr>
              <a:t>+ 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ion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sources</a:t>
            </a:r>
            <a:endParaRPr lang="it-IT" sz="3500" dirty="0" smtClean="0">
              <a:solidFill>
                <a:schemeClr val="tx1"/>
              </a:solidFill>
            </a:endParaRP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3500" dirty="0" smtClean="0">
                <a:solidFill>
                  <a:schemeClr val="tx1"/>
                </a:solidFill>
              </a:rPr>
              <a:t>D-T </a:t>
            </a:r>
            <a:r>
              <a:rPr lang="it-IT" sz="3500" dirty="0" err="1" smtClean="0">
                <a:solidFill>
                  <a:schemeClr val="tx1"/>
                </a:solidFill>
              </a:rPr>
              <a:t>ions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stored</a:t>
            </a:r>
            <a:r>
              <a:rPr lang="it-IT" sz="3500" dirty="0" smtClean="0">
                <a:solidFill>
                  <a:schemeClr val="tx1"/>
                </a:solidFill>
              </a:rPr>
              <a:t> in </a:t>
            </a:r>
            <a:r>
              <a:rPr lang="it-IT" sz="3500" dirty="0" err="1" smtClean="0">
                <a:solidFill>
                  <a:schemeClr val="tx1"/>
                </a:solidFill>
              </a:rPr>
              <a:t>hydride</a:t>
            </a:r>
            <a:r>
              <a:rPr lang="it-IT" sz="3500" dirty="0" smtClean="0">
                <a:solidFill>
                  <a:schemeClr val="tx1"/>
                </a:solidFill>
              </a:rPr>
              <a:t> metal </a:t>
            </a:r>
            <a:r>
              <a:rPr lang="it-IT" sz="3500" dirty="0" err="1" smtClean="0">
                <a:solidFill>
                  <a:schemeClr val="tx1"/>
                </a:solidFill>
              </a:rPr>
              <a:t>layer</a:t>
            </a:r>
            <a:r>
              <a:rPr lang="it-IT" sz="3500" dirty="0" smtClean="0">
                <a:solidFill>
                  <a:schemeClr val="tx1"/>
                </a:solidFill>
              </a:rPr>
              <a:t> on target – D-T </a:t>
            </a:r>
            <a:r>
              <a:rPr lang="it-IT" sz="3500" dirty="0" err="1" smtClean="0">
                <a:solidFill>
                  <a:schemeClr val="tx1"/>
                </a:solidFill>
              </a:rPr>
              <a:t>reload</a:t>
            </a:r>
            <a:r>
              <a:rPr lang="it-IT" sz="3500" dirty="0" smtClean="0">
                <a:solidFill>
                  <a:schemeClr val="tx1"/>
                </a:solidFill>
              </a:rPr>
              <a:t> via </a:t>
            </a:r>
            <a:r>
              <a:rPr lang="it-IT" sz="3500" dirty="0" err="1" smtClean="0">
                <a:solidFill>
                  <a:schemeClr val="tx1"/>
                </a:solidFill>
              </a:rPr>
              <a:t>ions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implantation</a:t>
            </a:r>
            <a:endParaRPr lang="it-IT" sz="3500" dirty="0" smtClean="0">
              <a:solidFill>
                <a:schemeClr val="tx1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it-IT" sz="3500" dirty="0">
                <a:solidFill>
                  <a:schemeClr val="tx1"/>
                </a:solidFill>
              </a:rPr>
              <a:t>High </a:t>
            </a:r>
            <a:r>
              <a:rPr lang="it-IT" sz="3500" dirty="0" err="1">
                <a:solidFill>
                  <a:schemeClr val="tx1"/>
                </a:solidFill>
              </a:rPr>
              <a:t>total</a:t>
            </a:r>
            <a:r>
              <a:rPr lang="it-IT" sz="3500" dirty="0">
                <a:solidFill>
                  <a:schemeClr val="tx1"/>
                </a:solidFill>
              </a:rPr>
              <a:t> </a:t>
            </a:r>
            <a:r>
              <a:rPr lang="it-IT" sz="3500" dirty="0" err="1">
                <a:solidFill>
                  <a:schemeClr val="tx1"/>
                </a:solidFill>
              </a:rPr>
              <a:t>current</a:t>
            </a:r>
            <a:r>
              <a:rPr lang="it-IT" sz="3500" dirty="0">
                <a:solidFill>
                  <a:schemeClr val="tx1"/>
                </a:solidFill>
              </a:rPr>
              <a:t> </a:t>
            </a:r>
            <a:r>
              <a:rPr lang="it-IT" sz="3500" dirty="0" err="1">
                <a:solidFill>
                  <a:schemeClr val="tx1"/>
                </a:solidFill>
              </a:rPr>
              <a:t>beam</a:t>
            </a:r>
            <a:r>
              <a:rPr lang="it-IT" sz="3500" dirty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sputtering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solved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through</a:t>
            </a:r>
            <a:r>
              <a:rPr lang="it-IT" sz="3500" dirty="0" smtClean="0">
                <a:solidFill>
                  <a:schemeClr val="tx1"/>
                </a:solidFill>
              </a:rPr>
              <a:t> on-line metal </a:t>
            </a:r>
            <a:r>
              <a:rPr lang="it-IT" sz="3500" dirty="0" err="1" smtClean="0">
                <a:solidFill>
                  <a:schemeClr val="tx1"/>
                </a:solidFill>
              </a:rPr>
              <a:t>deposition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endParaRPr lang="it-IT" sz="3500" dirty="0">
              <a:solidFill>
                <a:schemeClr val="tx1"/>
              </a:solidFill>
            </a:endParaRP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3500" dirty="0" smtClean="0">
                <a:solidFill>
                  <a:schemeClr val="tx1"/>
                </a:solidFill>
              </a:rPr>
              <a:t>High </a:t>
            </a:r>
            <a:r>
              <a:rPr lang="it-IT" sz="3500" dirty="0" err="1" smtClean="0">
                <a:solidFill>
                  <a:schemeClr val="tx1"/>
                </a:solidFill>
              </a:rPr>
              <a:t>power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density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delivered</a:t>
            </a:r>
            <a:r>
              <a:rPr lang="it-IT" sz="3500" dirty="0" smtClean="0">
                <a:solidFill>
                  <a:schemeClr val="tx1"/>
                </a:solidFill>
              </a:rPr>
              <a:t> to target </a:t>
            </a:r>
            <a:r>
              <a:rPr lang="it-IT" sz="3500" dirty="0" err="1" smtClean="0">
                <a:solidFill>
                  <a:schemeClr val="tx1"/>
                </a:solidFill>
              </a:rPr>
              <a:t>managed</a:t>
            </a:r>
            <a:r>
              <a:rPr lang="it-IT" sz="3500" dirty="0" smtClean="0">
                <a:solidFill>
                  <a:schemeClr val="tx1"/>
                </a:solidFill>
              </a:rPr>
              <a:t> by </a:t>
            </a:r>
            <a:r>
              <a:rPr lang="it-IT" sz="3500" dirty="0" err="1" smtClean="0">
                <a:solidFill>
                  <a:schemeClr val="tx1"/>
                </a:solidFill>
              </a:rPr>
              <a:t>rotating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wheel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structure</a:t>
            </a:r>
            <a:endParaRPr lang="it-IT" sz="3500" dirty="0" smtClean="0">
              <a:solidFill>
                <a:schemeClr val="tx1"/>
              </a:solidFill>
            </a:endParaRP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3500" dirty="0" smtClean="0">
                <a:solidFill>
                  <a:schemeClr val="tx1"/>
                </a:solidFill>
              </a:rPr>
              <a:t>Thermal-</a:t>
            </a:r>
            <a:r>
              <a:rPr lang="it-IT" sz="3500" dirty="0" err="1" smtClean="0">
                <a:solidFill>
                  <a:schemeClr val="tx1"/>
                </a:solidFill>
              </a:rPr>
              <a:t>mechanical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issues</a:t>
            </a:r>
            <a:r>
              <a:rPr lang="it-IT" sz="3500" dirty="0" smtClean="0">
                <a:solidFill>
                  <a:schemeClr val="tx1"/>
                </a:solidFill>
              </a:rPr>
              <a:t> </a:t>
            </a:r>
            <a:r>
              <a:rPr lang="it-IT" sz="3500" dirty="0" err="1" smtClean="0">
                <a:solidFill>
                  <a:schemeClr val="tx1"/>
                </a:solidFill>
              </a:rPr>
              <a:t>approached</a:t>
            </a:r>
            <a:r>
              <a:rPr lang="it-IT" sz="3500" dirty="0" smtClean="0">
                <a:solidFill>
                  <a:schemeClr val="tx1"/>
                </a:solidFill>
              </a:rPr>
              <a:t> by multi-</a:t>
            </a:r>
            <a:r>
              <a:rPr lang="it-IT" sz="3500" dirty="0" err="1" smtClean="0">
                <a:solidFill>
                  <a:schemeClr val="tx1"/>
                </a:solidFill>
              </a:rPr>
              <a:t>layer</a:t>
            </a:r>
            <a:r>
              <a:rPr lang="it-IT" sz="3500" dirty="0" smtClean="0">
                <a:solidFill>
                  <a:schemeClr val="tx1"/>
                </a:solidFill>
              </a:rPr>
              <a:t> design (</a:t>
            </a:r>
            <a:r>
              <a:rPr lang="it-IT" sz="3500" dirty="0" err="1" smtClean="0">
                <a:solidFill>
                  <a:schemeClr val="tx1"/>
                </a:solidFill>
              </a:rPr>
              <a:t>thermal</a:t>
            </a:r>
            <a:r>
              <a:rPr lang="it-IT" sz="3500" dirty="0" smtClean="0">
                <a:solidFill>
                  <a:schemeClr val="tx1"/>
                </a:solidFill>
              </a:rPr>
              <a:t> shock &amp; </a:t>
            </a:r>
            <a:r>
              <a:rPr lang="it-IT" sz="3500" dirty="0" err="1" smtClean="0">
                <a:solidFill>
                  <a:schemeClr val="tx1"/>
                </a:solidFill>
              </a:rPr>
              <a:t>substrate</a:t>
            </a:r>
            <a:r>
              <a:rPr lang="it-IT" sz="35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90" name="TextBox 14"/>
          <p:cNvSpPr txBox="1"/>
          <p:nvPr/>
        </p:nvSpPr>
        <p:spPr>
          <a:xfrm>
            <a:off x="18722131" y="38944481"/>
            <a:ext cx="10961299" cy="3396200"/>
          </a:xfrm>
          <a:prstGeom prst="rect">
            <a:avLst/>
          </a:prstGeom>
          <a:gradFill>
            <a:gsLst>
              <a:gs pos="100000">
                <a:schemeClr val="accent3">
                  <a:shade val="51000"/>
                  <a:satMod val="130000"/>
                  <a:alpha val="1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lvl="0"/>
            <a:r>
              <a:rPr lang="it-IT" sz="3000" u="sng" dirty="0" err="1" smtClean="0">
                <a:solidFill>
                  <a:schemeClr val="tx1"/>
                </a:solidFill>
              </a:rPr>
              <a:t>References</a:t>
            </a:r>
            <a:endParaRPr lang="it-IT" sz="3000" u="sng" dirty="0" smtClean="0">
              <a:solidFill>
                <a:schemeClr val="tx1"/>
              </a:solidFill>
            </a:endParaRP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2500" dirty="0" smtClean="0">
                <a:solidFill>
                  <a:schemeClr val="tx1"/>
                </a:solidFill>
              </a:rPr>
              <a:t>M. </a:t>
            </a:r>
            <a:r>
              <a:rPr lang="it-IT" sz="2500" dirty="0" err="1" smtClean="0">
                <a:solidFill>
                  <a:schemeClr val="tx1"/>
                </a:solidFill>
              </a:rPr>
              <a:t>Pillon</a:t>
            </a:r>
            <a:r>
              <a:rPr lang="it-IT" sz="2500" dirty="0" smtClean="0">
                <a:solidFill>
                  <a:schemeClr val="tx1"/>
                </a:solidFill>
              </a:rPr>
              <a:t> et al., </a:t>
            </a:r>
            <a:r>
              <a:rPr lang="it-IT" sz="2500" dirty="0" err="1" smtClean="0">
                <a:solidFill>
                  <a:schemeClr val="tx1"/>
                </a:solidFill>
              </a:rPr>
              <a:t>Feasibility</a:t>
            </a:r>
            <a:r>
              <a:rPr lang="it-IT" sz="2500" dirty="0" smtClean="0">
                <a:solidFill>
                  <a:schemeClr val="tx1"/>
                </a:solidFill>
              </a:rPr>
              <a:t> </a:t>
            </a:r>
            <a:r>
              <a:rPr lang="it-IT" sz="2500" dirty="0" err="1" smtClean="0">
                <a:solidFill>
                  <a:schemeClr val="tx1"/>
                </a:solidFill>
              </a:rPr>
              <a:t>study</a:t>
            </a:r>
            <a:r>
              <a:rPr lang="it-IT" sz="2500" dirty="0" smtClean="0">
                <a:solidFill>
                  <a:schemeClr val="tx1"/>
                </a:solidFill>
              </a:rPr>
              <a:t> of an intense D-T fusion source: «The New </a:t>
            </a:r>
            <a:r>
              <a:rPr lang="it-IT" sz="2500" dirty="0" err="1" smtClean="0">
                <a:solidFill>
                  <a:schemeClr val="tx1"/>
                </a:solidFill>
              </a:rPr>
              <a:t>Sorgentina</a:t>
            </a:r>
            <a:r>
              <a:rPr lang="it-IT" sz="2500" dirty="0" smtClean="0">
                <a:solidFill>
                  <a:schemeClr val="tx1"/>
                </a:solidFill>
              </a:rPr>
              <a:t>», Fusion </a:t>
            </a:r>
            <a:r>
              <a:rPr lang="it-IT" sz="2500" dirty="0" err="1" smtClean="0">
                <a:solidFill>
                  <a:schemeClr val="tx1"/>
                </a:solidFill>
              </a:rPr>
              <a:t>Eng</a:t>
            </a:r>
            <a:r>
              <a:rPr lang="it-IT" sz="2500" dirty="0" smtClean="0">
                <a:solidFill>
                  <a:schemeClr val="tx1"/>
                </a:solidFill>
              </a:rPr>
              <a:t>. and </a:t>
            </a:r>
            <a:r>
              <a:rPr lang="it-IT" sz="2500" dirty="0" err="1" smtClean="0">
                <a:solidFill>
                  <a:schemeClr val="tx1"/>
                </a:solidFill>
              </a:rPr>
              <a:t>Des</a:t>
            </a:r>
            <a:r>
              <a:rPr lang="it-IT" sz="2500" dirty="0" smtClean="0">
                <a:solidFill>
                  <a:schemeClr val="tx1"/>
                </a:solidFill>
              </a:rPr>
              <a:t>. (2014)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2500" dirty="0" smtClean="0">
                <a:solidFill>
                  <a:schemeClr val="tx1"/>
                </a:solidFill>
              </a:rPr>
              <a:t>M. Martone et al., High </a:t>
            </a:r>
            <a:r>
              <a:rPr lang="it-IT" sz="2500" dirty="0" err="1" smtClean="0">
                <a:solidFill>
                  <a:schemeClr val="tx1"/>
                </a:solidFill>
              </a:rPr>
              <a:t>flux</a:t>
            </a:r>
            <a:r>
              <a:rPr lang="it-IT" sz="2500" dirty="0" smtClean="0">
                <a:solidFill>
                  <a:schemeClr val="tx1"/>
                </a:solidFill>
              </a:rPr>
              <a:t> high </a:t>
            </a:r>
            <a:r>
              <a:rPr lang="it-IT" sz="2500" dirty="0" err="1" smtClean="0">
                <a:solidFill>
                  <a:schemeClr val="tx1"/>
                </a:solidFill>
              </a:rPr>
              <a:t>energy</a:t>
            </a:r>
            <a:r>
              <a:rPr lang="it-IT" sz="2500" dirty="0" smtClean="0">
                <a:solidFill>
                  <a:schemeClr val="tx1"/>
                </a:solidFill>
              </a:rPr>
              <a:t> </a:t>
            </a:r>
            <a:r>
              <a:rPr lang="it-IT" sz="2500" dirty="0" err="1" smtClean="0">
                <a:solidFill>
                  <a:schemeClr val="tx1"/>
                </a:solidFill>
              </a:rPr>
              <a:t>deuterium</a:t>
            </a:r>
            <a:r>
              <a:rPr lang="it-IT" sz="2500" dirty="0" smtClean="0">
                <a:solidFill>
                  <a:schemeClr val="tx1"/>
                </a:solidFill>
              </a:rPr>
              <a:t> </a:t>
            </a:r>
            <a:r>
              <a:rPr lang="it-IT" sz="2500" dirty="0" err="1" smtClean="0">
                <a:solidFill>
                  <a:schemeClr val="tx1"/>
                </a:solidFill>
              </a:rPr>
              <a:t>ions</a:t>
            </a:r>
            <a:r>
              <a:rPr lang="it-IT" sz="2500" dirty="0" smtClean="0">
                <a:solidFill>
                  <a:schemeClr val="tx1"/>
                </a:solidFill>
              </a:rPr>
              <a:t> </a:t>
            </a:r>
            <a:r>
              <a:rPr lang="it-IT" sz="2500" dirty="0" err="1" smtClean="0">
                <a:solidFill>
                  <a:schemeClr val="tx1"/>
                </a:solidFill>
              </a:rPr>
              <a:t>implantation</a:t>
            </a:r>
            <a:r>
              <a:rPr lang="it-IT" sz="2500" dirty="0" smtClean="0">
                <a:solidFill>
                  <a:schemeClr val="tx1"/>
                </a:solidFill>
              </a:rPr>
              <a:t> in high temperature </a:t>
            </a:r>
            <a:r>
              <a:rPr lang="it-IT" sz="2500" dirty="0" err="1" smtClean="0">
                <a:solidFill>
                  <a:schemeClr val="tx1"/>
                </a:solidFill>
              </a:rPr>
              <a:t>titanium</a:t>
            </a:r>
            <a:r>
              <a:rPr lang="it-IT" sz="2500" dirty="0" smtClean="0">
                <a:solidFill>
                  <a:schemeClr val="tx1"/>
                </a:solidFill>
              </a:rPr>
              <a:t>, ENEA </a:t>
            </a:r>
            <a:r>
              <a:rPr lang="it-IT" sz="2500" dirty="0" err="1" smtClean="0">
                <a:solidFill>
                  <a:schemeClr val="tx1"/>
                </a:solidFill>
              </a:rPr>
              <a:t>Internal</a:t>
            </a:r>
            <a:r>
              <a:rPr lang="it-IT" sz="2500" dirty="0" smtClean="0">
                <a:solidFill>
                  <a:schemeClr val="tx1"/>
                </a:solidFill>
              </a:rPr>
              <a:t> Report (1992)</a:t>
            </a:r>
          </a:p>
          <a:p>
            <a:pPr marL="571500" lvl="0" indent="-571500">
              <a:buFont typeface="Arial" pitchFamily="34" charset="0"/>
              <a:buChar char="•"/>
            </a:pPr>
            <a:r>
              <a:rPr lang="it-IT" sz="2500" dirty="0" smtClean="0">
                <a:solidFill>
                  <a:schemeClr val="tx1"/>
                </a:solidFill>
              </a:rPr>
              <a:t>M. Martone, </a:t>
            </a:r>
            <a:r>
              <a:rPr lang="it-IT" sz="2500" dirty="0" err="1" smtClean="0">
                <a:solidFill>
                  <a:schemeClr val="tx1"/>
                </a:solidFill>
              </a:rPr>
              <a:t>Feasibility</a:t>
            </a:r>
            <a:r>
              <a:rPr lang="it-IT" sz="2500" dirty="0" smtClean="0">
                <a:solidFill>
                  <a:schemeClr val="tx1"/>
                </a:solidFill>
              </a:rPr>
              <a:t> </a:t>
            </a:r>
            <a:r>
              <a:rPr lang="it-IT" sz="2500" dirty="0" err="1" smtClean="0">
                <a:solidFill>
                  <a:schemeClr val="tx1"/>
                </a:solidFill>
              </a:rPr>
              <a:t>Study</a:t>
            </a:r>
            <a:r>
              <a:rPr lang="it-IT" sz="2500" dirty="0" smtClean="0">
                <a:solidFill>
                  <a:schemeClr val="tx1"/>
                </a:solidFill>
              </a:rPr>
              <a:t> of a 14 </a:t>
            </a:r>
            <a:r>
              <a:rPr lang="it-IT" sz="2500" dirty="0" err="1" smtClean="0">
                <a:solidFill>
                  <a:schemeClr val="tx1"/>
                </a:solidFill>
              </a:rPr>
              <a:t>MeV</a:t>
            </a:r>
            <a:r>
              <a:rPr lang="it-IT" sz="2500" dirty="0" smtClean="0">
                <a:solidFill>
                  <a:schemeClr val="tx1"/>
                </a:solidFill>
              </a:rPr>
              <a:t> </a:t>
            </a:r>
            <a:r>
              <a:rPr lang="it-IT" sz="2500" dirty="0" err="1" smtClean="0">
                <a:solidFill>
                  <a:schemeClr val="tx1"/>
                </a:solidFill>
              </a:rPr>
              <a:t>Neutron</a:t>
            </a:r>
            <a:r>
              <a:rPr lang="it-IT" sz="2500" dirty="0" smtClean="0">
                <a:solidFill>
                  <a:schemeClr val="tx1"/>
                </a:solidFill>
              </a:rPr>
              <a:t> Source (</a:t>
            </a:r>
            <a:r>
              <a:rPr lang="it-IT" sz="2500" dirty="0" err="1" smtClean="0">
                <a:solidFill>
                  <a:schemeClr val="tx1"/>
                </a:solidFill>
              </a:rPr>
              <a:t>Sorgentina</a:t>
            </a:r>
            <a:r>
              <a:rPr lang="it-IT" sz="2500" dirty="0" smtClean="0">
                <a:solidFill>
                  <a:schemeClr val="tx1"/>
                </a:solidFill>
              </a:rPr>
              <a:t>), ENEA </a:t>
            </a:r>
            <a:r>
              <a:rPr lang="it-IT" sz="2500" dirty="0" err="1" smtClean="0">
                <a:solidFill>
                  <a:schemeClr val="tx1"/>
                </a:solidFill>
              </a:rPr>
              <a:t>Internal</a:t>
            </a:r>
            <a:r>
              <a:rPr lang="it-IT" sz="2500" dirty="0" smtClean="0">
                <a:solidFill>
                  <a:schemeClr val="tx1"/>
                </a:solidFill>
              </a:rPr>
              <a:t> Report (1990)</a:t>
            </a:r>
          </a:p>
        </p:txBody>
      </p:sp>
      <p:sp>
        <p:nvSpPr>
          <p:cNvPr id="151" name="CasellaDiTesto 150"/>
          <p:cNvSpPr txBox="1"/>
          <p:nvPr/>
        </p:nvSpPr>
        <p:spPr>
          <a:xfrm>
            <a:off x="22860202" y="33897453"/>
            <a:ext cx="432254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i="1" u="sng" dirty="0" smtClean="0">
                <a:solidFill>
                  <a:schemeClr val="tx1"/>
                </a:solidFill>
              </a:rPr>
              <a:t>Neutron yield [n/sec/kW]</a:t>
            </a:r>
          </a:p>
        </p:txBody>
      </p:sp>
      <p:sp>
        <p:nvSpPr>
          <p:cNvPr id="26" name="Rettangolo 25"/>
          <p:cNvSpPr/>
          <p:nvPr/>
        </p:nvSpPr>
        <p:spPr>
          <a:xfrm rot="21137478">
            <a:off x="11209023" y="25125920"/>
            <a:ext cx="1791522" cy="4459394"/>
          </a:xfrm>
          <a:prstGeom prst="rect">
            <a:avLst/>
          </a:prstGeom>
          <a:solidFill>
            <a:srgbClr val="993366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0" name="Connettore 2 169"/>
          <p:cNvCxnSpPr/>
          <p:nvPr/>
        </p:nvCxnSpPr>
        <p:spPr>
          <a:xfrm flipH="1" flipV="1">
            <a:off x="8914061" y="26270494"/>
            <a:ext cx="4207147" cy="1010376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>
            <a:off x="14116305" y="23616232"/>
            <a:ext cx="935359" cy="120099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2 191"/>
          <p:cNvCxnSpPr/>
          <p:nvPr/>
        </p:nvCxnSpPr>
        <p:spPr>
          <a:xfrm>
            <a:off x="15051664" y="24839478"/>
            <a:ext cx="561710" cy="4314755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/>
          <p:cNvSpPr txBox="1"/>
          <p:nvPr/>
        </p:nvSpPr>
        <p:spPr>
          <a:xfrm>
            <a:off x="14850449" y="23791704"/>
            <a:ext cx="1223984" cy="553998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3000" dirty="0" smtClean="0"/>
              <a:t>20 cm</a:t>
            </a:r>
            <a:endParaRPr lang="en-US" sz="3000" dirty="0"/>
          </a:p>
        </p:txBody>
      </p:sp>
      <p:sp>
        <p:nvSpPr>
          <p:cNvPr id="193" name="CasellaDiTesto 192"/>
          <p:cNvSpPr txBox="1"/>
          <p:nvPr/>
        </p:nvSpPr>
        <p:spPr>
          <a:xfrm>
            <a:off x="15606540" y="26314376"/>
            <a:ext cx="1223984" cy="553998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3000" dirty="0" smtClean="0"/>
              <a:t>10 cm</a:t>
            </a:r>
            <a:endParaRPr lang="en-US" sz="3000" dirty="0"/>
          </a:p>
        </p:txBody>
      </p:sp>
      <p:sp>
        <p:nvSpPr>
          <p:cNvPr id="2049" name="Striscia diagonale 2048"/>
          <p:cNvSpPr/>
          <p:nvPr/>
        </p:nvSpPr>
        <p:spPr>
          <a:xfrm rot="21125790" flipV="1">
            <a:off x="10814063" y="24155512"/>
            <a:ext cx="1604352" cy="1021935"/>
          </a:xfrm>
          <a:prstGeom prst="diagStripe">
            <a:avLst>
              <a:gd name="adj" fmla="val 0"/>
            </a:avLst>
          </a:prstGeom>
          <a:solidFill>
            <a:srgbClr val="993366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2144</TotalTime>
  <Words>909</Words>
  <Application>Microsoft Office PowerPoint</Application>
  <PresentationFormat>Custom</PresentationFormat>
  <Paragraphs>136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Malgun Gothic</vt:lpstr>
      <vt:lpstr>Arial</vt:lpstr>
      <vt:lpstr>Calibri</vt:lpstr>
      <vt:lpstr>Symbol</vt:lpstr>
      <vt:lpstr>Verdana</vt:lpstr>
      <vt:lpstr>Tema di Office</vt:lpstr>
      <vt:lpstr>PowerPoint Presentation</vt:lpstr>
    </vt:vector>
  </TitlesOfParts>
  <Company>ENEA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Sara Bortot;Patrizio Console Camprini</dc:creator>
  <cp:lastModifiedBy>Kirk</cp:lastModifiedBy>
  <cp:revision>164</cp:revision>
  <cp:lastPrinted>2014-05-15T08:27:18Z</cp:lastPrinted>
  <dcterms:created xsi:type="dcterms:W3CDTF">2009-08-25T06:21:22Z</dcterms:created>
  <dcterms:modified xsi:type="dcterms:W3CDTF">2014-05-30T18:45:43Z</dcterms:modified>
</cp:coreProperties>
</file>