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310" r:id="rId3"/>
    <p:sldId id="306" r:id="rId4"/>
    <p:sldId id="321" r:id="rId5"/>
    <p:sldId id="311" r:id="rId6"/>
    <p:sldId id="314" r:id="rId7"/>
    <p:sldId id="315" r:id="rId8"/>
    <p:sldId id="322" r:id="rId9"/>
    <p:sldId id="323" r:id="rId10"/>
    <p:sldId id="324" r:id="rId11"/>
    <p:sldId id="325" r:id="rId12"/>
    <p:sldId id="319" r:id="rId13"/>
    <p:sldId id="318" r:id="rId14"/>
    <p:sldId id="316" r:id="rId15"/>
    <p:sldId id="301" r:id="rId16"/>
    <p:sldId id="303" r:id="rId17"/>
    <p:sldId id="327" r:id="rId18"/>
    <p:sldId id="331" r:id="rId19"/>
    <p:sldId id="332" r:id="rId20"/>
    <p:sldId id="328" r:id="rId21"/>
    <p:sldId id="304" r:id="rId22"/>
  </p:sldIdLst>
  <p:sldSz cx="9144000" cy="6858000" type="screen4x3"/>
  <p:notesSz cx="6810375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3BD"/>
    <a:srgbClr val="00761F"/>
    <a:srgbClr val="00CC00"/>
    <a:srgbClr val="AE78D6"/>
    <a:srgbClr val="006666"/>
    <a:srgbClr val="D90120"/>
    <a:srgbClr val="F3F9FA"/>
    <a:srgbClr val="E7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817" autoAdjust="0"/>
    <p:restoredTop sz="94660"/>
  </p:normalViewPr>
  <p:slideViewPr>
    <p:cSldViewPr>
      <p:cViewPr>
        <p:scale>
          <a:sx n="75" d="100"/>
          <a:sy n="75" d="100"/>
        </p:scale>
        <p:origin x="-9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8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mn49166\My%20Documents\parabol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mn49166\My%20Documents\Other\run8exa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Displacement/time</a:t>
            </a:r>
            <a:r>
              <a:rPr lang="en-US" sz="1400" baseline="0" dirty="0"/>
              <a:t> </a:t>
            </a:r>
            <a:r>
              <a:rPr lang="en-US" sz="1400" baseline="0" dirty="0" smtClean="0"/>
              <a:t/>
            </a:r>
            <a:br>
              <a:rPr lang="en-US" sz="1400" baseline="0" dirty="0" smtClean="0"/>
            </a:br>
            <a:r>
              <a:rPr lang="en-US" sz="1400" baseline="0" dirty="0" smtClean="0"/>
              <a:t>graph </a:t>
            </a:r>
            <a:r>
              <a:rPr lang="en-US" sz="1400" baseline="0" dirty="0"/>
              <a:t>of RUN 8</a:t>
            </a:r>
            <a:endParaRPr lang="en-US" sz="1400" dirty="0"/>
          </a:p>
        </c:rich>
      </c:tx>
      <c:layout>
        <c:manualLayout>
          <c:xMode val="edge"/>
          <c:yMode val="edge"/>
          <c:x val="0.30984796777345069"/>
          <c:y val="4.4288412398622384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Sheet1!$E$2</c:f>
              <c:strCache>
                <c:ptCount val="1"/>
                <c:pt idx="0">
                  <c:v>height</c:v>
                </c:pt>
              </c:strCache>
            </c:strRef>
          </c:tx>
          <c:spPr>
            <a:ln w="28575">
              <a:noFill/>
            </a:ln>
          </c:spPr>
          <c:trendline>
            <c:trendlineType val="poly"/>
            <c:order val="2"/>
            <c:intercept val="0"/>
            <c:dispRSqr val="0"/>
            <c:dispEq val="1"/>
            <c:trendlineLbl>
              <c:layout>
                <c:manualLayout>
                  <c:x val="-0.10879616770976065"/>
                  <c:y val="-8.4409424593848564E-2"/>
                </c:manualLayout>
              </c:layout>
              <c:numFmt formatCode="General" sourceLinked="0"/>
              <c:spPr>
                <a:solidFill>
                  <a:schemeClr val="bg1"/>
                </a:solidFill>
              </c:spPr>
            </c:trendlineLbl>
          </c:trendline>
          <c:xVal>
            <c:numRef>
              <c:f>Sheet1!$D$3:$D$13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xVal>
          <c:yVal>
            <c:numRef>
              <c:f>Sheet1!$E$3:$E$13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8.4</c:v>
                </c:pt>
                <c:pt idx="3">
                  <c:v>9.8000000000000007</c:v>
                </c:pt>
                <c:pt idx="4">
                  <c:v>11.4</c:v>
                </c:pt>
                <c:pt idx="5">
                  <c:v>11.9</c:v>
                </c:pt>
                <c:pt idx="6">
                  <c:v>10.8</c:v>
                </c:pt>
                <c:pt idx="7">
                  <c:v>9.2000000000000011</c:v>
                </c:pt>
                <c:pt idx="8">
                  <c:v>6.6</c:v>
                </c:pt>
                <c:pt idx="9">
                  <c:v>2.2999999999999998</c:v>
                </c:pt>
                <c:pt idx="10">
                  <c:v>0.6000000000000002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30912"/>
        <c:axId val="65832832"/>
      </c:scatterChart>
      <c:valAx>
        <c:axId val="65830912"/>
        <c:scaling>
          <c:orientation val="minMax"/>
          <c:max val="1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Time/ms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5832832"/>
        <c:crosses val="autoZero"/>
        <c:crossBetween val="midCat"/>
      </c:valAx>
      <c:valAx>
        <c:axId val="65832832"/>
        <c:scaling>
          <c:orientation val="minMax"/>
          <c:max val="12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Height/mm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5830912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6">
        <a:lumMod val="60000"/>
        <a:lumOff val="40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en-US" sz="1400" b="1"/>
              <a:t>The first 40ms</a:t>
            </a:r>
          </a:p>
        </c:rich>
      </c:tx>
      <c:layout>
        <c:manualLayout>
          <c:xMode val="edge"/>
          <c:yMode val="edge"/>
          <c:x val="7.9127173004169118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7831180133424322E-2"/>
          <c:y val="0.1256682759154707"/>
          <c:w val="0.8815788559518295"/>
          <c:h val="0.7669492037116655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ly"/>
            <c:order val="2"/>
            <c:intercept val="0"/>
            <c:dispRSqr val="0"/>
            <c:dispEq val="0"/>
          </c:trendline>
          <c:errBars>
            <c:errDir val="y"/>
            <c:errBarType val="both"/>
            <c:errValType val="fixedVal"/>
            <c:noEndCap val="0"/>
            <c:val val="0.30000000000000032"/>
          </c:errBars>
          <c:xVal>
            <c:numRef>
              <c:f>Sheet1!$C$26:$C$42</c:f>
              <c:numCache>
                <c:formatCode>General</c:formatCode>
                <c:ptCount val="17"/>
                <c:pt idx="0">
                  <c:v>0</c:v>
                </c:pt>
                <c:pt idx="1">
                  <c:v>2.5000000000000027E-3</c:v>
                </c:pt>
                <c:pt idx="2">
                  <c:v>5.0000000000000053E-3</c:v>
                </c:pt>
                <c:pt idx="3">
                  <c:v>7.5000000000000093E-3</c:v>
                </c:pt>
                <c:pt idx="4">
                  <c:v>1.0000000000000005E-2</c:v>
                </c:pt>
                <c:pt idx="5">
                  <c:v>1.2500000000000001E-2</c:v>
                </c:pt>
                <c:pt idx="6">
                  <c:v>1.5000000000000001E-2</c:v>
                </c:pt>
                <c:pt idx="7">
                  <c:v>1.7500000000000005E-2</c:v>
                </c:pt>
                <c:pt idx="8">
                  <c:v>2.0000000000000011E-2</c:v>
                </c:pt>
                <c:pt idx="9">
                  <c:v>2.2500000000000006E-2</c:v>
                </c:pt>
                <c:pt idx="10">
                  <c:v>2.4999999999999998E-2</c:v>
                </c:pt>
                <c:pt idx="11">
                  <c:v>2.7500000000000011E-2</c:v>
                </c:pt>
                <c:pt idx="12">
                  <c:v>2.9999999999999995E-2</c:v>
                </c:pt>
                <c:pt idx="13">
                  <c:v>3.2500000000000001E-2</c:v>
                </c:pt>
                <c:pt idx="14">
                  <c:v>3.4999999999999996E-2</c:v>
                </c:pt>
                <c:pt idx="15">
                  <c:v>3.7500000000000006E-2</c:v>
                </c:pt>
                <c:pt idx="16">
                  <c:v>4.0000000000000022E-2</c:v>
                </c:pt>
              </c:numCache>
            </c:numRef>
          </c:xVal>
          <c:yVal>
            <c:numRef>
              <c:f>Sheet1!$D$26:$D$42</c:f>
              <c:numCache>
                <c:formatCode>General</c:formatCode>
                <c:ptCount val="17"/>
                <c:pt idx="0">
                  <c:v>0</c:v>
                </c:pt>
                <c:pt idx="1">
                  <c:v>0.60000000000000064</c:v>
                </c:pt>
                <c:pt idx="2">
                  <c:v>1.8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7.1</c:v>
                </c:pt>
                <c:pt idx="8">
                  <c:v>7.9</c:v>
                </c:pt>
                <c:pt idx="9">
                  <c:v>8.7000000000000011</c:v>
                </c:pt>
                <c:pt idx="10">
                  <c:v>9.3000000000000007</c:v>
                </c:pt>
                <c:pt idx="11">
                  <c:v>9.8000000000000007</c:v>
                </c:pt>
                <c:pt idx="12">
                  <c:v>10.200000000000001</c:v>
                </c:pt>
                <c:pt idx="13">
                  <c:v>10.6</c:v>
                </c:pt>
                <c:pt idx="14">
                  <c:v>11.1</c:v>
                </c:pt>
                <c:pt idx="15">
                  <c:v>11.7</c:v>
                </c:pt>
                <c:pt idx="16">
                  <c:v>11.8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23552"/>
        <c:axId val="22033920"/>
      </c:scatterChart>
      <c:valAx>
        <c:axId val="2202355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Time/s</a:t>
                </a:r>
              </a:p>
            </c:rich>
          </c:tx>
          <c:layout>
            <c:manualLayout>
              <c:xMode val="edge"/>
              <c:yMode val="edge"/>
              <c:x val="0.4311075224445961"/>
              <c:y val="0.8225348698629442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2033920"/>
        <c:crosses val="autoZero"/>
        <c:crossBetween val="midCat"/>
      </c:valAx>
      <c:valAx>
        <c:axId val="22033920"/>
        <c:scaling>
          <c:orientation val="minMax"/>
          <c:max val="12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Height/mm</a:t>
                </a:r>
              </a:p>
            </c:rich>
          </c:tx>
          <c:layout>
            <c:manualLayout>
              <c:xMode val="edge"/>
              <c:yMode val="edge"/>
              <c:x val="7.9786108421815577E-2"/>
              <c:y val="0.295535765386337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2023552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3">
        <a:lumMod val="60000"/>
        <a:lumOff val="40000"/>
      </a:schemeClr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3A26E0B-84FF-4E8E-8C2D-59085E20B7BA}" type="datetimeFigureOut">
              <a:rPr lang="en-GB"/>
              <a:pPr>
                <a:defRPr/>
              </a:pPr>
              <a:t>06/04/2013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245B645-E6EB-4A66-9AB3-DE19230CF8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364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9AC238-FEDA-4FB3-A659-7D53F06291B4}" type="datetimeFigureOut">
              <a:rPr lang="en-US"/>
              <a:pPr>
                <a:defRPr/>
              </a:pPr>
              <a:t>4/6/2013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8300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825A620-3343-4786-A213-134040093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2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A7F340-0845-442D-8F5D-C6349760CA1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SCI_PPT_temp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6"/>
          <p:cNvSpPr txBox="1">
            <a:spLocks noGrp="1"/>
          </p:cNvSpPr>
          <p:nvPr userDrawn="1"/>
        </p:nvSpPr>
        <p:spPr>
          <a:xfrm>
            <a:off x="3635375" y="630872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fld id="{35085EA2-13E2-4D1C-BFC1-BD60A66B45E8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ctr">
                <a:defRPr/>
              </a:pPr>
              <a:t>‹#›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019925" y="6237288"/>
            <a:ext cx="2016125" cy="504825"/>
          </a:xfrm>
          <a:prstGeom prst="rect">
            <a:avLst/>
          </a:prstGeom>
          <a:solidFill>
            <a:srgbClr val="F3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908050"/>
            <a:ext cx="8229600" cy="50006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908050"/>
            <a:ext cx="8229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10" descr="logo_ral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850" y="6165850"/>
            <a:ext cx="2663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 noGrp="1"/>
          </p:cNvSpPr>
          <p:nvPr userDrawn="1"/>
        </p:nvSpPr>
        <p:spPr>
          <a:xfrm>
            <a:off x="3635375" y="630872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fld id="{958FFC35-C80B-4351-A0A1-43676160B6A8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ctr">
                <a:defRPr/>
              </a:pPr>
              <a:t>‹#›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animations/run9%20BEST.avi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animations/run21%20BEST.avi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animations/unstable.avi" TargetMode="External"/><Relationship Id="rId7" Type="http://schemas.openxmlformats.org/officeDocument/2006/relationships/hyperlink" Target="animations/stable.avi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animations/contained.avi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animations/run7%20BEST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animations/run8Ev4.avi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J:\Group_photos\2011-11_HiRadMat\IMG_2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99331"/>
            <a:ext cx="2880000" cy="2160000"/>
          </a:xfrm>
          <a:prstGeom prst="rect">
            <a:avLst/>
          </a:prstGeom>
          <a:noFill/>
        </p:spPr>
      </p:pic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-17930" y="1305635"/>
            <a:ext cx="9151987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Calibri" pitchFamily="34" charset="0"/>
              </a:rPr>
              <a:t>Tungsten Powder as an accelerator target</a:t>
            </a:r>
          </a:p>
          <a:p>
            <a:pPr algn="ctr"/>
            <a:r>
              <a:rPr lang="en-GB" sz="2400" b="1" i="1" dirty="0">
                <a:latin typeface="Calibri" pitchFamily="34" charset="0"/>
              </a:rPr>
              <a:t>&amp; In-Beam </a:t>
            </a:r>
            <a:r>
              <a:rPr lang="en-GB" sz="2400" b="1" i="1" dirty="0" smtClean="0">
                <a:latin typeface="Calibri" pitchFamily="34" charset="0"/>
              </a:rPr>
              <a:t>Testing</a:t>
            </a:r>
          </a:p>
          <a:p>
            <a:pPr algn="ctr"/>
            <a:endParaRPr lang="en-GB" dirty="0"/>
          </a:p>
          <a:p>
            <a:pPr algn="ctr"/>
            <a:r>
              <a:rPr lang="en-US" sz="1600" dirty="0" smtClean="0">
                <a:latin typeface="Calibri" pitchFamily="34" charset="0"/>
              </a:rPr>
              <a:t>Ottone Caretta, </a:t>
            </a:r>
            <a:r>
              <a:rPr lang="en-US" sz="1600" dirty="0">
                <a:latin typeface="Calibri" pitchFamily="34" charset="0"/>
              </a:rPr>
              <a:t>Peter </a:t>
            </a:r>
            <a:r>
              <a:rPr lang="en-US" sz="1600" dirty="0" smtClean="0">
                <a:latin typeface="Calibri" pitchFamily="34" charset="0"/>
              </a:rPr>
              <a:t>Loveridge, Tristan Davenne, 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Mike Fitton, Joe O’Dell, Dan Wilcox  and Chris Densham</a:t>
            </a:r>
          </a:p>
          <a:p>
            <a:pPr algn="ctr"/>
            <a:r>
              <a:rPr lang="en-US" sz="1400" dirty="0" smtClean="0">
                <a:latin typeface="Calibri" pitchFamily="34" charset="0"/>
              </a:rPr>
              <a:t>(Apr. 4, 2013)</a:t>
            </a:r>
            <a:r>
              <a:rPr lang="en-US" sz="1400" dirty="0" smtClean="0">
                <a:latin typeface="Calibri" pitchFamily="34" charset="0"/>
              </a:rPr>
              <a:t/>
            </a:r>
            <a:br>
              <a:rPr lang="en-US" sz="1400" dirty="0" smtClean="0">
                <a:latin typeface="Calibri" pitchFamily="34" charset="0"/>
              </a:rPr>
            </a:br>
            <a:r>
              <a:rPr lang="en-US" sz="1600" dirty="0" smtClean="0">
                <a:latin typeface="Calibri" pitchFamily="34" charset="0"/>
              </a:rPr>
              <a:t>(RAL)</a:t>
            </a:r>
            <a:endParaRPr lang="en-US" sz="1600" dirty="0">
              <a:latin typeface="Calibri" pitchFamily="34" charset="0"/>
            </a:endParaRPr>
          </a:p>
          <a:p>
            <a:pPr algn="ctr"/>
            <a:r>
              <a:rPr lang="en-US" sz="1600" dirty="0" err="1">
                <a:latin typeface="Calibri" pitchFamily="34" charset="0"/>
              </a:rPr>
              <a:t>Ilias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Efthymiopoulos</a:t>
            </a:r>
            <a:r>
              <a:rPr lang="en-US" sz="1600" dirty="0">
                <a:latin typeface="Calibri" pitchFamily="34" charset="0"/>
              </a:rPr>
              <a:t>, </a:t>
            </a:r>
            <a:r>
              <a:rPr lang="en-US" sz="1600" dirty="0" err="1">
                <a:latin typeface="Calibri" pitchFamily="34" charset="0"/>
              </a:rPr>
              <a:t>Nikolaos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Charitonidis</a:t>
            </a:r>
            <a:endParaRPr lang="en-US" sz="1600" dirty="0">
              <a:latin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</a:rPr>
              <a:t>(CERN)</a:t>
            </a:r>
            <a:endParaRPr lang="en-US" sz="1600" dirty="0">
              <a:latin typeface="Calibri" pitchFamily="34" charset="0"/>
            </a:endParaRPr>
          </a:p>
          <a:p>
            <a:pPr algn="ctr"/>
            <a:endParaRPr lang="en-US" sz="2500" dirty="0" smtClean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7684" y="406023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Funded by ASTEC, CERN </a:t>
            </a:r>
            <a:r>
              <a:rPr lang="en-GB" sz="1600" dirty="0" smtClean="0">
                <a:latin typeface="+mn-lt"/>
              </a:rPr>
              <a:t>subscriptions </a:t>
            </a:r>
            <a:r>
              <a:rPr lang="en-GB" sz="1600" dirty="0">
                <a:latin typeface="+mn-lt"/>
              </a:rPr>
              <a:t>&amp; PASI </a:t>
            </a:r>
          </a:p>
        </p:txBody>
      </p:sp>
      <p:pic>
        <p:nvPicPr>
          <p:cNvPr id="6146" name="Picture 2" descr="J:\pl68\HiRadMat\presentations\IMG_1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45" y="4699331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:\pl68\HiRadMat\presentations\12EC2517 Powder Target Chamb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4699331"/>
            <a:ext cx="3385796" cy="21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HiRadMat</a:t>
            </a:r>
            <a:r>
              <a:rPr lang="en-GB" dirty="0"/>
              <a:t>: Run 9</a:t>
            </a:r>
          </a:p>
        </p:txBody>
      </p:sp>
      <p:pic>
        <p:nvPicPr>
          <p:cNvPr id="7" name="Content Placeholder 3" descr="run9snapshot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260649"/>
            <a:ext cx="2252618" cy="1407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5576" y="13407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Intensity: 1.85E+11 </a:t>
            </a:r>
            <a:r>
              <a:rPr lang="en-GB" dirty="0" err="1" smtClean="0"/>
              <a:t>PoT</a:t>
            </a:r>
            <a:endParaRPr lang="en-US" dirty="0"/>
          </a:p>
        </p:txBody>
      </p:sp>
      <p:pic>
        <p:nvPicPr>
          <p:cNvPr id="3074" name="Picture 2" descr="C:\Users\wfq87624\Desktop\2013-04-03 PASI RAL\run9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700808"/>
            <a:ext cx="7332662" cy="459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35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58049" y="0"/>
            <a:ext cx="8229600" cy="1143000"/>
          </a:xfrm>
        </p:spPr>
        <p:txBody>
          <a:bodyPr/>
          <a:lstStyle/>
          <a:p>
            <a:pPr algn="l"/>
            <a:r>
              <a:rPr lang="en-GB" dirty="0" err="1"/>
              <a:t>HiRadMat</a:t>
            </a:r>
            <a:r>
              <a:rPr lang="en-GB" dirty="0"/>
              <a:t>: Run </a:t>
            </a:r>
            <a:r>
              <a:rPr lang="en-GB" dirty="0" smtClean="0"/>
              <a:t>21</a:t>
            </a:r>
            <a:endParaRPr lang="en-US" dirty="0"/>
          </a:p>
        </p:txBody>
      </p:sp>
      <p:pic>
        <p:nvPicPr>
          <p:cNvPr id="14" name="Picture 13" descr="run21snapshot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197932"/>
            <a:ext cx="2304256" cy="14401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9592" y="126876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Intensity: 2.94E+11 </a:t>
            </a:r>
            <a:r>
              <a:rPr lang="en-GB" dirty="0" err="1" smtClean="0"/>
              <a:t>PoT</a:t>
            </a:r>
            <a:endParaRPr lang="en-US" dirty="0"/>
          </a:p>
        </p:txBody>
      </p:sp>
      <p:pic>
        <p:nvPicPr>
          <p:cNvPr id="4098" name="Picture 2" descr="C:\Users\wfq87624\Desktop\2013-04-03 PASI RAL\run21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7332663" cy="459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44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8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</a:rPr>
              <a:t>Charitonidis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3262307" cy="231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J:\Projects\HIRADMAT\JamesLawton\snaps\9 at 9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82281"/>
            <a:ext cx="3600000" cy="22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J:\Projects\HIRADMAT\JamesLawton\snaps\run8 50m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0606"/>
            <a:ext cx="3600000" cy="22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8624" r="3035"/>
          <a:stretch/>
        </p:blipFill>
        <p:spPr bwMode="auto">
          <a:xfrm>
            <a:off x="4283968" y="2934210"/>
            <a:ext cx="4762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283968" y="6104781"/>
            <a:ext cx="47625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60000"/>
            <a:r>
              <a:rPr lang="en-GB" sz="1200" i="1" dirty="0" smtClean="0"/>
              <a:t>Trough photographed after the experiment.</a:t>
            </a:r>
            <a:br>
              <a:rPr lang="en-GB" sz="1200" i="1" dirty="0" smtClean="0"/>
            </a:br>
            <a:r>
              <a:rPr lang="en-GB" sz="1200" i="1" dirty="0" smtClean="0"/>
              <a:t>Note: powder disruption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00212" y="2950606"/>
            <a:ext cx="3600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60000"/>
            <a:r>
              <a:rPr lang="en-GB" sz="1200" i="1" dirty="0" smtClean="0"/>
              <a:t>Shot #8, 1.75e11 protons</a:t>
            </a:r>
            <a:br>
              <a:rPr lang="en-GB" sz="1200" i="1" dirty="0" smtClean="0"/>
            </a:br>
            <a:r>
              <a:rPr lang="en-GB" sz="1200" i="1" dirty="0" smtClean="0"/>
              <a:t>Note: nice uniform lift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54100" y="5849187"/>
            <a:ext cx="360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60000"/>
            <a:r>
              <a:rPr lang="en-GB" sz="1200" i="1" dirty="0" smtClean="0"/>
              <a:t>Shot #9, 1.85e11 protons</a:t>
            </a:r>
            <a:br>
              <a:rPr lang="en-GB" sz="1200" i="1" dirty="0" smtClean="0"/>
            </a:br>
            <a:r>
              <a:rPr lang="en-GB" sz="1200" i="1" dirty="0" smtClean="0"/>
              <a:t>Note: filaments!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995936" y="1944218"/>
            <a:ext cx="1584176" cy="36004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4100212" y="1124612"/>
            <a:ext cx="13358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60000"/>
            <a:r>
              <a:rPr lang="en-GB" sz="1200" i="1" dirty="0" smtClean="0"/>
              <a:t>Lift height correlates with deposited energy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3851920" y="5373216"/>
            <a:ext cx="648072" cy="36004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27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un8 collag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356" y="3187343"/>
            <a:ext cx="7488832" cy="1080120"/>
          </a:xfrm>
        </p:spPr>
      </p:pic>
      <p:grpSp>
        <p:nvGrpSpPr>
          <p:cNvPr id="2" name="Group 19"/>
          <p:cNvGrpSpPr/>
          <p:nvPr/>
        </p:nvGrpSpPr>
        <p:grpSpPr>
          <a:xfrm>
            <a:off x="0" y="4509119"/>
            <a:ext cx="8128000" cy="1180977"/>
            <a:chOff x="1043609" y="1916832"/>
            <a:chExt cx="8100391" cy="1296145"/>
          </a:xfrm>
        </p:grpSpPr>
        <p:grpSp>
          <p:nvGrpSpPr>
            <p:cNvPr id="3" name="Group 13"/>
            <p:cNvGrpSpPr/>
            <p:nvPr/>
          </p:nvGrpSpPr>
          <p:grpSpPr>
            <a:xfrm>
              <a:off x="1043609" y="1916832"/>
              <a:ext cx="8100391" cy="1296145"/>
              <a:chOff x="576065" y="1916832"/>
              <a:chExt cx="8100391" cy="1296145"/>
            </a:xfrm>
          </p:grpSpPr>
          <p:pic>
            <p:nvPicPr>
              <p:cNvPr id="9" name="Picture 8" descr="res11_100milliscrop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020272" y="1916832"/>
                <a:ext cx="1656184" cy="1296144"/>
              </a:xfrm>
              <a:prstGeom prst="rect">
                <a:avLst/>
              </a:prstGeom>
            </p:spPr>
          </p:pic>
          <p:pic>
            <p:nvPicPr>
              <p:cNvPr id="10" name="Picture 9" descr="res11_75milliscroped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508104" y="1916832"/>
                <a:ext cx="1656184" cy="1296144"/>
              </a:xfrm>
              <a:prstGeom prst="rect">
                <a:avLst/>
              </a:prstGeom>
            </p:spPr>
          </p:pic>
          <p:pic>
            <p:nvPicPr>
              <p:cNvPr id="11" name="Picture 10" descr="res11_50milliscrop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995936" y="1916832"/>
                <a:ext cx="1656184" cy="1296144"/>
              </a:xfrm>
              <a:prstGeom prst="rect">
                <a:avLst/>
              </a:prstGeom>
            </p:spPr>
          </p:pic>
          <p:pic>
            <p:nvPicPr>
              <p:cNvPr id="12" name="Picture 11" descr="res11_25milliscrop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483768" y="1916832"/>
                <a:ext cx="1656184" cy="1296145"/>
              </a:xfrm>
              <a:prstGeom prst="rect">
                <a:avLst/>
              </a:prstGeom>
            </p:spPr>
          </p:pic>
          <p:pic>
            <p:nvPicPr>
              <p:cNvPr id="13" name="Picture 12" descr="res11_0milliscroped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76065" y="1916832"/>
                <a:ext cx="2051719" cy="1296144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/>
            <p:cNvCxnSpPr/>
            <p:nvPr/>
          </p:nvCxnSpPr>
          <p:spPr>
            <a:xfrm>
              <a:off x="1579414" y="2802136"/>
              <a:ext cx="7488832" cy="0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26"/>
          <p:cNvGrpSpPr/>
          <p:nvPr/>
        </p:nvGrpSpPr>
        <p:grpSpPr>
          <a:xfrm>
            <a:off x="3091076" y="875556"/>
            <a:ext cx="4180857" cy="2209716"/>
            <a:chOff x="1037773" y="3218851"/>
            <a:chExt cx="4816102" cy="2731800"/>
          </a:xfrm>
        </p:grpSpPr>
        <p:pic>
          <p:nvPicPr>
            <p:cNvPr id="22" name="Picture 21" descr="res11_0millissidecrop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7773" y="3219449"/>
              <a:ext cx="1750252" cy="2728799"/>
            </a:xfrm>
            <a:prstGeom prst="rect">
              <a:avLst/>
            </a:prstGeom>
          </p:spPr>
        </p:pic>
        <p:pic>
          <p:nvPicPr>
            <p:cNvPr id="23" name="Picture 22" descr="res11_75millissidecrop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26" y="3222177"/>
              <a:ext cx="792001" cy="2728440"/>
            </a:xfrm>
            <a:prstGeom prst="rect">
              <a:avLst/>
            </a:prstGeom>
          </p:spPr>
        </p:pic>
        <p:pic>
          <p:nvPicPr>
            <p:cNvPr id="24" name="Picture 23" descr="res11_50millissidecrop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72555" y="3222182"/>
              <a:ext cx="792001" cy="2728440"/>
            </a:xfrm>
            <a:prstGeom prst="rect">
              <a:avLst/>
            </a:prstGeom>
          </p:spPr>
        </p:pic>
        <p:pic>
          <p:nvPicPr>
            <p:cNvPr id="25" name="Picture 24" descr="res11_25millissidecrop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77874" y="3222211"/>
              <a:ext cx="792001" cy="2728440"/>
            </a:xfrm>
            <a:prstGeom prst="rect">
              <a:avLst/>
            </a:prstGeom>
          </p:spPr>
        </p:pic>
        <p:pic>
          <p:nvPicPr>
            <p:cNvPr id="26" name="Picture 25" descr="res11_100millissidecrop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61874" y="3218851"/>
              <a:ext cx="792001" cy="2728440"/>
            </a:xfrm>
            <a:prstGeom prst="rect">
              <a:avLst/>
            </a:prstGeom>
          </p:spPr>
        </p:pic>
      </p:grp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58210" y="5690096"/>
            <a:ext cx="667724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60000"/>
            <a:r>
              <a:rPr lang="en-GB" sz="1200" i="1" dirty="0" smtClean="0"/>
              <a:t>CFD simulation of Shot #8, assuming 1 micron particle size</a:t>
            </a:r>
            <a:br>
              <a:rPr lang="en-GB" sz="1200" i="1" dirty="0" smtClean="0"/>
            </a:br>
            <a:r>
              <a:rPr lang="en-GB" sz="1200" i="1" dirty="0" smtClean="0"/>
              <a:t>(</a:t>
            </a:r>
            <a:r>
              <a:rPr lang="en-GB" sz="1200" i="1" dirty="0" err="1" smtClean="0"/>
              <a:t>n.b.</a:t>
            </a:r>
            <a:r>
              <a:rPr lang="en-GB" sz="1200" i="1" dirty="0" smtClean="0"/>
              <a:t> no lift with 25 micron particles at this intensity)</a:t>
            </a:r>
          </a:p>
          <a:p>
            <a:endParaRPr lang="en-GB" sz="1400" i="1" dirty="0"/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-392822" y="4221088"/>
            <a:ext cx="914399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60000"/>
            <a:r>
              <a:rPr lang="en-GB" sz="1200" i="1" dirty="0" smtClean="0"/>
              <a:t>Test Results from Shot #8, 1.75e11 protons, beam sigma 0.75 mm x 1.1 mm</a:t>
            </a:r>
          </a:p>
          <a:p>
            <a:endParaRPr lang="en-GB" sz="1400" i="1" dirty="0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GB" dirty="0" smtClean="0"/>
              <a:t>Davenne: </a:t>
            </a:r>
            <a:r>
              <a:rPr lang="en-GB" dirty="0"/>
              <a:t>CFD </a:t>
            </a:r>
            <a:r>
              <a:rPr lang="en-GB" dirty="0" smtClean="0"/>
              <a:t>predictions/post fits</a:t>
            </a:r>
            <a:endParaRPr lang="en-GB" dirty="0"/>
          </a:p>
        </p:txBody>
      </p:sp>
      <p:pic>
        <p:nvPicPr>
          <p:cNvPr id="1026" name="Picture 2" descr="D:\work\PRESENTATIONS &amp; posters\2013-04-03 PASI RAL\powder temperatur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3" y="879349"/>
            <a:ext cx="1251885" cy="230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work\PRESENTATIONS &amp; posters\2013-04-03 PASI RAL\He temperatur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07" y="879349"/>
            <a:ext cx="1225818" cy="22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490092" y="548680"/>
            <a:ext cx="22322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60000"/>
            <a:r>
              <a:rPr lang="en-GB" sz="1200" i="1" dirty="0" smtClean="0"/>
              <a:t>Beam heating</a:t>
            </a:r>
          </a:p>
          <a:p>
            <a:endParaRPr lang="en-GB" sz="1400" i="1" dirty="0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36712"/>
            <a:ext cx="2483768" cy="24016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96136" y="3501008"/>
            <a:ext cx="3059832" cy="252547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6372200" y="3212976"/>
            <a:ext cx="182942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60000"/>
            <a:r>
              <a:rPr lang="en-GB" sz="1200" i="1" dirty="0" smtClean="0"/>
              <a:t>Average aerodynamic diameter ~30um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91708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Speculating (stumbling in the dark!)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5976663" cy="4392488"/>
          </a:xfrm>
        </p:spPr>
        <p:txBody>
          <a:bodyPr/>
          <a:lstStyle/>
          <a:p>
            <a:pPr>
              <a:buNone/>
            </a:pPr>
            <a:r>
              <a:rPr lang="en-GB" b="1" dirty="0" smtClean="0">
                <a:solidFill>
                  <a:srgbClr val="7030A0"/>
                </a:solidFill>
              </a:rPr>
              <a:t>1.	EXTERNAL STRESS</a:t>
            </a:r>
          </a:p>
          <a:p>
            <a:pPr marL="0" indent="0">
              <a:buNone/>
            </a:pPr>
            <a:r>
              <a:rPr lang="en-GB" dirty="0" smtClean="0"/>
              <a:t>	A kick from the trough? </a:t>
            </a:r>
            <a:br>
              <a:rPr lang="en-GB" dirty="0" smtClean="0"/>
            </a:br>
            <a:r>
              <a:rPr lang="en-GB" dirty="0" smtClean="0"/>
              <a:t>	Trough resonance perhaps too slow &amp;</a:t>
            </a:r>
            <a:br>
              <a:rPr lang="en-GB" dirty="0" smtClean="0"/>
            </a:br>
            <a:r>
              <a:rPr lang="en-GB" dirty="0" smtClean="0"/>
              <a:t>	Trough does not appear moving in the HSV</a:t>
            </a:r>
          </a:p>
          <a:p>
            <a:pPr>
              <a:buFont typeface="+mj-lt"/>
              <a:buAutoNum type="arabicPeriod"/>
            </a:pPr>
            <a:endParaRPr lang="en-GB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GB" b="1" dirty="0" smtClean="0">
                <a:solidFill>
                  <a:srgbClr val="7030A0"/>
                </a:solidFill>
              </a:rPr>
              <a:t>2.	GAS LIFT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sz="1600" dirty="0" smtClean="0"/>
              <a:t>Lift </a:t>
            </a:r>
            <a:r>
              <a:rPr lang="en-GB" sz="1600" dirty="0"/>
              <a:t>proportional to Energy deposition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/>
              <a:t>	</a:t>
            </a:r>
            <a:r>
              <a:rPr lang="en-GB" sz="1600" dirty="0" smtClean="0"/>
              <a:t>CFD says yes but the energy/diameter is rather different. </a:t>
            </a:r>
            <a:br>
              <a:rPr lang="en-GB" sz="1600" dirty="0" smtClean="0"/>
            </a:br>
            <a:r>
              <a:rPr lang="en-GB" sz="1600" dirty="0" smtClean="0"/>
              <a:t>	Drag model is incorrect for W or </a:t>
            </a:r>
            <a:br>
              <a:rPr lang="en-GB" sz="1600" dirty="0" smtClean="0"/>
            </a:br>
            <a:r>
              <a:rPr lang="en-GB" sz="1600" dirty="0" smtClean="0"/>
              <a:t>		is it a different phenomenon?</a:t>
            </a:r>
          </a:p>
          <a:p>
            <a:pPr marL="0" indent="0">
              <a:buNone/>
            </a:pPr>
            <a:endParaRPr lang="en-GB" dirty="0"/>
          </a:p>
          <a:p>
            <a:pPr>
              <a:buNone/>
            </a:pPr>
            <a:r>
              <a:rPr lang="en-GB" b="1" dirty="0" smtClean="0">
                <a:solidFill>
                  <a:srgbClr val="7030A0"/>
                </a:solidFill>
              </a:rPr>
              <a:t>3.	THERMAL STRESS PROPAGATION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sz="1600" dirty="0" smtClean="0"/>
              <a:t>Lift proportional to Energy deposition</a:t>
            </a:r>
            <a:br>
              <a:rPr lang="en-GB" sz="1600" dirty="0" smtClean="0"/>
            </a:br>
            <a:r>
              <a:rPr lang="en-GB" sz="1600" dirty="0"/>
              <a:t>	</a:t>
            </a:r>
            <a:r>
              <a:rPr lang="en-GB" sz="1600" dirty="0" smtClean="0"/>
              <a:t>Too </a:t>
            </a:r>
            <a:r>
              <a:rPr lang="en-GB" sz="1600" dirty="0"/>
              <a:t>slow and too late compared with propagation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		through </a:t>
            </a:r>
            <a:r>
              <a:rPr lang="en-GB" sz="1600" dirty="0"/>
              <a:t>a solid. 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/>
              <a:t>	</a:t>
            </a:r>
            <a:r>
              <a:rPr lang="en-GB" sz="1600" dirty="0" smtClean="0"/>
              <a:t>Peak ~40J/g (similar to MERIT) but </a:t>
            </a:r>
            <a:br>
              <a:rPr lang="en-GB" sz="1600" dirty="0" smtClean="0"/>
            </a:br>
            <a:r>
              <a:rPr lang="en-GB" sz="1600" dirty="0" smtClean="0"/>
              <a:t>		100 times lower velocities 0.5m/s.</a:t>
            </a:r>
          </a:p>
          <a:p>
            <a:pPr marL="0" indent="0">
              <a:buNone/>
            </a:pPr>
            <a:r>
              <a:rPr lang="en-GB" sz="1600" dirty="0"/>
              <a:t>	</a:t>
            </a:r>
            <a:r>
              <a:rPr lang="en-GB" sz="1600" dirty="0" smtClean="0"/>
              <a:t>Is this due to attenuation through the powder?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67022238"/>
              </p:ext>
            </p:extLst>
          </p:nvPr>
        </p:nvGraphicFramePr>
        <p:xfrm>
          <a:off x="6372200" y="3356992"/>
          <a:ext cx="259228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3281134864"/>
              </p:ext>
            </p:extLst>
          </p:nvPr>
        </p:nvGraphicFramePr>
        <p:xfrm>
          <a:off x="6012160" y="836712"/>
          <a:ext cx="302433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48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LDV: the problems </a:t>
            </a:r>
            <a:r>
              <a:rPr lang="en-GB" i="1" dirty="0" smtClean="0"/>
              <a:t>Part 1</a:t>
            </a:r>
            <a:endParaRPr lang="en-GB" i="1" dirty="0"/>
          </a:p>
        </p:txBody>
      </p:sp>
      <p:pic>
        <p:nvPicPr>
          <p:cNvPr id="14" name="Picture 13" descr="D:\work\matlab\hiradmat\html\asynchrony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3725"/>
            <a:ext cx="5360675" cy="244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:\work\matlab\hiradmat\html\beamstar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17032"/>
            <a:ext cx="5432683" cy="24434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36512" y="2636912"/>
            <a:ext cx="360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/>
              <a:t>No reliable beam stamp: the </a:t>
            </a:r>
            <a:r>
              <a:rPr lang="en-GB" sz="1600" dirty="0" err="1" smtClean="0"/>
              <a:t>gitter</a:t>
            </a:r>
            <a:endParaRPr lang="en-GB" sz="1600" dirty="0" smtClean="0"/>
          </a:p>
          <a:p>
            <a:pPr algn="ctr"/>
            <a:endParaRPr lang="en-GB" sz="1600" dirty="0" smtClean="0"/>
          </a:p>
          <a:p>
            <a:pPr algn="ctr"/>
            <a:endParaRPr lang="en-GB" sz="1600" dirty="0" smtClean="0"/>
          </a:p>
          <a:p>
            <a:pPr algn="ctr"/>
            <a:endParaRPr lang="en-GB" sz="1600" dirty="0"/>
          </a:p>
          <a:p>
            <a:pPr algn="ctr"/>
            <a:r>
              <a:rPr lang="en-GB" sz="1600" dirty="0" smtClean="0"/>
              <a:t>i.e. no measurement of stress wave propagation time!</a:t>
            </a:r>
          </a:p>
        </p:txBody>
      </p:sp>
      <p:sp>
        <p:nvSpPr>
          <p:cNvPr id="10" name="Down Arrow 9"/>
          <p:cNvSpPr/>
          <p:nvPr/>
        </p:nvSpPr>
        <p:spPr>
          <a:xfrm>
            <a:off x="1403648" y="3140037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8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LDV: the problems </a:t>
            </a:r>
            <a:r>
              <a:rPr lang="en-GB" i="1" dirty="0" smtClean="0"/>
              <a:t>Part 2</a:t>
            </a:r>
            <a:endParaRPr lang="en-GB" i="1" dirty="0"/>
          </a:p>
        </p:txBody>
      </p:sp>
      <p:pic>
        <p:nvPicPr>
          <p:cNvPr id="2050" name="Picture 2" descr="D:\work\matlab\hiradmat\html\HiRadMat_LDV_Analysis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7172" y="1478728"/>
            <a:ext cx="2678900" cy="582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work\PRESENTATIONS &amp; posters\2013-04-03 PASI RAL\beamless noi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2154981" cy="183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51520" y="1598319"/>
            <a:ext cx="3384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/>
              <a:t>High frequency </a:t>
            </a:r>
            <a:br>
              <a:rPr lang="en-GB" sz="1600" dirty="0" smtClean="0"/>
            </a:br>
            <a:r>
              <a:rPr lang="en-GB" sz="1600" dirty="0" smtClean="0"/>
              <a:t>high amplitude noise?!</a:t>
            </a:r>
            <a:endParaRPr lang="en-GB" sz="1600" dirty="0"/>
          </a:p>
          <a:p>
            <a:pPr algn="ctr"/>
            <a:endParaRPr lang="en-GB" sz="1600" dirty="0" smtClean="0"/>
          </a:p>
          <a:p>
            <a:pPr algn="ctr"/>
            <a:r>
              <a:rPr lang="en-GB" sz="1600" dirty="0" smtClean="0"/>
              <a:t>Yet not in all the runs?!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0" y="748739"/>
            <a:ext cx="338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/>
              <a:t>LDV vibration without beam</a:t>
            </a:r>
          </a:p>
        </p:txBody>
      </p:sp>
      <p:sp>
        <p:nvSpPr>
          <p:cNvPr id="7" name="Rectangle 6"/>
          <p:cNvSpPr/>
          <p:nvPr/>
        </p:nvSpPr>
        <p:spPr>
          <a:xfrm>
            <a:off x="5220072" y="4869160"/>
            <a:ext cx="165618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0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LDV: the problems </a:t>
            </a:r>
            <a:r>
              <a:rPr lang="en-GB" i="1" dirty="0" smtClean="0"/>
              <a:t>Part 3</a:t>
            </a:r>
            <a:endParaRPr lang="en-GB" i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1011663"/>
            <a:ext cx="46051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Doom: watch out for the drift!</a:t>
            </a:r>
          </a:p>
        </p:txBody>
      </p:sp>
      <p:pic>
        <p:nvPicPr>
          <p:cNvPr id="3074" name="Picture 2" descr="D:\work\matlab\hiradmat\html\all_filtered_runs_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63990" y="366542"/>
            <a:ext cx="4778681" cy="67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758880" y="4221088"/>
            <a:ext cx="1354832" cy="104699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790621" y="3324058"/>
            <a:ext cx="2189584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 smtClean="0"/>
              <a:t>High vibration velocities before beam impact</a:t>
            </a:r>
          </a:p>
        </p:txBody>
      </p:sp>
    </p:spTree>
    <p:extLst>
      <p:ext uri="{BB962C8B-B14F-4D97-AF65-F5344CB8AC3E}">
        <p14:creationId xmlns:p14="http://schemas.microsoft.com/office/powerpoint/2010/main" val="170128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LDV: the good bits</a:t>
            </a:r>
            <a:endParaRPr lang="en-GB" i="1" dirty="0"/>
          </a:p>
        </p:txBody>
      </p:sp>
      <p:pic>
        <p:nvPicPr>
          <p:cNvPr id="7" name="Picture 6" descr="D:\work\matlab\hiradmat\html\all_filtered_displacements_0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23315"/>
            <a:ext cx="7056784" cy="32346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11560" y="836712"/>
            <a:ext cx="66247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Having taken all the bad data away (technically defined as data massaging!!) </a:t>
            </a:r>
            <a:br>
              <a:rPr lang="en-GB" sz="1400" dirty="0" smtClean="0"/>
            </a:br>
            <a:endParaRPr lang="en-GB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400" dirty="0" smtClean="0"/>
              <a:t>the amplitude of vibration appears proportional to </a:t>
            </a:r>
            <a:r>
              <a:rPr lang="en-GB" sz="1400" dirty="0" err="1" smtClean="0"/>
              <a:t>PoT</a:t>
            </a:r>
            <a:endParaRPr lang="en-GB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400" dirty="0" smtClean="0"/>
              <a:t>Vibration amplitude is higher in the inner trough than on the outer trough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400" dirty="0" smtClean="0"/>
              <a:t>There is a 1kHz resonant frequency peak (expected from trough resonance )</a:t>
            </a:r>
          </a:p>
        </p:txBody>
      </p:sp>
    </p:spTree>
    <p:extLst>
      <p:ext uri="{BB962C8B-B14F-4D97-AF65-F5344CB8AC3E}">
        <p14:creationId xmlns:p14="http://schemas.microsoft.com/office/powerpoint/2010/main" val="15740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836613"/>
            <a:ext cx="800893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755650" y="0"/>
            <a:ext cx="7570788" cy="777875"/>
          </a:xfrm>
        </p:spPr>
        <p:txBody>
          <a:bodyPr/>
          <a:lstStyle/>
          <a:p>
            <a:pPr eaLnBrk="1" hangingPunct="1"/>
            <a:r>
              <a:rPr lang="en-GB" sz="2800" dirty="0" err="1" smtClean="0"/>
              <a:t>Davenne</a:t>
            </a:r>
            <a:r>
              <a:rPr lang="en-GB" sz="2800" dirty="0" smtClean="0"/>
              <a:t>: Limitations of target technologies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468438" y="4365625"/>
            <a:ext cx="1374775" cy="1300163"/>
            <a:chOff x="1468582" y="4365104"/>
            <a:chExt cx="1375226" cy="1301405"/>
          </a:xfrm>
        </p:grpSpPr>
        <p:sp>
          <p:nvSpPr>
            <p:cNvPr id="10" name="Freeform 9"/>
            <p:cNvSpPr/>
            <p:nvPr/>
          </p:nvSpPr>
          <p:spPr>
            <a:xfrm>
              <a:off x="1468582" y="4365104"/>
              <a:ext cx="1375226" cy="1301405"/>
            </a:xfrm>
            <a:custGeom>
              <a:avLst/>
              <a:gdLst>
                <a:gd name="connsiteX0" fmla="*/ 0 w 1343891"/>
                <a:gd name="connsiteY0" fmla="*/ 1149927 h 1149927"/>
                <a:gd name="connsiteX1" fmla="*/ 1343891 w 1343891"/>
                <a:gd name="connsiteY1" fmla="*/ 1149927 h 1149927"/>
                <a:gd name="connsiteX2" fmla="*/ 1343891 w 1343891"/>
                <a:gd name="connsiteY2" fmla="*/ 568036 h 1149927"/>
                <a:gd name="connsiteX3" fmla="*/ 0 w 1343891"/>
                <a:gd name="connsiteY3" fmla="*/ 0 h 1149927"/>
                <a:gd name="connsiteX4" fmla="*/ 0 w 1343891"/>
                <a:gd name="connsiteY4" fmla="*/ 1149927 h 11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891" h="1149927">
                  <a:moveTo>
                    <a:pt x="0" y="1149927"/>
                  </a:moveTo>
                  <a:lnTo>
                    <a:pt x="1343891" y="1149927"/>
                  </a:lnTo>
                  <a:lnTo>
                    <a:pt x="1343891" y="568036"/>
                  </a:lnTo>
                  <a:lnTo>
                    <a:pt x="0" y="0"/>
                  </a:lnTo>
                  <a:lnTo>
                    <a:pt x="0" y="1149927"/>
                  </a:lnTo>
                  <a:close/>
                </a:path>
              </a:pathLst>
            </a:custGeom>
            <a:solidFill>
              <a:srgbClr val="66FF3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350" name="TextBox 12"/>
            <p:cNvSpPr txBox="1">
              <a:spLocks noChangeArrowheads="1"/>
            </p:cNvSpPr>
            <p:nvPr/>
          </p:nvSpPr>
          <p:spPr bwMode="auto">
            <a:xfrm>
              <a:off x="1547664" y="4941168"/>
              <a:ext cx="11521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rgbClr val="00B050"/>
                  </a:solidFill>
                </a:rPr>
                <a:t>Peripherally cooled monolith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68438" y="996950"/>
            <a:ext cx="4143375" cy="4683125"/>
            <a:chOff x="1468582" y="997527"/>
            <a:chExt cx="4142509" cy="4682837"/>
          </a:xfrm>
        </p:grpSpPr>
        <p:sp>
          <p:nvSpPr>
            <p:cNvPr id="12" name="Freeform 11"/>
            <p:cNvSpPr/>
            <p:nvPr/>
          </p:nvSpPr>
          <p:spPr>
            <a:xfrm>
              <a:off x="1468582" y="997527"/>
              <a:ext cx="4142509" cy="4682837"/>
            </a:xfrm>
            <a:custGeom>
              <a:avLst/>
              <a:gdLst>
                <a:gd name="connsiteX0" fmla="*/ 3311236 w 4142509"/>
                <a:gd name="connsiteY0" fmla="*/ 4682837 h 4682837"/>
                <a:gd name="connsiteX1" fmla="*/ 0 w 4142509"/>
                <a:gd name="connsiteY1" fmla="*/ 1773382 h 4682837"/>
                <a:gd name="connsiteX2" fmla="*/ 13854 w 4142509"/>
                <a:gd name="connsiteY2" fmla="*/ 0 h 4682837"/>
                <a:gd name="connsiteX3" fmla="*/ 4142509 w 4142509"/>
                <a:gd name="connsiteY3" fmla="*/ 0 h 4682837"/>
                <a:gd name="connsiteX4" fmla="*/ 4142509 w 4142509"/>
                <a:gd name="connsiteY4" fmla="*/ 4682837 h 4682837"/>
                <a:gd name="connsiteX5" fmla="*/ 3311236 w 4142509"/>
                <a:gd name="connsiteY5" fmla="*/ 4682837 h 468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509" h="4682837">
                  <a:moveTo>
                    <a:pt x="3311236" y="4682837"/>
                  </a:moveTo>
                  <a:lnTo>
                    <a:pt x="0" y="1773382"/>
                  </a:lnTo>
                  <a:lnTo>
                    <a:pt x="13854" y="0"/>
                  </a:lnTo>
                  <a:lnTo>
                    <a:pt x="4142509" y="0"/>
                  </a:lnTo>
                  <a:lnTo>
                    <a:pt x="4142509" y="4682837"/>
                  </a:lnTo>
                  <a:lnTo>
                    <a:pt x="3311236" y="4682837"/>
                  </a:lnTo>
                  <a:close/>
                </a:path>
              </a:pathLst>
            </a:custGeom>
            <a:solidFill>
              <a:srgbClr val="F8451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348" name="TextBox 14"/>
            <p:cNvSpPr txBox="1">
              <a:spLocks noChangeArrowheads="1"/>
            </p:cNvSpPr>
            <p:nvPr/>
          </p:nvSpPr>
          <p:spPr bwMode="auto">
            <a:xfrm>
              <a:off x="3203848" y="2566645"/>
              <a:ext cx="11521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rgbClr val="FF0000"/>
                  </a:solidFill>
                </a:rPr>
                <a:t>Flowing or rotating targets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468438" y="2349500"/>
            <a:ext cx="3463925" cy="3344863"/>
            <a:chOff x="1468582" y="2348880"/>
            <a:chExt cx="3463458" cy="3345338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1468582" y="2348880"/>
              <a:ext cx="3463458" cy="3345338"/>
              <a:chOff x="1468582" y="2348880"/>
              <a:chExt cx="3463458" cy="334533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1468582" y="2348880"/>
                <a:ext cx="3463458" cy="3345338"/>
              </a:xfrm>
              <a:custGeom>
                <a:avLst/>
                <a:gdLst>
                  <a:gd name="connsiteX0" fmla="*/ 1343891 w 3311236"/>
                  <a:gd name="connsiteY0" fmla="*/ 2881745 h 2881745"/>
                  <a:gd name="connsiteX1" fmla="*/ 1330036 w 3311236"/>
                  <a:gd name="connsiteY1" fmla="*/ 2272145 h 2881745"/>
                  <a:gd name="connsiteX2" fmla="*/ 0 w 3311236"/>
                  <a:gd name="connsiteY2" fmla="*/ 1717963 h 2881745"/>
                  <a:gd name="connsiteX3" fmla="*/ 13854 w 3311236"/>
                  <a:gd name="connsiteY3" fmla="*/ 0 h 2881745"/>
                  <a:gd name="connsiteX4" fmla="*/ 3311236 w 3311236"/>
                  <a:gd name="connsiteY4" fmla="*/ 2854036 h 2881745"/>
                  <a:gd name="connsiteX5" fmla="*/ 1343891 w 3311236"/>
                  <a:gd name="connsiteY5" fmla="*/ 2881745 h 288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1236" h="2881745">
                    <a:moveTo>
                      <a:pt x="1343891" y="2881745"/>
                    </a:moveTo>
                    <a:lnTo>
                      <a:pt x="1330036" y="2272145"/>
                    </a:lnTo>
                    <a:lnTo>
                      <a:pt x="0" y="1717963"/>
                    </a:lnTo>
                    <a:lnTo>
                      <a:pt x="13854" y="0"/>
                    </a:lnTo>
                    <a:lnTo>
                      <a:pt x="3311236" y="2854036"/>
                    </a:lnTo>
                    <a:lnTo>
                      <a:pt x="1343891" y="2881745"/>
                    </a:lnTo>
                    <a:close/>
                  </a:path>
                </a:pathLst>
              </a:custGeom>
              <a:solidFill>
                <a:srgbClr val="F3F814">
                  <a:alpha val="3215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346" name="TextBox 13"/>
              <p:cNvSpPr txBox="1">
                <a:spLocks noChangeArrowheads="1"/>
              </p:cNvSpPr>
              <p:nvPr/>
            </p:nvSpPr>
            <p:spPr bwMode="auto">
              <a:xfrm>
                <a:off x="1475656" y="3573016"/>
                <a:ext cx="115212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200">
                    <a:solidFill>
                      <a:srgbClr val="FFC000"/>
                    </a:solidFill>
                  </a:rPr>
                  <a:t>Segmented</a:t>
                </a:r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3708242" y="5660875"/>
              <a:ext cx="50317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427984" y="2204864"/>
            <a:ext cx="4536826" cy="2448243"/>
          </a:xfrm>
          <a:solidFill>
            <a:schemeClr val="accent1">
              <a:lumMod val="40000"/>
              <a:lumOff val="60000"/>
            </a:schemeClr>
          </a:solidFill>
          <a:ln w="22225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Why powder</a:t>
            </a:r>
            <a:r>
              <a:rPr lang="en-GB" sz="1600" dirty="0" smtClean="0"/>
              <a:t>?</a:t>
            </a:r>
          </a:p>
          <a:p>
            <a:pPr marL="0" indent="0">
              <a:buNone/>
            </a:pPr>
            <a:endParaRPr lang="en-GB" sz="1000" dirty="0" smtClean="0"/>
          </a:p>
          <a:p>
            <a:pPr marL="0" indent="0">
              <a:buNone/>
            </a:pPr>
            <a:r>
              <a:rPr lang="en-GB" b="1" dirty="0"/>
              <a:t>Maintaining the target temperature and stress levels within safe limits is the main </a:t>
            </a:r>
            <a:r>
              <a:rPr lang="en-GB" b="1" dirty="0" smtClean="0"/>
              <a:t>engineering design </a:t>
            </a:r>
            <a:r>
              <a:rPr lang="en-GB" b="1" dirty="0"/>
              <a:t>driver</a:t>
            </a:r>
            <a:r>
              <a:rPr lang="en-GB" dirty="0"/>
              <a:t>.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So </a:t>
            </a:r>
            <a:r>
              <a:rPr lang="en-GB" dirty="0"/>
              <a:t>designs become increasingly elaborate as energy and power deposited in the target are increased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97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Loveridge: ANSYS predictions</a:t>
            </a:r>
            <a:endParaRPr lang="en-GB" dirty="0"/>
          </a:p>
        </p:txBody>
      </p:sp>
      <p:pic>
        <p:nvPicPr>
          <p:cNvPr id="6" name="InnerTrof_long_STRUC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49552" y="3454822"/>
            <a:ext cx="3600400" cy="2587058"/>
          </a:xfrm>
        </p:spPr>
      </p:pic>
      <p:pic>
        <p:nvPicPr>
          <p:cNvPr id="7171" name="Picture 3" descr="J:\pl68\HiRadMat\presentations\both_trough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48893"/>
            <a:ext cx="3600400" cy="270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84002" y="717267"/>
            <a:ext cx="3728808" cy="5282207"/>
            <a:chOff x="33390" y="957842"/>
            <a:chExt cx="3728808" cy="5282207"/>
          </a:xfrm>
        </p:grpSpPr>
        <p:pic>
          <p:nvPicPr>
            <p:cNvPr id="7" name="Picture 6" descr="D:\work\matlab\hiradmat\html\comparison_2_peters_03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3"/>
            <a:stretch/>
          </p:blipFill>
          <p:spPr bwMode="auto">
            <a:xfrm>
              <a:off x="107504" y="957842"/>
              <a:ext cx="3654694" cy="3724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90" y="4653136"/>
              <a:ext cx="3705740" cy="158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20040" y="5949280"/>
            <a:ext cx="4233664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60000"/>
            <a:r>
              <a:rPr lang="en-GB" sz="1200" i="1" dirty="0" smtClean="0"/>
              <a:t>LDV data, filtered and offset corrected</a:t>
            </a:r>
          </a:p>
          <a:p>
            <a:pPr algn="ctr" defTabSz="360000"/>
            <a:r>
              <a:rPr lang="en-GB" sz="1200" i="1" dirty="0" smtClean="0"/>
              <a:t>&lt;Shot #8, 1.75e11 protons, inner trough&gt;</a:t>
            </a:r>
            <a:endParaRPr lang="en-GB" sz="1200" i="1" dirty="0"/>
          </a:p>
          <a:p>
            <a:pPr algn="ctr" defTabSz="360000"/>
            <a:r>
              <a:rPr lang="en-GB" sz="1200" i="1" dirty="0"/>
              <a:t>&lt;</a:t>
            </a:r>
            <a:r>
              <a:rPr lang="en-GB" sz="1200" i="1" dirty="0" smtClean="0"/>
              <a:t>Shot #9, 1.85e11 protons, outer trough&gt;</a:t>
            </a:r>
          </a:p>
          <a:p>
            <a:pPr algn="ctr" defTabSz="360000"/>
            <a:r>
              <a:rPr lang="en-GB" sz="1200" i="1" dirty="0" smtClean="0"/>
              <a:t>Velocity </a:t>
            </a:r>
            <a:r>
              <a:rPr lang="en-GB" sz="1200" i="1" dirty="0" smtClean="0">
                <a:latin typeface="Calibri"/>
                <a:cs typeface="Calibri"/>
              </a:rPr>
              <a:t>≈ 1 m/s</a:t>
            </a:r>
            <a:endParaRPr lang="en-GB" sz="1200" i="1" dirty="0" smtClean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910336" y="6104781"/>
            <a:ext cx="376612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60000"/>
            <a:r>
              <a:rPr lang="en-GB" sz="1200" i="1" dirty="0" smtClean="0"/>
              <a:t>ANSYS simulation of secondary heat induced vibrations</a:t>
            </a:r>
          </a:p>
          <a:p>
            <a:pPr algn="ctr" defTabSz="360000"/>
            <a:r>
              <a:rPr lang="en-GB" sz="1200" i="1" dirty="0" smtClean="0"/>
              <a:t>Velocity  </a:t>
            </a:r>
            <a:r>
              <a:rPr lang="en-GB" sz="1200" i="1" dirty="0" smtClean="0">
                <a:latin typeface="Calibri"/>
                <a:cs typeface="Calibri"/>
              </a:rPr>
              <a:t>≈ 0.1 m/s</a:t>
            </a:r>
            <a:endParaRPr lang="en-GB" sz="1200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4048" y="285293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1003BD"/>
                </a:solidFill>
              </a:rPr>
              <a:t>0 J/cc/spill</a:t>
            </a:r>
            <a:endParaRPr lang="en-GB" sz="1400" dirty="0">
              <a:solidFill>
                <a:srgbClr val="1003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76988" y="2851447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4.4 J/cc/spill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95128" y="1840247"/>
            <a:ext cx="270100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/>
              <a:t>ANSYS </a:t>
            </a:r>
            <a:r>
              <a:rPr lang="en-GB" sz="1400" b="1" dirty="0" err="1" smtClean="0"/>
              <a:t>vs</a:t>
            </a:r>
            <a:r>
              <a:rPr lang="en-GB" sz="1400" b="1" dirty="0" smtClean="0"/>
              <a:t> LDV are “apart” by one order or magnitude</a:t>
            </a:r>
          </a:p>
        </p:txBody>
      </p:sp>
    </p:spTree>
    <p:extLst>
      <p:ext uri="{BB962C8B-B14F-4D97-AF65-F5344CB8AC3E}">
        <p14:creationId xmlns:p14="http://schemas.microsoft.com/office/powerpoint/2010/main" val="140760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Lessons learnt and stuff left to do</a:t>
            </a:r>
            <a:endParaRPr lang="en-GB" dirty="0"/>
          </a:p>
        </p:txBody>
      </p:sp>
      <p:pic>
        <p:nvPicPr>
          <p:cNvPr id="5" name="Picture 4" descr="J:\pl68\HiRadMat\presentations\td-1183-830-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11444" r="27661" b="15004"/>
          <a:stretch/>
        </p:blipFill>
        <p:spPr bwMode="auto">
          <a:xfrm>
            <a:off x="5769355" y="2924944"/>
            <a:ext cx="3075025" cy="275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8316" y="898252"/>
            <a:ext cx="8476064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b="1" dirty="0" err="1">
                <a:solidFill>
                  <a:prstClr val="black"/>
                </a:solidFill>
              </a:rPr>
              <a:t>HiRadMat</a:t>
            </a:r>
            <a:r>
              <a:rPr lang="en-GB" sz="1600" b="1" dirty="0">
                <a:solidFill>
                  <a:prstClr val="black"/>
                </a:solidFill>
              </a:rPr>
              <a:t> mark </a:t>
            </a:r>
            <a:r>
              <a:rPr lang="en-GB" sz="1600" b="1" dirty="0" smtClean="0">
                <a:solidFill>
                  <a:prstClr val="black"/>
                </a:solidFill>
              </a:rPr>
              <a:t>2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200" dirty="0" smtClean="0">
                <a:solidFill>
                  <a:prstClr val="black"/>
                </a:solidFill>
              </a:rPr>
              <a:t>(after CERN shutdown)</a:t>
            </a:r>
            <a:endParaRPr lang="en-GB" sz="12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GB" sz="1600" dirty="0">
                <a:solidFill>
                  <a:prstClr val="black"/>
                </a:solidFill>
              </a:rPr>
              <a:t>Powder mono-size distribution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GB" sz="1600" dirty="0">
                <a:solidFill>
                  <a:prstClr val="black"/>
                </a:solidFill>
              </a:rPr>
              <a:t>More samples (prevent interference between </a:t>
            </a:r>
            <a:r>
              <a:rPr lang="en-GB" sz="1600" dirty="0" smtClean="0">
                <a:solidFill>
                  <a:prstClr val="black"/>
                </a:solidFill>
              </a:rPr>
              <a:t>measurements)</a:t>
            </a:r>
            <a:endParaRPr lang="en-GB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GB" sz="1600" dirty="0">
                <a:solidFill>
                  <a:prstClr val="black"/>
                </a:solidFill>
              </a:rPr>
              <a:t>Full length view of the </a:t>
            </a:r>
            <a:r>
              <a:rPr lang="en-GB" sz="1600" dirty="0" smtClean="0">
                <a:solidFill>
                  <a:prstClr val="black"/>
                </a:solidFill>
              </a:rPr>
              <a:t>sample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GB" sz="1600" dirty="0" smtClean="0">
                <a:solidFill>
                  <a:prstClr val="black"/>
                </a:solidFill>
              </a:rPr>
              <a:t>Repeat </a:t>
            </a:r>
            <a:r>
              <a:rPr lang="en-GB" sz="1600" dirty="0">
                <a:solidFill>
                  <a:prstClr val="black"/>
                </a:solidFill>
              </a:rPr>
              <a:t>test in He and </a:t>
            </a:r>
            <a:r>
              <a:rPr lang="en-GB" sz="1600" dirty="0" smtClean="0">
                <a:solidFill>
                  <a:prstClr val="black"/>
                </a:solidFill>
              </a:rPr>
              <a:t>vacuum </a:t>
            </a:r>
            <a:r>
              <a:rPr lang="en-GB" sz="1600" dirty="0">
                <a:solidFill>
                  <a:prstClr val="black"/>
                </a:solidFill>
              </a:rPr>
              <a:t>(separate </a:t>
            </a:r>
            <a:r>
              <a:rPr lang="en-GB" sz="1600" dirty="0"/>
              <a:t>Aerodynamic Lift </a:t>
            </a:r>
            <a:r>
              <a:rPr lang="en-GB" sz="1600" dirty="0" err="1"/>
              <a:t>vs</a:t>
            </a:r>
            <a:r>
              <a:rPr lang="en-GB" sz="1600" dirty="0"/>
              <a:t> momentum </a:t>
            </a:r>
            <a:r>
              <a:rPr lang="en-GB" sz="1600" dirty="0" smtClean="0"/>
              <a:t>transfer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GB" sz="1600" dirty="0" smtClean="0">
                <a:solidFill>
                  <a:prstClr val="black"/>
                </a:solidFill>
              </a:rPr>
              <a:t>LDV </a:t>
            </a:r>
            <a:endParaRPr lang="en-GB" sz="1600" dirty="0">
              <a:solidFill>
                <a:prstClr val="black"/>
              </a:solidFill>
            </a:endParaRPr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calibrate </a:t>
            </a:r>
            <a:r>
              <a:rPr lang="en-GB" sz="1600" dirty="0" smtClean="0">
                <a:solidFill>
                  <a:prstClr val="black"/>
                </a:solidFill>
              </a:rPr>
              <a:t>signal in situ</a:t>
            </a:r>
            <a:endParaRPr lang="en-GB" sz="1600" dirty="0">
              <a:solidFill>
                <a:prstClr val="black"/>
              </a:solidFill>
            </a:endParaRPr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use flat mirrors</a:t>
            </a:r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Establish beam </a:t>
            </a:r>
            <a:r>
              <a:rPr lang="en-GB" sz="1600" dirty="0" err="1">
                <a:solidFill>
                  <a:prstClr val="black"/>
                </a:solidFill>
              </a:rPr>
              <a:t>gitter</a:t>
            </a:r>
            <a:endParaRPr lang="en-GB" sz="1600" dirty="0">
              <a:solidFill>
                <a:prstClr val="black"/>
              </a:solidFill>
            </a:endParaRPr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Watch out for windows </a:t>
            </a:r>
            <a:r>
              <a:rPr lang="en-GB" sz="1600" dirty="0" smtClean="0">
                <a:solidFill>
                  <a:prstClr val="black"/>
                </a:solidFill>
              </a:rPr>
              <a:t>interference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509120"/>
            <a:ext cx="6624736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1600" b="1" dirty="0" smtClean="0">
                <a:solidFill>
                  <a:prstClr val="black"/>
                </a:solidFill>
              </a:rPr>
              <a:t>Other </a:t>
            </a:r>
            <a:r>
              <a:rPr lang="en-GB" sz="1600" b="1" dirty="0">
                <a:solidFill>
                  <a:prstClr val="black"/>
                </a:solidFill>
              </a:rPr>
              <a:t>general powder work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GB" sz="1600" dirty="0" smtClean="0">
                <a:solidFill>
                  <a:prstClr val="black"/>
                </a:solidFill>
              </a:rPr>
              <a:t>Continue generic powder conveying study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GB" sz="1600" dirty="0" smtClean="0">
                <a:solidFill>
                  <a:prstClr val="black"/>
                </a:solidFill>
              </a:rPr>
              <a:t>Calorimetric </a:t>
            </a:r>
            <a:r>
              <a:rPr lang="en-GB" sz="1600" dirty="0">
                <a:solidFill>
                  <a:prstClr val="black"/>
                </a:solidFill>
              </a:rPr>
              <a:t>heat transfer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GB" sz="1600" dirty="0">
                <a:solidFill>
                  <a:prstClr val="black"/>
                </a:solidFill>
              </a:rPr>
              <a:t>Evaluate effect of magnetic field </a:t>
            </a:r>
          </a:p>
        </p:txBody>
      </p:sp>
    </p:spTree>
    <p:extLst>
      <p:ext uri="{BB962C8B-B14F-4D97-AF65-F5344CB8AC3E}">
        <p14:creationId xmlns:p14="http://schemas.microsoft.com/office/powerpoint/2010/main" val="36748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Candidate </a:t>
            </a:r>
            <a:r>
              <a:rPr lang="en-GB" dirty="0"/>
              <a:t>target technologies for a </a:t>
            </a:r>
            <a:r>
              <a:rPr lang="en-GB" dirty="0" smtClean="0"/>
              <a:t>Neutrino Factory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754" y="776282"/>
            <a:ext cx="5688631" cy="5328592"/>
          </a:xfrm>
        </p:spPr>
        <p:txBody>
          <a:bodyPr/>
          <a:lstStyle/>
          <a:p>
            <a:pPr marL="0" lv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b="1" dirty="0" smtClean="0">
                <a:solidFill>
                  <a:prstClr val="black"/>
                </a:solidFill>
                <a:latin typeface="Arial" charset="0"/>
              </a:rPr>
              <a:t>1. Mercury </a:t>
            </a:r>
            <a:endParaRPr lang="en-GB" b="1" dirty="0">
              <a:solidFill>
                <a:prstClr val="black"/>
              </a:solidFill>
              <a:latin typeface="Arial" charset="0"/>
            </a:endParaRPr>
          </a:p>
          <a:p>
            <a:pPr marL="0" lv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+ already exist, e.g. SNS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  <a:p>
            <a:pPr marL="0" lv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- 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toxic!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  <a:p>
            <a:pPr marL="0" lv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- reacts violently with 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beam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  <a:p>
            <a:pPr marL="0" lv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endParaRPr lang="en-GB" b="1" dirty="0" smtClean="0">
              <a:solidFill>
                <a:prstClr val="black"/>
              </a:solidFill>
              <a:latin typeface="Arial" charset="0"/>
            </a:endParaRPr>
          </a:p>
          <a:p>
            <a:pPr marL="0" lv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b="1" dirty="0" smtClean="0">
                <a:solidFill>
                  <a:prstClr val="black"/>
                </a:solidFill>
                <a:latin typeface="Arial" charset="0"/>
              </a:rPr>
              <a:t>2. </a:t>
            </a:r>
            <a:r>
              <a:rPr lang="en-GB" b="1" dirty="0">
                <a:solidFill>
                  <a:prstClr val="black"/>
                </a:solidFill>
                <a:latin typeface="Arial" charset="0"/>
              </a:rPr>
              <a:t>Moving Solid Tungsten Bars</a:t>
            </a:r>
          </a:p>
          <a:p>
            <a:pPr marL="0" lv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+ studies on dynamic stress and strain-rate effects published</a:t>
            </a:r>
          </a:p>
          <a:p>
            <a:pPr marL="0" lv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- Reliability in harsh 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environment?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  <a:p>
            <a:pPr marL="0" lv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- High static stress levels require much larger beam sigma 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/>
            </a:r>
            <a:br>
              <a:rPr lang="en-GB" sz="1600" dirty="0" smtClean="0">
                <a:solidFill>
                  <a:prstClr val="black"/>
                </a:solidFill>
                <a:latin typeface="Arial" charset="0"/>
              </a:rPr>
            </a:b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  than </a:t>
            </a:r>
            <a:r>
              <a:rPr lang="en-GB" sz="1600" dirty="0">
                <a:solidFill>
                  <a:prstClr val="black"/>
                </a:solidFill>
                <a:latin typeface="Arial" charset="0"/>
              </a:rPr>
              <a:t>baseline beam parameters</a:t>
            </a:r>
          </a:p>
          <a:p>
            <a:pPr marL="0" lv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endParaRPr lang="en-GB" b="1" dirty="0" smtClean="0">
              <a:solidFill>
                <a:prstClr val="black"/>
              </a:solidFill>
              <a:latin typeface="Arial" charset="0"/>
            </a:endParaRPr>
          </a:p>
          <a:p>
            <a:pPr marL="0" lv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b="1" dirty="0" smtClean="0">
                <a:solidFill>
                  <a:prstClr val="black"/>
                </a:solidFill>
                <a:latin typeface="Arial" charset="0"/>
              </a:rPr>
              <a:t>3. Tungsten Powder</a:t>
            </a:r>
            <a:endParaRPr lang="en-GB" b="1" dirty="0">
              <a:solidFill>
                <a:prstClr val="black"/>
              </a:solidFill>
              <a:latin typeface="Arial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+ Pneumatic conveyance of powder demonstrated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- wear of parts and powder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- </a:t>
            </a:r>
            <a:r>
              <a:rPr lang="en-GB" sz="1600" dirty="0" smtClean="0">
                <a:solidFill>
                  <a:prstClr val="black"/>
                </a:solidFill>
                <a:latin typeface="Arial" charset="0"/>
              </a:rPr>
              <a:t>Containment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967932" y="620688"/>
            <a:ext cx="2952899" cy="2041395"/>
            <a:chOff x="6084168" y="2708920"/>
            <a:chExt cx="2952899" cy="204139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26587"/>
            <a:stretch/>
          </p:blipFill>
          <p:spPr bwMode="auto">
            <a:xfrm>
              <a:off x="6084168" y="2708920"/>
              <a:ext cx="2952899" cy="1423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5"/>
            <p:cNvSpPr txBox="1">
              <a:spLocks noChangeArrowheads="1"/>
            </p:cNvSpPr>
            <p:nvPr/>
          </p:nvSpPr>
          <p:spPr bwMode="auto">
            <a:xfrm>
              <a:off x="6084168" y="4103984"/>
              <a:ext cx="29528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200" i="1" dirty="0" smtClean="0"/>
                <a:t>Mercury Jet in the MERIT experiment before (left) and after (right) a proton beam interaction, Kirk et al.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28434" y="4869160"/>
            <a:ext cx="2856772" cy="1553363"/>
            <a:chOff x="6173429" y="4941168"/>
            <a:chExt cx="2856772" cy="15533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3" r="2823"/>
            <a:stretch/>
          </p:blipFill>
          <p:spPr bwMode="auto">
            <a:xfrm>
              <a:off x="6173429" y="4941168"/>
              <a:ext cx="2856772" cy="1091698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6173429" y="6032866"/>
              <a:ext cx="28567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200" i="1" dirty="0" smtClean="0"/>
                <a:t>Pneumatically conveyed dense-phase tungsten powder jet, Caretta et al.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67932" y="2852936"/>
            <a:ext cx="2952899" cy="1904987"/>
            <a:chOff x="6084167" y="721147"/>
            <a:chExt cx="2952899" cy="1904987"/>
          </a:xfrm>
        </p:grpSpPr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6084167" y="1979803"/>
              <a:ext cx="29528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200" i="1" dirty="0" smtClean="0"/>
                <a:t>lifetime testing of tungsten wires in response to dynamic thermal loading, Skoro et al.</a:t>
              </a:r>
            </a:p>
          </p:txBody>
        </p:sp>
        <p:pic>
          <p:nvPicPr>
            <p:cNvPr id="1028" name="Picture 4" descr="http://hepunx.rl.ac.uk/uknf/wp3/wiretest/20_Dec_2005_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6" b="11516"/>
            <a:stretch/>
          </p:blipFill>
          <p:spPr bwMode="auto">
            <a:xfrm>
              <a:off x="6264472" y="721147"/>
              <a:ext cx="2592288" cy="125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48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Tungsten Powder Test Programme in PASI-WP3 + ASTEC</a:t>
            </a:r>
            <a:endParaRPr lang="en-GB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955204" y="2749637"/>
            <a:ext cx="3240360" cy="3433334"/>
            <a:chOff x="1265818" y="2943224"/>
            <a:chExt cx="2912644" cy="3086101"/>
          </a:xfrm>
        </p:grpSpPr>
        <p:pic>
          <p:nvPicPr>
            <p:cNvPr id="6" name="Picture 23" descr="IMG_1380 Stitch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14602" b="7405"/>
            <a:stretch/>
          </p:blipFill>
          <p:spPr bwMode="auto">
            <a:xfrm>
              <a:off x="1265818" y="2943224"/>
              <a:ext cx="2912644" cy="3086101"/>
            </a:xfrm>
            <a:prstGeom prst="rect">
              <a:avLst/>
            </a:prstGeom>
            <a:noFill/>
            <a:ln w="6350">
              <a:solidFill>
                <a:srgbClr val="808080"/>
              </a:solidFill>
              <a:miter lim="800000"/>
              <a:headEnd/>
              <a:tailEnd/>
            </a:ln>
          </p:spPr>
        </p:pic>
        <p:sp>
          <p:nvSpPr>
            <p:cNvPr id="7" name="Arc 8"/>
            <p:cNvSpPr>
              <a:spLocks noChangeAspect="1"/>
            </p:cNvSpPr>
            <p:nvPr/>
          </p:nvSpPr>
          <p:spPr bwMode="auto">
            <a:xfrm rot="12115103" flipH="1">
              <a:off x="2514404" y="4919742"/>
              <a:ext cx="964373" cy="470856"/>
            </a:xfrm>
            <a:custGeom>
              <a:avLst/>
              <a:gdLst>
                <a:gd name="T0" fmla="*/ 0 w 21600"/>
                <a:gd name="T1" fmla="*/ 0 h 21600"/>
                <a:gd name="T2" fmla="*/ 3637688 w 21600"/>
                <a:gd name="T3" fmla="*/ 1056071 h 21600"/>
                <a:gd name="T4" fmla="*/ 0 w 21600"/>
                <a:gd name="T5" fmla="*/ 105607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rot="10800000" wrap="none" anchor="ctr"/>
            <a:lstStyle/>
            <a:p>
              <a:endParaRPr lang="en-GB"/>
            </a:p>
          </p:txBody>
        </p:sp>
        <p:sp>
          <p:nvSpPr>
            <p:cNvPr id="8" name="Line 10"/>
            <p:cNvSpPr>
              <a:spLocks noChangeAspect="1" noChangeShapeType="1"/>
            </p:cNvSpPr>
            <p:nvPr/>
          </p:nvSpPr>
          <p:spPr bwMode="auto">
            <a:xfrm flipV="1">
              <a:off x="2274667" y="3428533"/>
              <a:ext cx="0" cy="158066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Text Box 18"/>
            <p:cNvSpPr txBox="1">
              <a:spLocks noChangeAspect="1" noChangeArrowheads="1"/>
            </p:cNvSpPr>
            <p:nvPr/>
          </p:nvSpPr>
          <p:spPr bwMode="auto">
            <a:xfrm>
              <a:off x="1977436" y="4357467"/>
              <a:ext cx="246246" cy="18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 Box 19"/>
            <p:cNvSpPr txBox="1">
              <a:spLocks noChangeAspect="1" noChangeArrowheads="1"/>
            </p:cNvSpPr>
            <p:nvPr/>
          </p:nvSpPr>
          <p:spPr bwMode="auto">
            <a:xfrm>
              <a:off x="3183715" y="3879730"/>
              <a:ext cx="246246" cy="18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 Box 20"/>
            <p:cNvSpPr txBox="1">
              <a:spLocks noChangeAspect="1" noChangeArrowheads="1"/>
            </p:cNvSpPr>
            <p:nvPr/>
          </p:nvSpPr>
          <p:spPr bwMode="auto">
            <a:xfrm>
              <a:off x="3478777" y="4820459"/>
              <a:ext cx="246246" cy="18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solidFill>
                    <a:srgbClr val="FF0000"/>
                  </a:solidFill>
                </a:rPr>
                <a:t>3</a:t>
              </a:r>
              <a:endParaRPr lang="en-US" sz="1400" b="1">
                <a:solidFill>
                  <a:srgbClr val="FF0000"/>
                </a:solidFill>
              </a:endParaRPr>
            </a:p>
          </p:txBody>
        </p:sp>
        <p:sp>
          <p:nvSpPr>
            <p:cNvPr id="12" name="Text Box 21"/>
            <p:cNvSpPr txBox="1">
              <a:spLocks noChangeAspect="1" noChangeArrowheads="1"/>
            </p:cNvSpPr>
            <p:nvPr/>
          </p:nvSpPr>
          <p:spPr bwMode="auto">
            <a:xfrm>
              <a:off x="2514404" y="5296230"/>
              <a:ext cx="246246" cy="18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solidFill>
                    <a:srgbClr val="FF0000"/>
                  </a:solidFill>
                </a:rPr>
                <a:t>4</a:t>
              </a:r>
              <a:endParaRPr lang="en-US" sz="1400" b="1">
                <a:solidFill>
                  <a:srgbClr val="FF0000"/>
                </a:solidFill>
              </a:endParaRPr>
            </a:p>
          </p:txBody>
        </p:sp>
        <p:sp>
          <p:nvSpPr>
            <p:cNvPr id="13" name="Line 26"/>
            <p:cNvSpPr>
              <a:spLocks noChangeShapeType="1"/>
            </p:cNvSpPr>
            <p:nvPr/>
          </p:nvSpPr>
          <p:spPr bwMode="auto">
            <a:xfrm>
              <a:off x="2634815" y="3685096"/>
              <a:ext cx="967627" cy="76673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0"/>
            <p:cNvSpPr>
              <a:spLocks noChangeAspect="1" noChangeShapeType="1"/>
            </p:cNvSpPr>
            <p:nvPr/>
          </p:nvSpPr>
          <p:spPr bwMode="auto">
            <a:xfrm>
              <a:off x="3602442" y="4451834"/>
              <a:ext cx="0" cy="2919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253" y="946568"/>
            <a:ext cx="4089995" cy="1631884"/>
          </a:xfrm>
        </p:spPr>
        <p:txBody>
          <a:bodyPr/>
          <a:lstStyle/>
          <a:p>
            <a:r>
              <a:rPr lang="en-GB" dirty="0" smtClean="0"/>
              <a:t>Offline testing</a:t>
            </a:r>
          </a:p>
          <a:p>
            <a:pPr lvl="1"/>
            <a:r>
              <a:rPr lang="en-GB" dirty="0" smtClean="0"/>
              <a:t>Pneumatic conveying</a:t>
            </a:r>
            <a:br>
              <a:rPr lang="en-GB" dirty="0" smtClean="0"/>
            </a:br>
            <a:r>
              <a:rPr lang="en-GB" dirty="0" smtClean="0"/>
              <a:t>(dense-phase </a:t>
            </a:r>
            <a:r>
              <a:rPr lang="en-GB" dirty="0"/>
              <a:t>and </a:t>
            </a:r>
            <a:r>
              <a:rPr lang="en-GB" dirty="0" smtClean="0"/>
              <a:t>lean-phase)</a:t>
            </a:r>
          </a:p>
          <a:p>
            <a:pPr lvl="1"/>
            <a:r>
              <a:rPr lang="en-GB" dirty="0" smtClean="0"/>
              <a:t>Containment / erosion</a:t>
            </a:r>
          </a:p>
          <a:p>
            <a:pPr lvl="1"/>
            <a:r>
              <a:rPr lang="en-GB" dirty="0" smtClean="0"/>
              <a:t>Heat </a:t>
            </a:r>
            <a:r>
              <a:rPr lang="en-GB" dirty="0"/>
              <a:t>transfer and cooling of </a:t>
            </a:r>
            <a:r>
              <a:rPr lang="en-GB" dirty="0" smtClean="0"/>
              <a:t>powder</a:t>
            </a:r>
            <a:endParaRPr lang="en-GB" dirty="0"/>
          </a:p>
          <a:p>
            <a:pPr lvl="1"/>
            <a:endParaRPr lang="en-GB" dirty="0"/>
          </a:p>
        </p:txBody>
      </p:sp>
      <p:pic>
        <p:nvPicPr>
          <p:cNvPr id="20" name="Picture 24" descr="\\A2asd1files\aea\otto\FLUIDISED\RIG\TIFFS\78 Unstable Jet\78_c001s0002000276.tif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60" y="2922242"/>
            <a:ext cx="3605291" cy="71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5808974" y="3641259"/>
            <a:ext cx="2265760" cy="2154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800" b="1" i="1" dirty="0">
                <a:latin typeface="Times New Roman" pitchFamily="18" charset="0"/>
              </a:rPr>
              <a:t>Unstable tungsten powder jet</a:t>
            </a:r>
          </a:p>
        </p:txBody>
      </p:sp>
      <p:pic>
        <p:nvPicPr>
          <p:cNvPr id="24" name="Picture 6" descr="C:\Documents and Settings\wfq87624\Desktop\frame 14642 nice curl000001.tif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25" y="1886453"/>
            <a:ext cx="3004858" cy="83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C:\Documents and Settings\wfq87624\Desktop\Exp 77 good jet frame 8091.tif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75" y="1065528"/>
            <a:ext cx="3021013" cy="60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690671" y="1671009"/>
            <a:ext cx="2344715" cy="2154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800" b="1" i="1" dirty="0">
                <a:latin typeface="Times New Roman" pitchFamily="18" charset="0"/>
              </a:rPr>
              <a:t>High speed image: tungsten powder jet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5879116" y="2716323"/>
            <a:ext cx="2449233" cy="2154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800" b="1" i="1" dirty="0">
                <a:latin typeface="Times New Roman" pitchFamily="18" charset="0"/>
              </a:rPr>
              <a:t>High speed image: tungsten powder flow in a pipe</a:t>
            </a:r>
          </a:p>
        </p:txBody>
      </p:sp>
      <p:pic>
        <p:nvPicPr>
          <p:cNvPr id="1026" name="Picture 2" descr="D:\work\Powder\powder_suction\html\experiments_analysis_2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89" y="4380314"/>
            <a:ext cx="3515362" cy="22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4003" y="69282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 smtClean="0">
                <a:solidFill>
                  <a:schemeClr val="accent1"/>
                </a:solidFill>
              </a:rPr>
              <a:t>Dense-phase delivery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17732" y="395442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 smtClean="0">
                <a:solidFill>
                  <a:schemeClr val="accent1"/>
                </a:solidFill>
              </a:rPr>
              <a:t>Lean-phase lift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16016" y="3954421"/>
            <a:ext cx="4176464" cy="27226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4716016" y="693598"/>
            <a:ext cx="4176464" cy="32608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877230" y="5373675"/>
            <a:ext cx="1812133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/>
              <a:t>Drag not what expected but at least it lifts!</a:t>
            </a:r>
          </a:p>
        </p:txBody>
      </p:sp>
    </p:spTree>
    <p:extLst>
      <p:ext uri="{BB962C8B-B14F-4D97-AF65-F5344CB8AC3E}">
        <p14:creationId xmlns:p14="http://schemas.microsoft.com/office/powerpoint/2010/main" val="15659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-1"/>
            <a:ext cx="831532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309515"/>
            <a:ext cx="3096344" cy="4536504"/>
          </a:xfrm>
        </p:spPr>
        <p:txBody>
          <a:bodyPr>
            <a:noAutofit/>
          </a:bodyPr>
          <a:lstStyle/>
          <a:p>
            <a:pPr algn="l"/>
            <a:r>
              <a:rPr lang="en-GB" sz="1250" b="1" dirty="0" err="1" smtClean="0">
                <a:latin typeface="+mn-lt"/>
              </a:rPr>
              <a:t>HiRadMat</a:t>
            </a:r>
            <a:r>
              <a:rPr lang="en-GB" sz="1250" b="1" dirty="0" smtClean="0">
                <a:latin typeface="+mn-lt"/>
              </a:rPr>
              <a:t> Beam Parameters:</a:t>
            </a:r>
            <a:br>
              <a:rPr lang="en-GB" sz="1250" b="1" dirty="0" smtClean="0">
                <a:latin typeface="+mn-lt"/>
              </a:rPr>
            </a:br>
            <a:r>
              <a:rPr lang="en-GB" sz="1250" b="1" dirty="0" smtClean="0">
                <a:latin typeface="+mn-lt"/>
              </a:rPr>
              <a:t/>
            </a:r>
            <a:br>
              <a:rPr lang="en-GB" sz="1250" b="1" dirty="0" smtClean="0">
                <a:latin typeface="+mn-lt"/>
              </a:rPr>
            </a:br>
            <a:r>
              <a:rPr lang="en-GB" sz="1250" dirty="0" smtClean="0">
                <a:latin typeface="+mn-lt"/>
              </a:rPr>
              <a:t>A high-intensity beam pulse from SPS of proton or ion beams is directed to the </a:t>
            </a:r>
            <a:r>
              <a:rPr lang="en-GB" sz="1250" dirty="0" err="1" smtClean="0">
                <a:latin typeface="+mn-lt"/>
              </a:rPr>
              <a:t>HiRadMat</a:t>
            </a:r>
            <a:r>
              <a:rPr lang="en-GB" sz="1250" dirty="0" smtClean="0">
                <a:latin typeface="+mn-lt"/>
              </a:rPr>
              <a:t> facility in a time-sharing mode, using the existing fast extraction channel to LHC. The SPS allows accelerating beams with some 1013 protons per pulse to a momentum of 440 </a:t>
            </a:r>
            <a:r>
              <a:rPr lang="en-GB" sz="1250" dirty="0" err="1" smtClean="0">
                <a:latin typeface="+mn-lt"/>
              </a:rPr>
              <a:t>GeV</a:t>
            </a:r>
            <a:r>
              <a:rPr lang="en-GB" sz="1250" dirty="0" smtClean="0">
                <a:latin typeface="+mn-lt"/>
              </a:rPr>
              <a:t>/c. </a:t>
            </a:r>
            <a:br>
              <a:rPr lang="en-GB" sz="1250" dirty="0" smtClean="0">
                <a:latin typeface="+mn-lt"/>
              </a:rPr>
            </a:br>
            <a:r>
              <a:rPr lang="en-GB" sz="1250" dirty="0" smtClean="0">
                <a:latin typeface="+mn-lt"/>
              </a:rPr>
              <a:t>Details of the primary beam parameters and focusing capabilities are summarised below</a:t>
            </a:r>
            <a:r>
              <a:rPr lang="en-GB" sz="1250" dirty="0">
                <a:latin typeface="+mn-lt"/>
              </a:rPr>
              <a:t>:</a:t>
            </a:r>
            <a:r>
              <a:rPr lang="en-GB" sz="1250" dirty="0" smtClean="0">
                <a:latin typeface="+mn-lt"/>
              </a:rPr>
              <a:t/>
            </a:r>
            <a:br>
              <a:rPr lang="en-GB" sz="1250" dirty="0" smtClean="0">
                <a:latin typeface="+mn-lt"/>
              </a:rPr>
            </a:br>
            <a:r>
              <a:rPr lang="en-GB" sz="1250" dirty="0" smtClean="0">
                <a:latin typeface="+mn-lt"/>
              </a:rPr>
              <a:t> </a:t>
            </a:r>
            <a:br>
              <a:rPr lang="en-GB" sz="1250" dirty="0" smtClean="0">
                <a:latin typeface="+mn-lt"/>
              </a:rPr>
            </a:br>
            <a:r>
              <a:rPr lang="en-GB" sz="1250" b="1" dirty="0" smtClean="0">
                <a:latin typeface="+mn-lt"/>
              </a:rPr>
              <a:t>Beam Energy</a:t>
            </a:r>
            <a:r>
              <a:rPr lang="en-GB" sz="1250" dirty="0" smtClean="0">
                <a:latin typeface="+mn-lt"/>
              </a:rPr>
              <a:t>  440 </a:t>
            </a:r>
            <a:r>
              <a:rPr lang="en-GB" sz="1250" dirty="0" err="1" smtClean="0">
                <a:latin typeface="+mn-lt"/>
              </a:rPr>
              <a:t>GeV</a:t>
            </a:r>
            <a:r>
              <a:rPr lang="en-GB" sz="1250" b="1" dirty="0" smtClean="0">
                <a:latin typeface="+mn-lt"/>
              </a:rPr>
              <a:t> </a:t>
            </a:r>
            <a:br>
              <a:rPr lang="en-GB" sz="1250" b="1" dirty="0" smtClean="0">
                <a:latin typeface="+mn-lt"/>
              </a:rPr>
            </a:br>
            <a:r>
              <a:rPr lang="en-GB" sz="1250" b="1" dirty="0" smtClean="0">
                <a:latin typeface="+mn-lt"/>
              </a:rPr>
              <a:t>Pulse Energy</a:t>
            </a:r>
            <a:r>
              <a:rPr lang="en-GB" sz="1250" dirty="0" smtClean="0">
                <a:latin typeface="+mn-lt"/>
              </a:rPr>
              <a:t>  up to 3.4 MJ </a:t>
            </a:r>
            <a:r>
              <a:rPr lang="en-GB" sz="1250" b="1" dirty="0" smtClean="0">
                <a:latin typeface="+mn-lt"/>
              </a:rPr>
              <a:t> </a:t>
            </a:r>
            <a:br>
              <a:rPr lang="en-GB" sz="1250" b="1" dirty="0" smtClean="0">
                <a:latin typeface="+mn-lt"/>
              </a:rPr>
            </a:br>
            <a:r>
              <a:rPr lang="en-GB" sz="1250" b="1" dirty="0" smtClean="0">
                <a:latin typeface="+mn-lt"/>
              </a:rPr>
              <a:t>Bunch intensity</a:t>
            </a:r>
            <a:r>
              <a:rPr lang="en-GB" sz="1250" dirty="0" smtClean="0">
                <a:latin typeface="+mn-lt"/>
              </a:rPr>
              <a:t>  3.0 · 10</a:t>
            </a:r>
            <a:r>
              <a:rPr lang="en-GB" sz="1250" baseline="30000" dirty="0" smtClean="0">
                <a:latin typeface="+mn-lt"/>
              </a:rPr>
              <a:t>9</a:t>
            </a:r>
            <a:r>
              <a:rPr lang="en-GB" sz="1250" dirty="0" smtClean="0">
                <a:latin typeface="+mn-lt"/>
              </a:rPr>
              <a:t> to 1.7 · 10</a:t>
            </a:r>
            <a:r>
              <a:rPr lang="en-GB" sz="1250" baseline="30000" dirty="0" smtClean="0">
                <a:latin typeface="+mn-lt"/>
              </a:rPr>
              <a:t>11</a:t>
            </a:r>
            <a:r>
              <a:rPr lang="en-GB" sz="1250" dirty="0" smtClean="0">
                <a:latin typeface="+mn-lt"/>
              </a:rPr>
              <a:t> protons </a:t>
            </a:r>
            <a:r>
              <a:rPr lang="en-GB" sz="1250" b="1" dirty="0" smtClean="0">
                <a:latin typeface="+mn-lt"/>
              </a:rPr>
              <a:t> </a:t>
            </a:r>
            <a:br>
              <a:rPr lang="en-GB" sz="1250" b="1" dirty="0" smtClean="0">
                <a:latin typeface="+mn-lt"/>
              </a:rPr>
            </a:br>
            <a:r>
              <a:rPr lang="en-GB" sz="1250" b="1" dirty="0" smtClean="0">
                <a:latin typeface="+mn-lt"/>
              </a:rPr>
              <a:t>Number of bunches</a:t>
            </a:r>
            <a:r>
              <a:rPr lang="en-GB" sz="1250" dirty="0" smtClean="0">
                <a:latin typeface="+mn-lt"/>
              </a:rPr>
              <a:t>  1 to 288 </a:t>
            </a:r>
            <a:r>
              <a:rPr lang="en-GB" sz="1250" b="1" dirty="0" smtClean="0">
                <a:latin typeface="+mn-lt"/>
              </a:rPr>
              <a:t> </a:t>
            </a:r>
            <a:br>
              <a:rPr lang="en-GB" sz="1250" b="1" dirty="0" smtClean="0">
                <a:latin typeface="+mn-lt"/>
              </a:rPr>
            </a:br>
            <a:r>
              <a:rPr lang="en-GB" sz="1250" b="1" dirty="0" smtClean="0">
                <a:latin typeface="+mn-lt"/>
              </a:rPr>
              <a:t>Maximum pulse intensity   </a:t>
            </a:r>
            <a:r>
              <a:rPr lang="en-GB" sz="1250" dirty="0" smtClean="0">
                <a:latin typeface="+mn-lt"/>
              </a:rPr>
              <a:t>4.9 · 10</a:t>
            </a:r>
            <a:r>
              <a:rPr lang="en-GB" sz="1250" baseline="30000" dirty="0" smtClean="0">
                <a:latin typeface="+mn-lt"/>
              </a:rPr>
              <a:t>13</a:t>
            </a:r>
            <a:r>
              <a:rPr lang="en-GB" sz="1250" dirty="0" smtClean="0">
                <a:latin typeface="+mn-lt"/>
              </a:rPr>
              <a:t> protons </a:t>
            </a:r>
            <a:r>
              <a:rPr lang="en-GB" sz="1250" b="1" dirty="0" smtClean="0">
                <a:latin typeface="+mn-lt"/>
              </a:rPr>
              <a:t> </a:t>
            </a:r>
            <a:br>
              <a:rPr lang="en-GB" sz="1250" b="1" dirty="0" smtClean="0">
                <a:latin typeface="+mn-lt"/>
              </a:rPr>
            </a:br>
            <a:r>
              <a:rPr lang="en-GB" sz="1250" b="1" dirty="0" smtClean="0">
                <a:latin typeface="+mn-lt"/>
              </a:rPr>
              <a:t>Bunch length</a:t>
            </a:r>
            <a:r>
              <a:rPr lang="en-GB" sz="1250" dirty="0" smtClean="0">
                <a:latin typeface="+mn-lt"/>
              </a:rPr>
              <a:t>  11.24 cm </a:t>
            </a:r>
            <a:r>
              <a:rPr lang="en-GB" sz="1250" b="1" dirty="0" smtClean="0">
                <a:latin typeface="+mn-lt"/>
              </a:rPr>
              <a:t> </a:t>
            </a:r>
            <a:br>
              <a:rPr lang="en-GB" sz="1250" b="1" dirty="0" smtClean="0">
                <a:latin typeface="+mn-lt"/>
              </a:rPr>
            </a:br>
            <a:r>
              <a:rPr lang="en-GB" sz="1250" b="1" dirty="0" smtClean="0">
                <a:latin typeface="+mn-lt"/>
              </a:rPr>
              <a:t>Bunch spacing</a:t>
            </a:r>
            <a:r>
              <a:rPr lang="en-GB" sz="1250" dirty="0" smtClean="0">
                <a:latin typeface="+mn-lt"/>
              </a:rPr>
              <a:t>  25, 50, 75 or 150 ns </a:t>
            </a:r>
            <a:r>
              <a:rPr lang="en-GB" sz="1250" b="1" dirty="0" smtClean="0">
                <a:latin typeface="+mn-lt"/>
              </a:rPr>
              <a:t> </a:t>
            </a:r>
            <a:br>
              <a:rPr lang="en-GB" sz="1250" b="1" dirty="0" smtClean="0">
                <a:latin typeface="+mn-lt"/>
              </a:rPr>
            </a:br>
            <a:r>
              <a:rPr lang="en-GB" sz="1250" b="1" dirty="0" smtClean="0">
                <a:latin typeface="+mn-lt"/>
              </a:rPr>
              <a:t>Pulse length</a:t>
            </a:r>
            <a:r>
              <a:rPr lang="en-GB" sz="1250" dirty="0" smtClean="0">
                <a:latin typeface="+mn-lt"/>
              </a:rPr>
              <a:t>  7.2 µs  </a:t>
            </a:r>
            <a:r>
              <a:rPr lang="en-GB" sz="1250" b="1" dirty="0" smtClean="0">
                <a:latin typeface="+mn-lt"/>
              </a:rPr>
              <a:t> </a:t>
            </a:r>
            <a:br>
              <a:rPr lang="en-GB" sz="1250" b="1" dirty="0" smtClean="0">
                <a:latin typeface="+mn-lt"/>
              </a:rPr>
            </a:br>
            <a:r>
              <a:rPr lang="en-GB" sz="1250" b="1" dirty="0" smtClean="0">
                <a:latin typeface="+mn-lt"/>
              </a:rPr>
              <a:t>Beam size at target</a:t>
            </a:r>
            <a:r>
              <a:rPr lang="en-GB" sz="1250" dirty="0" smtClean="0">
                <a:latin typeface="+mn-lt"/>
              </a:rPr>
              <a:t>  variable around 1 mm</a:t>
            </a:r>
            <a:r>
              <a:rPr lang="en-GB" sz="1250" baseline="30000" dirty="0" smtClean="0">
                <a:latin typeface="+mn-lt"/>
              </a:rPr>
              <a:t>2</a:t>
            </a:r>
            <a:r>
              <a:rPr lang="en-GB" sz="1250" dirty="0" smtClean="0">
                <a:latin typeface="+mn-lt"/>
              </a:rPr>
              <a:t/>
            </a:r>
            <a:br>
              <a:rPr lang="en-GB" sz="1250" dirty="0" smtClean="0">
                <a:latin typeface="+mn-lt"/>
              </a:rPr>
            </a:br>
            <a:endParaRPr lang="en-GB" sz="125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-75480"/>
            <a:ext cx="9217024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800" b="1" dirty="0" smtClean="0"/>
          </a:p>
          <a:p>
            <a:r>
              <a:rPr lang="en-GB" sz="2800" b="1" dirty="0" smtClean="0"/>
              <a:t>In-beam experiment Opportunity, June 2012</a:t>
            </a:r>
          </a:p>
          <a:p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118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J:\pl68\HiRadMat\presentations\12EC2520 Powder Target Chamb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8838"/>
            <a:ext cx="3240000" cy="21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jod22\Desktop\HiRadMat_final_presentation\td-1183-810-1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0" t="9802" r="28048" b="10561"/>
          <a:stretch>
            <a:fillRect/>
          </a:stretch>
        </p:blipFill>
        <p:spPr bwMode="auto">
          <a:xfrm>
            <a:off x="4900357" y="1700808"/>
            <a:ext cx="3276555" cy="2626753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4067944" y="3607470"/>
            <a:ext cx="1215402" cy="3255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586081">
            <a:off x="3951712" y="3379326"/>
            <a:ext cx="11994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+mj-lt"/>
              </a:rPr>
              <a:t>Beam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922732" y="3594459"/>
            <a:ext cx="656007" cy="2641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433450">
            <a:off x="7531275" y="4038389"/>
            <a:ext cx="17529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+mj-lt"/>
              </a:rPr>
              <a:t>LDV/camera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1350" y="4408242"/>
            <a:ext cx="691063" cy="4751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+mj-lt"/>
              </a:rPr>
              <a:t>Lift Table</a:t>
            </a:r>
            <a:endParaRPr lang="en-GB" b="1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601216" y="4368319"/>
            <a:ext cx="0" cy="53071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J:\pl68\HiRadMat\presentations\IMG_17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7" b="1"/>
          <a:stretch/>
        </p:blipFill>
        <p:spPr bwMode="auto">
          <a:xfrm>
            <a:off x="0" y="2430000"/>
            <a:ext cx="3240000" cy="244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0000" cy="2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5013176"/>
            <a:ext cx="5247189" cy="1672490"/>
          </a:xfrm>
        </p:spPr>
        <p:txBody>
          <a:bodyPr/>
          <a:lstStyle/>
          <a:p>
            <a:r>
              <a:rPr lang="en-GB" sz="1600" dirty="0"/>
              <a:t>Tungsten powder sample in an open trough configuration</a:t>
            </a:r>
          </a:p>
          <a:p>
            <a:r>
              <a:rPr lang="en-GB" sz="1600" dirty="0"/>
              <a:t>Helium environment</a:t>
            </a:r>
          </a:p>
          <a:p>
            <a:r>
              <a:rPr lang="en-GB" sz="1600" dirty="0"/>
              <a:t>Two layers of containment with optical windows to view the sample</a:t>
            </a:r>
          </a:p>
          <a:p>
            <a:r>
              <a:rPr lang="en-GB" sz="1600" dirty="0"/>
              <a:t>Remote diagnostics </a:t>
            </a:r>
            <a:r>
              <a:rPr lang="en-GB" sz="1600" dirty="0" smtClean="0"/>
              <a:t>via </a:t>
            </a:r>
            <a:r>
              <a:rPr lang="en-GB" sz="1600" dirty="0"/>
              <a:t>LDV and high-speed camera</a:t>
            </a:r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763689" y="1906780"/>
            <a:ext cx="1476312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Open trough Assembly</a:t>
            </a:r>
            <a:endParaRPr lang="en-GB" sz="14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7704" y="4349388"/>
            <a:ext cx="1467929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Filling with Tungsten Powder</a:t>
            </a:r>
            <a:endParaRPr lang="en-GB" sz="14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3764" y="6334780"/>
            <a:ext cx="1467929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View from high speed camera</a:t>
            </a:r>
            <a:endParaRPr lang="en-GB" sz="1400" dirty="0">
              <a:latin typeface="+mn-lt"/>
            </a:endParaRPr>
          </a:p>
        </p:txBody>
      </p:sp>
      <p:pic>
        <p:nvPicPr>
          <p:cNvPr id="20" name="Picture 19" descr="D:\work\GEOMETRIES and DRAWINGS\hiradmat\td-1183-905_asm_powder_holder.tif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3960440" cy="12687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beam test rig</a:t>
            </a:r>
            <a:endParaRPr lang="en-GB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499992" y="836712"/>
            <a:ext cx="1215402" cy="3255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0586081">
            <a:off x="4383760" y="608568"/>
            <a:ext cx="11994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+mj-lt"/>
              </a:rPr>
              <a:t>Beam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6782780" y="659928"/>
            <a:ext cx="656007" cy="2641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433450">
            <a:off x="7391323" y="1103858"/>
            <a:ext cx="17529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+mj-lt"/>
              </a:rPr>
              <a:t>LDV/camera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2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HiradMat</a:t>
            </a:r>
            <a:r>
              <a:rPr lang="en-GB" dirty="0" smtClean="0"/>
              <a:t> Installation and Remote diagnostics</a:t>
            </a:r>
            <a:endParaRPr lang="en-GB" dirty="0"/>
          </a:p>
        </p:txBody>
      </p:sp>
      <p:pic>
        <p:nvPicPr>
          <p:cNvPr id="4098" name="Picture 2" descr="J:\pl68\HiRadMat\presentations\IMG_1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:\pl68\HiRadMat\presentations\IMG_1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0912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55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HiRadMat</a:t>
            </a:r>
            <a:r>
              <a:rPr lang="en-GB" dirty="0" smtClean="0"/>
              <a:t>: Run 7</a:t>
            </a:r>
            <a:endParaRPr lang="en-GB" dirty="0"/>
          </a:p>
        </p:txBody>
      </p:sp>
      <p:pic>
        <p:nvPicPr>
          <p:cNvPr id="7" name="Picture 6" descr="snapshot1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32656"/>
            <a:ext cx="1986608" cy="1241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126876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Intensity: 8.40E+10 </a:t>
            </a:r>
            <a:r>
              <a:rPr lang="en-GB" dirty="0" err="1" smtClean="0"/>
              <a:t>PoT</a:t>
            </a:r>
            <a:endParaRPr lang="en-US" dirty="0"/>
          </a:p>
        </p:txBody>
      </p:sp>
      <p:pic>
        <p:nvPicPr>
          <p:cNvPr id="1026" name="Picture 2" descr="C:\Users\wfq87624\Desktop\2013-04-03 PASI RAL\run7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7332663" cy="459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41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HiRadMat</a:t>
            </a:r>
            <a:r>
              <a:rPr lang="en-GB" dirty="0"/>
              <a:t>: Run </a:t>
            </a:r>
            <a:r>
              <a:rPr lang="en-GB" dirty="0" smtClean="0"/>
              <a:t>8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83568" y="11247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Intensity: 1.75E+11 </a:t>
            </a:r>
            <a:r>
              <a:rPr lang="en-GB" dirty="0" err="1" smtClean="0"/>
              <a:t>PoT</a:t>
            </a:r>
            <a:endParaRPr lang="en-US" dirty="0"/>
          </a:p>
        </p:txBody>
      </p:sp>
      <p:pic>
        <p:nvPicPr>
          <p:cNvPr id="2050" name="Picture 2" descr="C:\Users\wfq87624\Desktop\2013-04-03 PASI RAL\run8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7332663" cy="459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86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60466</TotalTime>
  <Words>649</Words>
  <Application>Microsoft Office PowerPoint</Application>
  <PresentationFormat>On-screen Show (4:3)</PresentationFormat>
  <Paragraphs>147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Davenne: Limitations of target technologies</vt:lpstr>
      <vt:lpstr>Candidate target technologies for a Neutrino Factory</vt:lpstr>
      <vt:lpstr>Tungsten Powder Test Programme in PASI-WP3 + ASTEC</vt:lpstr>
      <vt:lpstr>HiRadMat Beam Parameters:  A high-intensity beam pulse from SPS of proton or ion beams is directed to the HiRadMat facility in a time-sharing mode, using the existing fast extraction channel to LHC. The SPS allows accelerating beams with some 1013 protons per pulse to a momentum of 440 GeV/c.  Details of the primary beam parameters and focusing capabilities are summarised below:   Beam Energy  440 GeV  Pulse Energy  up to 3.4 MJ   Bunch intensity  3.0 · 109 to 1.7 · 1011 protons   Number of bunches  1 to 288   Maximum pulse intensity   4.9 · 1013 protons   Bunch length  11.24 cm   Bunch spacing  25, 50, 75 or 150 ns   Pulse length  7.2 µs    Beam size at target  variable around 1 mm2 </vt:lpstr>
      <vt:lpstr>In beam test rig</vt:lpstr>
      <vt:lpstr>HiradMat Installation and Remote diagnostics</vt:lpstr>
      <vt:lpstr>HiRadMat: Run 7</vt:lpstr>
      <vt:lpstr>HiRadMat: Run 8</vt:lpstr>
      <vt:lpstr>HiRadMat: Run 9</vt:lpstr>
      <vt:lpstr>HiRadMat: Run 21</vt:lpstr>
      <vt:lpstr>PowerPoint Presentation</vt:lpstr>
      <vt:lpstr>Charitonidis</vt:lpstr>
      <vt:lpstr>Davenne: CFD predictions/post fits</vt:lpstr>
      <vt:lpstr>Speculating (stumbling in the dark!)</vt:lpstr>
      <vt:lpstr>LDV: the problems Part 1</vt:lpstr>
      <vt:lpstr>LDV: the problems Part 2</vt:lpstr>
      <vt:lpstr>LDV: the problems Part 3</vt:lpstr>
      <vt:lpstr>LDV: the good bits</vt:lpstr>
      <vt:lpstr>Loveridge: ANSYS predictions</vt:lpstr>
      <vt:lpstr>Lessons learnt and stuff left to do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T2K Beam Window Design</dc:title>
  <dc:creator>Matthew Rooney</dc:creator>
  <cp:lastModifiedBy>Kirk T McDonald</cp:lastModifiedBy>
  <cp:revision>2024</cp:revision>
  <cp:lastPrinted>2012-12-06T12:10:00Z</cp:lastPrinted>
  <dcterms:created xsi:type="dcterms:W3CDTF">2011-04-20T15:21:04Z</dcterms:created>
  <dcterms:modified xsi:type="dcterms:W3CDTF">2013-04-06T10:26:55Z</dcterms:modified>
</cp:coreProperties>
</file>