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7" r:id="rId4"/>
    <p:sldId id="259" r:id="rId5"/>
    <p:sldId id="272" r:id="rId6"/>
    <p:sldId id="262" r:id="rId7"/>
    <p:sldId id="261" r:id="rId8"/>
    <p:sldId id="273" r:id="rId9"/>
    <p:sldId id="264" r:id="rId10"/>
    <p:sldId id="271" r:id="rId11"/>
    <p:sldId id="270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878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BDF7B-1873-4AFE-ADCA-014A6D3975CE}" type="datetimeFigureOut">
              <a:rPr lang="en-GB" smtClean="0"/>
              <a:t>04/11/2014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86FB3-2A0D-4881-9C93-E00D683A05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5004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BDF7B-1873-4AFE-ADCA-014A6D3975CE}" type="datetimeFigureOut">
              <a:rPr lang="en-GB" smtClean="0"/>
              <a:t>04/11/2014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86FB3-2A0D-4881-9C93-E00D683A05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6198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BDF7B-1873-4AFE-ADCA-014A6D3975CE}" type="datetimeFigureOut">
              <a:rPr lang="en-GB" smtClean="0"/>
              <a:t>04/11/2014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86FB3-2A0D-4881-9C93-E00D683A05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8367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BDF7B-1873-4AFE-ADCA-014A6D3975CE}" type="datetimeFigureOut">
              <a:rPr lang="en-GB" smtClean="0"/>
              <a:t>04/11/2014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86FB3-2A0D-4881-9C93-E00D683A05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85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BDF7B-1873-4AFE-ADCA-014A6D3975CE}" type="datetimeFigureOut">
              <a:rPr lang="en-GB" smtClean="0"/>
              <a:t>04/11/2014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86FB3-2A0D-4881-9C93-E00D683A05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3315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BDF7B-1873-4AFE-ADCA-014A6D3975CE}" type="datetimeFigureOut">
              <a:rPr lang="en-GB" smtClean="0"/>
              <a:t>04/11/2014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86FB3-2A0D-4881-9C93-E00D683A05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0285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BDF7B-1873-4AFE-ADCA-014A6D3975CE}" type="datetimeFigureOut">
              <a:rPr lang="en-GB" smtClean="0"/>
              <a:t>04/11/2014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86FB3-2A0D-4881-9C93-E00D683A05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9782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BDF7B-1873-4AFE-ADCA-014A6D3975CE}" type="datetimeFigureOut">
              <a:rPr lang="en-GB" smtClean="0"/>
              <a:t>04/11/2014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86FB3-2A0D-4881-9C93-E00D683A05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51794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BDF7B-1873-4AFE-ADCA-014A6D3975CE}" type="datetimeFigureOut">
              <a:rPr lang="en-GB" smtClean="0"/>
              <a:t>04/11/2014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86FB3-2A0D-4881-9C93-E00D683A05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0362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BDF7B-1873-4AFE-ADCA-014A6D3975CE}" type="datetimeFigureOut">
              <a:rPr lang="en-GB" smtClean="0"/>
              <a:t>04/11/2014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86FB3-2A0D-4881-9C93-E00D683A05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6887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BDF7B-1873-4AFE-ADCA-014A6D3975CE}" type="datetimeFigureOut">
              <a:rPr lang="en-GB" smtClean="0"/>
              <a:t>04/11/2014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86FB3-2A0D-4881-9C93-E00D683A05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4332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9BDF7B-1873-4AFE-ADCA-014A6D3975CE}" type="datetimeFigureOut">
              <a:rPr lang="en-GB" smtClean="0"/>
              <a:t>04/11/2014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086FB3-2A0D-4881-9C93-E00D683A05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5759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cid:image005.jpg@01CFAC3A.6414F750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cid:image012.jpg@01CFAC3A.6414F750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cid:image013.png@01CFAC3A.6414F750" TargetMode="Externa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206084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GB" b="1" dirty="0" smtClean="0"/>
              <a:t>FETS-HIPSTER</a:t>
            </a:r>
            <a:br>
              <a:rPr lang="en-GB" b="1" dirty="0" smtClean="0"/>
            </a:br>
            <a:r>
              <a:rPr lang="en-GB" sz="2700" b="1" dirty="0" smtClean="0"/>
              <a:t>(Front End Test Stand – High Intensity Proton Source for Testing Effects of Radiation) </a:t>
            </a:r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sz="2000" dirty="0" smtClean="0"/>
              <a:t/>
            </a:r>
            <a:br>
              <a:rPr lang="en-GB" sz="2000" dirty="0" smtClean="0"/>
            </a:br>
            <a:r>
              <a:rPr lang="en-GB" sz="1800" dirty="0"/>
              <a:t>P</a:t>
            </a:r>
            <a:r>
              <a:rPr lang="en-GB" sz="1800" dirty="0" smtClean="0"/>
              <a:t>roposal </a:t>
            </a:r>
            <a:r>
              <a:rPr lang="en-GB" sz="1800" dirty="0"/>
              <a:t>for a new high-intensity proton irradiation source, based on an existing accelerator at the Rutherford </a:t>
            </a:r>
            <a:r>
              <a:rPr lang="en-GB" sz="1800" dirty="0" smtClean="0"/>
              <a:t>Appleton Laboratory</a:t>
            </a:r>
            <a:br>
              <a:rPr lang="en-GB" sz="1800" dirty="0" smtClean="0"/>
            </a:br>
            <a:r>
              <a:rPr lang="en-GB" sz="1800" dirty="0"/>
              <a:t/>
            </a:r>
            <a:br>
              <a:rPr lang="en-GB" sz="1800" dirty="0"/>
            </a:br>
            <a:r>
              <a:rPr lang="en-GB" sz="1800" dirty="0" smtClean="0"/>
              <a:t>Proposal submitted to NNUF by: Steve Roberts (Oxford/CCFE), Chris Densham (RAL), Alan </a:t>
            </a:r>
            <a:r>
              <a:rPr lang="en-GB" sz="1800" dirty="0" err="1" smtClean="0"/>
              <a:t>Letchford</a:t>
            </a:r>
            <a:r>
              <a:rPr lang="en-GB" sz="1800" dirty="0" smtClean="0"/>
              <a:t> (RAL), Juergen Pozimski (Imperial College/RAL)</a:t>
            </a:r>
            <a:r>
              <a:rPr lang="en-GB" sz="2000" dirty="0" smtClean="0"/>
              <a:t>	</a:t>
            </a:r>
            <a:br>
              <a:rPr lang="en-GB" sz="2000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Presented by Tristan Davenne </a:t>
            </a:r>
          </a:p>
          <a:p>
            <a:r>
              <a:rPr lang="en-GB" sz="2800" dirty="0" smtClean="0"/>
              <a:t>Radiate Technical Meeting</a:t>
            </a:r>
          </a:p>
          <a:p>
            <a:r>
              <a:rPr lang="en-GB" sz="2800" dirty="0" smtClean="0"/>
              <a:t>September 3</a:t>
            </a:r>
            <a:r>
              <a:rPr lang="en-GB" sz="2800" baseline="30000" dirty="0" smtClean="0"/>
              <a:t>rd</a:t>
            </a:r>
            <a:r>
              <a:rPr lang="en-GB" sz="2800" dirty="0" smtClean="0"/>
              <a:t> 2014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524536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 dirty="0" smtClean="0"/>
              <a:t>Summary of FETS HIPSTER </a:t>
            </a:r>
            <a:br>
              <a:rPr lang="en-GB" sz="3200" b="1" dirty="0" smtClean="0"/>
            </a:br>
            <a:r>
              <a:rPr lang="en-GB" sz="3200" b="1" dirty="0" smtClean="0"/>
              <a:t>Operating Parameters</a:t>
            </a:r>
            <a:endParaRPr lang="en-GB" sz="3200" b="1" dirty="0"/>
          </a:p>
        </p:txBody>
      </p:sp>
      <p:pic>
        <p:nvPicPr>
          <p:cNvPr id="1027" name="Picture 1" descr="image0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1844824"/>
            <a:ext cx="9153525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467544" y="3717032"/>
            <a:ext cx="799288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A wide range of target area (beam spot size) have been considered. </a:t>
            </a:r>
          </a:p>
          <a:p>
            <a:endParaRPr lang="en-GB" dirty="0"/>
          </a:p>
          <a:p>
            <a:r>
              <a:rPr lang="en-GB" dirty="0" smtClean="0"/>
              <a:t>SRIM calculations highlight that large </a:t>
            </a:r>
            <a:r>
              <a:rPr lang="en-GB" dirty="0" err="1" smtClean="0"/>
              <a:t>dpa</a:t>
            </a:r>
            <a:r>
              <a:rPr lang="en-GB" dirty="0" smtClean="0"/>
              <a:t> values are achievable even with the most blown up beam considered</a:t>
            </a:r>
          </a:p>
          <a:p>
            <a:endParaRPr lang="en-GB" dirty="0"/>
          </a:p>
          <a:p>
            <a:r>
              <a:rPr lang="en-GB" dirty="0" smtClean="0"/>
              <a:t>The larger the beam the easier the thermal management issues are to deal with. </a:t>
            </a:r>
          </a:p>
          <a:p>
            <a:endParaRPr lang="en-GB" dirty="0"/>
          </a:p>
          <a:p>
            <a:r>
              <a:rPr lang="en-GB" dirty="0" smtClean="0"/>
              <a:t>With a beam area of 2500 cm</a:t>
            </a:r>
            <a:r>
              <a:rPr lang="en-GB" baseline="30000" dirty="0" smtClean="0"/>
              <a:t>2 </a:t>
            </a:r>
            <a:r>
              <a:rPr lang="en-GB" dirty="0" smtClean="0"/>
              <a:t>the required cooling heat flux is easily manageable at 0.07MW/m</a:t>
            </a:r>
            <a:r>
              <a:rPr lang="en-GB" baseline="30000" dirty="0" smtClean="0"/>
              <a:t>2</a:t>
            </a:r>
            <a:r>
              <a:rPr lang="en-GB" dirty="0" smtClean="0"/>
              <a:t>, the predicted sample temperature fluctuation is less than 2K and yet 20dpa/</a:t>
            </a:r>
            <a:r>
              <a:rPr lang="en-GB" dirty="0" err="1" smtClean="0"/>
              <a:t>fpy</a:t>
            </a:r>
            <a:r>
              <a:rPr lang="en-GB" dirty="0" smtClean="0"/>
              <a:t> in Tungsten is still possible.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2836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579296" cy="1066130"/>
          </a:xfrm>
        </p:spPr>
        <p:txBody>
          <a:bodyPr>
            <a:normAutofit/>
          </a:bodyPr>
          <a:lstStyle/>
          <a:p>
            <a:r>
              <a:rPr lang="en-GB" sz="3200" b="1" dirty="0" smtClean="0"/>
              <a:t>FETS-HIPSTER Summary</a:t>
            </a:r>
            <a:endParaRPr lang="en-GB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 smtClean="0"/>
              <a:t>FETS can deliver beam currents far in excess of any existing proton irradiation facilities</a:t>
            </a:r>
          </a:p>
          <a:p>
            <a:r>
              <a:rPr lang="en-GB" dirty="0" smtClean="0"/>
              <a:t>Beam </a:t>
            </a:r>
            <a:r>
              <a:rPr lang="en-GB" dirty="0"/>
              <a:t>energy of </a:t>
            </a:r>
            <a:r>
              <a:rPr lang="en-GB" dirty="0" smtClean="0"/>
              <a:t>3MeV (possibly upgradeable to 15-20MeV) is of interest </a:t>
            </a:r>
            <a:r>
              <a:rPr lang="en-GB" dirty="0"/>
              <a:t>for fission and fusion </a:t>
            </a:r>
            <a:r>
              <a:rPr lang="en-GB" dirty="0" smtClean="0"/>
              <a:t>communities</a:t>
            </a:r>
          </a:p>
          <a:p>
            <a:r>
              <a:rPr lang="en-GB" dirty="0" smtClean="0"/>
              <a:t>High levels of </a:t>
            </a:r>
            <a:r>
              <a:rPr lang="en-GB" dirty="0" err="1" smtClean="0"/>
              <a:t>dpa</a:t>
            </a:r>
            <a:r>
              <a:rPr lang="en-GB" dirty="0" smtClean="0"/>
              <a:t> achievable in short time frames </a:t>
            </a:r>
          </a:p>
          <a:p>
            <a:r>
              <a:rPr lang="en-GB" dirty="0" smtClean="0"/>
              <a:t>‘Deep’ irradiation (30 microns) enabling evaluation of b</a:t>
            </a:r>
            <a:r>
              <a:rPr lang="en-GB" dirty="0"/>
              <a:t>ulk material mechanical </a:t>
            </a:r>
            <a:r>
              <a:rPr lang="en-GB" dirty="0" smtClean="0"/>
              <a:t>properties</a:t>
            </a:r>
          </a:p>
          <a:p>
            <a:r>
              <a:rPr lang="en-GB" dirty="0" smtClean="0"/>
              <a:t>Manageable deposited thermal power density</a:t>
            </a:r>
          </a:p>
          <a:p>
            <a:r>
              <a:rPr lang="en-GB" dirty="0"/>
              <a:t>C</a:t>
            </a:r>
            <a:r>
              <a:rPr lang="en-GB" dirty="0" smtClean="0"/>
              <a:t>heaper and shorter realisation time than proposed future irradiation facilities such as FAFNIR</a:t>
            </a:r>
            <a:r>
              <a:rPr lang="en-GB" dirty="0"/>
              <a:t> </a:t>
            </a:r>
            <a:r>
              <a:rPr lang="en-GB" dirty="0" smtClean="0"/>
              <a:t>and IFMIF</a:t>
            </a:r>
          </a:p>
          <a:p>
            <a:r>
              <a:rPr lang="en-GB" dirty="0" smtClean="0"/>
              <a:t>Brought to attention of joint UK Research Council ‘fusion for energy’ strategy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593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548680"/>
            <a:ext cx="8784976" cy="1143000"/>
          </a:xfrm>
        </p:spPr>
        <p:txBody>
          <a:bodyPr>
            <a:noAutofit/>
          </a:bodyPr>
          <a:lstStyle/>
          <a:p>
            <a:r>
              <a:rPr lang="en-GB" sz="3200" b="1" dirty="0"/>
              <a:t>HIPSTER </a:t>
            </a:r>
            <a:br>
              <a:rPr lang="en-GB" sz="3200" b="1" dirty="0"/>
            </a:br>
            <a:r>
              <a:rPr lang="en-GB" sz="3200" b="1" dirty="0" smtClean="0"/>
              <a:t>key points in proposal</a:t>
            </a:r>
            <a:endParaRPr lang="en-GB" sz="32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2204864"/>
            <a:ext cx="3168352" cy="237626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844824"/>
            <a:ext cx="8363272" cy="5400600"/>
          </a:xfrm>
        </p:spPr>
        <p:txBody>
          <a:bodyPr>
            <a:normAutofit/>
          </a:bodyPr>
          <a:lstStyle/>
          <a:p>
            <a:r>
              <a:rPr lang="en-GB" sz="2000" dirty="0" smtClean="0"/>
              <a:t>Extension </a:t>
            </a:r>
            <a:r>
              <a:rPr lang="en-GB" sz="2000" dirty="0"/>
              <a:t>of the Front End Test Stand (FETS) </a:t>
            </a:r>
            <a:r>
              <a:rPr lang="en-GB" sz="2000" dirty="0" smtClean="0"/>
              <a:t>research accelerator currently being </a:t>
            </a:r>
            <a:r>
              <a:rPr lang="en-GB" sz="2000" dirty="0" err="1" smtClean="0"/>
              <a:t>commisioned</a:t>
            </a:r>
            <a:r>
              <a:rPr lang="en-GB" sz="2000" dirty="0" smtClean="0"/>
              <a:t> at RAL could provide </a:t>
            </a:r>
            <a:r>
              <a:rPr lang="en-GB" sz="2000" dirty="0"/>
              <a:t>a unique </a:t>
            </a:r>
            <a:r>
              <a:rPr lang="en-GB" sz="2000" dirty="0" smtClean="0"/>
              <a:t>high-intensity </a:t>
            </a:r>
            <a:r>
              <a:rPr lang="en-GB" sz="2000" dirty="0"/>
              <a:t>materials irradiation facility. </a:t>
            </a:r>
            <a:endParaRPr lang="en-GB" sz="2000" dirty="0" smtClean="0"/>
          </a:p>
          <a:p>
            <a:endParaRPr lang="en-GB" sz="2000" dirty="0" smtClean="0"/>
          </a:p>
          <a:p>
            <a:endParaRPr lang="en-GB" sz="2000" dirty="0"/>
          </a:p>
          <a:p>
            <a:endParaRPr lang="en-GB" sz="2000" dirty="0" smtClean="0"/>
          </a:p>
          <a:p>
            <a:pPr marL="0" indent="0">
              <a:buNone/>
            </a:pPr>
            <a:endParaRPr lang="en-GB" sz="2000" dirty="0" smtClean="0"/>
          </a:p>
          <a:p>
            <a:r>
              <a:rPr lang="en-GB" sz="2000" dirty="0"/>
              <a:t>Material samples </a:t>
            </a:r>
            <a:r>
              <a:rPr lang="en-GB" sz="2000" dirty="0" smtClean="0"/>
              <a:t>could </a:t>
            </a:r>
            <a:r>
              <a:rPr lang="en-GB" sz="2000" dirty="0"/>
              <a:t>be located within or upstream of a FETS beam dump and remote handling facilities would be constructed to enable transfer of material samples</a:t>
            </a:r>
            <a:r>
              <a:rPr lang="en-GB" sz="2000" dirty="0" smtClean="0"/>
              <a:t>.</a:t>
            </a:r>
          </a:p>
          <a:p>
            <a:endParaRPr lang="en-GB" sz="2000" dirty="0"/>
          </a:p>
          <a:p>
            <a:r>
              <a:rPr lang="en-GB" sz="2000" dirty="0"/>
              <a:t>Activated samples would be supplied to collaborating institutes for post-irradiation examination, for example the NNUF irradiated materials test facility at </a:t>
            </a:r>
            <a:r>
              <a:rPr lang="en-GB" sz="2000" dirty="0" smtClean="0"/>
              <a:t>CCFE (</a:t>
            </a:r>
            <a:r>
              <a:rPr lang="en-GB" sz="2000" dirty="0" err="1" smtClean="0"/>
              <a:t>Culham</a:t>
            </a:r>
            <a:r>
              <a:rPr lang="en-GB" sz="2000" dirty="0" smtClean="0"/>
              <a:t> Centre for Fusion Energy).</a:t>
            </a:r>
            <a:endParaRPr lang="en-GB" sz="2000" dirty="0"/>
          </a:p>
          <a:p>
            <a:endParaRPr lang="en-GB" sz="2000" dirty="0" smtClean="0"/>
          </a:p>
        </p:txBody>
      </p:sp>
    </p:spTree>
    <p:extLst>
      <p:ext uri="{BB962C8B-B14F-4D97-AF65-F5344CB8AC3E}">
        <p14:creationId xmlns:p14="http://schemas.microsoft.com/office/powerpoint/2010/main" val="4146409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rmAutofit/>
          </a:bodyPr>
          <a:lstStyle/>
          <a:p>
            <a:r>
              <a:rPr lang="en-GB" sz="3200" b="1" dirty="0" smtClean="0"/>
              <a:t>HIPSTER </a:t>
            </a:r>
            <a:br>
              <a:rPr lang="en-GB" sz="3200" b="1" dirty="0" smtClean="0"/>
            </a:br>
            <a:r>
              <a:rPr lang="en-GB" sz="3200" b="1" dirty="0" smtClean="0"/>
              <a:t>key points in proposal</a:t>
            </a:r>
            <a:endParaRPr lang="en-GB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700808"/>
            <a:ext cx="8435280" cy="5001419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GB" sz="2000" dirty="0"/>
              <a:t>HIPSTER would be capable of enabling: </a:t>
            </a:r>
          </a:p>
          <a:p>
            <a:pPr marL="457200" lvl="1" indent="0">
              <a:buNone/>
            </a:pPr>
            <a:r>
              <a:rPr lang="en-GB" sz="2000" dirty="0" smtClean="0"/>
              <a:t>- deep </a:t>
            </a:r>
            <a:r>
              <a:rPr lang="en-GB" sz="2000" dirty="0"/>
              <a:t>(~30 microns), near-uniform radiation damage to moderate levels within reasonable timescales (up to ~100 </a:t>
            </a:r>
            <a:r>
              <a:rPr lang="en-GB" sz="2000" dirty="0" err="1"/>
              <a:t>dpa</a:t>
            </a:r>
            <a:r>
              <a:rPr lang="en-GB" sz="2000" dirty="0"/>
              <a:t> per annum) </a:t>
            </a:r>
          </a:p>
          <a:p>
            <a:pPr marL="457200" lvl="1" indent="0">
              <a:buNone/>
            </a:pPr>
            <a:r>
              <a:rPr lang="en-GB" sz="2000" dirty="0" smtClean="0"/>
              <a:t>- studies </a:t>
            </a:r>
            <a:r>
              <a:rPr lang="en-GB" sz="2000" dirty="0"/>
              <a:t>of irradiation induced microstructural changes and bulk mechanical properties and behaviour including: hardening, </a:t>
            </a:r>
            <a:r>
              <a:rPr lang="en-GB" sz="2000" dirty="0" err="1"/>
              <a:t>embrittlement</a:t>
            </a:r>
            <a:r>
              <a:rPr lang="en-GB" sz="2000" dirty="0"/>
              <a:t>, creep, stress-corrosion cracking, and thermal property changes such as thermal conductivity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000" dirty="0"/>
              <a:t>Protons shown to be excellent surrogates for reactor neutrons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000" dirty="0"/>
              <a:t>FETS beam can generate radiation damage at end-of-life </a:t>
            </a:r>
            <a:r>
              <a:rPr lang="en-GB" sz="2000" dirty="0" err="1"/>
              <a:t>dpa</a:t>
            </a:r>
            <a:r>
              <a:rPr lang="en-GB" sz="2000" dirty="0"/>
              <a:t> levels </a:t>
            </a:r>
            <a:r>
              <a:rPr lang="en-GB" sz="2000" dirty="0" smtClean="0"/>
              <a:t>for </a:t>
            </a:r>
            <a:r>
              <a:rPr lang="en-GB" sz="2000" dirty="0"/>
              <a:t>fission </a:t>
            </a:r>
            <a:r>
              <a:rPr lang="en-GB" sz="2000" dirty="0" smtClean="0"/>
              <a:t>and fusion reactors</a:t>
            </a:r>
            <a:endParaRPr lang="en-GB" sz="20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000" dirty="0"/>
              <a:t>Upgrade to 15-20 MeV attractive to mimic fusion neutrons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000" dirty="0"/>
              <a:t>High heat flux source (ref fusion </a:t>
            </a:r>
            <a:r>
              <a:rPr lang="en-GB" sz="2000" dirty="0" err="1"/>
              <a:t>divertor</a:t>
            </a:r>
            <a:r>
              <a:rPr lang="en-GB" sz="2000" dirty="0"/>
              <a:t>)</a:t>
            </a:r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4095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 dirty="0" smtClean="0"/>
              <a:t>FETS beam parameters</a:t>
            </a:r>
            <a:endParaRPr lang="en-GB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556792"/>
            <a:ext cx="8507288" cy="4525963"/>
          </a:xfrm>
        </p:spPr>
        <p:txBody>
          <a:bodyPr>
            <a:normAutofit/>
          </a:bodyPr>
          <a:lstStyle/>
          <a:p>
            <a:r>
              <a:rPr lang="en-GB" sz="2800" dirty="0"/>
              <a:t>P</a:t>
            </a:r>
            <a:r>
              <a:rPr lang="en-GB" sz="2800" dirty="0" smtClean="0"/>
              <a:t>roton beam energy = 3MeV </a:t>
            </a:r>
          </a:p>
          <a:p>
            <a:r>
              <a:rPr lang="en-GB" sz="2800" dirty="0"/>
              <a:t>B</a:t>
            </a:r>
            <a:r>
              <a:rPr lang="en-GB" sz="2800" dirty="0" smtClean="0"/>
              <a:t>eam spot size = 100 to 1e4 cm</a:t>
            </a:r>
            <a:r>
              <a:rPr lang="en-GB" sz="2800" baseline="30000" dirty="0" smtClean="0"/>
              <a:t>2</a:t>
            </a:r>
          </a:p>
          <a:p>
            <a:r>
              <a:rPr lang="en-GB" sz="2800" dirty="0" smtClean="0"/>
              <a:t>Beam Pulse length = 2ms</a:t>
            </a:r>
          </a:p>
          <a:p>
            <a:r>
              <a:rPr lang="en-GB" sz="2800" dirty="0" smtClean="0"/>
              <a:t>Beam Frequency = 50Hz</a:t>
            </a:r>
          </a:p>
          <a:p>
            <a:r>
              <a:rPr lang="en-GB" sz="2800" dirty="0" smtClean="0"/>
              <a:t>Time averaged beam current = 6mA</a:t>
            </a:r>
          </a:p>
          <a:p>
            <a:r>
              <a:rPr lang="en-GB" sz="2800" dirty="0" smtClean="0"/>
              <a:t>Current during beam pulse = 60mA</a:t>
            </a:r>
          </a:p>
        </p:txBody>
      </p:sp>
    </p:spTree>
    <p:extLst>
      <p:ext uri="{BB962C8B-B14F-4D97-AF65-F5344CB8AC3E}">
        <p14:creationId xmlns:p14="http://schemas.microsoft.com/office/powerpoint/2010/main" val="3601869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2884"/>
            <a:ext cx="8229600" cy="1143000"/>
          </a:xfrm>
        </p:spPr>
        <p:txBody>
          <a:bodyPr>
            <a:normAutofit/>
          </a:bodyPr>
          <a:lstStyle/>
          <a:p>
            <a:r>
              <a:rPr lang="en-GB" sz="3200" b="1" dirty="0" smtClean="0"/>
              <a:t>Example of energy deposition</a:t>
            </a:r>
            <a:endParaRPr lang="en-GB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5938" y="1700808"/>
            <a:ext cx="403244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dirty="0" smtClean="0"/>
              <a:t>beam stopped within 0.1mm in a beryllium sample</a:t>
            </a:r>
            <a:endParaRPr lang="en-GB" sz="2800" dirty="0"/>
          </a:p>
        </p:txBody>
      </p:sp>
      <p:pic>
        <p:nvPicPr>
          <p:cNvPr id="2050" name="Picture 3" descr="image0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353" y="1268760"/>
            <a:ext cx="4581525" cy="275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2" descr="cid:image005.jpg@01CFAC3A.6414F750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818538"/>
            <a:ext cx="5962650" cy="282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0" y="13049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95536" y="4327078"/>
            <a:ext cx="2309575" cy="2316229"/>
            <a:chOff x="1146189" y="980728"/>
            <a:chExt cx="2309575" cy="2316229"/>
          </a:xfrm>
        </p:grpSpPr>
        <p:pic>
          <p:nvPicPr>
            <p:cNvPr id="10" name="Picture 2" descr="image002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0768"/>
            <a:stretch/>
          </p:blipFill>
          <p:spPr bwMode="auto">
            <a:xfrm>
              <a:off x="1146189" y="980728"/>
              <a:ext cx="1163257" cy="2316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2" descr="image002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619" t="3994" r="9191"/>
            <a:stretch/>
          </p:blipFill>
          <p:spPr bwMode="auto">
            <a:xfrm>
              <a:off x="2297650" y="1052736"/>
              <a:ext cx="1158114" cy="2244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90429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8988" y="-315416"/>
            <a:ext cx="8229600" cy="1143000"/>
          </a:xfrm>
        </p:spPr>
        <p:txBody>
          <a:bodyPr>
            <a:normAutofit/>
          </a:bodyPr>
          <a:lstStyle/>
          <a:p>
            <a:r>
              <a:rPr lang="en-GB" sz="3200" b="1" dirty="0" smtClean="0"/>
              <a:t>Thermal Management Challenges </a:t>
            </a:r>
            <a:endParaRPr lang="en-GB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476672"/>
            <a:ext cx="8240482" cy="56166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800" dirty="0" smtClean="0"/>
              <a:t>Consider an irradiation sample attached to a water cooled back plate</a:t>
            </a:r>
          </a:p>
          <a:p>
            <a:pPr marL="0" indent="0">
              <a:buNone/>
            </a:pPr>
            <a:r>
              <a:rPr lang="en-GB" sz="1800" dirty="0" smtClean="0"/>
              <a:t>Main Challenges –</a:t>
            </a:r>
          </a:p>
          <a:p>
            <a:pPr marL="0" indent="0">
              <a:buNone/>
            </a:pPr>
            <a:r>
              <a:rPr lang="en-GB" sz="1800" dirty="0" smtClean="0"/>
              <a:t>Potentially </a:t>
            </a:r>
            <a:r>
              <a:rPr lang="en-GB" sz="1800" dirty="0"/>
              <a:t>high heat flux </a:t>
            </a:r>
            <a:r>
              <a:rPr lang="en-GB" sz="1800" dirty="0" smtClean="0"/>
              <a:t>to cooling water</a:t>
            </a:r>
            <a:endParaRPr lang="en-GB" sz="1800" dirty="0"/>
          </a:p>
          <a:p>
            <a:pPr marL="0" indent="0">
              <a:buNone/>
            </a:pPr>
            <a:r>
              <a:rPr lang="en-GB" sz="1800" dirty="0" smtClean="0"/>
              <a:t>Pulsed power density results in unsteady sample temperature</a:t>
            </a:r>
          </a:p>
          <a:p>
            <a:pPr marL="0" indent="0">
              <a:buNone/>
            </a:pPr>
            <a:r>
              <a:rPr lang="en-GB" sz="1800" dirty="0" smtClean="0"/>
              <a:t>Temperature difference between sample and cooling plate</a:t>
            </a:r>
          </a:p>
          <a:p>
            <a:pPr marL="0" indent="0">
              <a:buNone/>
            </a:pPr>
            <a:endParaRPr lang="en-GB" sz="1600" baseline="30000" dirty="0"/>
          </a:p>
          <a:p>
            <a:pPr marL="0" indent="0">
              <a:buNone/>
            </a:pPr>
            <a:r>
              <a:rPr lang="en-GB" sz="1600" baseline="30000" dirty="0" smtClean="0"/>
              <a:t>Click on image to see video of simulation</a:t>
            </a:r>
            <a:endParaRPr lang="en-GB" sz="1600" baseline="30000" dirty="0"/>
          </a:p>
          <a:p>
            <a:endParaRPr lang="en-GB" sz="1600" dirty="0" smtClean="0"/>
          </a:p>
          <a:p>
            <a:endParaRPr lang="en-GB" sz="1600" dirty="0"/>
          </a:p>
          <a:p>
            <a:endParaRPr lang="en-GB" sz="1600" dirty="0" smtClean="0"/>
          </a:p>
          <a:p>
            <a:endParaRPr lang="en-GB" sz="1600" dirty="0" smtClean="0"/>
          </a:p>
          <a:p>
            <a:endParaRPr lang="en-GB" sz="1800" baseline="30000" dirty="0"/>
          </a:p>
        </p:txBody>
      </p:sp>
      <p:pic>
        <p:nvPicPr>
          <p:cNvPr id="4" name="CFXtitaniumsample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62762" y="2286000"/>
            <a:ext cx="6096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288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8988" y="-315416"/>
            <a:ext cx="8229600" cy="1143000"/>
          </a:xfrm>
        </p:spPr>
        <p:txBody>
          <a:bodyPr>
            <a:normAutofit/>
          </a:bodyPr>
          <a:lstStyle/>
          <a:p>
            <a:r>
              <a:rPr lang="en-GB" sz="3200" b="1" dirty="0" smtClean="0"/>
              <a:t>Heat Flux</a:t>
            </a:r>
            <a:endParaRPr lang="en-GB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9366" y="692696"/>
            <a:ext cx="8187089" cy="56166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800" dirty="0" smtClean="0"/>
              <a:t>For the range of beam size considered the required heat flux would be a maximum of 1.8MW/m</a:t>
            </a:r>
            <a:r>
              <a:rPr lang="en-GB" sz="1800" baseline="30000" dirty="0" smtClean="0"/>
              <a:t>2</a:t>
            </a:r>
            <a:r>
              <a:rPr lang="en-GB" sz="1800" dirty="0" smtClean="0"/>
              <a:t>, this is below the heat flux achieved in the ISIS Neutron target TS1 at RAL</a:t>
            </a:r>
            <a:endParaRPr lang="en-GB" sz="1800" baseline="30000" dirty="0"/>
          </a:p>
          <a:p>
            <a:endParaRPr lang="en-GB" sz="1600" dirty="0" smtClean="0"/>
          </a:p>
          <a:p>
            <a:endParaRPr lang="en-GB" sz="1600" dirty="0"/>
          </a:p>
          <a:p>
            <a:endParaRPr lang="en-GB" sz="1600" dirty="0" smtClean="0"/>
          </a:p>
          <a:p>
            <a:endParaRPr lang="en-GB" sz="1600" dirty="0" smtClean="0"/>
          </a:p>
          <a:p>
            <a:endParaRPr lang="en-GB" sz="1600" dirty="0"/>
          </a:p>
          <a:p>
            <a:pPr marL="0" indent="0">
              <a:buNone/>
            </a:pPr>
            <a:endParaRPr lang="en-GB" sz="1600" dirty="0" smtClean="0"/>
          </a:p>
          <a:p>
            <a:endParaRPr lang="en-GB" sz="1800" baseline="30000" dirty="0"/>
          </a:p>
        </p:txBody>
      </p:sp>
      <p:pic>
        <p:nvPicPr>
          <p:cNvPr id="2050" name="Picture 1" descr="wimblet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84784"/>
            <a:ext cx="7277537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0052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6512" y="260648"/>
            <a:ext cx="3667388" cy="2520280"/>
          </a:xfrm>
        </p:spPr>
        <p:txBody>
          <a:bodyPr>
            <a:normAutofit/>
          </a:bodyPr>
          <a:lstStyle/>
          <a:p>
            <a:r>
              <a:rPr lang="en-GB" sz="2800" b="1" dirty="0" smtClean="0"/>
              <a:t>Pulsed thermal power deposition</a:t>
            </a:r>
            <a:endParaRPr lang="en-GB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44016" y="3120203"/>
            <a:ext cx="2915816" cy="2736304"/>
          </a:xfrm>
        </p:spPr>
        <p:txBody>
          <a:bodyPr>
            <a:noAutofit/>
          </a:bodyPr>
          <a:lstStyle/>
          <a:p>
            <a:pPr algn="ctr"/>
            <a:r>
              <a:rPr lang="en-GB" sz="1800" dirty="0" smtClean="0"/>
              <a:t>Resultant temperature fluctuation </a:t>
            </a:r>
            <a:r>
              <a:rPr lang="en-GB" sz="1800" dirty="0"/>
              <a:t>depends on beam size</a:t>
            </a:r>
          </a:p>
          <a:p>
            <a:pPr algn="ctr"/>
            <a:r>
              <a:rPr lang="en-GB" sz="1800" dirty="0" smtClean="0"/>
              <a:t>Conduction in the sample during the 2ms beam pulse affects peak temperature</a:t>
            </a:r>
          </a:p>
          <a:p>
            <a:pPr algn="ctr"/>
            <a:r>
              <a:rPr lang="en-GB" sz="1800" dirty="0" smtClean="0"/>
              <a:t>Surface temperature similar to maximum temperature</a:t>
            </a:r>
          </a:p>
        </p:txBody>
      </p:sp>
      <p:pic>
        <p:nvPicPr>
          <p:cNvPr id="4" name="Picture 4" descr="cid:image012.jpg@01CFAC3A.6414F750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1753"/>
            <a:ext cx="5991225" cy="283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cid:image013.png@01CFAC3A.6414F750"/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686050"/>
            <a:ext cx="6124575" cy="417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4647583" y="404664"/>
            <a:ext cx="43617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Temperature immediately after beam pulse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0455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83" r="20141"/>
          <a:stretch/>
        </p:blipFill>
        <p:spPr>
          <a:xfrm>
            <a:off x="3364480" y="980728"/>
            <a:ext cx="5484873" cy="28251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-99392"/>
            <a:ext cx="8229600" cy="1143000"/>
          </a:xfrm>
        </p:spPr>
        <p:txBody>
          <a:bodyPr>
            <a:normAutofit/>
          </a:bodyPr>
          <a:lstStyle/>
          <a:p>
            <a:r>
              <a:rPr lang="en-GB" sz="3200" b="1" dirty="0" smtClean="0"/>
              <a:t>Induced Stress in Sample</a:t>
            </a:r>
            <a:endParaRPr lang="en-GB" sz="3200" b="1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67544" y="1003466"/>
            <a:ext cx="2506571" cy="20448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800" dirty="0" smtClean="0"/>
              <a:t>High stresses arise with a focused beam </a:t>
            </a:r>
            <a:r>
              <a:rPr lang="en-GB" sz="1800" dirty="0"/>
              <a:t>o</a:t>
            </a:r>
            <a:r>
              <a:rPr lang="en-GB" sz="1800" dirty="0" smtClean="0"/>
              <a:t>n the sample especially if it is perfectly bonded to a cooled back plate</a:t>
            </a:r>
            <a:endParaRPr lang="en-GB" sz="1800" dirty="0"/>
          </a:p>
        </p:txBody>
      </p:sp>
      <p:sp>
        <p:nvSpPr>
          <p:cNvPr id="8" name="Content Placeholder 6"/>
          <p:cNvSpPr txBox="1">
            <a:spLocks/>
          </p:cNvSpPr>
          <p:nvPr/>
        </p:nvSpPr>
        <p:spPr>
          <a:xfrm>
            <a:off x="5580112" y="1285656"/>
            <a:ext cx="2556365" cy="2592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1400" dirty="0" smtClean="0"/>
              <a:t>350MPa in 0.5mm thick beryllium sample bonded to aluminium cooled back plate heated by a focused FETS beam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1400" dirty="0"/>
          </a:p>
          <a:p>
            <a:pPr marL="0" indent="0">
              <a:buFont typeface="Arial" panose="020B0604020202020204" pitchFamily="34" charset="0"/>
              <a:buNone/>
            </a:pPr>
            <a:endParaRPr lang="en-GB" sz="1400" dirty="0"/>
          </a:p>
          <a:p>
            <a:pPr marL="0" indent="0">
              <a:buFont typeface="Arial" panose="020B0604020202020204" pitchFamily="34" charset="0"/>
              <a:buNone/>
            </a:pPr>
            <a:endParaRPr lang="en-GB" sz="1400" dirty="0"/>
          </a:p>
        </p:txBody>
      </p:sp>
      <p:sp>
        <p:nvSpPr>
          <p:cNvPr id="9" name="Content Placeholder 6"/>
          <p:cNvSpPr txBox="1">
            <a:spLocks/>
          </p:cNvSpPr>
          <p:nvPr/>
        </p:nvSpPr>
        <p:spPr>
          <a:xfrm>
            <a:off x="6106916" y="4173547"/>
            <a:ext cx="2915871" cy="20448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1800" dirty="0" smtClean="0"/>
              <a:t>Maximum temperature and stress in samples depends on beam size, sample shape, and attachment to cooled back plate. </a:t>
            </a:r>
          </a:p>
        </p:txBody>
      </p:sp>
      <p:pic>
        <p:nvPicPr>
          <p:cNvPr id="10" name="Content Placeholder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84" r="22641"/>
          <a:stretch/>
        </p:blipFill>
        <p:spPr>
          <a:xfrm>
            <a:off x="179512" y="3140968"/>
            <a:ext cx="5793873" cy="307740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23528" y="5301208"/>
            <a:ext cx="497956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/>
              <a:t>42MPa in </a:t>
            </a:r>
            <a:r>
              <a:rPr lang="en-GB" sz="1600" dirty="0" err="1"/>
              <a:t>unbonded</a:t>
            </a:r>
            <a:r>
              <a:rPr lang="en-GB" sz="1600" dirty="0"/>
              <a:t> beryllium </a:t>
            </a:r>
            <a:r>
              <a:rPr lang="en-GB" sz="1600" dirty="0" smtClean="0"/>
              <a:t>sample with focused beam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4139209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6233</TotalTime>
  <Words>616</Words>
  <Application>Microsoft Office PowerPoint</Application>
  <PresentationFormat>On-screen Show (4:3)</PresentationFormat>
  <Paragraphs>75</Paragraphs>
  <Slides>11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FETS-HIPSTER (Front End Test Stand – High Intensity Proton Source for Testing Effects of Radiation)   Proposal for a new high-intensity proton irradiation source, based on an existing accelerator at the Rutherford Appleton Laboratory  Proposal submitted to NNUF by: Steve Roberts (Oxford/CCFE), Chris Densham (RAL), Alan Letchford (RAL), Juergen Pozimski (Imperial College/RAL)    </vt:lpstr>
      <vt:lpstr>HIPSTER  key points in proposal</vt:lpstr>
      <vt:lpstr>HIPSTER  key points in proposal</vt:lpstr>
      <vt:lpstr>FETS beam parameters</vt:lpstr>
      <vt:lpstr>Example of energy deposition</vt:lpstr>
      <vt:lpstr>Thermal Management Challenges </vt:lpstr>
      <vt:lpstr>Heat Flux</vt:lpstr>
      <vt:lpstr>Pulsed thermal power deposition</vt:lpstr>
      <vt:lpstr>Induced Stress in Sample</vt:lpstr>
      <vt:lpstr>Summary of FETS HIPSTER  Operating Parameters</vt:lpstr>
      <vt:lpstr>FETS-HIPSTER Summary</vt:lpstr>
    </vt:vector>
  </TitlesOfParts>
  <Company>STFC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FETS HIPSTER</dc:title>
  <dc:creator>Davenne, Tristan (STFC,RAL,TECH)</dc:creator>
  <cp:lastModifiedBy>Kirk</cp:lastModifiedBy>
  <cp:revision>29</cp:revision>
  <dcterms:created xsi:type="dcterms:W3CDTF">2014-08-29T14:02:44Z</dcterms:created>
  <dcterms:modified xsi:type="dcterms:W3CDTF">2014-11-04T22:33:57Z</dcterms:modified>
</cp:coreProperties>
</file>