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0" r:id="rId4"/>
    <p:sldId id="258" r:id="rId5"/>
    <p:sldId id="259" r:id="rId6"/>
    <p:sldId id="261" r:id="rId7"/>
    <p:sldId id="265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9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0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7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2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3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0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3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1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AE21-3204-4888-A365-F3F63C3A04A8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4F04-0426-4782-A557-F5139CEC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hepunx.rl.ac.uk/uknf/wp3/hidden/goran/ISIS_jobs/01_TrgtInven/ts1_w1_act.pdf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ISIS Target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Could a used ISIS target provide fusion relevant irradiated tungsten material properties?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Tristan </a:t>
            </a:r>
            <a:r>
              <a:rPr lang="en-GB" dirty="0" err="1" smtClean="0"/>
              <a:t>Davenne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May 2015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Radiate Meeting</a:t>
            </a:r>
          </a:p>
          <a:p>
            <a:pPr marL="0" indent="0" algn="ctr">
              <a:buNone/>
            </a:pPr>
            <a:r>
              <a:rPr lang="en-GB" dirty="0" smtClean="0"/>
              <a:t>Oxford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3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PNNL have made an offer to do PIE on TS1 W1 and TS2 </a:t>
            </a:r>
            <a:br>
              <a:rPr lang="en-GB" sz="36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-</a:t>
            </a:r>
            <a:r>
              <a:rPr lang="en-GB" sz="2700" dirty="0"/>
              <a:t>C</a:t>
            </a:r>
            <a:r>
              <a:rPr lang="en-GB" sz="2700" dirty="0" smtClean="0"/>
              <a:t>ontainer or cask for receipt of target, size and cost depends on activity of target</a:t>
            </a:r>
            <a:br>
              <a:rPr lang="en-GB" sz="2700" dirty="0" smtClean="0"/>
            </a:br>
            <a:r>
              <a:rPr lang="en-GB" sz="2700" dirty="0" smtClean="0"/>
              <a:t>-Initial size reduction requiring band saw capability in hot cell</a:t>
            </a:r>
            <a:br>
              <a:rPr lang="en-GB" sz="2700" dirty="0" smtClean="0"/>
            </a:br>
            <a:r>
              <a:rPr lang="en-GB" sz="2700" dirty="0" smtClean="0"/>
              <a:t>-Visual examination with cameras (routine)</a:t>
            </a:r>
            <a:br>
              <a:rPr lang="en-GB" sz="2700" dirty="0" smtClean="0"/>
            </a:br>
            <a:r>
              <a:rPr lang="en-GB" sz="2700" dirty="0" smtClean="0"/>
              <a:t>-Precision sectioning requiring installation of an EDM</a:t>
            </a:r>
            <a:br>
              <a:rPr lang="en-GB" sz="2700" dirty="0" smtClean="0"/>
            </a:br>
            <a:r>
              <a:rPr lang="en-GB" sz="2700" dirty="0"/>
              <a:t>-Waste disposal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PIE then to include</a:t>
            </a:r>
            <a:br>
              <a:rPr lang="en-GB" sz="2700" dirty="0" smtClean="0"/>
            </a:br>
            <a:r>
              <a:rPr lang="en-GB" sz="2700" dirty="0" smtClean="0"/>
              <a:t>-Thermal conductivity</a:t>
            </a:r>
            <a:br>
              <a:rPr lang="en-GB" sz="2700" dirty="0" smtClean="0"/>
            </a:br>
            <a:r>
              <a:rPr lang="en-GB" sz="2700" dirty="0" smtClean="0"/>
              <a:t>-Mechanical properties</a:t>
            </a:r>
            <a:br>
              <a:rPr lang="en-GB" sz="2700" dirty="0" smtClean="0"/>
            </a:br>
            <a:r>
              <a:rPr lang="en-GB" sz="2700" dirty="0" smtClean="0"/>
              <a:t>-Microscopy</a:t>
            </a:r>
            <a:br>
              <a:rPr lang="en-GB" sz="27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73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474" y="21480"/>
            <a:ext cx="6400800" cy="1752600"/>
          </a:xfrm>
        </p:spPr>
        <p:txBody>
          <a:bodyPr/>
          <a:lstStyle/>
          <a:p>
            <a:r>
              <a:rPr lang="en-GB" dirty="0" smtClean="0"/>
              <a:t>TS1 core FLUKA geometry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39552" y="62068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Geometry includes 12 tantalum clad tungsten plates and heavy water channels in between. Does not include stainless steel water manifolds on side of target.</a:t>
            </a:r>
            <a:endParaRPr lang="en-GB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43163"/>
            <a:ext cx="58801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34" y="3833813"/>
            <a:ext cx="554196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3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3911"/>
            <a:ext cx="7155950" cy="1752600"/>
          </a:xfrm>
        </p:spPr>
        <p:txBody>
          <a:bodyPr/>
          <a:lstStyle/>
          <a:p>
            <a:r>
              <a:rPr lang="en-GB" dirty="0" smtClean="0"/>
              <a:t>TS1 energy deposition and FLUKA </a:t>
            </a:r>
            <a:r>
              <a:rPr lang="en-GB" dirty="0" err="1" smtClean="0"/>
              <a:t>dpa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 t="30394" r="31372" b="36889"/>
          <a:stretch/>
        </p:blipFill>
        <p:spPr bwMode="auto">
          <a:xfrm>
            <a:off x="0" y="3245815"/>
            <a:ext cx="5321665" cy="31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66234"/>
            <a:ext cx="8892480" cy="24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29133" r="31508" b="36519"/>
          <a:stretch/>
        </p:blipFill>
        <p:spPr bwMode="auto">
          <a:xfrm>
            <a:off x="5263466" y="3645024"/>
            <a:ext cx="3915064" cy="24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96136" y="6079289"/>
            <a:ext cx="297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Variation of </a:t>
            </a:r>
            <a:r>
              <a:rPr lang="en-GB" dirty="0" err="1" smtClean="0"/>
              <a:t>dpa</a:t>
            </a:r>
            <a:r>
              <a:rPr lang="en-GB" dirty="0" smtClean="0"/>
              <a:t> across a target plate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78763" y="6356288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Variation of </a:t>
            </a:r>
            <a:r>
              <a:rPr lang="en-GB" dirty="0" err="1" smtClean="0"/>
              <a:t>dpa</a:t>
            </a:r>
            <a:r>
              <a:rPr lang="en-GB" dirty="0" smtClean="0"/>
              <a:t> through out target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6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2734" y="0"/>
            <a:ext cx="7446133" cy="1752600"/>
          </a:xfrm>
        </p:spPr>
        <p:txBody>
          <a:bodyPr/>
          <a:lstStyle/>
          <a:p>
            <a:r>
              <a:rPr lang="en-GB" dirty="0" smtClean="0"/>
              <a:t>Target Activity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389819" y="3807265"/>
            <a:ext cx="4574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Total target activity calculated from simple FLUKA model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-312734" y="3619093"/>
            <a:ext cx="4851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I</a:t>
            </a:r>
            <a:r>
              <a:rPr lang="en-GB" sz="1400" dirty="0" smtClean="0"/>
              <a:t>rradiation profile interpreted for FLUKA</a:t>
            </a:r>
            <a:endParaRPr lang="en-GB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9" y="4005064"/>
            <a:ext cx="3969440" cy="23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3" t="16181" r="35750" b="55850"/>
          <a:stretch/>
        </p:blipFill>
        <p:spPr bwMode="auto">
          <a:xfrm>
            <a:off x="235732" y="593813"/>
            <a:ext cx="4154087" cy="25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67" y="4167837"/>
            <a:ext cx="3776970" cy="26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380" y="2677562"/>
            <a:ext cx="3197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>
                <a:hlinkClick r:id="rId5"/>
              </a:rPr>
              <a:t>http://hepunx.rl.ac.uk/uknf/wp3/hidden/goran/ISIS_jobs/01_TrgtInven/ts1_w1_act.pdf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266432" y="57599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Irradiation profile of TS1-W1 from Goran </a:t>
            </a:r>
            <a:r>
              <a:rPr lang="en-GB" sz="1400" dirty="0" err="1" smtClean="0"/>
              <a:t>Skoro’s</a:t>
            </a:r>
            <a:r>
              <a:rPr lang="en-GB" sz="1400" dirty="0" smtClean="0"/>
              <a:t> report</a:t>
            </a:r>
            <a:endParaRPr lang="en-GB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10440" r="32117" b="34404"/>
          <a:stretch/>
        </p:blipFill>
        <p:spPr bwMode="auto">
          <a:xfrm>
            <a:off x="5148063" y="571304"/>
            <a:ext cx="3258105" cy="30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644008" y="287947"/>
            <a:ext cx="4574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Total target activity from Goran </a:t>
            </a:r>
            <a:r>
              <a:rPr lang="en-GB" sz="1400" dirty="0" err="1" smtClean="0"/>
              <a:t>Skoro’s</a:t>
            </a:r>
            <a:r>
              <a:rPr lang="en-GB" sz="1400" dirty="0" smtClean="0"/>
              <a:t> report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537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4544" y="548680"/>
            <a:ext cx="5316782" cy="1124744"/>
          </a:xfrm>
        </p:spPr>
        <p:txBody>
          <a:bodyPr/>
          <a:lstStyle/>
          <a:p>
            <a:r>
              <a:rPr lang="en-GB" dirty="0" smtClean="0"/>
              <a:t>Peak Target Activity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13577" r="-1816" b="12158"/>
          <a:stretch/>
        </p:blipFill>
        <p:spPr bwMode="auto">
          <a:xfrm>
            <a:off x="692088" y="2705459"/>
            <a:ext cx="82964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0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152" y="1246126"/>
            <a:ext cx="43552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Maximum activity in target</a:t>
            </a:r>
          </a:p>
          <a:p>
            <a:pPr algn="ctr"/>
            <a:r>
              <a:rPr lang="en-GB" dirty="0" smtClean="0"/>
              <a:t>1.2e13 </a:t>
            </a:r>
            <a:r>
              <a:rPr lang="en-GB" dirty="0" err="1" smtClean="0"/>
              <a:t>Bq</a:t>
            </a:r>
            <a:r>
              <a:rPr lang="en-GB" dirty="0" smtClean="0"/>
              <a:t>/cc </a:t>
            </a:r>
            <a:r>
              <a:rPr lang="en-GB" dirty="0" err="1" smtClean="0"/>
              <a:t>imeadiately</a:t>
            </a:r>
            <a:r>
              <a:rPr lang="en-GB" dirty="0" smtClean="0"/>
              <a:t> after irradiation</a:t>
            </a:r>
          </a:p>
          <a:p>
            <a:pPr algn="ctr"/>
            <a:r>
              <a:rPr lang="en-GB" dirty="0" smtClean="0"/>
              <a:t>2.1e11 </a:t>
            </a:r>
            <a:r>
              <a:rPr lang="en-GB" dirty="0" err="1" smtClean="0"/>
              <a:t>Bq</a:t>
            </a:r>
            <a:r>
              <a:rPr lang="en-GB" dirty="0" smtClean="0"/>
              <a:t>/cc after 1e8s</a:t>
            </a:r>
          </a:p>
          <a:p>
            <a:pPr algn="ctr"/>
            <a:r>
              <a:rPr lang="en-GB" dirty="0" smtClean="0"/>
              <a:t>or for tungsten</a:t>
            </a:r>
          </a:p>
          <a:p>
            <a:pPr algn="ctr"/>
            <a:r>
              <a:rPr lang="en-GB" dirty="0" smtClean="0"/>
              <a:t>1.1e10Bq/gram after 1e8s (i.e. 10GBq/gram)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283968" y="6550223"/>
            <a:ext cx="4574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Activity after 1e8s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03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5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How many neutrons can you get per incident proton from a spallation target?   </a:t>
            </a:r>
          </a:p>
          <a:p>
            <a:pPr marL="0" indent="0">
              <a:buNone/>
            </a:pPr>
            <a:r>
              <a:rPr lang="en-GB" sz="1600" dirty="0" smtClean="0"/>
              <a:t>≈ 18 neutrons/proton for a 30cm long 10cm diameter tungsten cylinder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2751" r="21252" b="10580"/>
          <a:stretch/>
        </p:blipFill>
        <p:spPr bwMode="auto">
          <a:xfrm>
            <a:off x="827584" y="1124744"/>
            <a:ext cx="7360836" cy="530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Fusion neutron spectra according to Mark Gilbert et al. J </a:t>
            </a:r>
            <a:r>
              <a:rPr lang="en-GB" sz="2000" dirty="0" err="1" smtClean="0"/>
              <a:t>Nuc</a:t>
            </a:r>
            <a:r>
              <a:rPr lang="en-GB" sz="2000" dirty="0" smtClean="0"/>
              <a:t> Fusion 2012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6" t="13508" r="22524" b="7529"/>
          <a:stretch/>
        </p:blipFill>
        <p:spPr bwMode="auto">
          <a:xfrm>
            <a:off x="1371787" y="836712"/>
            <a:ext cx="6440573" cy="56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1" y="1772816"/>
            <a:ext cx="2339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fusion reactor DEMO expect</a:t>
            </a:r>
          </a:p>
          <a:p>
            <a:r>
              <a:rPr lang="en-GB" dirty="0"/>
              <a:t>1e15 neutrons/cm</a:t>
            </a:r>
            <a:r>
              <a:rPr lang="en-GB" baseline="30000" dirty="0"/>
              <a:t>2</a:t>
            </a:r>
            <a:r>
              <a:rPr lang="en-GB" dirty="0"/>
              <a:t>/s/lethargy </a:t>
            </a:r>
            <a:r>
              <a:rPr lang="en-GB" dirty="0" smtClean="0"/>
              <a:t>interval in first wall tungsten armour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99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57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 smtClean="0"/>
              <a:t>FLUKA simulation of neutron yield from ISIS target core</a:t>
            </a:r>
          </a:p>
          <a:p>
            <a:pPr marL="0" indent="0">
              <a:buNone/>
            </a:pPr>
            <a:r>
              <a:rPr lang="en-GB" sz="1600" dirty="0" smtClean="0"/>
              <a:t>TS1 </a:t>
            </a:r>
            <a:r>
              <a:rPr lang="en-GB" sz="1600" dirty="0"/>
              <a:t>yields 3 neutrons per proton above 1MeV</a:t>
            </a:r>
          </a:p>
          <a:p>
            <a:pPr marL="0" indent="0">
              <a:buNone/>
            </a:pPr>
            <a:r>
              <a:rPr lang="en-GB" sz="1600" dirty="0" smtClean="0"/>
              <a:t>TS1 W1 ran with 1e15 protons/s for 1e8s , i.e. 1e23protons, so about 3e23 neutrons produced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899592" y="4869160"/>
            <a:ext cx="74888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Compare with expected neutron spectrum in a fusion reactor</a:t>
            </a:r>
          </a:p>
          <a:p>
            <a:r>
              <a:rPr lang="en-GB" sz="1600" dirty="0" smtClean="0"/>
              <a:t>At 14MeV </a:t>
            </a:r>
          </a:p>
          <a:p>
            <a:r>
              <a:rPr lang="en-GB" sz="1600" dirty="0" smtClean="0"/>
              <a:t>TS1 W1 had 2e22 neutrons/lethargy interval</a:t>
            </a:r>
          </a:p>
          <a:p>
            <a:r>
              <a:rPr lang="en-GB" sz="1600" dirty="0" smtClean="0"/>
              <a:t>Assume neutrons uniformly spread over Target surface of 2000cm2</a:t>
            </a:r>
          </a:p>
          <a:p>
            <a:r>
              <a:rPr lang="en-GB" sz="1600" dirty="0" smtClean="0"/>
              <a:t>Gives 1e19 neutrons/cm2/lethargy interval</a:t>
            </a:r>
          </a:p>
          <a:p>
            <a:r>
              <a:rPr lang="en-GB" sz="1600" dirty="0" smtClean="0"/>
              <a:t>In fusion reactor DEMO expect up to</a:t>
            </a:r>
          </a:p>
          <a:p>
            <a:r>
              <a:rPr lang="en-GB" sz="1600" dirty="0" smtClean="0"/>
              <a:t>1e15 neutrons/cm2/s/lethargy interval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976664" cy="36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1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12934" r="35468" b="14516"/>
          <a:stretch/>
        </p:blipFill>
        <p:spPr bwMode="auto">
          <a:xfrm>
            <a:off x="5292080" y="332656"/>
            <a:ext cx="3173625" cy="33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696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 smtClean="0"/>
              <a:t>Consider neutron flux through a corner of plate 1 of TS1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At 14MeV</a:t>
            </a:r>
          </a:p>
          <a:p>
            <a:pPr marL="0" indent="0">
              <a:buNone/>
            </a:pPr>
            <a:r>
              <a:rPr lang="en-GB" sz="1600" dirty="0" smtClean="0"/>
              <a:t>TS1 W1 plate 1 sample corner has seen  </a:t>
            </a:r>
          </a:p>
          <a:p>
            <a:pPr marL="0" indent="0">
              <a:buNone/>
            </a:pPr>
            <a:r>
              <a:rPr lang="en-GB" sz="1600" dirty="0" smtClean="0"/>
              <a:t>1e20 neutrons/cm</a:t>
            </a:r>
            <a:r>
              <a:rPr lang="en-GB" sz="1600" baseline="30000" dirty="0" smtClean="0"/>
              <a:t>2</a:t>
            </a:r>
          </a:p>
          <a:p>
            <a:pPr marL="0" indent="0">
              <a:buNone/>
            </a:pPr>
            <a:r>
              <a:rPr lang="en-GB" sz="1600" dirty="0" smtClean="0"/>
              <a:t>(Irradiated at about 330K)</a:t>
            </a:r>
          </a:p>
          <a:p>
            <a:pPr marL="0" indent="0">
              <a:buNone/>
            </a:pPr>
            <a:r>
              <a:rPr lang="en-GB" sz="1600" dirty="0" smtClean="0"/>
              <a:t>First wall armour tungsten exposed to </a:t>
            </a:r>
          </a:p>
          <a:p>
            <a:pPr marL="0" indent="0">
              <a:buNone/>
            </a:pPr>
            <a:r>
              <a:rPr lang="en-GB" sz="1600" dirty="0" smtClean="0"/>
              <a:t>1e15 neutrons/cm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/s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integrated flux in sample corner equivalent </a:t>
            </a:r>
          </a:p>
          <a:p>
            <a:pPr marL="0" indent="0">
              <a:buNone/>
            </a:pPr>
            <a:r>
              <a:rPr lang="en-GB" sz="1600" dirty="0" smtClean="0"/>
              <a:t>to 1e5s of operation – 28hours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Next calculation – helium and hydrogen </a:t>
            </a:r>
          </a:p>
          <a:p>
            <a:pPr marL="0" indent="0">
              <a:buNone/>
            </a:pPr>
            <a:r>
              <a:rPr lang="en-GB" sz="1600" dirty="0" smtClean="0"/>
              <a:t>	production through out target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7544" y="1124744"/>
            <a:ext cx="4032462" cy="2304415"/>
            <a:chOff x="523" y="1275"/>
            <a:chExt cx="5357" cy="3629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23" y="1275"/>
              <a:ext cx="3826" cy="3629"/>
              <a:chOff x="523" y="1275"/>
              <a:chExt cx="3826" cy="3629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523" y="1275"/>
                <a:ext cx="3826" cy="36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3495" y="1350"/>
                <a:ext cx="780" cy="885"/>
              </a:xfrm>
              <a:custGeom>
                <a:avLst/>
                <a:gdLst>
                  <a:gd name="T0" fmla="*/ 0 w 780"/>
                  <a:gd name="T1" fmla="*/ 0 h 885"/>
                  <a:gd name="T2" fmla="*/ 780 w 780"/>
                  <a:gd name="T3" fmla="*/ 885 h 885"/>
                  <a:gd name="T4" fmla="*/ 780 w 780"/>
                  <a:gd name="T5" fmla="*/ 0 h 885"/>
                  <a:gd name="T6" fmla="*/ 0 w 780"/>
                  <a:gd name="T7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0" h="885">
                    <a:moveTo>
                      <a:pt x="0" y="0"/>
                    </a:moveTo>
                    <a:lnTo>
                      <a:pt x="780" y="885"/>
                    </a:lnTo>
                    <a:lnTo>
                      <a:pt x="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964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1097" y="1388"/>
                <a:ext cx="2678" cy="328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958" y="2749"/>
              <a:ext cx="1020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itchFamily="34" charset="0"/>
                  <a:cs typeface="Arial" pitchFamily="34" charset="0"/>
                </a:rPr>
                <a:t>Beam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395" y="1275"/>
              <a:ext cx="1485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itchFamily="34" charset="0"/>
                  <a:cs typeface="Arial" pitchFamily="34" charset="0"/>
                </a:rPr>
                <a:t>Tungsten sample corner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 flipH="1">
              <a:off x="4050" y="1620"/>
              <a:ext cx="4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3125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699792" y="980728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7784" y="6206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3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36947</TotalTime>
  <Words>338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ISIS Target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Fusion neutron spectra according to Mark Gilbert et al. J Nuc Fusion 2012</vt:lpstr>
      <vt:lpstr>PowerPoint Presentation</vt:lpstr>
      <vt:lpstr>PowerPoint Presentation</vt:lpstr>
      <vt:lpstr>PNNL have made an offer to do PIE on TS1 W1 and TS2   -Container or cask for receipt of target, size and cost depends on activity of target -Initial size reduction requiring band saw capability in hot cell -Visual examination with cameras (routine) -Precision sectioning requiring installation of an EDM -Waste disposal  PIE then to include -Thermal conductivity -Mechanical properties -Microscopy   </vt:lpstr>
    </vt:vector>
  </TitlesOfParts>
  <Company>STFC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Davenne, Tristan (STFC,RAL,TECH)</dc:creator>
  <cp:lastModifiedBy>Kirk T McDonald</cp:lastModifiedBy>
  <cp:revision>33</cp:revision>
  <dcterms:created xsi:type="dcterms:W3CDTF">2014-05-16T09:06:10Z</dcterms:created>
  <dcterms:modified xsi:type="dcterms:W3CDTF">2015-05-20T08:47:23Z</dcterms:modified>
</cp:coreProperties>
</file>