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304" r:id="rId6"/>
    <p:sldId id="296" r:id="rId7"/>
    <p:sldId id="299" r:id="rId8"/>
    <p:sldId id="265" r:id="rId9"/>
    <p:sldId id="266" r:id="rId10"/>
    <p:sldId id="270" r:id="rId11"/>
    <p:sldId id="269" r:id="rId12"/>
    <p:sldId id="267" r:id="rId13"/>
    <p:sldId id="273" r:id="rId14"/>
    <p:sldId id="271" r:id="rId15"/>
    <p:sldId id="275" r:id="rId16"/>
    <p:sldId id="261" r:id="rId17"/>
    <p:sldId id="276" r:id="rId18"/>
    <p:sldId id="295" r:id="rId19"/>
    <p:sldId id="280" r:id="rId20"/>
    <p:sldId id="307" r:id="rId21"/>
    <p:sldId id="282" r:id="rId22"/>
    <p:sldId id="284" r:id="rId23"/>
    <p:sldId id="283" r:id="rId24"/>
    <p:sldId id="286" r:id="rId25"/>
    <p:sldId id="293" r:id="rId26"/>
    <p:sldId id="290" r:id="rId27"/>
    <p:sldId id="291" r:id="rId28"/>
    <p:sldId id="292" r:id="rId29"/>
    <p:sldId id="264" r:id="rId30"/>
    <p:sldId id="308" r:id="rId31"/>
    <p:sldId id="305" r:id="rId32"/>
    <p:sldId id="306" r:id="rId33"/>
  </p:sldIdLst>
  <p:sldSz cx="9144000" cy="6858000" type="screen4x3"/>
  <p:notesSz cx="6731000" cy="985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0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3CE1F-7714-44AF-A33B-EAE65DF63C77}" type="datetimeFigureOut">
              <a:rPr lang="en-GB" smtClean="0"/>
              <a:pPr/>
              <a:t>10/05/2011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46A33-F145-4E43-9A56-E4629A0240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859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767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2676" y="0"/>
            <a:ext cx="2916767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D6C80-5890-43EB-937F-8484DA8316A4}" type="datetimeFigureOut">
              <a:rPr lang="en-GB" smtClean="0"/>
              <a:pPr/>
              <a:t>10/05/2011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100" y="4681220"/>
            <a:ext cx="5384800" cy="443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6767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2676" y="9360730"/>
            <a:ext cx="2916767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9F101-9338-48E2-AFAF-10D01FD34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1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8AA9B7-5175-4A48-91C4-212368A910BB}" type="slidenum">
              <a:rPr lang="fr-FR" smtClean="0">
                <a:latin typeface="Arial" pitchFamily="34" charset="0"/>
              </a:rPr>
              <a:pPr/>
              <a:t>5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05855" y="739140"/>
            <a:ext cx="4922437" cy="3697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809" tIns="45405" rIns="90809" bIns="45405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74673" y="4681220"/>
            <a:ext cx="5376936" cy="4524864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At the upper part of the cell, the concrete wall is not thick enough because of the crane. It has to be reinforced.</a:t>
            </a: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82323DE0-C083-4D4D-A250-0B5E49897224}" type="slidenum">
              <a:rPr lang="fr-FR" smtClean="0">
                <a:latin typeface="Times" pitchFamily="18" charset="0"/>
              </a:rPr>
              <a:pPr defTabSz="919163"/>
              <a:t>28</a:t>
            </a:fld>
            <a:endParaRPr lang="fr-FR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 smtClean="0"/>
              <a:t>All </a:t>
            </a:r>
            <a:r>
              <a:rPr lang="fr-FR" dirty="0" err="1" smtClean="0"/>
              <a:t>mounting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demounting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in the maintenance </a:t>
            </a:r>
            <a:r>
              <a:rPr lang="fr-FR" baseline="0" dirty="0" err="1" smtClean="0"/>
              <a:t>cell</a:t>
            </a:r>
            <a:endParaRPr lang="fr-FR" baseline="0" dirty="0" smtClean="0"/>
          </a:p>
          <a:p>
            <a:pPr eaLnBrk="1" hangingPunct="1"/>
            <a:r>
              <a:rPr lang="fr-FR" baseline="0" dirty="0" smtClean="0"/>
              <a:t>Test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perfomed</a:t>
            </a:r>
            <a:r>
              <a:rPr lang="fr-FR" baseline="0" dirty="0" smtClean="0"/>
              <a:t> to show the </a:t>
            </a:r>
            <a:r>
              <a:rPr lang="fr-FR" baseline="0" dirty="0" err="1" smtClean="0"/>
              <a:t>feasability</a:t>
            </a:r>
            <a:r>
              <a:rPr lang="fr-FR" baseline="0" dirty="0" smtClean="0"/>
              <a:t>.</a:t>
            </a:r>
          </a:p>
          <a:p>
            <a:pPr eaLnBrk="1" hangingPunct="1"/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are no </a:t>
            </a:r>
            <a:r>
              <a:rPr lang="fr-FR" baseline="0" dirty="0" err="1" smtClean="0"/>
              <a:t>tele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availible</a:t>
            </a:r>
            <a:r>
              <a:rPr lang="fr-FR" baseline="0" dirty="0" smtClean="0"/>
              <a:t> in the first tests </a:t>
            </a:r>
            <a:r>
              <a:rPr lang="fr-FR" baseline="0" dirty="0" err="1" smtClean="0"/>
              <a:t>manual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demounting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mounting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important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sequences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endParaRPr lang="fr-FR" baseline="0" dirty="0" smtClean="0"/>
          </a:p>
          <a:p>
            <a:pPr eaLnBrk="1" hangingPunct="1"/>
            <a:r>
              <a:rPr lang="fr-FR" baseline="0" dirty="0" smtClean="0"/>
              <a:t>Optimisation of the </a:t>
            </a:r>
            <a:r>
              <a:rPr lang="fr-FR" baseline="0" dirty="0" err="1" smtClean="0"/>
              <a:t>tools</a:t>
            </a:r>
            <a:r>
              <a:rPr lang="fr-FR" baseline="0" dirty="0" smtClean="0"/>
              <a:t> to optimise the </a:t>
            </a:r>
            <a:r>
              <a:rPr lang="fr-FR" baseline="0" dirty="0" err="1" smtClean="0"/>
              <a:t>equipement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in the maintenance </a:t>
            </a:r>
            <a:r>
              <a:rPr lang="fr-FR" baseline="0" dirty="0" err="1" smtClean="0"/>
              <a:t>cell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ea typeface="ＭＳ Ｐゴシック" pitchFamily="-1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 smtClean="0"/>
              <a:t>All </a:t>
            </a:r>
            <a:r>
              <a:rPr lang="fr-FR" dirty="0" err="1" smtClean="0"/>
              <a:t>mounting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demounting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in the maintenance </a:t>
            </a:r>
            <a:r>
              <a:rPr lang="fr-FR" baseline="0" dirty="0" err="1" smtClean="0"/>
              <a:t>cell</a:t>
            </a:r>
            <a:endParaRPr lang="fr-FR" baseline="0" dirty="0" smtClean="0"/>
          </a:p>
          <a:p>
            <a:pPr eaLnBrk="1" hangingPunct="1"/>
            <a:r>
              <a:rPr lang="fr-FR" baseline="0" dirty="0" smtClean="0"/>
              <a:t>Test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perfomed</a:t>
            </a:r>
            <a:r>
              <a:rPr lang="fr-FR" baseline="0" dirty="0" smtClean="0"/>
              <a:t> to show the </a:t>
            </a:r>
            <a:r>
              <a:rPr lang="fr-FR" baseline="0" dirty="0" err="1" smtClean="0"/>
              <a:t>feasability</a:t>
            </a:r>
            <a:r>
              <a:rPr lang="fr-FR" baseline="0" dirty="0" smtClean="0"/>
              <a:t>.</a:t>
            </a:r>
          </a:p>
          <a:p>
            <a:pPr eaLnBrk="1" hangingPunct="1"/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are no </a:t>
            </a:r>
            <a:r>
              <a:rPr lang="fr-FR" baseline="0" dirty="0" err="1" smtClean="0"/>
              <a:t>tele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availible</a:t>
            </a:r>
            <a:r>
              <a:rPr lang="fr-FR" baseline="0" dirty="0" smtClean="0"/>
              <a:t> in the first tests </a:t>
            </a:r>
            <a:r>
              <a:rPr lang="fr-FR" baseline="0" dirty="0" err="1" smtClean="0"/>
              <a:t>manual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demounting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mounting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important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sequences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endParaRPr lang="fr-FR" baseline="0" dirty="0" smtClean="0"/>
          </a:p>
          <a:p>
            <a:pPr eaLnBrk="1" hangingPunct="1"/>
            <a:r>
              <a:rPr lang="fr-FR" baseline="0" dirty="0" smtClean="0"/>
              <a:t>Optimisation of the </a:t>
            </a:r>
            <a:r>
              <a:rPr lang="fr-FR" baseline="0" dirty="0" err="1" smtClean="0"/>
              <a:t>tools</a:t>
            </a:r>
            <a:r>
              <a:rPr lang="fr-FR" baseline="0" dirty="0" smtClean="0"/>
              <a:t> to optimise the </a:t>
            </a:r>
            <a:r>
              <a:rPr lang="fr-FR" baseline="0" dirty="0" err="1" smtClean="0"/>
              <a:t>equipement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in the maintenance </a:t>
            </a:r>
            <a:r>
              <a:rPr lang="fr-FR" baseline="0" dirty="0" err="1" smtClean="0"/>
              <a:t>cell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ea typeface="ＭＳ Ｐゴシック" pitchFamily="-1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7DA67A5-33E9-42A0-9627-C2D63510FA30}" type="slidenum">
              <a:rPr lang="en-GB"/>
              <a:pPr/>
              <a:t>20</a:t>
            </a:fld>
            <a:endParaRPr lang="en-GB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Some words about the integrated doses. They are at the level of 10**6 gray for 3 months upper the module and 10**5 gray at the pumps, with an internal shielding inside the module. Outside the cocoon this dose is reduced with a factor of about 1 thousand</a:t>
            </a: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74556467-166D-4EF2-8681-570469C133A3}" type="slidenum">
              <a:rPr lang="fr-FR" smtClean="0">
                <a:latin typeface="Times" pitchFamily="18" charset="0"/>
              </a:rPr>
              <a:pPr defTabSz="919163"/>
              <a:t>25</a:t>
            </a:fld>
            <a:endParaRPr lang="fr-FR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Now I present the results. In the horizontal plane the equivalent dose rates are between 1 and 7 micro-sieverts/hour, which is convenient (we have a blue zone).</a:t>
            </a:r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5E68E6AB-6EB7-4E02-8D76-C7DDF3405A0A}" type="slidenum">
              <a:rPr lang="fr-FR" smtClean="0">
                <a:latin typeface="Times" pitchFamily="18" charset="0"/>
              </a:rPr>
              <a:pPr defTabSz="919163"/>
              <a:t>26</a:t>
            </a:fld>
            <a:endParaRPr lang="fr-FR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We see here the equivalent dose rates in different points around the production cell, whith the actual design of the building</a:t>
            </a:r>
          </a:p>
          <a:p>
            <a:r>
              <a:rPr lang="fr-FR" smtClean="0"/>
              <a:t>In some places we are above the blue zone level and about at the green zone limit. Some additional shielding may be necessary.</a:t>
            </a:r>
          </a:p>
          <a:p>
            <a:r>
              <a:rPr lang="fr-FR" smtClean="0"/>
              <a:t>Above the high energy transport line the level is too high and the access will be forbidden with the beam.</a:t>
            </a: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9F149F97-345D-42C7-B857-9D58F9E18BFE}" type="slidenum">
              <a:rPr lang="fr-FR" smtClean="0">
                <a:latin typeface="Times" pitchFamily="18" charset="0"/>
              </a:rPr>
              <a:pPr defTabSz="919163"/>
              <a:t>27</a:t>
            </a:fld>
            <a:endParaRPr lang="fr-FR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5750" y="6567488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1200" dirty="0">
                <a:solidFill>
                  <a:srgbClr val="7030A0"/>
                </a:solidFill>
              </a:rPr>
              <a:t>nom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6800" y="6543675"/>
            <a:ext cx="39639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fr-FR" sz="1200" dirty="0">
                <a:solidFill>
                  <a:srgbClr val="7030A0"/>
                </a:solidFill>
              </a:rPr>
              <a:t>objet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783513" y="6551613"/>
            <a:ext cx="1179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GB" sz="1200" dirty="0">
                <a:solidFill>
                  <a:srgbClr val="4040FF"/>
                </a:solidFill>
              </a:rPr>
              <a:t>Page </a:t>
            </a:r>
            <a:fld id="{F770E1A4-8A20-44A5-AEA7-DA26C2A632A6}" type="slidenum">
              <a:rPr lang="en-GB" sz="1200">
                <a:solidFill>
                  <a:srgbClr val="4040FF"/>
                </a:solidFill>
              </a:rPr>
              <a:pPr algn="r" eaLnBrk="0" hangingPunct="0">
                <a:defRPr/>
              </a:pPr>
              <a:t>‹#›</a:t>
            </a:fld>
            <a:endParaRPr lang="en-GB" sz="1200" dirty="0">
              <a:solidFill>
                <a:srgbClr val="4040FF"/>
              </a:solidFill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28600" y="6523038"/>
            <a:ext cx="8739188" cy="1587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1828800" y="622300"/>
            <a:ext cx="7135813" cy="4763"/>
          </a:xfrm>
          <a:prstGeom prst="line">
            <a:avLst/>
          </a:prstGeom>
          <a:noFill/>
          <a:ln w="476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 descr="logo_GANIL_30c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300" y="304800"/>
            <a:ext cx="2444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1206500"/>
            <a:ext cx="7670800" cy="4864100"/>
          </a:xfrm>
          <a:ln/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rgbClr val="7030A0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53213" y="0"/>
            <a:ext cx="2063750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43613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AF3FE1-6A95-4D75-843B-8556588F646D}" type="datetimeFigureOut">
              <a:rPr lang="en-GB" smtClean="0"/>
              <a:pPr/>
              <a:t>10/05/2011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51C44-6985-4FBE-B049-82F2276CA62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 userDrawn="1"/>
        </p:nvSpPr>
        <p:spPr bwMode="auto">
          <a:xfrm>
            <a:off x="8229600" y="64293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400" dirty="0">
                <a:solidFill>
                  <a:srgbClr val="0455CC"/>
                </a:solidFill>
                <a:ea typeface="ＭＳ Ｐゴシック" pitchFamily="-107" charset="-128"/>
              </a:rPr>
              <a:t>Page </a:t>
            </a:r>
            <a:fld id="{84CAE2C0-43A7-4E75-B953-9E8B0B865B27}" type="slidenum">
              <a:rPr lang="en-GB" sz="1400">
                <a:solidFill>
                  <a:srgbClr val="0455CC"/>
                </a:solidFill>
                <a:ea typeface="ＭＳ Ｐゴシック" pitchFamily="-107" charset="-128"/>
              </a:rPr>
              <a:pPr eaLnBrk="0" hangingPunct="0">
                <a:defRPr/>
              </a:pPr>
              <a:t>‹#›</a:t>
            </a:fld>
            <a:endParaRPr lang="en-GB" sz="1600" dirty="0">
              <a:solidFill>
                <a:srgbClr val="0455CC"/>
              </a:solidFill>
              <a:ea typeface="ＭＳ Ｐゴシック" pitchFamily="-107" charset="-128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8001000" cy="53340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A1E95-4A17-4AF8-B9E5-C8E91055DAE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 noChangeArrowheads="1"/>
          </p:cNvPicPr>
          <p:nvPr/>
        </p:nvPicPr>
        <p:blipFill>
          <a:blip r:embed="rId2" cstate="screen">
            <a:lum bright="78000"/>
          </a:blip>
          <a:srcRect/>
          <a:stretch>
            <a:fillRect/>
          </a:stretch>
        </p:blipFill>
        <p:spPr bwMode="auto">
          <a:xfrm>
            <a:off x="1547813" y="908050"/>
            <a:ext cx="6480175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8229600" y="64293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400" dirty="0">
                <a:solidFill>
                  <a:srgbClr val="0455CC"/>
                </a:solidFill>
                <a:ea typeface="ＭＳ Ｐゴシック" pitchFamily="-107" charset="-128"/>
              </a:rPr>
              <a:t>Page </a:t>
            </a:r>
            <a:fld id="{5E4F7FCA-B27B-4858-BB48-4796104682AC}" type="slidenum">
              <a:rPr lang="en-GB" sz="1400">
                <a:solidFill>
                  <a:srgbClr val="0455CC"/>
                </a:solidFill>
                <a:ea typeface="ＭＳ Ｐゴシック" pitchFamily="-107" charset="-128"/>
              </a:rPr>
              <a:pPr eaLnBrk="0" hangingPunct="0">
                <a:defRPr/>
              </a:pPr>
              <a:t>‹#›</a:t>
            </a:fld>
            <a:endParaRPr lang="en-GB" sz="1600" dirty="0">
              <a:solidFill>
                <a:srgbClr val="0455CC"/>
              </a:solidFill>
              <a:ea typeface="ＭＳ Ｐゴシック" pitchFamily="-107" charset="-128"/>
            </a:endParaRPr>
          </a:p>
        </p:txBody>
      </p:sp>
      <p:sp>
        <p:nvSpPr>
          <p:cNvPr id="4" name="Line 22"/>
          <p:cNvSpPr>
            <a:spLocks noChangeShapeType="1"/>
          </p:cNvSpPr>
          <p:nvPr/>
        </p:nvSpPr>
        <p:spPr bwMode="auto">
          <a:xfrm>
            <a:off x="2362200" y="533400"/>
            <a:ext cx="6588125" cy="0"/>
          </a:xfrm>
          <a:prstGeom prst="line">
            <a:avLst/>
          </a:prstGeom>
          <a:noFill/>
          <a:ln w="476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dirty="0">
              <a:ea typeface="ＭＳ Ｐゴシック" pitchFamily="-16" charset="-128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667125" y="3116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fr-FR" dirty="0">
              <a:ea typeface="ＭＳ Ｐゴシック" pitchFamily="-16" charset="-128"/>
            </a:endParaRPr>
          </a:p>
        </p:txBody>
      </p:sp>
      <p:pic>
        <p:nvPicPr>
          <p:cNvPr id="6" name="Picture 24" descr="logo4%20rédui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95263"/>
            <a:ext cx="21145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 noChangeArrowheads="1"/>
          </p:cNvPicPr>
          <p:nvPr userDrawn="1"/>
        </p:nvPicPr>
        <p:blipFill>
          <a:blip r:embed="rId2" cstate="screen">
            <a:lum bright="72000"/>
          </a:blip>
          <a:srcRect/>
          <a:stretch>
            <a:fillRect/>
          </a:stretch>
        </p:blipFill>
        <p:spPr bwMode="auto">
          <a:xfrm>
            <a:off x="1763713" y="908050"/>
            <a:ext cx="6049962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3667125" y="3116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fr-FR" dirty="0">
              <a:ea typeface="ＭＳ Ｐゴシック" pitchFamily="-16" charset="-128"/>
            </a:endParaRPr>
          </a:p>
        </p:txBody>
      </p:sp>
      <p:pic>
        <p:nvPicPr>
          <p:cNvPr id="9" name="Picture 12" descr="logo4%20réduit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95263"/>
            <a:ext cx="21145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4714875" y="123825"/>
            <a:ext cx="3956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 smtClean="0">
                <a:solidFill>
                  <a:srgbClr val="0000FF"/>
                </a:solidFill>
                <a:latin typeface="Times New Roman" pitchFamily="18" charset="0"/>
              </a:rPr>
              <a:t>Collaboration</a:t>
            </a:r>
            <a:r>
              <a:rPr lang="fr-FR" sz="1400" baseline="0" dirty="0" smtClean="0">
                <a:solidFill>
                  <a:srgbClr val="0000FF"/>
                </a:solidFill>
                <a:latin typeface="Times New Roman" pitchFamily="18" charset="0"/>
              </a:rPr>
              <a:t> ESS Bilbao</a:t>
            </a:r>
            <a:r>
              <a:rPr lang="fr-FR" sz="1400" baseline="0" dirty="0" smtClean="0">
                <a:solidFill>
                  <a:srgbClr val="0000FF"/>
                </a:solidFill>
                <a:latin typeface="Comic Sans MS" pitchFamily="66" charset="0"/>
              </a:rPr>
              <a:t> 31</a:t>
            </a:r>
            <a:r>
              <a:rPr lang="fr-FR" sz="1400" dirty="0" smtClean="0">
                <a:solidFill>
                  <a:srgbClr val="0000FF"/>
                </a:solidFill>
                <a:latin typeface="Comic Sans MS" pitchFamily="66" charset="0"/>
              </a:rPr>
              <a:t>/03/2011</a:t>
            </a:r>
            <a:endParaRPr lang="fr-FR" sz="14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58875"/>
            <a:ext cx="40386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58875"/>
            <a:ext cx="40386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84502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008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041775" cy="4641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20236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8875"/>
            <a:ext cx="8229600" cy="4967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285750" y="6567488"/>
            <a:ext cx="219801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1200" dirty="0" smtClean="0">
                <a:solidFill>
                  <a:srgbClr val="7030A0"/>
                </a:solidFill>
              </a:rPr>
              <a:t>Hanna</a:t>
            </a:r>
            <a:r>
              <a:rPr lang="fr-FR" sz="1200" baseline="0" dirty="0" smtClean="0">
                <a:solidFill>
                  <a:srgbClr val="7030A0"/>
                </a:solidFill>
              </a:rPr>
              <a:t> Franberg-Delahaye</a:t>
            </a:r>
            <a:endParaRPr lang="fr-FR" sz="1200" dirty="0">
              <a:solidFill>
                <a:srgbClr val="7030A0"/>
              </a:solidFill>
            </a:endParaRPr>
          </a:p>
          <a:p>
            <a:pPr eaLnBrk="0" hangingPunct="0">
              <a:defRPr/>
            </a:pPr>
            <a:endParaRPr lang="fr-FR" sz="1200" dirty="0">
              <a:solidFill>
                <a:srgbClr val="4040FF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3124200" y="6543675"/>
            <a:ext cx="35972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fr-FR" sz="1200" dirty="0" smtClean="0">
                <a:solidFill>
                  <a:srgbClr val="7030A0"/>
                </a:solidFill>
              </a:rPr>
              <a:t>SPIRAL</a:t>
            </a:r>
            <a:r>
              <a:rPr lang="fr-FR" sz="1200" baseline="0" dirty="0" smtClean="0">
                <a:solidFill>
                  <a:srgbClr val="7030A0"/>
                </a:solidFill>
              </a:rPr>
              <a:t> 2 production station – 4th </a:t>
            </a:r>
            <a:r>
              <a:rPr lang="fr-FR" sz="1200" dirty="0" smtClean="0">
                <a:solidFill>
                  <a:srgbClr val="7030A0"/>
                </a:solidFill>
              </a:rPr>
              <a:t>HPTW  2011</a:t>
            </a:r>
            <a:endParaRPr lang="fr-FR" sz="1200" dirty="0">
              <a:solidFill>
                <a:srgbClr val="7030A0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7783513" y="6551613"/>
            <a:ext cx="1179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GB" sz="1200" dirty="0">
                <a:solidFill>
                  <a:srgbClr val="7030A0"/>
                </a:solidFill>
              </a:rPr>
              <a:t>Page </a:t>
            </a:r>
            <a:fld id="{917CD48A-268C-401C-A9C9-76A1E4E47F3A}" type="slidenum">
              <a:rPr lang="en-GB" sz="1200">
                <a:solidFill>
                  <a:srgbClr val="7030A0"/>
                </a:solidFill>
              </a:rPr>
              <a:pPr algn="r" eaLnBrk="0" hangingPunct="0">
                <a:defRPr/>
              </a:pPr>
              <a:t>‹#›</a:t>
            </a:fld>
            <a:endParaRPr lang="en-GB" sz="1200" dirty="0">
              <a:solidFill>
                <a:srgbClr val="7030A0"/>
              </a:solidFill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228600" y="6523038"/>
            <a:ext cx="8739188" cy="1587"/>
          </a:xfrm>
          <a:prstGeom prst="line">
            <a:avLst/>
          </a:prstGeom>
          <a:noFill/>
          <a:ln w="476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115" name="AutoShape 1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296150" y="6581775"/>
            <a:ext cx="838200" cy="228600"/>
          </a:xfrm>
          <a:prstGeom prst="actionButtonBackPreviou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1033" name="Image 1" descr="logo_GANIL_30cm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65100" y="279400"/>
            <a:ext cx="2444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7"/>
          <p:cNvSpPr>
            <a:spLocks noChangeShapeType="1"/>
          </p:cNvSpPr>
          <p:nvPr/>
        </p:nvSpPr>
        <p:spPr bwMode="auto">
          <a:xfrm flipV="1">
            <a:off x="2616200" y="741363"/>
            <a:ext cx="6348413" cy="20637"/>
          </a:xfrm>
          <a:prstGeom prst="line">
            <a:avLst/>
          </a:prstGeom>
          <a:noFill/>
          <a:ln w="476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oleObject" Target="../embeddings/Microsoft_Office_Excel_Worksheet1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ranberg\Bureau\GANIL%20SPIRAL2%20C.mp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 smtClean="0"/>
              <a:t>SPIRAL 2 production station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Hanna Fr</a:t>
            </a:r>
            <a:r>
              <a:rPr lang="sv-SE" dirty="0" smtClean="0"/>
              <a:t>ånberg Delahaye</a:t>
            </a:r>
          </a:p>
          <a:p>
            <a:r>
              <a:rPr lang="en-GB" dirty="0" smtClean="0"/>
              <a:t>Radioactive beam production</a:t>
            </a:r>
          </a:p>
          <a:p>
            <a:r>
              <a:rPr lang="sv-SE" dirty="0" smtClean="0"/>
              <a:t>GANIL-SPIRAL 2, Caen, </a:t>
            </a:r>
            <a:r>
              <a:rPr lang="sv-SE" dirty="0" smtClean="0"/>
              <a:t>France</a:t>
            </a:r>
          </a:p>
          <a:p>
            <a:endParaRPr lang="sv-SE" dirty="0"/>
          </a:p>
          <a:p>
            <a:r>
              <a:rPr lang="sv-SE" smtClean="0"/>
              <a:t>May 3, 2011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isson_vid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856396"/>
            <a:ext cx="3168352" cy="2596940"/>
          </a:xfrm>
          <a:prstGeom prst="rect">
            <a:avLst/>
          </a:prstGeom>
        </p:spPr>
      </p:pic>
      <p:pic>
        <p:nvPicPr>
          <p:cNvPr id="10" name="Image 9" descr="caisson_vid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897144"/>
            <a:ext cx="3352504" cy="2747880"/>
          </a:xfrm>
          <a:prstGeom prst="rect">
            <a:avLst/>
          </a:prstGeom>
        </p:spPr>
      </p:pic>
      <p:pic>
        <p:nvPicPr>
          <p:cNvPr id="19459" name="Picture 2" descr="55-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548680"/>
            <a:ext cx="52466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ZoneTexte 16"/>
          <p:cNvSpPr txBox="1">
            <a:spLocks noChangeArrowheads="1"/>
          </p:cNvSpPr>
          <p:nvPr/>
        </p:nvSpPr>
        <p:spPr bwMode="auto">
          <a:xfrm>
            <a:off x="1187624" y="4941168"/>
            <a:ext cx="3374851" cy="1464231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073150" algn="l"/>
              </a:tabLst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Height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	2.15 m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tabLst>
                <a:tab pos="1073150" algn="l"/>
              </a:tabLst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Length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	3.20 m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tabLst>
                <a:tab pos="1073150" algn="l"/>
              </a:tabLst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Width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	2.20 m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tabLst>
                <a:tab pos="1073150" algn="l"/>
              </a:tabLst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Weigth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	8 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</a:p>
        </p:txBody>
      </p:sp>
      <p:sp>
        <p:nvSpPr>
          <p:cNvPr id="19462" name="Text Box 14"/>
          <p:cNvSpPr txBox="1">
            <a:spLocks noChangeArrowheads="1"/>
          </p:cNvSpPr>
          <p:nvPr/>
        </p:nvSpPr>
        <p:spPr bwMode="auto">
          <a:xfrm>
            <a:off x="5004048" y="3297238"/>
            <a:ext cx="4139952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Material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stainless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steel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316L, </a:t>
            </a: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2,1t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Size of the production module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eclate_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764704"/>
            <a:ext cx="5173402" cy="5749956"/>
          </a:xfrm>
          <a:prstGeom prst="rect">
            <a:avLst/>
          </a:prstGeom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403648" y="5517232"/>
            <a:ext cx="1397796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83569" y="2135684"/>
            <a:ext cx="1656183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and ion source  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059833" y="5805264"/>
            <a:ext cx="1593032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</a:t>
            </a: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converter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28303" y="1127621"/>
            <a:ext cx="1695425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Connectors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easements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0" y="3356992"/>
            <a:ext cx="1691680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voltage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connectors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596336" y="1976934"/>
            <a:ext cx="1308630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module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000876" y="3573016"/>
            <a:ext cx="1819596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Dismontable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2121" y="836712"/>
            <a:ext cx="1728191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Dismontable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Components of the production module</a:t>
            </a:r>
            <a:endParaRPr lang="en-GB" dirty="0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7596336" y="980728"/>
            <a:ext cx="1368152" cy="40862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Y. Huguet</a:t>
            </a:r>
            <a:endParaRPr kumimoji="0" lang="en-US" sz="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m:\SPIRAL2\SFRE\Module de productions\Figures\April 2011\IS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5184576" cy="5732100"/>
          </a:xfrm>
          <a:prstGeom prst="rect">
            <a:avLst/>
          </a:prstGeom>
          <a:noFill/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7236296" y="4365104"/>
            <a:ext cx="1440160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Converter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</a:t>
            </a:r>
            <a:endParaRPr lang="fr-FR" sz="200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H="1">
            <a:off x="1475656" y="5301208"/>
            <a:ext cx="1152128" cy="648072"/>
          </a:xfrm>
          <a:prstGeom prst="line">
            <a:avLst/>
          </a:prstGeom>
          <a:noFill/>
          <a:ln w="76200" cmpd="tri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H="1" flipV="1">
            <a:off x="5364088" y="5085184"/>
            <a:ext cx="1224136" cy="1080120"/>
          </a:xfrm>
          <a:prstGeom prst="line">
            <a:avLst/>
          </a:prstGeom>
          <a:noFill/>
          <a:ln w="76200" cmpd="tri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6660232" y="6021288"/>
            <a:ext cx="2088232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Deuteron</a:t>
            </a: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0" y="5589240"/>
            <a:ext cx="1475656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Radioactif </a:t>
            </a:r>
            <a:r>
              <a:rPr lang="fr-FR" sz="2000" dirty="0" err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1547664" y="1052736"/>
            <a:ext cx="2376264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plate</a:t>
            </a:r>
            <a:endParaRPr lang="fr-FR" sz="20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881" name="Text Box 17"/>
          <p:cNvSpPr txBox="1">
            <a:spLocks noChangeArrowheads="1"/>
          </p:cNvSpPr>
          <p:nvPr/>
        </p:nvSpPr>
        <p:spPr bwMode="auto">
          <a:xfrm>
            <a:off x="431453" y="3212976"/>
            <a:ext cx="1692275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optics</a:t>
            </a:r>
            <a:endParaRPr lang="fr-FR" sz="200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4889" name="Text Box 25"/>
          <p:cNvSpPr txBox="1">
            <a:spLocks noChangeArrowheads="1"/>
          </p:cNvSpPr>
          <p:nvPr/>
        </p:nvSpPr>
        <p:spPr bwMode="auto">
          <a:xfrm>
            <a:off x="251520" y="4509120"/>
            <a:ext cx="1760637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valves</a:t>
            </a:r>
            <a:endParaRPr lang="fr-FR" sz="200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892" name="Text Box 28"/>
          <p:cNvSpPr txBox="1">
            <a:spLocks noChangeArrowheads="1"/>
          </p:cNvSpPr>
          <p:nvPr/>
        </p:nvSpPr>
        <p:spPr bwMode="auto">
          <a:xfrm>
            <a:off x="683568" y="1916832"/>
            <a:ext cx="1763688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voltage </a:t>
            </a:r>
            <a:r>
              <a:rPr lang="fr-FR" sz="2000" dirty="0" err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connectors</a:t>
            </a:r>
            <a:r>
              <a:rPr lang="fr-FR" sz="2000" dirty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4716016" y="6093296"/>
            <a:ext cx="749300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00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itr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the production module</a:t>
            </a:r>
            <a:endParaRPr lang="en-GB" dirty="0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7452320" y="3140968"/>
            <a:ext cx="1656184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Converter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connectors</a:t>
            </a:r>
            <a:r>
              <a:rPr lang="fr-FR" sz="200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fr-FR" sz="200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596336" y="980728"/>
            <a:ext cx="1368152" cy="40862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Y. Huguet</a:t>
            </a:r>
            <a:endParaRPr kumimoji="0" lang="en-US" sz="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576" y="1052736"/>
            <a:ext cx="7600950" cy="4972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193778" y="836712"/>
            <a:ext cx="1530350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Deuteron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4355975" y="1412775"/>
            <a:ext cx="504056" cy="1224137"/>
          </a:xfrm>
          <a:prstGeom prst="line">
            <a:avLst/>
          </a:prstGeom>
          <a:ln>
            <a:solidFill>
              <a:srgbClr val="7030A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07504" y="4941168"/>
            <a:ext cx="1888232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 area 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23528" y="1052736"/>
            <a:ext cx="3353998" cy="442674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Translation of roof and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door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1276" name="Connecteur droit 14"/>
          <p:cNvCxnSpPr>
            <a:cxnSpLocks noChangeShapeType="1"/>
          </p:cNvCxnSpPr>
          <p:nvPr/>
        </p:nvCxnSpPr>
        <p:spPr bwMode="auto">
          <a:xfrm rot="16200000" flipH="1">
            <a:off x="4048125" y="3038475"/>
            <a:ext cx="419100" cy="1333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308304" y="1196752"/>
            <a:ext cx="1556072" cy="1126125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6" charset="-128"/>
              </a:rPr>
              <a:t>Beam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6" charset="-128"/>
              </a:rPr>
              <a:t> transport area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16" charset="-128"/>
            </a:endParaRPr>
          </a:p>
        </p:txBody>
      </p:sp>
      <p:sp>
        <p:nvSpPr>
          <p:cNvPr id="11279" name="ZoneTexte 6"/>
          <p:cNvSpPr txBox="1">
            <a:spLocks noChangeArrowheads="1"/>
          </p:cNvSpPr>
          <p:nvPr/>
        </p:nvSpPr>
        <p:spPr bwMode="auto">
          <a:xfrm>
            <a:off x="5580112" y="5229200"/>
            <a:ext cx="2266950" cy="78319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Platform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voltage </a:t>
            </a:r>
          </a:p>
        </p:txBody>
      </p:sp>
      <p:cxnSp>
        <p:nvCxnSpPr>
          <p:cNvPr id="11281" name="Connecteur droit avec flèche 19"/>
          <p:cNvCxnSpPr>
            <a:cxnSpLocks noChangeShapeType="1"/>
          </p:cNvCxnSpPr>
          <p:nvPr/>
        </p:nvCxnSpPr>
        <p:spPr bwMode="auto">
          <a:xfrm flipV="1">
            <a:off x="1295400" y="1514475"/>
            <a:ext cx="5695950" cy="14382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1282" name="Connecteur droit avec flèche 23"/>
          <p:cNvCxnSpPr>
            <a:cxnSpLocks noChangeShapeType="1"/>
          </p:cNvCxnSpPr>
          <p:nvPr/>
        </p:nvCxnSpPr>
        <p:spPr bwMode="auto">
          <a:xfrm rot="16200000" flipH="1">
            <a:off x="257175" y="3810000"/>
            <a:ext cx="2209800" cy="55245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28" name="ZoneTexte 27"/>
          <p:cNvSpPr txBox="1"/>
          <p:nvPr/>
        </p:nvSpPr>
        <p:spPr>
          <a:xfrm>
            <a:off x="276225" y="3581400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8,2 m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571750" y="2200275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21 m</a:t>
            </a:r>
          </a:p>
        </p:txBody>
      </p:sp>
      <p:sp>
        <p:nvSpPr>
          <p:cNvPr id="11285" name="Line 7"/>
          <p:cNvSpPr>
            <a:spLocks noChangeShapeType="1"/>
          </p:cNvSpPr>
          <p:nvPr/>
        </p:nvSpPr>
        <p:spPr bwMode="auto">
          <a:xfrm>
            <a:off x="2915816" y="1412776"/>
            <a:ext cx="1275184" cy="1539974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cxnSp>
        <p:nvCxnSpPr>
          <p:cNvPr id="11286" name="Connecteur droit avec flèche 34"/>
          <p:cNvCxnSpPr>
            <a:cxnSpLocks noChangeShapeType="1"/>
          </p:cNvCxnSpPr>
          <p:nvPr/>
        </p:nvCxnSpPr>
        <p:spPr bwMode="auto">
          <a:xfrm rot="5400000">
            <a:off x="7786688" y="3795712"/>
            <a:ext cx="781050" cy="61912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39" name="ZoneTexte 38"/>
          <p:cNvSpPr txBox="1"/>
          <p:nvPr/>
        </p:nvSpPr>
        <p:spPr>
          <a:xfrm>
            <a:off x="8172450" y="4171950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7 m</a:t>
            </a:r>
          </a:p>
        </p:txBody>
      </p:sp>
      <p:cxnSp>
        <p:nvCxnSpPr>
          <p:cNvPr id="11288" name="Connecteur droit avec flèche 39"/>
          <p:cNvCxnSpPr>
            <a:cxnSpLocks noChangeShapeType="1"/>
          </p:cNvCxnSpPr>
          <p:nvPr/>
        </p:nvCxnSpPr>
        <p:spPr bwMode="auto">
          <a:xfrm flipV="1">
            <a:off x="1447800" y="2771775"/>
            <a:ext cx="2543175" cy="6762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47" name="ZoneTexte 46"/>
          <p:cNvSpPr txBox="1"/>
          <p:nvPr/>
        </p:nvSpPr>
        <p:spPr>
          <a:xfrm>
            <a:off x="2038350" y="3076575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9,4 m</a:t>
            </a:r>
          </a:p>
        </p:txBody>
      </p:sp>
      <p:sp>
        <p:nvSpPr>
          <p:cNvPr id="11290" name="Text Box 6"/>
          <p:cNvSpPr txBox="1">
            <a:spLocks noChangeArrowheads="1"/>
          </p:cNvSpPr>
          <p:nvPr/>
        </p:nvSpPr>
        <p:spPr bwMode="auto">
          <a:xfrm>
            <a:off x="179512" y="1844824"/>
            <a:ext cx="1292225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Robot</a:t>
            </a:r>
          </a:p>
        </p:txBody>
      </p:sp>
      <p:sp>
        <p:nvSpPr>
          <p:cNvPr id="11291" name="Line 7"/>
          <p:cNvSpPr>
            <a:spLocks noChangeShapeType="1"/>
          </p:cNvSpPr>
          <p:nvPr/>
        </p:nvSpPr>
        <p:spPr bwMode="auto">
          <a:xfrm>
            <a:off x="1475656" y="2060848"/>
            <a:ext cx="1886669" cy="1463402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hot cell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front end</a:t>
            </a:r>
            <a:endParaRPr lang="en-GB" dirty="0"/>
          </a:p>
        </p:txBody>
      </p:sp>
      <p:pic>
        <p:nvPicPr>
          <p:cNvPr id="11" name="Image 10" descr="Co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977851"/>
            <a:ext cx="9144000" cy="52594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Converter design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5896" y="2996952"/>
            <a:ext cx="5238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1920" y="908720"/>
            <a:ext cx="2200275" cy="197167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908720"/>
            <a:ext cx="2590800" cy="193357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250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008" y="1052736"/>
            <a:ext cx="3635896" cy="2553891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200 kW and 50 kW converter design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and 52 cm in diameter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rotation of 6-15 Hz (temperature difference 10-20°C/turn)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AXF-5Q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POCO Graphite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</a:t>
            </a:r>
            <a:endParaRPr lang="en-GB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008" y="5157192"/>
            <a:ext cx="3131840" cy="71508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working temperature of the graphite is1850°C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2008" y="3919612"/>
            <a:ext cx="3203848" cy="71508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 beam is stopped in the 7 mm graphite disk</a:t>
            </a:r>
          </a:p>
        </p:txBody>
      </p:sp>
      <p:pic>
        <p:nvPicPr>
          <p:cNvPr id="14" name="Picture 2" descr="Ansys 50kW Graphite Targ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725144"/>
            <a:ext cx="2517931" cy="1597918"/>
          </a:xfrm>
          <a:prstGeom prst="rect">
            <a:avLst/>
          </a:prstGeom>
          <a:noFill/>
        </p:spPr>
      </p:pic>
      <p:pic>
        <p:nvPicPr>
          <p:cNvPr id="15" name="Picture 1" descr="Ansys 200kW Graphite Targ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9875" y="4509120"/>
            <a:ext cx="2524125" cy="189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Converter design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Beam profile used for the thermo mechanical calculations</a:t>
            </a:r>
          </a:p>
          <a:p>
            <a:endParaRPr lang="en-GB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04248" y="5661248"/>
            <a:ext cx="2232248" cy="715089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J. Bermudez, L. B. Tecchio, E. Udup</a:t>
            </a:r>
            <a:endParaRPr kumimoji="0" lang="fr-FR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Image 8" descr="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3458526" cy="2736304"/>
          </a:xfrm>
          <a:prstGeom prst="rect">
            <a:avLst/>
          </a:prstGeom>
        </p:spPr>
      </p:pic>
      <p:pic>
        <p:nvPicPr>
          <p:cNvPr id="10" name="Image 9" descr="Im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509120"/>
            <a:ext cx="5084064" cy="1505712"/>
          </a:xfrm>
          <a:prstGeom prst="rect">
            <a:avLst/>
          </a:prstGeom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3563888" y="1700808"/>
          <a:ext cx="5580112" cy="1728192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192538"/>
                <a:gridCol w="1693436"/>
                <a:gridCol w="1694138"/>
              </a:tblGrid>
              <a:tr h="5760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/>
                        <a:t>Material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Radiation damage [dpa]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Radiation source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Graphite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50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Deuteron beam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/>
                        <a:t>Wheel body (stainless steel)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/>
                        <a:t>10</a:t>
                      </a:r>
                      <a:r>
                        <a:rPr lang="en-US" sz="1200" baseline="30000" dirty="0"/>
                        <a:t>-3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Neutrons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/>
                        <a:t>Cooling panels (stainless steel)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10</a:t>
                      </a:r>
                      <a:r>
                        <a:rPr lang="en-US" sz="1200" baseline="30000"/>
                        <a:t>-2</a:t>
                      </a:r>
                      <a:endParaRPr lang="fr-FR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/>
                        <a:t>Neutrons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5868144" y="3284984"/>
            <a:ext cx="3007570" cy="2520280"/>
            <a:chOff x="5272334" y="2780928"/>
            <a:chExt cx="3871666" cy="2540025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5382567" y="2852936"/>
            <a:ext cx="3761433" cy="24019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Graphique" r:id="rId4" imgW="5905500" imgH="3771798" progId="Excel.Sheet.8">
                    <p:embed/>
                  </p:oleObj>
                </mc:Choice>
                <mc:Fallback>
                  <p:oleObj name="Graphique" r:id="rId4" imgW="5905500" imgH="3771798" progId="Excel.Shee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2567" y="2852936"/>
                          <a:ext cx="3761433" cy="24019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" name="ZoneTexte 7"/>
            <p:cNvSpPr txBox="1">
              <a:spLocks noChangeArrowheads="1"/>
            </p:cNvSpPr>
            <p:nvPr/>
          </p:nvSpPr>
          <p:spPr bwMode="auto">
            <a:xfrm rot="-5400000">
              <a:off x="4322650" y="3730612"/>
              <a:ext cx="2207146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latin typeface="Calibri" pitchFamily="34" charset="0"/>
                </a:rPr>
                <a:t>Length</a:t>
              </a:r>
              <a:r>
                <a:rPr lang="fr-FR" sz="1400" dirty="0">
                  <a:latin typeface="Calibri" pitchFamily="34" charset="0"/>
                </a:rPr>
                <a:t> of the </a:t>
              </a:r>
              <a:r>
                <a:rPr lang="fr-FR" sz="1400" dirty="0" err="1">
                  <a:latin typeface="Calibri" pitchFamily="34" charset="0"/>
                </a:rPr>
                <a:t>chamber</a:t>
              </a:r>
              <a:r>
                <a:rPr lang="fr-FR" sz="1400" dirty="0">
                  <a:latin typeface="Calibri" pitchFamily="34" charset="0"/>
                </a:rPr>
                <a:t> (cm)</a:t>
              </a:r>
            </a:p>
          </p:txBody>
        </p:sp>
        <p:sp>
          <p:nvSpPr>
            <p:cNvPr id="1033" name="ZoneTexte 8"/>
            <p:cNvSpPr txBox="1">
              <a:spLocks noChangeArrowheads="1"/>
            </p:cNvSpPr>
            <p:nvPr/>
          </p:nvSpPr>
          <p:spPr bwMode="auto">
            <a:xfrm>
              <a:off x="6429375" y="5013176"/>
              <a:ext cx="2714625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dirty="0" err="1">
                  <a:latin typeface="Calibri" pitchFamily="34" charset="0"/>
                </a:rPr>
                <a:t>Emissivity</a:t>
              </a:r>
              <a:r>
                <a:rPr lang="fr-FR" sz="1400" dirty="0">
                  <a:latin typeface="Calibri" pitchFamily="34" charset="0"/>
                </a:rPr>
                <a:t> of the </a:t>
              </a:r>
              <a:r>
                <a:rPr lang="fr-FR" sz="1400" dirty="0" err="1">
                  <a:latin typeface="Calibri" pitchFamily="34" charset="0"/>
                </a:rPr>
                <a:t>walls</a:t>
              </a:r>
              <a:endParaRPr lang="fr-FR" sz="1400" dirty="0">
                <a:latin typeface="Calibri" pitchFamily="34" charset="0"/>
              </a:endParaRPr>
            </a:p>
          </p:txBody>
        </p:sp>
      </p:grp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for the production of 14O at SP2</a:t>
            </a:r>
            <a:endParaRPr lang="en-GB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457200" y="942851"/>
            <a:ext cx="4038600" cy="1478037"/>
          </a:xfrm>
        </p:spPr>
        <p:txBody>
          <a:bodyPr/>
          <a:lstStyle/>
          <a:p>
            <a:r>
              <a:rPr lang="fr-FR" sz="1800" dirty="0" smtClean="0">
                <a:latin typeface="Calibri" pitchFamily="34" charset="0"/>
              </a:rPr>
              <a:t>A </a:t>
            </a:r>
            <a:r>
              <a:rPr lang="fr-FR" sz="1800" dirty="0" err="1" smtClean="0">
                <a:latin typeface="Calibri" pitchFamily="34" charset="0"/>
              </a:rPr>
              <a:t>tilted</a:t>
            </a:r>
            <a:r>
              <a:rPr lang="fr-FR" sz="1800" dirty="0" smtClean="0">
                <a:latin typeface="Calibri" pitchFamily="34" charset="0"/>
              </a:rPr>
              <a:t> </a:t>
            </a:r>
            <a:r>
              <a:rPr lang="fr-FR" sz="1800" dirty="0" err="1" smtClean="0">
                <a:latin typeface="Calibri" pitchFamily="34" charset="0"/>
              </a:rPr>
              <a:t>carbon</a:t>
            </a:r>
            <a:r>
              <a:rPr lang="fr-FR" sz="1800" dirty="0" smtClean="0">
                <a:latin typeface="Calibri" pitchFamily="34" charset="0"/>
              </a:rPr>
              <a:t> </a:t>
            </a:r>
            <a:r>
              <a:rPr lang="fr-FR" sz="1800" dirty="0" err="1" smtClean="0">
                <a:latin typeface="Calibri" pitchFamily="34" charset="0"/>
              </a:rPr>
              <a:t>target</a:t>
            </a:r>
            <a:endParaRPr lang="fr-FR" sz="1800" dirty="0" smtClean="0">
              <a:latin typeface="Calibri" pitchFamily="34" charset="0"/>
            </a:endParaRPr>
          </a:p>
          <a:p>
            <a:r>
              <a:rPr lang="fr-FR" sz="1800" dirty="0" err="1" smtClean="0">
                <a:latin typeface="Calibri" pitchFamily="34" charset="0"/>
              </a:rPr>
              <a:t>chamber</a:t>
            </a:r>
            <a:r>
              <a:rPr lang="fr-FR" sz="1800" dirty="0" smtClean="0">
                <a:latin typeface="Calibri" pitchFamily="34" charset="0"/>
              </a:rPr>
              <a:t> </a:t>
            </a:r>
            <a:r>
              <a:rPr lang="fr-FR" sz="1800" dirty="0" err="1" smtClean="0">
                <a:latin typeface="Calibri" pitchFamily="34" charset="0"/>
              </a:rPr>
              <a:t>with</a:t>
            </a:r>
            <a:r>
              <a:rPr lang="fr-FR" sz="1800" dirty="0" smtClean="0">
                <a:latin typeface="Calibri" pitchFamily="34" charset="0"/>
              </a:rPr>
              <a:t> black </a:t>
            </a:r>
            <a:r>
              <a:rPr lang="fr-FR" sz="1800" dirty="0" err="1" smtClean="0">
                <a:latin typeface="Calibri" pitchFamily="34" charset="0"/>
              </a:rPr>
              <a:t>coating</a:t>
            </a:r>
            <a:r>
              <a:rPr lang="fr-FR" sz="1800" dirty="0" smtClean="0">
                <a:latin typeface="Calibri" pitchFamily="34" charset="0"/>
              </a:rPr>
              <a:t> for thermal issues, </a:t>
            </a:r>
          </a:p>
          <a:p>
            <a:r>
              <a:rPr lang="fr-FR" sz="1800" dirty="0" err="1" smtClean="0">
                <a:latin typeface="Calibri" pitchFamily="34" charset="0"/>
              </a:rPr>
              <a:t>Cooling</a:t>
            </a:r>
            <a:r>
              <a:rPr lang="fr-FR" sz="1800" dirty="0" smtClean="0">
                <a:latin typeface="Calibri" pitchFamily="34" charset="0"/>
              </a:rPr>
              <a:t> </a:t>
            </a:r>
            <a:r>
              <a:rPr lang="fr-FR" sz="1800" dirty="0" err="1" smtClean="0">
                <a:latin typeface="Calibri" pitchFamily="34" charset="0"/>
              </a:rPr>
              <a:t>around</a:t>
            </a:r>
            <a:r>
              <a:rPr lang="fr-FR" sz="1800" dirty="0" smtClean="0">
                <a:latin typeface="Calibri" pitchFamily="34" charset="0"/>
              </a:rPr>
              <a:t> the </a:t>
            </a:r>
            <a:r>
              <a:rPr lang="fr-FR" sz="1800" dirty="0" err="1" smtClean="0">
                <a:latin typeface="Calibri" pitchFamily="34" charset="0"/>
              </a:rPr>
              <a:t>chamber</a:t>
            </a:r>
            <a:r>
              <a:rPr lang="fr-FR" sz="1800" dirty="0" smtClean="0">
                <a:latin typeface="Calibri" pitchFamily="34" charset="0"/>
              </a:rPr>
              <a:t> </a:t>
            </a:r>
          </a:p>
          <a:p>
            <a:r>
              <a:rPr lang="fr-FR" sz="1800" dirty="0" err="1" smtClean="0">
                <a:latin typeface="Calibri" pitchFamily="34" charset="0"/>
              </a:rPr>
              <a:t>Beam</a:t>
            </a:r>
            <a:r>
              <a:rPr lang="fr-FR" sz="1800" dirty="0" smtClean="0">
                <a:latin typeface="Calibri" pitchFamily="34" charset="0"/>
              </a:rPr>
              <a:t> stopper …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76056" y="5733256"/>
            <a:ext cx="3707904" cy="40862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 G Saint Laurent et A. Pichard</a:t>
            </a:r>
            <a:endParaRPr kumimoji="0" lang="en-US" sz="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2" name="Image 11" descr="5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251520" y="2660337"/>
            <a:ext cx="4168168" cy="3853543"/>
          </a:xfrm>
          <a:prstGeom prst="rect">
            <a:avLst/>
          </a:prstGeom>
        </p:spPr>
      </p:pic>
      <p:sp>
        <p:nvSpPr>
          <p:cNvPr id="15" name="Flèche droite 14"/>
          <p:cNvSpPr/>
          <p:nvPr/>
        </p:nvSpPr>
        <p:spPr>
          <a:xfrm rot="21095348">
            <a:off x="224458" y="4884188"/>
            <a:ext cx="1117103" cy="604162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21090317">
            <a:off x="417426" y="4988544"/>
            <a:ext cx="71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3He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7584" y="5684673"/>
            <a:ext cx="1240312" cy="37457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2660337"/>
            <a:ext cx="1487823" cy="37457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MONOBOB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411760" y="5594692"/>
            <a:ext cx="1224136" cy="37801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452549" y="3330497"/>
            <a:ext cx="1240312" cy="37457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rot="16200000" flipH="1">
            <a:off x="522319" y="3253634"/>
            <a:ext cx="939607" cy="47309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5400000">
            <a:off x="2219423" y="3632782"/>
            <a:ext cx="787187" cy="751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6200000" flipV="1">
            <a:off x="2519773" y="5144612"/>
            <a:ext cx="648074" cy="14402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4" name="Connecteur droit avec flèche 23"/>
          <p:cNvCxnSpPr/>
          <p:nvPr/>
        </p:nvCxnSpPr>
        <p:spPr>
          <a:xfrm rot="5400000" flipH="1" flipV="1">
            <a:off x="1291154" y="5221382"/>
            <a:ext cx="657315" cy="43177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Espace réservé du contenu 24"/>
          <p:cNvSpPr txBox="1">
            <a:spLocks/>
          </p:cNvSpPr>
          <p:nvPr/>
        </p:nvSpPr>
        <p:spPr>
          <a:xfrm>
            <a:off x="4895184" y="6084200"/>
            <a:ext cx="1182434" cy="44292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2300 K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7" cstate="screen"/>
          <a:srcRect b="-5625"/>
          <a:stretch>
            <a:fillRect/>
          </a:stretch>
        </p:blipFill>
        <p:spPr bwMode="auto">
          <a:xfrm>
            <a:off x="4427984" y="2660337"/>
            <a:ext cx="4584701" cy="342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ZoneTexte 26"/>
          <p:cNvSpPr txBox="1"/>
          <p:nvPr/>
        </p:nvSpPr>
        <p:spPr>
          <a:xfrm>
            <a:off x="6228184" y="6404753"/>
            <a:ext cx="2309932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P. Jardin, A. Pichard</a:t>
            </a:r>
          </a:p>
        </p:txBody>
      </p:sp>
      <p:pic>
        <p:nvPicPr>
          <p:cNvPr id="1027" name="Picture 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508104" y="908720"/>
            <a:ext cx="3634436" cy="24482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scanning system</a:t>
            </a:r>
            <a:endParaRPr lang="en-GB" dirty="0"/>
          </a:p>
        </p:txBody>
      </p:sp>
      <p:pic>
        <p:nvPicPr>
          <p:cNvPr id="7" name="Picture 19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80728"/>
            <a:ext cx="390295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4139952" y="908720"/>
            <a:ext cx="3200401" cy="3008051"/>
            <a:chOff x="25752055" y="29324596"/>
            <a:chExt cx="3200401" cy="3008051"/>
          </a:xfrm>
        </p:grpSpPr>
        <p:pic>
          <p:nvPicPr>
            <p:cNvPr id="10" name="Image 9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52055" y="29728632"/>
              <a:ext cx="2825746" cy="260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48683" y="29324596"/>
              <a:ext cx="903773" cy="850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Connecteur droit avec flèche 11"/>
            <p:cNvCxnSpPr/>
            <p:nvPr/>
          </p:nvCxnSpPr>
          <p:spPr bwMode="auto">
            <a:xfrm rot="10800000" flipV="1">
              <a:off x="27644651" y="30132670"/>
              <a:ext cx="499730" cy="38277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Rectangle à coins arrondis 16"/>
          <p:cNvSpPr/>
          <p:nvPr/>
        </p:nvSpPr>
        <p:spPr>
          <a:xfrm>
            <a:off x="5399584" y="2564904"/>
            <a:ext cx="3744416" cy="115212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linear speed of 44 m/s is needed for a beam with  a radius of 1 cm at 3 rms.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716016" y="4149080"/>
            <a:ext cx="4427984" cy="214526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Centroïd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of ± 3 cm give less than 150 W losses for a 35 kW beam</a:t>
            </a:r>
          </a:p>
          <a:p>
            <a:pPr algn="just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It implies a field of 350 G (due to 1/6 ions)</a:t>
            </a:r>
          </a:p>
          <a:p>
            <a:pPr algn="just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The preliminary frequencies are : 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68.75 Hz for X and 60.5 Hz for Y.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47249" y="41752531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</a:rPr>
              <a:t>Thermal simulations </a:t>
            </a:r>
            <a:endParaRPr lang="en-US" sz="2000" b="1" dirty="0"/>
          </a:p>
        </p:txBody>
      </p:sp>
      <p:grpSp>
        <p:nvGrpSpPr>
          <p:cNvPr id="4" name="Groupe 105"/>
          <p:cNvGrpSpPr/>
          <p:nvPr/>
        </p:nvGrpSpPr>
        <p:grpSpPr>
          <a:xfrm>
            <a:off x="323528" y="4437112"/>
            <a:ext cx="4032448" cy="1800200"/>
            <a:chOff x="22579326" y="32806256"/>
            <a:chExt cx="6682708" cy="3359841"/>
          </a:xfrm>
          <a:solidFill>
            <a:schemeClr val="accent3"/>
          </a:solidFill>
        </p:grpSpPr>
        <p:pic>
          <p:nvPicPr>
            <p:cNvPr id="34" name="Image 33" descr="floutriangulaire033_3cm.eps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34276" y="32806256"/>
              <a:ext cx="3327758" cy="33470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5" name="Image 34" descr="floutriangulaire033_3cm_3.eps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79326" y="32808043"/>
              <a:ext cx="3358054" cy="3358054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R&amp;D on UC</a:t>
            </a:r>
            <a:r>
              <a:rPr lang="fr-FR" baseline="-25000" dirty="0" smtClean="0"/>
              <a:t>x</a:t>
            </a:r>
            <a:r>
              <a:rPr lang="fr-FR" dirty="0" smtClean="0"/>
              <a:t> </a:t>
            </a:r>
            <a:r>
              <a:rPr lang="fr-FR" dirty="0" err="1" smtClean="0"/>
              <a:t>targets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7200" y="3284983"/>
            <a:ext cx="7571184" cy="30963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Study of physicochemical properties (by XRD, SEM, </a:t>
            </a:r>
            <a:r>
              <a:rPr lang="en-US" dirty="0" err="1" smtClean="0"/>
              <a:t>porosimeter</a:t>
            </a:r>
            <a:r>
              <a:rPr lang="en-US" dirty="0" smtClean="0"/>
              <a:t> etc.)</a:t>
            </a:r>
          </a:p>
          <a:p>
            <a:pPr lvl="1"/>
            <a:r>
              <a:rPr lang="en-US" dirty="0" smtClean="0"/>
              <a:t>Collaboration with the radiochemistry group </a:t>
            </a:r>
          </a:p>
          <a:p>
            <a:r>
              <a:rPr lang="en-US" dirty="0" smtClean="0"/>
              <a:t>Study of release properties by irradiation tests</a:t>
            </a:r>
          </a:p>
          <a:p>
            <a:pPr lvl="1"/>
            <a:r>
              <a:rPr lang="en-US" dirty="0" smtClean="0"/>
              <a:t>Collaboration with the radiochemistry group and the nuclear physics group NESTER </a:t>
            </a:r>
          </a:p>
          <a:p>
            <a:r>
              <a:rPr lang="en-US" dirty="0" smtClean="0"/>
              <a:t>Development of UCX targets throughout European collaborations:</a:t>
            </a:r>
          </a:p>
          <a:p>
            <a:pPr lvl="1"/>
            <a:r>
              <a:rPr lang="en-US" dirty="0" err="1" smtClean="0"/>
              <a:t>ActILab</a:t>
            </a:r>
            <a:r>
              <a:rPr lang="en-US" dirty="0" smtClean="0"/>
              <a:t> (ENSAR)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6" name="Image 5" descr="carbu4H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68344" y="5229200"/>
            <a:ext cx="120173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_IGP1252_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2120" y="5661248"/>
            <a:ext cx="1584325" cy="806450"/>
          </a:xfrm>
          <a:prstGeom prst="rect">
            <a:avLst/>
          </a:prstGeom>
          <a:noFill/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16416" y="3933056"/>
            <a:ext cx="690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6" descr="AMSURF -06.BMP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9697" y="1017155"/>
            <a:ext cx="24780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ipnlo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028384" y="0"/>
            <a:ext cx="936104" cy="624900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14813" y="980728"/>
            <a:ext cx="4329187" cy="22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2699792" y="1052737"/>
            <a:ext cx="2232248" cy="166854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GB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fr-FR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ynthesis</a:t>
            </a:r>
            <a:r>
              <a:rPr lang="fr-F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UC</a:t>
            </a:r>
            <a:r>
              <a:rPr lang="fr-FR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</a:t>
            </a:r>
            <a:r>
              <a:rPr lang="fr-F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pellets</a:t>
            </a:r>
          </a:p>
          <a:p>
            <a:pPr marL="0" lvl="1"/>
            <a:r>
              <a:rPr lang="fr-FR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Charactherisation</a:t>
            </a:r>
            <a:endParaRPr lang="fr-FR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1"/>
            <a:r>
              <a:rPr lang="fr-F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Release tests</a:t>
            </a:r>
          </a:p>
          <a:p>
            <a:endParaRPr lang="en-GB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Picture 9" descr="ur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44208" y="3789040"/>
            <a:ext cx="933450" cy="342900"/>
          </a:xfrm>
          <a:prstGeom prst="rect">
            <a:avLst/>
          </a:prstGeom>
          <a:noFill/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956376" y="4653136"/>
            <a:ext cx="1008112" cy="40862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C. Lau</a:t>
            </a:r>
            <a:endParaRPr kumimoji="0" lang="en-US" sz="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 out of the presentation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SPIRAL 2 phase 2</a:t>
            </a:r>
          </a:p>
          <a:p>
            <a:r>
              <a:rPr lang="sv-SE" dirty="0" smtClean="0"/>
              <a:t>RNB production</a:t>
            </a:r>
            <a:endParaRPr lang="en-GB" dirty="0" smtClean="0"/>
          </a:p>
          <a:p>
            <a:r>
              <a:rPr lang="en-GB" dirty="0" smtClean="0"/>
              <a:t>Front end – production module</a:t>
            </a:r>
          </a:p>
          <a:p>
            <a:r>
              <a:rPr lang="en-GB" dirty="0" smtClean="0"/>
              <a:t>Neutron converter</a:t>
            </a:r>
          </a:p>
          <a:p>
            <a:r>
              <a:rPr lang="en-GB" dirty="0" smtClean="0"/>
              <a:t>Target and ion sources</a:t>
            </a:r>
          </a:p>
          <a:p>
            <a:r>
              <a:rPr lang="en-GB" dirty="0" smtClean="0"/>
              <a:t>Radiation levels in the production building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14"/>
          <p:cNvPicPr>
            <a:picLocks noChangeAspect="1" noChangeArrowheads="1"/>
          </p:cNvPicPr>
          <p:nvPr/>
        </p:nvPicPr>
        <p:blipFill>
          <a:blip r:embed="rId3" cstate="print"/>
          <a:srcRect l="2306" t="6186" b="3093"/>
          <a:stretch>
            <a:fillRect/>
          </a:stretch>
        </p:blipFill>
        <p:spPr bwMode="auto">
          <a:xfrm>
            <a:off x="1119181" y="857232"/>
            <a:ext cx="252412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10"/>
          <p:cNvSpPr>
            <a:spLocks noChangeArrowheads="1"/>
          </p:cNvSpPr>
          <p:nvPr/>
        </p:nvSpPr>
        <p:spPr bwMode="auto">
          <a:xfrm>
            <a:off x="0" y="3046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72708" name="Picture 11" descr="PB101013"/>
          <p:cNvPicPr>
            <a:picLocks noChangeAspect="1" noChangeArrowheads="1"/>
          </p:cNvPicPr>
          <p:nvPr/>
        </p:nvPicPr>
        <p:blipFill>
          <a:blip r:embed="rId4" cstate="print"/>
          <a:srcRect l="3622" t="8049" b="4024"/>
          <a:stretch>
            <a:fillRect/>
          </a:stretch>
        </p:blipFill>
        <p:spPr bwMode="auto">
          <a:xfrm>
            <a:off x="4506943" y="613131"/>
            <a:ext cx="4637089" cy="317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12" descr="IMG_1514"/>
          <p:cNvPicPr>
            <a:picLocks noChangeAspect="1" noChangeArrowheads="1"/>
          </p:cNvPicPr>
          <p:nvPr/>
        </p:nvPicPr>
        <p:blipFill>
          <a:blip r:embed="rId5" cstate="print"/>
          <a:srcRect l="18670" r="3637"/>
          <a:stretch>
            <a:fillRect/>
          </a:stretch>
        </p:blipFill>
        <p:spPr bwMode="auto">
          <a:xfrm>
            <a:off x="142844" y="3330594"/>
            <a:ext cx="3357586" cy="32416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15"/>
          <p:cNvSpPr txBox="1">
            <a:spLocks noChangeArrowheads="1"/>
          </p:cNvSpPr>
          <p:nvPr/>
        </p:nvSpPr>
        <p:spPr bwMode="auto">
          <a:xfrm>
            <a:off x="3500430" y="642918"/>
            <a:ext cx="2223698" cy="1481257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1300 </a:t>
            </a:r>
            <a:r>
              <a:rPr lang="en-US" dirty="0" smtClean="0">
                <a:solidFill>
                  <a:sysClr val="windowText" lastClr="000000"/>
                </a:solidFill>
              </a:rPr>
              <a:t>UCx disks: </a:t>
            </a:r>
            <a:r>
              <a:rPr lang="en-US" dirty="0" smtClean="0">
                <a:solidFill>
                  <a:sysClr val="windowText" lastClr="000000"/>
                </a:solidFill>
                <a:cs typeface="Arial" charset="0"/>
              </a:rPr>
              <a:t>Ø15mm</a:t>
            </a:r>
            <a:r>
              <a:rPr lang="en-US" dirty="0">
                <a:solidFill>
                  <a:sysClr val="windowText" lastClr="000000"/>
                </a:solidFill>
                <a:cs typeface="Arial" charset="0"/>
              </a:rPr>
              <a:t>/ </a:t>
            </a:r>
            <a:r>
              <a:rPr lang="en-US" dirty="0" err="1">
                <a:solidFill>
                  <a:sysClr val="windowText" lastClr="000000"/>
                </a:solidFill>
                <a:cs typeface="Arial" charset="0"/>
              </a:rPr>
              <a:t>th</a:t>
            </a:r>
            <a:r>
              <a:rPr lang="en-US" dirty="0">
                <a:solidFill>
                  <a:sysClr val="windowText" lastClr="000000"/>
                </a:solidFill>
                <a:cs typeface="Arial" charset="0"/>
              </a:rPr>
              <a:t>. 1 </a:t>
            </a:r>
            <a:r>
              <a:rPr lang="en-US" dirty="0" smtClean="0">
                <a:solidFill>
                  <a:sysClr val="windowText" lastClr="000000"/>
                </a:solidFill>
                <a:cs typeface="Arial" charset="0"/>
              </a:rPr>
              <a:t>mm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ysClr val="windowText" lastClr="000000"/>
                </a:solidFill>
                <a:cs typeface="Arial" charset="0"/>
              </a:rPr>
              <a:t>Target : Ø=80 mm, l=80 mm</a:t>
            </a:r>
            <a:endParaRPr lang="en-US" dirty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72712" name="Line 16"/>
          <p:cNvSpPr>
            <a:spLocks noChangeShapeType="1"/>
          </p:cNvSpPr>
          <p:nvPr/>
        </p:nvSpPr>
        <p:spPr bwMode="auto">
          <a:xfrm>
            <a:off x="5286380" y="1714488"/>
            <a:ext cx="1628770" cy="6477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endParaRPr lang="en-GB"/>
          </a:p>
        </p:txBody>
      </p:sp>
      <p:sp>
        <p:nvSpPr>
          <p:cNvPr id="72713" name="Line 17"/>
          <p:cNvSpPr>
            <a:spLocks noChangeShapeType="1"/>
          </p:cNvSpPr>
          <p:nvPr/>
        </p:nvSpPr>
        <p:spPr bwMode="auto">
          <a:xfrm flipH="1" flipV="1">
            <a:off x="2971800" y="2038350"/>
            <a:ext cx="600068" cy="31908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GB"/>
          </a:p>
        </p:txBody>
      </p:sp>
      <p:sp>
        <p:nvSpPr>
          <p:cNvPr id="72714" name="Text Box 18"/>
          <p:cNvSpPr txBox="1">
            <a:spLocks noChangeArrowheads="1"/>
          </p:cNvSpPr>
          <p:nvPr/>
        </p:nvSpPr>
        <p:spPr bwMode="auto">
          <a:xfrm>
            <a:off x="214282" y="857232"/>
            <a:ext cx="1285884" cy="1316415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Cooled transfer tube with “zigzag”</a:t>
            </a:r>
          </a:p>
        </p:txBody>
      </p:sp>
      <p:sp>
        <p:nvSpPr>
          <p:cNvPr id="72715" name="Line 19"/>
          <p:cNvSpPr>
            <a:spLocks noChangeShapeType="1"/>
          </p:cNvSpPr>
          <p:nvPr/>
        </p:nvSpPr>
        <p:spPr bwMode="auto">
          <a:xfrm>
            <a:off x="1095375" y="1704975"/>
            <a:ext cx="295275" cy="4095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GB"/>
          </a:p>
        </p:txBody>
      </p:sp>
      <p:sp>
        <p:nvSpPr>
          <p:cNvPr id="72716" name="Text Box 20"/>
          <p:cNvSpPr txBox="1">
            <a:spLocks noChangeArrowheads="1"/>
          </p:cNvSpPr>
          <p:nvPr/>
        </p:nvSpPr>
        <p:spPr bwMode="auto">
          <a:xfrm>
            <a:off x="3071802" y="3714752"/>
            <a:ext cx="1419865" cy="102155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Tantalum (Tungsten) oven</a:t>
            </a:r>
          </a:p>
        </p:txBody>
      </p:sp>
      <p:pic>
        <p:nvPicPr>
          <p:cNvPr id="72717" name="Picture 27"/>
          <p:cNvPicPr preferRelativeResize="0">
            <a:picLocks noChangeAspect="1" noChangeArrowheads="1"/>
          </p:cNvPicPr>
          <p:nvPr/>
        </p:nvPicPr>
        <p:blipFill>
          <a:blip r:embed="rId6" cstate="print"/>
          <a:srcRect t="16158" r="54565" b="20197"/>
          <a:stretch>
            <a:fillRect/>
          </a:stretch>
        </p:blipFill>
        <p:spPr bwMode="auto">
          <a:xfrm>
            <a:off x="5868144" y="3855642"/>
            <a:ext cx="2932113" cy="302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9" name="Line 29"/>
          <p:cNvSpPr>
            <a:spLocks noChangeShapeType="1"/>
          </p:cNvSpPr>
          <p:nvPr/>
        </p:nvSpPr>
        <p:spPr bwMode="auto">
          <a:xfrm flipH="1">
            <a:off x="2143108" y="4500571"/>
            <a:ext cx="1000132" cy="50006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/>
          <a:lstStyle/>
          <a:p>
            <a:endParaRPr lang="en-GB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UC</a:t>
            </a:r>
            <a:r>
              <a:rPr lang="en-GB" baseline="-25000" dirty="0" smtClean="0"/>
              <a:t>x</a:t>
            </a:r>
            <a:r>
              <a:rPr lang="en-GB" dirty="0" smtClean="0"/>
              <a:t> target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08720"/>
            <a:ext cx="57241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 ECR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3347864" y="1158875"/>
            <a:ext cx="5338936" cy="248614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Studies</a:t>
            </a:r>
            <a:r>
              <a:rPr lang="fr-FR" dirty="0" smtClean="0"/>
              <a:t> on the </a:t>
            </a:r>
            <a:r>
              <a:rPr lang="fr-FR" dirty="0" err="1" smtClean="0"/>
              <a:t>waveguide</a:t>
            </a:r>
            <a:r>
              <a:rPr lang="fr-FR" dirty="0" smtClean="0"/>
              <a:t> for the injection of the RF</a:t>
            </a:r>
          </a:p>
          <a:p>
            <a:r>
              <a:rPr lang="fr-FR" dirty="0" smtClean="0"/>
              <a:t>Release times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  <a:r>
              <a:rPr lang="fr-FR" dirty="0" err="1" smtClean="0"/>
              <a:t>connected</a:t>
            </a:r>
            <a:r>
              <a:rPr lang="fr-FR" dirty="0" smtClean="0"/>
              <a:t> to an </a:t>
            </a:r>
            <a:r>
              <a:rPr lang="fr-FR" dirty="0" err="1" smtClean="0"/>
              <a:t>oven</a:t>
            </a:r>
            <a:r>
              <a:rPr lang="fr-FR" dirty="0" smtClean="0"/>
              <a:t>.</a:t>
            </a:r>
          </a:p>
          <a:p>
            <a:r>
              <a:rPr lang="fr-FR" dirty="0" smtClean="0"/>
              <a:t>Adaptation tests to a long extraction.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300192" y="4797152"/>
            <a:ext cx="2309932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P. Jardin, A. Pichard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492896"/>
            <a:ext cx="3995935" cy="295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 Ionisation surface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4330824" cy="4679256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source </a:t>
            </a:r>
            <a:r>
              <a:rPr lang="fr-FR" dirty="0" smtClean="0"/>
              <a:t>for laser and surface ionisation</a:t>
            </a:r>
          </a:p>
          <a:p>
            <a:r>
              <a:rPr lang="fr-FR" dirty="0" smtClean="0"/>
              <a:t>No mouvement of the point of extraction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 l="5799" t="4228" r="8076"/>
          <a:stretch>
            <a:fillRect/>
          </a:stretch>
        </p:blipFill>
        <p:spPr bwMode="auto">
          <a:xfrm>
            <a:off x="4109826" y="2924944"/>
            <a:ext cx="5034174" cy="327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23520" y="476672"/>
            <a:ext cx="432048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8017054" y="6093296"/>
            <a:ext cx="1126946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Jardin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87624" y="4797152"/>
            <a:ext cx="3024336" cy="17965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for the long extraction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Optimisation of the extractions of the production module and tests </a:t>
            </a:r>
            <a:r>
              <a:rPr lang="fr-FR" dirty="0" err="1" smtClean="0"/>
              <a:t>bench</a:t>
            </a: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79512" y="5229200"/>
            <a:ext cx="5760640" cy="105560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228 µA with 99 % transmission</a:t>
            </a:r>
          </a:p>
          <a:p>
            <a:r>
              <a:rPr lang="en-GB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Feasible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67544" y="2225134"/>
            <a:ext cx="3276086" cy="2644026"/>
            <a:chOff x="1452" y="1701"/>
            <a:chExt cx="2751" cy="2007"/>
          </a:xfrm>
        </p:grpSpPr>
        <p:pic>
          <p:nvPicPr>
            <p:cNvPr id="8" name="Picture 6" descr="im56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452" y="1701"/>
              <a:ext cx="2751" cy="2007"/>
            </a:xfrm>
            <a:prstGeom prst="rect">
              <a:avLst/>
            </a:prstGeom>
            <a:noFill/>
          </p:spPr>
        </p:pic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112" y="1978"/>
              <a:ext cx="192" cy="24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74" y="1942"/>
              <a:ext cx="1722" cy="9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712" y="1962"/>
              <a:ext cx="378" cy="33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 flipV="1">
              <a:off x="3360" y="2298"/>
              <a:ext cx="156" cy="112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020272" y="5949280"/>
            <a:ext cx="1179731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 Bajeat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430771">
            <a:off x="3356603" y="1554987"/>
            <a:ext cx="5760720" cy="358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800" dirty="0" err="1" smtClean="0"/>
              <a:t>Resonant</a:t>
            </a:r>
            <a:r>
              <a:rPr lang="fr-FR" sz="2800" dirty="0" smtClean="0"/>
              <a:t> </a:t>
            </a:r>
            <a:r>
              <a:rPr lang="fr-FR" sz="2800" dirty="0" err="1" smtClean="0"/>
              <a:t>Ionization</a:t>
            </a:r>
            <a:r>
              <a:rPr lang="fr-FR" sz="2800" dirty="0" smtClean="0"/>
              <a:t> Laser Ion Source</a:t>
            </a:r>
          </a:p>
        </p:txBody>
      </p:sp>
      <p:sp>
        <p:nvSpPr>
          <p:cNvPr id="8" name="Flèche droite 7"/>
          <p:cNvSpPr/>
          <p:nvPr/>
        </p:nvSpPr>
        <p:spPr bwMode="auto">
          <a:xfrm>
            <a:off x="5076056" y="4221088"/>
            <a:ext cx="432048" cy="288032"/>
          </a:xfrm>
          <a:prstGeom prst="rightArrow">
            <a:avLst/>
          </a:prstGeom>
          <a:solidFill>
            <a:srgbClr val="FF33CC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Image 8" descr="2010-12-10_12-31-00.Running_TiSas_and_pump_optic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409813">
            <a:off x="4372976" y="512689"/>
            <a:ext cx="4248472" cy="5664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1907704" y="6044713"/>
            <a:ext cx="2128659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Lecesne GANIL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150445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 smtClean="0"/>
              <a:t>GISELE ANR </a:t>
            </a:r>
            <a:r>
              <a:rPr lang="fr-FR" sz="2000" dirty="0" err="1" smtClean="0"/>
              <a:t>project</a:t>
            </a:r>
            <a:r>
              <a:rPr lang="fr-FR" sz="2000" dirty="0" smtClean="0"/>
              <a:t>: first prototype of the SPIRAL2 RILIS</a:t>
            </a:r>
          </a:p>
          <a:p>
            <a:pPr>
              <a:buNone/>
            </a:pPr>
            <a:r>
              <a:rPr lang="fr-FR" sz="2000" dirty="0" smtClean="0"/>
              <a:t>	(GANIL, IPNO)</a:t>
            </a:r>
          </a:p>
          <a:p>
            <a:pPr>
              <a:buNone/>
            </a:pPr>
            <a:endParaRPr lang="fr-FR" sz="2000" dirty="0" smtClean="0"/>
          </a:p>
          <a:p>
            <a:r>
              <a:rPr lang="fr-FR" sz="2000" dirty="0" err="1" smtClean="0"/>
              <a:t>TiSa</a:t>
            </a:r>
            <a:r>
              <a:rPr lang="fr-FR" sz="2000" dirty="0" smtClean="0"/>
              <a:t> System in collaboration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TRIUMF and the LARISSA group </a:t>
            </a:r>
            <a:r>
              <a:rPr lang="fr-FR" sz="2000" dirty="0" err="1" smtClean="0"/>
              <a:t>from</a:t>
            </a:r>
            <a:r>
              <a:rPr lang="fr-FR" sz="2000" dirty="0" smtClean="0"/>
              <a:t> Mainz </a:t>
            </a:r>
            <a:r>
              <a:rPr lang="fr-FR" sz="2000" dirty="0" err="1" smtClean="0"/>
              <a:t>University</a:t>
            </a: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r>
              <a:rPr lang="fr-FR" sz="2000" dirty="0" smtClean="0"/>
              <a:t>Off line laser room </a:t>
            </a:r>
            <a:r>
              <a:rPr lang="fr-FR" sz="2000" dirty="0" err="1" smtClean="0"/>
              <a:t>fully</a:t>
            </a:r>
            <a:r>
              <a:rPr lang="fr-FR" sz="2000" dirty="0" smtClean="0"/>
              <a:t> </a:t>
            </a:r>
            <a:r>
              <a:rPr lang="fr-FR" sz="2000" dirty="0" err="1" smtClean="0"/>
              <a:t>equiped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GANIL</a:t>
            </a:r>
            <a:endParaRPr lang="fr-FR" sz="1800" dirty="0" smtClean="0"/>
          </a:p>
          <a:p>
            <a:pPr>
              <a:buNone/>
            </a:pPr>
            <a:r>
              <a:rPr lang="fr-FR" sz="2000" dirty="0" smtClean="0"/>
              <a:t>	</a:t>
            </a:r>
          </a:p>
          <a:p>
            <a:pPr>
              <a:buNone/>
            </a:pPr>
            <a:r>
              <a:rPr lang="fr-FR" sz="2600" b="1" dirty="0" smtClean="0">
                <a:solidFill>
                  <a:srgbClr val="FF33CC"/>
                </a:solidFill>
              </a:rPr>
              <a:t>3 </a:t>
            </a:r>
            <a:r>
              <a:rPr lang="fr-FR" sz="2600" b="1" dirty="0" err="1" smtClean="0">
                <a:solidFill>
                  <a:srgbClr val="FF33CC"/>
                </a:solidFill>
              </a:rPr>
              <a:t>TiSa</a:t>
            </a:r>
            <a:r>
              <a:rPr lang="fr-FR" sz="2600" b="1" dirty="0" smtClean="0">
                <a:solidFill>
                  <a:srgbClr val="FF33CC"/>
                </a:solidFill>
              </a:rPr>
              <a:t> </a:t>
            </a:r>
            <a:r>
              <a:rPr lang="fr-FR" sz="2600" b="1" dirty="0" err="1" smtClean="0">
                <a:solidFill>
                  <a:srgbClr val="FF33CC"/>
                </a:solidFill>
              </a:rPr>
              <a:t>Cavities</a:t>
            </a:r>
            <a:r>
              <a:rPr lang="fr-FR" sz="2600" b="1" dirty="0" smtClean="0">
                <a:solidFill>
                  <a:srgbClr val="FF33CC"/>
                </a:solidFill>
              </a:rPr>
              <a:t> running</a:t>
            </a:r>
          </a:p>
          <a:p>
            <a:pPr>
              <a:buNone/>
            </a:pPr>
            <a:r>
              <a:rPr lang="fr-FR" sz="2600" b="1" dirty="0" smtClean="0">
                <a:solidFill>
                  <a:srgbClr val="FF33CC"/>
                </a:solidFill>
              </a:rPr>
              <a:t>Up to 3.5W of </a:t>
            </a:r>
            <a:r>
              <a:rPr lang="fr-FR" sz="2600" b="1" dirty="0" err="1" smtClean="0">
                <a:solidFill>
                  <a:srgbClr val="FF33CC"/>
                </a:solidFill>
              </a:rPr>
              <a:t>InfraRed</a:t>
            </a:r>
            <a:r>
              <a:rPr lang="fr-FR" sz="2600" b="1" dirty="0" smtClean="0">
                <a:solidFill>
                  <a:srgbClr val="FF33CC"/>
                </a:solidFill>
              </a:rPr>
              <a:t> </a:t>
            </a:r>
          </a:p>
          <a:p>
            <a:pPr>
              <a:buNone/>
            </a:pPr>
            <a:r>
              <a:rPr lang="fr-FR" sz="2600" b="1" dirty="0" err="1" smtClean="0">
                <a:solidFill>
                  <a:srgbClr val="FF33CC"/>
                </a:solidFill>
              </a:rPr>
              <a:t>beams</a:t>
            </a:r>
            <a:r>
              <a:rPr lang="fr-FR" sz="2600" b="1" dirty="0" smtClean="0">
                <a:solidFill>
                  <a:srgbClr val="FF33CC"/>
                </a:solidFill>
              </a:rPr>
              <a:t> </a:t>
            </a:r>
            <a:r>
              <a:rPr lang="fr-FR" sz="2600" b="1" dirty="0" err="1" smtClean="0">
                <a:solidFill>
                  <a:srgbClr val="FF33CC"/>
                </a:solidFill>
              </a:rPr>
              <a:t>produced</a:t>
            </a:r>
            <a:endParaRPr lang="fr-FR" sz="2600" b="1" dirty="0" smtClean="0">
              <a:solidFill>
                <a:srgbClr val="FF33CC"/>
              </a:solidFill>
            </a:endParaRPr>
          </a:p>
          <a:p>
            <a:pPr algn="just">
              <a:buNone/>
            </a:pPr>
            <a:endParaRPr lang="en-GB" sz="1400" dirty="0" smtClean="0"/>
          </a:p>
          <a:p>
            <a:pPr algn="just">
              <a:buNone/>
            </a:pPr>
            <a:r>
              <a:rPr lang="en-GB" sz="1400" dirty="0" smtClean="0"/>
              <a:t>This work is supported by the French Research</a:t>
            </a:r>
          </a:p>
          <a:p>
            <a:pPr algn="just">
              <a:buNone/>
            </a:pPr>
            <a:r>
              <a:rPr lang="en-GB" sz="1400" dirty="0" smtClean="0"/>
              <a:t>National Agency (ANR) under contract </a:t>
            </a:r>
          </a:p>
          <a:p>
            <a:pPr algn="just">
              <a:buNone/>
            </a:pPr>
            <a:r>
              <a:rPr lang="en-GB" sz="1400" dirty="0" smtClean="0"/>
              <a:t>n° ANR-08-BLAN-0116-01</a:t>
            </a:r>
            <a:endParaRPr lang="fr-F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3" descr="cocon_150111.bmp"/>
          <p:cNvPicPr>
            <a:picLocks noChangeAspect="1"/>
          </p:cNvPicPr>
          <p:nvPr/>
        </p:nvPicPr>
        <p:blipFill>
          <a:blip r:embed="rId3" cstate="print"/>
          <a:srcRect l="24800" t="4147" r="20074" b="18939"/>
          <a:stretch>
            <a:fillRect/>
          </a:stretch>
        </p:blipFill>
        <p:spPr bwMode="auto">
          <a:xfrm>
            <a:off x="395288" y="1125538"/>
            <a:ext cx="67691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Integrated</a:t>
            </a:r>
            <a:r>
              <a:rPr lang="fr-FR" dirty="0" smtClean="0">
                <a:solidFill>
                  <a:schemeClr val="tx1"/>
                </a:solidFill>
              </a:rPr>
              <a:t> doses </a:t>
            </a:r>
            <a:r>
              <a:rPr lang="fr-FR" dirty="0" err="1" smtClean="0">
                <a:solidFill>
                  <a:schemeClr val="tx1"/>
                </a:solidFill>
              </a:rPr>
              <a:t>from</a:t>
            </a:r>
            <a:r>
              <a:rPr lang="fr-FR" dirty="0" smtClean="0">
                <a:solidFill>
                  <a:schemeClr val="tx1"/>
                </a:solidFill>
              </a:rPr>
              <a:t> the n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563939" y="1196975"/>
            <a:ext cx="1584125" cy="647849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&lt;10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/ 3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6372225" y="3357563"/>
            <a:ext cx="1440135" cy="647501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/ 3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395288" y="2060575"/>
            <a:ext cx="1512416" cy="72035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3·10</a:t>
            </a:r>
            <a:r>
              <a:rPr lang="fr-F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Gray / 3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months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4283968" y="4653136"/>
            <a:ext cx="1656507" cy="720129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·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fr-F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Gray / 3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80312" y="5661248"/>
            <a:ext cx="1258907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Savalle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Primary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calculations</a:t>
            </a:r>
            <a:r>
              <a:rPr lang="fr-FR" dirty="0" smtClean="0">
                <a:solidFill>
                  <a:schemeClr val="tx1"/>
                </a:solidFill>
              </a:rPr>
              <a:t> of the Equivalent dose rates (EDR)</a:t>
            </a:r>
          </a:p>
        </p:txBody>
      </p:sp>
      <p:pic>
        <p:nvPicPr>
          <p:cNvPr id="18435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958850"/>
            <a:ext cx="6624638" cy="434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152400" y="3708400"/>
            <a:ext cx="2667000" cy="2971800"/>
            <a:chOff x="958" y="7178"/>
            <a:chExt cx="4200" cy="4680"/>
          </a:xfrm>
        </p:grpSpPr>
        <p:pic>
          <p:nvPicPr>
            <p:cNvPr id="18442" name="Picture 29"/>
            <p:cNvPicPr>
              <a:picLocks noChangeAspect="1" noChangeArrowheads="1"/>
            </p:cNvPicPr>
            <p:nvPr/>
          </p:nvPicPr>
          <p:blipFill>
            <a:blip r:embed="rId4" cstate="print"/>
            <a:srcRect l="26224" t="8461" r="35735" b="20082"/>
            <a:stretch>
              <a:fillRect/>
            </a:stretch>
          </p:blipFill>
          <p:spPr bwMode="auto">
            <a:xfrm>
              <a:off x="958" y="7178"/>
              <a:ext cx="3825" cy="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3" name="Text Box 30"/>
            <p:cNvSpPr txBox="1">
              <a:spLocks noChangeArrowheads="1"/>
            </p:cNvSpPr>
            <p:nvPr/>
          </p:nvSpPr>
          <p:spPr bwMode="auto">
            <a:xfrm>
              <a:off x="3118" y="771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P_07</a:t>
              </a:r>
              <a:endParaRPr lang="fr-FR"/>
            </a:p>
          </p:txBody>
        </p:sp>
        <p:sp>
          <p:nvSpPr>
            <p:cNvPr id="18444" name="Text Box 31"/>
            <p:cNvSpPr txBox="1">
              <a:spLocks noChangeArrowheads="1"/>
            </p:cNvSpPr>
            <p:nvPr/>
          </p:nvSpPr>
          <p:spPr bwMode="auto">
            <a:xfrm>
              <a:off x="4318" y="1131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P_02</a:t>
              </a:r>
              <a:endParaRPr lang="fr-FR"/>
            </a:p>
          </p:txBody>
        </p:sp>
        <p:sp>
          <p:nvSpPr>
            <p:cNvPr id="18445" name="Text Box 32"/>
            <p:cNvSpPr txBox="1">
              <a:spLocks noChangeArrowheads="1"/>
            </p:cNvSpPr>
            <p:nvPr/>
          </p:nvSpPr>
          <p:spPr bwMode="auto">
            <a:xfrm>
              <a:off x="1033" y="1131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P_04</a:t>
              </a:r>
              <a:endParaRPr lang="fr-FR"/>
            </a:p>
          </p:txBody>
        </p:sp>
        <p:sp>
          <p:nvSpPr>
            <p:cNvPr id="18446" name="Text Box 33"/>
            <p:cNvSpPr txBox="1">
              <a:spLocks noChangeArrowheads="1"/>
            </p:cNvSpPr>
            <p:nvPr/>
          </p:nvSpPr>
          <p:spPr bwMode="auto">
            <a:xfrm>
              <a:off x="1078" y="894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P_05</a:t>
              </a:r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4932363" y="4868863"/>
            <a:ext cx="1319225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419475" y="4868863"/>
            <a:ext cx="1319226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132138" y="1484313"/>
            <a:ext cx="1223838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300788" y="1484313"/>
            <a:ext cx="1223838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885113" y="3644900"/>
            <a:ext cx="1223838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380312" y="5661248"/>
            <a:ext cx="1258907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Savalle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Primary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calculations</a:t>
            </a:r>
            <a:r>
              <a:rPr lang="fr-FR" dirty="0" smtClean="0">
                <a:solidFill>
                  <a:schemeClr val="tx1"/>
                </a:solidFill>
              </a:rPr>
              <a:t> of the Equivalent dose rates (EDR) -2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458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z="2400" smtClean="0">
                <a:solidFill>
                  <a:srgbClr val="0000FF"/>
                </a:solidFill>
              </a:rPr>
              <a:t>Equivalent dose rates (EDR) -2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 t="13828"/>
          <a:stretch>
            <a:fillRect/>
          </a:stretch>
        </p:blipFill>
        <p:spPr bwMode="auto">
          <a:xfrm>
            <a:off x="467544" y="1052736"/>
            <a:ext cx="80311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724128" y="5589240"/>
            <a:ext cx="1224508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 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67313" y="4683125"/>
            <a:ext cx="1060871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35600" y="3573463"/>
            <a:ext cx="1440656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 </a:t>
            </a:r>
            <a:r>
              <a:rPr lang="fr-FR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</a:t>
            </a:r>
            <a:r>
              <a:rPr lang="fr-FR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477000" y="476250"/>
            <a:ext cx="2667000" cy="2276475"/>
            <a:chOff x="958" y="2858"/>
            <a:chExt cx="4200" cy="3585"/>
          </a:xfrm>
        </p:grpSpPr>
        <p:pic>
          <p:nvPicPr>
            <p:cNvPr id="19468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 l="26224" t="8461" r="35735" b="34593"/>
            <a:stretch>
              <a:fillRect/>
            </a:stretch>
          </p:blipFill>
          <p:spPr bwMode="auto">
            <a:xfrm>
              <a:off x="958" y="2858"/>
              <a:ext cx="3825" cy="3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22"/>
            <p:cNvSpPr txBox="1">
              <a:spLocks noChangeArrowheads="1"/>
            </p:cNvSpPr>
            <p:nvPr/>
          </p:nvSpPr>
          <p:spPr bwMode="auto">
            <a:xfrm>
              <a:off x="4198" y="465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P_01</a:t>
              </a:r>
              <a:endParaRPr lang="fr-FR"/>
            </a:p>
          </p:txBody>
        </p:sp>
        <p:sp>
          <p:nvSpPr>
            <p:cNvPr id="19470" name="Text Box 23"/>
            <p:cNvSpPr txBox="1">
              <a:spLocks noChangeArrowheads="1"/>
            </p:cNvSpPr>
            <p:nvPr/>
          </p:nvSpPr>
          <p:spPr bwMode="auto">
            <a:xfrm>
              <a:off x="4198" y="375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P_15</a:t>
              </a:r>
              <a:endParaRPr lang="fr-FR"/>
            </a:p>
          </p:txBody>
        </p:sp>
        <p:sp>
          <p:nvSpPr>
            <p:cNvPr id="19471" name="Text Box 24"/>
            <p:cNvSpPr txBox="1">
              <a:spLocks noChangeArrowheads="1"/>
            </p:cNvSpPr>
            <p:nvPr/>
          </p:nvSpPr>
          <p:spPr bwMode="auto">
            <a:xfrm>
              <a:off x="4318" y="573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P_11</a:t>
              </a:r>
              <a:endParaRPr lang="fr-FR"/>
            </a:p>
          </p:txBody>
        </p:sp>
        <p:sp>
          <p:nvSpPr>
            <p:cNvPr id="19472" name="Text Box 25"/>
            <p:cNvSpPr txBox="1">
              <a:spLocks noChangeArrowheads="1"/>
            </p:cNvSpPr>
            <p:nvPr/>
          </p:nvSpPr>
          <p:spPr bwMode="auto">
            <a:xfrm>
              <a:off x="1003" y="573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P_10</a:t>
              </a:r>
              <a:endParaRPr lang="fr-FR"/>
            </a:p>
          </p:txBody>
        </p:sp>
        <p:sp>
          <p:nvSpPr>
            <p:cNvPr id="19473" name="Text Box 26"/>
            <p:cNvSpPr txBox="1">
              <a:spLocks noChangeArrowheads="1"/>
            </p:cNvSpPr>
            <p:nvPr/>
          </p:nvSpPr>
          <p:spPr bwMode="auto">
            <a:xfrm>
              <a:off x="1798" y="285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P_09</a:t>
              </a:r>
              <a:endParaRPr lang="fr-FR"/>
            </a:p>
          </p:txBody>
        </p:sp>
        <p:sp>
          <p:nvSpPr>
            <p:cNvPr id="19474" name="Text Box 27"/>
            <p:cNvSpPr txBox="1">
              <a:spLocks noChangeArrowheads="1"/>
            </p:cNvSpPr>
            <p:nvPr/>
          </p:nvSpPr>
          <p:spPr bwMode="auto">
            <a:xfrm>
              <a:off x="1078" y="4118"/>
              <a:ext cx="8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 b="1">
                  <a:latin typeface="Calibri" pitchFamily="34" charset="0"/>
                </a:rPr>
                <a:t>P_14</a:t>
              </a:r>
              <a:endParaRPr lang="fr-FR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987675" y="2997200"/>
            <a:ext cx="1296293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9672" y="3501008"/>
            <a:ext cx="1296814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59632" y="5733256"/>
            <a:ext cx="1295797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76600" y="5732463"/>
            <a:ext cx="1583432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10 </a:t>
            </a:r>
            <a:r>
              <a:rPr lang="fr-FR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mSv/h</a:t>
            </a:r>
            <a:endParaRPr lang="fr-FR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740352" y="6021288"/>
            <a:ext cx="1258907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Savalle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contenu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>
                <a:solidFill>
                  <a:schemeClr val="tx1"/>
                </a:solidFill>
              </a:rPr>
              <a:t>Primary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calculations</a:t>
            </a:r>
            <a:r>
              <a:rPr lang="fr-FR" sz="2400" dirty="0" smtClean="0">
                <a:solidFill>
                  <a:schemeClr val="tx1"/>
                </a:solidFill>
              </a:rPr>
              <a:t> of the Equivalent dose rates (EDR) -3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81264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03848" y="5157192"/>
            <a:ext cx="936104" cy="78319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04248" y="2780928"/>
            <a:ext cx="935756" cy="78319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92501" y="2420938"/>
            <a:ext cx="1439540" cy="44267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 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Sv/h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40352" y="5949280"/>
            <a:ext cx="1258907" cy="40862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Savalle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Acknowledgements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O. Bajeat,</a:t>
            </a:r>
            <a:r>
              <a:rPr lang="en-GB" dirty="0" smtClean="0"/>
              <a:t> J. Bermudez, C. Lau, Y. Huguet, </a:t>
            </a:r>
            <a:r>
              <a:rPr lang="fr-FR" dirty="0" smtClean="0"/>
              <a:t>P. Jardin, N. Lecesne,</a:t>
            </a:r>
            <a:r>
              <a:rPr lang="en-GB" dirty="0" smtClean="0"/>
              <a:t>G. Normand, F. de </a:t>
            </a:r>
            <a:r>
              <a:rPr lang="en-GB" dirty="0" err="1" smtClean="0"/>
              <a:t>Oliviera</a:t>
            </a:r>
            <a:r>
              <a:rPr lang="en-GB" dirty="0" smtClean="0"/>
              <a:t> </a:t>
            </a:r>
            <a:r>
              <a:rPr lang="fr-FR" dirty="0" smtClean="0"/>
              <a:t>A. Pichard, </a:t>
            </a:r>
            <a:r>
              <a:rPr lang="en-GB" dirty="0" smtClean="0"/>
              <a:t>M</a:t>
            </a:r>
            <a:r>
              <a:rPr lang="fr-FR" dirty="0" smtClean="0"/>
              <a:t>. G. Saint Laurent, A. Savalle, L. Serani, </a:t>
            </a:r>
            <a:r>
              <a:rPr lang="en-GB" dirty="0" smtClean="0"/>
              <a:t>L. Tecchio, …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SPIRAL 2 construction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Figures</a:t>
            </a:r>
            <a:endParaRPr lang="en-GB" dirty="0"/>
          </a:p>
        </p:txBody>
      </p:sp>
      <p:pic>
        <p:nvPicPr>
          <p:cNvPr id="4" name="Image 3" descr="image finale phase 1 + phase 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48137"/>
            <a:ext cx="9144000" cy="49617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608" y="2060848"/>
            <a:ext cx="2094088" cy="4086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 2 phase 1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884368" y="4005064"/>
            <a:ext cx="911096" cy="4086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GANIL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20272" y="1556792"/>
            <a:ext cx="924416" cy="4086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95936" y="3212976"/>
            <a:ext cx="2094088" cy="4086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 2 phase 2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SPIRAL 2 production module</a:t>
            </a:r>
            <a:endParaRPr lang="en-GB" dirty="0"/>
          </a:p>
        </p:txBody>
      </p:sp>
      <p:pic>
        <p:nvPicPr>
          <p:cNvPr id="4" name="GANIL SPIRAL2 C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3048000" y="2500313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/>
          <p:cNvSpPr>
            <a:spLocks noGrp="1"/>
          </p:cNvSpPr>
          <p:nvPr>
            <p:ph type="body" idx="1"/>
          </p:nvPr>
        </p:nvSpPr>
        <p:spPr>
          <a:xfrm>
            <a:off x="467544" y="556990"/>
            <a:ext cx="4040188" cy="639762"/>
          </a:xfrm>
        </p:spPr>
        <p:txBody>
          <a:bodyPr/>
          <a:lstStyle/>
          <a:p>
            <a:r>
              <a:rPr lang="en-GB" dirty="0" err="1" smtClean="0"/>
              <a:t>Deutons</a:t>
            </a:r>
            <a:endParaRPr lang="en-GB" dirty="0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sz="quarter" idx="3"/>
          </p:nvPr>
        </p:nvSpPr>
        <p:spPr>
          <a:xfrm>
            <a:off x="4644008" y="548680"/>
            <a:ext cx="4041775" cy="639762"/>
          </a:xfrm>
        </p:spPr>
        <p:txBody>
          <a:bodyPr/>
          <a:lstStyle/>
          <a:p>
            <a:r>
              <a:rPr lang="en-GB" dirty="0" smtClean="0"/>
              <a:t>1/3 and 1/6 ion beams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parameters on target</a:t>
            </a:r>
            <a:endParaRPr lang="en-GB" dirty="0"/>
          </a:p>
        </p:txBody>
      </p:sp>
      <p:graphicFrame>
        <p:nvGraphicFramePr>
          <p:cNvPr id="10" name="Espace réservé du contenu 3"/>
          <p:cNvGraphicFramePr>
            <a:graphicFrameLocks/>
          </p:cNvGraphicFramePr>
          <p:nvPr/>
        </p:nvGraphicFramePr>
        <p:xfrm>
          <a:off x="179512" y="1278632"/>
          <a:ext cx="4501008" cy="2438400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384926"/>
                <a:gridCol w="1069170"/>
                <a:gridCol w="1215957"/>
                <a:gridCol w="8309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Deutons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50 </a:t>
                      </a:r>
                      <a:r>
                        <a:rPr lang="fr-FR" sz="1600" dirty="0"/>
                        <a:t>kW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/>
                        <a:t>R min (1rms)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Nominal radius (</a:t>
                      </a:r>
                      <a:r>
                        <a:rPr lang="fr-FR" sz="1600" dirty="0"/>
                        <a:t>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/>
                        <a:t>R max (1rms)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x</a:t>
                      </a:r>
                      <a:endParaRPr lang="fr-FR" sz="1600" b="1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2.8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3.4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4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y</a:t>
                      </a:r>
                      <a:endParaRPr lang="fr-FR" sz="1600" b="1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3.1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3.4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spcAft>
                          <a:spcPts val="0"/>
                        </a:spcAft>
                        <a:buAutoNum type="arabicPlain" startAt="4"/>
                      </a:pP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Deutons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200 </a:t>
                      </a: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kW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 min (1rms)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Nominal radius (</a:t>
                      </a: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 max (1rms)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fr-FR" sz="1600" b="0" dirty="0" smtClean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7.1</a:t>
                      </a:r>
                      <a:endParaRPr lang="fr-FR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fr-FR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>
                          <a:latin typeface="+mn-lt"/>
                          <a:ea typeface="Times New Roman"/>
                          <a:cs typeface="Times New Roman"/>
                        </a:rPr>
                        <a:t>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6.5   </a:t>
                      </a:r>
                      <a:endParaRPr lang="fr-FR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7.1</a:t>
                      </a:r>
                      <a:endParaRPr lang="fr-FR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8.5</a:t>
                      </a:r>
                      <a:endParaRPr lang="fr-FR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4716016" y="1268760"/>
          <a:ext cx="4248473" cy="2438400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150629"/>
                <a:gridCol w="933528"/>
                <a:gridCol w="1229652"/>
                <a:gridCol w="93466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/>
                        <a:t>1/3 </a:t>
                      </a:r>
                      <a:endParaRPr lang="fr-FR" sz="16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5 MeV/A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/>
                        <a:t>R min (1rms)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Nominal radius </a:t>
                      </a:r>
                      <a:r>
                        <a:rPr lang="fr-FR" sz="1600" dirty="0"/>
                        <a:t>(1rms)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/>
                        <a:t>R max (1rms)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x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/>
                        <a:t>1.9</a:t>
                      </a:r>
                      <a:endParaRPr lang="fr-FR" sz="1600" b="1" dirty="0" smtClean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2.2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2.7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1.9   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2.2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/>
                        <a:t>2.9</a:t>
                      </a:r>
                      <a:endParaRPr lang="fr-FR" sz="16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1/6 </a:t>
                      </a:r>
                      <a:endParaRPr lang="fr-FR" sz="1600" b="1" dirty="0" smtClean="0">
                        <a:solidFill>
                          <a:srgbClr val="FFFF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MeV/A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 min (1rms)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Nominal radius (1rms)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 max (1rms)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1.9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2.2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2.8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+mn-lt"/>
                          <a:ea typeface="Times New Roman"/>
                          <a:cs typeface="Times New Roman"/>
                        </a:rPr>
                        <a:t>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1.7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2.1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2.7      </a:t>
                      </a:r>
                      <a:endParaRPr lang="fr-F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3" name="Groupe 33"/>
          <p:cNvGrpSpPr/>
          <p:nvPr/>
        </p:nvGrpSpPr>
        <p:grpSpPr>
          <a:xfrm>
            <a:off x="0" y="3933057"/>
            <a:ext cx="8710054" cy="2488341"/>
            <a:chOff x="-474364" y="12440652"/>
            <a:chExt cx="15302693" cy="5566513"/>
          </a:xfrm>
        </p:grpSpPr>
        <p:pic>
          <p:nvPicPr>
            <p:cNvPr id="35" name="Picture 12" descr="LHE-ens-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9618" y="12440652"/>
              <a:ext cx="13410150" cy="483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1729"/>
            <p:cNvSpPr txBox="1">
              <a:spLocks noChangeArrowheads="1"/>
            </p:cNvSpPr>
            <p:nvPr/>
          </p:nvSpPr>
          <p:spPr bwMode="auto">
            <a:xfrm>
              <a:off x="-474364" y="16951022"/>
              <a:ext cx="4608057" cy="89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1950"/>
              <a:r>
                <a:rPr lang="en-US" sz="2000" dirty="0" smtClean="0"/>
                <a:t>Matching LINAC/LHE</a:t>
              </a:r>
              <a:endParaRPr lang="en-US" sz="2000" dirty="0"/>
            </a:p>
          </p:txBody>
        </p:sp>
        <p:cxnSp>
          <p:nvCxnSpPr>
            <p:cNvPr id="37" name="Connecteur droit avec flèche 36"/>
            <p:cNvCxnSpPr/>
            <p:nvPr/>
          </p:nvCxnSpPr>
          <p:spPr bwMode="auto">
            <a:xfrm rot="5400000" flipH="1" flipV="1">
              <a:off x="385012" y="15304171"/>
              <a:ext cx="2334128" cy="240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Connecteur droit avec flèche 37"/>
            <p:cNvCxnSpPr>
              <a:stCxn id="39" idx="0"/>
            </p:cNvCxnSpPr>
            <p:nvPr/>
          </p:nvCxnSpPr>
          <p:spPr bwMode="auto">
            <a:xfrm rot="16200000" flipV="1">
              <a:off x="2784646" y="14242006"/>
              <a:ext cx="1952285" cy="5662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 Box 1729"/>
            <p:cNvSpPr txBox="1">
              <a:spLocks noChangeArrowheads="1"/>
            </p:cNvSpPr>
            <p:nvPr/>
          </p:nvSpPr>
          <p:spPr bwMode="auto">
            <a:xfrm>
              <a:off x="1865194" y="15501258"/>
              <a:ext cx="4357403" cy="89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1950"/>
              <a:r>
                <a:rPr lang="en-US" sz="2000" dirty="0" err="1" smtClean="0"/>
                <a:t>Achomatic</a:t>
              </a:r>
              <a:r>
                <a:rPr lang="en-US" sz="2000" dirty="0" smtClean="0"/>
                <a:t> deviation</a:t>
              </a:r>
              <a:endParaRPr lang="en-US" sz="2000" dirty="0"/>
            </a:p>
          </p:txBody>
        </p:sp>
        <p:cxnSp>
          <p:nvCxnSpPr>
            <p:cNvPr id="40" name="Connecteur droit avec flèche 39"/>
            <p:cNvCxnSpPr>
              <a:stCxn id="42" idx="0"/>
            </p:cNvCxnSpPr>
            <p:nvPr/>
          </p:nvCxnSpPr>
          <p:spPr bwMode="auto">
            <a:xfrm rot="16200000" flipV="1">
              <a:off x="4880564" y="14255283"/>
              <a:ext cx="1920202" cy="18604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Connecteur droit avec flèche 40"/>
            <p:cNvCxnSpPr>
              <a:stCxn id="42" idx="0"/>
            </p:cNvCxnSpPr>
            <p:nvPr/>
          </p:nvCxnSpPr>
          <p:spPr bwMode="auto">
            <a:xfrm rot="5400000" flipH="1" flipV="1">
              <a:off x="8008770" y="14431294"/>
              <a:ext cx="476411" cy="29521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 Box 1729"/>
            <p:cNvSpPr txBox="1">
              <a:spLocks noChangeArrowheads="1"/>
            </p:cNvSpPr>
            <p:nvPr/>
          </p:nvSpPr>
          <p:spPr bwMode="auto">
            <a:xfrm>
              <a:off x="5407498" y="16145596"/>
              <a:ext cx="2726758" cy="89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1950"/>
              <a:r>
                <a:rPr lang="en-US" sz="2000" dirty="0" smtClean="0"/>
                <a:t>2 sextuplets</a:t>
              </a:r>
              <a:endParaRPr lang="en-US" sz="2000" dirty="0"/>
            </a:p>
          </p:txBody>
        </p:sp>
        <p:sp>
          <p:nvSpPr>
            <p:cNvPr id="43" name="Text Box 1729"/>
            <p:cNvSpPr txBox="1">
              <a:spLocks noChangeArrowheads="1"/>
            </p:cNvSpPr>
            <p:nvPr/>
          </p:nvSpPr>
          <p:spPr bwMode="auto">
            <a:xfrm>
              <a:off x="7186721" y="17112104"/>
              <a:ext cx="4672830" cy="89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1950"/>
              <a:r>
                <a:rPr lang="en-US" sz="2000" dirty="0" smtClean="0"/>
                <a:t>Matching to the target</a:t>
              </a:r>
              <a:endParaRPr lang="en-US" sz="2000" dirty="0"/>
            </a:p>
          </p:txBody>
        </p:sp>
        <p:cxnSp>
          <p:nvCxnSpPr>
            <p:cNvPr id="44" name="Connecteur droit avec flèche 43"/>
            <p:cNvCxnSpPr>
              <a:stCxn id="43" idx="0"/>
            </p:cNvCxnSpPr>
            <p:nvPr/>
          </p:nvCxnSpPr>
          <p:spPr bwMode="auto">
            <a:xfrm rot="5400000" flipH="1" flipV="1">
              <a:off x="11028491" y="15186490"/>
              <a:ext cx="420261" cy="34309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Connecteur droit avec flèche 44"/>
            <p:cNvCxnSpPr/>
            <p:nvPr/>
          </p:nvCxnSpPr>
          <p:spPr bwMode="auto">
            <a:xfrm rot="16200000" flipH="1">
              <a:off x="12416590" y="15785430"/>
              <a:ext cx="914399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 Box 1729"/>
            <p:cNvSpPr txBox="1">
              <a:spLocks noChangeArrowheads="1"/>
            </p:cNvSpPr>
            <p:nvPr/>
          </p:nvSpPr>
          <p:spPr bwMode="auto">
            <a:xfrm>
              <a:off x="11100486" y="14051496"/>
              <a:ext cx="3727843" cy="227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171950"/>
              <a:r>
                <a:rPr lang="en-US" sz="2000" dirty="0" smtClean="0"/>
                <a:t>Beam scanning</a:t>
              </a:r>
            </a:p>
            <a:p>
              <a:pPr algn="ctr" defTabSz="4171950"/>
              <a:r>
                <a:rPr lang="en-US" sz="2000" dirty="0" smtClean="0"/>
                <a:t> system</a:t>
              </a:r>
            </a:p>
            <a:p>
              <a:pPr algn="ctr" defTabSz="4171950"/>
              <a:endParaRPr lang="en-US" sz="2000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Ball bearings for the converter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" y="908720"/>
          <a:ext cx="9143998" cy="5897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70881"/>
                <a:gridCol w="2291039"/>
                <a:gridCol w="2291039"/>
                <a:gridCol w="229103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Bearing</a:t>
                      </a:r>
                    </a:p>
                    <a:p>
                      <a:r>
                        <a:rPr lang="en-GB" dirty="0" smtClean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WSP15312</a:t>
                      </a:r>
                    </a:p>
                    <a:p>
                      <a:r>
                        <a:rPr lang="en-GB" dirty="0" smtClean="0"/>
                        <a:t>RT4K4297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W6001</a:t>
                      </a:r>
                    </a:p>
                    <a:p>
                      <a:r>
                        <a:rPr lang="en-GB" dirty="0" smtClean="0"/>
                        <a:t>RT4K4298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W6002</a:t>
                      </a:r>
                    </a:p>
                    <a:p>
                      <a:r>
                        <a:rPr lang="en-GB" dirty="0" smtClean="0"/>
                        <a:t>RT4K4296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Material codification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Rings material</a:t>
                      </a:r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 smtClean="0"/>
                        <a:t>Stainless steel AFNOR X40CrMoVN16.2/ XD15NW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Hardness</a:t>
                      </a:r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 smtClean="0"/>
                        <a:t>675 HV mini 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Temperature of use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Max &lt;500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Balls material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 smtClean="0"/>
                        <a:t>Ceramic AFNOR Si3N4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Hardness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 smtClean="0"/>
                        <a:t>1050HV 10 mini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Cage Material</a:t>
                      </a:r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 smtClean="0"/>
                        <a:t>Stainless steel X105CrMo17/ AISI:440C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Lubricant</a:t>
                      </a:r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MoS2 Coating &lt; 1 m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Holes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40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12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 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External Diameter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68 mm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32 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Number of balls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 (2x10)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Nominal contact</a:t>
                      </a:r>
                    </a:p>
                    <a:p>
                      <a:r>
                        <a:rPr lang="en-GB" dirty="0" smtClean="0"/>
                        <a:t>angle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25°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15°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15°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Accelerator and beam line layouts</a:t>
            </a:r>
            <a:endParaRPr lang="en-GB" dirty="0"/>
          </a:p>
        </p:txBody>
      </p:sp>
      <p:pic>
        <p:nvPicPr>
          <p:cNvPr id="6" name="Espace réservé du contenu 5" descr="lignes_image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t="3615" b="1205"/>
          <a:stretch>
            <a:fillRect/>
          </a:stretch>
        </p:blipFill>
        <p:spPr>
          <a:xfrm>
            <a:off x="436540" y="764704"/>
            <a:ext cx="8383932" cy="5688632"/>
          </a:xfrm>
        </p:spPr>
      </p:pic>
      <p:grpSp>
        <p:nvGrpSpPr>
          <p:cNvPr id="17" name="Groupe 16"/>
          <p:cNvGrpSpPr/>
          <p:nvPr/>
        </p:nvGrpSpPr>
        <p:grpSpPr>
          <a:xfrm>
            <a:off x="395536" y="1053822"/>
            <a:ext cx="8424936" cy="4909989"/>
            <a:chOff x="395536" y="1053822"/>
            <a:chExt cx="8424936" cy="4909989"/>
          </a:xfrm>
        </p:grpSpPr>
        <p:sp>
          <p:nvSpPr>
            <p:cNvPr id="4" name="ZoneTexte 3"/>
            <p:cNvSpPr txBox="1"/>
            <p:nvPr/>
          </p:nvSpPr>
          <p:spPr>
            <a:xfrm>
              <a:off x="395536" y="1988840"/>
              <a:ext cx="1278701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Diagnostics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39552" y="2782014"/>
              <a:ext cx="1368152" cy="646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Heavy ion source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979712" y="2852936"/>
              <a:ext cx="1008112" cy="646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ion source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267744" y="1412776"/>
              <a:ext cx="653307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RFQ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131840" y="1412776"/>
              <a:ext cx="936104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LINAC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987824" y="3054429"/>
              <a:ext cx="1008112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TIS unit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13993" y="3717032"/>
              <a:ext cx="2181943" cy="646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SPIRAL 2 phase 2 charge breeder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133458" y="4221088"/>
              <a:ext cx="731361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CIME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575177" y="1053822"/>
              <a:ext cx="2165175" cy="646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SPIRAL 2 phase 1 the accelerator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362505" y="1916832"/>
              <a:ext cx="1876172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halls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804248" y="2636912"/>
              <a:ext cx="2016224" cy="9194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SPIRAL 2 phase 2 radioactive ion beams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588224" y="5589240"/>
              <a:ext cx="1728192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GANIL today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SPIRAL2 goals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0" y="836613"/>
            <a:ext cx="9144000" cy="1194229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RI produced by fission process, fusion evaporation residues or transfer products </a:t>
            </a:r>
          </a:p>
          <a:p>
            <a:pPr>
              <a:spcBef>
                <a:spcPts val="600"/>
              </a:spcBef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High intensity stable primary beams : P, D, </a:t>
            </a:r>
            <a:r>
              <a:rPr lang="en-US" baseline="30000" dirty="0" smtClean="0">
                <a:solidFill>
                  <a:schemeClr val="tx1"/>
                </a:solidFill>
              </a:rPr>
              <a:t>3,4</a:t>
            </a:r>
            <a:r>
              <a:rPr lang="en-US" dirty="0" smtClean="0">
                <a:solidFill>
                  <a:schemeClr val="tx1"/>
                </a:solidFill>
              </a:rPr>
              <a:t>He, heavy ions with A/Q=3 (1mA-5mA)</a:t>
            </a:r>
          </a:p>
          <a:p>
            <a:pPr>
              <a:spcBef>
                <a:spcPts val="600"/>
              </a:spcBef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Energy range : from 2MeV/u up to 20MeV/u (D), 14.5MeV/u (HI), 33MeV (P)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7" name="Picture 2" descr="SPIRAL2_Layout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3" y="2204864"/>
            <a:ext cx="7303082" cy="424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Image 10" descr="rose-des-vent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000000">
            <a:off x="1365250" y="5703888"/>
            <a:ext cx="714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construction has started</a:t>
            </a:r>
            <a:endParaRPr lang="en-GB" dirty="0"/>
          </a:p>
        </p:txBody>
      </p:sp>
      <p:pic>
        <p:nvPicPr>
          <p:cNvPr id="5" name="Espace réservé du contenu 4" descr="15fev2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520" y="1022363"/>
            <a:ext cx="8927976" cy="507093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construction has started</a:t>
            </a:r>
            <a:endParaRPr lang="en-GB" dirty="0"/>
          </a:p>
        </p:txBody>
      </p:sp>
      <p:pic>
        <p:nvPicPr>
          <p:cNvPr id="4" name="Image 3" descr="avril 2011 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096" y="908720"/>
            <a:ext cx="7380312" cy="55352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8" descr="Image MQ 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4988" y="1541463"/>
            <a:ext cx="8142287" cy="41370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0244" name="Oval 8"/>
          <p:cNvSpPr>
            <a:spLocks noChangeArrowheads="1"/>
          </p:cNvSpPr>
          <p:nvPr/>
        </p:nvSpPr>
        <p:spPr bwMode="auto">
          <a:xfrm>
            <a:off x="1458913" y="3624263"/>
            <a:ext cx="1547812" cy="1331912"/>
          </a:xfrm>
          <a:prstGeom prst="ellips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0245" name="Oval 8"/>
          <p:cNvSpPr>
            <a:spLocks noChangeArrowheads="1"/>
          </p:cNvSpPr>
          <p:nvPr/>
        </p:nvSpPr>
        <p:spPr bwMode="auto">
          <a:xfrm>
            <a:off x="2897188" y="2700338"/>
            <a:ext cx="1547812" cy="1331912"/>
          </a:xfrm>
          <a:prstGeom prst="ellips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95536" y="2908300"/>
            <a:ext cx="1575742" cy="71750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 area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94525" y="1549400"/>
            <a:ext cx="1373619" cy="71750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6" charset="-128"/>
              </a:rPr>
              <a:t>Production </a:t>
            </a: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6" charset="-128"/>
              </a:rPr>
              <a:t>area </a:t>
            </a:r>
          </a:p>
        </p:txBody>
      </p:sp>
      <p:cxnSp>
        <p:nvCxnSpPr>
          <p:cNvPr id="10248" name="Connecteur droit 12"/>
          <p:cNvCxnSpPr>
            <a:cxnSpLocks noChangeShapeType="1"/>
          </p:cNvCxnSpPr>
          <p:nvPr/>
        </p:nvCxnSpPr>
        <p:spPr bwMode="auto">
          <a:xfrm flipV="1">
            <a:off x="981075" y="2085975"/>
            <a:ext cx="3067050" cy="204787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9" name="Connecteur droit 14"/>
          <p:cNvCxnSpPr>
            <a:cxnSpLocks noChangeShapeType="1"/>
          </p:cNvCxnSpPr>
          <p:nvPr/>
        </p:nvCxnSpPr>
        <p:spPr bwMode="auto">
          <a:xfrm flipV="1">
            <a:off x="1952625" y="3343275"/>
            <a:ext cx="3067050" cy="2057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Connecteur droit 15"/>
          <p:cNvCxnSpPr>
            <a:cxnSpLocks noChangeShapeType="1"/>
          </p:cNvCxnSpPr>
          <p:nvPr/>
        </p:nvCxnSpPr>
        <p:spPr bwMode="auto">
          <a:xfrm rot="16200000" flipH="1">
            <a:off x="809625" y="4267200"/>
            <a:ext cx="1295400" cy="9906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1" name="Connecteur droit 18"/>
          <p:cNvCxnSpPr>
            <a:cxnSpLocks noChangeShapeType="1"/>
          </p:cNvCxnSpPr>
          <p:nvPr/>
        </p:nvCxnSpPr>
        <p:spPr bwMode="auto">
          <a:xfrm rot="16200000" flipV="1">
            <a:off x="3914775" y="2238375"/>
            <a:ext cx="1238250" cy="97155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2" name="Line 10"/>
          <p:cNvSpPr>
            <a:spLocks noChangeShapeType="1"/>
          </p:cNvSpPr>
          <p:nvPr/>
        </p:nvSpPr>
        <p:spPr bwMode="auto">
          <a:xfrm>
            <a:off x="1266825" y="3276600"/>
            <a:ext cx="533400" cy="466725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0253" name="Line 10"/>
          <p:cNvSpPr>
            <a:spLocks noChangeShapeType="1"/>
          </p:cNvSpPr>
          <p:nvPr/>
        </p:nvSpPr>
        <p:spPr bwMode="auto">
          <a:xfrm flipH="1">
            <a:off x="3905250" y="2076450"/>
            <a:ext cx="438150" cy="64770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1567991" y="1108075"/>
            <a:ext cx="1617194" cy="40862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6" charset="-128"/>
              </a:rPr>
              <a:t>Hot </a:t>
            </a:r>
            <a:r>
              <a:rPr lang="fr-F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6" charset="-128"/>
              </a:rPr>
              <a:t>cell</a:t>
            </a:r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6" charset="-128"/>
            </a:endParaRPr>
          </a:p>
        </p:txBody>
      </p:sp>
      <p:sp>
        <p:nvSpPr>
          <p:cNvPr id="10255" name="Line 10"/>
          <p:cNvSpPr>
            <a:spLocks noChangeShapeType="1"/>
          </p:cNvSpPr>
          <p:nvPr/>
        </p:nvSpPr>
        <p:spPr bwMode="auto">
          <a:xfrm>
            <a:off x="2324100" y="1447800"/>
            <a:ext cx="895350" cy="1152525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zones and 1+ beam lines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576" y="1052736"/>
            <a:ext cx="7600950" cy="4972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635896" y="836712"/>
            <a:ext cx="1584177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Deuteron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4355975" y="1412775"/>
            <a:ext cx="504056" cy="1224137"/>
          </a:xfrm>
          <a:prstGeom prst="line">
            <a:avLst/>
          </a:prstGeom>
          <a:ln>
            <a:solidFill>
              <a:srgbClr val="7030A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323528" y="4941168"/>
            <a:ext cx="1872208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 area 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115616" y="908720"/>
            <a:ext cx="2088231" cy="783193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Translation of roof and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door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1276" name="Connecteur droit 14"/>
          <p:cNvCxnSpPr>
            <a:cxnSpLocks noChangeShapeType="1"/>
          </p:cNvCxnSpPr>
          <p:nvPr/>
        </p:nvCxnSpPr>
        <p:spPr bwMode="auto">
          <a:xfrm rot="16200000" flipH="1">
            <a:off x="4048125" y="3038475"/>
            <a:ext cx="419100" cy="1333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020271" y="1268760"/>
            <a:ext cx="2000633" cy="785606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6" charset="-128"/>
              </a:rPr>
              <a:t>Beam</a:t>
            </a:r>
            <a:r>
              <a:rPr lang="fr-F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6" charset="-128"/>
              </a:rPr>
              <a:t> transport area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16" charset="-128"/>
            </a:endParaRPr>
          </a:p>
        </p:txBody>
      </p:sp>
      <p:sp>
        <p:nvSpPr>
          <p:cNvPr id="11279" name="ZoneTexte 6"/>
          <p:cNvSpPr txBox="1">
            <a:spLocks noChangeArrowheads="1"/>
          </p:cNvSpPr>
          <p:nvPr/>
        </p:nvSpPr>
        <p:spPr bwMode="auto">
          <a:xfrm>
            <a:off x="5580112" y="5229200"/>
            <a:ext cx="2914606" cy="442674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Platform high voltage </a:t>
            </a:r>
          </a:p>
        </p:txBody>
      </p:sp>
      <p:cxnSp>
        <p:nvCxnSpPr>
          <p:cNvPr id="11281" name="Connecteur droit avec flèche 19"/>
          <p:cNvCxnSpPr>
            <a:cxnSpLocks noChangeShapeType="1"/>
          </p:cNvCxnSpPr>
          <p:nvPr/>
        </p:nvCxnSpPr>
        <p:spPr bwMode="auto">
          <a:xfrm flipV="1">
            <a:off x="1295400" y="1514475"/>
            <a:ext cx="5695950" cy="14382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1282" name="Connecteur droit avec flèche 23"/>
          <p:cNvCxnSpPr>
            <a:cxnSpLocks noChangeShapeType="1"/>
          </p:cNvCxnSpPr>
          <p:nvPr/>
        </p:nvCxnSpPr>
        <p:spPr bwMode="auto">
          <a:xfrm rot="16200000" flipH="1">
            <a:off x="257175" y="3810000"/>
            <a:ext cx="2209800" cy="55245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28" name="ZoneTexte 27"/>
          <p:cNvSpPr txBox="1"/>
          <p:nvPr/>
        </p:nvSpPr>
        <p:spPr>
          <a:xfrm>
            <a:off x="276225" y="3581400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8,2 m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571750" y="2200275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21 m</a:t>
            </a:r>
          </a:p>
        </p:txBody>
      </p:sp>
      <p:sp>
        <p:nvSpPr>
          <p:cNvPr id="11285" name="Line 7"/>
          <p:cNvSpPr>
            <a:spLocks noChangeShapeType="1"/>
          </p:cNvSpPr>
          <p:nvPr/>
        </p:nvSpPr>
        <p:spPr bwMode="auto">
          <a:xfrm>
            <a:off x="2915816" y="1412776"/>
            <a:ext cx="1275184" cy="1539974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cxnSp>
        <p:nvCxnSpPr>
          <p:cNvPr id="11286" name="Connecteur droit avec flèche 34"/>
          <p:cNvCxnSpPr>
            <a:cxnSpLocks noChangeShapeType="1"/>
          </p:cNvCxnSpPr>
          <p:nvPr/>
        </p:nvCxnSpPr>
        <p:spPr bwMode="auto">
          <a:xfrm rot="5400000">
            <a:off x="7786688" y="3795712"/>
            <a:ext cx="781050" cy="61912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39" name="ZoneTexte 38"/>
          <p:cNvSpPr txBox="1"/>
          <p:nvPr/>
        </p:nvSpPr>
        <p:spPr>
          <a:xfrm>
            <a:off x="8172450" y="4171950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7 m</a:t>
            </a:r>
          </a:p>
        </p:txBody>
      </p:sp>
      <p:cxnSp>
        <p:nvCxnSpPr>
          <p:cNvPr id="11288" name="Connecteur droit avec flèche 39"/>
          <p:cNvCxnSpPr>
            <a:cxnSpLocks noChangeShapeType="1"/>
          </p:cNvCxnSpPr>
          <p:nvPr/>
        </p:nvCxnSpPr>
        <p:spPr bwMode="auto">
          <a:xfrm flipV="1">
            <a:off x="1447800" y="2771775"/>
            <a:ext cx="2543175" cy="6762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stealth" w="lg" len="lg"/>
            <a:tailEnd type="stealth" w="lg" len="lg"/>
          </a:ln>
        </p:spPr>
      </p:cxnSp>
      <p:sp>
        <p:nvSpPr>
          <p:cNvPr id="47" name="ZoneTexte 46"/>
          <p:cNvSpPr txBox="1"/>
          <p:nvPr/>
        </p:nvSpPr>
        <p:spPr>
          <a:xfrm>
            <a:off x="2038350" y="3076575"/>
            <a:ext cx="704850" cy="30797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CC0000"/>
                </a:solidFill>
                <a:latin typeface="Comic Sans MS" pitchFamily="66" charset="0"/>
              </a:rPr>
              <a:t>9,4 m</a:t>
            </a:r>
          </a:p>
        </p:txBody>
      </p:sp>
      <p:sp>
        <p:nvSpPr>
          <p:cNvPr id="11290" name="Text Box 6"/>
          <p:cNvSpPr txBox="1">
            <a:spLocks noChangeArrowheads="1"/>
          </p:cNvSpPr>
          <p:nvPr/>
        </p:nvSpPr>
        <p:spPr bwMode="auto">
          <a:xfrm>
            <a:off x="179512" y="1844824"/>
            <a:ext cx="1661407" cy="445088"/>
          </a:xfrm>
          <a:prstGeom prst="round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Robot</a:t>
            </a:r>
          </a:p>
        </p:txBody>
      </p:sp>
      <p:sp>
        <p:nvSpPr>
          <p:cNvPr id="11291" name="Line 7"/>
          <p:cNvSpPr>
            <a:spLocks noChangeShapeType="1"/>
          </p:cNvSpPr>
          <p:nvPr/>
        </p:nvSpPr>
        <p:spPr bwMode="auto">
          <a:xfrm>
            <a:off x="1475656" y="2060848"/>
            <a:ext cx="1886669" cy="1463402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hot cell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me_SP2_GANIL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trame_SP2_GANIL</Template>
  <TotalTime>2665</TotalTime>
  <Words>1425</Words>
  <Application>Microsoft Office PowerPoint</Application>
  <PresentationFormat>On-screen Show (4:3)</PresentationFormat>
  <Paragraphs>347</Paragraphs>
  <Slides>32</Slides>
  <Notes>10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trame_SP2_GANIL</vt:lpstr>
      <vt:lpstr>Graphique</vt:lpstr>
      <vt:lpstr>SPIRAL 2 production station</vt:lpstr>
      <vt:lpstr>Lay out of the presentation</vt:lpstr>
      <vt:lpstr>The SPIRAL 2 construction</vt:lpstr>
      <vt:lpstr>Accelerator and beam line layouts</vt:lpstr>
      <vt:lpstr>SPIRAL2 goals</vt:lpstr>
      <vt:lpstr>The construction has started</vt:lpstr>
      <vt:lpstr>The construction has started</vt:lpstr>
      <vt:lpstr>Production zones and 1+ beam lines</vt:lpstr>
      <vt:lpstr>The hot cell</vt:lpstr>
      <vt:lpstr>Size of the production module</vt:lpstr>
      <vt:lpstr>Components of the production module</vt:lpstr>
      <vt:lpstr>Overview of the production module</vt:lpstr>
      <vt:lpstr>The hot cell</vt:lpstr>
      <vt:lpstr>The front end</vt:lpstr>
      <vt:lpstr>Converter design</vt:lpstr>
      <vt:lpstr>Converter design</vt:lpstr>
      <vt:lpstr>Prototype for the production of 14O at SP2</vt:lpstr>
      <vt:lpstr>Beam scanning system</vt:lpstr>
      <vt:lpstr>R&amp;D on UCx targets</vt:lpstr>
      <vt:lpstr>UCx target</vt:lpstr>
      <vt:lpstr>Source ECR</vt:lpstr>
      <vt:lpstr>Source Ionisation surface</vt:lpstr>
      <vt:lpstr>Tests for the long extraction</vt:lpstr>
      <vt:lpstr>Resonant Ionization Laser Ion Source</vt:lpstr>
      <vt:lpstr>Integrated doses from the n</vt:lpstr>
      <vt:lpstr>Primary calculations of the Equivalent dose rates (EDR)</vt:lpstr>
      <vt:lpstr>Primary calculations of the Equivalent dose rates (EDR) -2</vt:lpstr>
      <vt:lpstr>Primary calculations of the Equivalent dose rates (EDR) -3</vt:lpstr>
      <vt:lpstr>Acknowledgements</vt:lpstr>
      <vt:lpstr>SPIRAL 2 production module</vt:lpstr>
      <vt:lpstr>Beam parameters on target</vt:lpstr>
      <vt:lpstr>Ball bearings for the converter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SPIRAL 2 production station</dc:title>
  <dc:creator>franberg</dc:creator>
  <cp:lastModifiedBy>Kirk T McDonald</cp:lastModifiedBy>
  <cp:revision>49</cp:revision>
  <dcterms:created xsi:type="dcterms:W3CDTF">2011-04-18T07:17:27Z</dcterms:created>
  <dcterms:modified xsi:type="dcterms:W3CDTF">2011-05-10T21:46:16Z</dcterms:modified>
</cp:coreProperties>
</file>