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Default Extension="emf" ContentType="image/x-emf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Default Extension="tiff" ContentType="image/tiff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59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04" d="100"/>
          <a:sy n="104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0" Type="http://schemas.openxmlformats.org/officeDocument/2006/relationships/presProps" Target="presProps.xml"/><Relationship Id="rId5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printerSettings" Target="printerSettings/printerSettings1.bin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D43A-6284-CE42-B7E0-1F6B694195B0}" type="datetimeFigureOut">
              <a:rPr lang="en-US" smtClean="0"/>
              <a:pPr/>
              <a:t>10/17/11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4C89-5F4A-5F41-8585-3457E0AAD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D43A-6284-CE42-B7E0-1F6B694195B0}" type="datetimeFigureOut">
              <a:rPr lang="en-US" smtClean="0"/>
              <a:pPr/>
              <a:t>10/17/11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4C89-5F4A-5F41-8585-3457E0AAD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D43A-6284-CE42-B7E0-1F6B694195B0}" type="datetimeFigureOut">
              <a:rPr lang="en-US" smtClean="0"/>
              <a:pPr/>
              <a:t>10/17/11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4C89-5F4A-5F41-8585-3457E0AAD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D43A-6284-CE42-B7E0-1F6B694195B0}" type="datetimeFigureOut">
              <a:rPr lang="en-US" smtClean="0"/>
              <a:pPr/>
              <a:t>10/17/11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4C89-5F4A-5F41-8585-3457E0AAD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D43A-6284-CE42-B7E0-1F6B694195B0}" type="datetimeFigureOut">
              <a:rPr lang="en-US" smtClean="0"/>
              <a:pPr/>
              <a:t>10/17/11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4C89-5F4A-5F41-8585-3457E0AAD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D43A-6284-CE42-B7E0-1F6B694195B0}" type="datetimeFigureOut">
              <a:rPr lang="en-US" smtClean="0"/>
              <a:pPr/>
              <a:t>10/17/11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4C89-5F4A-5F41-8585-3457E0AAD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D43A-6284-CE42-B7E0-1F6B694195B0}" type="datetimeFigureOut">
              <a:rPr lang="en-US" smtClean="0"/>
              <a:pPr/>
              <a:t>10/17/11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4C89-5F4A-5F41-8585-3457E0AAD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D43A-6284-CE42-B7E0-1F6B694195B0}" type="datetimeFigureOut">
              <a:rPr lang="en-US" smtClean="0"/>
              <a:pPr/>
              <a:t>10/17/11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4C89-5F4A-5F41-8585-3457E0AAD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D43A-6284-CE42-B7E0-1F6B694195B0}" type="datetimeFigureOut">
              <a:rPr lang="en-US" smtClean="0"/>
              <a:pPr/>
              <a:t>10/17/11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4C89-5F4A-5F41-8585-3457E0AAD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D43A-6284-CE42-B7E0-1F6B694195B0}" type="datetimeFigureOut">
              <a:rPr lang="en-US" smtClean="0"/>
              <a:pPr/>
              <a:t>10/17/11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4C89-5F4A-5F41-8585-3457E0AAD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D43A-6284-CE42-B7E0-1F6B694195B0}" type="datetimeFigureOut">
              <a:rPr lang="en-US" smtClean="0"/>
              <a:pPr/>
              <a:t>10/17/11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4C89-5F4A-5F41-8585-3457E0AAD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ED43A-6284-CE42-B7E0-1F6B694195B0}" type="datetimeFigureOut">
              <a:rPr lang="en-US" smtClean="0"/>
              <a:pPr/>
              <a:t>10/17/11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4C89-5F4A-5F41-8585-3457E0AAD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8001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Meson Production Comparison between HG and GA at  8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(Update)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X. Ding, UCLA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Target Studies, Oct. 18, 2011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Meson Productions at 6 and 8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111" dirty="0" smtClean="0">
                <a:solidFill>
                  <a:srgbClr val="0000FF"/>
                </a:solidFill>
              </a:rPr>
              <a:t>(All using the same geometry as Hg case)</a:t>
            </a:r>
            <a:endParaRPr lang="en-US" sz="3111" dirty="0">
              <a:solidFill>
                <a:srgbClr val="0000FF"/>
              </a:solidFill>
            </a:endParaRPr>
          </a:p>
        </p:txBody>
      </p:sp>
      <p:pic>
        <p:nvPicPr>
          <p:cNvPr id="6" name="Content Placeholder 5" descr="G6_G8_100elements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36364" b="4545"/>
              <a:stretch>
                <a:fillRect/>
              </a:stretch>
            </p:blipFill>
          </mc:Choice>
          <mc:Fallback>
            <p:blipFill>
              <a:blip r:embed="rId3"/>
              <a:srcRect t="36364" b="4545"/>
              <a:stretch>
                <a:fillRect/>
              </a:stretch>
            </p:blipFill>
          </mc:Fallback>
        </mc:AlternateContent>
        <p:spPr>
          <a:xfrm>
            <a:off x="838200" y="1219200"/>
            <a:ext cx="6995160" cy="5349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Optimized Target Parameters at </a:t>
            </a:r>
            <a:r>
              <a:rPr lang="en-US" dirty="0" err="1" smtClean="0">
                <a:solidFill>
                  <a:srgbClr val="0000FF"/>
                </a:solidFill>
              </a:rPr>
              <a:t>z</a:t>
            </a:r>
            <a:r>
              <a:rPr lang="en-US" dirty="0" smtClean="0">
                <a:solidFill>
                  <a:srgbClr val="0000FF"/>
                </a:solidFill>
              </a:rPr>
              <a:t>=-37.5 cm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3429000"/>
          <a:ext cx="8229600" cy="3215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1524000"/>
                <a:gridCol w="1295400"/>
                <a:gridCol w="2286000"/>
              </a:tblGrid>
              <a:tr h="218440">
                <a:tc>
                  <a:txBody>
                    <a:bodyPr/>
                    <a:lstStyle/>
                    <a:p>
                      <a:r>
                        <a:rPr lang="en-US" dirty="0" smtClean="0"/>
                        <a:t>Target 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HG</a:t>
                      </a:r>
                    </a:p>
                    <a:p>
                      <a:r>
                        <a:rPr lang="en-US" dirty="0" smtClean="0"/>
                        <a:t>(Mean Free Path 13.98 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(Mean Free Path 22.12 cm)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 (Radius scale from HG with 22.12/13.98)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Target radius (</a:t>
                      </a:r>
                      <a:r>
                        <a:rPr lang="en-US" dirty="0" err="1" smtClean="0"/>
                        <a:t>Rtg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0.38</a:t>
                      </a:r>
                      <a:r>
                        <a:rPr lang="en-US" baseline="0" dirty="0" smtClean="0"/>
                        <a:t> 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0.42 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0.60 cm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Proton Beam Angle (</a:t>
                      </a:r>
                      <a:r>
                        <a:rPr lang="en-US" dirty="0" err="1" smtClean="0"/>
                        <a:t>θb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 </a:t>
                      </a:r>
                      <a:r>
                        <a:rPr lang="en-US" dirty="0" err="1" smtClean="0"/>
                        <a:t>mrad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 </a:t>
                      </a:r>
                      <a:r>
                        <a:rPr lang="en-US" dirty="0" err="1" smtClean="0"/>
                        <a:t>mrad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 </a:t>
                      </a:r>
                      <a:r>
                        <a:rPr lang="en-US" dirty="0" err="1" smtClean="0"/>
                        <a:t>mrad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Crossing Angle of Beam/Jet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θc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19.14 </a:t>
                      </a:r>
                      <a:r>
                        <a:rPr lang="en-US" dirty="0" err="1" smtClean="0"/>
                        <a:t>mrad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 </a:t>
                      </a:r>
                      <a:r>
                        <a:rPr lang="en-US" dirty="0" err="1" smtClean="0"/>
                        <a:t>mrad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16.6 </a:t>
                      </a:r>
                      <a:r>
                        <a:rPr lang="en-US" dirty="0" err="1" smtClean="0"/>
                        <a:t>mrad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Path length of proton beam inside</a:t>
                      </a:r>
                      <a:r>
                        <a:rPr lang="en-US" baseline="0" dirty="0" smtClean="0"/>
                        <a:t> the jet [2Rtg/sin(θc)]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39.7 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93.3</a:t>
                      </a:r>
                      <a:r>
                        <a:rPr lang="en-US" baseline="0" dirty="0" smtClean="0"/>
                        <a:t> 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72.3 cm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7410" name="Group 2"/>
          <p:cNvGrpSpPr>
            <a:grpSpLocks noChangeAspect="1"/>
          </p:cNvGrpSpPr>
          <p:nvPr/>
        </p:nvGrpSpPr>
        <p:grpSpPr bwMode="auto">
          <a:xfrm>
            <a:off x="1371600" y="1143000"/>
            <a:ext cx="4210037" cy="2509838"/>
            <a:chOff x="2529" y="9033"/>
            <a:chExt cx="7200" cy="4294"/>
          </a:xfrm>
        </p:grpSpPr>
        <p:sp>
          <p:nvSpPr>
            <p:cNvPr id="174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29" y="9033"/>
              <a:ext cx="7200" cy="4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7412" name="Picture 4" descr="HgJetGeometr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29" y="9033"/>
              <a:ext cx="7200" cy="3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2529" y="12422"/>
              <a:ext cx="7200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9144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-128"/>
                </a:rPr>
                <a:t>The </a:t>
              </a: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-128"/>
                </a:rPr>
                <a:t>mercury jet target geometry. The proton beam and mercury jet cross at </a:t>
              </a:r>
              <a:r>
                <a:rPr kumimoji="0" lang="en-US" sz="9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-128"/>
                </a:rPr>
                <a:t>z</a:t>
              </a: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-128"/>
                </a:rPr>
                <a:t>=-37.5 cm.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581637" y="1524000"/>
            <a:ext cx="3105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Study-2a Geometry and </a:t>
            </a:r>
            <a:r>
              <a:rPr lang="en-US" dirty="0" err="1" smtClean="0"/>
              <a:t>fieldmap</a:t>
            </a:r>
            <a:r>
              <a:rPr lang="en-US" dirty="0" smtClean="0"/>
              <a:t>, new optimization procedure (beam below the HG jet exactly at </a:t>
            </a:r>
            <a:r>
              <a:rPr lang="en-US" dirty="0" err="1" smtClean="0"/>
              <a:t>z</a:t>
            </a:r>
            <a:r>
              <a:rPr lang="en-US" dirty="0" smtClean="0"/>
              <a:t>=-37.5 cm)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Meson Production Comparison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at Z = 50 </a:t>
            </a:r>
            <a:r>
              <a:rPr lang="en-US" dirty="0" err="1" smtClean="0">
                <a:solidFill>
                  <a:srgbClr val="0000FF"/>
                </a:solidFill>
              </a:rPr>
              <a:t>m</a:t>
            </a:r>
            <a:r>
              <a:rPr lang="en-US" dirty="0" smtClean="0">
                <a:solidFill>
                  <a:srgbClr val="0000FF"/>
                </a:solidFill>
              </a:rPr>
              <a:t> (No. of events: 400000)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7"/>
          <p:cNvGraphicFramePr>
            <a:graphicFrameLocks/>
          </p:cNvGraphicFramePr>
          <p:nvPr/>
        </p:nvGraphicFramePr>
        <p:xfrm>
          <a:off x="457200" y="1600200"/>
          <a:ext cx="8229600" cy="3291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18440">
                <a:tc>
                  <a:txBody>
                    <a:bodyPr/>
                    <a:lstStyle/>
                    <a:p>
                      <a:r>
                        <a:rPr lang="en-US" dirty="0" smtClean="0"/>
                        <a:t>Target 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HG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GA (Radius scale to be 0.6 cm)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Meson</a:t>
                      </a:r>
                      <a:r>
                        <a:rPr lang="en-US" baseline="0" dirty="0" smtClean="0"/>
                        <a:t> Production 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before optimization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(0.5cm/67mrad/33mrad)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57340 (Pos)</a:t>
                      </a:r>
                    </a:p>
                    <a:p>
                      <a:r>
                        <a:rPr lang="en-US" dirty="0" smtClean="0"/>
                        <a:t>60791 (</a:t>
                      </a:r>
                      <a:r>
                        <a:rPr lang="en-US" dirty="0" err="1" smtClean="0"/>
                        <a:t>Neg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118131 (Sum)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46414 (Pos)</a:t>
                      </a:r>
                    </a:p>
                    <a:p>
                      <a:r>
                        <a:rPr lang="en-US" dirty="0" smtClean="0"/>
                        <a:t>48830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Neg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95244 (Sum)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Meson</a:t>
                      </a:r>
                      <a:r>
                        <a:rPr lang="en-US" baseline="0" dirty="0" smtClean="0"/>
                        <a:t> Production 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after optimization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61255 (Pos)</a:t>
                      </a:r>
                    </a:p>
                    <a:p>
                      <a:r>
                        <a:rPr lang="en-US" baseline="0" dirty="0" smtClean="0"/>
                        <a:t>66996 (</a:t>
                      </a:r>
                      <a:r>
                        <a:rPr lang="en-US" baseline="0" dirty="0" err="1" smtClean="0"/>
                        <a:t>Neg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r>
                        <a:rPr lang="en-US" baseline="0" dirty="0" smtClean="0"/>
                        <a:t>128351 (Sum)</a:t>
                      </a:r>
                    </a:p>
                    <a:p>
                      <a:r>
                        <a:rPr lang="en-US" b="1" i="0" baseline="0" dirty="0" smtClean="0">
                          <a:solidFill>
                            <a:srgbClr val="FF0000"/>
                          </a:solidFill>
                        </a:rPr>
                        <a:t>(16.6% higher than GA case)</a:t>
                      </a:r>
                      <a:endParaRPr lang="en-US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54129 (Pos)</a:t>
                      </a:r>
                    </a:p>
                    <a:p>
                      <a:r>
                        <a:rPr lang="en-US" dirty="0" smtClean="0"/>
                        <a:t>55958 (</a:t>
                      </a:r>
                      <a:r>
                        <a:rPr lang="en-US" dirty="0" err="1" smtClean="0"/>
                        <a:t>Neg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110087</a:t>
                      </a:r>
                      <a:r>
                        <a:rPr lang="en-US" baseline="0" dirty="0" smtClean="0"/>
                        <a:t> (Sum)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53253 (Pos)</a:t>
                      </a:r>
                    </a:p>
                    <a:p>
                      <a:r>
                        <a:rPr lang="en-US" dirty="0" smtClean="0"/>
                        <a:t>54091 (</a:t>
                      </a:r>
                      <a:r>
                        <a:rPr lang="en-US" dirty="0" err="1" smtClean="0"/>
                        <a:t>Neg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107343 (Sum)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Meson Production with Varied Roll Angles 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4" name="Content Placeholder 7"/>
          <p:cNvGraphicFramePr>
            <a:graphicFrameLocks/>
          </p:cNvGraphicFramePr>
          <p:nvPr/>
        </p:nvGraphicFramePr>
        <p:xfrm>
          <a:off x="457200" y="2057400"/>
          <a:ext cx="8229600" cy="3291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184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Roll</a:t>
                      </a:r>
                      <a:r>
                        <a:rPr lang="en-US" baseline="0" dirty="0" smtClean="0"/>
                        <a:t> Angle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180 deg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Beam below the HG Jet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270 deg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Beam on the left of HG Jet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90 deg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Beam on the right of HG Jet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Meson</a:t>
                      </a:r>
                      <a:r>
                        <a:rPr lang="en-US" baseline="0" dirty="0" smtClean="0"/>
                        <a:t> Production  </a:t>
                      </a:r>
                      <a:endParaRPr lang="en-US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(HG Jet)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(Diff)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127477.9</a:t>
                      </a:r>
                    </a:p>
                    <a:p>
                      <a:r>
                        <a:rPr lang="en-US" baseline="0" dirty="0" smtClean="0"/>
                        <a:t>(0.0%)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130781.7</a:t>
                      </a:r>
                    </a:p>
                    <a:p>
                      <a:r>
                        <a:rPr lang="en-US" dirty="0" smtClean="0"/>
                        <a:t>(+2.6%)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97815.5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(-2.3%)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Meson</a:t>
                      </a:r>
                      <a:r>
                        <a:rPr lang="en-US" baseline="0" dirty="0" smtClean="0"/>
                        <a:t> Production  </a:t>
                      </a:r>
                      <a:endParaRPr lang="en-US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(GA Jet)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(Diff)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109301</a:t>
                      </a:r>
                    </a:p>
                    <a:p>
                      <a:r>
                        <a:rPr lang="en-US" baseline="0" dirty="0" smtClean="0"/>
                        <a:t>(0.0%)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114051.6</a:t>
                      </a:r>
                    </a:p>
                    <a:p>
                      <a:r>
                        <a:rPr lang="en-US" dirty="0" smtClean="0"/>
                        <a:t>(+4.3%)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104005.6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(-4.8%)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800" dirty="0" smtClean="0">
              <a:solidFill>
                <a:srgbClr val="0000FF"/>
              </a:solidFill>
            </a:endParaRPr>
          </a:p>
          <a:p>
            <a:pPr algn="ctr">
              <a:buNone/>
            </a:pPr>
            <a:endParaRPr lang="en-US" sz="4800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en-US" sz="4800" dirty="0" smtClean="0">
                <a:solidFill>
                  <a:srgbClr val="0000FF"/>
                </a:solidFill>
              </a:rPr>
              <a:t>BACKUP</a:t>
            </a:r>
            <a:endParaRPr lang="en-US" sz="4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MARS Results by J. Back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Content Placeholder 3" descr="John_Back_Z_Analysis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0253" r="-2025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393</Words>
  <Application>Microsoft Macintosh PowerPoint</Application>
  <PresentationFormat>On-screen Show (4:3)</PresentationFormat>
  <Paragraphs>87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Meson Production Comparison between HG and GA at  8 GeV (Update)</vt:lpstr>
      <vt:lpstr>Meson Productions at 6 and 8 GeV (All using the same geometry as Hg case)</vt:lpstr>
      <vt:lpstr>Optimized Target Parameters at z=-37.5 cm</vt:lpstr>
      <vt:lpstr>Meson Production Comparison  at Z = 50 m (No. of events: 400000)</vt:lpstr>
      <vt:lpstr>Meson Production with Varied Roll Angles </vt:lpstr>
      <vt:lpstr> </vt:lpstr>
      <vt:lpstr>MARS Results by J. Back</vt:lpstr>
    </vt:vector>
  </TitlesOfParts>
  <Company>UCLA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Meson Productions for Different Z at 8 GeV</dc:title>
  <dc:creator>Xiaoping Ding</dc:creator>
  <cp:lastModifiedBy>Xiaoping Ding</cp:lastModifiedBy>
  <cp:revision>38</cp:revision>
  <dcterms:created xsi:type="dcterms:W3CDTF">2011-10-17T16:57:32Z</dcterms:created>
  <dcterms:modified xsi:type="dcterms:W3CDTF">2011-10-17T17:16:06Z</dcterms:modified>
</cp:coreProperties>
</file>