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8" d="100"/>
          <a:sy n="78" d="100"/>
        </p:scale>
        <p:origin x="-6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D43A-6284-CE42-B7E0-1F6B694195B0}" type="datetimeFigureOut">
              <a:rPr lang="en-US" smtClean="0"/>
              <a:pPr/>
              <a:t>12/27/2011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01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Meson </a:t>
            </a:r>
            <a:r>
              <a:rPr lang="en-US" dirty="0" smtClean="0">
                <a:solidFill>
                  <a:srgbClr val="FF0000"/>
                </a:solidFill>
              </a:rPr>
              <a:t>Production </a:t>
            </a:r>
            <a:r>
              <a:rPr lang="en-US" dirty="0" smtClean="0">
                <a:solidFill>
                  <a:srgbClr val="FF0000"/>
                </a:solidFill>
              </a:rPr>
              <a:t>at 8 </a:t>
            </a:r>
            <a:r>
              <a:rPr lang="en-US" dirty="0" err="1" smtClean="0">
                <a:solidFill>
                  <a:srgbClr val="FF0000"/>
                </a:solidFill>
              </a:rPr>
              <a:t>GeV</a:t>
            </a:r>
            <a:r>
              <a:rPr lang="en-US" dirty="0" smtClean="0">
                <a:solidFill>
                  <a:srgbClr val="FF0000"/>
                </a:solidFill>
              </a:rPr>
              <a:t> for IDS120h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X. Ding, UCLA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Target Studies, Dec. 27, 2011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Configuration of IDS120h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ids120h_geom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Study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514600" y="1676400"/>
            <a:ext cx="4210037" cy="2509838"/>
            <a:chOff x="2529" y="9033"/>
            <a:chExt cx="7200" cy="4294"/>
          </a:xfrm>
        </p:grpSpPr>
        <p:sp>
          <p:nvSpPr>
            <p:cNvPr id="174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9" y="9033"/>
              <a:ext cx="7200" cy="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12" name="Picture 4" descr="HgJetGeome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9" y="9033"/>
              <a:ext cx="7200" cy="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529" y="12422"/>
              <a:ext cx="720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9144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The 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mercury jet target geometry. The proton beam and mercury jet cross at </a:t>
              </a:r>
              <a:r>
                <a:rPr kumimoji="0" lang="en-US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z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=-37.5 cm.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2400" y="44958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IDS120h (Geometry and </a:t>
            </a:r>
            <a:r>
              <a:rPr lang="en-US" dirty="0" err="1" smtClean="0"/>
              <a:t>fieldmap</a:t>
            </a:r>
            <a:r>
              <a:rPr lang="en-US" dirty="0" smtClean="0"/>
              <a:t>)</a:t>
            </a:r>
          </a:p>
          <a:p>
            <a:pPr marL="342900" indent="-342900"/>
            <a:r>
              <a:rPr lang="en-US" dirty="0" smtClean="0"/>
              <a:t>2. Target (HG or GA) </a:t>
            </a:r>
          </a:p>
          <a:p>
            <a:pPr marL="342900" indent="-342900"/>
            <a:r>
              <a:rPr lang="en-US" dirty="0" smtClean="0"/>
              <a:t>3. Beam below the HG/GA jet exactly at </a:t>
            </a:r>
            <a:r>
              <a:rPr lang="en-US" dirty="0" smtClean="0"/>
              <a:t>z = -</a:t>
            </a:r>
            <a:r>
              <a:rPr lang="en-US" dirty="0" smtClean="0"/>
              <a:t>37.5 cm and project beam back to </a:t>
            </a:r>
            <a:r>
              <a:rPr lang="en-US" dirty="0" smtClean="0"/>
              <a:t>z = -200 cm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Initial target parameters: target radius of 5 mm, beam angle of 67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smtClean="0"/>
              <a:t>z = -</a:t>
            </a:r>
            <a:r>
              <a:rPr lang="en-US" dirty="0" smtClean="0"/>
              <a:t>37.5 cm, beam/jet crossing angle of 33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smtClean="0"/>
              <a:t>z = -</a:t>
            </a:r>
            <a:r>
              <a:rPr lang="en-US" dirty="0" smtClean="0"/>
              <a:t>37.5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Optimized Target Parameters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at </a:t>
            </a:r>
            <a:r>
              <a:rPr lang="en-US" dirty="0" err="1" smtClean="0">
                <a:solidFill>
                  <a:srgbClr val="0000FF"/>
                </a:solidFill>
              </a:rPr>
              <a:t>z</a:t>
            </a:r>
            <a:r>
              <a:rPr lang="en-US" dirty="0" smtClean="0">
                <a:solidFill>
                  <a:srgbClr val="0000FF"/>
                </a:solidFill>
              </a:rPr>
              <a:t> = -37.5 cm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2438400"/>
          <a:ext cx="8001000" cy="27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066800"/>
                <a:gridCol w="1295400"/>
                <a:gridCol w="1143000"/>
                <a:gridCol w="1219200"/>
                <a:gridCol w="1066800"/>
                <a:gridCol w="1066800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HG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GA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(400,000 events)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600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optimization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(Beam radius/beam</a:t>
                      </a:r>
                      <a:r>
                        <a:rPr lang="en-US" baseline="0" dirty="0" smtClean="0"/>
                        <a:t> angle/crossing 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119794</a:t>
                      </a:r>
                    </a:p>
                    <a:p>
                      <a:r>
                        <a:rPr lang="en-US" dirty="0" smtClean="0"/>
                        <a:t>(5mm/67mrad/33mrad)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97895</a:t>
                      </a:r>
                    </a:p>
                    <a:p>
                      <a:r>
                        <a:rPr lang="en-US" dirty="0" smtClean="0"/>
                        <a:t>(5mm/67mrad/33mrad)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 After</a:t>
                      </a:r>
                      <a:r>
                        <a:rPr lang="en-US" baseline="0" dirty="0" smtClean="0"/>
                        <a:t> optimization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(Beam radius/beam angle/crossing</a:t>
                      </a:r>
                      <a:r>
                        <a:rPr lang="en-US" baseline="0" dirty="0" smtClean="0"/>
                        <a:t> angle)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129976</a:t>
                      </a:r>
                    </a:p>
                    <a:p>
                      <a:r>
                        <a:rPr lang="en-US" dirty="0" smtClean="0"/>
                        <a:t>(4.15mm/120mrad/21.6mrad)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112269</a:t>
                      </a:r>
                    </a:p>
                    <a:p>
                      <a:r>
                        <a:rPr lang="en-US" dirty="0" smtClean="0"/>
                        <a:t>(4.9mm/92mrad/12.2mrad)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224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Meson Production at 8 GeV for IDS120h</vt:lpstr>
      <vt:lpstr>Configuration of IDS120h</vt:lpstr>
      <vt:lpstr>Meson Production Study</vt:lpstr>
      <vt:lpstr>Optimized Target Parameters  at z = -37.5 cm</vt:lpstr>
      <vt:lpstr>Meson Productions at 8 GeV (400,000 events) 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 Productions for Different Z at 8 GeV</dc:title>
  <dc:creator>Xiaoping Ding</dc:creator>
  <cp:lastModifiedBy>Kirk T McDonald</cp:lastModifiedBy>
  <cp:revision>67</cp:revision>
  <dcterms:created xsi:type="dcterms:W3CDTF">2011-12-26T13:46:27Z</dcterms:created>
  <dcterms:modified xsi:type="dcterms:W3CDTF">2011-12-27T15:02:59Z</dcterms:modified>
</cp:coreProperties>
</file>