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44"/>
  </p:notesMasterIdLst>
  <p:handoutMasterIdLst>
    <p:handoutMasterId r:id="rId45"/>
  </p:handoutMasterIdLst>
  <p:sldIdLst>
    <p:sldId id="258" r:id="rId2"/>
    <p:sldId id="720" r:id="rId3"/>
    <p:sldId id="658" r:id="rId4"/>
    <p:sldId id="677" r:id="rId5"/>
    <p:sldId id="679" r:id="rId6"/>
    <p:sldId id="680" r:id="rId7"/>
    <p:sldId id="681" r:id="rId8"/>
    <p:sldId id="657" r:id="rId9"/>
    <p:sldId id="380" r:id="rId10"/>
    <p:sldId id="382" r:id="rId11"/>
    <p:sldId id="653" r:id="rId12"/>
    <p:sldId id="675" r:id="rId13"/>
    <p:sldId id="710" r:id="rId14"/>
    <p:sldId id="676" r:id="rId15"/>
    <p:sldId id="711" r:id="rId16"/>
    <p:sldId id="724" r:id="rId17"/>
    <p:sldId id="723" r:id="rId18"/>
    <p:sldId id="709" r:id="rId19"/>
    <p:sldId id="706" r:id="rId20"/>
    <p:sldId id="707" r:id="rId21"/>
    <p:sldId id="703" r:id="rId22"/>
    <p:sldId id="550" r:id="rId23"/>
    <p:sldId id="389" r:id="rId24"/>
    <p:sldId id="383" r:id="rId25"/>
    <p:sldId id="717" r:id="rId26"/>
    <p:sldId id="684" r:id="rId27"/>
    <p:sldId id="689" r:id="rId28"/>
    <p:sldId id="690" r:id="rId29"/>
    <p:sldId id="718" r:id="rId30"/>
    <p:sldId id="719" r:id="rId31"/>
    <p:sldId id="396" r:id="rId32"/>
    <p:sldId id="691" r:id="rId33"/>
    <p:sldId id="701" r:id="rId34"/>
    <p:sldId id="702" r:id="rId35"/>
    <p:sldId id="520" r:id="rId36"/>
    <p:sldId id="693" r:id="rId37"/>
    <p:sldId id="695" r:id="rId38"/>
    <p:sldId id="696" r:id="rId39"/>
    <p:sldId id="722" r:id="rId40"/>
    <p:sldId id="725" r:id="rId41"/>
    <p:sldId id="651" r:id="rId42"/>
    <p:sldId id="652" r:id="rId4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4" autoAdjust="0"/>
    <p:restoredTop sz="99407" autoAdjust="0"/>
  </p:normalViewPr>
  <p:slideViewPr>
    <p:cSldViewPr snapToGrid="0" snapToObjects="1">
      <p:cViewPr varScale="1">
        <p:scale>
          <a:sx n="105" d="100"/>
          <a:sy n="105" d="100"/>
        </p:scale>
        <p:origin x="72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>
        <a:solidFill>
          <a:srgbClr val="3366FF"/>
        </a:solidFill>
      </dgm:spPr>
      <dgm:t>
        <a:bodyPr/>
        <a:lstStyle/>
        <a:p>
          <a:pPr algn="ctr"/>
          <a:r>
            <a:rPr lang="en-GB" dirty="0" smtClean="0"/>
            <a:t>ESS</a:t>
          </a:r>
          <a:r>
            <a:rPr lang="el-GR" dirty="0" smtClean="0"/>
            <a:t>ν</a:t>
          </a:r>
          <a:r>
            <a:rPr lang="en-US" dirty="0" smtClean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 smtClean="0"/>
            <a:t>BENE (2004-2008)</a:t>
          </a:r>
          <a:endParaRPr lang="en-GB" dirty="0"/>
        </a:p>
      </dgm:t>
    </dgm:pt>
    <dgm:pt modelId="{041A4BD4-C7F4-8D4E-B2D4-8FD7366666E7}" type="par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 smtClean="0"/>
            <a:t>ISS (2005-2007)</a:t>
          </a:r>
          <a:endParaRPr lang="en-GB" dirty="0"/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 smtClean="0"/>
            <a:t>EURO</a:t>
          </a:r>
          <a:r>
            <a:rPr lang="el-GR" dirty="0" smtClean="0"/>
            <a:t>ν</a:t>
          </a:r>
          <a:r>
            <a:rPr lang="en-US" dirty="0" smtClean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 smtClean="0"/>
            <a:t>LAGUNA (2008-2010)</a:t>
          </a:r>
          <a:endParaRPr lang="en-GB" dirty="0"/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 smtClean="0"/>
            <a:t>LAGUNA-LBNO (2010-2014)</a:t>
          </a:r>
          <a:endParaRPr lang="en-GB" dirty="0"/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0FF6D81D-C62E-3A47-9200-6392D7ED7B5F}">
      <dgm:prSet phldrT="[Texte]"/>
      <dgm:spPr/>
      <dgm:t>
        <a:bodyPr/>
        <a:lstStyle/>
        <a:p>
          <a:pPr algn="ctr"/>
          <a:r>
            <a:rPr lang="en-GB" dirty="0" smtClean="0"/>
            <a:t>SNS (USA)</a:t>
          </a:r>
          <a:endParaRPr lang="en-GB" dirty="0"/>
        </a:p>
      </dgm:t>
    </dgm:pt>
    <dgm:pt modelId="{EC5770DA-B037-364D-A617-1460F292DED1}" type="parTrans" cxnId="{960AADCE-323E-7940-98EC-8BD55FD53FBC}">
      <dgm:prSet/>
      <dgm:spPr/>
      <dgm:t>
        <a:bodyPr/>
        <a:lstStyle/>
        <a:p>
          <a:endParaRPr lang="en-GB"/>
        </a:p>
      </dgm:t>
    </dgm:pt>
    <dgm:pt modelId="{49AB2CA4-AFAA-1A4B-BD75-211A225B11CB}" type="sibTrans" cxnId="{960AADCE-323E-7940-98EC-8BD55FD53FBC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DD1E28A-BDEB-604C-96B2-82F4413F0A32}" type="pres">
      <dgm:prSet presAssocID="{EE6526CD-2162-A148-8E0C-3D4AB50F175C}" presName="centerShape" presStyleLbl="node0" presStyleIdx="0" presStyleCnt="1"/>
      <dgm:spPr/>
      <dgm:t>
        <a:bodyPr/>
        <a:lstStyle/>
        <a:p>
          <a:endParaRPr lang="en-GB"/>
        </a:p>
      </dgm:t>
    </dgm:pt>
    <dgm:pt modelId="{38DA1CFE-A892-9E4D-86B8-28C922BCB30C}" type="pres">
      <dgm:prSet presAssocID="{041A4BD4-C7F4-8D4E-B2D4-8FD7366666E7}" presName="parTrans" presStyleLbl="bgSibTrans2D1" presStyleIdx="0" presStyleCnt="6"/>
      <dgm:spPr/>
      <dgm:t>
        <a:bodyPr/>
        <a:lstStyle/>
        <a:p>
          <a:endParaRPr lang="fr-FR"/>
        </a:p>
      </dgm:t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C304B1-DF0F-EC47-8644-1FD5D326718A}" type="pres">
      <dgm:prSet presAssocID="{1BA29D3B-0099-DA4D-A220-84C06D720003}" presName="parTrans" presStyleLbl="bgSibTrans2D1" presStyleIdx="1" presStyleCnt="6"/>
      <dgm:spPr/>
      <dgm:t>
        <a:bodyPr/>
        <a:lstStyle/>
        <a:p>
          <a:endParaRPr lang="fr-FR"/>
        </a:p>
      </dgm:t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DA2632F-375B-A949-825C-0334983C1FFD}" type="pres">
      <dgm:prSet presAssocID="{49285AD6-2A61-9449-9A23-24085139395A}" presName="parTrans" presStyleLbl="bgSibTrans2D1" presStyleIdx="2" presStyleCnt="6"/>
      <dgm:spPr/>
      <dgm:t>
        <a:bodyPr/>
        <a:lstStyle/>
        <a:p>
          <a:endParaRPr lang="fr-FR"/>
        </a:p>
      </dgm:t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CB2CDB-EB63-B745-ADB1-C6EBF2E6F6EF}" type="pres">
      <dgm:prSet presAssocID="{4CCDDDAF-CE79-544E-A67D-21E583513FB6}" presName="parTrans" presStyleLbl="bgSibTrans2D1" presStyleIdx="3" presStyleCnt="6"/>
      <dgm:spPr/>
      <dgm:t>
        <a:bodyPr/>
        <a:lstStyle/>
        <a:p>
          <a:endParaRPr lang="fr-FR"/>
        </a:p>
      </dgm:t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1A4675-BF82-FB45-9A02-D181E233724D}" type="pres">
      <dgm:prSet presAssocID="{7EDF04CC-88E7-DC47-B451-CC376832A9D3}" presName="parTrans" presStyleLbl="bgSibTrans2D1" presStyleIdx="4" presStyleCnt="6"/>
      <dgm:spPr/>
      <dgm:t>
        <a:bodyPr/>
        <a:lstStyle/>
        <a:p>
          <a:endParaRPr lang="fr-FR"/>
        </a:p>
      </dgm:t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C61D59-AC0E-E841-B9D0-14BB230F9DB4}" type="pres">
      <dgm:prSet presAssocID="{EC5770DA-B037-364D-A617-1460F292DED1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4A3EF30E-4E0A-2F44-AA5F-41AC170E3B9F}" type="pres">
      <dgm:prSet presAssocID="{0FF6D81D-C62E-3A47-9200-6392D7ED7B5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314909A7-BB9F-9540-BEA4-E7AAA37859B9}" type="presOf" srcId="{A2208E33-69E5-4D46-B57D-B27F81FA219E}" destId="{020EAFF4-7335-834A-BF88-3A8A607E5FDF}" srcOrd="0" destOrd="0" presId="urn:microsoft.com/office/officeart/2005/8/layout/radial4"/>
    <dgm:cxn modelId="{C733963D-A243-E646-BBB9-43BEF91A6CAF}" type="presOf" srcId="{EE6526CD-2162-A148-8E0C-3D4AB50F175C}" destId="{3DD1E28A-BDEB-604C-96B2-82F4413F0A32}" srcOrd="0" destOrd="0" presId="urn:microsoft.com/office/officeart/2005/8/layout/radial4"/>
    <dgm:cxn modelId="{AA0C5D56-98F1-5C40-AEC9-226EB64B4ECA}" type="presOf" srcId="{041A4BD4-C7F4-8D4E-B2D4-8FD7366666E7}" destId="{38DA1CFE-A892-9E4D-86B8-28C922BCB30C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6E87FBA4-1681-8742-B105-B67DD00F9B9B}" type="presOf" srcId="{AF6ABEDA-F788-384B-B98A-7F0E9CFA8E34}" destId="{19969AB2-CFF9-1D49-8E6E-685BFEC874D8}" srcOrd="0" destOrd="0" presId="urn:microsoft.com/office/officeart/2005/8/layout/radial4"/>
    <dgm:cxn modelId="{6D919C65-7306-F547-B0E1-3CBB3CAA62B2}" type="presOf" srcId="{49285AD6-2A61-9449-9A23-24085139395A}" destId="{BDA2632F-375B-A949-825C-0334983C1FFD}" srcOrd="0" destOrd="0" presId="urn:microsoft.com/office/officeart/2005/8/layout/radial4"/>
    <dgm:cxn modelId="{54741D97-9982-5240-98E5-A7F955714611}" type="presOf" srcId="{0A38D851-A442-234A-A88B-07336473154C}" destId="{92F89FD8-B233-2C43-8428-8278B2E88C4C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B6527D10-CB81-0744-9026-6AACDA6FD614}" type="presOf" srcId="{512399D5-355B-834E-9A64-35F92D5FC982}" destId="{FCE4DEF1-F129-094A-B0AE-DEDDB750A355}" srcOrd="0" destOrd="0" presId="urn:microsoft.com/office/officeart/2005/8/layout/radial4"/>
    <dgm:cxn modelId="{59BCD6E9-B743-8B42-A075-DFEDFBB33531}" type="presOf" srcId="{9DC4FDB9-4388-B746-A631-167054630DFA}" destId="{7B0C551F-BCF5-6045-B043-95DB0E812057}" srcOrd="0" destOrd="0" presId="urn:microsoft.com/office/officeart/2005/8/layout/radial4"/>
    <dgm:cxn modelId="{118C3E15-4501-AA48-954B-A450D45DB222}" type="presOf" srcId="{0FF6D81D-C62E-3A47-9200-6392D7ED7B5F}" destId="{4A3EF30E-4E0A-2F44-AA5F-41AC170E3B9F}" srcOrd="0" destOrd="0" presId="urn:microsoft.com/office/officeart/2005/8/layout/radial4"/>
    <dgm:cxn modelId="{1463C257-AAAC-4343-A6E4-998A6EA4FDF9}" type="presOf" srcId="{7AEE0BBC-E1B8-834A-94A6-CA16212CFD54}" destId="{37938472-9217-3B48-8E7A-27C3E7EFDB53}" srcOrd="0" destOrd="0" presId="urn:microsoft.com/office/officeart/2005/8/layout/radial4"/>
    <dgm:cxn modelId="{1264F600-B578-404E-9862-74CD2D879502}" type="presOf" srcId="{4CCDDDAF-CE79-544E-A67D-21E583513FB6}" destId="{B7CB2CDB-EB63-B745-ADB1-C6EBF2E6F6EF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960AADCE-323E-7940-98EC-8BD55FD53FBC}" srcId="{EE6526CD-2162-A148-8E0C-3D4AB50F175C}" destId="{0FF6D81D-C62E-3A47-9200-6392D7ED7B5F}" srcOrd="5" destOrd="0" parTransId="{EC5770DA-B037-364D-A617-1460F292DED1}" sibTransId="{49AB2CA4-AFAA-1A4B-BD75-211A225B11CB}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9B296C7A-8A9E-2243-91D5-4B439D43BAD1}" type="presOf" srcId="{7EDF04CC-88E7-DC47-B451-CC376832A9D3}" destId="{E61A4675-BF82-FB45-9A02-D181E233724D}" srcOrd="0" destOrd="0" presId="urn:microsoft.com/office/officeart/2005/8/layout/radial4"/>
    <dgm:cxn modelId="{8C6FDF52-AB7C-6840-86EF-78C08BA24A3A}" type="presOf" srcId="{1BA29D3B-0099-DA4D-A220-84C06D720003}" destId="{31C304B1-DF0F-EC47-8644-1FD5D326718A}" srcOrd="0" destOrd="0" presId="urn:microsoft.com/office/officeart/2005/8/layout/radial4"/>
    <dgm:cxn modelId="{67EDFB1C-AD9A-B34A-AC16-92A30A88F922}" type="presOf" srcId="{EC5770DA-B037-364D-A617-1460F292DED1}" destId="{13C61D59-AC0E-E841-B9D0-14BB230F9DB4}" srcOrd="0" destOrd="0" presId="urn:microsoft.com/office/officeart/2005/8/layout/radial4"/>
    <dgm:cxn modelId="{B3E130AC-252F-A143-860F-59D522E808B0}" type="presParOf" srcId="{37938472-9217-3B48-8E7A-27C3E7EFDB53}" destId="{3DD1E28A-BDEB-604C-96B2-82F4413F0A32}" srcOrd="0" destOrd="0" presId="urn:microsoft.com/office/officeart/2005/8/layout/radial4"/>
    <dgm:cxn modelId="{41E98D88-F3F5-7042-899E-253CC78513A3}" type="presParOf" srcId="{37938472-9217-3B48-8E7A-27C3E7EFDB53}" destId="{38DA1CFE-A892-9E4D-86B8-28C922BCB30C}" srcOrd="1" destOrd="0" presId="urn:microsoft.com/office/officeart/2005/8/layout/radial4"/>
    <dgm:cxn modelId="{2FA78D43-D23D-FE49-8797-176BC4859969}" type="presParOf" srcId="{37938472-9217-3B48-8E7A-27C3E7EFDB53}" destId="{020EAFF4-7335-834A-BF88-3A8A607E5FDF}" srcOrd="2" destOrd="0" presId="urn:microsoft.com/office/officeart/2005/8/layout/radial4"/>
    <dgm:cxn modelId="{C261F308-5679-9743-B723-30E0892FC96B}" type="presParOf" srcId="{37938472-9217-3B48-8E7A-27C3E7EFDB53}" destId="{31C304B1-DF0F-EC47-8644-1FD5D326718A}" srcOrd="3" destOrd="0" presId="urn:microsoft.com/office/officeart/2005/8/layout/radial4"/>
    <dgm:cxn modelId="{6FC80AB5-5BD5-FE43-8D3F-51D5033A3DC2}" type="presParOf" srcId="{37938472-9217-3B48-8E7A-27C3E7EFDB53}" destId="{19969AB2-CFF9-1D49-8E6E-685BFEC874D8}" srcOrd="4" destOrd="0" presId="urn:microsoft.com/office/officeart/2005/8/layout/radial4"/>
    <dgm:cxn modelId="{CBBC2745-6E6C-754E-863E-71BFEE39383F}" type="presParOf" srcId="{37938472-9217-3B48-8E7A-27C3E7EFDB53}" destId="{BDA2632F-375B-A949-825C-0334983C1FFD}" srcOrd="5" destOrd="0" presId="urn:microsoft.com/office/officeart/2005/8/layout/radial4"/>
    <dgm:cxn modelId="{EC900D38-B968-FB4B-B2EF-6734F9B4B6EB}" type="presParOf" srcId="{37938472-9217-3B48-8E7A-27C3E7EFDB53}" destId="{7B0C551F-BCF5-6045-B043-95DB0E812057}" srcOrd="6" destOrd="0" presId="urn:microsoft.com/office/officeart/2005/8/layout/radial4"/>
    <dgm:cxn modelId="{0E217D56-3C8B-1B4D-8B53-72906F567BFB}" type="presParOf" srcId="{37938472-9217-3B48-8E7A-27C3E7EFDB53}" destId="{B7CB2CDB-EB63-B745-ADB1-C6EBF2E6F6EF}" srcOrd="7" destOrd="0" presId="urn:microsoft.com/office/officeart/2005/8/layout/radial4"/>
    <dgm:cxn modelId="{2A6C7023-F719-0741-829E-95C4E4C1336E}" type="presParOf" srcId="{37938472-9217-3B48-8E7A-27C3E7EFDB53}" destId="{92F89FD8-B233-2C43-8428-8278B2E88C4C}" srcOrd="8" destOrd="0" presId="urn:microsoft.com/office/officeart/2005/8/layout/radial4"/>
    <dgm:cxn modelId="{C06E75DE-678E-5E49-93B3-A2E423221A20}" type="presParOf" srcId="{37938472-9217-3B48-8E7A-27C3E7EFDB53}" destId="{E61A4675-BF82-FB45-9A02-D181E233724D}" srcOrd="9" destOrd="0" presId="urn:microsoft.com/office/officeart/2005/8/layout/radial4"/>
    <dgm:cxn modelId="{85A2EAF7-AFD6-2243-96AF-6288DB859499}" type="presParOf" srcId="{37938472-9217-3B48-8E7A-27C3E7EFDB53}" destId="{FCE4DEF1-F129-094A-B0AE-DEDDB750A355}" srcOrd="10" destOrd="0" presId="urn:microsoft.com/office/officeart/2005/8/layout/radial4"/>
    <dgm:cxn modelId="{9BC1E5D8-29E5-7049-BFA2-34D59FD3D3A8}" type="presParOf" srcId="{37938472-9217-3B48-8E7A-27C3E7EFDB53}" destId="{13C61D59-AC0E-E841-B9D0-14BB230F9DB4}" srcOrd="11" destOrd="0" presId="urn:microsoft.com/office/officeart/2005/8/layout/radial4"/>
    <dgm:cxn modelId="{291101FF-A5C9-424D-A914-C0D85D2F6BDE}" type="presParOf" srcId="{37938472-9217-3B48-8E7A-27C3E7EFDB53}" destId="{4A3EF30E-4E0A-2F44-AA5F-41AC170E3B9F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18/08/2015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18/08/2015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5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14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92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1078D9A-DD45-2345-A56B-1FAD0ABE52BF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51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Large increase</a:t>
            </a:r>
            <a:r>
              <a:rPr lang="en-GB" baseline="0" dirty="0" smtClean="0"/>
              <a:t> of power deposition on target compared to SPL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58522-8947-4B47-832F-DB99C4C6F783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40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27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Discharge 8</a:t>
            </a:r>
            <a:r>
              <a:rPr lang="en-US" baseline="0" dirty="0" smtClean="0"/>
              <a:t> x 4x44kA modules</a:t>
            </a:r>
            <a:r>
              <a:rPr lang="en-US" dirty="0" smtClean="0"/>
              <a:t> to each horn every</a:t>
            </a:r>
            <a:r>
              <a:rPr lang="en-US" baseline="0" dirty="0" smtClean="0"/>
              <a:t> 20 ms, in between energy recovered at 97 % due to no-transformer situation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7116-FC31-E543-867F-1AAA3A62141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810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Compact design to confine radiation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7116-FC31-E543-867F-1AAA3A62141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441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864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81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2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983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69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61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26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80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87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93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94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11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253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1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12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03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65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4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65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843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89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5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36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60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58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0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76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595"/>
            <a:ext cx="9144000" cy="1143000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lang="en-GB" noProof="0" smtClean="0"/>
              <a:t>Cliquez et modifiez le titre</a:t>
            </a: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Rio, August 2015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IPHC/IN2P3-CNRS-UNISTRA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4736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15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Dracos IPHC/IN2P3-CNRS-UNISTRA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56B2-8471-7449-8C72-C94A962D9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6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78697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588670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0"/>
              </a:rPr>
              <a:t>Rio, August 2015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88670"/>
            <a:ext cx="2895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charset="0"/>
              </a:rPr>
              <a:t>M. Dracos IPHC/IN2P3-CNRS-UNISTRA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588670"/>
            <a:ext cx="2133600" cy="28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3" name="Image 2" descr="iphc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4292" cy="8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hyperlink" Target="http://lanl.arxiv.org/abs/1110.4583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739" y="29967"/>
            <a:ext cx="6924262" cy="3374133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182596"/>
            <a:ext cx="9144000" cy="2409885"/>
          </a:xfrm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rgbClr val="0000FF"/>
                </a:solidFill>
              </a:rPr>
              <a:t>The European Spallation Source Neutrino </a:t>
            </a:r>
            <a:r>
              <a:rPr lang="en-GB" sz="4800" dirty="0">
                <a:solidFill>
                  <a:srgbClr val="0000FF"/>
                </a:solidFill>
              </a:rPr>
              <a:t>Super </a:t>
            </a:r>
            <a:r>
              <a:rPr lang="en-GB" sz="4800" dirty="0" smtClean="0">
                <a:solidFill>
                  <a:srgbClr val="0000FF"/>
                </a:solidFill>
              </a:rPr>
              <a:t>Beam</a:t>
            </a:r>
            <a:br>
              <a:rPr lang="en-GB" sz="4800" dirty="0" smtClean="0">
                <a:solidFill>
                  <a:srgbClr val="0000FF"/>
                </a:solidFill>
              </a:rPr>
            </a:br>
            <a:r>
              <a:rPr lang="en-GB" sz="4800" dirty="0" smtClean="0">
                <a:solidFill>
                  <a:srgbClr val="0000FF"/>
                </a:solidFill>
              </a:rPr>
              <a:t>for </a:t>
            </a:r>
            <a:r>
              <a:rPr lang="en-GB" sz="4800" dirty="0">
                <a:solidFill>
                  <a:srgbClr val="0000FF"/>
                </a:solidFill>
              </a:rPr>
              <a:t>CP Violation discovery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5467" y="5524144"/>
            <a:ext cx="6400800" cy="9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Marcos DRACOS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IPHC-IN2P3/CNRS </a:t>
            </a:r>
            <a:r>
              <a:rPr lang="en-GB" sz="2000" dirty="0" err="1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Université</a:t>
            </a:r>
            <a:r>
              <a:rPr lang="en-GB" sz="2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 </a:t>
            </a:r>
            <a:r>
              <a:rPr lang="en-GB" sz="2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Strasbourg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August 14, 2015</a:t>
            </a:r>
            <a:endParaRPr lang="en-GB" sz="20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019" y="988769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844318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0" y="1264135"/>
            <a:ext cx="513442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he neutron program must not be affected and if possible synergetic modifications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 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 smtClean="0">
                <a:latin typeface="Times New Roman"/>
                <a:cs typeface="Times New Roman"/>
              </a:rPr>
              <a:t>350 kA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</a:t>
            </a:r>
            <a:r>
              <a:rPr lang="el-GR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(as those proposed for SNS)</a:t>
            </a:r>
            <a:endParaRPr lang="en-GB" sz="2000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82703" y="4858002"/>
            <a:ext cx="1661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neutrino flux 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at 100 </a:t>
            </a:r>
            <a:r>
              <a:rPr lang="en-GB" sz="16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km (similar spectrum than for EU FP7 EURO</a:t>
            </a:r>
            <a:r>
              <a:rPr lang="el-GR" sz="16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16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SPL SB)</a:t>
            </a:r>
            <a:endParaRPr lang="en-GB" sz="16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78" y="4657034"/>
            <a:ext cx="2101985" cy="22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844318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 smtClean="0">
                <a:solidFill>
                  <a:srgbClr val="FF6600"/>
                </a:solidFill>
                <a:latin typeface="Times New Roman"/>
                <a:cs typeface="Times New Roman"/>
              </a:rPr>
              <a:t>Previous Expertise</a:t>
            </a:r>
            <a:endParaRPr lang="en-GB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3033258407"/>
              </p:ext>
            </p:extLst>
          </p:nvPr>
        </p:nvGraphicFramePr>
        <p:xfrm>
          <a:off x="291008" y="848288"/>
          <a:ext cx="5796643" cy="4284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5" descr="pbedgeom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7884" y="999034"/>
            <a:ext cx="2696116" cy="15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434" y="2491552"/>
            <a:ext cx="2587566" cy="26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03342"/>
            <a:ext cx="3853533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824" y="4997771"/>
            <a:ext cx="2392176" cy="1871877"/>
          </a:xfrm>
          <a:prstGeom prst="rect">
            <a:avLst/>
          </a:prstGeom>
        </p:spPr>
      </p:pic>
      <p:pic>
        <p:nvPicPr>
          <p:cNvPr id="17" name="Image 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533" y="5293474"/>
            <a:ext cx="2977125" cy="15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7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2976" y="1274053"/>
            <a:ext cx="3901024" cy="401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5762" y="9595"/>
            <a:ext cx="7928237" cy="92544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40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Mitigation of high power effects</a:t>
            </a:r>
            <a:br>
              <a:rPr lang="en-GB" sz="40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</a:br>
            <a:r>
              <a:rPr lang="en-GB" sz="2000" b="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</a:t>
            </a:r>
            <a:r>
              <a:rPr lang="en-GB" sz="2000" b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4-Target/Horn system for EUROnu Super Beam)</a:t>
            </a:r>
            <a:endParaRPr lang="en-GB" sz="2000" b="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pic>
        <p:nvPicPr>
          <p:cNvPr id="37898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2325" y="4784725"/>
            <a:ext cx="236696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bedge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3" y="1422400"/>
            <a:ext cx="39433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201" y="935038"/>
            <a:ext cx="3983184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indent="-342900" defTabSz="914400">
              <a:defRPr/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Packed bed canister in symmetrical transverse flow configuration (titanium alloy spheres)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300192" y="2554974"/>
            <a:ext cx="1273175" cy="1273175"/>
            <a:chOff x="2722" y="1953"/>
            <a:chExt cx="3620" cy="3620"/>
          </a:xfrm>
        </p:grpSpPr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722" y="1953"/>
              <a:ext cx="3620" cy="36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128" y="2345"/>
              <a:ext cx="2837" cy="28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 rot="7200000">
              <a:off x="5259" y="394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4335" y="235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 rot="-7200000">
              <a:off x="3494" y="3977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18" descr="Sphere"/>
            <p:cNvSpPr>
              <a:spLocks noChangeArrowheads="1"/>
            </p:cNvSpPr>
            <p:nvPr/>
          </p:nvSpPr>
          <p:spPr bwMode="auto">
            <a:xfrm>
              <a:off x="3600" y="2880"/>
              <a:ext cx="1800" cy="1800"/>
            </a:xfrm>
            <a:prstGeom prst="ellipse">
              <a:avLst/>
            </a:prstGeom>
            <a:pattFill prst="sphere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2" name="AutoShape 19"/>
            <p:cNvCxnSpPr>
              <a:cxnSpLocks noChangeShapeType="1"/>
            </p:cNvCxnSpPr>
            <p:nvPr/>
          </p:nvCxnSpPr>
          <p:spPr bwMode="auto">
            <a:xfrm flipV="1">
              <a:off x="5655" y="4335"/>
              <a:ext cx="18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AutoShape 20"/>
            <p:cNvCxnSpPr>
              <a:cxnSpLocks noChangeShapeType="1"/>
            </p:cNvCxnSpPr>
            <p:nvPr/>
          </p:nvCxnSpPr>
          <p:spPr bwMode="auto">
            <a:xfrm>
              <a:off x="3270" y="4380"/>
              <a:ext cx="165" cy="27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AutoShape 21"/>
            <p:cNvCxnSpPr>
              <a:cxnSpLocks noChangeShapeType="1"/>
            </p:cNvCxnSpPr>
            <p:nvPr/>
          </p:nvCxnSpPr>
          <p:spPr bwMode="auto">
            <a:xfrm flipV="1">
              <a:off x="4350" y="2355"/>
              <a:ext cx="330" cy="1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AutoShape 22"/>
            <p:cNvCxnSpPr>
              <a:cxnSpLocks noChangeShapeType="1"/>
            </p:cNvCxnSpPr>
            <p:nvPr/>
          </p:nvCxnSpPr>
          <p:spPr bwMode="auto">
            <a:xfrm flipV="1">
              <a:off x="3555" y="3165"/>
              <a:ext cx="180" cy="28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AutoShape 23"/>
            <p:cNvCxnSpPr>
              <a:cxnSpLocks noChangeShapeType="1"/>
            </p:cNvCxnSpPr>
            <p:nvPr/>
          </p:nvCxnSpPr>
          <p:spPr bwMode="auto">
            <a:xfrm>
              <a:off x="4350" y="4740"/>
              <a:ext cx="330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AutoShape 24"/>
            <p:cNvCxnSpPr>
              <a:cxnSpLocks noChangeShapeType="1"/>
            </p:cNvCxnSpPr>
            <p:nvPr/>
          </p:nvCxnSpPr>
          <p:spPr bwMode="auto">
            <a:xfrm flipH="1" flipV="1">
              <a:off x="5280" y="3165"/>
              <a:ext cx="15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" name="AutoShape 25"/>
            <p:cNvCxnSpPr>
              <a:cxnSpLocks noChangeShapeType="1"/>
            </p:cNvCxnSpPr>
            <p:nvPr/>
          </p:nvCxnSpPr>
          <p:spPr bwMode="auto">
            <a:xfrm rot="14400000" flipV="1">
              <a:off x="3533" y="4052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AutoShape 26"/>
            <p:cNvCxnSpPr>
              <a:cxnSpLocks noChangeShapeType="1"/>
            </p:cNvCxnSpPr>
            <p:nvPr/>
          </p:nvCxnSpPr>
          <p:spPr bwMode="auto">
            <a:xfrm rot="10800000">
              <a:off x="4517" y="429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AutoShape 27"/>
            <p:cNvCxnSpPr>
              <a:cxnSpLocks noChangeShapeType="1"/>
            </p:cNvCxnSpPr>
            <p:nvPr/>
          </p:nvCxnSpPr>
          <p:spPr bwMode="auto">
            <a:xfrm rot="-3600000">
              <a:off x="3791" y="3056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AutoShape 28"/>
            <p:cNvCxnSpPr>
              <a:cxnSpLocks noChangeShapeType="1"/>
            </p:cNvCxnSpPr>
            <p:nvPr/>
          </p:nvCxnSpPr>
          <p:spPr bwMode="auto">
            <a:xfrm rot="3600000">
              <a:off x="5239" y="3010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AutoShape 29"/>
            <p:cNvCxnSpPr>
              <a:cxnSpLocks noChangeShapeType="1"/>
            </p:cNvCxnSpPr>
            <p:nvPr/>
          </p:nvCxnSpPr>
          <p:spPr bwMode="auto">
            <a:xfrm flipV="1">
              <a:off x="4515" y="223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AutoShape 30"/>
            <p:cNvCxnSpPr>
              <a:cxnSpLocks noChangeShapeType="1"/>
            </p:cNvCxnSpPr>
            <p:nvPr/>
          </p:nvCxnSpPr>
          <p:spPr bwMode="auto">
            <a:xfrm rot="7200000" flipV="1">
              <a:off x="5497" y="3977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34" name="Picture 2" descr="velab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4056063"/>
            <a:ext cx="29591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85738" y="5740400"/>
            <a:ext cx="18176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0000"/>
                </a:solidFill>
                <a:latin typeface="Calibri" charset="0"/>
              </a:rPr>
              <a:t>Helium Flow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36630" y="4184560"/>
            <a:ext cx="280828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 defTabSz="914400">
              <a:defRPr/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4-target/horn system to mitigate the high proton beam power (4 MW) and rate (50 Hz)</a:t>
            </a:r>
            <a:endParaRPr lang="en-GB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Rio, August 2015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IPHC/IN2P3-CNRS-UNISTRA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12</a:t>
            </a:fld>
            <a:endParaRPr lang="en-GB" noProof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5503497" y="5652534"/>
            <a:ext cx="1183197" cy="361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627744" y="5959700"/>
            <a:ext cx="21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target inside the horn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39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horn_es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46" r="6439" b="15960"/>
          <a:stretch/>
        </p:blipFill>
        <p:spPr>
          <a:xfrm>
            <a:off x="355600" y="968129"/>
            <a:ext cx="8365067" cy="4882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5100"/>
            <a:ext cx="8534400" cy="715962"/>
          </a:xfrm>
        </p:spPr>
        <p:txBody>
          <a:bodyPr>
            <a:noAutofit/>
          </a:bodyPr>
          <a:lstStyle/>
          <a:p>
            <a:r>
              <a:rPr lang="en-GB" sz="2400" dirty="0" smtClean="0"/>
              <a:t>Energy Deposition from secondary particles, 3 horns, </a:t>
            </a:r>
            <a:br>
              <a:rPr lang="en-GB" sz="2400" dirty="0" smtClean="0"/>
            </a:br>
            <a:r>
              <a:rPr lang="en-GB" sz="2400" dirty="0" smtClean="0"/>
              <a:t> ESS</a:t>
            </a:r>
            <a:r>
              <a:rPr lang="el-GR" sz="2400" dirty="0" smtClean="0"/>
              <a:t>ν</a:t>
            </a:r>
            <a:r>
              <a:rPr lang="en-US" sz="2400" dirty="0" smtClean="0"/>
              <a:t>SB</a:t>
            </a:r>
            <a:r>
              <a:rPr lang="en-GB" sz="2400" dirty="0" smtClean="0"/>
              <a:t> -1.6 MW/EUROnu -1.3 MW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4622800"/>
            <a:ext cx="3556000" cy="64633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dirty="0" smtClean="0"/>
              <a:t>P</a:t>
            </a:r>
            <a:r>
              <a:rPr lang="en-GB" baseline="-25000" dirty="0" smtClean="0"/>
              <a:t>tg </a:t>
            </a:r>
            <a:r>
              <a:rPr lang="en-GB" dirty="0" smtClean="0"/>
              <a:t> =   </a:t>
            </a:r>
            <a:r>
              <a:rPr lang="en-GB" dirty="0" smtClean="0">
                <a:solidFill>
                  <a:srgbClr val="FF0000"/>
                </a:solidFill>
              </a:rPr>
              <a:t>212/104 kW</a:t>
            </a:r>
          </a:p>
          <a:p>
            <a:r>
              <a:rPr lang="en-GB" dirty="0" smtClean="0"/>
              <a:t>P</a:t>
            </a:r>
            <a:r>
              <a:rPr lang="en-GB" baseline="-25000" dirty="0" smtClean="0"/>
              <a:t>h</a:t>
            </a:r>
            <a:r>
              <a:rPr lang="en-GB" dirty="0" smtClean="0"/>
              <a:t>   =    52/32 kW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9008" y="3033129"/>
            <a:ext cx="1549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13.6/9.4 kW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 rot="20230171">
            <a:off x="2634487" y="2796257"/>
            <a:ext cx="14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3.5/2.4 kW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516966" y="2432566"/>
            <a:ext cx="1456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2.4/1.7 kW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 rot="1468928">
            <a:off x="6180794" y="2772964"/>
            <a:ext cx="151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2.1/1.2 kW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877732" y="1337732"/>
            <a:ext cx="258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21/12.4 kW, t=10 mm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245331" y="2294679"/>
            <a:ext cx="132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2.8/1.6 kW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43466" y="996434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target Ti=65%d</a:t>
            </a:r>
            <a:r>
              <a:rPr lang="en-GB" baseline="-25000" dirty="0" smtClean="0"/>
              <a:t>Ti</a:t>
            </a:r>
            <a:r>
              <a:rPr lang="en-GB" dirty="0" smtClean="0"/>
              <a:t> , R</a:t>
            </a:r>
            <a:r>
              <a:rPr lang="en-GB" baseline="-25000" dirty="0" smtClean="0"/>
              <a:t>Ti</a:t>
            </a:r>
            <a:r>
              <a:rPr lang="en-GB" dirty="0" smtClean="0"/>
              <a:t>=1.5 cm 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876300" y="2226946"/>
            <a:ext cx="139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6.3/3.4 kW, t=10 mm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4013200" y="-114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Image 14" descr="E_upinner_es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4" t="12934" r="3594" b="4814"/>
          <a:stretch/>
        </p:blipFill>
        <p:spPr>
          <a:xfrm>
            <a:off x="-222807" y="3724194"/>
            <a:ext cx="4854074" cy="322632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52508" y="5711966"/>
            <a:ext cx="1155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92D050"/>
                </a:solidFill>
              </a:rPr>
              <a:t>Horn max</a:t>
            </a:r>
            <a:endParaRPr lang="en-GB" sz="1200" dirty="0">
              <a:solidFill>
                <a:srgbClr val="92D05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219208" y="5988965"/>
            <a:ext cx="266700" cy="360402"/>
          </a:xfrm>
          <a:prstGeom prst="straightConnector1">
            <a:avLst/>
          </a:prstGeom>
          <a:ln>
            <a:solidFill>
              <a:srgbClr val="D6F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952516" y="5988965"/>
            <a:ext cx="533392" cy="267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485908" y="5988965"/>
            <a:ext cx="1727192" cy="3326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485908" y="5988965"/>
            <a:ext cx="190500" cy="332601"/>
          </a:xfrm>
          <a:prstGeom prst="straightConnector1">
            <a:avLst/>
          </a:prstGeom>
          <a:ln>
            <a:solidFill>
              <a:srgbClr val="AFFC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21266" y="4854494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radial profile of power density kW/cm</a:t>
            </a:r>
            <a:r>
              <a:rPr lang="en-GB" sz="1200" baseline="30000" dirty="0" smtClean="0"/>
              <a:t>3</a:t>
            </a:r>
            <a:endParaRPr lang="en-GB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4889500" y="5988965"/>
            <a:ext cx="4064000" cy="64633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l</a:t>
            </a:r>
            <a:r>
              <a:rPr lang="en-US" dirty="0" smtClean="0"/>
              <a:t>arge increase of power (~x2) deposited on target @ ESS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781800" y="1022866"/>
            <a:ext cx="198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FLUKA 2014, flair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559550"/>
            <a:ext cx="2895600" cy="365125"/>
          </a:xfrm>
        </p:spPr>
        <p:txBody>
          <a:bodyPr/>
          <a:lstStyle/>
          <a:p>
            <a:r>
              <a:rPr lang="en-US" smtClean="0"/>
              <a:t>M. Dracos IPHC/IN2P3-CNRS-UNISTRA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56B2-8471-7449-8C72-C94A962D9B42}" type="slidenum">
              <a:rPr lang="en-US" smtClean="0"/>
              <a:t>13</a:t>
            </a:fld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6783519" y="5471702"/>
            <a:ext cx="186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(N. Vassilopoulos)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102240" y="1291749"/>
            <a:ext cx="8891588" cy="4778161"/>
            <a:chOff x="251520" y="2060848"/>
            <a:chExt cx="8892480" cy="4777381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</a:t>
              </a:r>
              <a:r>
                <a:rPr lang="en-GB" sz="1200" dirty="0" smtClean="0">
                  <a:solidFill>
                    <a:srgbClr val="333399"/>
                  </a:solidFill>
                  <a:latin typeface="Arial" charset="0"/>
                </a:rPr>
                <a:t>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 smtClean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 smtClean="0">
                  <a:solidFill>
                    <a:srgbClr val="333399"/>
                  </a:solidFill>
                  <a:latin typeface="Arial" charset="0"/>
                </a:rPr>
                <a:t>)</a:t>
              </a:r>
              <a:endParaRPr lang="en-GB" sz="1200" dirty="0">
                <a:solidFill>
                  <a:srgbClr val="333399"/>
                </a:solidFill>
                <a:latin typeface="Arial" charset="0"/>
              </a:endParaRP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 rot="16200000">
              <a:off x="4414259" y="6167642"/>
              <a:ext cx="1079539" cy="2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 smtClean="0">
                  <a:solidFill>
                    <a:srgbClr val="333399"/>
                  </a:solidFill>
                  <a:latin typeface="Arial" charset="0"/>
                </a:rPr>
                <a:t>8 m concrete</a:t>
              </a:r>
              <a:endParaRPr lang="en-GB" sz="1050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15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286" y="5494375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 smtClean="0"/>
              <a:t>Rio, August 2015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IPHC/IN2P3-CNRS-UNISTRA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14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00124" y="44172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993913" y="9595"/>
            <a:ext cx="6799993" cy="1183101"/>
          </a:xfrm>
        </p:spPr>
        <p:txBody>
          <a:bodyPr>
            <a:normAutofit fontScale="90000"/>
          </a:bodyPr>
          <a:lstStyle/>
          <a:p>
            <a:r>
              <a:rPr lang="en-GB" sz="40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200" b="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(copied from EUROnu)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648798" y="5424485"/>
            <a:ext cx="0" cy="4605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figure2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476" y="2859337"/>
            <a:ext cx="4661525" cy="3998663"/>
          </a:xfrm>
          <a:prstGeom prst="rect">
            <a:avLst/>
          </a:prstGeom>
          <a:solidFill>
            <a:schemeClr val="bg1"/>
          </a:solidFill>
          <a:effectLst>
            <a:outerShdw blurRad="67627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7656"/>
            <a:ext cx="6835072" cy="48494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PSU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69" y="4669918"/>
            <a:ext cx="4818694" cy="2191572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PSU: 8  times 4x44 kA modules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1-charger/capacitor/coil, 4-switches per 4x44 kA module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8 strip lines merged into 4 transmission lines in-out/horn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Large </a:t>
            </a:r>
            <a:r>
              <a:rPr lang="en-US" sz="2000" dirty="0">
                <a:solidFill>
                  <a:schemeClr val="tx2"/>
                </a:solidFill>
              </a:rPr>
              <a:t>e</a:t>
            </a:r>
            <a:r>
              <a:rPr lang="en-US" sz="2000" dirty="0" smtClean="0">
                <a:solidFill>
                  <a:schemeClr val="tx2"/>
                </a:solidFill>
              </a:rPr>
              <a:t>nergy recuperation</a:t>
            </a:r>
          </a:p>
        </p:txBody>
      </p:sp>
      <p:pic>
        <p:nvPicPr>
          <p:cNvPr id="6" name="Image 5" descr="psupply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347" y="112760"/>
            <a:ext cx="3192229" cy="2663311"/>
          </a:xfrm>
          <a:prstGeom prst="rect">
            <a:avLst/>
          </a:prstGeom>
          <a:effectLst>
            <a:outerShdw blurRad="676275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figure8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91" y="811700"/>
            <a:ext cx="4482505" cy="3892084"/>
          </a:xfrm>
          <a:prstGeom prst="rect">
            <a:avLst/>
          </a:prstGeom>
          <a:solidFill>
            <a:schemeClr val="bg1"/>
          </a:solidFill>
          <a:effectLst>
            <a:outerShdw blurRad="67627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1615176" y="467272"/>
            <a:ext cx="261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</a:rPr>
              <a:t>a</a:t>
            </a:r>
            <a:r>
              <a:rPr lang="en-US" u="sng" dirty="0" smtClean="0">
                <a:solidFill>
                  <a:srgbClr val="1F497D"/>
                </a:solidFill>
              </a:rPr>
              <a:t> 4x44 kA module</a:t>
            </a:r>
            <a:endParaRPr lang="en-US" u="sng" dirty="0">
              <a:solidFill>
                <a:srgbClr val="1F497D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3137754" y="1139138"/>
            <a:ext cx="3855713" cy="11645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3137754" y="2303640"/>
            <a:ext cx="2042031" cy="1070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 rot="20593593">
            <a:off x="5012267" y="1253654"/>
            <a:ext cx="84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8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Dracos IPHC/IN2P3-CNRS-UNISTRA</a:t>
            </a:r>
            <a:endParaRPr lang="en-US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56B2-8471-7449-8C72-C94A962D9B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395288" y="0"/>
            <a:ext cx="8748712" cy="981075"/>
          </a:xfrm>
        </p:spPr>
        <p:txBody>
          <a:bodyPr/>
          <a:lstStyle/>
          <a:p>
            <a:pPr eaLnBrk="1" hangingPunct="1"/>
            <a:r>
              <a:rPr lang="en-GB" sz="3600" dirty="0" smtClean="0">
                <a:latin typeface="Times New Roman" charset="0"/>
                <a:cs typeface="Times New Roman" charset="0"/>
              </a:rPr>
              <a:t>Proton </a:t>
            </a:r>
            <a:r>
              <a:rPr lang="en-GB" sz="3600" dirty="0">
                <a:latin typeface="Times New Roman" charset="0"/>
                <a:cs typeface="Times New Roman" charset="0"/>
              </a:rPr>
              <a:t>Beam Switchyard</a:t>
            </a:r>
            <a:endParaRPr lang="fr-FR" sz="3600" dirty="0">
              <a:latin typeface="Times New Roman" charset="0"/>
              <a:cs typeface="Times New Roman" charset="0"/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088" y="981075"/>
            <a:ext cx="3208337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27"/>
          <p:cNvSpPr txBox="1">
            <a:spLocks noChangeArrowheads="1"/>
          </p:cNvSpPr>
          <p:nvPr/>
        </p:nvSpPr>
        <p:spPr bwMode="auto">
          <a:xfrm>
            <a:off x="179388" y="2058988"/>
            <a:ext cx="51133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GB" sz="1600">
                <a:latin typeface="Times New Roman" charset="0"/>
              </a:rPr>
              <a:t> Update of the switchyard preliminarily designed for EURO</a:t>
            </a:r>
            <a:r>
              <a:rPr lang="el-GR" sz="1600">
                <a:latin typeface="Times New Roman" charset="0"/>
                <a:cs typeface="Times New Roman" charset="0"/>
              </a:rPr>
              <a:t>ν</a:t>
            </a:r>
            <a:r>
              <a:rPr lang="en-GB" sz="1600">
                <a:latin typeface="Times New Roman" charset="0"/>
              </a:rPr>
              <a:t> with ESS beam parameters (config.1)</a:t>
            </a:r>
          </a:p>
        </p:txBody>
      </p:sp>
      <p:pic>
        <p:nvPicPr>
          <p:cNvPr id="3077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730625"/>
            <a:ext cx="336232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263" y="3730625"/>
            <a:ext cx="34845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5364163" y="1052513"/>
          <a:ext cx="3073400" cy="1770443"/>
        </p:xfrm>
        <a:graphic>
          <a:graphicData uri="http://schemas.openxmlformats.org/drawingml/2006/table">
            <a:tbl>
              <a:tblPr/>
              <a:tblGrid>
                <a:gridCol w="1779587"/>
                <a:gridCol w="596900"/>
                <a:gridCol w="696913"/>
              </a:tblGrid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Parameter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EURO</a:t>
                      </a: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ν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ESS</a:t>
                      </a: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νSB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Particle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</a:t>
                      </a:r>
                      <a:r>
                        <a:rPr kumimoji="0" lang="en-GB" sz="1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</a:t>
                      </a:r>
                      <a:r>
                        <a:rPr kumimoji="0" lang="en-GB" sz="1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Proton kinetic energy (GeV)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4.5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2.5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Pulse intensity (mA)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40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62.5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Avg beam power (MW)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Beam rigidity (Tm)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17.85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11.02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Macro-pulse length (linac) (ms)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2.86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0.715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Pulse length (accu.) (μs)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1.5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1.5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Pulse repetition rate (Hz)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50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70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</a:tbl>
          </a:graphicData>
        </a:graphic>
      </p:graphicFrame>
      <p:sp>
        <p:nvSpPr>
          <p:cNvPr id="3121" name="Rectangle 6"/>
          <p:cNvSpPr>
            <a:spLocks noChangeArrowheads="1"/>
          </p:cNvSpPr>
          <p:nvPr/>
        </p:nvSpPr>
        <p:spPr bwMode="auto">
          <a:xfrm>
            <a:off x="144463" y="2644775"/>
            <a:ext cx="5364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600">
                <a:latin typeface="Times New Roman" charset="0"/>
              </a:rPr>
              <a:t> Other possible layouts currently being studied (i.e config.2)</a:t>
            </a:r>
          </a:p>
        </p:txBody>
      </p:sp>
      <p:sp>
        <p:nvSpPr>
          <p:cNvPr id="3122" name="Rectangle 7"/>
          <p:cNvSpPr>
            <a:spLocks noChangeArrowheads="1"/>
          </p:cNvSpPr>
          <p:nvPr/>
        </p:nvSpPr>
        <p:spPr bwMode="auto">
          <a:xfrm>
            <a:off x="15875" y="5170488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charset="0"/>
                <a:cs typeface="Times New Roman" charset="0"/>
              </a:rPr>
              <a:t>config1.</a:t>
            </a:r>
            <a:endParaRPr lang="fr-FR" sz="1400" i="1">
              <a:latin typeface="Times New Roman" charset="0"/>
              <a:cs typeface="Times New Roman" charset="0"/>
            </a:endParaRPr>
          </a:p>
        </p:txBody>
      </p:sp>
      <p:sp>
        <p:nvSpPr>
          <p:cNvPr id="3123" name="Rectangle 9"/>
          <p:cNvSpPr>
            <a:spLocks noChangeArrowheads="1"/>
          </p:cNvSpPr>
          <p:nvPr/>
        </p:nvSpPr>
        <p:spPr bwMode="auto">
          <a:xfrm>
            <a:off x="7983538" y="493395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charset="0"/>
                <a:cs typeface="Times New Roman" charset="0"/>
              </a:rPr>
              <a:t>config2.</a:t>
            </a:r>
            <a:endParaRPr lang="fr-FR" sz="1400" i="1">
              <a:latin typeface="Times New Roman" charset="0"/>
              <a:cs typeface="Times New Roman" charset="0"/>
            </a:endParaRPr>
          </a:p>
        </p:txBody>
      </p:sp>
      <p:sp>
        <p:nvSpPr>
          <p:cNvPr id="3124" name="Rectangle 8"/>
          <p:cNvSpPr>
            <a:spLocks noChangeArrowheads="1"/>
          </p:cNvSpPr>
          <p:nvPr/>
        </p:nvSpPr>
        <p:spPr bwMode="auto">
          <a:xfrm>
            <a:off x="881063" y="5586413"/>
            <a:ext cx="32940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 New Roman" charset="0"/>
                <a:cs typeface="Times New Roman" charset="0"/>
              </a:rPr>
              <a:t>Total length: </a:t>
            </a:r>
            <a:r>
              <a:rPr lang="en-US" sz="1400" b="1">
                <a:latin typeface="Times New Roman" charset="0"/>
                <a:cs typeface="Times New Roman" charset="0"/>
              </a:rPr>
              <a:t>43.4 m</a:t>
            </a:r>
          </a:p>
          <a:p>
            <a:r>
              <a:rPr lang="en-US" sz="1400">
                <a:latin typeface="Times New Roman" charset="0"/>
                <a:cs typeface="Times New Roman" charset="0"/>
              </a:rPr>
              <a:t>Max. B-field: 0.65 T (25 kA turns / pole)</a:t>
            </a:r>
          </a:p>
          <a:p>
            <a:r>
              <a:rPr lang="en-US" sz="1400">
                <a:latin typeface="Times New Roman" charset="0"/>
                <a:cs typeface="Times New Roman" charset="0"/>
              </a:rPr>
              <a:t>Dipole length: 2 m</a:t>
            </a:r>
          </a:p>
        </p:txBody>
      </p:sp>
      <p:sp>
        <p:nvSpPr>
          <p:cNvPr id="3125" name="Rectangle 10"/>
          <p:cNvSpPr>
            <a:spLocks noChangeArrowheads="1"/>
          </p:cNvSpPr>
          <p:nvPr/>
        </p:nvSpPr>
        <p:spPr bwMode="auto">
          <a:xfrm>
            <a:off x="4672013" y="5586413"/>
            <a:ext cx="32226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 New Roman" charset="0"/>
                <a:cs typeface="Times New Roman" charset="0"/>
              </a:rPr>
              <a:t>Total length: </a:t>
            </a:r>
            <a:r>
              <a:rPr lang="en-US" sz="1400" b="1">
                <a:latin typeface="Times New Roman" charset="0"/>
                <a:cs typeface="Times New Roman" charset="0"/>
              </a:rPr>
              <a:t>72.2 m</a:t>
            </a:r>
          </a:p>
          <a:p>
            <a:r>
              <a:rPr lang="en-US" sz="1400">
                <a:latin typeface="Times New Roman" charset="0"/>
                <a:cs typeface="Times New Roman" charset="0"/>
              </a:rPr>
              <a:t>Max. B-field: 0.73 T (29 kA turns / pole)</a:t>
            </a:r>
          </a:p>
          <a:p>
            <a:r>
              <a:rPr lang="en-US" sz="1400">
                <a:latin typeface="Times New Roman" charset="0"/>
                <a:cs typeface="Times New Roman" charset="0"/>
              </a:rPr>
              <a:t>Dipole length: 2 m</a:t>
            </a:r>
            <a:endParaRPr lang="fr-FR" sz="1400">
              <a:latin typeface="Times New Roman" charset="0"/>
              <a:cs typeface="Times New Roman" charset="0"/>
            </a:endParaRPr>
          </a:p>
        </p:txBody>
      </p:sp>
      <p:cxnSp>
        <p:nvCxnSpPr>
          <p:cNvPr id="15" name="Connecteur droit 14"/>
          <p:cNvCxnSpPr>
            <a:cxnSpLocks noChangeShapeType="1"/>
          </p:cNvCxnSpPr>
          <p:nvPr/>
        </p:nvCxnSpPr>
        <p:spPr bwMode="auto">
          <a:xfrm>
            <a:off x="4284663" y="3567113"/>
            <a:ext cx="0" cy="288607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27" name="Rectangle 15"/>
          <p:cNvSpPr>
            <a:spLocks noChangeArrowheads="1"/>
          </p:cNvSpPr>
          <p:nvPr/>
        </p:nvSpPr>
        <p:spPr bwMode="auto">
          <a:xfrm>
            <a:off x="144463" y="2982913"/>
            <a:ext cx="862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Times New Roman" charset="0"/>
                <a:cs typeface="Times New Roman" charset="0"/>
              </a:rPr>
              <a:t>• Selection criteria: number of magnetic elements needed + type of  operation (i.e. simple or bi-polar) + prospective of beam dump requirements.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8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395288" y="0"/>
            <a:ext cx="8748712" cy="9779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 smtClean="0">
                <a:latin typeface="Times New Roman" charset="0"/>
                <a:cs typeface="Times New Roman" charset="0"/>
              </a:rPr>
              <a:t>Proton </a:t>
            </a:r>
            <a:r>
              <a:rPr lang="en-GB" sz="4000" dirty="0">
                <a:latin typeface="Times New Roman" charset="0"/>
                <a:cs typeface="Times New Roman" charset="0"/>
              </a:rPr>
              <a:t>Beam Switchyard</a:t>
            </a:r>
            <a:endParaRPr lang="fr-FR" sz="4000" dirty="0">
              <a:latin typeface="Times New Roman" charset="0"/>
              <a:cs typeface="Times New Roman" charset="0"/>
            </a:endParaRPr>
          </a:p>
        </p:txBody>
      </p:sp>
      <p:sp>
        <p:nvSpPr>
          <p:cNvPr id="4099" name="ZoneTexte 6"/>
          <p:cNvSpPr txBox="1">
            <a:spLocks noChangeArrowheads="1"/>
          </p:cNvSpPr>
          <p:nvPr/>
        </p:nvSpPr>
        <p:spPr bwMode="auto">
          <a:xfrm>
            <a:off x="49213" y="6389688"/>
            <a:ext cx="737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>
                <a:latin typeface="Times New Roman" charset="0"/>
                <a:cs typeface="Times New Roman" charset="0"/>
              </a:rPr>
              <a:t>&gt; IPAC’15 Proceedings: E. Bouquerel, “</a:t>
            </a:r>
            <a:r>
              <a:rPr lang="en-GB" sz="1400" i="1">
                <a:latin typeface="Times New Roman" charset="0"/>
                <a:cs typeface="Times New Roman" charset="0"/>
              </a:rPr>
              <a:t>Design Status of the ESSnuSB Switchyard</a:t>
            </a:r>
            <a:r>
              <a:rPr lang="en-GB" sz="1400">
                <a:latin typeface="Times New Roman" charset="0"/>
                <a:cs typeface="Times New Roman" charset="0"/>
              </a:rPr>
              <a:t>”, MOPWA017</a:t>
            </a:r>
            <a:endParaRPr lang="fr-FR" sz="1400">
              <a:latin typeface="Times New Roman" charset="0"/>
              <a:cs typeface="Times New Roman" charset="0"/>
            </a:endParaRPr>
          </a:p>
        </p:txBody>
      </p:sp>
      <p:pic>
        <p:nvPicPr>
          <p:cNvPr id="4100" name="Imag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6408738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 22" descr="config1_enve_x_y_2tabl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459038"/>
            <a:ext cx="2595563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age 2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300" y="3729038"/>
            <a:ext cx="2773363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207963" y="1893888"/>
          <a:ext cx="3078162" cy="457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{21E4AEA4-8DFA-4A89-87EB-49C32662AFE0}</a:tableStyleId>
              </a:tblPr>
              <a:tblGrid>
                <a:gridCol w="1734226"/>
                <a:gridCol w="517034"/>
                <a:gridCol w="413451"/>
                <a:gridCol w="413451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 dirty="0">
                          <a:effectLst/>
                        </a:rPr>
                        <a:t>Quadrupole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>
                          <a:effectLst/>
                        </a:rPr>
                        <a:t>Q1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>
                          <a:effectLst/>
                        </a:rPr>
                        <a:t>Q2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>
                          <a:effectLst/>
                        </a:rPr>
                        <a:t>Q3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 dirty="0">
                          <a:effectLst/>
                        </a:rPr>
                        <a:t> Field gradient, T/m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 dirty="0">
                          <a:solidFill>
                            <a:schemeClr val="bg1"/>
                          </a:solidFill>
                          <a:effectLst/>
                        </a:rPr>
                        <a:t>1.9</a:t>
                      </a:r>
                      <a:endParaRPr lang="fr-FR" sz="1000" b="0" dirty="0">
                        <a:solidFill>
                          <a:schemeClr val="bg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 dirty="0">
                          <a:solidFill>
                            <a:schemeClr val="bg1"/>
                          </a:solidFill>
                          <a:effectLst/>
                        </a:rPr>
                        <a:t>-2.4</a:t>
                      </a:r>
                      <a:endParaRPr lang="fr-FR" sz="1000" b="0" dirty="0">
                        <a:solidFill>
                          <a:schemeClr val="bg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 dirty="0">
                          <a:effectLst/>
                        </a:rPr>
                        <a:t>1.1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accent3">
                        <a:lumMod val="6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GB" sz="1000" b="0" dirty="0">
                          <a:effectLst/>
                        </a:rPr>
                        <a:t>Intensity, NI per pole, kA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GB" sz="1000" b="0" dirty="0">
                          <a:effectLst/>
                        </a:rPr>
                        <a:t>30.8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GB" sz="1000" b="0" dirty="0">
                          <a:effectLst/>
                        </a:rPr>
                        <a:t>39.0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GB" sz="1000" b="0" dirty="0">
                          <a:effectLst/>
                        </a:rPr>
                        <a:t>17.8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au 25"/>
          <p:cNvGraphicFramePr>
            <a:graphicFrameLocks noGrp="1"/>
          </p:cNvGraphicFramePr>
          <p:nvPr/>
        </p:nvGraphicFramePr>
        <p:xfrm>
          <a:off x="4984750" y="5661025"/>
          <a:ext cx="3998914" cy="457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{21E4AEA4-8DFA-4A89-87EB-49C32662AFE0}</a:tableStyleId>
              </a:tblPr>
              <a:tblGrid>
                <a:gridCol w="1518406"/>
                <a:gridCol w="413418"/>
                <a:gridCol w="413418"/>
                <a:gridCol w="413418"/>
                <a:gridCol w="413418"/>
                <a:gridCol w="413418"/>
                <a:gridCol w="413418"/>
              </a:tblGrid>
              <a:tr h="0">
                <a:tc>
                  <a:txBody>
                    <a:bodyPr/>
                    <a:lstStyle/>
                    <a:p>
                      <a:pPr indent="18034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Quadrupole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>
                          <a:effectLst/>
                        </a:rPr>
                        <a:t>Q1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>
                          <a:effectLst/>
                        </a:rPr>
                        <a:t>Q2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>
                          <a:effectLst/>
                        </a:rPr>
                        <a:t>Q3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>
                          <a:effectLst/>
                        </a:rPr>
                        <a:t>Q4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>
                          <a:effectLst/>
                        </a:rPr>
                        <a:t>Q5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>
                          <a:effectLst/>
                        </a:rPr>
                        <a:t>Q6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/>
                </a:tc>
              </a:tr>
              <a:tr h="0">
                <a:tc>
                  <a:txBody>
                    <a:bodyPr/>
                    <a:lstStyle/>
                    <a:p>
                      <a:pPr indent="-9017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</a:rPr>
                        <a:t>Grad., T/m</a:t>
                      </a:r>
                      <a:endParaRPr lang="fr-FR" sz="1000" b="0" dirty="0">
                        <a:solidFill>
                          <a:schemeClr val="bg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</a:rPr>
                        <a:t>1.7</a:t>
                      </a:r>
                      <a:endParaRPr lang="fr-FR" sz="1000" b="0" dirty="0">
                        <a:solidFill>
                          <a:schemeClr val="bg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</a:rPr>
                        <a:t>-3.0</a:t>
                      </a:r>
                      <a:endParaRPr lang="fr-FR" sz="1000" b="0" dirty="0">
                        <a:solidFill>
                          <a:schemeClr val="bg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</a:rPr>
                        <a:t>1.7</a:t>
                      </a:r>
                      <a:endParaRPr lang="fr-FR" sz="1000" b="0" dirty="0">
                        <a:solidFill>
                          <a:schemeClr val="bg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</a:rPr>
                        <a:t>2.6</a:t>
                      </a:r>
                      <a:endParaRPr lang="fr-FR" sz="1000" b="0" dirty="0">
                        <a:solidFill>
                          <a:schemeClr val="bg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</a:rPr>
                        <a:t>-3.6</a:t>
                      </a:r>
                      <a:endParaRPr lang="fr-FR" sz="1000" b="0" dirty="0">
                        <a:solidFill>
                          <a:schemeClr val="bg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>
                          <a:effectLst/>
                        </a:rPr>
                        <a:t>2.0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-9017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0" dirty="0">
                          <a:effectLst/>
                        </a:rPr>
                        <a:t> </a:t>
                      </a:r>
                      <a:r>
                        <a:rPr lang="en-US" sz="1000" b="0" dirty="0">
                          <a:effectLst/>
                        </a:rPr>
                        <a:t>Intensity, NI / pole, kA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>
                          <a:effectLst/>
                        </a:rPr>
                        <a:t>27.2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>
                          <a:effectLst/>
                        </a:rPr>
                        <a:t>48.3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>
                          <a:effectLst/>
                        </a:rPr>
                        <a:t>28.5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>
                          <a:effectLst/>
                        </a:rPr>
                        <a:t>41.8</a:t>
                      </a:r>
                      <a:endParaRPr lang="fr-FR" sz="1000" b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>
                          <a:effectLst/>
                        </a:rPr>
                        <a:t>59.9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b="0" dirty="0">
                          <a:effectLst/>
                        </a:rPr>
                        <a:t>33.7</a:t>
                      </a:r>
                      <a:endParaRPr lang="fr-FR" sz="1000" b="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159" name="Image 2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376738"/>
            <a:ext cx="18208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0" name="Image 2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2760663"/>
            <a:ext cx="17653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1" name="Rectangle 28"/>
          <p:cNvSpPr>
            <a:spLocks noChangeArrowheads="1"/>
          </p:cNvSpPr>
          <p:nvPr/>
        </p:nvSpPr>
        <p:spPr bwMode="auto">
          <a:xfrm>
            <a:off x="76200" y="977900"/>
            <a:ext cx="6151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Times New Roman" charset="0"/>
                <a:cs typeface="Times New Roman" charset="0"/>
              </a:rPr>
              <a:t>• Assumptions:</a:t>
            </a:r>
          </a:p>
          <a:p>
            <a:r>
              <a:rPr lang="en-US" sz="1600">
                <a:latin typeface="Times New Roman" charset="0"/>
                <a:cs typeface="Times New Roman" charset="0"/>
              </a:rPr>
              <a:t>     - Norm. trans. Emittances: 225 μm (99.7%)</a:t>
            </a:r>
          </a:p>
          <a:p>
            <a:r>
              <a:rPr lang="en-US" sz="1600">
                <a:latin typeface="Times New Roman" charset="0"/>
                <a:cs typeface="Times New Roman" charset="0"/>
              </a:rPr>
              <a:t>     - Momentum dispersion: 0.1% rms.</a:t>
            </a:r>
          </a:p>
        </p:txBody>
      </p:sp>
      <p:sp>
        <p:nvSpPr>
          <p:cNvPr id="4162" name="Rectangle 29"/>
          <p:cNvSpPr>
            <a:spLocks noChangeArrowheads="1"/>
          </p:cNvSpPr>
          <p:nvPr/>
        </p:nvSpPr>
        <p:spPr bwMode="auto">
          <a:xfrm>
            <a:off x="4459288" y="170815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charset="0"/>
                <a:cs typeface="Times New Roman" charset="0"/>
              </a:rPr>
              <a:t>config1.</a:t>
            </a:r>
            <a:endParaRPr lang="fr-FR" sz="1400" i="1">
              <a:latin typeface="Times New Roman" charset="0"/>
              <a:cs typeface="Times New Roman" charset="0"/>
            </a:endParaRPr>
          </a:p>
        </p:txBody>
      </p:sp>
      <p:sp>
        <p:nvSpPr>
          <p:cNvPr id="4163" name="Rectangle 30"/>
          <p:cNvSpPr>
            <a:spLocks noChangeArrowheads="1"/>
          </p:cNvSpPr>
          <p:nvPr/>
        </p:nvSpPr>
        <p:spPr bwMode="auto">
          <a:xfrm>
            <a:off x="7740650" y="2122488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charset="0"/>
                <a:cs typeface="Times New Roman" charset="0"/>
              </a:rPr>
              <a:t>config2.</a:t>
            </a:r>
            <a:endParaRPr lang="fr-FR" sz="1400" i="1"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5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creen Shot 2013-07-09 at 9.22.02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25"/>
          <a:stretch/>
        </p:blipFill>
        <p:spPr>
          <a:xfrm>
            <a:off x="0" y="879175"/>
            <a:ext cx="9144000" cy="5836546"/>
          </a:xfrm>
          <a:prstGeom prst="rect">
            <a:avLst/>
          </a:prstGeom>
          <a:effectLst>
            <a:outerShdw blurRad="1270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224702"/>
            <a:ext cx="6940383" cy="514773"/>
          </a:xfrm>
        </p:spPr>
        <p:txBody>
          <a:bodyPr>
            <a:noAutofit/>
          </a:bodyPr>
          <a:lstStyle/>
          <a:p>
            <a:r>
              <a:rPr lang="en-GB" sz="3200" dirty="0" smtClean="0"/>
              <a:t>ESS</a:t>
            </a:r>
            <a:r>
              <a:rPr lang="el-GR" sz="3200" dirty="0" smtClean="0"/>
              <a:t>ν</a:t>
            </a:r>
            <a:r>
              <a:rPr lang="en-US" sz="3200" dirty="0" smtClean="0"/>
              <a:t>SB</a:t>
            </a:r>
            <a:r>
              <a:rPr lang="en-GB" sz="3200" dirty="0" smtClean="0"/>
              <a:t> layout</a:t>
            </a:r>
            <a:br>
              <a:rPr lang="en-GB" sz="3200" dirty="0" smtClean="0"/>
            </a:br>
            <a:r>
              <a:rPr lang="en-GB" sz="1800" dirty="0" smtClean="0"/>
              <a:t>(adopted from EUROnu Super Beam, inspired by J-PARC (T2K))</a:t>
            </a:r>
            <a:endParaRPr lang="en-GB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2844800" y="5244467"/>
            <a:ext cx="2748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3D5710"/>
                </a:solidFill>
              </a:rPr>
              <a:t>Switching yard to four proton beams or  accumulator rings</a:t>
            </a:r>
            <a:endParaRPr lang="en-GB" b="1" dirty="0">
              <a:solidFill>
                <a:srgbClr val="3D571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94971" y="2563193"/>
            <a:ext cx="2078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3D5710"/>
                </a:solidFill>
              </a:rPr>
              <a:t>Iron (2.2 m) and concrete (3.7 m) shielding</a:t>
            </a:r>
            <a:endParaRPr lang="en-GB" b="1" dirty="0">
              <a:solidFill>
                <a:srgbClr val="3D571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20639207">
            <a:off x="5570766" y="3490993"/>
            <a:ext cx="212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3D5710"/>
                </a:solidFill>
              </a:rPr>
              <a:t>Decay tunnel </a:t>
            </a:r>
          </a:p>
          <a:p>
            <a:r>
              <a:rPr lang="en-GB" b="1" dirty="0" smtClean="0">
                <a:solidFill>
                  <a:srgbClr val="3D5710"/>
                </a:solidFill>
              </a:rPr>
              <a:t>He vessel (25 m)</a:t>
            </a:r>
            <a:endParaRPr lang="en-GB" b="1" dirty="0">
              <a:solidFill>
                <a:srgbClr val="3D571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183279" y="953976"/>
            <a:ext cx="107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3D5710"/>
                </a:solidFill>
              </a:rPr>
              <a:t>PSU </a:t>
            </a:r>
            <a:endParaRPr lang="en-GB" b="1" dirty="0">
              <a:solidFill>
                <a:srgbClr val="3D571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00695" y="3145738"/>
            <a:ext cx="108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3D5710"/>
                </a:solidFill>
              </a:rPr>
              <a:t>Beam dump</a:t>
            </a:r>
            <a:endParaRPr lang="en-GB" b="1" dirty="0">
              <a:solidFill>
                <a:srgbClr val="3D571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 rot="20488904">
            <a:off x="6859283" y="4142089"/>
            <a:ext cx="2053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3D5710"/>
                </a:solidFill>
              </a:rPr>
              <a:t>Concrete surrounding shielding) (8 m)</a:t>
            </a:r>
            <a:endParaRPr lang="en-GB" b="1" dirty="0">
              <a:solidFill>
                <a:srgbClr val="3D571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20597254">
            <a:off x="6713892" y="2160322"/>
            <a:ext cx="2150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3D5710"/>
                </a:solidFill>
              </a:rPr>
              <a:t>Concrete surrounding</a:t>
            </a:r>
            <a:r>
              <a:rPr lang="en-GB" b="1" dirty="0">
                <a:solidFill>
                  <a:srgbClr val="3D5710"/>
                </a:solidFill>
              </a:rPr>
              <a:t> </a:t>
            </a:r>
            <a:r>
              <a:rPr lang="en-GB" b="1" dirty="0" smtClean="0">
                <a:solidFill>
                  <a:srgbClr val="3D5710"/>
                </a:solidFill>
              </a:rPr>
              <a:t>shielding (8 m)</a:t>
            </a:r>
            <a:endParaRPr lang="en-GB" b="1" dirty="0">
              <a:solidFill>
                <a:srgbClr val="3D571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798591" y="2903309"/>
            <a:ext cx="734083" cy="1"/>
          </a:xfrm>
          <a:prstGeom prst="straightConnector1">
            <a:avLst/>
          </a:prstGeom>
          <a:ln w="38100" cmpd="sng">
            <a:solidFill>
              <a:srgbClr val="3D57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8" idx="0"/>
          </p:cNvCxnSpPr>
          <p:nvPr/>
        </p:nvCxnSpPr>
        <p:spPr>
          <a:xfrm flipH="1" flipV="1">
            <a:off x="3747808" y="4489111"/>
            <a:ext cx="471101" cy="755356"/>
          </a:xfrm>
          <a:prstGeom prst="straightConnector1">
            <a:avLst/>
          </a:prstGeom>
          <a:ln w="38100" cmpd="sng">
            <a:solidFill>
              <a:srgbClr val="3D57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098251" y="4727985"/>
            <a:ext cx="1896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3D5710"/>
                </a:solidFill>
              </a:rPr>
              <a:t>4-targets/horns</a:t>
            </a:r>
          </a:p>
          <a:p>
            <a:r>
              <a:rPr lang="en-GB" b="1" dirty="0" smtClean="0">
                <a:solidFill>
                  <a:srgbClr val="3D5710"/>
                </a:solidFill>
              </a:rPr>
              <a:t>Vessel (He)</a:t>
            </a:r>
            <a:endParaRPr lang="en-GB" b="1" dirty="0">
              <a:solidFill>
                <a:srgbClr val="3D5710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5579500" y="4206467"/>
            <a:ext cx="466944" cy="597893"/>
          </a:xfrm>
          <a:prstGeom prst="straightConnector1">
            <a:avLst/>
          </a:prstGeom>
          <a:ln w="38100" cmpd="sng">
            <a:solidFill>
              <a:srgbClr val="3D57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20683288">
            <a:off x="7113653" y="5875408"/>
            <a:ext cx="17928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EUROnu</a:t>
            </a:r>
          </a:p>
          <a:p>
            <a:pPr algn="ctr"/>
            <a:r>
              <a:rPr lang="en-GB" sz="1600" dirty="0" smtClean="0"/>
              <a:t>arXiv</a:t>
            </a:r>
            <a:r>
              <a:rPr lang="en-GB" sz="1600" dirty="0"/>
              <a:t>:</a:t>
            </a:r>
            <a:r>
              <a:rPr lang="en-GB" sz="1600" dirty="0" smtClean="0"/>
              <a:t>1212.0732</a:t>
            </a:r>
            <a:endParaRPr lang="en-GB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Dracos IPHC/IN2P3-CNRS-UNISTRA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6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500"/>
            <a:ext cx="9144000" cy="6648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8136" y="6561"/>
            <a:ext cx="3402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Possible Layout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058" y="6503609"/>
            <a:ext cx="280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T. </a:t>
            </a:r>
            <a:r>
              <a:rPr lang="en-US" dirty="0" err="1" smtClean="0"/>
              <a:t>Ekelöf</a:t>
            </a:r>
            <a:r>
              <a:rPr lang="en-US" dirty="0" smtClean="0"/>
              <a:t>, F. </a:t>
            </a:r>
            <a:r>
              <a:rPr lang="en-US" dirty="0" err="1" smtClean="0"/>
              <a:t>Gerigk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2443" y="3339357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Avoid sharper bends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Dracos IPHC/IN2P3-CNRS-UNISTRA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56B2-8471-7449-8C72-C94A962D9B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98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1852" y="9595"/>
            <a:ext cx="7012148" cy="78286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sz="36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4"/>
            <a:ext cx="2131852" cy="110625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257610" y="6010708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3" descr="\\tsl.uu.local\DFS\Users 2\ekelof\Desktop\150 km baseline edited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33739"/>
            <a:ext cx="2522215" cy="225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 flipH="1">
            <a:off x="1296611" y="4207565"/>
            <a:ext cx="1917041" cy="2000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47268"/>
            <a:ext cx="1954964" cy="110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8" y="4019377"/>
            <a:ext cx="449544" cy="30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7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5600" y="20638"/>
            <a:ext cx="8229600" cy="1143000"/>
          </a:xfrm>
        </p:spPr>
        <p:txBody>
          <a:bodyPr/>
          <a:lstStyle/>
          <a:p>
            <a:r>
              <a:rPr lang="en-US" dirty="0" smtClean="0"/>
              <a:t>Switch from 2.5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4064000"/>
            <a:ext cx="8229600" cy="4525963"/>
          </a:xfrm>
        </p:spPr>
        <p:txBody>
          <a:bodyPr/>
          <a:lstStyle/>
          <a:p>
            <a:r>
              <a:rPr lang="en-US" dirty="0" smtClean="0"/>
              <a:t>Assume again 0.15 T maximum B field</a:t>
            </a:r>
          </a:p>
          <a:p>
            <a:r>
              <a:rPr lang="en-US" dirty="0" smtClean="0"/>
              <a:t>Consider switching dipoles as proposed for SPL-EURISOL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900"/>
            <a:ext cx="9144000" cy="4628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4872746"/>
            <a:ext cx="4762500" cy="174959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23900" y="5029200"/>
            <a:ext cx="952500" cy="8001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8188" y="4739164"/>
            <a:ext cx="139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Switch for H-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66000" y="141028"/>
            <a:ext cx="1778000" cy="438581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900" dirty="0"/>
              <a:t>(start of a quad package)</a:t>
            </a:r>
          </a:p>
          <a:p>
            <a:r>
              <a:rPr lang="en-US" sz="900" dirty="0"/>
              <a:t>DRIFT 256.2 50 0</a:t>
            </a:r>
          </a:p>
          <a:p>
            <a:r>
              <a:rPr lang="en-US" sz="900" dirty="0"/>
              <a:t>QUAD 410 4.61286 50 0 0 0 0 0</a:t>
            </a:r>
          </a:p>
          <a:p>
            <a:r>
              <a:rPr lang="en-US" sz="900" dirty="0"/>
              <a:t>DRIFT 600 50 0</a:t>
            </a:r>
          </a:p>
          <a:p>
            <a:r>
              <a:rPr lang="en-US" sz="900" dirty="0"/>
              <a:t>QUAD 410 -4.61286 50 0 0 0 0 0</a:t>
            </a:r>
          </a:p>
          <a:p>
            <a:r>
              <a:rPr lang="en-US" sz="900" dirty="0"/>
              <a:t>DRIFT 256.2 50 0</a:t>
            </a:r>
          </a:p>
          <a:p>
            <a:r>
              <a:rPr lang="en-US" sz="900" dirty="0"/>
              <a:t>(end of a quad package)</a:t>
            </a:r>
          </a:p>
          <a:p>
            <a:endParaRPr lang="en-US" sz="900" dirty="0"/>
          </a:p>
          <a:p>
            <a:r>
              <a:rPr lang="en-US" sz="900" dirty="0"/>
              <a:t>(start of the drift space)</a:t>
            </a:r>
          </a:p>
          <a:p>
            <a:r>
              <a:rPr lang="en-US" sz="900" dirty="0"/>
              <a:t>DRIFT 1646.9 50 0</a:t>
            </a:r>
          </a:p>
          <a:p>
            <a:r>
              <a:rPr lang="en-US" sz="900" dirty="0"/>
              <a:t>DRIFT 1646.9 50 0</a:t>
            </a:r>
          </a:p>
          <a:p>
            <a:r>
              <a:rPr lang="en-US" sz="900" dirty="0"/>
              <a:t>DRIFT 1646.9 50 0</a:t>
            </a:r>
          </a:p>
          <a:p>
            <a:r>
              <a:rPr lang="en-US" sz="900" dirty="0"/>
              <a:t>DRIFT 1646.9 50 0</a:t>
            </a:r>
          </a:p>
          <a:p>
            <a:r>
              <a:rPr lang="en-US" sz="900" dirty="0"/>
              <a:t>(end of the drift space)</a:t>
            </a:r>
          </a:p>
          <a:p>
            <a:endParaRPr lang="en-US" sz="900" dirty="0"/>
          </a:p>
          <a:p>
            <a:r>
              <a:rPr lang="en-US" sz="900" dirty="0"/>
              <a:t>(start of a quad package)</a:t>
            </a:r>
          </a:p>
          <a:p>
            <a:r>
              <a:rPr lang="en-US" sz="900" dirty="0"/>
              <a:t>DRIFT 256.2 50 0</a:t>
            </a:r>
          </a:p>
          <a:p>
            <a:r>
              <a:rPr lang="en-US" sz="900" dirty="0"/>
              <a:t>QUAD 410 4.62783 50 0 0 0 0 0</a:t>
            </a:r>
          </a:p>
          <a:p>
            <a:r>
              <a:rPr lang="en-US" sz="900" dirty="0"/>
              <a:t>DRIFT 600 50 0</a:t>
            </a:r>
          </a:p>
          <a:p>
            <a:r>
              <a:rPr lang="en-US" sz="900" dirty="0"/>
              <a:t>QUAD 410 -4.62783 50 0 0 0 0 0</a:t>
            </a:r>
          </a:p>
          <a:p>
            <a:r>
              <a:rPr lang="en-US" sz="900" dirty="0"/>
              <a:t>DRIFT 256.2 50 0</a:t>
            </a:r>
          </a:p>
          <a:p>
            <a:r>
              <a:rPr lang="en-US" sz="900" dirty="0"/>
              <a:t>(end of a quad package)</a:t>
            </a:r>
          </a:p>
          <a:p>
            <a:endParaRPr lang="en-US" sz="900" dirty="0"/>
          </a:p>
          <a:p>
            <a:r>
              <a:rPr lang="en-US" sz="900" dirty="0"/>
              <a:t>(start of the drift space)</a:t>
            </a:r>
          </a:p>
          <a:p>
            <a:r>
              <a:rPr lang="en-US" sz="900" dirty="0"/>
              <a:t>DRIFT 720.3 50 0</a:t>
            </a:r>
          </a:p>
          <a:p>
            <a:r>
              <a:rPr lang="en-US" sz="900" dirty="0"/>
              <a:t>(end of the drift space)</a:t>
            </a:r>
          </a:p>
          <a:p>
            <a:endParaRPr lang="en-US" sz="900" dirty="0"/>
          </a:p>
          <a:p>
            <a:r>
              <a:rPr lang="en-US" sz="900" dirty="0"/>
              <a:t>(start of dipole)</a:t>
            </a:r>
          </a:p>
          <a:p>
            <a:r>
              <a:rPr lang="en-US" sz="900" dirty="0"/>
              <a:t>BEND -4 25783.1 0 50 1</a:t>
            </a:r>
          </a:p>
          <a:p>
            <a:r>
              <a:rPr lang="en-US" sz="900" dirty="0"/>
              <a:t>(end of dipole)</a:t>
            </a:r>
          </a:p>
          <a:p>
            <a:r>
              <a:rPr lang="en-US" sz="900" dirty="0"/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4611" y="1428092"/>
            <a:ext cx="4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Drift-space between quads before dogleg ~ 6.6 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Dracos IPHC/IN2P3-CNRS-UNISTRA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56B2-8471-7449-8C72-C94A962D9B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ZoneTexte 6"/>
          <p:cNvSpPr txBox="1">
            <a:spLocks noChangeArrowheads="1"/>
          </p:cNvSpPr>
          <p:nvPr/>
        </p:nvSpPr>
        <p:spPr bwMode="auto">
          <a:xfrm>
            <a:off x="0" y="6389688"/>
            <a:ext cx="852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>
                <a:latin typeface="Times New Roman" charset="0"/>
                <a:cs typeface="Times New Roman" charset="0"/>
              </a:rPr>
              <a:t>&gt; IPAC’15 Proceedings: E. Wildner et al., “</a:t>
            </a:r>
            <a:r>
              <a:rPr lang="en-US" sz="1400" i="1">
                <a:latin typeface="Times New Roman" charset="0"/>
                <a:cs typeface="Times New Roman" charset="0"/>
              </a:rPr>
              <a:t>The Accumulator of the ESSnuSB for Neutrino Production</a:t>
            </a:r>
            <a:r>
              <a:rPr lang="en-US" sz="1400">
                <a:latin typeface="Times New Roman" charset="0"/>
                <a:cs typeface="Times New Roman" charset="0"/>
              </a:rPr>
              <a:t>”, THPF100</a:t>
            </a:r>
            <a:endParaRPr lang="fr-FR" sz="1400">
              <a:latin typeface="Times New Roman" charset="0"/>
              <a:cs typeface="Times New Roman" charset="0"/>
            </a:endParaRPr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1122363"/>
            <a:ext cx="2563813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273175"/>
            <a:ext cx="257651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539750" y="1490663"/>
            <a:ext cx="1009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7200" defTabSz="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44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1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288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60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4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57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C=376 m</a:t>
            </a:r>
          </a:p>
        </p:txBody>
      </p:sp>
      <p:sp>
        <p:nvSpPr>
          <p:cNvPr id="2055" name="TextBox 12"/>
          <p:cNvSpPr txBox="1">
            <a:spLocks noChangeArrowheads="1"/>
          </p:cNvSpPr>
          <p:nvPr/>
        </p:nvSpPr>
        <p:spPr bwMode="auto">
          <a:xfrm>
            <a:off x="3159125" y="3448050"/>
            <a:ext cx="2017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7200" defTabSz="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44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1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288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60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4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57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Straight          Arc</a:t>
            </a:r>
          </a:p>
        </p:txBody>
      </p:sp>
      <p:cxnSp>
        <p:nvCxnSpPr>
          <p:cNvPr id="12" name="Straight Arrow Connector 15"/>
          <p:cNvCxnSpPr>
            <a:cxnSpLocks noChangeShapeType="1"/>
          </p:cNvCxnSpPr>
          <p:nvPr/>
        </p:nvCxnSpPr>
        <p:spPr bwMode="auto">
          <a:xfrm>
            <a:off x="3192463" y="3429000"/>
            <a:ext cx="731837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Straight Arrow Connector 17"/>
          <p:cNvCxnSpPr>
            <a:cxnSpLocks noChangeShapeType="1"/>
          </p:cNvCxnSpPr>
          <p:nvPr/>
        </p:nvCxnSpPr>
        <p:spPr bwMode="auto">
          <a:xfrm>
            <a:off x="4067175" y="3429000"/>
            <a:ext cx="1470025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833438" y="3141663"/>
            <a:ext cx="1363662" cy="2762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7200" defTabSz="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44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1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288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60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4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57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  <a:cs typeface="Times New Roman" charset="0"/>
              </a:rPr>
              <a:t>J. Jonnerby, CERN</a:t>
            </a:r>
          </a:p>
        </p:txBody>
      </p:sp>
      <p:pic>
        <p:nvPicPr>
          <p:cNvPr id="205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24130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Rectangle 18"/>
          <p:cNvSpPr>
            <a:spLocks noChangeArrowheads="1"/>
          </p:cNvSpPr>
          <p:nvPr/>
        </p:nvSpPr>
        <p:spPr bwMode="auto">
          <a:xfrm>
            <a:off x="211138" y="3846513"/>
            <a:ext cx="780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>
                <a:latin typeface="Times New Roman" charset="0"/>
                <a:cs typeface="Times New Roman" charset="0"/>
              </a:rPr>
              <a:t>376 m long ring as one of the possible layout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>
                <a:latin typeface="Times New Roman" charset="0"/>
                <a:cs typeface="Times New Roman" charset="0"/>
              </a:rPr>
              <a:t>Stripping foil injection: Temperature of the foils currently under studies</a:t>
            </a:r>
            <a:endParaRPr lang="fr-FR" sz="2000"/>
          </a:p>
        </p:txBody>
      </p:sp>
      <p:sp>
        <p:nvSpPr>
          <p:cNvPr id="2061" name="Rectangle 19"/>
          <p:cNvSpPr>
            <a:spLocks noChangeArrowheads="1"/>
          </p:cNvSpPr>
          <p:nvPr/>
        </p:nvSpPr>
        <p:spPr bwMode="auto">
          <a:xfrm>
            <a:off x="6153150" y="2974975"/>
            <a:ext cx="2646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>
                <a:latin typeface="Times New Roman" charset="0"/>
                <a:cs typeface="Times New Roman" charset="0"/>
              </a:rPr>
              <a:t>Summary of Lattice Parameters for the Accumulator</a:t>
            </a:r>
            <a:endParaRPr lang="fr-FR" sz="1400" i="1">
              <a:latin typeface="Times New Roman" charset="0"/>
              <a:cs typeface="Times New Roman" charset="0"/>
            </a:endParaRPr>
          </a:p>
        </p:txBody>
      </p:sp>
      <p:sp>
        <p:nvSpPr>
          <p:cNvPr id="2062" name="TextBox 3"/>
          <p:cNvSpPr txBox="1">
            <a:spLocks noChangeArrowheads="1"/>
          </p:cNvSpPr>
          <p:nvPr/>
        </p:nvSpPr>
        <p:spPr bwMode="auto">
          <a:xfrm>
            <a:off x="1947863" y="4787900"/>
            <a:ext cx="117633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7200" defTabSz="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44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1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288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60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4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57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>
                <a:latin typeface="Times New Roman" charset="0"/>
                <a:cs typeface="Times New Roman" charset="0"/>
              </a:rPr>
              <a:t>1797 K (H- Linac Beam)</a:t>
            </a:r>
          </a:p>
        </p:txBody>
      </p:sp>
      <p:pic>
        <p:nvPicPr>
          <p:cNvPr id="2063" name="Picture 2" descr="\\cern.ch\dfs\Users\h\hos\Documents\ESSnuSB\Pictures\Linac.re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4681538"/>
            <a:ext cx="180657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" descr="\\cern.ch\dfs\Users\h\hos\Documents\ESSnuSB\Pictures\Lin_Circ.ref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038" y="4652963"/>
            <a:ext cx="1965325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4" descr="\\cern.ch\dfs\Users\h\hos\Documents\ESSnuSB\Pictures\Temp.re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763" y="4954588"/>
            <a:ext cx="24066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Rectangle 30"/>
          <p:cNvSpPr>
            <a:spLocks noChangeArrowheads="1"/>
          </p:cNvSpPr>
          <p:nvPr/>
        </p:nvSpPr>
        <p:spPr bwMode="auto">
          <a:xfrm>
            <a:off x="1778000" y="6129338"/>
            <a:ext cx="1516063" cy="27781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n-US" sz="1200">
                <a:latin typeface="Times New Roman" charset="0"/>
                <a:cs typeface="Times New Roman" charset="0"/>
              </a:rPr>
              <a:t>H. Schönauer, CERN</a:t>
            </a:r>
          </a:p>
        </p:txBody>
      </p:sp>
      <p:sp>
        <p:nvSpPr>
          <p:cNvPr id="2067" name="ZoneTexte 21"/>
          <p:cNvSpPr txBox="1">
            <a:spLocks noChangeArrowheads="1"/>
          </p:cNvSpPr>
          <p:nvPr/>
        </p:nvSpPr>
        <p:spPr bwMode="auto">
          <a:xfrm>
            <a:off x="146050" y="4954588"/>
            <a:ext cx="5794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latin typeface="Times New Roman" charset="0"/>
                <a:cs typeface="Times New Roman" charset="0"/>
              </a:rPr>
              <a:t>T [˚K]</a:t>
            </a:r>
            <a:endParaRPr lang="fr-FR" sz="1200">
              <a:latin typeface="Times New Roman" charset="0"/>
              <a:cs typeface="Times New Roman" charset="0"/>
            </a:endParaRPr>
          </a:p>
        </p:txBody>
      </p:sp>
      <p:sp>
        <p:nvSpPr>
          <p:cNvPr id="2068" name="ZoneTexte 32"/>
          <p:cNvSpPr txBox="1">
            <a:spLocks noChangeArrowheads="1"/>
          </p:cNvSpPr>
          <p:nvPr/>
        </p:nvSpPr>
        <p:spPr bwMode="auto">
          <a:xfrm>
            <a:off x="1616075" y="5726113"/>
            <a:ext cx="549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latin typeface="Times New Roman" charset="0"/>
                <a:cs typeface="Times New Roman" charset="0"/>
              </a:rPr>
              <a:t>t [ms]</a:t>
            </a:r>
            <a:endParaRPr lang="fr-FR" sz="1200">
              <a:latin typeface="Times New Roman" charset="0"/>
              <a:cs typeface="Times New Roman" charset="0"/>
            </a:endParaRPr>
          </a:p>
        </p:txBody>
      </p:sp>
      <p:sp>
        <p:nvSpPr>
          <p:cNvPr id="2069" name="ZoneTexte 33"/>
          <p:cNvSpPr txBox="1">
            <a:spLocks noChangeArrowheads="1"/>
          </p:cNvSpPr>
          <p:nvPr/>
        </p:nvSpPr>
        <p:spPr bwMode="auto">
          <a:xfrm>
            <a:off x="319088" y="5865813"/>
            <a:ext cx="642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latin typeface="Times New Roman" charset="0"/>
                <a:cs typeface="Times New Roman" charset="0"/>
              </a:rPr>
              <a:t>y [mm]</a:t>
            </a:r>
            <a:endParaRPr lang="fr-FR" sz="1200">
              <a:latin typeface="Times New Roman" charset="0"/>
              <a:cs typeface="Times New Roman" charset="0"/>
            </a:endParaRPr>
          </a:p>
        </p:txBody>
      </p:sp>
      <p:sp>
        <p:nvSpPr>
          <p:cNvPr id="2070" name="ZoneTexte 34"/>
          <p:cNvSpPr txBox="1">
            <a:spLocks noChangeArrowheads="1"/>
          </p:cNvSpPr>
          <p:nvPr/>
        </p:nvSpPr>
        <p:spPr bwMode="auto">
          <a:xfrm>
            <a:off x="8439150" y="5711825"/>
            <a:ext cx="5476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latin typeface="Times New Roman" charset="0"/>
                <a:cs typeface="Times New Roman" charset="0"/>
              </a:rPr>
              <a:t>t [ms]</a:t>
            </a:r>
            <a:endParaRPr lang="fr-FR" sz="1200">
              <a:latin typeface="Times New Roman" charset="0"/>
              <a:cs typeface="Times New Roman" charset="0"/>
            </a:endParaRPr>
          </a:p>
        </p:txBody>
      </p:sp>
      <p:sp>
        <p:nvSpPr>
          <p:cNvPr id="2071" name="ZoneTexte 35"/>
          <p:cNvSpPr txBox="1">
            <a:spLocks noChangeArrowheads="1"/>
          </p:cNvSpPr>
          <p:nvPr/>
        </p:nvSpPr>
        <p:spPr bwMode="auto">
          <a:xfrm>
            <a:off x="7256463" y="6003925"/>
            <a:ext cx="6429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latin typeface="Times New Roman" charset="0"/>
                <a:cs typeface="Times New Roman" charset="0"/>
              </a:rPr>
              <a:t>y [mm]</a:t>
            </a:r>
            <a:endParaRPr lang="fr-FR" sz="1200">
              <a:latin typeface="Times New Roman" charset="0"/>
              <a:cs typeface="Times New Roman" charset="0"/>
            </a:endParaRPr>
          </a:p>
        </p:txBody>
      </p:sp>
      <p:sp>
        <p:nvSpPr>
          <p:cNvPr id="2072" name="ZoneTexte 36"/>
          <p:cNvSpPr txBox="1">
            <a:spLocks noChangeArrowheads="1"/>
          </p:cNvSpPr>
          <p:nvPr/>
        </p:nvSpPr>
        <p:spPr bwMode="auto">
          <a:xfrm>
            <a:off x="6677025" y="4759325"/>
            <a:ext cx="5794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latin typeface="Times New Roman" charset="0"/>
                <a:cs typeface="Times New Roman" charset="0"/>
              </a:rPr>
              <a:t>T [˚K]</a:t>
            </a:r>
            <a:endParaRPr lang="fr-FR" sz="1200">
              <a:latin typeface="Times New Roman" charset="0"/>
              <a:cs typeface="Times New Roman" charset="0"/>
            </a:endParaRPr>
          </a:p>
        </p:txBody>
      </p:sp>
      <p:sp>
        <p:nvSpPr>
          <p:cNvPr id="2073" name="ZoneTexte 37"/>
          <p:cNvSpPr txBox="1">
            <a:spLocks noChangeArrowheads="1"/>
          </p:cNvSpPr>
          <p:nvPr/>
        </p:nvSpPr>
        <p:spPr bwMode="auto">
          <a:xfrm>
            <a:off x="3487738" y="4757738"/>
            <a:ext cx="579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latin typeface="Times New Roman" charset="0"/>
                <a:cs typeface="Times New Roman" charset="0"/>
              </a:rPr>
              <a:t>T [˚K]</a:t>
            </a:r>
            <a:endParaRPr lang="fr-FR" sz="1200">
              <a:latin typeface="Times New Roman" charset="0"/>
              <a:cs typeface="Times New Roman" charset="0"/>
            </a:endParaRPr>
          </a:p>
        </p:txBody>
      </p:sp>
      <p:sp>
        <p:nvSpPr>
          <p:cNvPr id="2074" name="ZoneTexte 38"/>
          <p:cNvSpPr txBox="1">
            <a:spLocks noChangeArrowheads="1"/>
          </p:cNvSpPr>
          <p:nvPr/>
        </p:nvSpPr>
        <p:spPr bwMode="auto">
          <a:xfrm>
            <a:off x="5008563" y="6181725"/>
            <a:ext cx="549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latin typeface="Times New Roman" charset="0"/>
                <a:cs typeface="Times New Roman" charset="0"/>
              </a:rPr>
              <a:t>t [ms]</a:t>
            </a:r>
            <a:endParaRPr lang="fr-FR" sz="1200">
              <a:latin typeface="Times New Roman" charset="0"/>
              <a:cs typeface="Times New Roman" charset="0"/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H="1" flipV="1">
            <a:off x="1536700" y="5030788"/>
            <a:ext cx="411163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2078" idx="0"/>
          </p:cNvCxnSpPr>
          <p:nvPr/>
        </p:nvCxnSpPr>
        <p:spPr>
          <a:xfrm flipV="1">
            <a:off x="6462713" y="5532438"/>
            <a:ext cx="311150" cy="354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7" name="TextBox 3"/>
          <p:cNvSpPr txBox="1">
            <a:spLocks noChangeArrowheads="1"/>
          </p:cNvSpPr>
          <p:nvPr/>
        </p:nvSpPr>
        <p:spPr bwMode="auto">
          <a:xfrm>
            <a:off x="3419475" y="4462463"/>
            <a:ext cx="2862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7200" defTabSz="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44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1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288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60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4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57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 u="sng">
                <a:latin typeface="Times New Roman" charset="0"/>
                <a:cs typeface="Times New Roman" charset="0"/>
              </a:rPr>
              <a:t>Maximum foil temperatures: </a:t>
            </a:r>
          </a:p>
        </p:txBody>
      </p:sp>
      <p:sp>
        <p:nvSpPr>
          <p:cNvPr id="2078" name="TextBox 3"/>
          <p:cNvSpPr txBox="1">
            <a:spLocks noChangeArrowheads="1"/>
          </p:cNvSpPr>
          <p:nvPr/>
        </p:nvSpPr>
        <p:spPr bwMode="auto">
          <a:xfrm>
            <a:off x="5730875" y="5886450"/>
            <a:ext cx="146526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7200" defTabSz="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44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1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288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60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4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57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>
                <a:latin typeface="Times New Roman" charset="0"/>
                <a:cs typeface="Times New Roman" charset="0"/>
              </a:rPr>
              <a:t>2050  K (H- + p circulating Beam) </a:t>
            </a:r>
          </a:p>
        </p:txBody>
      </p:sp>
      <p:cxnSp>
        <p:nvCxnSpPr>
          <p:cNvPr id="53" name="Connecteur droit avec flèche 52"/>
          <p:cNvCxnSpPr>
            <a:stCxn id="2078" idx="0"/>
          </p:cNvCxnSpPr>
          <p:nvPr/>
        </p:nvCxnSpPr>
        <p:spPr>
          <a:xfrm flipH="1" flipV="1">
            <a:off x="5557838" y="5311775"/>
            <a:ext cx="904875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stCxn id="2062" idx="2"/>
          </p:cNvCxnSpPr>
          <p:nvPr/>
        </p:nvCxnSpPr>
        <p:spPr>
          <a:xfrm>
            <a:off x="2536825" y="5311775"/>
            <a:ext cx="1241425" cy="539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4293" y="-26159"/>
            <a:ext cx="7869706" cy="1143000"/>
          </a:xfrm>
        </p:spPr>
        <p:txBody>
          <a:bodyPr/>
          <a:lstStyle/>
          <a:p>
            <a:pPr rtl="0" eaLnBrk="1" latinLnBrk="0" hangingPunct="1"/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effectLst/>
                <a:ea typeface="+mn-ea"/>
              </a:rPr>
              <a:t>The ESSnuSB Accumulator</a:t>
            </a:r>
            <a:endParaRPr lang="en-GB" dirty="0" smtClean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04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59182" y="9595"/>
            <a:ext cx="7884817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ossible locations for far detector</a:t>
            </a:r>
            <a:endParaRPr lang="en-GB" sz="4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" y="1157622"/>
            <a:ext cx="7012057" cy="5700378"/>
          </a:xfrm>
          <a:prstGeom prst="rect">
            <a:avLst/>
          </a:prstGeom>
        </p:spPr>
      </p:pic>
      <p:pic>
        <p:nvPicPr>
          <p:cNvPr id="9" name="Image 8" descr="mines_tab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008" y="1137476"/>
            <a:ext cx="4511905" cy="325782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flipV="1">
            <a:off x="2893396" y="3554895"/>
            <a:ext cx="72000" cy="72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573149" y="3245691"/>
            <a:ext cx="720000" cy="7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2358031" y="3032737"/>
            <a:ext cx="1151999" cy="1151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1493482" y="2154981"/>
            <a:ext cx="2843999" cy="2843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493482" y="4903304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2617997" y="3522595"/>
            <a:ext cx="50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</a:t>
            </a:r>
            <a:endParaRPr lang="en-US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8039487" y="1876749"/>
            <a:ext cx="94880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à coins arrondis 16"/>
          <p:cNvSpPr/>
          <p:nvPr/>
        </p:nvSpPr>
        <p:spPr>
          <a:xfrm>
            <a:off x="4619061" y="1876749"/>
            <a:ext cx="105627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4641286" y="3932271"/>
            <a:ext cx="577081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1050" dirty="0" smtClean="0"/>
              <a:t>Kongsberg</a:t>
            </a:r>
            <a:endParaRPr lang="en-GB" sz="1050" dirty="0"/>
          </a:p>
        </p:txBody>
      </p:sp>
      <p:sp>
        <p:nvSpPr>
          <p:cNvPr id="19" name="ZoneTexte 18"/>
          <p:cNvSpPr txBox="1"/>
          <p:nvPr/>
        </p:nvSpPr>
        <p:spPr>
          <a:xfrm>
            <a:off x="4652427" y="4178020"/>
            <a:ext cx="64434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050" dirty="0" smtClean="0"/>
              <a:t>Løkken</a:t>
            </a:r>
            <a:endParaRPr lang="en-GB" sz="1050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4619061" y="3932271"/>
            <a:ext cx="105627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à coins arrondis 20"/>
          <p:cNvSpPr/>
          <p:nvPr/>
        </p:nvSpPr>
        <p:spPr>
          <a:xfrm>
            <a:off x="8039487" y="3932271"/>
            <a:ext cx="94880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7156173" y="6118087"/>
            <a:ext cx="165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Times New Roman"/>
                <a:cs typeface="Times New Roman"/>
              </a:rPr>
              <a:t>LAGUNA sites</a:t>
            </a:r>
            <a:endParaRPr lang="en-GB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05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4766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4" y="1239651"/>
            <a:ext cx="4405386" cy="4213595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>
            <a:off x="1685789" y="1966653"/>
            <a:ext cx="0" cy="2966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405059" y="1966653"/>
            <a:ext cx="0" cy="2966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16200000">
            <a:off x="1020751" y="3832165"/>
            <a:ext cx="1022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Zinkgruvan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1735647" y="3596167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Garpenberg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58121" y="5586270"/>
            <a:ext cx="4628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latin typeface="Times New Roman"/>
                <a:cs typeface="Times New Roman"/>
              </a:rPr>
              <a:t>Zinkgruvan</a:t>
            </a:r>
            <a:r>
              <a:rPr lang="en-US" dirty="0" smtClean="0">
                <a:latin typeface="Times New Roman"/>
                <a:cs typeface="Times New Roman"/>
              </a:rPr>
              <a:t> is better for 2 GeV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latin typeface="Times New Roman"/>
                <a:cs typeface="Times New Roman"/>
              </a:rPr>
              <a:t>Garpenberg</a:t>
            </a:r>
            <a:r>
              <a:rPr lang="en-US" dirty="0" smtClean="0">
                <a:latin typeface="Times New Roman"/>
                <a:cs typeface="Times New Roman"/>
              </a:rPr>
              <a:t> is better for &gt; 2.5 GeV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200" y="1239653"/>
            <a:ext cx="4659799" cy="4565472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63077" y="95726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CPV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472020" y="95726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MH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228745" y="5826151"/>
            <a:ext cx="389979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latin typeface="Times New Roman"/>
                <a:cs typeface="Times New Roman"/>
              </a:rPr>
              <a:t>Zinkgruvan</a:t>
            </a:r>
            <a:r>
              <a:rPr lang="en-US" dirty="0" smtClean="0">
                <a:latin typeface="Times New Roman"/>
                <a:cs typeface="Times New Roman"/>
              </a:rPr>
              <a:t> is better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atmospheric neutrinos are needed (at least at low energy)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>
            <a:off x="640599" y="2787028"/>
            <a:ext cx="359635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640599" y="2067795"/>
            <a:ext cx="359635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9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ESS Neutrino Super Beam DS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0400" y="1134581"/>
            <a:ext cx="180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/>
                <a:cs typeface="Times New Roman"/>
              </a:rPr>
              <a:t> arXiv:1212.5048</a:t>
            </a:r>
            <a:endParaRPr lang="en-US" dirty="0" smtClean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arXiv</a:t>
            </a:r>
            <a:r>
              <a:rPr lang="en-US" b="1" dirty="0">
                <a:latin typeface="Times New Roman"/>
                <a:cs typeface="Times New Roman"/>
              </a:rPr>
              <a:t>:</a:t>
            </a:r>
            <a:r>
              <a:rPr lang="en-US" b="1" dirty="0" smtClean="0">
                <a:latin typeface="Times New Roman"/>
                <a:cs typeface="Times New Roman"/>
              </a:rPr>
              <a:t>1309.7022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426394" y="3075943"/>
            <a:ext cx="3168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14 participating institutes from 10 different countries,</a:t>
            </a:r>
          </a:p>
          <a:p>
            <a:r>
              <a:rPr lang="en-GB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among them ESS and CERN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65"/>
            <a:ext cx="4873905" cy="60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379" y="1085703"/>
            <a:ext cx="3818042" cy="3291563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7745765" y="4112143"/>
            <a:ext cx="631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 (cm)</a:t>
            </a:r>
            <a:endParaRPr lang="en-US" sz="1400" dirty="0"/>
          </a:p>
        </p:txBody>
      </p:sp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muons</a:t>
                </a:r>
                <a:r>
                  <a:rPr lang="en-US" dirty="0" smtClean="0"/>
                  <a:t> at the level of the beam dump</a:t>
                </a:r>
              </a:p>
              <a:p>
                <a:r>
                  <a:rPr lang="en-US" dirty="0" smtClean="0"/>
                  <a:t>(per proton)</a:t>
                </a:r>
                <a:endParaRPr lang="en-US" dirty="0"/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</a:t>
                </a:r>
                <a:r>
                  <a:rPr lang="en-US" sz="1400" dirty="0" smtClean="0"/>
                  <a:t> (cm)</a:t>
                </a:r>
                <a:endParaRPr lang="en-US" sz="1400" dirty="0"/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x (cm)</a:t>
                </a:r>
                <a:endParaRPr lang="en-US" sz="14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4.2x10</a:t>
                </a:r>
                <a:r>
                  <a:rPr lang="en-US" baseline="30000" dirty="0" smtClean="0"/>
                  <a:t>20</a:t>
                </a:r>
                <a:r>
                  <a:rPr lang="en-US" dirty="0" smtClean="0"/>
                  <a:t> </a:t>
                </a:r>
                <a:r>
                  <a:rPr lang="el-GR" dirty="0" smtClean="0"/>
                  <a:t>μ</a:t>
                </a:r>
                <a:r>
                  <a:rPr lang="en-US" dirty="0" smtClean="0"/>
                  <a:t>/year</a:t>
                </a:r>
              </a:p>
              <a:p>
                <a:r>
                  <a:rPr lang="en-US" sz="1400" dirty="0" smtClean="0"/>
                  <a:t>(16.3x10</a:t>
                </a:r>
                <a:r>
                  <a:rPr lang="en-US" sz="1400" baseline="30000" dirty="0" smtClean="0"/>
                  <a:t>20</a:t>
                </a:r>
                <a:r>
                  <a:rPr lang="en-US" sz="1400" dirty="0" smtClean="0"/>
                  <a:t> for 4 m</a:t>
                </a:r>
                <a:r>
                  <a:rPr lang="en-US" sz="1400" baseline="30000" dirty="0" smtClean="0"/>
                  <a:t>2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4.1x10</a:t>
                </a:r>
                <a:r>
                  <a:rPr lang="en-US" baseline="30000" dirty="0" smtClean="0"/>
                  <a:t>20</a:t>
                </a:r>
                <a:r>
                  <a:rPr lang="en-US" dirty="0" smtClean="0"/>
                  <a:t> </a:t>
                </a:r>
                <a:r>
                  <a:rPr lang="el-GR" dirty="0" smtClean="0"/>
                  <a:t>μ</a:t>
                </a:r>
                <a:r>
                  <a:rPr lang="en-US" dirty="0" smtClean="0"/>
                  <a:t>/year</a:t>
                </a:r>
                <a:endParaRPr lang="en-US" dirty="0"/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303500" y="16833"/>
            <a:ext cx="7840499" cy="1242779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at the level of the beam dump</a:t>
            </a:r>
            <a:endParaRPr lang="en-GB" sz="36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Rio, August 2015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smtClean="0">
                <a:solidFill>
                  <a:srgbClr val="000090"/>
                </a:solidFill>
                <a:cs typeface="Times New Roman" charset="0"/>
              </a:rPr>
              <a:t>M. Dracos IPHC/IN2P3-CNRS-UNISTRA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3466" y="8319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76945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26414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muons/proton</a:t>
            </a:r>
            <a:endParaRPr lang="en-US" dirty="0"/>
          </a:p>
        </p:txBody>
      </p:sp>
      <p:sp>
        <p:nvSpPr>
          <p:cNvPr id="45" name="ZoneTexte 44"/>
          <p:cNvSpPr txBox="1"/>
          <p:nvPr/>
        </p:nvSpPr>
        <p:spPr>
          <a:xfrm>
            <a:off x="1586951" y="5306377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 smtClean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&lt;L</a:t>
            </a:r>
            <a:r>
              <a:rPr lang="el-GR" baseline="-25000" dirty="0" smtClean="0">
                <a:solidFill>
                  <a:srgbClr val="0000FF"/>
                </a:solidFill>
              </a:rPr>
              <a:t>μ</a:t>
            </a:r>
            <a:r>
              <a:rPr lang="en-US" dirty="0" smtClean="0">
                <a:solidFill>
                  <a:srgbClr val="0000FF"/>
                </a:solidFill>
              </a:rPr>
              <a:t>&gt;~2.9 km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10</a:t>
            </a:r>
            <a:r>
              <a:rPr lang="en-GB" sz="1600" baseline="30000" dirty="0" smtClean="0"/>
              <a:t>-3</a:t>
            </a:r>
            <a:endParaRPr lang="en-GB" sz="1600" baseline="30000" dirty="0"/>
          </a:p>
        </p:txBody>
      </p:sp>
      <p:sp>
        <p:nvSpPr>
          <p:cNvPr id="47" name="ZoneTexte 46"/>
          <p:cNvSpPr txBox="1"/>
          <p:nvPr/>
        </p:nvSpPr>
        <p:spPr>
          <a:xfrm>
            <a:off x="4388085" y="4565296"/>
            <a:ext cx="453133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input </a:t>
            </a:r>
            <a:r>
              <a:rPr lang="en-US" sz="2000" dirty="0"/>
              <a:t>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</a:t>
            </a:r>
            <a:r>
              <a:rPr lang="en-US" sz="2000" dirty="0" smtClean="0"/>
              <a:t>experiments (for muon collider)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good to measure neutrino x-sections (</a:t>
            </a:r>
            <a:r>
              <a:rPr lang="el-GR" sz="2000" dirty="0" err="1" smtClean="0"/>
              <a:t>ν</a:t>
            </a:r>
            <a:r>
              <a:rPr lang="el-GR" sz="2000" baseline="-25000" dirty="0" err="1" smtClean="0"/>
              <a:t>μ</a:t>
            </a:r>
            <a:r>
              <a:rPr lang="el-GR" sz="2000" dirty="0" smtClean="0"/>
              <a:t>, ν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) around 200-300 MeV (low energy </a:t>
            </a:r>
            <a:r>
              <a:rPr lang="en-US" sz="2000" dirty="0" err="1" smtClean="0"/>
              <a:t>nuSTORM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6293499" y="1412439"/>
            <a:ext cx="0" cy="2628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7438803" y="1412439"/>
            <a:ext cx="0" cy="2628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538" y="9595"/>
            <a:ext cx="8074461" cy="79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ESS Neutrino Super Beam Design Study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4674" y="1621217"/>
            <a:ext cx="834391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Design Study has been submitted last September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11 institutes (including ESS and CERN) from 8 European countries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Decision:</a:t>
            </a:r>
          </a:p>
          <a:p>
            <a:pPr marL="1200150" lvl="2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Overall score 13.5/15 (5/5 for Excellence)</a:t>
            </a:r>
          </a:p>
          <a:p>
            <a:pPr marL="1200150" lvl="2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not enough to be funded (only 15 MEUR for this call)</a:t>
            </a:r>
          </a:p>
          <a:p>
            <a:pPr marL="1200150" lvl="2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nevertheless, the evaluators recognise that </a:t>
            </a:r>
            <a:r>
              <a:rPr lang="en-GB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ESS</a:t>
            </a:r>
            <a:r>
              <a:rPr lang="el-G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ν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SB answers one of the priorities defined in the European Strategy for Particle Physics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New funding sources are now investigated in order to continue this design study (probably re-apply to H2020 2016/2017 call).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Some studies for H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injection and accumulation ring are included in an approved EU project concerning High Brightness neutron facility. </a:t>
            </a:r>
            <a:endParaRPr lang="en-GB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43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538" y="9595"/>
            <a:ext cx="8074461" cy="79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ESS under construction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 2" descr="_MG_288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91" y="960275"/>
            <a:ext cx="4207517" cy="2805011"/>
          </a:xfrm>
          <a:prstGeom prst="rect">
            <a:avLst/>
          </a:prstGeom>
        </p:spPr>
      </p:pic>
      <p:pic>
        <p:nvPicPr>
          <p:cNvPr id="6" name="Image 5" descr="14931153649_08d0c0e340_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092" y="949135"/>
            <a:ext cx="4230805" cy="2823979"/>
          </a:xfrm>
          <a:prstGeom prst="rect">
            <a:avLst/>
          </a:prstGeom>
        </p:spPr>
      </p:pic>
      <p:pic>
        <p:nvPicPr>
          <p:cNvPr id="10" name="Image 9" descr="2S5D215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276" y="3901624"/>
            <a:ext cx="4474381" cy="2518520"/>
          </a:xfrm>
          <a:prstGeom prst="rect">
            <a:avLst/>
          </a:prstGeom>
        </p:spPr>
      </p:pic>
      <p:pic>
        <p:nvPicPr>
          <p:cNvPr id="12" name="Image 11" descr="big_bird_final_new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3" y="3901624"/>
            <a:ext cx="4477369" cy="251852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747726" y="6050812"/>
            <a:ext cx="147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October 2014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03122014-4-103-R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2852"/>
            <a:ext cx="9144000" cy="6096762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3999" cy="5432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dirty="0" smtClean="0">
                <a:solidFill>
                  <a:srgbClr val="FF6600"/>
                </a:solidFill>
              </a:rPr>
              <a:t>ESS Construction</a:t>
            </a:r>
            <a:endParaRPr lang="en-US" dirty="0" smtClean="0">
              <a:solidFill>
                <a:srgbClr val="FF6600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91301" y="5795826"/>
            <a:ext cx="154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February 2015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2350758" y="2710814"/>
            <a:ext cx="4438395" cy="1215855"/>
            <a:chOff x="2350758" y="2710814"/>
            <a:chExt cx="4438395" cy="1215855"/>
          </a:xfrm>
        </p:grpSpPr>
        <p:grpSp>
          <p:nvGrpSpPr>
            <p:cNvPr id="20" name="Grouper 19"/>
            <p:cNvGrpSpPr/>
            <p:nvPr/>
          </p:nvGrpSpPr>
          <p:grpSpPr>
            <a:xfrm>
              <a:off x="2350758" y="2710814"/>
              <a:ext cx="4438395" cy="1140993"/>
              <a:chOff x="2417604" y="2699674"/>
              <a:chExt cx="4438395" cy="1140993"/>
            </a:xfrm>
          </p:grpSpPr>
          <p:sp>
            <p:nvSpPr>
              <p:cNvPr id="9" name="Forme libre 8"/>
              <p:cNvSpPr/>
              <p:nvPr/>
            </p:nvSpPr>
            <p:spPr>
              <a:xfrm>
                <a:off x="3547478" y="2699674"/>
                <a:ext cx="891548" cy="841408"/>
              </a:xfrm>
              <a:custGeom>
                <a:avLst/>
                <a:gdLst>
                  <a:gd name="connsiteX0" fmla="*/ 326022 w 891548"/>
                  <a:gd name="connsiteY0" fmla="*/ 35059 h 841408"/>
                  <a:gd name="connsiteX1" fmla="*/ 182089 w 891548"/>
                  <a:gd name="connsiteY1" fmla="*/ 1193 h 841408"/>
                  <a:gd name="connsiteX2" fmla="*/ 46622 w 891548"/>
                  <a:gd name="connsiteY2" fmla="*/ 73159 h 841408"/>
                  <a:gd name="connsiteX3" fmla="*/ 55 w 891548"/>
                  <a:gd name="connsiteY3" fmla="*/ 221326 h 841408"/>
                  <a:gd name="connsiteX4" fmla="*/ 42389 w 891548"/>
                  <a:gd name="connsiteY4" fmla="*/ 369493 h 841408"/>
                  <a:gd name="connsiteX5" fmla="*/ 224422 w 891548"/>
                  <a:gd name="connsiteY5" fmla="*/ 737793 h 841408"/>
                  <a:gd name="connsiteX6" fmla="*/ 448789 w 891548"/>
                  <a:gd name="connsiteY6" fmla="*/ 839393 h 841408"/>
                  <a:gd name="connsiteX7" fmla="*/ 812855 w 891548"/>
                  <a:gd name="connsiteY7" fmla="*/ 792826 h 841408"/>
                  <a:gd name="connsiteX8" fmla="*/ 884822 w 891548"/>
                  <a:gd name="connsiteY8" fmla="*/ 644659 h 841408"/>
                  <a:gd name="connsiteX9" fmla="*/ 702789 w 891548"/>
                  <a:gd name="connsiteY9" fmla="*/ 293293 h 841408"/>
                  <a:gd name="connsiteX10" fmla="*/ 508055 w 891548"/>
                  <a:gd name="connsiteY10" fmla="*/ 200159 h 841408"/>
                  <a:gd name="connsiteX11" fmla="*/ 156689 w 891548"/>
                  <a:gd name="connsiteY11" fmla="*/ 246726 h 841408"/>
                  <a:gd name="connsiteX12" fmla="*/ 46622 w 891548"/>
                  <a:gd name="connsiteY12" fmla="*/ 373726 h 84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91548" h="841408">
                    <a:moveTo>
                      <a:pt x="326022" y="35059"/>
                    </a:moveTo>
                    <a:cubicBezTo>
                      <a:pt x="277339" y="14951"/>
                      <a:pt x="228656" y="-5157"/>
                      <a:pt x="182089" y="1193"/>
                    </a:cubicBezTo>
                    <a:cubicBezTo>
                      <a:pt x="135522" y="7543"/>
                      <a:pt x="76961" y="36470"/>
                      <a:pt x="46622" y="73159"/>
                    </a:cubicBezTo>
                    <a:cubicBezTo>
                      <a:pt x="16283" y="109848"/>
                      <a:pt x="760" y="171937"/>
                      <a:pt x="55" y="221326"/>
                    </a:cubicBezTo>
                    <a:cubicBezTo>
                      <a:pt x="-651" y="270715"/>
                      <a:pt x="4995" y="283415"/>
                      <a:pt x="42389" y="369493"/>
                    </a:cubicBezTo>
                    <a:cubicBezTo>
                      <a:pt x="79783" y="455571"/>
                      <a:pt x="156689" y="659476"/>
                      <a:pt x="224422" y="737793"/>
                    </a:cubicBezTo>
                    <a:cubicBezTo>
                      <a:pt x="292155" y="816110"/>
                      <a:pt x="350717" y="830221"/>
                      <a:pt x="448789" y="839393"/>
                    </a:cubicBezTo>
                    <a:cubicBezTo>
                      <a:pt x="546861" y="848565"/>
                      <a:pt x="740183" y="825282"/>
                      <a:pt x="812855" y="792826"/>
                    </a:cubicBezTo>
                    <a:cubicBezTo>
                      <a:pt x="885527" y="760370"/>
                      <a:pt x="903166" y="727914"/>
                      <a:pt x="884822" y="644659"/>
                    </a:cubicBezTo>
                    <a:cubicBezTo>
                      <a:pt x="866478" y="561404"/>
                      <a:pt x="765583" y="367376"/>
                      <a:pt x="702789" y="293293"/>
                    </a:cubicBezTo>
                    <a:cubicBezTo>
                      <a:pt x="639995" y="219210"/>
                      <a:pt x="599072" y="207920"/>
                      <a:pt x="508055" y="200159"/>
                    </a:cubicBezTo>
                    <a:cubicBezTo>
                      <a:pt x="417038" y="192398"/>
                      <a:pt x="233595" y="217798"/>
                      <a:pt x="156689" y="246726"/>
                    </a:cubicBezTo>
                    <a:cubicBezTo>
                      <a:pt x="79783" y="275654"/>
                      <a:pt x="46622" y="373726"/>
                      <a:pt x="46622" y="373726"/>
                    </a:cubicBezTo>
                  </a:path>
                </a:pathLst>
              </a:custGeom>
              <a:ln w="571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orme libre 11"/>
              <p:cNvSpPr/>
              <p:nvPr/>
            </p:nvSpPr>
            <p:spPr>
              <a:xfrm>
                <a:off x="4343400" y="3395133"/>
                <a:ext cx="508000" cy="131234"/>
              </a:xfrm>
              <a:custGeom>
                <a:avLst/>
                <a:gdLst>
                  <a:gd name="connsiteX0" fmla="*/ 0 w 508000"/>
                  <a:gd name="connsiteY0" fmla="*/ 101600 h 131234"/>
                  <a:gd name="connsiteX1" fmla="*/ 190500 w 508000"/>
                  <a:gd name="connsiteY1" fmla="*/ 80434 h 131234"/>
                  <a:gd name="connsiteX2" fmla="*/ 182033 w 508000"/>
                  <a:gd name="connsiteY2" fmla="*/ 33867 h 131234"/>
                  <a:gd name="connsiteX3" fmla="*/ 461433 w 508000"/>
                  <a:gd name="connsiteY3" fmla="*/ 0 h 131234"/>
                  <a:gd name="connsiteX4" fmla="*/ 508000 w 508000"/>
                  <a:gd name="connsiteY4" fmla="*/ 97367 h 131234"/>
                  <a:gd name="connsiteX5" fmla="*/ 224367 w 508000"/>
                  <a:gd name="connsiteY5" fmla="*/ 131234 h 131234"/>
                  <a:gd name="connsiteX6" fmla="*/ 190500 w 508000"/>
                  <a:gd name="connsiteY6" fmla="*/ 71967 h 13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0" h="131234">
                    <a:moveTo>
                      <a:pt x="0" y="101600"/>
                    </a:moveTo>
                    <a:lnTo>
                      <a:pt x="190500" y="80434"/>
                    </a:lnTo>
                    <a:lnTo>
                      <a:pt x="182033" y="33867"/>
                    </a:lnTo>
                    <a:lnTo>
                      <a:pt x="461433" y="0"/>
                    </a:lnTo>
                    <a:lnTo>
                      <a:pt x="508000" y="97367"/>
                    </a:lnTo>
                    <a:lnTo>
                      <a:pt x="224367" y="131234"/>
                    </a:lnTo>
                    <a:lnTo>
                      <a:pt x="190500" y="71967"/>
                    </a:lnTo>
                  </a:path>
                </a:pathLst>
              </a:custGeom>
              <a:solidFill>
                <a:srgbClr val="FF6600"/>
              </a:solidFill>
              <a:ln w="57150" cmpd="sng"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Connecteur droit 16"/>
              <p:cNvCxnSpPr/>
              <p:nvPr/>
            </p:nvCxnSpPr>
            <p:spPr>
              <a:xfrm flipV="1">
                <a:off x="4874799" y="3185030"/>
                <a:ext cx="1981200" cy="249767"/>
              </a:xfrm>
              <a:prstGeom prst="line">
                <a:avLst/>
              </a:prstGeom>
              <a:ln w="57150" cmpd="sng">
                <a:prstDash val="dash"/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Forme libre 17"/>
              <p:cNvSpPr/>
              <p:nvPr/>
            </p:nvSpPr>
            <p:spPr>
              <a:xfrm>
                <a:off x="6028267" y="3179233"/>
                <a:ext cx="245533" cy="182034"/>
              </a:xfrm>
              <a:custGeom>
                <a:avLst/>
                <a:gdLst>
                  <a:gd name="connsiteX0" fmla="*/ 80433 w 245533"/>
                  <a:gd name="connsiteY0" fmla="*/ 182034 h 182034"/>
                  <a:gd name="connsiteX1" fmla="*/ 0 w 245533"/>
                  <a:gd name="connsiteY1" fmla="*/ 25400 h 182034"/>
                  <a:gd name="connsiteX2" fmla="*/ 152400 w 245533"/>
                  <a:gd name="connsiteY2" fmla="*/ 0 h 182034"/>
                  <a:gd name="connsiteX3" fmla="*/ 245533 w 245533"/>
                  <a:gd name="connsiteY3" fmla="*/ 160867 h 182034"/>
                  <a:gd name="connsiteX4" fmla="*/ 80433 w 245533"/>
                  <a:gd name="connsiteY4" fmla="*/ 182034 h 18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533" h="182034">
                    <a:moveTo>
                      <a:pt x="80433" y="182034"/>
                    </a:moveTo>
                    <a:lnTo>
                      <a:pt x="0" y="25400"/>
                    </a:lnTo>
                    <a:lnTo>
                      <a:pt x="152400" y="0"/>
                    </a:lnTo>
                    <a:lnTo>
                      <a:pt x="245533" y="160867"/>
                    </a:lnTo>
                    <a:lnTo>
                      <a:pt x="80433" y="182034"/>
                    </a:lnTo>
                    <a:close/>
                  </a:path>
                </a:pathLst>
              </a:custGeom>
              <a:solidFill>
                <a:srgbClr val="FF6600"/>
              </a:solidFill>
              <a:ln w="5715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2417604" y="2977656"/>
                <a:ext cx="1229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FFFF00"/>
                    </a:solidFill>
                  </a:rPr>
                  <a:t>accumulator</a:t>
                </a:r>
                <a:endParaRPr lang="en-GB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4144463" y="3502113"/>
                <a:ext cx="13145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FFFF00"/>
                    </a:solidFill>
                  </a:rPr>
                  <a:t>target station</a:t>
                </a:r>
                <a:endParaRPr lang="en-GB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5459046" y="2840679"/>
                <a:ext cx="13267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FFFF00"/>
                    </a:solidFill>
                  </a:rPr>
                  <a:t>near detector</a:t>
                </a:r>
                <a:endParaRPr lang="en-GB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5" name="ZoneTexte 24"/>
            <p:cNvSpPr txBox="1"/>
            <p:nvPr/>
          </p:nvSpPr>
          <p:spPr>
            <a:xfrm rot="1649960">
              <a:off x="5455974" y="3557337"/>
              <a:ext cx="1316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00"/>
                  </a:solidFill>
                </a:rPr>
                <a:t>proton linac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5838360" y="5565160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>
                <a:solidFill>
                  <a:srgbClr val="CCFFCC"/>
                </a:solidFill>
              </a:rPr>
              <a:t>First proton beam by 2019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>
                <a:solidFill>
                  <a:srgbClr val="CCFFCC"/>
                </a:solidFill>
              </a:rPr>
              <a:t>Full power/energy by 2023</a:t>
            </a:r>
            <a:endParaRPr lang="en-GB" sz="20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0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3999" cy="5432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dirty="0" smtClean="0">
                <a:solidFill>
                  <a:srgbClr val="CCFFCC"/>
                </a:solidFill>
              </a:rPr>
              <a:t>ESS Construction</a:t>
            </a:r>
            <a:endParaRPr lang="en-US" dirty="0" smtClean="0">
              <a:solidFill>
                <a:srgbClr val="CCFFCC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 2" descr="2S5D4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3651"/>
            <a:ext cx="9143999" cy="6095999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91301" y="5795826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June 2015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720"/>
            <a:ext cx="9144000" cy="1885786"/>
          </a:xfrm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75986" y="2571255"/>
            <a:ext cx="394169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What can we do with: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5 MW 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power</a:t>
            </a:r>
            <a:endParaRPr lang="en-US" sz="28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GB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 GeV energy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14 Hz repetition rate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</a:t>
            </a:r>
            <a:r>
              <a:rPr lang="en-US" sz="28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15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protons/pulse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&gt;2.7x10</a:t>
            </a:r>
            <a:r>
              <a:rPr lang="en-US" sz="28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23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protons/year</a:t>
            </a:r>
            <a:endParaRPr lang="en-GB" sz="28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4017684" y="3589094"/>
            <a:ext cx="5002213" cy="1300249"/>
            <a:chOff x="61913" y="1860550"/>
            <a:chExt cx="9058275" cy="23545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8" name="Rectangle 4"/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1" name="Oval 7"/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" name="Rectangle 8"/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3" name="Oval 9"/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3" name="Oval 29"/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43" name="Rectangle 40"/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44" name="Rectangle 41"/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45" name="Rectangle 42"/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46" name="Rectangle 43"/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49" name="Oval 45"/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0" name="Oval 46"/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5" name="Line 51"/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58" name="Rectangle 55"/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59" name="Group 59"/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2" name="Rectangle 58"/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63" name="Rectangle 60"/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64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5" name="Rectangle 63"/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5271808" y="5142016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conventional neutrino (super) beam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6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3999" cy="5432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dirty="0" smtClean="0">
                <a:solidFill>
                  <a:srgbClr val="CCFFCC"/>
                </a:solidFill>
              </a:rPr>
              <a:t>ESS Construction</a:t>
            </a:r>
            <a:endParaRPr lang="en-US" dirty="0" smtClean="0">
              <a:solidFill>
                <a:srgbClr val="CCFFCC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513128" y="203607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June 2015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8" name="Image 7" descr="2S5D420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963" y="873670"/>
            <a:ext cx="3810000" cy="5715000"/>
          </a:xfrm>
          <a:prstGeom prst="rect">
            <a:avLst/>
          </a:prstGeom>
        </p:spPr>
      </p:pic>
      <p:pic>
        <p:nvPicPr>
          <p:cNvPr id="9" name="Image 8" descr="2S5D425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5823"/>
            <a:ext cx="4535855" cy="3023903"/>
          </a:xfrm>
          <a:prstGeom prst="rect">
            <a:avLst/>
          </a:prstGeom>
        </p:spPr>
      </p:pic>
      <p:pic>
        <p:nvPicPr>
          <p:cNvPr id="10" name="Image 9" descr="10062015-151-5-R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56109"/>
            <a:ext cx="4535854" cy="340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0387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  <a:endParaRPr lang="fr-FR" sz="5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Rio, August 2015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IPHC/IN2P3-CNRS-UNISTRA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944497"/>
            <a:ext cx="9144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Significantly better CPV sensitivity at the 2</a:t>
            </a:r>
            <a:r>
              <a:rPr lang="en-US" sz="2400" baseline="30000" dirty="0" smtClean="0">
                <a:latin typeface="Times New Roman"/>
                <a:cs typeface="Times New Roman"/>
              </a:rPr>
              <a:t>nd</a:t>
            </a:r>
            <a:r>
              <a:rPr lang="en-US" sz="2400" dirty="0" smtClean="0">
                <a:latin typeface="Times New Roman"/>
                <a:cs typeface="Times New Roman"/>
              </a:rPr>
              <a:t> oscillation maximum.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The European Spallation Source Linac will be ready in less than 10 years (5 MW, 2 GeV proton beam by 2023)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Neutrino Super Beam based on ESS linac is very promising.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ESS will have enough protons to go to the 2</a:t>
            </a:r>
            <a:r>
              <a:rPr lang="en-US" sz="2400" baseline="30000" dirty="0" smtClean="0">
                <a:latin typeface="Times New Roman"/>
                <a:cs typeface="Times New Roman"/>
              </a:rPr>
              <a:t>nd</a:t>
            </a:r>
            <a:r>
              <a:rPr lang="en-US" sz="2400" dirty="0" smtClean="0">
                <a:latin typeface="Times New Roman"/>
                <a:cs typeface="Times New Roman"/>
              </a:rPr>
              <a:t> oscillation maximum and increase its CPV sensitivity.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CPV: 5</a:t>
            </a:r>
            <a:r>
              <a:rPr lang="el-GR" sz="2400" dirty="0" smtClean="0">
                <a:latin typeface="Times New Roman"/>
                <a:cs typeface="Times New Roman"/>
              </a:rPr>
              <a:t> σ</a:t>
            </a:r>
            <a:r>
              <a:rPr lang="en-US" sz="2400" dirty="0" smtClean="0">
                <a:latin typeface="Times New Roman"/>
                <a:cs typeface="Times New Roman"/>
              </a:rPr>
              <a:t> could be reached over 60% of </a:t>
            </a:r>
            <a:r>
              <a:rPr lang="el-GR" sz="2400" dirty="0" smtClean="0">
                <a:latin typeface="Times New Roman"/>
                <a:cs typeface="Times New Roman"/>
              </a:rPr>
              <a:t>δ</a:t>
            </a:r>
            <a:r>
              <a:rPr lang="en-US" sz="2400" baseline="-25000" dirty="0" smtClean="0">
                <a:latin typeface="Times New Roman"/>
                <a:cs typeface="Times New Roman"/>
              </a:rPr>
              <a:t>CP</a:t>
            </a:r>
            <a:r>
              <a:rPr lang="en-US" sz="2400" dirty="0" smtClean="0">
                <a:latin typeface="Times New Roman"/>
                <a:cs typeface="Times New Roman"/>
              </a:rPr>
              <a:t> range (ESS</a:t>
            </a:r>
            <a:r>
              <a:rPr lang="el-GR" sz="2400" dirty="0" smtClean="0">
                <a:latin typeface="Times New Roman"/>
                <a:cs typeface="Times New Roman"/>
              </a:rPr>
              <a:t>ν</a:t>
            </a:r>
            <a:r>
              <a:rPr lang="en-US" sz="2400" dirty="0" smtClean="0">
                <a:latin typeface="Times New Roman"/>
                <a:cs typeface="Times New Roman"/>
              </a:rPr>
              <a:t>SB) with large potentiality.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arge associated detectors have a rich astroparticle physics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Full complementarity with a long baseline experiment on the 1</a:t>
            </a:r>
            <a:r>
              <a:rPr lang="en-US" sz="2400" baseline="30000" dirty="0" smtClean="0">
                <a:latin typeface="Times New Roman"/>
                <a:cs typeface="Times New Roman"/>
              </a:rPr>
              <a:t>st</a:t>
            </a:r>
            <a:r>
              <a:rPr lang="en-US" sz="2400" dirty="0" smtClean="0">
                <a:latin typeface="Times New Roman"/>
                <a:cs typeface="Times New Roman"/>
              </a:rPr>
              <a:t> oscillation maximum using another detection technique (</a:t>
            </a:r>
            <a:r>
              <a:rPr lang="en-US" sz="2400" dirty="0" err="1" smtClean="0">
                <a:latin typeface="Times New Roman"/>
                <a:cs typeface="Times New Roman"/>
              </a:rPr>
              <a:t>LAr</a:t>
            </a:r>
            <a:r>
              <a:rPr lang="en-US" sz="2400" dirty="0" smtClean="0">
                <a:latin typeface="Times New Roman"/>
                <a:cs typeface="Times New Roman"/>
              </a:rPr>
              <a:t>?).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A Design Study is urgently needed.</a:t>
            </a:r>
          </a:p>
        </p:txBody>
      </p:sp>
    </p:spTree>
    <p:extLst>
      <p:ext uri="{BB962C8B-B14F-4D97-AF65-F5344CB8AC3E}">
        <p14:creationId xmlns:p14="http://schemas.microsoft.com/office/powerpoint/2010/main" val="39245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430385"/>
            <a:ext cx="9144000" cy="90387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  <a:endParaRPr lang="fr-FR" sz="60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Rio, August 2015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IPHC/IN2P3-CNRS-UNISTRA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315" y="3581409"/>
            <a:ext cx="3124200" cy="22139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25" y="3607846"/>
            <a:ext cx="3124200" cy="21679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25" y="783363"/>
            <a:ext cx="4024544" cy="25058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598" y="778891"/>
            <a:ext cx="3961047" cy="250344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1324" y="9595"/>
            <a:ext cx="7852675" cy="7765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 rot="16200000">
            <a:off x="-490961" y="1289682"/>
            <a:ext cx="1468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P(</a:t>
            </a:r>
            <a:r>
              <a:rPr lang="el-GR" sz="2400" i="1" dirty="0" smtClean="0">
                <a:latin typeface="Times New Roman"/>
                <a:cs typeface="Times New Roman"/>
              </a:rPr>
              <a:t>ν</a:t>
            </a:r>
            <a:r>
              <a:rPr lang="el-GR" sz="2400" i="1" baseline="-25000" dirty="0" smtClean="0">
                <a:latin typeface="Times New Roman"/>
                <a:cs typeface="Times New Roman"/>
              </a:rPr>
              <a:t>μ</a:t>
            </a:r>
            <a:r>
              <a:rPr lang="fr-CH" sz="2400" i="1" dirty="0" smtClean="0">
                <a:latin typeface="Times New Roman"/>
                <a:cs typeface="Times New Roman"/>
              </a:rPr>
              <a:t>→</a:t>
            </a:r>
            <a:r>
              <a:rPr lang="el-GR" sz="2400" i="1" dirty="0" smtClean="0">
                <a:latin typeface="Times New Roman"/>
                <a:cs typeface="Times New Roman"/>
              </a:rPr>
              <a:t>ν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i="1" dirty="0" smtClean="0">
                <a:latin typeface="Times New Roman"/>
                <a:cs typeface="Times New Roman"/>
              </a:rPr>
              <a:t>)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923928" y="3115231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L/E</a:t>
            </a:r>
            <a:endParaRPr lang="en-US" i="1" dirty="0">
              <a:latin typeface="Times New Roman"/>
              <a:cs typeface="Times New Roman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960582" y="1785723"/>
            <a:ext cx="572036" cy="938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98442" y="1325952"/>
            <a:ext cx="247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1</a:t>
            </a:r>
            <a:r>
              <a:rPr lang="en-US" i="1" baseline="30000" dirty="0" smtClean="0">
                <a:latin typeface="Times New Roman"/>
                <a:cs typeface="Times New Roman"/>
              </a:rPr>
              <a:t>st</a:t>
            </a:r>
            <a:r>
              <a:rPr lang="en-US" i="1" dirty="0" smtClean="0">
                <a:latin typeface="Times New Roman"/>
                <a:cs typeface="Times New Roman"/>
              </a:rPr>
              <a:t> oscillation maximum</a:t>
            </a:r>
            <a:endParaRPr lang="en-US" i="1" dirty="0">
              <a:latin typeface="Times New Roman"/>
              <a:cs typeface="Times New Roman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081940" y="1226165"/>
            <a:ext cx="572036" cy="938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019800" y="766394"/>
            <a:ext cx="252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2</a:t>
            </a:r>
            <a:r>
              <a:rPr lang="en-US" i="1" baseline="30000" dirty="0" smtClean="0">
                <a:latin typeface="Times New Roman"/>
                <a:cs typeface="Times New Roman"/>
              </a:rPr>
              <a:t>nd</a:t>
            </a:r>
            <a:r>
              <a:rPr lang="en-US" i="1" dirty="0" smtClean="0">
                <a:latin typeface="Times New Roman"/>
                <a:cs typeface="Times New Roman"/>
              </a:rPr>
              <a:t> oscillation maximum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16620" y="2081775"/>
            <a:ext cx="11708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latin typeface="Times New Roman"/>
                <a:cs typeface="Times New Roman"/>
              </a:rPr>
              <a:t>θ</a:t>
            </a:r>
            <a:r>
              <a:rPr lang="en-US" b="1" baseline="-25000" dirty="0" smtClean="0">
                <a:latin typeface="Times New Roman"/>
                <a:cs typeface="Times New Roman"/>
              </a:rPr>
              <a:t>13</a:t>
            </a:r>
            <a:r>
              <a:rPr lang="en-US" b="1" dirty="0" smtClean="0">
                <a:latin typeface="Times New Roman"/>
                <a:cs typeface="Times New Roman"/>
              </a:rPr>
              <a:t>=1º</a:t>
            </a: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("small" </a:t>
            </a:r>
            <a:r>
              <a:rPr lang="el-GR" sz="1400" b="1" dirty="0" smtClean="0">
                <a:latin typeface="Times New Roman"/>
                <a:cs typeface="Times New Roman"/>
              </a:rPr>
              <a:t>θ</a:t>
            </a:r>
            <a:r>
              <a:rPr lang="en-US" sz="1400" b="1" baseline="-25000" dirty="0" smtClean="0">
                <a:latin typeface="Times New Roman"/>
                <a:cs typeface="Times New Roman"/>
              </a:rPr>
              <a:t>13</a:t>
            </a:r>
            <a:r>
              <a:rPr lang="en-US" sz="1400" b="1" dirty="0" smtClean="0">
                <a:latin typeface="Times New Roman"/>
                <a:cs typeface="Times New Roman"/>
              </a:rPr>
              <a:t>)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233893" y="1947282"/>
            <a:ext cx="11506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latin typeface="Times New Roman"/>
                <a:cs typeface="Times New Roman"/>
              </a:rPr>
              <a:t>θ</a:t>
            </a:r>
            <a:r>
              <a:rPr lang="en-US" b="1" baseline="-25000" dirty="0" smtClean="0">
                <a:latin typeface="Times New Roman"/>
                <a:cs typeface="Times New Roman"/>
              </a:rPr>
              <a:t>13</a:t>
            </a:r>
            <a:r>
              <a:rPr lang="en-US" b="1" dirty="0" smtClean="0">
                <a:latin typeface="Times New Roman"/>
                <a:cs typeface="Times New Roman"/>
              </a:rPr>
              <a:t>=8.8º</a:t>
            </a: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(</a:t>
            </a:r>
            <a:r>
              <a:rPr lang="en-US" sz="1400" b="1" dirty="0" smtClean="0">
                <a:latin typeface="Times New Roman"/>
                <a:cs typeface="Times New Roman"/>
              </a:rPr>
              <a:t>"large" </a:t>
            </a:r>
            <a:r>
              <a:rPr lang="el-GR" sz="1400" b="1" dirty="0">
                <a:latin typeface="Times New Roman"/>
                <a:cs typeface="Times New Roman"/>
              </a:rPr>
              <a:t>θ</a:t>
            </a:r>
            <a:r>
              <a:rPr lang="en-US" sz="1400" b="1" baseline="-25000" dirty="0">
                <a:latin typeface="Times New Roman"/>
                <a:cs typeface="Times New Roman"/>
              </a:rPr>
              <a:t>13</a:t>
            </a:r>
            <a:r>
              <a:rPr lang="en-US" sz="1400" b="1" dirty="0" smtClean="0">
                <a:latin typeface="Times New Roman"/>
                <a:cs typeface="Times New Roman"/>
              </a:rPr>
              <a:t>)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098" y="4083178"/>
            <a:ext cx="152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for small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l-GR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 1</a:t>
            </a:r>
            <a:r>
              <a:rPr lang="en-US" baseline="30000" dirty="0" smtClean="0">
                <a:latin typeface="Times New Roman"/>
                <a:cs typeface="Times New Roman"/>
              </a:rPr>
              <a:t>st</a:t>
            </a:r>
            <a:r>
              <a:rPr lang="en-US" dirty="0" smtClean="0">
                <a:latin typeface="Times New Roman"/>
                <a:cs typeface="Times New Roman"/>
              </a:rPr>
              <a:t> oscillation maximum is better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3" name="Flèche vers la droite 22"/>
          <p:cNvSpPr/>
          <p:nvPr/>
        </p:nvSpPr>
        <p:spPr>
          <a:xfrm rot="5400000">
            <a:off x="2087963" y="4036691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èche vers la droite 24"/>
          <p:cNvSpPr/>
          <p:nvPr/>
        </p:nvSpPr>
        <p:spPr>
          <a:xfrm rot="5400000">
            <a:off x="5153255" y="4036691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èche vers la droite 25"/>
          <p:cNvSpPr/>
          <p:nvPr/>
        </p:nvSpPr>
        <p:spPr>
          <a:xfrm rot="16200000">
            <a:off x="6235187" y="5512346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7522531" y="3899319"/>
            <a:ext cx="160654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for "large"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l-GR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 1</a:t>
            </a:r>
            <a:r>
              <a:rPr lang="en-US" baseline="30000" dirty="0" smtClean="0">
                <a:latin typeface="Times New Roman"/>
                <a:cs typeface="Times New Roman"/>
              </a:rPr>
              <a:t>st</a:t>
            </a:r>
            <a:r>
              <a:rPr lang="en-US" dirty="0" smtClean="0">
                <a:latin typeface="Times New Roman"/>
                <a:cs typeface="Times New Roman"/>
              </a:rPr>
              <a:t> oscillation maximum is dominated by atmospheric term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74022" y="5314064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CP interference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223848" y="5160175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CP interference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78009" y="34957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  <a:endParaRPr lang="en-US" sz="1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106290" y="426874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  <a:endParaRPr lang="en-US" sz="1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712281" y="4268745"/>
            <a:ext cx="106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atmospheric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825025" y="3814494"/>
            <a:ext cx="106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atmospheric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707729" y="5406416"/>
            <a:ext cx="76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=1º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676744" y="5437175"/>
            <a:ext cx="93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latin typeface="Times New Roman"/>
                <a:cs typeface="Times New Roman"/>
              </a:rPr>
              <a:t>13</a:t>
            </a:r>
            <a:r>
              <a:rPr lang="en-US" dirty="0" smtClean="0">
                <a:latin typeface="Times New Roman"/>
                <a:cs typeface="Times New Roman"/>
              </a:rPr>
              <a:t>=8.8º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12214" y="2072069"/>
            <a:ext cx="9242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=-90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8000"/>
                </a:solidFill>
                <a:latin typeface="Symbol" charset="0"/>
              </a:rPr>
              <a:t>d</a:t>
            </a:r>
            <a:r>
              <a:rPr lang="en-US" baseline="-25000" dirty="0" err="1" smtClean="0">
                <a:solidFill>
                  <a:srgbClr val="008000"/>
                </a:solidFill>
              </a:rPr>
              <a:t>CP</a:t>
            </a:r>
            <a:r>
              <a:rPr lang="en-US" dirty="0">
                <a:solidFill>
                  <a:srgbClr val="008000"/>
                </a:solidFill>
              </a:rPr>
              <a:t>=0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00FF"/>
                </a:solidFill>
              </a:rPr>
              <a:t>CP</a:t>
            </a:r>
            <a:r>
              <a:rPr lang="en-US" dirty="0" smtClean="0">
                <a:solidFill>
                  <a:srgbClr val="0000FF"/>
                </a:solidFill>
              </a:rPr>
              <a:t>=+90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68369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(</a:t>
            </a:r>
            <a:r>
              <a:rPr lang="en-US" sz="1400" dirty="0" smtClean="0">
                <a:latin typeface="Times New Roman"/>
                <a:cs typeface="Times New Roman"/>
                <a:hlinkClick r:id="rId7"/>
              </a:rPr>
              <a:t>arXiv</a:t>
            </a:r>
            <a:r>
              <a:rPr lang="en-US" sz="1400" dirty="0">
                <a:latin typeface="Times New Roman"/>
                <a:cs typeface="Times New Roman"/>
                <a:hlinkClick r:id="rId7"/>
              </a:rPr>
              <a:t>:</a:t>
            </a:r>
            <a:r>
              <a:rPr lang="en-US" sz="1400" dirty="0" smtClean="0">
                <a:latin typeface="Times New Roman"/>
                <a:cs typeface="Times New Roman"/>
                <a:hlinkClick r:id="rId7"/>
              </a:rPr>
              <a:t>1110.4583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9341" y="6068334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oscillation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max.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Flèche droite rayée 14"/>
          <p:cNvSpPr/>
          <p:nvPr/>
        </p:nvSpPr>
        <p:spPr>
          <a:xfrm>
            <a:off x="3912214" y="6160816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ZoneTexte 36"/>
          <p:cNvSpPr txBox="1"/>
          <p:nvPr/>
        </p:nvSpPr>
        <p:spPr>
          <a:xfrm>
            <a:off x="8242999" y="3115231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L/E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923928" y="4744058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L/E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925806" y="4744058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L/E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0" y="5914165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>
                <a:latin typeface="Times New Roman"/>
                <a:cs typeface="Times New Roman"/>
              </a:rPr>
              <a:t>1</a:t>
            </a:r>
            <a:r>
              <a:rPr lang="en-GB" sz="2000" baseline="30000" dirty="0" smtClean="0">
                <a:latin typeface="Times New Roman"/>
                <a:cs typeface="Times New Roman"/>
              </a:rPr>
              <a:t>st</a:t>
            </a:r>
            <a:r>
              <a:rPr lang="en-GB" sz="2000" dirty="0" smtClean="0">
                <a:latin typeface="Times New Roman"/>
                <a:cs typeface="Times New Roman"/>
              </a:rPr>
              <a:t> oscillation max.: A=0.3sin</a:t>
            </a:r>
            <a:r>
              <a:rPr lang="el-GR" sz="2000" dirty="0" smtClean="0">
                <a:latin typeface="Times New Roman"/>
                <a:cs typeface="Times New Roman"/>
              </a:rPr>
              <a:t>δ</a:t>
            </a:r>
            <a:r>
              <a:rPr lang="en-US" sz="2000" baseline="-25000" dirty="0" smtClean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>
                <a:latin typeface="Times New Roman"/>
                <a:cs typeface="Times New Roman"/>
              </a:rPr>
              <a:t>2</a:t>
            </a:r>
            <a:r>
              <a:rPr lang="en-GB" sz="2000" baseline="30000" dirty="0" smtClean="0">
                <a:latin typeface="Times New Roman"/>
                <a:cs typeface="Times New Roman"/>
              </a:rPr>
              <a:t>nd</a:t>
            </a:r>
            <a:r>
              <a:rPr lang="en-GB" sz="2000" dirty="0" smtClean="0">
                <a:latin typeface="Times New Roman"/>
                <a:cs typeface="Times New Roman"/>
              </a:rPr>
              <a:t> oscillation </a:t>
            </a:r>
            <a:r>
              <a:rPr lang="en-GB" sz="2000" dirty="0">
                <a:latin typeface="Times New Roman"/>
                <a:cs typeface="Times New Roman"/>
              </a:rPr>
              <a:t>max.: A=</a:t>
            </a:r>
            <a:r>
              <a:rPr lang="en-GB" sz="2000" dirty="0" smtClean="0">
                <a:latin typeface="Times New Roman"/>
                <a:cs typeface="Times New Roman"/>
              </a:rPr>
              <a:t>0.75sin</a:t>
            </a:r>
            <a:r>
              <a:rPr lang="el-GR" sz="2000" dirty="0" smtClean="0">
                <a:latin typeface="Times New Roman"/>
                <a:cs typeface="Times New Roman"/>
              </a:rPr>
              <a:t>δ</a:t>
            </a:r>
            <a:r>
              <a:rPr lang="en-US" sz="2000" baseline="-25000" dirty="0" smtClean="0">
                <a:latin typeface="Times New Roman"/>
                <a:cs typeface="Times New Roman"/>
              </a:rPr>
              <a:t>CP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80749" y="6352081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(see arXiv</a:t>
            </a:r>
            <a:r>
              <a:rPr lang="en-US" sz="1400" dirty="0">
                <a:latin typeface="Times New Roman"/>
                <a:cs typeface="Times New Roman"/>
              </a:rPr>
              <a:t>:</a:t>
            </a:r>
            <a:r>
              <a:rPr lang="en-US" sz="1400" dirty="0" smtClean="0">
                <a:latin typeface="Times New Roman"/>
                <a:cs typeface="Times New Roman"/>
              </a:rPr>
              <a:t>1310.5992 and arXiv:0710.0554)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01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14646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DAR experiments</a:t>
            </a:r>
            <a:b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(ESS/SNS)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93" y="1474229"/>
            <a:ext cx="6448692" cy="4384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0038" y="5858609"/>
            <a:ext cx="6774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Typical expected supernova neutrino spectrum for different </a:t>
            </a:r>
            <a:r>
              <a:rPr lang="en-GB" dirty="0" smtClean="0"/>
              <a:t>flavours </a:t>
            </a:r>
            <a:r>
              <a:rPr lang="en-GB" dirty="0"/>
              <a:t>(solid lines) and </a:t>
            </a:r>
            <a:r>
              <a:rPr lang="en-GB" dirty="0" smtClean="0"/>
              <a:t>SNS/ESS </a:t>
            </a:r>
            <a:r>
              <a:rPr lang="en-GB" dirty="0"/>
              <a:t>neutrino spectrum (dashed and dotted lines)</a:t>
            </a:r>
          </a:p>
        </p:txBody>
      </p:sp>
    </p:spTree>
    <p:extLst>
      <p:ext uri="{BB962C8B-B14F-4D97-AF65-F5344CB8AC3E}">
        <p14:creationId xmlns:p14="http://schemas.microsoft.com/office/powerpoint/2010/main" val="25414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7526" y="0"/>
            <a:ext cx="7996474" cy="7765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</a:rPr>
              <a:t>Neutrino </a:t>
            </a:r>
            <a:r>
              <a:rPr lang="en-US" sz="3600" dirty="0">
                <a:solidFill>
                  <a:srgbClr val="0000FF"/>
                </a:solidFill>
              </a:rPr>
              <a:t>Oscillations with "large" </a:t>
            </a:r>
            <a:r>
              <a:rPr lang="el-GR" sz="3600" dirty="0">
                <a:solidFill>
                  <a:srgbClr val="0000FF"/>
                </a:solidFill>
              </a:rPr>
              <a:t>θ</a:t>
            </a:r>
            <a:r>
              <a:rPr lang="en-US" sz="3600" baseline="-25000" dirty="0">
                <a:solidFill>
                  <a:srgbClr val="0000FF"/>
                </a:solidFill>
              </a:rPr>
              <a:t>13</a:t>
            </a:r>
            <a:endParaRPr lang="en-US" sz="3600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836" y="6318725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(see arXiv</a:t>
            </a:r>
            <a:r>
              <a:rPr lang="en-US" sz="1400" dirty="0">
                <a:latin typeface="Times New Roman"/>
                <a:cs typeface="Times New Roman"/>
              </a:rPr>
              <a:t>:</a:t>
            </a:r>
            <a:r>
              <a:rPr lang="en-US" sz="1400" dirty="0" smtClean="0">
                <a:latin typeface="Times New Roman"/>
                <a:cs typeface="Times New Roman"/>
              </a:rPr>
              <a:t>1310.5992 and arXiv:0710.0554)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51337" y="6060420"/>
            <a:ext cx="3608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is better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4222314" y="6149361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36" y="957918"/>
            <a:ext cx="4220685" cy="401744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581" y="957918"/>
            <a:ext cx="4151580" cy="4017441"/>
          </a:xfrm>
          <a:prstGeom prst="rect">
            <a:avLst/>
          </a:prstGeom>
        </p:spPr>
      </p:pic>
      <p:cxnSp>
        <p:nvCxnSpPr>
          <p:cNvPr id="40" name="Connecteur droit avec flèche 39"/>
          <p:cNvCxnSpPr/>
          <p:nvPr/>
        </p:nvCxnSpPr>
        <p:spPr>
          <a:xfrm>
            <a:off x="3899360" y="1144287"/>
            <a:ext cx="0" cy="32862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8244362" y="1144287"/>
            <a:ext cx="0" cy="32862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902423" y="5046374"/>
            <a:ext cx="4608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>
                <a:latin typeface="Times New Roman"/>
                <a:cs typeface="Times New Roman"/>
              </a:rPr>
              <a:t>at the 1</a:t>
            </a:r>
            <a:r>
              <a:rPr lang="en-GB" sz="2000" baseline="30000" dirty="0" smtClean="0">
                <a:latin typeface="Times New Roman"/>
                <a:cs typeface="Times New Roman"/>
              </a:rPr>
              <a:t>st</a:t>
            </a:r>
            <a:r>
              <a:rPr lang="en-GB" sz="2000" dirty="0" smtClean="0">
                <a:latin typeface="Times New Roman"/>
                <a:cs typeface="Times New Roman"/>
              </a:rPr>
              <a:t> oscillation max.: A=0.3sin</a:t>
            </a:r>
            <a:r>
              <a:rPr lang="el-GR" sz="2000" dirty="0" smtClean="0">
                <a:latin typeface="Times New Roman"/>
                <a:cs typeface="Times New Roman"/>
              </a:rPr>
              <a:t>δ</a:t>
            </a:r>
            <a:r>
              <a:rPr lang="en-US" sz="2000" baseline="-25000" dirty="0" smtClean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at the </a:t>
            </a:r>
            <a:r>
              <a:rPr lang="en-GB" sz="2000" dirty="0" smtClean="0">
                <a:latin typeface="Times New Roman"/>
                <a:cs typeface="Times New Roman"/>
              </a:rPr>
              <a:t>2</a:t>
            </a:r>
            <a:r>
              <a:rPr lang="en-GB" sz="2000" baseline="30000" dirty="0" smtClean="0">
                <a:latin typeface="Times New Roman"/>
                <a:cs typeface="Times New Roman"/>
              </a:rPr>
              <a:t>nd</a:t>
            </a:r>
            <a:r>
              <a:rPr lang="en-GB" sz="2000" dirty="0" smtClean="0">
                <a:latin typeface="Times New Roman"/>
                <a:cs typeface="Times New Roman"/>
              </a:rPr>
              <a:t> oscillation </a:t>
            </a:r>
            <a:r>
              <a:rPr lang="en-GB" sz="2000" dirty="0">
                <a:latin typeface="Times New Roman"/>
                <a:cs typeface="Times New Roman"/>
              </a:rPr>
              <a:t>max.: A=</a:t>
            </a:r>
            <a:r>
              <a:rPr lang="en-GB" sz="2000" dirty="0" smtClean="0">
                <a:latin typeface="Times New Roman"/>
                <a:cs typeface="Times New Roman"/>
              </a:rPr>
              <a:t>0.75sin</a:t>
            </a:r>
            <a:r>
              <a:rPr lang="el-GR" sz="2000" dirty="0" smtClean="0">
                <a:latin typeface="Times New Roman"/>
                <a:cs typeface="Times New Roman"/>
              </a:rPr>
              <a:t>δ</a:t>
            </a:r>
            <a:r>
              <a:rPr lang="en-US" sz="2000" baseline="-25000" dirty="0" smtClean="0">
                <a:latin typeface="Times New Roman"/>
                <a:cs typeface="Times New Roman"/>
              </a:rPr>
              <a:t>CP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39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2648" y="6239018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Phys</a:t>
            </a:r>
            <a:r>
              <a:rPr lang="en-US" sz="1400" dirty="0">
                <a:latin typeface="Times New Roman"/>
                <a:cs typeface="Times New Roman"/>
              </a:rPr>
              <a:t>. Rev. D 87  (2013) 3, </a:t>
            </a:r>
            <a:r>
              <a:rPr lang="en-US" sz="1400" dirty="0" smtClean="0">
                <a:latin typeface="Times New Roman"/>
                <a:cs typeface="Times New Roman"/>
              </a:rPr>
              <a:t>033004 [</a:t>
            </a:r>
            <a:r>
              <a:rPr lang="en-US" sz="1400" dirty="0">
                <a:latin typeface="Times New Roman"/>
                <a:cs typeface="Times New Roman"/>
              </a:rPr>
              <a:t>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  <a:endParaRPr lang="en-GB" sz="1400" dirty="0" smtClean="0">
              <a:latin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366"/>
            <a:ext cx="9144000" cy="47692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637771" y="1899723"/>
            <a:ext cx="1432863" cy="4059979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à coins arrondis 8"/>
          <p:cNvSpPr/>
          <p:nvPr/>
        </p:nvSpPr>
        <p:spPr>
          <a:xfrm>
            <a:off x="112648" y="2713890"/>
            <a:ext cx="3957986" cy="531922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 and exposure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37</a:t>
            </a:fld>
            <a:endParaRPr lang="en-GB"/>
          </a:p>
        </p:txBody>
      </p:sp>
      <p:grpSp>
        <p:nvGrpSpPr>
          <p:cNvPr id="7" name="Grouper 6"/>
          <p:cNvGrpSpPr/>
          <p:nvPr/>
        </p:nvGrpSpPr>
        <p:grpSpPr>
          <a:xfrm>
            <a:off x="802918" y="1044040"/>
            <a:ext cx="5707731" cy="5436075"/>
            <a:chOff x="487719" y="2328534"/>
            <a:chExt cx="4473027" cy="4260136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19" y="2780332"/>
              <a:ext cx="4316506" cy="3808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6"/>
            <p:cNvSpPr txBox="1"/>
            <p:nvPr/>
          </p:nvSpPr>
          <p:spPr>
            <a:xfrm>
              <a:off x="933533" y="2328534"/>
              <a:ext cx="4027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for </a:t>
              </a:r>
              <a:r>
                <a:rPr lang="en-US" sz="1200" dirty="0" err="1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ESSnuSB</a:t>
              </a:r>
              <a:r>
                <a:rPr lang="en-US" sz="1200" dirty="0" smtClean="0">
                  <a:latin typeface="Comic Sans MS" panose="030F0702030302020204" pitchFamily="66" charset="0"/>
                  <a:cs typeface="Times New Roman" panose="02020603050405020304" pitchFamily="18" charset="0"/>
                </a:rPr>
                <a:t> systematic errors see </a:t>
              </a:r>
              <a:r>
                <a:rPr lang="en-GB" sz="1200" dirty="0"/>
                <a:t>1209.5973 [hep-</a:t>
              </a:r>
              <a:r>
                <a:rPr lang="en-GB" sz="1200" dirty="0" err="1"/>
                <a:t>ph</a:t>
              </a:r>
              <a:r>
                <a:rPr lang="en-GB" sz="1200" dirty="0" smtClean="0"/>
                <a:t>] (lower limit "default" case, upper limit "optimistic" case)</a:t>
              </a:r>
              <a:endParaRPr lang="en-US" sz="1200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951269" y="3407320"/>
              <a:ext cx="373380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009841" y="3172370"/>
              <a:ext cx="1903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P5 requirement: 75% at </a:t>
              </a:r>
              <a:r>
                <a:rPr lang="el-GR" sz="1200" dirty="0" smtClean="0"/>
                <a:t>3</a:t>
              </a:r>
              <a:r>
                <a:rPr lang="en-GB" sz="1200" dirty="0" smtClean="0"/>
                <a:t> </a:t>
              </a:r>
              <a:r>
                <a:rPr lang="el-GR" sz="1200" dirty="0" smtClean="0"/>
                <a:t>σ</a:t>
              </a:r>
              <a:endParaRPr lang="en-GB" sz="1200" dirty="0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951269" y="3602720"/>
              <a:ext cx="3733800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159134" y="3530600"/>
              <a:ext cx="1628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Neutrino Factory reach</a:t>
              </a:r>
              <a:endParaRPr lang="en-GB" sz="1200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16200000">
              <a:off x="1715416" y="5028668"/>
              <a:ext cx="71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 years</a:t>
              </a:r>
              <a:endParaRPr lang="en-GB" sz="1200" dirty="0"/>
            </a:p>
          </p:txBody>
        </p:sp>
        <p:sp>
          <p:nvSpPr>
            <p:cNvPr id="18" name="ZoneTexte 17"/>
            <p:cNvSpPr txBox="1"/>
            <p:nvPr/>
          </p:nvSpPr>
          <p:spPr>
            <a:xfrm rot="16200000">
              <a:off x="4190361" y="5028668"/>
              <a:ext cx="71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20 years</a:t>
              </a:r>
              <a:endParaRPr lang="en-GB" sz="1200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6252493" y="6241049"/>
            <a:ext cx="1696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Times New Roman"/>
                <a:cs typeface="Times New Roman"/>
              </a:rPr>
              <a:t>(courtesy P. Coloma)</a:t>
            </a:r>
            <a:endParaRPr lang="en-GB" sz="1400" dirty="0">
              <a:latin typeface="Times New Roman"/>
              <a:cs typeface="Times New Roman"/>
            </a:endParaRPr>
          </a:p>
        </p:txBody>
      </p:sp>
      <p:sp>
        <p:nvSpPr>
          <p:cNvPr id="19" name="Flèche droite rayée 18"/>
          <p:cNvSpPr/>
          <p:nvPr/>
        </p:nvSpPr>
        <p:spPr>
          <a:xfrm rot="10800000">
            <a:off x="6206708" y="2547679"/>
            <a:ext cx="462611" cy="244530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ZoneTexte 20"/>
          <p:cNvSpPr txBox="1"/>
          <p:nvPr/>
        </p:nvSpPr>
        <p:spPr>
          <a:xfrm>
            <a:off x="6773534" y="2417407"/>
            <a:ext cx="2278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High potentiality</a:t>
            </a:r>
            <a:endParaRPr lang="en-GB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02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1290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Effect of the unknown MH on CPV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17" y="1809320"/>
            <a:ext cx="4030981" cy="35512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096" y="1809320"/>
            <a:ext cx="4030981" cy="35512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4823" y="1300157"/>
            <a:ext cx="2969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"default" </a:t>
            </a:r>
            <a:r>
              <a:rPr lang="en-GB" dirty="0" smtClean="0">
                <a:latin typeface="Times New Roman"/>
                <a:cs typeface="Times New Roman"/>
              </a:rPr>
              <a:t>case for systematics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10" name="Flèche droite rayée 9"/>
          <p:cNvSpPr/>
          <p:nvPr/>
        </p:nvSpPr>
        <p:spPr>
          <a:xfrm>
            <a:off x="213533" y="5821293"/>
            <a:ext cx="472021" cy="303426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85605" y="5705459"/>
            <a:ext cx="1633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small effect</a:t>
            </a:r>
            <a:endParaRPr lang="en-GB" sz="2400" dirty="0">
              <a:latin typeface="Times New Roman"/>
              <a:cs typeface="Times New Roman"/>
            </a:endParaRPr>
          </a:p>
        </p:txBody>
      </p:sp>
      <p:sp>
        <p:nvSpPr>
          <p:cNvPr id="23" name="Flèche droite rayée 22"/>
          <p:cNvSpPr/>
          <p:nvPr/>
        </p:nvSpPr>
        <p:spPr>
          <a:xfrm>
            <a:off x="2552128" y="5821293"/>
            <a:ext cx="472021" cy="303426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124201" y="5705459"/>
            <a:ext cx="601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practically no need to re-optimize when MH will be known</a:t>
            </a:r>
            <a:endParaRPr lang="en-GB" sz="2400" dirty="0"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90001" y="1527776"/>
            <a:ext cx="11650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Times New Roman"/>
                <a:cs typeface="Times New Roman"/>
              </a:rPr>
              <a:t>(P. Coloma)</a:t>
            </a:r>
            <a:endParaRPr lang="en-GB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31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26" y="985787"/>
            <a:ext cx="6796030" cy="4974281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38" y="9595"/>
            <a:ext cx="7873962" cy="114300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δ</a:t>
            </a:r>
            <a:r>
              <a:rPr lang="en-US" baseline="-25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CP</a:t>
            </a:r>
            <a:r>
              <a:rPr lang="en-US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accuracy performance</a:t>
            </a:r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/>
            </a:r>
            <a:b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USA </a:t>
            </a:r>
            <a:r>
              <a:rPr lang="en-GB" sz="200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snowmass</a:t>
            </a: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process, P. Coloma)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343184" y="5788342"/>
            <a:ext cx="6968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for systematic errors see (7.5%/15% for ESSnuSB):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Phys</a:t>
            </a:r>
            <a:r>
              <a:rPr lang="en-US" dirty="0">
                <a:latin typeface="Times New Roman"/>
                <a:cs typeface="Times New Roman"/>
              </a:rPr>
              <a:t>. Rev. D 87  (2013) 3, </a:t>
            </a:r>
            <a:r>
              <a:rPr lang="en-US" dirty="0" smtClean="0">
                <a:latin typeface="Times New Roman"/>
                <a:cs typeface="Times New Roman"/>
              </a:rPr>
              <a:t>033004 [</a:t>
            </a:r>
            <a:r>
              <a:rPr lang="en-US" dirty="0">
                <a:latin typeface="Times New Roman"/>
                <a:cs typeface="Times New Roman"/>
              </a:rPr>
              <a:t>arXiv:1209.5973 [</a:t>
            </a:r>
            <a:r>
              <a:rPr lang="en-US" dirty="0" err="1">
                <a:latin typeface="Times New Roman"/>
                <a:cs typeface="Times New Roman"/>
              </a:rPr>
              <a:t>hep-ph</a:t>
            </a:r>
            <a:r>
              <a:rPr lang="en-US" dirty="0">
                <a:latin typeface="Times New Roman"/>
                <a:cs typeface="Times New Roman"/>
              </a:rPr>
              <a:t>]</a:t>
            </a:r>
            <a:r>
              <a:rPr lang="en-US" dirty="0" smtClean="0">
                <a:latin typeface="Times New Roman"/>
                <a:cs typeface="Times New Roman"/>
              </a:rPr>
              <a:t>]</a:t>
            </a:r>
            <a:endParaRPr lang="en-GB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arXiv:1310.4340 [hep-ex] Neutrino "</a:t>
            </a:r>
            <a:r>
              <a:rPr lang="en-GB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snowmass</a:t>
            </a:r>
            <a:r>
              <a:rPr lang="en-GB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" group conclusions</a:t>
            </a:r>
            <a:endParaRPr lang="en-GB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48154" y="5480641"/>
            <a:ext cx="178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"default" column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68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61487" y="9595"/>
            <a:ext cx="7982512" cy="98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</a:rPr>
              <a:t>ESS</a:t>
            </a:r>
            <a:r>
              <a:rPr lang="el-GR" sz="3600" dirty="0" smtClean="0">
                <a:solidFill>
                  <a:srgbClr val="0000FF"/>
                </a:solidFill>
              </a:rPr>
              <a:t>ν</a:t>
            </a:r>
            <a:r>
              <a:rPr lang="fr-CH" sz="3600" dirty="0" smtClean="0">
                <a:solidFill>
                  <a:srgbClr val="0000FF"/>
                </a:solidFill>
              </a:rPr>
              <a:t>SB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4800" dirty="0" smtClean="0">
                <a:solidFill>
                  <a:srgbClr val="0000FF"/>
                </a:solidFill>
              </a:rPr>
              <a:t>neutrino</a:t>
            </a:r>
            <a:r>
              <a:rPr lang="en-US" sz="3600" dirty="0" smtClean="0">
                <a:solidFill>
                  <a:srgbClr val="0000FF"/>
                </a:solidFill>
              </a:rPr>
              <a:t> energy distribution</a:t>
            </a:r>
            <a:endParaRPr lang="en-US" sz="3600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088269" y="4615880"/>
            <a:ext cx="1975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at 100 km from the target and per year (in absence of oscillations)</a:t>
            </a:r>
            <a:endParaRPr lang="en-GB" sz="2000" dirty="0">
              <a:latin typeface="Times New Roman"/>
              <a:cs typeface="Times New Roman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243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/>
                <a:cs typeface="Times New Roman"/>
              </a:rPr>
              <a:t>neutrinos</a:t>
            </a:r>
            <a:endParaRPr lang="en-GB" sz="2000" b="1" dirty="0"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/>
                <a:cs typeface="Times New Roman"/>
              </a:rPr>
              <a:t>anti-neutrinos</a:t>
            </a:r>
            <a:endParaRPr lang="en-GB" sz="2000" b="1" dirty="0">
              <a:latin typeface="Times New Roman"/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6501" y="4833000"/>
            <a:ext cx="185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l-GR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l-GR" sz="2400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  <a:endParaRPr lang="en-GB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8273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l-GR" sz="3600" dirty="0" smtClean="0">
                <a:solidFill>
                  <a:srgbClr val="0000FF"/>
                </a:solidFill>
              </a:rPr>
              <a:t>δ</a:t>
            </a:r>
            <a:r>
              <a:rPr lang="en-US" sz="3600" baseline="-25000" dirty="0" smtClean="0">
                <a:solidFill>
                  <a:srgbClr val="0000FF"/>
                </a:solidFill>
              </a:rPr>
              <a:t>CP</a:t>
            </a:r>
            <a:r>
              <a:rPr lang="en-US" sz="3600" dirty="0" smtClean="0">
                <a:solidFill>
                  <a:srgbClr val="0000FF"/>
                </a:solidFill>
              </a:rPr>
              <a:t> coverage</a:t>
            </a:r>
            <a:endParaRPr lang="en-US" sz="3600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11437" y="836946"/>
            <a:ext cx="2195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CPV (2 GeV protons)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6353224" y="1807074"/>
            <a:ext cx="0" cy="2808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6925312" y="1807074"/>
            <a:ext cx="0" cy="2808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102410" y="1807074"/>
            <a:ext cx="0" cy="28081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1950292" y="1807074"/>
            <a:ext cx="0" cy="2808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625684" y="1807074"/>
            <a:ext cx="0" cy="2808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802781" y="1807074"/>
            <a:ext cx="0" cy="28081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058685" y="1346283"/>
            <a:ext cx="1450750" cy="472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"nominal"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966591" y="1346283"/>
            <a:ext cx="531118" cy="472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x2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666" y="1191147"/>
            <a:ext cx="3907305" cy="392178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11" y="1203233"/>
            <a:ext cx="3922403" cy="3909699"/>
          </a:xfrm>
          <a:prstGeom prst="rect">
            <a:avLst/>
          </a:prstGeom>
        </p:spPr>
      </p:pic>
      <p:cxnSp>
        <p:nvCxnSpPr>
          <p:cNvPr id="29" name="Connecteur droit avec flèche 28"/>
          <p:cNvCxnSpPr/>
          <p:nvPr/>
        </p:nvCxnSpPr>
        <p:spPr>
          <a:xfrm>
            <a:off x="6340138" y="1807074"/>
            <a:ext cx="0" cy="2808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6912895" y="1807074"/>
            <a:ext cx="0" cy="2808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7095386" y="1807074"/>
            <a:ext cx="0" cy="28081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1950292" y="1807074"/>
            <a:ext cx="0" cy="2808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2642811" y="1807074"/>
            <a:ext cx="0" cy="2808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2811615" y="1807074"/>
            <a:ext cx="0" cy="28081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952113" y="5047796"/>
            <a:ext cx="144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after 10 years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899419" y="5047796"/>
            <a:ext cx="272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with 2 times more statistics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31731" y="5503981"/>
            <a:ext cx="637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systematic errors (nominal values): 5%/10% for signal/background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4" name="Flèche droite rayée 43"/>
          <p:cNvSpPr/>
          <p:nvPr/>
        </p:nvSpPr>
        <p:spPr>
          <a:xfrm>
            <a:off x="282530" y="6093524"/>
            <a:ext cx="624185" cy="222798"/>
          </a:xfrm>
          <a:prstGeom prst="striped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ZoneTexte 47"/>
          <p:cNvSpPr txBox="1"/>
          <p:nvPr/>
        </p:nvSpPr>
        <p:spPr>
          <a:xfrm>
            <a:off x="1031741" y="6004992"/>
            <a:ext cx="806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more than 50% </a:t>
            </a:r>
            <a:r>
              <a:rPr lang="el-GR" b="1" dirty="0" smtClean="0">
                <a:latin typeface="Times New Roman"/>
                <a:cs typeface="Times New Roman"/>
              </a:rPr>
              <a:t>δ</a:t>
            </a:r>
            <a:r>
              <a:rPr lang="en-US" b="1" baseline="-25000" dirty="0" smtClean="0">
                <a:latin typeface="Times New Roman"/>
                <a:cs typeface="Times New Roman"/>
              </a:rPr>
              <a:t>CP</a:t>
            </a:r>
            <a:r>
              <a:rPr lang="en-US" b="1" dirty="0" smtClean="0">
                <a:latin typeface="Times New Roman"/>
                <a:cs typeface="Times New Roman"/>
              </a:rPr>
              <a:t> coverage using reasonable assumptions on systematic errors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5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MEMPHYS </a:t>
            </a:r>
            <a:r>
              <a:rPr lang="en-GB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Detector</a:t>
            </a:r>
            <a:br>
              <a:rPr lang="en-GB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(Proton decay)</a:t>
            </a:r>
            <a:endParaRPr lang="en-GB" sz="24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Espace réservé de la date 2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Rio, August 2015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8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smtClean="0">
                <a:solidFill>
                  <a:srgbClr val="000000"/>
                </a:solidFill>
              </a:rPr>
              <a:t>M. Dracos IPHC/IN2P3-CNRS-UNISTRA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2C38963-132F-7F4C-9EA7-70764AB2FD7D}" type="slidenum">
              <a:rPr lang="en-GB" sz="1200">
                <a:solidFill>
                  <a:srgbClr val="000000"/>
                </a:solidFill>
              </a:rPr>
              <a:pPr eaLnBrk="1" hangingPunct="1"/>
              <a:t>41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73" name="Rectangle 246"/>
          <p:cNvSpPr>
            <a:spLocks noChangeArrowheads="1"/>
          </p:cNvSpPr>
          <p:nvPr/>
        </p:nvSpPr>
        <p:spPr bwMode="auto">
          <a:xfrm>
            <a:off x="6637338" y="6248945"/>
            <a:ext cx="25066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1600" b="1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arXiv</a:t>
            </a:r>
            <a:r>
              <a:rPr lang="en-GB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 hep-ex/0607026)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76" y="1465500"/>
            <a:ext cx="4355595" cy="41735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28" y="1465500"/>
            <a:ext cx="4335402" cy="4173528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2889725" y="2330176"/>
            <a:ext cx="0" cy="27612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7562225" y="2330176"/>
            <a:ext cx="0" cy="27612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>
            <a:off x="792344" y="2877768"/>
            <a:ext cx="20973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5464844" y="3471963"/>
            <a:ext cx="20973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1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MEMPHYS </a:t>
            </a:r>
            <a:r>
              <a:rPr lang="en-GB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Detector</a:t>
            </a:r>
            <a:br>
              <a:rPr lang="en-GB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(Supernova explosion)</a:t>
            </a:r>
            <a:endParaRPr lang="en-GB" sz="24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Espace réservé de la date 2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Rio, August 2015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8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smtClean="0">
                <a:solidFill>
                  <a:srgbClr val="000000"/>
                </a:solidFill>
              </a:rPr>
              <a:t>M. Dracos IPHC/IN2P3-CNRS-UNISTRA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2C38963-132F-7F4C-9EA7-70764AB2FD7D}" type="slidenum">
              <a:rPr lang="en-GB" sz="1200">
                <a:solidFill>
                  <a:srgbClr val="000000"/>
                </a:solidFill>
              </a:rPr>
              <a:pPr eaLnBrk="1" hangingPunct="1"/>
              <a:t>42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0" y="1327689"/>
            <a:ext cx="4241591" cy="4323160"/>
          </a:xfrm>
          <a:prstGeom prst="rect">
            <a:avLst/>
          </a:prstGeom>
        </p:spPr>
      </p:pic>
      <p:sp>
        <p:nvSpPr>
          <p:cNvPr id="5" name="Flèche droite rayée 4"/>
          <p:cNvSpPr/>
          <p:nvPr/>
        </p:nvSpPr>
        <p:spPr>
          <a:xfrm>
            <a:off x="584256" y="5872171"/>
            <a:ext cx="897213" cy="302923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674875" y="5774467"/>
            <a:ext cx="312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For 10 </a:t>
            </a:r>
            <a:r>
              <a:rPr lang="en-US" sz="2400" dirty="0" err="1" smtClean="0">
                <a:latin typeface="Times New Roman"/>
                <a:cs typeface="Times New Roman"/>
              </a:rPr>
              <a:t>kpc</a:t>
            </a:r>
            <a:r>
              <a:rPr lang="en-US" sz="2400" dirty="0" smtClean="0">
                <a:latin typeface="Times New Roman"/>
                <a:cs typeface="Times New Roman"/>
              </a:rPr>
              <a:t>: ~10</a:t>
            </a:r>
            <a:r>
              <a:rPr lang="en-US" sz="2400" baseline="30000" dirty="0" smtClean="0">
                <a:latin typeface="Times New Roman"/>
                <a:cs typeface="Times New Roman"/>
              </a:rPr>
              <a:t>5</a:t>
            </a:r>
            <a:r>
              <a:rPr lang="en-US" sz="2400" dirty="0" smtClean="0">
                <a:latin typeface="Times New Roman"/>
                <a:cs typeface="Times New Roman"/>
              </a:rPr>
              <a:t> events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330425" y="2544201"/>
            <a:ext cx="0" cy="27146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838953" y="3600123"/>
            <a:ext cx="32742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 rot="5400000">
            <a:off x="4340880" y="3559576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SUPERK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-373579" y="2972723"/>
            <a:ext cx="117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MEMPHYS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5349098" y="5312802"/>
            <a:ext cx="3786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Diffuse Supernova Neutrinos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(10 years,  440 </a:t>
            </a:r>
            <a:r>
              <a:rPr lang="en-US" sz="2400" dirty="0" err="1" smtClean="0">
                <a:latin typeface="Times New Roman"/>
                <a:cs typeface="Times New Roman"/>
              </a:rPr>
              <a:t>kt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32" y="2016037"/>
            <a:ext cx="4017068" cy="33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1324" y="9595"/>
            <a:ext cx="7852675" cy="13717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smtClean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3600" baseline="30000" smtClean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3600" smtClean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3600" baseline="-2500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Yes, if we place our far detector at around 500 km from the neutrino source.</a:t>
            </a:r>
            <a:endParaRPr lang="en-GB" sz="2000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Cherenkov detector</a:t>
            </a:r>
          </a:p>
          <a:p>
            <a:r>
              <a:rPr lang="en-GB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(MEgaton Mass PHYSics studied by LAGUNA)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 (Super Beam, Beta Beam</a:t>
            </a:r>
            <a:r>
              <a:rPr lang="en-GB" sz="2000" dirty="0" smtClean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)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 smtClean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 smtClean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 smtClean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 smtClean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  <a:endParaRPr lang="en-GB" sz="2000" dirty="0">
              <a:solidFill>
                <a:schemeClr val="tx1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smtClean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</a:t>
            </a:r>
            <a:r>
              <a:rPr lang="en-GB" sz="2000" smtClean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~240k </a:t>
            </a: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8” </a:t>
            </a:r>
            <a:r>
              <a:rPr lang="en-GB" sz="2000" smtClean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PMTs</a:t>
            </a:r>
            <a:endParaRPr lang="en-GB" sz="2000">
              <a:solidFill>
                <a:srgbClr val="000000"/>
              </a:solidFill>
              <a:latin typeface="Times New Roman" pitchFamily="-109" charset="0"/>
              <a:ea typeface="ＭＳ Ｐゴシック" charset="0"/>
              <a:cs typeface="ＭＳ Ｐゴシック" charset="0"/>
            </a:endParaRP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smtClean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</a:t>
            </a: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% </a:t>
            </a:r>
            <a:r>
              <a:rPr lang="en-GB" sz="2000" smtClean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optical coverage</a:t>
            </a:r>
            <a:endParaRPr lang="en-GB" sz="2000">
              <a:solidFill>
                <a:srgbClr val="000000"/>
              </a:solidFill>
              <a:latin typeface="Times New Roman" pitchFamily="-109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7" y="3886430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803" y="227647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0" y="3749241"/>
            <a:ext cx="8826490" cy="3061167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0892" y="9596"/>
            <a:ext cx="7863107" cy="80762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 spectra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275766" y="697682"/>
            <a:ext cx="170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5</a:t>
            </a:r>
            <a:r>
              <a:rPr lang="en-US" dirty="0">
                <a:latin typeface="Times New Roman"/>
                <a:cs typeface="Times New Roman"/>
              </a:rPr>
              <a:t>4</a:t>
            </a:r>
            <a:r>
              <a:rPr lang="en-US" dirty="0" smtClean="0">
                <a:latin typeface="Times New Roman"/>
                <a:cs typeface="Times New Roman"/>
              </a:rPr>
              <a:t>0 km (2 GeV)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13048" y="668173"/>
            <a:ext cx="2061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below </a:t>
            </a:r>
            <a:r>
              <a:rPr lang="el-GR" dirty="0" err="1" smtClean="0">
                <a:latin typeface="Times New Roman"/>
                <a:cs typeface="Times New Roman"/>
              </a:rPr>
              <a:t>ν</a:t>
            </a:r>
            <a:r>
              <a:rPr lang="el-GR" baseline="-25000" dirty="0" err="1" smtClean="0">
                <a:latin typeface="Times New Roman"/>
                <a:cs typeface="Times New Roman"/>
              </a:rPr>
              <a:t>τ</a:t>
            </a:r>
            <a:r>
              <a:rPr lang="en-US" dirty="0" smtClean="0">
                <a:latin typeface="Times New Roman"/>
                <a:cs typeface="Times New Roman"/>
              </a:rPr>
              <a:t> production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neutrinos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anti-neutrinos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en-US" baseline="-25000" dirty="0" smtClean="0">
                <a:latin typeface="Times New Roman"/>
                <a:cs typeface="Times New Roman"/>
              </a:rPr>
              <a:t>CP</a:t>
            </a:r>
            <a:r>
              <a:rPr lang="en-US" dirty="0" smtClean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nd Oscillation max. coverage</a:t>
            </a:r>
            <a:endParaRPr lang="en-US" sz="32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Rio, August 2015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 IPHC/IN2P3-CNRS-UNISTRA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2</a:t>
            </a:r>
            <a:r>
              <a:rPr lang="en-GB" sz="2000" baseline="30000" dirty="0" smtClean="0">
                <a:latin typeface="Times New Roman"/>
                <a:cs typeface="Times New Roman"/>
              </a:rPr>
              <a:t>nd</a:t>
            </a:r>
            <a:r>
              <a:rPr lang="en-GB" sz="2000" dirty="0" smtClean="0"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dirty="0" smtClean="0">
                <a:latin typeface="Times New Roman"/>
                <a:cs typeface="Times New Roman"/>
              </a:rPr>
              <a:t>well covered by the ESS neutrino spectrum</a:t>
            </a:r>
            <a:endParaRPr lang="en-GB" sz="2000" dirty="0">
              <a:latin typeface="Times New Roman"/>
              <a:cs typeface="Times New Roman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129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1</a:t>
            </a:r>
            <a:r>
              <a:rPr lang="en-GB" sz="2000" baseline="30000" dirty="0" smtClean="0">
                <a:latin typeface="Times New Roman"/>
                <a:cs typeface="Times New Roman"/>
              </a:rPr>
              <a:t>st</a:t>
            </a:r>
            <a:r>
              <a:rPr lang="en-GB" sz="2000" dirty="0" smtClean="0">
                <a:latin typeface="Times New Roman"/>
                <a:cs typeface="Times New Roman"/>
              </a:rPr>
              <a:t> oscillation max.</a:t>
            </a:r>
            <a:endParaRPr lang="en-GB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4677"/>
            <a:ext cx="9144000" cy="241496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Where to find all these protons?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217909" y="5093557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ESS proton linac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Rio, August 2015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IPHC/IN2P3-CNRS-UNISTRA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1" y="2646827"/>
            <a:ext cx="4615271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ESS will be a copious source of spallation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neutrons</a:t>
            </a:r>
            <a:endParaRPr lang="en-GB" sz="20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5 MW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average beam power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125 MW peak power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15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protons)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2.0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GeV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protons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(up to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3.5 GeV with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upgrades)</a:t>
            </a:r>
            <a:endParaRPr lang="en-GB" sz="2000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  <a:endParaRPr lang="en-GB" sz="20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3071122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2564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021582" y="5903905"/>
            <a:ext cx="5044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Linac ready by 2023 (full power and energy)</a:t>
            </a:r>
            <a:endParaRPr lang="en-GB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01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76776</TotalTime>
  <Words>2484</Words>
  <Application>Microsoft Office PowerPoint</Application>
  <PresentationFormat>On-screen Show (4:3)</PresentationFormat>
  <Paragraphs>573</Paragraphs>
  <Slides>42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ＭＳ Ｐゴシック</vt:lpstr>
      <vt:lpstr>Apple Symbols</vt:lpstr>
      <vt:lpstr>Arial</vt:lpstr>
      <vt:lpstr>Calibri</vt:lpstr>
      <vt:lpstr>Comic Sans MS</vt:lpstr>
      <vt:lpstr>Symbol</vt:lpstr>
      <vt:lpstr>Times</vt:lpstr>
      <vt:lpstr>Times New Roman</vt:lpstr>
      <vt:lpstr>Times New Roman Bold</vt:lpstr>
      <vt:lpstr>Wingdings</vt:lpstr>
      <vt:lpstr>Thème Office</vt:lpstr>
      <vt:lpstr>The European Spallation Source Neutrino Super Beam for CP Violation discovery</vt:lpstr>
      <vt:lpstr>European Spallation Source</vt:lpstr>
      <vt:lpstr>Having access to a powerful proton beam…</vt:lpstr>
      <vt:lpstr>ESSνSB neutrino energy distribution</vt:lpstr>
      <vt:lpstr>Can we go to the 2nd oscillation maximum using our proton beam?</vt:lpstr>
      <vt:lpstr>Neutrino spectra</vt:lpstr>
      <vt:lpstr>2nd Oscillation max. coverage</vt:lpstr>
      <vt:lpstr>Where to find all these protons?</vt:lpstr>
      <vt:lpstr>ESS proton linac</vt:lpstr>
      <vt:lpstr>How to add a neutrino facility?</vt:lpstr>
      <vt:lpstr>Previous Expertise</vt:lpstr>
      <vt:lpstr>Mitigation of high power effects (4-Target/Horn system for EUROnu Super Beam)</vt:lpstr>
      <vt:lpstr>Energy Deposition from secondary particles, 3 horns,   ESSνSB -1.6 MW/EUROnu -1.3 MW</vt:lpstr>
      <vt:lpstr>General Layout of the target station (copied from EUROnu)</vt:lpstr>
      <vt:lpstr>PSU</vt:lpstr>
      <vt:lpstr>Proton Beam Switchyard</vt:lpstr>
      <vt:lpstr>Proton Beam Switchyard</vt:lpstr>
      <vt:lpstr>ESSνSB layout (adopted from EUROnu Super Beam, inspired by J-PARC (T2K))</vt:lpstr>
      <vt:lpstr>PowerPoint Presentation</vt:lpstr>
      <vt:lpstr>Switch from 2.5 GeV linac</vt:lpstr>
      <vt:lpstr>The ESSnuSB Accumulator</vt:lpstr>
      <vt:lpstr>Possible locations for far detector</vt:lpstr>
      <vt:lpstr>Which baseline?</vt:lpstr>
      <vt:lpstr>ESS Neutrino Super Beam DS</vt:lpstr>
      <vt:lpstr>Muon at the level of the beam dump</vt:lpstr>
      <vt:lpstr>ESS Neutrino Super Beam Design Study</vt:lpstr>
      <vt:lpstr>ESS under construction</vt:lpstr>
      <vt:lpstr>ESS Construction</vt:lpstr>
      <vt:lpstr>ESS Construction</vt:lpstr>
      <vt:lpstr>ESS Construction</vt:lpstr>
      <vt:lpstr>Conclusion</vt:lpstr>
      <vt:lpstr>Backup</vt:lpstr>
      <vt:lpstr>Neutrino Oscillations with "large" θ13</vt:lpstr>
      <vt:lpstr>DAR experiments (ESS/SNS)</vt:lpstr>
      <vt:lpstr>Neutrino Oscillations with "large" θ13</vt:lpstr>
      <vt:lpstr>Systematic errors</vt:lpstr>
      <vt:lpstr>Systematic errors and exposure</vt:lpstr>
      <vt:lpstr>Effect of the unknown MH on CPV performance</vt:lpstr>
      <vt:lpstr>δCP accuracy performance (USA snowmass process, P. Coloma)</vt:lpstr>
      <vt:lpstr>δCP coverage</vt:lpstr>
      <vt:lpstr>The MEMPHYS Detector (Proton decay)</vt:lpstr>
      <vt:lpstr>The MEMPHYS Detector (Supernova explosion)</vt:lpstr>
    </vt:vector>
  </TitlesOfParts>
  <Company>IN2P3/CNRS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</dc:title>
  <dc:creator>Marcos Dracos</dc:creator>
  <cp:lastModifiedBy>Kirk T McDonald</cp:lastModifiedBy>
  <cp:revision>956</cp:revision>
  <cp:lastPrinted>2013-03-04T17:31:58Z</cp:lastPrinted>
  <dcterms:created xsi:type="dcterms:W3CDTF">2012-07-27T00:22:31Z</dcterms:created>
  <dcterms:modified xsi:type="dcterms:W3CDTF">2015-08-18T16:12:10Z</dcterms:modified>
</cp:coreProperties>
</file>