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1"/>
  </p:sldMasterIdLst>
  <p:notesMasterIdLst>
    <p:notesMasterId r:id="rId24"/>
  </p:notesMasterIdLst>
  <p:sldIdLst>
    <p:sldId id="256" r:id="rId2"/>
    <p:sldId id="283" r:id="rId3"/>
    <p:sldId id="257" r:id="rId4"/>
    <p:sldId id="258" r:id="rId5"/>
    <p:sldId id="269" r:id="rId6"/>
    <p:sldId id="274" r:id="rId7"/>
    <p:sldId id="277" r:id="rId8"/>
    <p:sldId id="270" r:id="rId9"/>
    <p:sldId id="278" r:id="rId10"/>
    <p:sldId id="279" r:id="rId11"/>
    <p:sldId id="271" r:id="rId12"/>
    <p:sldId id="263" r:id="rId13"/>
    <p:sldId id="266" r:id="rId14"/>
    <p:sldId id="272" r:id="rId15"/>
    <p:sldId id="276" r:id="rId16"/>
    <p:sldId id="273" r:id="rId17"/>
    <p:sldId id="281" r:id="rId18"/>
    <p:sldId id="264" r:id="rId19"/>
    <p:sldId id="282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830A3-38A1-4D9E-BEEC-7DE0AF1A968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BD1F-5027-4848-84A7-BDB0B03CA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BD1F-5027-4848-84A7-BDB0B03CA1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325-80B3-442E-BDA8-722DA5694FD2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F474-7C05-4667-B47E-51600E8DDC12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659E-2FC4-4577-AF26-20E0A83ABA57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ABB1-6EB8-42D9-9187-9967F0408BED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DBCF-F8C2-41A9-A107-EC081DF0EBBF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BC51-126D-4447-8586-AC88D64C2D4E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B92D-9708-47FC-88FC-3D7B5A2C4FC0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64D6-F710-4F58-BCF8-14810038C6DE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1096-F170-4A8F-B78C-4285BEB8C692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D011-2B7E-48F6-8697-A68B60201A4B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105C-C66B-4C08-A2E5-822942A8D822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85505A-660E-458E-84AA-E7C772129463}" type="datetime1">
              <a:rPr lang="en-US" smtClean="0"/>
              <a:pPr/>
              <a:t>8/4/2011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EUROnu Third Plenary Meeting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C3C60-E2F6-42A8-823C-5C2E768022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1435224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+mn-lt"/>
              </a:rPr>
              <a:t>Status of the Neutrino Factory </a:t>
            </a:r>
            <a:br>
              <a:rPr lang="en-US" sz="4900" dirty="0" smtClean="0">
                <a:latin typeface="+mn-lt"/>
              </a:rPr>
            </a:br>
            <a:r>
              <a:rPr lang="en-US" sz="4900" dirty="0" smtClean="0">
                <a:latin typeface="+mn-lt"/>
              </a:rPr>
              <a:t>Accelerator Design Studies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784976" cy="158417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Gersende Prior (CERN)</a:t>
            </a:r>
          </a:p>
          <a:p>
            <a:pPr algn="ctr"/>
            <a:r>
              <a:rPr lang="en-US" sz="2000" dirty="0" smtClean="0"/>
              <a:t>on behalf of the</a:t>
            </a:r>
          </a:p>
          <a:p>
            <a:pPr algn="ctr"/>
            <a:r>
              <a:rPr lang="en-US" sz="2000" dirty="0" smtClean="0"/>
              <a:t>EUROnu and IDS-NF</a:t>
            </a:r>
          </a:p>
          <a:p>
            <a:pPr algn="ctr"/>
            <a:r>
              <a:rPr lang="en-US" sz="2000" dirty="0" smtClean="0"/>
              <a:t>collaborations</a:t>
            </a:r>
            <a:endParaRPr lang="en-US" sz="2000" dirty="0"/>
          </a:p>
        </p:txBody>
      </p:sp>
      <p:pic>
        <p:nvPicPr>
          <p:cNvPr id="5" name="Picture 4" descr="c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157192"/>
            <a:ext cx="890813" cy="900000"/>
          </a:xfrm>
          <a:prstGeom prst="rect">
            <a:avLst/>
          </a:prstGeom>
        </p:spPr>
      </p:pic>
      <p:pic>
        <p:nvPicPr>
          <p:cNvPr id="6" name="Picture 5" descr="euro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596" y="5157192"/>
            <a:ext cx="1118180" cy="900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5496" y="6381328"/>
            <a:ext cx="9071992" cy="360040"/>
          </a:xfrm>
          <a:prstGeom prst="rect">
            <a:avLst/>
          </a:prstGeom>
        </p:spPr>
        <p:txBody>
          <a:bodyPr lIns="45720" rIns="246888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dirty="0" smtClean="0"/>
              <a:t>NUFACT’11                                   CERN &amp; Geneva University                            04 August 2011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nufa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2480" y="5157192"/>
            <a:ext cx="900000" cy="900000"/>
          </a:xfrm>
          <a:prstGeom prst="rect">
            <a:avLst/>
          </a:prstGeom>
        </p:spPr>
      </p:pic>
      <p:pic>
        <p:nvPicPr>
          <p:cNvPr id="9" name="Picture 8" descr="logo_ids-n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3721" y="5337272"/>
            <a:ext cx="4674623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16632"/>
            <a:ext cx="8784976" cy="6480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Front-end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Revised (IDR) lattice optimization - need to get rid early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/>
              <a:t>of unwanted particles: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proton absorber for low-momentum protons.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chicane for high-momentum particles.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transverse collimation.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US" sz="2000" dirty="0" smtClean="0"/>
          </a:p>
          <a:p>
            <a:pPr marL="28800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Started to take the reference lattice parameters for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5200" lvl="2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engineering study</a:t>
            </a:r>
          </a:p>
          <a:p>
            <a:pPr marL="745200" lvl="2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costing exercise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rgbClr val="92D050"/>
              </a:solidFill>
            </a:endParaRPr>
          </a:p>
          <a:p>
            <a:pPr marL="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Remaining tasks: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determine realistic operational RF gradient limits 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(R&amp;D @MTA).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assess and mitigate energy deposition from particle 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losses.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optimize lattice matching sections.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develop engineering design for magnets, RF and 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absorbers.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K. </a:t>
            </a:r>
            <a:r>
              <a:rPr lang="en-US" sz="2000" i="1" dirty="0" err="1" smtClean="0">
                <a:solidFill>
                  <a:schemeClr val="accent1"/>
                </a:solidFill>
              </a:rPr>
              <a:t>Yonehara</a:t>
            </a:r>
            <a:r>
              <a:rPr lang="en-US" sz="2000" i="1" dirty="0" smtClean="0">
                <a:solidFill>
                  <a:schemeClr val="accent1"/>
                </a:solidFill>
              </a:rPr>
              <a:t> “Commissioning and status of the MTA…” (Wednesday – Parallel)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D</a:t>
            </a:r>
            <a:r>
              <a:rPr lang="en-US" sz="2000" i="1" dirty="0" smtClean="0">
                <a:solidFill>
                  <a:schemeClr val="accent1"/>
                </a:solidFill>
              </a:rPr>
              <a:t>. </a:t>
            </a:r>
            <a:r>
              <a:rPr lang="en-US" sz="2000" i="1" dirty="0" err="1" smtClean="0">
                <a:solidFill>
                  <a:schemeClr val="accent1"/>
                </a:solidFill>
              </a:rPr>
              <a:t>Neuffer</a:t>
            </a:r>
            <a:r>
              <a:rPr lang="en-US" sz="2000" i="1" dirty="0" smtClean="0">
                <a:solidFill>
                  <a:schemeClr val="accent1"/>
                </a:solidFill>
              </a:rPr>
              <a:t> “Neutrino Factory Front-end…” (Thursday – Parallel)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lang="en-US" sz="2900" dirty="0" smtClean="0"/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lang="en-US" sz="2900" dirty="0" smtClean="0"/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2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1" descr="chic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9544" y="764704"/>
            <a:ext cx="2264944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9376"/>
            <a:ext cx="8784976" cy="680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cooling lattices (1/3)</a:t>
            </a:r>
            <a:endParaRPr lang="en-US" sz="2400" dirty="0" smtClean="0"/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The RF cavities sit in high (9-16 MV/m) magnetic field increasing the risk of breakdown as suggested by experiments performed at the Muon Test Area (MTA)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Three alternative scenarios are under study as alternative to the breakdown problem.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bucked coil lattice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magnetically insulated lattice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HPRF lattice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bucked coil lattice: 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reduced magnetic field in the RF.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1.80 m or 2.10 m long cell.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different current configurations.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2 cooling cells simulation in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G4MICE.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tested with both reduced (1000 muons) and full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statistics.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      -&gt; good transmission in comparison with the ISS lattice.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/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A. </a:t>
            </a:r>
            <a:r>
              <a:rPr lang="en-US" sz="2000" i="1" dirty="0" err="1" smtClean="0">
                <a:solidFill>
                  <a:schemeClr val="accent1"/>
                </a:solidFill>
              </a:rPr>
              <a:t>Alekou</a:t>
            </a:r>
            <a:r>
              <a:rPr lang="en-US" sz="2000" i="1" dirty="0" smtClean="0">
                <a:solidFill>
                  <a:schemeClr val="accent1"/>
                </a:solidFill>
              </a:rPr>
              <a:t> “ Performance comparison between FS2A…“ (Wednesday – Parallel)</a:t>
            </a: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156176" y="4365104"/>
            <a:ext cx="259228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buck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325513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4624"/>
            <a:ext cx="8784976" cy="6813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cooling lattices </a:t>
            </a:r>
            <a:r>
              <a:rPr lang="en-US" sz="2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</a:t>
            </a:r>
            <a:r>
              <a:rPr lang="en-US" sz="2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Magnetically insulated lattice: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E </a:t>
            </a:r>
            <a:r>
              <a:rPr lang="en-US" sz="2000" dirty="0" smtClean="0">
                <a:sym typeface="Symbol"/>
              </a:rPr>
              <a:t> </a:t>
            </a:r>
            <a:r>
              <a:rPr lang="en-US" sz="2000" dirty="0" smtClean="0"/>
              <a:t>B field in cavity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similar performance to the ISS lattice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tested E to B angle at the MTA.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rgbClr val="7030A0"/>
                </a:solidFill>
                <a:sym typeface="Symbol"/>
              </a:rPr>
              <a:t>-&gt; </a:t>
            </a:r>
            <a:r>
              <a:rPr lang="en-US" sz="2000" baseline="0" dirty="0" smtClean="0">
                <a:solidFill>
                  <a:srgbClr val="7030A0"/>
                </a:solidFill>
                <a:sym typeface="Symbol"/>
              </a:rPr>
              <a:t>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tolerance to coil </a:t>
            </a:r>
            <a:r>
              <a:rPr lang="en-US" sz="2000" dirty="0" err="1" smtClean="0">
                <a:solidFill>
                  <a:srgbClr val="7030A0"/>
                </a:solidFill>
                <a:sym typeface="Symbol"/>
              </a:rPr>
              <a:t>misalignement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 &lt;2 mm.</a:t>
            </a: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rgbClr val="7030A0"/>
                </a:solidFill>
                <a:sym typeface="Symbol"/>
              </a:rPr>
              <a:t>-&gt; </a:t>
            </a:r>
            <a:r>
              <a:rPr lang="en-US" sz="2000" dirty="0" err="1" smtClean="0">
                <a:solidFill>
                  <a:srgbClr val="7030A0"/>
                </a:solidFill>
                <a:sym typeface="Symbol"/>
              </a:rPr>
              <a:t>multipactoring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 &amp; power consumption </a:t>
            </a: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rgbClr val="7030A0"/>
                </a:solidFill>
                <a:sym typeface="Symbol"/>
              </a:rPr>
              <a:t>issues to address.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lang="en-US" sz="2000" dirty="0" smtClean="0">
              <a:solidFill>
                <a:srgbClr val="7030A0"/>
              </a:solidFill>
            </a:endParaRP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2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540288" y="908720"/>
            <a:ext cx="349620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84848" y="3969336"/>
            <a:ext cx="3479640" cy="24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72200" y="34504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ym typeface="Symbol"/>
              </a:rPr>
              <a:t>Buncher</a:t>
            </a:r>
            <a:r>
              <a:rPr lang="en-US" sz="1600" dirty="0" smtClean="0">
                <a:sym typeface="Symbol"/>
              </a:rPr>
              <a:t>/Rotator cell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76883" y="3393336"/>
            <a:ext cx="4155157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12160" y="640281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ym typeface="Symbol"/>
              </a:rPr>
              <a:t>Cooling cell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568" y="64440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D. </a:t>
            </a:r>
            <a:r>
              <a:rPr lang="en-US" dirty="0" err="1" smtClean="0">
                <a:sym typeface="Symbol"/>
              </a:rPr>
              <a:t>Stratakis</a:t>
            </a:r>
            <a:r>
              <a:rPr lang="en-US" dirty="0" smtClean="0">
                <a:sym typeface="Symbol"/>
              </a:rPr>
              <a:t> et al., PRSTAB 14, 011001 (2011)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0"/>
            <a:ext cx="8964488" cy="6813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cooling lattice </a:t>
            </a:r>
            <a:r>
              <a:rPr lang="en-US" sz="2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3/3</a:t>
            </a:r>
            <a:r>
              <a:rPr lang="en-US" sz="2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HPRF lattice (M. </a:t>
            </a:r>
            <a:r>
              <a:rPr lang="en-US" sz="2000" dirty="0" err="1" smtClean="0"/>
              <a:t>Zisman</a:t>
            </a:r>
            <a:r>
              <a:rPr lang="en-US" sz="2000" dirty="0" smtClean="0"/>
              <a:t>/J. Gallardo):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cavity filled with high-pressure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gas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use </a:t>
            </a:r>
            <a:r>
              <a:rPr lang="en-US" sz="2000" dirty="0" err="1" smtClean="0"/>
              <a:t>LiH</a:t>
            </a:r>
            <a:r>
              <a:rPr lang="en-US" sz="2000" dirty="0" smtClean="0"/>
              <a:t> absorbers for muon cooling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study of windows material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study of pressure and windows thickness</a:t>
            </a: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rgbClr val="7030A0"/>
                </a:solidFill>
                <a:sym typeface="Symbol"/>
              </a:rPr>
              <a:t>-&gt; tests with a gas-filled cavity were 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done</a:t>
            </a: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r>
              <a:rPr lang="en-US" sz="2000" dirty="0" smtClean="0">
                <a:solidFill>
                  <a:srgbClr val="7030A0"/>
                </a:solidFill>
                <a:sym typeface="Symbol"/>
              </a:rPr>
              <a:t>at the MTA.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lang="en-US" sz="2900" dirty="0" smtClean="0"/>
          </a:p>
          <a:p>
            <a:pPr marL="749300" lvl="1" indent="-292100">
              <a:buClr>
                <a:schemeClr val="accent1"/>
              </a:buClr>
              <a:buSzPct val="70000"/>
              <a:defRPr/>
            </a:pPr>
            <a:endParaRPr lang="en-US" sz="2900" dirty="0" smtClean="0"/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2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lang="en-US" sz="2400" dirty="0" smtClean="0"/>
              <a:t>					    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Zisman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“Accelerator for Future Neutrino…”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r>
              <a:rPr lang="en-US" i="1" baseline="0" dirty="0" smtClean="0">
                <a:solidFill>
                  <a:schemeClr val="accent2"/>
                </a:solidFill>
              </a:rPr>
              <a:t>						             (Monday</a:t>
            </a:r>
            <a:r>
              <a:rPr lang="en-US" i="1" dirty="0" smtClean="0">
                <a:solidFill>
                  <a:schemeClr val="accent2"/>
                </a:solidFill>
              </a:rPr>
              <a:t> – Plenary)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999" y="764704"/>
            <a:ext cx="343748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016000" cy="30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4624"/>
            <a:ext cx="8784976" cy="676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system: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RLAs</a:t>
            </a:r>
            <a:endParaRPr lang="en-US" sz="2400" dirty="0" smtClean="0"/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Acceleration system: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need to start by a </a:t>
            </a:r>
            <a:r>
              <a:rPr lang="en-US" sz="2000" dirty="0" err="1" smtClean="0"/>
              <a:t>linac</a:t>
            </a:r>
            <a:r>
              <a:rPr lang="en-US" sz="2000" dirty="0" smtClean="0"/>
              <a:t> for low-energies (below 0.9 GeV).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followed by two RLAs allowing multiple passes (to 12.6 GeV).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final acceleration to 25 GeV in FFAG.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err="1" smtClean="0"/>
              <a:t>Linac</a:t>
            </a:r>
            <a:r>
              <a:rPr lang="en-US" sz="2000" dirty="0" smtClean="0"/>
              <a:t>: 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short (3 m, 3.8 MV/m), medium (5 m, 5.1 MV/m) and long (8 m, 6.4 </a:t>
            </a:r>
            <a:r>
              <a:rPr lang="en-US" sz="2000" dirty="0" err="1" smtClean="0"/>
              <a:t>Mv</a:t>
            </a:r>
            <a:r>
              <a:rPr lang="en-US" sz="2000" dirty="0" smtClean="0"/>
              <a:t>/m) cells made of SC RF and solenoids.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focusing with solenoids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(better for low-energy, large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err="1" smtClean="0"/>
              <a:t>emittance</a:t>
            </a:r>
            <a:r>
              <a:rPr lang="en-US" sz="2000" dirty="0" smtClean="0"/>
              <a:t> beams).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increase acceleration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rate by moving toward crest.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RLAs: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err="1" smtClean="0"/>
              <a:t>dogbone</a:t>
            </a:r>
            <a:r>
              <a:rPr lang="en-US" sz="2000" dirty="0" smtClean="0"/>
              <a:t> shape provide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greater separation at switchyard (over racetrack).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made of SC RF and </a:t>
            </a:r>
            <a:r>
              <a:rPr lang="en-US" sz="2000" dirty="0" err="1" smtClean="0"/>
              <a:t>quadrupoles</a:t>
            </a:r>
            <a:r>
              <a:rPr lang="en-US" sz="2000" dirty="0" smtClean="0"/>
              <a:t>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inject into </a:t>
            </a:r>
            <a:r>
              <a:rPr lang="en-US" sz="2000" dirty="0" err="1" smtClean="0"/>
              <a:t>linac</a:t>
            </a:r>
            <a:r>
              <a:rPr lang="en-US" sz="2000" dirty="0" smtClean="0"/>
              <a:t> center.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4.5 passes per </a:t>
            </a:r>
            <a:r>
              <a:rPr lang="en-US" sz="2000" dirty="0" err="1" smtClean="0"/>
              <a:t>linac</a:t>
            </a:r>
            <a:r>
              <a:rPr lang="en-US" sz="2000" dirty="0" smtClean="0"/>
              <a:t>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err="1" smtClean="0"/>
              <a:t>Linac</a:t>
            </a:r>
            <a:r>
              <a:rPr lang="en-US" sz="2000" dirty="0" smtClean="0"/>
              <a:t> &amp; RLAs task: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validation of the switchyard design.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complete lattice design (matching sections, injection, overall layout).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track through all subsystems with realistic errors.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complete the engineering design for all the components (magnets, RF…).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Beard “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Linac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RLA design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status and simulations” (Thursday – Parallel)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156176" y="4365104"/>
            <a:ext cx="259228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inac_rla_ff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097032"/>
            <a:ext cx="4769119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4624"/>
            <a:ext cx="8784976" cy="6624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systems: FFAG</a:t>
            </a:r>
            <a:endParaRPr lang="en-US" sz="2400" dirty="0" smtClean="0"/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4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Linear non-scaling FFAG: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single arc with large energy acceptance.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consists entirely of identical FDF triplets.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almost all drifts contain SC cavities or injection/extraction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hardware.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Injection/Extraction: 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kickers shared for both muons signs.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inject from inside/extract to outside.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slightly bigger magnet apertures in injection/extraction regions.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FFAG tasks: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finalize the chromatic correction scheme.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determine optimal longitudinal phase space matching.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design matching to upstream and downstream systems.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complete 6D tracking with errors.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design main components (magnets, RF, injection/extraction).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make cost comparison with equivalent RLA solution.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J. Pasternak “Recent development on the…” (Thursday – Parallel)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ff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81861" y="3314796"/>
            <a:ext cx="5773095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4624"/>
            <a:ext cx="8784976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rings (1/2)</a:t>
            </a:r>
            <a:endParaRPr lang="en-US" sz="2400" dirty="0" smtClean="0"/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Design criteria: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two (one per detector) racetrack shaped rings.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3 x train 0f ~50 bunches, 25 GeV.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muons decay in straight which is a large fraction of the circumference.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store both muon signs simultaneously.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beam divergence from the lattice at most 0.1/</a:t>
            </a:r>
            <a:r>
              <a:rPr lang="en-US" sz="2000" dirty="0" smtClean="0">
                <a:sym typeface="Symbol"/>
              </a:rPr>
              <a:t>.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1609 m circumference, 599 m straights.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tilt angles of 36 (7500 km detector) and 18 (4000 km detector).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depths of 440 m and 240 m respectively.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 is 150 m in the straights and 13 m in the arcs.</a:t>
            </a:r>
            <a:endParaRPr lang="en-US" sz="2000" dirty="0" smtClean="0"/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ecay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060" y="4041368"/>
            <a:ext cx="6577316" cy="2700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4624"/>
            <a:ext cx="8784976" cy="6480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rings (2/2)</a:t>
            </a:r>
            <a:endParaRPr lang="en-US" sz="2400" dirty="0" smtClean="0"/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Beam diagnostics: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err="1" smtClean="0"/>
              <a:t>polarimeter</a:t>
            </a:r>
            <a:r>
              <a:rPr lang="en-US" sz="2000" dirty="0" smtClean="0"/>
              <a:t> to measure decay electrons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use g-2 muon spin precession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high-precision beam energy measurement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gives also the energy spread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divergence measurement with in-beam devices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err="1" smtClean="0"/>
              <a:t>cherenkov</a:t>
            </a:r>
            <a:r>
              <a:rPr lang="en-US" sz="2000" dirty="0" smtClean="0"/>
              <a:t> with He gas</a:t>
            </a:r>
          </a:p>
          <a:p>
            <a:pPr marL="12065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optical transition radiation (OTR) device</a:t>
            </a:r>
          </a:p>
          <a:p>
            <a:pPr marL="1206500" lvl="2" indent="-292100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120650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-&gt; challenging to get to the desired precision level (natural 1/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 is 4 </a:t>
            </a:r>
            <a:r>
              <a:rPr lang="en-US" sz="2000" dirty="0" err="1" smtClean="0">
                <a:solidFill>
                  <a:srgbClr val="7030A0"/>
                </a:solidFill>
                <a:sym typeface="Symbol"/>
              </a:rPr>
              <a:t>mrad</a:t>
            </a:r>
            <a:r>
              <a:rPr lang="en-US" sz="2000" dirty="0" smtClean="0">
                <a:solidFill>
                  <a:srgbClr val="7030A0"/>
                </a:solidFill>
                <a:sym typeface="Symbol"/>
              </a:rPr>
              <a:t>).</a:t>
            </a: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Decay rings task: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design the injection system.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assess needs for chromatic corrections and beam abort scheme.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design study of diagnostics and specifications (</a:t>
            </a:r>
            <a:r>
              <a:rPr lang="en-US" sz="2000" dirty="0" err="1" smtClean="0"/>
              <a:t>polarimeter</a:t>
            </a:r>
            <a:r>
              <a:rPr lang="en-US" sz="2000" dirty="0" smtClean="0"/>
              <a:t>, OTR…).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consider whether beam abort is necessary.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design means to measure neutrino flux spectrum at far detectors.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Blondel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“Neutrino flux monitoring in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NF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(Tuesday – Parallel)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44624"/>
            <a:ext cx="8784976" cy="676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IDR to the RDR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Review of the Neutrino Factory design study: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The European Committee for Future Accelerators (ECFA) Review Panel was mandated to review the </a:t>
            </a:r>
            <a:r>
              <a:rPr lang="en-US" sz="2000" dirty="0" err="1" smtClean="0"/>
              <a:t>EUROnu</a:t>
            </a:r>
            <a:r>
              <a:rPr lang="en-US" sz="2000" dirty="0" smtClean="0"/>
              <a:t> Mid-term Report and the IDS-NF Interim Design Report (IDR).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Review meeting at STFC, </a:t>
            </a:r>
            <a:r>
              <a:rPr lang="en-US" sz="2000" dirty="0" err="1" smtClean="0"/>
              <a:t>Daresbury</a:t>
            </a:r>
            <a:r>
              <a:rPr lang="en-US" sz="2000" dirty="0" smtClean="0"/>
              <a:t> May 5-6, 2011.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Review will be presented in a written report (available soon), a report summary that will be given to the CERN council, and was presented at the ECFA-EPS joint session (Grenoble, 23 July 2011).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Steps toward the Reference Design Report (RDR):</a:t>
            </a:r>
            <a:endParaRPr lang="en-US" sz="2000" dirty="0" smtClean="0">
              <a:sym typeface="Symbol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develop a complete and technically feasible design having the required performance.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carry out the end to end tracking of the entire facility to validate performance estimate.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>
                <a:sym typeface="Symbol"/>
              </a:rPr>
              <a:t>perform a cost estimate for the whole facility.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>
              <a:sym typeface="Symbol"/>
            </a:endParaRPr>
          </a:p>
          <a:p>
            <a:pPr marL="292100" marR="0" lvl="0" indent="-2921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solidFill>
                  <a:srgbClr val="7030A0"/>
                </a:solidFill>
                <a:sym typeface="Symbol"/>
              </a:rPr>
              <a:t>         Goal is to publish the RDR by the end of 2012/13.</a:t>
            </a:r>
            <a:endParaRPr lang="en-US" sz="2000" noProof="0" dirty="0" smtClean="0">
              <a:solidFill>
                <a:srgbClr val="7030A0"/>
              </a:solidFill>
              <a:sym typeface="Symbol"/>
            </a:endParaRP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lang="en-US" sz="2000" noProof="0" dirty="0" smtClean="0">
              <a:sym typeface="Symbol"/>
            </a:endParaRPr>
          </a:p>
          <a:p>
            <a:pPr marL="74930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endParaRPr lang="en-US" sz="2000" noProof="0" dirty="0" smtClean="0">
              <a:sym typeface="Symbol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>
              <a:sym typeface="Symbol"/>
            </a:endParaRPr>
          </a:p>
          <a:p>
            <a:pPr marL="749300" lvl="1" indent="-292100">
              <a:buClr>
                <a:schemeClr val="accent3"/>
              </a:buClr>
              <a:buSzPct val="95000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444208" y="5400600"/>
            <a:ext cx="2592288" cy="1268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~514 days left until December 31,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980728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A big THANKS for the help providing material for this presentation to my </a:t>
            </a:r>
            <a:r>
              <a:rPr lang="en-US" sz="3200" dirty="0" err="1" smtClean="0">
                <a:latin typeface="+mn-lt"/>
              </a:rPr>
              <a:t>EUROnu</a:t>
            </a:r>
            <a:r>
              <a:rPr lang="en-US" sz="3200" dirty="0" smtClean="0">
                <a:latin typeface="+mn-lt"/>
              </a:rPr>
              <a:t> &amp; IDS-NF colleagues: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784976" cy="187220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A. </a:t>
            </a:r>
            <a:r>
              <a:rPr lang="en-US" sz="2000" dirty="0" err="1" smtClean="0"/>
              <a:t>Alekou</a:t>
            </a:r>
            <a:r>
              <a:rPr lang="en-US" sz="2000" dirty="0" smtClean="0"/>
              <a:t>, C. </a:t>
            </a:r>
            <a:r>
              <a:rPr lang="en-US" sz="2000" dirty="0" err="1" smtClean="0"/>
              <a:t>Ankenbrandt</a:t>
            </a:r>
            <a:r>
              <a:rPr lang="en-US" sz="2000" dirty="0" smtClean="0"/>
              <a:t>, J. Back, S. Berg, </a:t>
            </a:r>
          </a:p>
          <a:p>
            <a:pPr algn="ctr"/>
            <a:r>
              <a:rPr lang="en-US" sz="2000" dirty="0" smtClean="0"/>
              <a:t>N. </a:t>
            </a:r>
            <a:r>
              <a:rPr lang="en-US" sz="2000" dirty="0" err="1" smtClean="0"/>
              <a:t>Charitonidis</a:t>
            </a:r>
            <a:r>
              <a:rPr lang="en-US" sz="2000" dirty="0" smtClean="0"/>
              <a:t>, R. </a:t>
            </a:r>
            <a:r>
              <a:rPr lang="en-US" sz="2000" dirty="0" err="1" smtClean="0"/>
              <a:t>Garoby</a:t>
            </a:r>
            <a:r>
              <a:rPr lang="en-US" sz="2000" dirty="0" smtClean="0"/>
              <a:t>, K. </a:t>
            </a:r>
            <a:r>
              <a:rPr lang="en-US" sz="2000" dirty="0" err="1" smtClean="0"/>
              <a:t>Gollwitzer</a:t>
            </a:r>
            <a:r>
              <a:rPr lang="en-US" sz="2000" dirty="0" smtClean="0"/>
              <a:t>, K. Long, </a:t>
            </a:r>
          </a:p>
          <a:p>
            <a:pPr algn="ctr"/>
            <a:r>
              <a:rPr lang="en-US" sz="2000" dirty="0" smtClean="0"/>
              <a:t>K. McDonald, D. </a:t>
            </a:r>
            <a:r>
              <a:rPr lang="en-US" sz="2000" dirty="0" err="1" smtClean="0"/>
              <a:t>Neuffer</a:t>
            </a:r>
            <a:r>
              <a:rPr lang="en-US" sz="2000" dirty="0" smtClean="0"/>
              <a:t>, J. Pasternak,  C. Rogers, </a:t>
            </a:r>
          </a:p>
          <a:p>
            <a:pPr algn="ctr"/>
            <a:r>
              <a:rPr lang="en-US" sz="2000" dirty="0" smtClean="0"/>
              <a:t>D. </a:t>
            </a:r>
            <a:r>
              <a:rPr lang="en-US" sz="2000" dirty="0" err="1" smtClean="0"/>
              <a:t>Stratakis</a:t>
            </a:r>
            <a:r>
              <a:rPr lang="en-US" sz="2000" dirty="0" smtClean="0"/>
              <a:t>, J. Thomason, M. </a:t>
            </a:r>
            <a:r>
              <a:rPr lang="en-US" sz="2000" dirty="0" err="1" smtClean="0"/>
              <a:t>Zisman</a:t>
            </a:r>
            <a:endParaRPr lang="en-US" sz="2000" dirty="0" smtClean="0"/>
          </a:p>
          <a:p>
            <a:pPr algn="ctr"/>
            <a:r>
              <a:rPr lang="en-US" sz="2000" dirty="0" smtClean="0"/>
              <a:t>…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424936" cy="108012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March 2011:  publication of the Interim Design Report (IDR), documenting in details the Neutrino Factory Design Study: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17" y="1556792"/>
            <a:ext cx="3790460" cy="4860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3528" y="6453336"/>
            <a:ext cx="8640960" cy="43204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/>
              <a:t>https://www.ids-nf.org/wiki/FrontPage/Documentation/IDR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566" y="2204864"/>
            <a:ext cx="4540914" cy="414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076056" y="1628800"/>
            <a:ext cx="3168352" cy="43204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noProof="0" dirty="0" smtClean="0"/>
              <a:t>134 authors, 47 Institutes: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BACKUP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SLIDES</a:t>
            </a:r>
            <a:br>
              <a:rPr lang="en-US" sz="4000" dirty="0" smtClean="0">
                <a:latin typeface="+mn-lt"/>
              </a:rPr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620688"/>
            <a:ext cx="8229600" cy="6976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IDS-NF and </a:t>
            </a:r>
            <a:r>
              <a:rPr lang="en-US" sz="3200" dirty="0" err="1" smtClean="0">
                <a:latin typeface="+mn-lt"/>
              </a:rPr>
              <a:t>EUROnu</a:t>
            </a:r>
            <a:r>
              <a:rPr lang="en-US" sz="3200" dirty="0" smtClean="0">
                <a:latin typeface="+mn-lt"/>
              </a:rPr>
              <a:t> structures:</a:t>
            </a:r>
            <a:endParaRPr lang="en-US" sz="32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3850" y="1557338"/>
            <a:ext cx="3960813" cy="4679950"/>
            <a:chOff x="204" y="1253"/>
            <a:chExt cx="2495" cy="294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04" y="1253"/>
              <a:ext cx="2495" cy="2948"/>
            </a:xfrm>
            <a:prstGeom prst="rect">
              <a:avLst/>
            </a:prstGeom>
            <a:noFill/>
            <a:ln w="3810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04" y="1253"/>
              <a:ext cx="2487" cy="528"/>
            </a:xfrm>
            <a:prstGeom prst="rect">
              <a:avLst/>
            </a:prstGeom>
            <a:noFill/>
            <a:ln w="3810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63" y="1319"/>
              <a:ext cx="1005" cy="3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alibri" pitchFamily="34" charset="0"/>
                </a:rPr>
                <a:t>EUROnu</a:t>
              </a:r>
            </a:p>
          </p:txBody>
        </p:sp>
        <p:pic>
          <p:nvPicPr>
            <p:cNvPr id="8" name="Picture 7" descr="euro-nu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8" y="1304"/>
              <a:ext cx="589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78" y="1986"/>
              <a:ext cx="1089" cy="1089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48" y="1978"/>
              <a:ext cx="1089" cy="1089"/>
            </a:xfrm>
            <a:prstGeom prst="ellipse">
              <a:avLst/>
            </a:prstGeom>
            <a:noFill/>
            <a:ln w="38100" algn="ctr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38" y="2652"/>
              <a:ext cx="1089" cy="1089"/>
            </a:xfrm>
            <a:prstGeom prst="ellipse">
              <a:avLst/>
            </a:prstGeom>
            <a:noFill/>
            <a:ln w="38100" algn="ctr">
              <a:solidFill>
                <a:srgbClr val="CCEC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63" y="2116"/>
              <a:ext cx="472" cy="36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FF00"/>
                  </a:solidFill>
                  <a:latin typeface="Calibri" pitchFamily="34" charset="0"/>
                </a:rPr>
                <a:t>SB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58" y="2093"/>
              <a:ext cx="486" cy="36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66FF33"/>
                  </a:solidFill>
                  <a:latin typeface="Calibri" pitchFamily="34" charset="0"/>
                </a:rPr>
                <a:t>BB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157" y="3159"/>
              <a:ext cx="457" cy="36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ECFF"/>
                  </a:solidFill>
                  <a:latin typeface="Calibri" pitchFamily="34" charset="0"/>
                </a:rPr>
                <a:t>NF</a:t>
              </a:r>
            </a:p>
          </p:txBody>
        </p:sp>
      </p:grp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2541488"/>
            <a:ext cx="3503612" cy="3479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788024" y="1556792"/>
            <a:ext cx="3960440" cy="46805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88024" y="2420888"/>
            <a:ext cx="39604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024438" y="1674813"/>
            <a:ext cx="1330325" cy="584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IDS-NF</a:t>
            </a:r>
          </a:p>
        </p:txBody>
      </p:sp>
      <p:pic>
        <p:nvPicPr>
          <p:cNvPr id="21" name="Picture 19" descr="nuf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611" y="1611313"/>
            <a:ext cx="731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123728" y="4031580"/>
            <a:ext cx="4752975" cy="1917700"/>
            <a:chOff x="1338" y="2812"/>
            <a:chExt cx="2994" cy="1208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198" y="3521"/>
              <a:ext cx="1134" cy="499"/>
            </a:xfrm>
            <a:prstGeom prst="rect">
              <a:avLst/>
            </a:prstGeom>
            <a:noFill/>
            <a:ln w="38100" algn="ctr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758" y="2812"/>
              <a:ext cx="1440" cy="697"/>
            </a:xfrm>
            <a:prstGeom prst="line">
              <a:avLst/>
            </a:prstGeom>
            <a:noFill/>
            <a:ln w="38100">
              <a:solidFill>
                <a:srgbClr val="CCEC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338" y="3748"/>
              <a:ext cx="1875" cy="269"/>
            </a:xfrm>
            <a:prstGeom prst="line">
              <a:avLst/>
            </a:prstGeom>
            <a:noFill/>
            <a:ln w="38100">
              <a:solidFill>
                <a:srgbClr val="CCEC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476672"/>
            <a:ext cx="8229600" cy="6976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Neutrino factory physics potential:</a:t>
            </a:r>
            <a:endParaRPr lang="en-US" sz="32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3140968"/>
            <a:ext cx="8921750" cy="2994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144016" y="6309320"/>
            <a:ext cx="8964488" cy="432048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Discovery potential at 3</a:t>
            </a:r>
            <a:r>
              <a:rPr lang="en-US" sz="1800" dirty="0" smtClean="0">
                <a:sym typeface="Symbol"/>
              </a:rPr>
              <a:t> for CP violation (left), mass hierarchy (middle) and sin</a:t>
            </a:r>
            <a:r>
              <a:rPr lang="en-US" sz="1800" baseline="30000" dirty="0" smtClean="0">
                <a:sym typeface="Symbol"/>
              </a:rPr>
              <a:t>2</a:t>
            </a:r>
            <a:r>
              <a:rPr lang="en-US" sz="1800" dirty="0" smtClean="0">
                <a:sym typeface="Symbol"/>
              </a:rPr>
              <a:t></a:t>
            </a:r>
            <a:r>
              <a:rPr lang="en-US" sz="1800" baseline="-25000" dirty="0" smtClean="0">
                <a:sym typeface="Symbol"/>
              </a:rPr>
              <a:t>13</a:t>
            </a:r>
            <a:r>
              <a:rPr lang="en-US" sz="1800" dirty="0" smtClean="0">
                <a:sym typeface="Symbol"/>
              </a:rPr>
              <a:t>(right).</a:t>
            </a:r>
            <a:endParaRPr lang="en-US" sz="18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899592" y="1844824"/>
            <a:ext cx="7272808" cy="50405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dirty="0" smtClean="0"/>
              <a:t>Channel multiplicity: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screen"/>
          <a:srcRect l="1467" t="1656" r="2265" b="8060"/>
          <a:stretch>
            <a:fillRect/>
          </a:stretch>
        </p:blipFill>
        <p:spPr bwMode="auto">
          <a:xfrm>
            <a:off x="3553695" y="1384701"/>
            <a:ext cx="2458465" cy="1540243"/>
          </a:xfrm>
          <a:prstGeom prst="rect">
            <a:avLst/>
          </a:prstGeom>
          <a:solidFill>
            <a:sysClr val="window" lastClr="FFFFFF"/>
          </a:solidFill>
          <a:ln w="38100" cap="flat" cmpd="sng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Plan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64096"/>
            <a:ext cx="8229600" cy="5877272"/>
          </a:xfrm>
          <a:noFill/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</a:pPr>
            <a:endParaRPr lang="en-US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7200" dirty="0" smtClean="0"/>
              <a:t>The Neutrino Factory: wish-list and constraints</a:t>
            </a:r>
          </a:p>
          <a:p>
            <a:endParaRPr lang="en-US" sz="5500" dirty="0" smtClean="0"/>
          </a:p>
          <a:p>
            <a:pPr>
              <a:buFont typeface="Wingdings" pitchFamily="2" charset="2"/>
              <a:buChar char="v"/>
            </a:pPr>
            <a:r>
              <a:rPr lang="en-US" sz="7200" dirty="0" smtClean="0"/>
              <a:t>Proton driver &amp; annexes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CERN SPL-based scenario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err="1" smtClean="0"/>
              <a:t>Fermilab</a:t>
            </a:r>
            <a:r>
              <a:rPr lang="en-US" sz="6400" dirty="0" smtClean="0"/>
              <a:t> (upgrade to Project X) scheme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RAL  (upgrade to ISIS) scenario</a:t>
            </a:r>
          </a:p>
          <a:p>
            <a:endParaRPr lang="en-US" sz="5500" dirty="0" smtClean="0"/>
          </a:p>
          <a:p>
            <a:pPr>
              <a:buFont typeface="Wingdings" pitchFamily="2" charset="2"/>
              <a:buChar char="v"/>
            </a:pPr>
            <a:r>
              <a:rPr lang="en-US" sz="7200" dirty="0" smtClean="0"/>
              <a:t>Target system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Hg-jet target developments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alternative/mitigation options</a:t>
            </a:r>
          </a:p>
          <a:p>
            <a:pPr>
              <a:buNone/>
            </a:pPr>
            <a:endParaRPr lang="en-US" sz="5500" dirty="0" smtClean="0"/>
          </a:p>
          <a:p>
            <a:pPr>
              <a:buFont typeface="Wingdings" pitchFamily="2" charset="2"/>
              <a:buChar char="v"/>
            </a:pPr>
            <a:r>
              <a:rPr lang="en-US" sz="7200" dirty="0" smtClean="0"/>
              <a:t>Front-end system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Front end status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alternative/mitigation cooling options</a:t>
            </a:r>
          </a:p>
          <a:p>
            <a:endParaRPr lang="en-US" sz="5500" dirty="0" smtClean="0"/>
          </a:p>
          <a:p>
            <a:pPr>
              <a:buFont typeface="Wingdings" pitchFamily="2" charset="2"/>
              <a:buChar char="v"/>
            </a:pPr>
            <a:r>
              <a:rPr lang="en-US" sz="7200" dirty="0" smtClean="0"/>
              <a:t>Muon acceleration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err="1" smtClean="0"/>
              <a:t>linac</a:t>
            </a:r>
            <a:r>
              <a:rPr lang="en-US" sz="6400" dirty="0" smtClean="0"/>
              <a:t> and RLA’s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FFAG ring</a:t>
            </a:r>
          </a:p>
          <a:p>
            <a:pPr lvl="1">
              <a:buFont typeface="Wingdings" pitchFamily="2" charset="2"/>
              <a:buChar char="v"/>
            </a:pPr>
            <a:r>
              <a:rPr lang="en-US" sz="6400" dirty="0" smtClean="0"/>
              <a:t>decay rings</a:t>
            </a:r>
          </a:p>
          <a:p>
            <a:pPr>
              <a:spcBef>
                <a:spcPts val="600"/>
              </a:spcBef>
              <a:buNone/>
            </a:pPr>
            <a:endParaRPr lang="en-US" sz="7200" dirty="0" smtClean="0"/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sz="7200" dirty="0" smtClean="0"/>
              <a:t>From the IDR to the RDR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SzPct val="92000"/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FBC3C60-E2F6-42A8-823C-5C2E768022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IDS-NuFact-110109-1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604735"/>
            <a:ext cx="4467999" cy="463257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496" y="116632"/>
            <a:ext cx="8964488" cy="65973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 Wish-list &amp; Constraints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3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 We want a machine capable of: 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performing precision measurement of the last unknown mixing angle </a:t>
            </a:r>
            <a:r>
              <a:rPr lang="en-US" sz="2000" dirty="0" smtClean="0">
                <a:sym typeface="Symbol"/>
              </a:rPr>
              <a:t></a:t>
            </a:r>
            <a:r>
              <a:rPr lang="en-US" sz="2000" baseline="-25000" dirty="0" smtClean="0">
                <a:sym typeface="Symbol"/>
              </a:rPr>
              <a:t>13</a:t>
            </a:r>
            <a:r>
              <a:rPr lang="en-US" sz="2000" dirty="0" smtClean="0">
                <a:sym typeface="Symbol"/>
              </a:rPr>
              <a:t>.</a:t>
            </a: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search for CP-invariance violation in neutrino oscillations.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determine the sign of </a:t>
            </a:r>
            <a:r>
              <a:rPr lang="en-US" sz="2000" dirty="0" smtClean="0">
                <a:sym typeface="Symbol"/>
              </a:rPr>
              <a:t>m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baseline="-25000" dirty="0" smtClean="0">
                <a:sym typeface="Symbol"/>
              </a:rPr>
              <a:t>31.</a:t>
            </a:r>
            <a:endParaRPr lang="en-US" sz="2000" baseline="-2500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measure all the oscillation parameters with an unprecedented precision.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It requires an intense (4 MW, 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/year</a:t>
            </a:r>
            <a:r>
              <a:rPr lang="en-US" sz="2000" dirty="0" smtClean="0"/>
              <a:t>), high-energy (&gt; 20 GeV) neutrino and anti-neutrino beams. Therefore putting the following constraints on the target &amp; accelerator systems: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the target should be able to withstand beam-induced shocks.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the muon beam should be bunched (allow both muon signs transport in different RF buckets), rotated (reducing the energy spread) and cooled (reduction of the beam emittance) over a small distance.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 rapid muon acceleration system able to transport the muons beam to two decay rings with minimum beam losses.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noProof="0" dirty="0" smtClean="0"/>
              <a:t>The feasibility study will determine: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if we can overcome its technical challenges.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the cost driving factors &amp; risk mitigation solutions.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r>
              <a:rPr lang="en-US" sz="2000" noProof="0" dirty="0" smtClean="0"/>
              <a:t>The neutrino factory feasibility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is on the road toward muon colliders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Shiltsev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“Toward a Muon Collider” (Friday – Plenary)</a:t>
            </a:r>
            <a:endParaRPr kumimoji="0" lang="en-US" sz="2000" b="0" i="1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008" y="0"/>
            <a:ext cx="8964488" cy="68133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driver &amp; annexes status (1/3)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 CERN SPL-based proton driver: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H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 smtClean="0"/>
              <a:t>linac</a:t>
            </a:r>
            <a:r>
              <a:rPr lang="en-US" sz="2000" dirty="0" smtClean="0"/>
              <a:t>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bunch frequency 352.2 </a:t>
            </a:r>
            <a:r>
              <a:rPr lang="en-US" sz="2000" dirty="0" err="1" smtClean="0"/>
              <a:t>MHz.</a:t>
            </a: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repetition rate 50 Hz.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high-speed chopper &lt; 2ns (including rise &amp; fall times).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Option 1: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2.25 MW (2.5 GeV) 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or 4.5 MW (5 GeV).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1.1 x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protons/pulse.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average pulse current 20 </a:t>
            </a:r>
            <a:r>
              <a:rPr lang="en-US" sz="2000" dirty="0" err="1" smtClean="0"/>
              <a:t>mA</a:t>
            </a:r>
            <a:r>
              <a:rPr lang="en-US" sz="2000" dirty="0" smtClean="0"/>
              <a:t>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pulse duration 0.9 </a:t>
            </a:r>
            <a:r>
              <a:rPr lang="en-US" sz="2000" dirty="0" err="1" smtClean="0"/>
              <a:t>ms.</a:t>
            </a:r>
            <a:endParaRPr lang="en-US" sz="2000" dirty="0" smtClean="0"/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0" lvl="2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Option 2: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5 MW (2.5 GeV) and 4 MW (5 GeV).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2 x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protons/pulse (2.5 GeV) and </a:t>
            </a:r>
          </a:p>
          <a:p>
            <a:pPr marL="756000" lvl="2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1 x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protons/pulse (5 GeV).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average pulse current 40 </a:t>
            </a:r>
            <a:r>
              <a:rPr lang="en-US" sz="2000" dirty="0" err="1" smtClean="0"/>
              <a:t>mA</a:t>
            </a:r>
            <a:r>
              <a:rPr lang="en-US" sz="2000" dirty="0" smtClean="0"/>
              <a:t>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pulse duration 1 ms (2.5 GeV) and 0.4 ms (5 GeV).</a:t>
            </a:r>
          </a:p>
          <a:p>
            <a:pPr marL="756000" lvl="2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Progress: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beam instabilities studies in the accumulator investigated for 3 bunches.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accumulator &amp; compressor rings MADX lattice available for 3 bunches case.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starting to list accumulator &amp; compressor rings elements for the costing.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R. </a:t>
            </a:r>
            <a:r>
              <a:rPr lang="en-US" sz="2000" i="1" dirty="0" err="1" smtClean="0">
                <a:solidFill>
                  <a:schemeClr val="accent1"/>
                </a:solidFill>
              </a:rPr>
              <a:t>Garoby</a:t>
            </a:r>
            <a:r>
              <a:rPr lang="en-US" sz="2000" i="1" dirty="0" smtClean="0">
                <a:solidFill>
                  <a:schemeClr val="accent1"/>
                </a:solidFill>
              </a:rPr>
              <a:t> “Proton drivers for Neutrino Beams…” (Friday – plenary)</a:t>
            </a: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ern_pd_3bun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4147595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008" y="44624"/>
            <a:ext cx="8964488" cy="6480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driver &amp; annexes status (2/3)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Project X-upgrade-based proton driver, 4 MW at 8 GeV: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increase the CW </a:t>
            </a:r>
            <a:r>
              <a:rPr lang="en-US" sz="2000" dirty="0" err="1" smtClean="0"/>
              <a:t>linac</a:t>
            </a:r>
            <a:r>
              <a:rPr lang="en-US" sz="2000" dirty="0" smtClean="0"/>
              <a:t> average current to 5 </a:t>
            </a:r>
            <a:r>
              <a:rPr lang="en-US" sz="2000" dirty="0" err="1" smtClean="0"/>
              <a:t>mA</a:t>
            </a:r>
            <a:r>
              <a:rPr lang="en-US" sz="2000" dirty="0" smtClean="0"/>
              <a:t>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need to increase pulsed </a:t>
            </a:r>
            <a:r>
              <a:rPr lang="en-US" sz="2000" dirty="0" err="1" smtClean="0"/>
              <a:t>linac</a:t>
            </a:r>
            <a:r>
              <a:rPr lang="en-US" sz="2000" dirty="0" smtClean="0"/>
              <a:t> duty factor to ~10% (Project X is ~5%).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need to increase number of particles per </a:t>
            </a:r>
            <a:r>
              <a:rPr lang="en-US" sz="2000" dirty="0" err="1" smtClean="0"/>
              <a:t>linac</a:t>
            </a:r>
            <a:r>
              <a:rPr lang="en-US" sz="2000" dirty="0" smtClean="0"/>
              <a:t> bunch.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add an accumulator ring.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add a compressor ring.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Accumulator: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~250 m circumference.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14 bunches ~100 ns long.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1.3 x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protons/bunch.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stripping with foil or laser.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Compressor: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at entrance ~50 ns bunches.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err="1" smtClean="0"/>
              <a:t>debunch</a:t>
            </a:r>
            <a:r>
              <a:rPr lang="en-US" sz="2000" dirty="0" smtClean="0"/>
              <a:t> in ~ few ns bunches.</a:t>
            </a:r>
          </a:p>
          <a:p>
            <a:pPr marL="74930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Challenges &amp; tasks:</a:t>
            </a:r>
            <a:endParaRPr lang="en-US" sz="2000" noProof="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stripping foil survival or laser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technique demonstration.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instabilities/space charge studies.</a:t>
            </a:r>
            <a:endParaRPr lang="en-US" sz="2000" noProof="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beam size and angle at target optimization.</a:t>
            </a: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8304" y="5733256"/>
            <a:ext cx="216024" cy="216024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x_sch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216" y="2205184"/>
            <a:ext cx="502628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8929" y="4182179"/>
            <a:ext cx="1579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 X layout</a:t>
            </a:r>
          </a:p>
          <a:p>
            <a:pPr algn="ctr"/>
            <a:r>
              <a:rPr lang="en-US" sz="1600" dirty="0" smtClean="0"/>
              <a:t>&amp;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upgrade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020272" y="2347292"/>
            <a:ext cx="9361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1486" y="2204864"/>
            <a:ext cx="2430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accumulator+compressor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328084" y="3537012"/>
            <a:ext cx="288032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18607" y="3018438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 </a:t>
            </a:r>
            <a:r>
              <a:rPr lang="en-US" sz="1600" dirty="0" err="1" smtClean="0">
                <a:solidFill>
                  <a:srgbClr val="FF0000"/>
                </a:solidFill>
              </a:rPr>
              <a:t>mA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008" y="44624"/>
            <a:ext cx="8964488" cy="676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 driver &amp; annexes status (3/3)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 Upgrade of the Rutherford Appleton Lab (RAL), ISIS (neutron </a:t>
            </a:r>
            <a:r>
              <a:rPr lang="en-US" sz="2000" dirty="0" err="1" smtClean="0"/>
              <a:t>spallation</a:t>
            </a:r>
            <a:r>
              <a:rPr lang="en-US" sz="2000" dirty="0" smtClean="0"/>
              <a:t> source) to provide beam powers of 2-5 MW in the few GeV energy range.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Could be shared between a short pulse-</a:t>
            </a:r>
            <a:r>
              <a:rPr lang="en-US" sz="2000" dirty="0" err="1" smtClean="0"/>
              <a:t>spallation</a:t>
            </a:r>
            <a:r>
              <a:rPr lang="en-US" sz="2000" dirty="0" smtClean="0"/>
              <a:t> neutron source and the Neutrino Factory.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Would require an additional RCS or FFAG booster in order to: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bring the proton beam to the necessary energy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perform appropriate bunch compression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Current studies: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lattice and high-intensity studies for a ~3.3 GeV booster synchrotron and beam lines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800 </a:t>
            </a:r>
            <a:r>
              <a:rPr lang="en-US" sz="2000" dirty="0" err="1" smtClean="0"/>
              <a:t>MeV</a:t>
            </a:r>
            <a:r>
              <a:rPr lang="en-US" sz="2000" dirty="0" smtClean="0"/>
              <a:t> high-intensity </a:t>
            </a:r>
            <a:r>
              <a:rPr lang="en-US" sz="2000" dirty="0" err="1" smtClean="0"/>
              <a:t>linac</a:t>
            </a:r>
            <a:r>
              <a:rPr lang="en-US" sz="2000" dirty="0" smtClean="0"/>
              <a:t> design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RCS and FFAG lattice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studies for a main ring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accelerator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R&amp;D needs:</a:t>
            </a:r>
            <a:endParaRPr lang="en-US" sz="2000" noProof="0" dirty="0" smtClean="0"/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high-power front-end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(FETS)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RF systems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stripping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foils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</a:t>
            </a:r>
            <a:r>
              <a:rPr lang="en-US" sz="2000" baseline="0" dirty="0" smtClean="0"/>
              <a:t>iagnostics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kickers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8304" y="5733256"/>
            <a:ext cx="216024" cy="216024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156176" y="4365104"/>
            <a:ext cx="259228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1368"/>
            <a:ext cx="538478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12957" y="4221088"/>
            <a:ext cx="2623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Current ISIS with TS1 &amp; TS2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7276" y="4653136"/>
            <a:ext cx="216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Planned 0.8-3.2 GeV RCS and a new TS3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6295" y="6309320"/>
            <a:ext cx="2528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800 </a:t>
            </a:r>
            <a:r>
              <a:rPr lang="en-US" sz="1600" dirty="0" err="1" smtClean="0">
                <a:solidFill>
                  <a:srgbClr val="FF0000"/>
                </a:solidFill>
              </a:rPr>
              <a:t>MeV</a:t>
            </a:r>
            <a:r>
              <a:rPr lang="en-US" sz="1600" dirty="0" smtClean="0">
                <a:solidFill>
                  <a:srgbClr val="FF0000"/>
                </a:solidFill>
              </a:rPr>
              <a:t> H</a:t>
            </a:r>
            <a:r>
              <a:rPr lang="en-US" sz="1600" baseline="30000" dirty="0" smtClean="0">
                <a:solidFill>
                  <a:srgbClr val="FF0000"/>
                </a:solidFill>
              </a:rPr>
              <a:t>-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linac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398203"/>
            <a:ext cx="1877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3.2-6.4 (9.6) GeV RCS for the NF 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and the NF-TS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008" y="72008"/>
            <a:ext cx="8964488" cy="65973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systems (1/2)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 Hg-jet target scheme: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muon capture in 20 T solenoid followed by an adiabatic taper to 1.5 T.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000" dirty="0" smtClean="0"/>
              <a:t>Previous design (IDR):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simulations (MARS15 &amp; FLUKA) results showing high levels of energy deposition in the magnets (~2.4 MW need to be dissipated in the shielding).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both the Hg-jet and proton beam disrupt the Hg pool (need splash mitigation).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Redesign: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better shielding of the SC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magnets from radiation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splash mitigation being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handled.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mechanical support under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improvement.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R&amp;D: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MERIT (2007) validated 4 MW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 proton beam operation in Hg.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Target tasks: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define target station infrastructure, including outer shielding, remote handling, Hg cooling loop, beam windows and beam dump.</a:t>
            </a:r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K. McDonald “Simulation of Dynamic Interaction of…” (Wednesday – Parallel)</a:t>
            </a:r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r>
              <a:rPr lang="en-US" sz="2000" i="1" dirty="0" smtClean="0">
                <a:solidFill>
                  <a:schemeClr val="accent1"/>
                </a:solidFill>
              </a:rPr>
              <a:t>K</a:t>
            </a:r>
            <a:r>
              <a:rPr lang="en-US" sz="2000" i="1" dirty="0" smtClean="0">
                <a:solidFill>
                  <a:schemeClr val="accent1"/>
                </a:solidFill>
              </a:rPr>
              <a:t>. McDonald “Multi-MW target and capture design for NF” (Thursday- Plenary)</a:t>
            </a:r>
            <a:endParaRPr kumimoji="0" lang="en-US" sz="2000" b="0" i="1" u="none" strike="noStrike" kern="1200" cap="none" spc="0" normalizeH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tar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80928"/>
            <a:ext cx="5100813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3C60-E2F6-42A8-823C-5C2E768022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2008" y="116632"/>
            <a:ext cx="8964488" cy="6480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systems (2/2)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 Alternative target systems under consideration: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 metal-powder-jet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a system of solid tungsten bars that are exchanged between beam pulses</a:t>
            </a:r>
          </a:p>
          <a:p>
            <a:pPr marL="749300" lvl="1" indent="-292100">
              <a:buClr>
                <a:schemeClr val="accent1"/>
              </a:buClr>
              <a:buSzPct val="70000"/>
            </a:pPr>
            <a:r>
              <a:rPr lang="en-US" sz="2000" dirty="0" smtClean="0"/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Metal-powder-jet: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test rig at RAL with 100 kg W powder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(grain size &lt; 250 </a:t>
            </a:r>
            <a:r>
              <a:rPr lang="en-US" sz="2000" dirty="0" smtClean="0">
                <a:sym typeface="Symbol"/>
              </a:rPr>
              <a:t></a:t>
            </a:r>
            <a:r>
              <a:rPr lang="en-US" sz="2000" dirty="0" smtClean="0"/>
              <a:t>m) ~20 min continuous 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operation.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coherent free flow jet P ~ 2 bars.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validation of results with simulations.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Solid target: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shock study using high-currents in thin W (Ta) wires.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results in agreement with LS-DYNA simulations.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preliminary target change system engineering underway.</a:t>
            </a:r>
          </a:p>
          <a:p>
            <a:pPr marL="749300" lvl="1" indent="-292100"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lang="en-US" sz="2000" dirty="0" smtClean="0"/>
              <a:t>Future R&amp;D: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flow improvement with mitigation of flux breakdown or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phase separation for the powder target.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000" dirty="0" smtClean="0"/>
              <a:t>irradiation study for tungsten powder and tungsten pebble</a:t>
            </a:r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lang="en-US" sz="2000" dirty="0" smtClean="0"/>
              <a:t>bed at the CERN </a:t>
            </a:r>
            <a:r>
              <a:rPr lang="en-US" sz="2000" dirty="0" err="1" smtClean="0"/>
              <a:t>HiRadMat</a:t>
            </a:r>
            <a:r>
              <a:rPr lang="en-US" sz="2000" dirty="0" smtClean="0"/>
              <a:t> facility.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marL="749300" lvl="1" indent="-292100" algn="ctr">
              <a:buClr>
                <a:schemeClr val="accent1"/>
              </a:buClr>
              <a:buSzPct val="85000"/>
              <a:defRPr/>
            </a:pPr>
            <a:endParaRPr lang="en-US" sz="2000" dirty="0" smtClean="0"/>
          </a:p>
          <a:p>
            <a:pPr marL="749300" lvl="1" indent="-292100">
              <a:buClr>
                <a:schemeClr val="accent1"/>
              </a:buClr>
              <a:buSzPct val="85000"/>
              <a:defRPr/>
            </a:pPr>
            <a:r>
              <a:rPr kumimoji="0" lang="en-US" sz="2000" b="0" i="1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C. </a:t>
            </a:r>
            <a:r>
              <a:rPr kumimoji="0" lang="en-US" sz="2000" b="0" i="1" u="none" strike="noStrike" kern="1200" cap="none" spc="0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Densham</a:t>
            </a:r>
            <a:r>
              <a:rPr kumimoji="0" lang="en-US" sz="2000" b="0" i="1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“Target options for NF” </a:t>
            </a:r>
            <a:r>
              <a:rPr kumimoji="0" lang="en-US" sz="2000" b="0" i="1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i="1" dirty="0" smtClean="0">
                <a:solidFill>
                  <a:schemeClr val="accent1"/>
                </a:solidFill>
              </a:rPr>
              <a:t>Wednesd</a:t>
            </a:r>
            <a:r>
              <a:rPr kumimoji="0" lang="en-US" sz="2000" b="0" i="1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 </a:t>
            </a:r>
            <a:r>
              <a:rPr kumimoji="0" lang="en-US" sz="2000" b="0" i="1" u="none" strike="noStrike" kern="120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Parallel)</a:t>
            </a: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8559" y="386104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ISS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owder_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9000"/>
            <a:ext cx="3429725" cy="1800000"/>
          </a:xfrm>
          <a:prstGeom prst="rect">
            <a:avLst/>
          </a:prstGeom>
        </p:spPr>
      </p:pic>
      <p:pic>
        <p:nvPicPr>
          <p:cNvPr id="6" name="Picture 5" descr="w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005064"/>
            <a:ext cx="1750580" cy="1800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59832" y="2492896"/>
            <a:ext cx="22322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6516216" y="3789040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4283</TotalTime>
  <Words>2311</Words>
  <Application>Microsoft Office PowerPoint</Application>
  <PresentationFormat>On-screen Show (4:3)</PresentationFormat>
  <Paragraphs>604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Status of the Neutrino Factory  Accelerator Design Studies </vt:lpstr>
      <vt:lpstr>Slide 2</vt:lpstr>
      <vt:lpstr> Plan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 big THANKS for the help providing material for this presentation to my EUROnu &amp; IDS-NF colleagues:</vt:lpstr>
      <vt:lpstr>BACKUP SLIDES </vt:lpstr>
      <vt:lpstr>IDS-NF and EUROnu structures:</vt:lpstr>
      <vt:lpstr>Neutrino factory physics potential: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Factory Interim Design Report Yield Calculations</dc:title>
  <dc:creator>gprior</dc:creator>
  <cp:lastModifiedBy>gprior</cp:lastModifiedBy>
  <cp:revision>483</cp:revision>
  <dcterms:created xsi:type="dcterms:W3CDTF">2011-01-13T16:59:52Z</dcterms:created>
  <dcterms:modified xsi:type="dcterms:W3CDTF">2011-08-04T12:53:25Z</dcterms:modified>
</cp:coreProperties>
</file>