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8" r:id="rId3"/>
    <p:sldId id="303" r:id="rId4"/>
    <p:sldId id="30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0" autoAdjust="0"/>
    <p:restoredTop sz="97433" autoAdjust="0"/>
  </p:normalViewPr>
  <p:slideViewPr>
    <p:cSldViewPr>
      <p:cViewPr varScale="1">
        <p:scale>
          <a:sx n="81" d="100"/>
          <a:sy n="81" d="100"/>
        </p:scale>
        <p:origin x="-4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A99E51-CF04-4DC4-B830-DE178BDB1C13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823D1EC-4932-47F3-884A-88AD4475A4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531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23D1EC-4932-47F3-884A-88AD4475A453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762953-FA42-4A2C-A0E4-F5F22267F2F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23D1EC-4932-47F3-884A-88AD4475A45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CE718-7FDB-407B-A316-B030E1CDC67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/>
          <a:srcRect l="12044"/>
          <a:stretch>
            <a:fillRect/>
          </a:stretch>
        </p:blipFill>
        <p:spPr bwMode="auto">
          <a:xfrm>
            <a:off x="2771775" y="188913"/>
            <a:ext cx="61579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29113-66EF-4C2A-9043-2C8F965BEDD5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7C84-5B90-46D2-8F1D-21919D042F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AF403-1C79-4BD2-860F-D97A004B3286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72984-5B25-41BF-988D-9FAAEEB7B0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5DE1F-62E4-49DC-9C91-181D6F348066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CF977-2D3C-4B21-8F6D-5DA8D3921B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/>
          <a:srcRect l="12044"/>
          <a:stretch>
            <a:fillRect/>
          </a:stretch>
        </p:blipFill>
        <p:spPr bwMode="auto">
          <a:xfrm>
            <a:off x="0" y="6524625"/>
            <a:ext cx="2692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DA871-4777-4D47-9273-C1B578ED7224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66100-2A80-4644-A9AF-ECFC6246B5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B40A-60E9-4BC0-8DFF-0663CCAAF400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8BD01-6C6F-48B9-B086-95D56330D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0DEA5-4D68-4ACD-B295-2E36B63116C1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7708E-09A2-4B73-9190-1230864B9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099A1-99F2-40CA-A0CF-4600757BC8BE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E0D60-FD49-43DD-87B7-102A553788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0" y="188640"/>
            <a:ext cx="7067550" cy="777875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5693-4ECE-406A-BB71-9D31A5F966FC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3DAC9-A6CA-4237-84BF-AB8BD38E3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ACC3C-D8A9-4AF6-AF79-3B7BE8287BD6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CFD4D-B8C9-4948-9ACC-5E5E7131B4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5E58-DAAD-46B3-89DC-158B381F0E37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F2F3-2611-4151-B4E5-E383AB9394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1FD1-9EB1-44A4-8228-1177E634E317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6BC1-C258-4C69-9EF1-B0872A346A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19250" y="274638"/>
            <a:ext cx="70675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10D985-2F34-47B7-8ECC-2558E8219D73}" type="datetimeFigureOut">
              <a:rPr lang="en-GB"/>
              <a:pPr>
                <a:defRPr/>
              </a:pPr>
              <a:t>08/05/2012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2AF1E3-FFCD-4862-8152-36262838CA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2" descr="C:\Documents and Settings\nb83\Desktop\logo.pn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188913"/>
            <a:ext cx="12303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260667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err="1" smtClean="0"/>
              <a:t>Buncher</a:t>
            </a:r>
            <a:r>
              <a:rPr lang="en-GB" dirty="0" smtClean="0"/>
              <a:t> Schematics</a:t>
            </a:r>
            <a:br>
              <a:rPr lang="en-GB" dirty="0" smtClean="0"/>
            </a:br>
            <a:r>
              <a:rPr lang="en-GB" dirty="0" smtClean="0"/>
              <a:t>&amp; </a:t>
            </a:r>
            <a:r>
              <a:rPr lang="en-GB" smtClean="0"/>
              <a:t>CAD </a:t>
            </a:r>
            <a:r>
              <a:rPr lang="en-GB" smtClean="0"/>
              <a:t>Model </a:t>
            </a:r>
            <a:r>
              <a:rPr lang="en-GB" dirty="0" smtClean="0"/>
              <a:t>based on MICE </a:t>
            </a:r>
            <a:r>
              <a:rPr lang="en-GB" dirty="0" smtClean="0"/>
              <a:t>Cavities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100" dirty="0">
                <a:solidFill>
                  <a:srgbClr val="FF0000"/>
                </a:solidFill>
              </a:rPr>
              <a:t>Alan Grant</a:t>
            </a:r>
            <a:br>
              <a:rPr lang="en-GB" sz="3100" dirty="0">
                <a:solidFill>
                  <a:srgbClr val="FF0000"/>
                </a:solidFill>
              </a:rPr>
            </a:br>
            <a:r>
              <a:rPr lang="en-GB" sz="3100" dirty="0" err="1"/>
              <a:t>Daresbury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>
                <a:solidFill>
                  <a:srgbClr val="FF0000"/>
                </a:solidFill>
              </a:rPr>
              <a:t>(May 8, </a:t>
            </a:r>
            <a:r>
              <a:rPr lang="en-GB" sz="3100" dirty="0">
                <a:solidFill>
                  <a:srgbClr val="FF0000"/>
                </a:solidFill>
              </a:rPr>
              <a:t>2012)</a:t>
            </a:r>
            <a:r>
              <a:rPr lang="en-GB" sz="3100" dirty="0" smtClean="0"/>
              <a:t/>
            </a:r>
            <a:br>
              <a:rPr lang="en-GB" sz="3100" dirty="0" smtClean="0"/>
            </a:br>
            <a:endParaRPr lang="en-GB" sz="31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619250" y="188913"/>
            <a:ext cx="7067550" cy="777875"/>
          </a:xfrm>
        </p:spPr>
        <p:txBody>
          <a:bodyPr/>
          <a:lstStyle/>
          <a:p>
            <a:r>
              <a:rPr lang="en-GB" smtClean="0"/>
              <a:t>Muon Front End </a:t>
            </a:r>
            <a:br>
              <a:rPr lang="en-GB" smtClean="0"/>
            </a:br>
            <a:r>
              <a:rPr lang="en-GB" sz="2000" smtClean="0"/>
              <a:t>Cooling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750" y="1268413"/>
            <a:ext cx="50482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4"/>
          <a:srcRect b="20755"/>
          <a:stretch>
            <a:fillRect/>
          </a:stretch>
        </p:blipFill>
        <p:spPr bwMode="auto">
          <a:xfrm>
            <a:off x="0" y="3716338"/>
            <a:ext cx="46990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5"/>
          <a:srcRect r="858"/>
          <a:stretch>
            <a:fillRect/>
          </a:stretch>
        </p:blipFill>
        <p:spPr bwMode="auto">
          <a:xfrm>
            <a:off x="4859338" y="4652963"/>
            <a:ext cx="40703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50825" y="1196975"/>
            <a:ext cx="3744913" cy="24479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sz="1600" dirty="0">
                <a:solidFill>
                  <a:srgbClr val="0000FF"/>
                </a:solidFill>
                <a:latin typeface="+mn-lt"/>
              </a:rPr>
              <a:t>Cooling section consists of 100 cells 0.75m in length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sz="1600" dirty="0">
                <a:solidFill>
                  <a:srgbClr val="0000FF"/>
                </a:solidFill>
                <a:latin typeface="+mn-lt"/>
              </a:rPr>
              <a:t>Total section length 75m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sz="1600" dirty="0">
                <a:solidFill>
                  <a:srgbClr val="0000FF"/>
                </a:solidFill>
                <a:latin typeface="+mn-lt"/>
              </a:rPr>
              <a:t>100 normal conducting RF cavities and 100 superconducting coils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sz="1600" dirty="0">
                <a:solidFill>
                  <a:srgbClr val="0000FF"/>
                </a:solidFill>
                <a:latin typeface="+mn-lt"/>
              </a:rPr>
              <a:t>Cavities RF frequency 201.25 MHz, gradient 15 MV/m.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sz="1600" dirty="0">
                <a:solidFill>
                  <a:srgbClr val="0000FF"/>
                </a:solidFill>
                <a:latin typeface="+mn-lt"/>
              </a:rPr>
              <a:t>Cavity length 0.5m, Coil length 0.15m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0425" y="3594100"/>
            <a:ext cx="960438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latin typeface="+mn-lt"/>
              </a:rPr>
              <a:t>Two Cells</a:t>
            </a:r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8093075" y="2743200"/>
            <a:ext cx="8763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>
                <a:cs typeface="Arial" pitchFamily="34" charset="0"/>
              </a:rPr>
              <a:t>Be coated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Cooling Section CAD Model </a:t>
            </a:r>
            <a:endParaRPr lang="en-US" dirty="0"/>
          </a:p>
        </p:txBody>
      </p:sp>
      <p:pic>
        <p:nvPicPr>
          <p:cNvPr id="3" name="Picture 2" descr="Cooling Section module v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5345" y="904694"/>
            <a:ext cx="7347051" cy="51922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43834" y="5143512"/>
            <a:ext cx="1285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Cell length 0.86m NOT 0.75m. This is for vacuum vessels.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72396" y="1214422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Cavity module maintained at 0.5m as schematic.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3834" y="2571744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Coupling coil cross section as schematic .15m </a:t>
            </a:r>
            <a:r>
              <a:rPr lang="en-GB" sz="1200" dirty="0" err="1" smtClean="0">
                <a:solidFill>
                  <a:srgbClr val="0000FF"/>
                </a:solidFill>
              </a:rPr>
              <a:t>x</a:t>
            </a:r>
            <a:r>
              <a:rPr lang="en-GB" sz="1200" dirty="0" smtClean="0">
                <a:solidFill>
                  <a:srgbClr val="0000FF"/>
                </a:solidFill>
              </a:rPr>
              <a:t> .15m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834" y="3857628"/>
            <a:ext cx="1071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Bellows required between each cavity / coil module.</a:t>
            </a:r>
            <a:endParaRPr lang="en-US" sz="1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0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MICE RFCC Module Overview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6" descr="RFCC_White_BG_09-30-201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4463" y="1236714"/>
            <a:ext cx="621823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03363" y="1898650"/>
            <a:ext cx="306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1" hangingPunct="1"/>
            <a:r>
              <a:rPr lang="en-US" b="1" dirty="0">
                <a:cs typeface="Arial" charset="0"/>
              </a:rPr>
              <a:t>RF Cavities</a:t>
            </a:r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2312989" y="2263774"/>
            <a:ext cx="1268412" cy="1470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 flipV="1">
            <a:off x="5029200" y="1754188"/>
            <a:ext cx="1184275" cy="6080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5619750" y="1360488"/>
            <a:ext cx="2295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1" hangingPunct="1"/>
            <a:r>
              <a:rPr lang="en-US" b="1" dirty="0">
                <a:cs typeface="Arial" charset="0"/>
              </a:rPr>
              <a:t>Coupling Coil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71A8-A020-4746-BEC4-D2BBF47E089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MICE RF system,  Derun Li, LBNL, MICE CM32 @ RAL, UK (Feb. 8</a:t>
            </a:r>
            <a:r>
              <a:rPr lang="en-US" baseline="30000" smtClean="0"/>
              <a:t>th</a:t>
            </a:r>
            <a:r>
              <a:rPr lang="en-US" smtClean="0"/>
              <a:t>  2012)</a:t>
            </a:r>
            <a:endParaRPr lang="en-US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000750" y="2514600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1" hangingPunct="1"/>
            <a:r>
              <a:rPr lang="en-US" b="1" dirty="0" smtClean="0">
                <a:cs typeface="Arial" charset="0"/>
              </a:rPr>
              <a:t>Tuner arms</a:t>
            </a:r>
            <a:endParaRPr lang="en-US" b="1" dirty="0">
              <a:cs typeface="Arial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305550" y="4662487"/>
            <a:ext cx="1195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1" hangingPunct="1"/>
            <a:r>
              <a:rPr lang="en-US" b="1" dirty="0" smtClean="0">
                <a:cs typeface="Arial" charset="0"/>
              </a:rPr>
              <a:t>Couplers</a:t>
            </a:r>
            <a:endParaRPr lang="en-US" b="1" dirty="0">
              <a:cs typeface="Arial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V="1">
            <a:off x="4495801" y="2819400"/>
            <a:ext cx="15240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H="1" flipV="1">
            <a:off x="6248400" y="4191000"/>
            <a:ext cx="457199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4887</TotalTime>
  <Words>131</Words>
  <Application>Microsoft Office PowerPoint</Application>
  <PresentationFormat>On-screen Show (4:3)</PresentationFormat>
  <Paragraphs>25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Buncher Schematics &amp; CAD Model based on MICE Cavities  Alan Grant Daresbury (May 8, 2012) </vt:lpstr>
      <vt:lpstr>Muon Front End  Cooling</vt:lpstr>
      <vt:lpstr>Cooling Section CAD Model </vt:lpstr>
      <vt:lpstr>MICE RFCC Module Overview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Title</dc:title>
  <dc:creator>Neil Bliss</dc:creator>
  <cp:lastModifiedBy>Kirk</cp:lastModifiedBy>
  <cp:revision>85</cp:revision>
  <dcterms:created xsi:type="dcterms:W3CDTF">2011-06-09T17:24:47Z</dcterms:created>
  <dcterms:modified xsi:type="dcterms:W3CDTF">2012-05-08T21:35:15Z</dcterms:modified>
</cp:coreProperties>
</file>