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85" autoAdjust="0"/>
    <p:restoredTop sz="91733" autoAdjust="0"/>
  </p:normalViewPr>
  <p:slideViewPr>
    <p:cSldViewPr>
      <p:cViewPr varScale="1">
        <p:scale>
          <a:sx n="72" d="100"/>
          <a:sy n="72" d="100"/>
        </p:scale>
        <p:origin x="83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FAD6FC-42AE-4E78-9D1D-D3C46C84E7CE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37AA1B-E03D-4A62-A6AB-0754A165B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021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Peak DPA occurs in first 2 cm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7AA1B-E03D-4A62-A6AB-0754A165B77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134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Peak DPA occurs in first 2 cm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7AA1B-E03D-4A62-A6AB-0754A165B77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134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511E-5971-4458-8258-D490BEEED056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BEE7-81C9-497B-A547-0D2094DE1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336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511E-5971-4458-8258-D490BEEED056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BEE7-81C9-497B-A547-0D2094DE1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09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511E-5971-4458-8258-D490BEEED056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BEE7-81C9-497B-A547-0D2094DE1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073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511E-5971-4458-8258-D490BEEED056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BEE7-81C9-497B-A547-0D2094DE1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228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511E-5971-4458-8258-D490BEEED056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BEE7-81C9-497B-A547-0D2094DE1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888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511E-5971-4458-8258-D490BEEED056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BEE7-81C9-497B-A547-0D2094DE1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032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511E-5971-4458-8258-D490BEEED056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BEE7-81C9-497B-A547-0D2094DE1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436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511E-5971-4458-8258-D490BEEED056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BEE7-81C9-497B-A547-0D2094DE1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699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511E-5971-4458-8258-D490BEEED056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BEE7-81C9-497B-A547-0D2094DE1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28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511E-5971-4458-8258-D490BEEED056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BEE7-81C9-497B-A547-0D2094DE1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36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511E-5971-4458-8258-D490BEEED056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BEE7-81C9-497B-A547-0D2094DE1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16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511E-5971-4458-8258-D490BEEED056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1BEE7-81C9-497B-A547-0D2094DE1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0731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8686800" cy="1470025"/>
          </a:xfrm>
        </p:spPr>
        <p:txBody>
          <a:bodyPr/>
          <a:lstStyle/>
          <a:p>
            <a:r>
              <a:rPr lang="en-US" dirty="0" smtClean="0"/>
              <a:t>DPA and Gas Production from Protons on W and Be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86200"/>
            <a:ext cx="8153400" cy="1752600"/>
          </a:xfrm>
        </p:spPr>
        <p:txBody>
          <a:bodyPr/>
          <a:lstStyle/>
          <a:p>
            <a:r>
              <a:rPr lang="en-US" dirty="0" smtClean="0"/>
              <a:t>Brian </a:t>
            </a:r>
            <a:r>
              <a:rPr lang="en-US" dirty="0" err="1" smtClean="0"/>
              <a:t>Hartsell</a:t>
            </a:r>
            <a:endParaRPr lang="en-US" dirty="0" smtClean="0"/>
          </a:p>
          <a:p>
            <a:r>
              <a:rPr lang="en-US" i="1" dirty="0" smtClean="0"/>
              <a:t>FNAL</a:t>
            </a:r>
            <a:endParaRPr lang="en-US" i="1" dirty="0" smtClean="0"/>
          </a:p>
          <a:p>
            <a:r>
              <a:rPr lang="en-US" dirty="0" smtClean="0"/>
              <a:t>Feb 28, 2015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18716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DPA and Gas Production in Tungsten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r>
              <a:rPr lang="en-US" dirty="0" smtClean="0"/>
              <a:t>Ran the Mu2e target in MARS15 using the following parameters: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8 </a:t>
            </a:r>
            <a:r>
              <a:rPr lang="en-US" dirty="0" err="1" smtClean="0"/>
              <a:t>GeV</a:t>
            </a:r>
            <a:r>
              <a:rPr lang="en-US" dirty="0" smtClean="0"/>
              <a:t> protons on Tungsten target</a:t>
            </a:r>
          </a:p>
          <a:p>
            <a:pPr lvl="1"/>
            <a:r>
              <a:rPr lang="en-US" dirty="0" smtClean="0"/>
              <a:t>Gaussian distribution with 1mm X and Y sigma</a:t>
            </a:r>
          </a:p>
          <a:p>
            <a:pPr lvl="1"/>
            <a:r>
              <a:rPr lang="en-US" dirty="0" smtClean="0"/>
              <a:t>6mm diameter, 160mm length target</a:t>
            </a:r>
          </a:p>
          <a:p>
            <a:pPr lvl="1"/>
            <a:r>
              <a:rPr lang="en-US" dirty="0" smtClean="0"/>
              <a:t>3 bins/sigma radially, 1cm bins axially</a:t>
            </a:r>
          </a:p>
        </p:txBody>
      </p:sp>
    </p:spTree>
    <p:extLst>
      <p:ext uri="{BB962C8B-B14F-4D97-AF65-F5344CB8AC3E}">
        <p14:creationId xmlns:p14="http://schemas.microsoft.com/office/powerpoint/2010/main" val="638289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r>
              <a:rPr lang="en-US" dirty="0" smtClean="0"/>
              <a:t>Peak DPA:</a:t>
            </a:r>
          </a:p>
          <a:p>
            <a:pPr lvl="1"/>
            <a:r>
              <a:rPr lang="en-US" dirty="0" smtClean="0"/>
              <a:t>1.4e-18 DPA/p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Gas production:</a:t>
            </a:r>
          </a:p>
          <a:p>
            <a:pPr lvl="1"/>
            <a:r>
              <a:rPr lang="en-US" dirty="0" smtClean="0"/>
              <a:t>H:	60 </a:t>
            </a:r>
            <a:r>
              <a:rPr lang="en-US" dirty="0" err="1" smtClean="0"/>
              <a:t>appm</a:t>
            </a:r>
            <a:r>
              <a:rPr lang="en-US" dirty="0" smtClean="0"/>
              <a:t>/DPA</a:t>
            </a:r>
          </a:p>
          <a:p>
            <a:pPr lvl="1"/>
            <a:r>
              <a:rPr lang="en-US" dirty="0" smtClean="0"/>
              <a:t>He:	20 </a:t>
            </a:r>
            <a:r>
              <a:rPr lang="en-US" dirty="0" err="1" smtClean="0"/>
              <a:t>appm</a:t>
            </a:r>
            <a:r>
              <a:rPr lang="en-US" dirty="0" smtClean="0"/>
              <a:t>/DPA</a:t>
            </a:r>
          </a:p>
        </p:txBody>
      </p:sp>
    </p:spTree>
    <p:extLst>
      <p:ext uri="{BB962C8B-B14F-4D97-AF65-F5344CB8AC3E}">
        <p14:creationId xmlns:p14="http://schemas.microsoft.com/office/powerpoint/2010/main" val="2410490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Converted to yearly..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r>
              <a:rPr lang="en-US" dirty="0" smtClean="0"/>
              <a:t>1.9e20 p/</a:t>
            </a:r>
            <a:r>
              <a:rPr lang="en-US" dirty="0" err="1" smtClean="0"/>
              <a:t>yr</a:t>
            </a:r>
            <a:r>
              <a:rPr lang="en-US" dirty="0" smtClean="0"/>
              <a:t> estimated</a:t>
            </a:r>
          </a:p>
          <a:p>
            <a:r>
              <a:rPr lang="en-US" dirty="0" smtClean="0"/>
              <a:t>Peak DPA:</a:t>
            </a:r>
          </a:p>
          <a:p>
            <a:pPr lvl="1"/>
            <a:r>
              <a:rPr lang="en-US" dirty="0" smtClean="0"/>
              <a:t>260 DPA/</a:t>
            </a:r>
            <a:r>
              <a:rPr lang="en-US" dirty="0" err="1" smtClean="0"/>
              <a:t>yr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Gas production:</a:t>
            </a:r>
          </a:p>
          <a:p>
            <a:pPr lvl="1"/>
            <a:r>
              <a:rPr lang="en-US" dirty="0" smtClean="0"/>
              <a:t>H:	16000 </a:t>
            </a:r>
            <a:r>
              <a:rPr lang="en-US" dirty="0" err="1" smtClean="0"/>
              <a:t>appm</a:t>
            </a:r>
            <a:r>
              <a:rPr lang="en-US" dirty="0" smtClean="0"/>
              <a:t>/</a:t>
            </a:r>
            <a:r>
              <a:rPr lang="en-US" dirty="0" err="1" smtClean="0"/>
              <a:t>yr</a:t>
            </a:r>
            <a:endParaRPr lang="en-US" dirty="0" smtClean="0"/>
          </a:p>
          <a:p>
            <a:pPr lvl="1"/>
            <a:r>
              <a:rPr lang="en-US" dirty="0" smtClean="0"/>
              <a:t>He:</a:t>
            </a:r>
            <a:r>
              <a:rPr lang="en-US" smtClean="0"/>
              <a:t>	5300 </a:t>
            </a:r>
            <a:r>
              <a:rPr lang="en-US" dirty="0" err="1" smtClean="0"/>
              <a:t>appm</a:t>
            </a:r>
            <a:r>
              <a:rPr lang="en-US" dirty="0" smtClean="0"/>
              <a:t>/</a:t>
            </a:r>
            <a:r>
              <a:rPr lang="en-US" dirty="0" err="1" smtClean="0"/>
              <a:t>yr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77935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DPA and Gas Production in Beryllium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r>
              <a:rPr lang="en-US" dirty="0" smtClean="0"/>
              <a:t>Ran an arbitrary case in MARS15: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Varying energy protons on Beryllium target</a:t>
            </a:r>
          </a:p>
          <a:p>
            <a:pPr lvl="2"/>
            <a:r>
              <a:rPr lang="en-US" dirty="0" smtClean="0"/>
              <a:t>2 MeV, 250 MeV, 120 </a:t>
            </a:r>
            <a:r>
              <a:rPr lang="en-US" dirty="0" err="1" smtClean="0"/>
              <a:t>GeV</a:t>
            </a:r>
            <a:endParaRPr lang="en-US" dirty="0" smtClean="0"/>
          </a:p>
          <a:p>
            <a:pPr lvl="1"/>
            <a:r>
              <a:rPr lang="en-US" dirty="0" smtClean="0"/>
              <a:t>Gaussian distribution with 0.3mm X and Y sigma</a:t>
            </a:r>
          </a:p>
          <a:p>
            <a:pPr lvl="1"/>
            <a:r>
              <a:rPr lang="en-US" dirty="0" smtClean="0"/>
              <a:t>2.1mm diameter (7 sigma), 10mm length target</a:t>
            </a:r>
          </a:p>
          <a:p>
            <a:pPr lvl="1"/>
            <a:r>
              <a:rPr lang="en-US" dirty="0"/>
              <a:t>1</a:t>
            </a:r>
            <a:r>
              <a:rPr lang="en-US" dirty="0" smtClean="0"/>
              <a:t> bin/sigma radially, 1cm bins axially</a:t>
            </a:r>
          </a:p>
        </p:txBody>
      </p:sp>
    </p:spTree>
    <p:extLst>
      <p:ext uri="{BB962C8B-B14F-4D97-AF65-F5344CB8AC3E}">
        <p14:creationId xmlns:p14="http://schemas.microsoft.com/office/powerpoint/2010/main" val="825028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7198401"/>
              </p:ext>
            </p:extLst>
          </p:nvPr>
        </p:nvGraphicFramePr>
        <p:xfrm>
          <a:off x="1066800" y="1219200"/>
          <a:ext cx="7188200" cy="2409825"/>
        </p:xfrm>
        <a:graphic>
          <a:graphicData uri="http://schemas.openxmlformats.org/drawingml/2006/table">
            <a:tbl>
              <a:tblPr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1104900"/>
                <a:gridCol w="1495425"/>
                <a:gridCol w="1209675"/>
                <a:gridCol w="1689100"/>
                <a:gridCol w="1689100"/>
              </a:tblGrid>
              <a:tr h="400050"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DPA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H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He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00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(/p)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(appm/DPA)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(appm/DPA)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005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120 GeV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3.66E-21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1030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2885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005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250 MeV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6.29E-21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720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3400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00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2 MeV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First 20um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4E-19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10-30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95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Bragg Peak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7.5E-18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4038600"/>
            <a:ext cx="8229600" cy="2438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Values are shown averaged over a volume of:</a:t>
            </a:r>
          </a:p>
          <a:p>
            <a:pPr lvl="1"/>
            <a:r>
              <a:rPr lang="en-US" dirty="0" smtClean="0"/>
              <a:t>1 sigma diameter</a:t>
            </a:r>
          </a:p>
          <a:p>
            <a:pPr lvl="1"/>
            <a:r>
              <a:rPr lang="en-US" dirty="0" smtClean="0"/>
              <a:t>1cm depth for 120 </a:t>
            </a:r>
            <a:r>
              <a:rPr lang="en-US" dirty="0" err="1" smtClean="0"/>
              <a:t>GeV</a:t>
            </a:r>
            <a:r>
              <a:rPr lang="en-US" dirty="0" smtClean="0"/>
              <a:t> and 250 MeV, depth shown for 2 MeV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46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Results scaled to LBNE style beam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0680202"/>
              </p:ext>
            </p:extLst>
          </p:nvPr>
        </p:nvGraphicFramePr>
        <p:xfrm>
          <a:off x="977900" y="4114800"/>
          <a:ext cx="7188200" cy="1600200"/>
        </p:xfrm>
        <a:graphic>
          <a:graphicData uri="http://schemas.openxmlformats.org/drawingml/2006/table">
            <a:tbl>
              <a:tblPr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2600325"/>
                <a:gridCol w="1209675"/>
                <a:gridCol w="1689100"/>
                <a:gridCol w="1689100"/>
              </a:tblGrid>
              <a:tr h="40005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DPA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H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He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00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(/</a:t>
                      </a:r>
                      <a:r>
                        <a:rPr lang="en-US" sz="2400" u="none" strike="noStrike" dirty="0" err="1" smtClean="0">
                          <a:effectLst/>
                        </a:rPr>
                        <a:t>yr</a:t>
                      </a:r>
                      <a:r>
                        <a:rPr lang="en-US" sz="2400" u="none" strike="noStrike" dirty="0" smtClean="0">
                          <a:effectLst/>
                        </a:rPr>
                        <a:t>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(</a:t>
                      </a:r>
                      <a:r>
                        <a:rPr lang="en-US" sz="2400" u="none" strike="noStrike" dirty="0" err="1" smtClean="0">
                          <a:effectLst/>
                        </a:rPr>
                        <a:t>appm</a:t>
                      </a:r>
                      <a:r>
                        <a:rPr lang="en-US" sz="2400" u="none" strike="noStrike" dirty="0" smtClean="0">
                          <a:effectLst/>
                        </a:rPr>
                        <a:t>/</a:t>
                      </a:r>
                      <a:r>
                        <a:rPr lang="en-US" sz="2400" u="none" strike="noStrike" dirty="0" err="1" smtClean="0">
                          <a:effectLst/>
                        </a:rPr>
                        <a:t>yr</a:t>
                      </a:r>
                      <a:r>
                        <a:rPr lang="en-US" sz="2400" u="none" strike="noStrike" dirty="0" smtClean="0">
                          <a:effectLst/>
                        </a:rPr>
                        <a:t>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(</a:t>
                      </a:r>
                      <a:r>
                        <a:rPr lang="en-US" sz="2400" u="none" strike="noStrike" dirty="0" err="1" smtClean="0">
                          <a:effectLst/>
                        </a:rPr>
                        <a:t>appm</a:t>
                      </a:r>
                      <a:r>
                        <a:rPr lang="en-US" sz="2400" u="none" strike="noStrike" dirty="0" smtClean="0">
                          <a:effectLst/>
                        </a:rPr>
                        <a:t>/</a:t>
                      </a:r>
                      <a:r>
                        <a:rPr lang="en-US" sz="2400" u="none" strike="noStrike" dirty="0" err="1" smtClean="0">
                          <a:effectLst/>
                        </a:rPr>
                        <a:t>yr</a:t>
                      </a:r>
                      <a:r>
                        <a:rPr lang="en-US" sz="2400" u="none" strike="noStrike" dirty="0" smtClean="0">
                          <a:effectLst/>
                        </a:rPr>
                        <a:t>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00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120 </a:t>
                      </a:r>
                      <a:r>
                        <a:rPr lang="en-US" sz="2400" u="none" strike="noStrike" dirty="0" err="1">
                          <a:effectLst/>
                        </a:rPr>
                        <a:t>GeV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0.23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235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659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00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250 MeV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0.39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283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1330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143000"/>
            <a:ext cx="82296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700kW case:</a:t>
            </a:r>
          </a:p>
          <a:p>
            <a:pPr lvl="1"/>
            <a:r>
              <a:rPr lang="en-US" dirty="0" smtClean="0"/>
              <a:t>1.3mm beam </a:t>
            </a:r>
            <a:r>
              <a:rPr lang="en-US" dirty="0" err="1" smtClean="0"/>
              <a:t>sigmas</a:t>
            </a:r>
            <a:endParaRPr lang="en-US" dirty="0" smtClean="0"/>
          </a:p>
          <a:p>
            <a:pPr lvl="1"/>
            <a:r>
              <a:rPr lang="en-US" dirty="0" smtClean="0"/>
              <a:t>3.7E13 protons/sec</a:t>
            </a:r>
          </a:p>
          <a:p>
            <a:pPr lvl="1"/>
            <a:r>
              <a:rPr lang="en-US" dirty="0" smtClean="0"/>
              <a:t>100% uptime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957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Many thanks to Nikolai Mokhov for his input and support for the MARS runs.</a:t>
            </a:r>
          </a:p>
        </p:txBody>
      </p:sp>
    </p:spTree>
    <p:extLst>
      <p:ext uri="{BB962C8B-B14F-4D97-AF65-F5344CB8AC3E}">
        <p14:creationId xmlns:p14="http://schemas.microsoft.com/office/powerpoint/2010/main" val="3763145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1069</TotalTime>
  <Words>270</Words>
  <Application>Microsoft Office PowerPoint</Application>
  <PresentationFormat>On-screen Show (4:3)</PresentationFormat>
  <Paragraphs>89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DPA and Gas Production from Protons on W and Be</vt:lpstr>
      <vt:lpstr>DPA and Gas Production in Tungsten</vt:lpstr>
      <vt:lpstr>Results</vt:lpstr>
      <vt:lpstr>Converted to yearly..</vt:lpstr>
      <vt:lpstr>DPA and Gas Production in Beryllium</vt:lpstr>
      <vt:lpstr>Results</vt:lpstr>
      <vt:lpstr>Results scaled to LBNE style beam</vt:lpstr>
      <vt:lpstr>Acknowledgements</vt:lpstr>
    </vt:vector>
  </TitlesOfParts>
  <Company>Fermilab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DPA and Gas Production in W and Be</dc:title>
  <dc:creator>Brian Hartsell</dc:creator>
  <cp:lastModifiedBy>Kirk T McDonald</cp:lastModifiedBy>
  <cp:revision>15</cp:revision>
  <dcterms:created xsi:type="dcterms:W3CDTF">2013-03-19T19:37:37Z</dcterms:created>
  <dcterms:modified xsi:type="dcterms:W3CDTF">2015-03-25T11:36:00Z</dcterms:modified>
</cp:coreProperties>
</file>