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Default Extension="pict" ContentType="image/pict"/>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57.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Default Extension="doc" ContentType="application/msword"/>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1"/>
  </p:sldMasterIdLst>
  <p:notesMasterIdLst>
    <p:notesMasterId r:id="rId60"/>
  </p:notesMasterIdLst>
  <p:handoutMasterIdLst>
    <p:handoutMasterId r:id="rId61"/>
  </p:handoutMasterIdLst>
  <p:sldIdLst>
    <p:sldId id="256" r:id="rId2"/>
    <p:sldId id="292" r:id="rId3"/>
    <p:sldId id="293" r:id="rId4"/>
    <p:sldId id="295" r:id="rId5"/>
    <p:sldId id="348" r:id="rId6"/>
    <p:sldId id="349" r:id="rId7"/>
    <p:sldId id="258" r:id="rId8"/>
    <p:sldId id="259" r:id="rId9"/>
    <p:sldId id="263" r:id="rId10"/>
    <p:sldId id="264" r:id="rId11"/>
    <p:sldId id="265" r:id="rId12"/>
    <p:sldId id="290" r:id="rId13"/>
    <p:sldId id="342" r:id="rId14"/>
    <p:sldId id="343" r:id="rId15"/>
    <p:sldId id="344" r:id="rId16"/>
    <p:sldId id="350" r:id="rId17"/>
    <p:sldId id="351" r:id="rId18"/>
    <p:sldId id="352" r:id="rId19"/>
    <p:sldId id="266" r:id="rId20"/>
    <p:sldId id="267" r:id="rId21"/>
    <p:sldId id="269" r:id="rId22"/>
    <p:sldId id="270" r:id="rId23"/>
    <p:sldId id="271" r:id="rId24"/>
    <p:sldId id="272" r:id="rId25"/>
    <p:sldId id="273" r:id="rId26"/>
    <p:sldId id="345" r:id="rId27"/>
    <p:sldId id="289" r:id="rId28"/>
    <p:sldId id="268" r:id="rId29"/>
    <p:sldId id="278" r:id="rId30"/>
    <p:sldId id="279" r:id="rId31"/>
    <p:sldId id="280" r:id="rId32"/>
    <p:sldId id="281" r:id="rId33"/>
    <p:sldId id="282" r:id="rId34"/>
    <p:sldId id="283" r:id="rId35"/>
    <p:sldId id="291" r:id="rId36"/>
    <p:sldId id="284" r:id="rId37"/>
    <p:sldId id="346" r:id="rId38"/>
    <p:sldId id="286" r:id="rId39"/>
    <p:sldId id="347" r:id="rId40"/>
    <p:sldId id="302" r:id="rId41"/>
    <p:sldId id="303" r:id="rId42"/>
    <p:sldId id="300" r:id="rId43"/>
    <p:sldId id="301" r:id="rId44"/>
    <p:sldId id="309" r:id="rId45"/>
    <p:sldId id="310" r:id="rId46"/>
    <p:sldId id="313" r:id="rId47"/>
    <p:sldId id="314" r:id="rId48"/>
    <p:sldId id="316" r:id="rId49"/>
    <p:sldId id="315" r:id="rId50"/>
    <p:sldId id="319" r:id="rId51"/>
    <p:sldId id="339" r:id="rId52"/>
    <p:sldId id="305" r:id="rId53"/>
    <p:sldId id="306" r:id="rId54"/>
    <p:sldId id="340" r:id="rId55"/>
    <p:sldId id="304" r:id="rId56"/>
    <p:sldId id="320" r:id="rId57"/>
    <p:sldId id="318" r:id="rId58"/>
    <p:sldId id="341"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00" d="100"/>
          <a:sy n="100" d="100"/>
        </p:scale>
        <p:origin x="-880" y="-1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9A811F-2C0B-A64C-B10E-12B8FE799A2E}" type="datetimeFigureOut">
              <a:rPr lang="en-US" smtClean="0"/>
              <a:pPr/>
              <a:t>5/1/11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BC7CD0-4867-AA4C-A089-8870F7CCFF78}"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208D95-FF7B-6446-BEAF-5344024012FB}" type="datetimeFigureOut">
              <a:rPr lang="en-US" smtClean="0"/>
              <a:pPr/>
              <a:t>5/1/11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68BFE3-1036-6443-9949-3087D7391B37}"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CA8B90F-5B09-B440-BE1C-35E20EC689F6}" type="slidenum">
              <a:rPr lang="en-US"/>
              <a:pPr/>
              <a:t>4</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B7B9554-91AB-AB41-AEED-343E02668989}" type="slidenum">
              <a:rPr lang="en-US"/>
              <a:pPr/>
              <a:t>52</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7972425" y="303213"/>
            <a:ext cx="15944850" cy="11958637"/>
          </a:xfrm>
          <a:ln/>
        </p:spPr>
      </p:sp>
      <p:sp>
        <p:nvSpPr>
          <p:cNvPr id="76803" name="Rectangle 3"/>
          <p:cNvSpPr txBox="1">
            <a:spLocks noGrp="1" noChangeArrowheads="1"/>
          </p:cNvSpPr>
          <p:nvPr>
            <p:ph type="body" idx="1"/>
          </p:nvPr>
        </p:nvSpPr>
        <p:spPr>
          <a:xfrm>
            <a:off x="503040" y="4316489"/>
            <a:ext cx="5856387" cy="4060976"/>
          </a:xfrm>
          <a:noFill/>
          <a:ln/>
        </p:spPr>
        <p:txBody>
          <a:bodyPr wrap="none" lIns="91424" tIns="45712" rIns="91424" bIns="45712" anchor="ct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4BFEB08-5D72-5E47-BAB0-DDB6A8FB0199}" type="slidenum">
              <a:rPr lang="en-US"/>
              <a:pPr/>
              <a:t>56</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A5D5122-50E1-B944-98CB-BA11C01BFAEF}" type="slidenum">
              <a:rPr lang="en-US"/>
              <a:pPr/>
              <a:t>57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FoM</a:t>
            </a:r>
            <a:r>
              <a:rPr lang="en-US" sz="1200" kern="1200" dirty="0" smtClean="0">
                <a:solidFill>
                  <a:schemeClr val="tx1"/>
                </a:solidFill>
                <a:latin typeface="+mn-lt"/>
                <a:ea typeface="+mn-ea"/>
                <a:cs typeface="+mn-cs"/>
              </a:rPr>
              <a:t> is calculated using FLUKA to obtain the yield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of both signs emerging from the target into the surrounding vacuum. The specific output taken from FLUKA is the plain double differential yield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of both signs with respect to the kinetic energy and the transverse momentum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i.e.where,␣N</a:t>
            </a:r>
            <a:r>
              <a:rPr lang="en-US" sz="1200" kern="1200" dirty="0" smtClean="0">
                <a:solidFill>
                  <a:schemeClr val="tx1"/>
                </a:solidFill>
                <a:latin typeface="+mn-lt"/>
                <a:ea typeface="+mn-ea"/>
                <a:cs typeface="+mn-cs"/>
              </a:rPr>
              <a:t> = number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of both signs emerging from the target per primary particle on target ␣E = kinetic energy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t>
            </a:r>
            <a:r>
              <a:rPr lang="en-US" sz="1200" kern="1200" dirty="0" smtClean="0">
                <a:solidFill>
                  <a:schemeClr val="tx1"/>
                </a:solidFill>
                <a:latin typeface="+mn-lt"/>
                <a:ea typeface="+mn-ea"/>
                <a:cs typeface="+mn-cs"/>
              </a:rPr>
              <a:t> = transverse momentum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GeV/c]We</a:t>
            </a:r>
            <a:r>
              <a:rPr lang="en-US" sz="1200" kern="1200" dirty="0" smtClean="0">
                <a:solidFill>
                  <a:schemeClr val="tx1"/>
                </a:solidFill>
                <a:latin typeface="+mn-lt"/>
                <a:ea typeface="+mn-ea"/>
                <a:cs typeface="+mn-cs"/>
              </a:rPr>
              <a:t> can then obtain the yield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per incident proton on target as a function of energy and transverse momentum. To do this a simple numerical integration of the double differential yield is carried out between the following limits :␣kinetic energy from 1.5GeV to 12GeV with 21 discrete intervals of width 0.5GeV ␣transverse momentum between 0 and 0.4GeV/c with a single </a:t>
            </a:r>
            <a:r>
              <a:rPr lang="en-US" sz="1200" kern="1200" dirty="0" err="1" smtClean="0">
                <a:solidFill>
                  <a:schemeClr val="tx1"/>
                </a:solidFill>
                <a:latin typeface="+mn-lt"/>
                <a:ea typeface="+mn-ea"/>
                <a:cs typeface="+mn-cs"/>
              </a:rPr>
              <a:t>intervalFigure</a:t>
            </a:r>
            <a:r>
              <a:rPr lang="en-US" sz="1200" kern="1200" dirty="0" smtClean="0">
                <a:solidFill>
                  <a:schemeClr val="tx1"/>
                </a:solidFill>
                <a:latin typeface="+mn-lt"/>
                <a:ea typeface="+mn-ea"/>
                <a:cs typeface="+mn-cs"/>
              </a:rPr>
              <a:t> 3.2.1 shows the resulting </a:t>
            </a:r>
            <a:r>
              <a:rPr lang="en-US" sz="1200" kern="1200" dirty="0" err="1" smtClean="0">
                <a:solidFill>
                  <a:schemeClr val="tx1"/>
                </a:solidFill>
                <a:latin typeface="+mn-lt"/>
                <a:ea typeface="+mn-ea"/>
                <a:cs typeface="+mn-cs"/>
              </a:rPr>
              <a:t>pion</a:t>
            </a:r>
            <a:r>
              <a:rPr lang="en-US" sz="1200" kern="1200" dirty="0" smtClean="0">
                <a:solidFill>
                  <a:schemeClr val="tx1"/>
                </a:solidFill>
                <a:latin typeface="+mn-lt"/>
                <a:ea typeface="+mn-ea"/>
                <a:cs typeface="+mn-cs"/>
              </a:rPr>
              <a:t> yield in histogram form. A weighting factor is then calculated for each of the 21 energy intervals which is equal to the energy at the centre of the interval raised to the power 2.5. The energy at the centre of each interval is given by :where for example for the first interval </a:t>
            </a:r>
            <a:r>
              <a:rPr lang="en-US" sz="1200" kern="1200" dirty="0" err="1" smtClean="0">
                <a:solidFill>
                  <a:schemeClr val="tx1"/>
                </a:solidFill>
                <a:latin typeface="+mn-lt"/>
                <a:ea typeface="+mn-ea"/>
                <a:cs typeface="+mn-cs"/>
              </a:rPr>
              <a:t>Emin</a:t>
            </a:r>
            <a:r>
              <a:rPr lang="en-US" sz="1200" kern="1200" dirty="0" smtClean="0">
                <a:solidFill>
                  <a:schemeClr val="tx1"/>
                </a:solidFill>
                <a:latin typeface="+mn-lt"/>
                <a:ea typeface="+mn-ea"/>
                <a:cs typeface="+mn-cs"/>
              </a:rPr>
              <a:t>=1.5GeV and </a:t>
            </a:r>
            <a:r>
              <a:rPr lang="en-US" sz="1200" kern="1200" dirty="0" err="1" smtClean="0">
                <a:solidFill>
                  <a:schemeClr val="tx1"/>
                </a:solidFill>
                <a:latin typeface="+mn-lt"/>
                <a:ea typeface="+mn-ea"/>
                <a:cs typeface="+mn-cs"/>
              </a:rPr>
              <a:t>Emax</a:t>
            </a:r>
            <a:r>
              <a:rPr lang="en-US" sz="1200" kern="1200" dirty="0" smtClean="0">
                <a:solidFill>
                  <a:schemeClr val="tx1"/>
                </a:solidFill>
                <a:latin typeface="+mn-lt"/>
                <a:ea typeface="+mn-ea"/>
                <a:cs typeface="+mn-cs"/>
              </a:rPr>
              <a:t>=2GeV. The </a:t>
            </a:r>
            <a:r>
              <a:rPr lang="en-US" sz="1200" kern="1200" dirty="0" err="1" smtClean="0">
                <a:solidFill>
                  <a:schemeClr val="tx1"/>
                </a:solidFill>
                <a:latin typeface="+mn-lt"/>
                <a:ea typeface="+mn-ea"/>
                <a:cs typeface="+mn-cs"/>
              </a:rPr>
              <a:t>FoM</a:t>
            </a:r>
            <a:r>
              <a:rPr lang="en-US" sz="1200" kern="1200" dirty="0" smtClean="0">
                <a:solidFill>
                  <a:schemeClr val="tx1"/>
                </a:solidFill>
                <a:latin typeface="+mn-lt"/>
                <a:ea typeface="+mn-ea"/>
                <a:cs typeface="+mn-cs"/>
              </a:rPr>
              <a:t> is calculated as the summation of the yield in each energy interval multiplied by the corresponding weighting factor for that interval expressed mathematically as </a:t>
            </a:r>
            <a:r>
              <a:rPr lang="en-US" sz="1200" kern="1200" dirty="0" err="1" smtClean="0">
                <a:solidFill>
                  <a:schemeClr val="tx1"/>
                </a:solidFill>
                <a:latin typeface="+mn-lt"/>
                <a:ea typeface="+mn-ea"/>
                <a:cs typeface="+mn-cs"/>
              </a:rPr>
              <a:t>follows.Figure</a:t>
            </a:r>
            <a:r>
              <a:rPr lang="en-US" sz="1200" kern="1200" dirty="0" smtClean="0">
                <a:solidFill>
                  <a:schemeClr val="tx1"/>
                </a:solidFill>
                <a:latin typeface="+mn-lt"/>
                <a:ea typeface="+mn-ea"/>
                <a:cs typeface="+mn-cs"/>
              </a:rPr>
              <a:t> 3.2.2. indicates that the majority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from the target are towards the lower end of the energy range of interest. By integrating over 30intervals in transverse momentum from 0GeV/c to 1.5 </a:t>
            </a:r>
            <a:r>
              <a:rPr lang="en-US" sz="1200" kern="1200" dirty="0" err="1" smtClean="0">
                <a:solidFill>
                  <a:schemeClr val="tx1"/>
                </a:solidFill>
                <a:latin typeface="+mn-lt"/>
                <a:ea typeface="+mn-ea"/>
                <a:cs typeface="+mn-cs"/>
              </a:rPr>
              <a:t>GeV/c</a:t>
            </a:r>
            <a:r>
              <a:rPr lang="en-US" sz="1200" kern="1200" dirty="0" smtClean="0">
                <a:solidFill>
                  <a:schemeClr val="tx1"/>
                </a:solidFill>
                <a:latin typeface="+mn-lt"/>
                <a:ea typeface="+mn-ea"/>
                <a:cs typeface="+mn-cs"/>
              </a:rPr>
              <a:t> for three different energy levels the yield as a function of transverse momentum is obtained (Figure 3.2.3).</a:t>
            </a:r>
            <a:endParaRPr lang="en-US" dirty="0"/>
          </a:p>
        </p:txBody>
      </p:sp>
      <p:sp>
        <p:nvSpPr>
          <p:cNvPr id="4" name="Slide Number Placeholder 3"/>
          <p:cNvSpPr>
            <a:spLocks noGrp="1"/>
          </p:cNvSpPr>
          <p:nvPr>
            <p:ph type="sldNum" sz="quarter" idx="10"/>
          </p:nvPr>
        </p:nvSpPr>
        <p:spPr/>
        <p:txBody>
          <a:bodyPr/>
          <a:lstStyle/>
          <a:p>
            <a:fld id="{9568BFE3-1036-6443-9949-3087D7391B37}"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5FE5FAA-BF48-9E49-A90E-B49408BEAACF}" type="slidenum">
              <a:rPr lang="en-US"/>
              <a:pPr/>
              <a:t>40</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sz="1100"/>
              <a:t>Ta-rod after irradiation with 6E18 protons in</a:t>
            </a:r>
            <a:br>
              <a:rPr lang="en-US" sz="1100"/>
            </a:br>
            <a:r>
              <a:rPr lang="en-US" sz="1100"/>
              <a:t> 2.4 </a:t>
            </a:r>
            <a:r>
              <a:rPr lang="en-US" sz="1100">
                <a:latin typeface="Symbol" charset="2"/>
                <a:ea typeface="Times New Roman" charset="0"/>
                <a:cs typeface="Times New Roman" charset="0"/>
                <a:sym typeface="Symbol" charset="2"/>
              </a:rPr>
              <a:t></a:t>
            </a:r>
            <a:r>
              <a:rPr lang="en-US" sz="1100">
                <a:ea typeface="Times New Roman" charset="0"/>
                <a:cs typeface="Times New Roman" charset="0"/>
              </a:rPr>
              <a:t>s</a:t>
            </a:r>
            <a:r>
              <a:rPr lang="en-US" sz="1100"/>
              <a:t> pulses of 3E13 at ISOLDE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C110676-1A56-E248-AFBC-67E6D91A8FBB}" type="slidenum">
              <a:rPr lang="en-US"/>
              <a:pPr/>
              <a:t>41</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D86062F-4776-9F43-8185-8F3482F265C8}" type="slidenum">
              <a:rPr lang="en-US"/>
              <a:pPr/>
              <a:t>42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044187C-E10C-C04F-B81E-8CE818428DAD}" type="slidenum">
              <a:rPr lang="en-US"/>
              <a:pPr/>
              <a:t>43</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5689023-8188-3740-9055-2B5B1AA46646}" type="slidenum">
              <a:rPr lang="en-US"/>
              <a:pPr/>
              <a:t>46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7AB2529-A162-0545-B3FD-61F4DF215A2D}" type="slidenum">
              <a:rPr lang="en-US"/>
              <a:pPr/>
              <a:t>50</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1EE8B55-9C4F-FE46-A818-0788D4765461}" type="slidenum">
              <a:rPr lang="en-US"/>
              <a:pPr/>
              <a:t>51</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5/2/11</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P. Hurh: High-Power Targets R&amp;D for LBNE</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3A138BD7-639E-0E43-AB10-7D6EE02BD1D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5/2/11</a:t>
            </a:r>
            <a:endParaRPr lang="en-US"/>
          </a:p>
        </p:txBody>
      </p:sp>
      <p:sp>
        <p:nvSpPr>
          <p:cNvPr id="5" name="Footer Placeholder 4"/>
          <p:cNvSpPr>
            <a:spLocks noGrp="1"/>
          </p:cNvSpPr>
          <p:nvPr>
            <p:ph type="ftr" sz="quarter" idx="11"/>
          </p:nvPr>
        </p:nvSpPr>
        <p:spPr/>
        <p:txBody>
          <a:bodyPr/>
          <a:lstStyle/>
          <a:p>
            <a:r>
              <a:rPr lang="en-US" smtClean="0"/>
              <a:t>P. Hurh: High-Power Targets R&amp;D for LBNE</a:t>
            </a:r>
            <a:endParaRPr lang="en-US"/>
          </a:p>
        </p:txBody>
      </p:sp>
      <p:sp>
        <p:nvSpPr>
          <p:cNvPr id="6" name="Slide Number Placeholder 5"/>
          <p:cNvSpPr>
            <a:spLocks noGrp="1"/>
          </p:cNvSpPr>
          <p:nvPr>
            <p:ph type="sldNum" sz="quarter" idx="12"/>
          </p:nvPr>
        </p:nvSpPr>
        <p:spPr/>
        <p:txBody>
          <a:bodyPr/>
          <a:lstStyle/>
          <a:p>
            <a:fld id="{3A138BD7-639E-0E43-AB10-7D6EE02BD1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5/2/11</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P. Hurh: High-Power Targets R&amp;D for LBNE</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3A138BD7-639E-0E43-AB10-7D6EE02BD1D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5/2/11</a:t>
            </a:r>
            <a:endParaRPr lang="en-US"/>
          </a:p>
        </p:txBody>
      </p:sp>
      <p:sp>
        <p:nvSpPr>
          <p:cNvPr id="5" name="Footer Placeholder 4"/>
          <p:cNvSpPr>
            <a:spLocks noGrp="1"/>
          </p:cNvSpPr>
          <p:nvPr>
            <p:ph type="ftr" sz="quarter" idx="11"/>
          </p:nvPr>
        </p:nvSpPr>
        <p:spPr/>
        <p:txBody>
          <a:bodyPr/>
          <a:lstStyle/>
          <a:p>
            <a:r>
              <a:rPr lang="en-US" smtClean="0"/>
              <a:t>P. Hurh: High-Power Targets R&amp;D for LBNE</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5/2/11</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3A138BD7-639E-0E43-AB10-7D6EE02BD1DE}"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P. Hurh: High-Power Targets R&amp;D for LBNE</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5/2/11</a:t>
            </a:r>
            <a:endParaRPr lang="en-US"/>
          </a:p>
        </p:txBody>
      </p:sp>
      <p:sp>
        <p:nvSpPr>
          <p:cNvPr id="10" name="Slide Number Placeholder 9"/>
          <p:cNvSpPr>
            <a:spLocks noGrp="1"/>
          </p:cNvSpPr>
          <p:nvPr>
            <p:ph type="sldNum" sz="quarter" idx="16"/>
          </p:nvPr>
        </p:nvSpPr>
        <p:spPr/>
        <p:txBody>
          <a:bodyPr rtlCol="0"/>
          <a:lstStyle/>
          <a:p>
            <a:fld id="{3A138BD7-639E-0E43-AB10-7D6EE02BD1DE}"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P. Hurh: High-Power Targets R&amp;D for LBNE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5/2/11</a:t>
            </a:r>
            <a:endParaRPr lang="en-US"/>
          </a:p>
        </p:txBody>
      </p:sp>
      <p:sp>
        <p:nvSpPr>
          <p:cNvPr id="12" name="Slide Number Placeholder 11"/>
          <p:cNvSpPr>
            <a:spLocks noGrp="1"/>
          </p:cNvSpPr>
          <p:nvPr>
            <p:ph type="sldNum" sz="quarter" idx="16"/>
          </p:nvPr>
        </p:nvSpPr>
        <p:spPr/>
        <p:txBody>
          <a:bodyPr rtlCol="0"/>
          <a:lstStyle/>
          <a:p>
            <a:fld id="{3A138BD7-639E-0E43-AB10-7D6EE02BD1DE}"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P. Hurh: High-Power Targets R&amp;D for LBNE</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5/2/11</a:t>
            </a:r>
            <a:endParaRPr lang="en-US"/>
          </a:p>
        </p:txBody>
      </p:sp>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3A138BD7-639E-0E43-AB10-7D6EE02BD1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5/2/11</a:t>
            </a:r>
            <a:endParaRPr lang="en-US"/>
          </a:p>
        </p:txBody>
      </p:sp>
      <p:sp>
        <p:nvSpPr>
          <p:cNvPr id="6" name="Footer Placeholder 5"/>
          <p:cNvSpPr>
            <a:spLocks noGrp="1"/>
          </p:cNvSpPr>
          <p:nvPr>
            <p:ph type="ftr" sz="quarter" idx="11"/>
          </p:nvPr>
        </p:nvSpPr>
        <p:spPr/>
        <p:txBody>
          <a:bodyPr/>
          <a:lstStyle/>
          <a:p>
            <a:r>
              <a:rPr lang="en-US" smtClean="0"/>
              <a:t>P. Hurh: High-Power Targets R&amp;D for LBNE</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5/2/11</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3A138BD7-639E-0E43-AB10-7D6EE02BD1D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P. Hurh: High-Power Targets R&amp;D for LBNE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5405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5/2/11</a:t>
            </a:r>
            <a:endParaRPr lang="en-US"/>
          </a:p>
        </p:txBody>
      </p:sp>
      <p:sp>
        <p:nvSpPr>
          <p:cNvPr id="3" name="Footer Placeholder 2"/>
          <p:cNvSpPr>
            <a:spLocks noGrp="1"/>
          </p:cNvSpPr>
          <p:nvPr>
            <p:ph type="ftr" sz="quarter" idx="3"/>
          </p:nvPr>
        </p:nvSpPr>
        <p:spPr>
          <a:xfrm>
            <a:off x="609600" y="65403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P. Hurh: High-Power Targets R&amp;D for LBNE</a:t>
            </a: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3A138BD7-639E-0E43-AB10-7D6EE02BD1D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emf"/><Relationship Id="rId3" Type="http://schemas.openxmlformats.org/officeDocument/2006/relationships/image" Target="../media/image28.emf"/></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tiff"/><Relationship Id="rId5"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Microsoft_Word_97_-_2004_Document1.doc"/><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pn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jpeg"/><Relationship Id="rId10"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62.gif"/><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214" y="4038600"/>
            <a:ext cx="8795886" cy="1828800"/>
          </a:xfrm>
        </p:spPr>
        <p:txBody>
          <a:bodyPr>
            <a:normAutofit fontScale="90000"/>
          </a:bodyPr>
          <a:lstStyle/>
          <a:p>
            <a:pPr algn="r"/>
            <a:r>
              <a:rPr lang="en-US" dirty="0" smtClean="0"/>
              <a:t>High-Power Targets R&amp;D for LBNE:</a:t>
            </a:r>
            <a:br>
              <a:rPr lang="en-US" dirty="0" smtClean="0"/>
            </a:br>
            <a:r>
              <a:rPr lang="en-US" dirty="0" smtClean="0"/>
              <a:t> Status and future plans</a:t>
            </a:r>
            <a:endParaRPr lang="en-US" dirty="0"/>
          </a:p>
        </p:txBody>
      </p:sp>
      <p:sp>
        <p:nvSpPr>
          <p:cNvPr id="3" name="Subtitle 2"/>
          <p:cNvSpPr>
            <a:spLocks noGrp="1"/>
          </p:cNvSpPr>
          <p:nvPr>
            <p:ph type="subTitle" idx="1"/>
          </p:nvPr>
        </p:nvSpPr>
        <p:spPr/>
        <p:txBody>
          <a:bodyPr>
            <a:normAutofit/>
          </a:bodyPr>
          <a:lstStyle/>
          <a:p>
            <a:r>
              <a:rPr lang="en-US" dirty="0" smtClean="0"/>
              <a:t>P. Hurh FNAL				5/2/11</a:t>
            </a:r>
            <a:endParaRPr lang="en-US" dirty="0"/>
          </a:p>
        </p:txBody>
      </p:sp>
      <p:pic>
        <p:nvPicPr>
          <p:cNvPr id="4" name="Picture 3" descr="LBNE beamline view.tiff"/>
          <p:cNvPicPr>
            <a:picLocks noChangeAspect="1"/>
          </p:cNvPicPr>
          <p:nvPr/>
        </p:nvPicPr>
        <p:blipFill>
          <a:blip r:embed="rId2"/>
          <a:stretch>
            <a:fillRect/>
          </a:stretch>
        </p:blipFill>
        <p:spPr>
          <a:xfrm>
            <a:off x="259214" y="478098"/>
            <a:ext cx="8625572" cy="3560502"/>
          </a:xfrm>
          <a:prstGeom prst="rect">
            <a:avLst/>
          </a:prstGeom>
          <a:effectLst>
            <a:outerShdw blurRad="76200" dist="101600" dir="2700000">
              <a:srgbClr val="000000">
                <a:alpha val="43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10</a:t>
            </a:fld>
            <a:endParaRPr lang="en-US"/>
          </a:p>
        </p:txBody>
      </p:sp>
      <p:graphicFrame>
        <p:nvGraphicFramePr>
          <p:cNvPr id="8" name="Table 7"/>
          <p:cNvGraphicFramePr>
            <a:graphicFrameLocks noGrp="1"/>
          </p:cNvGraphicFramePr>
          <p:nvPr/>
        </p:nvGraphicFramePr>
        <p:xfrm>
          <a:off x="224569" y="1757420"/>
          <a:ext cx="8723777" cy="2865120"/>
        </p:xfrm>
        <a:graphic>
          <a:graphicData uri="http://schemas.openxmlformats.org/drawingml/2006/table">
            <a:tbl>
              <a:tblPr firstRow="1" bandRow="1">
                <a:tableStyleId>{5C22544A-7EE6-4342-B048-85BDC9FD1C3A}</a:tableStyleId>
              </a:tblPr>
              <a:tblGrid>
                <a:gridCol w="2631199"/>
                <a:gridCol w="955052"/>
                <a:gridCol w="740989"/>
                <a:gridCol w="642190"/>
                <a:gridCol w="3754347"/>
              </a:tblGrid>
              <a:tr h="370840">
                <a:tc>
                  <a:txBody>
                    <a:bodyPr/>
                    <a:lstStyle/>
                    <a:p>
                      <a:pPr algn="ctr"/>
                      <a:r>
                        <a:rPr lang="en-US" dirty="0" smtClean="0"/>
                        <a:t>Material</a:t>
                      </a: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en-US" dirty="0" smtClean="0"/>
                        <a:t># Tensile</a:t>
                      </a:r>
                      <a:endParaRPr lang="en-US" dirty="0"/>
                    </a:p>
                  </a:txBody>
                  <a:tcPr>
                    <a:lnT w="12700" cap="flat" cmpd="sng" algn="ctr">
                      <a:solidFill>
                        <a:scrgbClr r="0" g="0" b="0"/>
                      </a:solidFill>
                      <a:prstDash val="solid"/>
                      <a:round/>
                      <a:headEnd type="none" w="med" len="med"/>
                      <a:tailEnd type="none" w="med" len="med"/>
                    </a:lnT>
                  </a:tcPr>
                </a:tc>
                <a:tc>
                  <a:txBody>
                    <a:bodyPr/>
                    <a:lstStyle/>
                    <a:p>
                      <a:pPr algn="ctr"/>
                      <a:r>
                        <a:rPr lang="en-US" dirty="0" smtClean="0"/>
                        <a:t>#</a:t>
                      </a:r>
                      <a:r>
                        <a:rPr lang="en-US" baseline="0" dirty="0" smtClean="0"/>
                        <a:t> CTE</a:t>
                      </a:r>
                      <a:endParaRPr lang="en-US" dirty="0"/>
                    </a:p>
                  </a:txBody>
                  <a:tcPr>
                    <a:lnT w="12700" cap="flat" cmpd="sng" algn="ctr">
                      <a:solidFill>
                        <a:scrgbClr r="0" g="0" b="0"/>
                      </a:solidFill>
                      <a:prstDash val="solid"/>
                      <a:round/>
                      <a:headEnd type="none" w="med" len="med"/>
                      <a:tailEnd type="none" w="med" len="med"/>
                    </a:lnT>
                  </a:tcPr>
                </a:tc>
                <a:tc>
                  <a:txBody>
                    <a:bodyPr/>
                    <a:lstStyle/>
                    <a:p>
                      <a:pPr algn="ctr"/>
                      <a:r>
                        <a:rPr lang="en-US" dirty="0" smtClean="0"/>
                        <a:t>K</a:t>
                      </a:r>
                      <a:endParaRPr lang="en-US" dirty="0"/>
                    </a:p>
                  </a:txBody>
                  <a:tcPr>
                    <a:lnT w="12700" cap="flat" cmpd="sng" algn="ctr">
                      <a:solidFill>
                        <a:scrgbClr r="0" g="0" b="0"/>
                      </a:solidFill>
                      <a:prstDash val="solid"/>
                      <a:round/>
                      <a:headEnd type="none" w="med" len="med"/>
                      <a:tailEnd type="none" w="med" len="med"/>
                    </a:lnT>
                  </a:tcPr>
                </a:tc>
                <a:tc>
                  <a:txBody>
                    <a:bodyPr/>
                    <a:lstStyle/>
                    <a:p>
                      <a:pPr algn="ctr"/>
                      <a:r>
                        <a:rPr lang="en-US" dirty="0" smtClean="0"/>
                        <a:t>Motivation</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lang="en-US" dirty="0" smtClean="0"/>
                        <a:t>C-C Comp (3D)</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10</a:t>
                      </a:r>
                      <a:endParaRPr lang="en-US" dirty="0"/>
                    </a:p>
                  </a:txBody>
                  <a:tcPr/>
                </a:tc>
                <a:tc>
                  <a:txBody>
                    <a:bodyPr/>
                    <a:lstStyle/>
                    <a:p>
                      <a:r>
                        <a:rPr lang="en-US" dirty="0" smtClean="0"/>
                        <a:t>8</a:t>
                      </a:r>
                      <a:endParaRPr lang="en-US" dirty="0"/>
                    </a:p>
                  </a:txBody>
                  <a:tcPr/>
                </a:tc>
                <a:tc>
                  <a:txBody>
                    <a:bodyPr/>
                    <a:lstStyle/>
                    <a:p>
                      <a:r>
                        <a:rPr lang="en-US" dirty="0" smtClean="0"/>
                        <a:t>?</a:t>
                      </a:r>
                      <a:endParaRPr lang="en-US" dirty="0"/>
                    </a:p>
                  </a:txBody>
                  <a:tcPr/>
                </a:tc>
                <a:tc>
                  <a:txBody>
                    <a:bodyPr/>
                    <a:lstStyle/>
                    <a:p>
                      <a:r>
                        <a:rPr lang="en-US" dirty="0" smtClean="0"/>
                        <a:t>First BLIP test showed massive failure</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POCO ZXF-5Q</a:t>
                      </a:r>
                    </a:p>
                  </a:txBody>
                  <a:tcPr>
                    <a:lnL w="12700" cap="flat" cmpd="sng" algn="ctr">
                      <a:solidFill>
                        <a:scrgbClr r="0" g="0" b="0"/>
                      </a:solidFill>
                      <a:prstDash val="solid"/>
                      <a:round/>
                      <a:headEnd type="none" w="med" len="med"/>
                      <a:tailEnd type="none" w="med" len="med"/>
                    </a:lnL>
                  </a:tcPr>
                </a:tc>
                <a:tc>
                  <a:txBody>
                    <a:bodyPr/>
                    <a:lstStyle/>
                    <a:p>
                      <a:r>
                        <a:rPr lang="en-US" dirty="0" smtClean="0"/>
                        <a:t>21</a:t>
                      </a:r>
                      <a:endParaRPr lang="en-US" dirty="0"/>
                    </a:p>
                  </a:txBody>
                  <a:tcPr/>
                </a:tc>
                <a:tc>
                  <a:txBody>
                    <a:bodyPr/>
                    <a:lstStyle/>
                    <a:p>
                      <a:r>
                        <a:rPr lang="en-US" dirty="0" smtClean="0"/>
                        <a:t>6</a:t>
                      </a:r>
                      <a:endParaRPr lang="en-US" dirty="0"/>
                    </a:p>
                  </a:txBody>
                  <a:tcPr/>
                </a:tc>
                <a:tc>
                  <a:txBody>
                    <a:bodyPr/>
                    <a:lstStyle/>
                    <a:p>
                      <a:r>
                        <a:rPr lang="en-US" dirty="0" smtClean="0"/>
                        <a:t>.46</a:t>
                      </a:r>
                      <a:endParaRPr lang="en-US" dirty="0"/>
                    </a:p>
                  </a:txBody>
                  <a:tcPr/>
                </a:tc>
                <a:tc>
                  <a:txBody>
                    <a:bodyPr/>
                    <a:lstStyle/>
                    <a:p>
                      <a:r>
                        <a:rPr lang="en-US" dirty="0" err="1" smtClean="0"/>
                        <a:t>NuMI/NOvA</a:t>
                      </a:r>
                      <a:r>
                        <a:rPr lang="en-US" dirty="0" smtClean="0"/>
                        <a:t> target material</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Toyo-</a:t>
                      </a:r>
                      <a:r>
                        <a:rPr lang="en-US" dirty="0" err="1" smtClean="0"/>
                        <a:t>Tanso</a:t>
                      </a:r>
                      <a:r>
                        <a:rPr lang="en-US" dirty="0" smtClean="0"/>
                        <a:t> IG 430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42</a:t>
                      </a:r>
                      <a:endParaRPr lang="en-US" dirty="0"/>
                    </a:p>
                  </a:txBody>
                  <a:tcPr/>
                </a:tc>
                <a:tc>
                  <a:txBody>
                    <a:bodyPr/>
                    <a:lstStyle/>
                    <a:p>
                      <a:r>
                        <a:rPr lang="en-US" dirty="0" smtClean="0"/>
                        <a:t>6</a:t>
                      </a:r>
                      <a:endParaRPr lang="en-US" dirty="0"/>
                    </a:p>
                  </a:txBody>
                  <a:tcPr/>
                </a:tc>
                <a:tc>
                  <a:txBody>
                    <a:bodyPr/>
                    <a:lstStyle/>
                    <a:p>
                      <a:r>
                        <a:rPr lang="en-US" dirty="0" smtClean="0"/>
                        <a:t>.51</a:t>
                      </a:r>
                      <a:endParaRPr lang="en-US" dirty="0"/>
                    </a:p>
                  </a:txBody>
                  <a:tcPr/>
                </a:tc>
                <a:tc>
                  <a:txBody>
                    <a:bodyPr/>
                    <a:lstStyle/>
                    <a:p>
                      <a:r>
                        <a:rPr lang="en-US" dirty="0" smtClean="0"/>
                        <a:t>“Nuclear Grade” used for T2K</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Carbone-Lorraine 2020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21</a:t>
                      </a:r>
                      <a:endParaRPr lang="en-US" dirty="0"/>
                    </a:p>
                  </a:txBody>
                  <a:tcPr/>
                </a:tc>
                <a:tc>
                  <a:txBody>
                    <a:bodyPr/>
                    <a:lstStyle/>
                    <a:p>
                      <a:r>
                        <a:rPr lang="en-US" dirty="0" smtClean="0"/>
                        <a:t>6</a:t>
                      </a:r>
                      <a:endParaRPr lang="en-US" dirty="0"/>
                    </a:p>
                  </a:txBody>
                  <a:tcPr/>
                </a:tc>
                <a:tc>
                  <a:txBody>
                    <a:bodyPr/>
                    <a:lstStyle/>
                    <a:p>
                      <a:r>
                        <a:rPr lang="en-US" dirty="0" smtClean="0"/>
                        <a:t>.60</a:t>
                      </a:r>
                      <a:endParaRPr lang="en-US" dirty="0"/>
                    </a:p>
                  </a:txBody>
                  <a:tcPr/>
                </a:tc>
                <a:tc>
                  <a:txBody>
                    <a:bodyPr/>
                    <a:lstStyle/>
                    <a:p>
                      <a:r>
                        <a:rPr lang="en-US" dirty="0" smtClean="0"/>
                        <a:t>CNGS target material</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SGL</a:t>
                      </a:r>
                      <a:r>
                        <a:rPr lang="en-US" baseline="0" dirty="0" smtClean="0"/>
                        <a:t> R7650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21</a:t>
                      </a:r>
                      <a:endParaRPr lang="en-US" dirty="0"/>
                    </a:p>
                  </a:txBody>
                  <a:tcPr/>
                </a:tc>
                <a:tc>
                  <a:txBody>
                    <a:bodyPr/>
                    <a:lstStyle/>
                    <a:p>
                      <a:r>
                        <a:rPr lang="en-US" dirty="0" smtClean="0"/>
                        <a:t>6</a:t>
                      </a:r>
                      <a:endParaRPr lang="en-US" dirty="0"/>
                    </a:p>
                  </a:txBody>
                  <a:tcPr/>
                </a:tc>
                <a:tc>
                  <a:txBody>
                    <a:bodyPr/>
                    <a:lstStyle/>
                    <a:p>
                      <a:r>
                        <a:rPr lang="en-US" dirty="0" smtClean="0"/>
                        <a:t>.66</a:t>
                      </a:r>
                      <a:endParaRPr lang="en-US" dirty="0"/>
                    </a:p>
                  </a:txBody>
                  <a:tcPr/>
                </a:tc>
                <a:tc>
                  <a:txBody>
                    <a:bodyPr/>
                    <a:lstStyle/>
                    <a:p>
                      <a:r>
                        <a:rPr lang="en-US" dirty="0" err="1" smtClean="0"/>
                        <a:t>NuMI/NOvA</a:t>
                      </a:r>
                      <a:r>
                        <a:rPr lang="en-US" dirty="0" smtClean="0"/>
                        <a:t> Baffle material</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Saint-Gobain</a:t>
                      </a:r>
                      <a:r>
                        <a:rPr lang="en-US" baseline="0" dirty="0" smtClean="0"/>
                        <a:t> AX05 </a:t>
                      </a:r>
                      <a:r>
                        <a:rPr lang="en-US" baseline="0" dirty="0" err="1" smtClean="0"/>
                        <a:t>hBN</a:t>
                      </a:r>
                      <a:endParaRPr lang="en-US"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dirty="0" smtClean="0"/>
                        <a:t>0</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6</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.80</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Highest K wild card (low flex strength)</a:t>
                      </a:r>
                      <a:endParaRPr lang="en-US"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9" name="Content Placeholder 2"/>
          <p:cNvSpPr txBox="1">
            <a:spLocks/>
          </p:cNvSpPr>
          <p:nvPr/>
        </p:nvSpPr>
        <p:spPr>
          <a:xfrm>
            <a:off x="224569" y="4781611"/>
            <a:ext cx="8919431" cy="1466596"/>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K Factor</a:t>
            </a:r>
            <a:r>
              <a:rPr kumimoji="0" lang="en-US" sz="2400" b="0" i="0" u="none" strike="noStrike" kern="1200" cap="none" spc="0" normalizeH="0" noProof="0" dirty="0" smtClean="0">
                <a:ln>
                  <a:noFill/>
                </a:ln>
                <a:solidFill>
                  <a:schemeClr val="tx1"/>
                </a:solidFill>
                <a:effectLst/>
                <a:uLnTx/>
                <a:uFillTx/>
                <a:latin typeface="+mn-lt"/>
                <a:ea typeface="+mn-ea"/>
                <a:cs typeface="+mn-cs"/>
              </a:rPr>
              <a:t> is a thermal shock resistance parameter used by Luca </a:t>
            </a:r>
            <a:r>
              <a:rPr lang="en-US" sz="2400" dirty="0" smtClean="0"/>
              <a:t>Bruno to evaluate candidate materials for targets/windows</a:t>
            </a:r>
          </a:p>
          <a:p>
            <a:pPr marL="777240" lvl="1" indent="-320040" defTabSz="914400">
              <a:spcBef>
                <a:spcPts val="700"/>
              </a:spcBef>
              <a:buClr>
                <a:schemeClr val="accent2"/>
              </a:buClr>
              <a:buSzPct val="60000"/>
              <a:buFont typeface="Wingdings"/>
              <a:buChar cha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K=(UTS*Cp)/(E*CTE)</a:t>
            </a:r>
          </a:p>
        </p:txBody>
      </p:sp>
      <p:sp>
        <p:nvSpPr>
          <p:cNvPr id="7" name="Date Placeholder 6"/>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11</a:t>
            </a:fld>
            <a:endParaRPr lang="en-US"/>
          </a:p>
        </p:txBody>
      </p:sp>
      <p:sp>
        <p:nvSpPr>
          <p:cNvPr id="5" name="Content Placeholder 4"/>
          <p:cNvSpPr>
            <a:spLocks noGrp="1"/>
          </p:cNvSpPr>
          <p:nvPr>
            <p:ph sz="quarter" idx="1"/>
          </p:nvPr>
        </p:nvSpPr>
        <p:spPr>
          <a:xfrm>
            <a:off x="4588494" y="1600200"/>
            <a:ext cx="4401426" cy="1712062"/>
          </a:xfrm>
        </p:spPr>
        <p:txBody>
          <a:bodyPr>
            <a:normAutofit fontScale="77500" lnSpcReduction="20000"/>
          </a:bodyPr>
          <a:lstStyle/>
          <a:p>
            <a:r>
              <a:rPr lang="en-US" dirty="0" smtClean="0"/>
              <a:t>Irradiation run complete</a:t>
            </a:r>
          </a:p>
          <a:p>
            <a:r>
              <a:rPr lang="en-US" dirty="0" smtClean="0"/>
              <a:t>Currently in testing phase</a:t>
            </a:r>
          </a:p>
          <a:p>
            <a:r>
              <a:rPr lang="en-US" dirty="0" smtClean="0"/>
              <a:t>Preliminary results on CTE changes now available</a:t>
            </a:r>
          </a:p>
          <a:p>
            <a:r>
              <a:rPr lang="en-US" dirty="0" smtClean="0"/>
              <a:t>Tensile tests starting (2 weeks ago)</a:t>
            </a:r>
            <a:endParaRPr lang="en-US" dirty="0"/>
          </a:p>
        </p:txBody>
      </p:sp>
      <p:pic>
        <p:nvPicPr>
          <p:cNvPr id="6" name="Picture 5" descr="samples in bag.jpg"/>
          <p:cNvPicPr>
            <a:picLocks noChangeAspect="1"/>
          </p:cNvPicPr>
          <p:nvPr/>
        </p:nvPicPr>
        <p:blipFill>
          <a:blip r:embed="rId2"/>
          <a:stretch>
            <a:fillRect/>
          </a:stretch>
        </p:blipFill>
        <p:spPr>
          <a:xfrm>
            <a:off x="4588493" y="3312262"/>
            <a:ext cx="4401426" cy="3301070"/>
          </a:xfrm>
          <a:prstGeom prst="rect">
            <a:avLst/>
          </a:prstGeom>
          <a:effectLst>
            <a:outerShdw blurRad="50800" dist="50800" dir="2700000">
              <a:srgbClr val="000000">
                <a:alpha val="43000"/>
              </a:srgbClr>
            </a:outerShdw>
          </a:effectLst>
        </p:spPr>
      </p:pic>
      <p:pic>
        <p:nvPicPr>
          <p:cNvPr id="7" name="Picture 6" descr="samples in bag close-up.jpg"/>
          <p:cNvPicPr>
            <a:picLocks noChangeAspect="1"/>
          </p:cNvPicPr>
          <p:nvPr/>
        </p:nvPicPr>
        <p:blipFill>
          <a:blip r:embed="rId3"/>
          <a:srcRect l="17607" t="19061" r="13269" b="8330"/>
          <a:stretch>
            <a:fillRect/>
          </a:stretch>
        </p:blipFill>
        <p:spPr>
          <a:xfrm>
            <a:off x="174319" y="1600199"/>
            <a:ext cx="4414173" cy="3477549"/>
          </a:xfrm>
          <a:prstGeom prst="rect">
            <a:avLst/>
          </a:prstGeom>
          <a:effectLst>
            <a:outerShdw blurRad="50800" dist="50800" dir="2700000">
              <a:srgbClr val="000000">
                <a:alpha val="43000"/>
              </a:srgbClr>
            </a:outerShdw>
          </a:effectLst>
        </p:spPr>
      </p:pic>
      <p:sp>
        <p:nvSpPr>
          <p:cNvPr id="8" name="Content Placeholder 4"/>
          <p:cNvSpPr txBox="1">
            <a:spLocks/>
          </p:cNvSpPr>
          <p:nvPr/>
        </p:nvSpPr>
        <p:spPr>
          <a:xfrm>
            <a:off x="187068" y="5145938"/>
            <a:ext cx="4401424" cy="1467393"/>
          </a:xfrm>
          <a:prstGeom prst="rect">
            <a:avLst/>
          </a:prstGeom>
        </p:spPr>
        <p:txBody>
          <a:bodyPr vert="horz">
            <a:normAutofit fontScale="77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181 </a:t>
            </a:r>
            <a:r>
              <a:rPr kumimoji="0" lang="en-US" sz="2900" b="0" i="0" u="none" strike="noStrike" kern="1200" cap="none" spc="0" normalizeH="0" baseline="0" noProof="0" dirty="0" err="1" smtClean="0">
                <a:ln>
                  <a:noFill/>
                </a:ln>
                <a:solidFill>
                  <a:schemeClr val="tx1"/>
                </a:solidFill>
                <a:effectLst/>
                <a:uLnTx/>
                <a:uFillTx/>
                <a:latin typeface="+mn-lt"/>
                <a:ea typeface="+mn-ea"/>
                <a:cs typeface="+mn-cs"/>
              </a:rPr>
              <a:t>MeV</a:t>
            </a:r>
            <a:r>
              <a:rPr kumimoji="0" lang="en-US" sz="2900" b="0" i="0" u="none" strike="noStrike" kern="1200" cap="none" spc="0" normalizeH="0" baseline="0" noProof="0" dirty="0" smtClean="0">
                <a:ln>
                  <a:noFill/>
                </a:ln>
                <a:solidFill>
                  <a:schemeClr val="tx1"/>
                </a:solidFill>
                <a:effectLst/>
                <a:uLnTx/>
                <a:uFillTx/>
                <a:latin typeface="+mn-lt"/>
                <a:ea typeface="+mn-ea"/>
                <a:cs typeface="+mn-cs"/>
              </a:rPr>
              <a:t> proton beam</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Peak integrated flux about 5.9e20 proton/cm</a:t>
            </a:r>
            <a:r>
              <a:rPr kumimoji="0" lang="en-US" sz="2900" b="0" i="0" u="none" strike="noStrike" kern="1200" cap="none" spc="0" normalizeH="0" baseline="30000" noProof="0" dirty="0" smtClean="0">
                <a:ln>
                  <a:noFill/>
                </a:ln>
                <a:solidFill>
                  <a:schemeClr val="tx1"/>
                </a:solidFill>
                <a:effectLst/>
                <a:uLnTx/>
                <a:uFillTx/>
                <a:latin typeface="+mn-lt"/>
                <a:ea typeface="+mn-ea"/>
                <a:cs typeface="+mn-cs"/>
              </a:rPr>
              <a:t>2</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Corresponds to 0.14 DPA</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a:xfrm>
            <a:off x="609600" y="6534602"/>
            <a:ext cx="5421083" cy="365125"/>
          </a:xfrm>
        </p:spPr>
        <p:txBody>
          <a:bodyPr/>
          <a:lstStyle/>
          <a:p>
            <a:r>
              <a:rPr lang="en-US" smtClean="0"/>
              <a:t>P. Hurh: High-Power Targets R&amp;D for LBNE</a:t>
            </a:r>
            <a:endParaRPr lang="en-US" dirty="0"/>
          </a:p>
        </p:txBody>
      </p:sp>
      <p:sp>
        <p:nvSpPr>
          <p:cNvPr id="9" name="Date Placeholder 8"/>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12</a:t>
            </a:fld>
            <a:endParaRPr lang="en-US"/>
          </a:p>
        </p:txBody>
      </p:sp>
      <p:sp>
        <p:nvSpPr>
          <p:cNvPr id="5" name="Content Placeholder 4"/>
          <p:cNvSpPr>
            <a:spLocks noGrp="1"/>
          </p:cNvSpPr>
          <p:nvPr>
            <p:ph sz="quarter" idx="1"/>
          </p:nvPr>
        </p:nvSpPr>
        <p:spPr>
          <a:xfrm>
            <a:off x="4588494" y="1600200"/>
            <a:ext cx="4401426" cy="1422400"/>
          </a:xfrm>
        </p:spPr>
        <p:txBody>
          <a:bodyPr>
            <a:normAutofit/>
          </a:bodyPr>
          <a:lstStyle/>
          <a:p>
            <a:r>
              <a:rPr lang="en-US" sz="2400" dirty="0" smtClean="0"/>
              <a:t>Water immersed </a:t>
            </a:r>
            <a:r>
              <a:rPr lang="en-US" sz="2400" dirty="0" err="1" smtClean="0"/>
              <a:t>c-c</a:t>
            </a:r>
            <a:r>
              <a:rPr lang="en-US" sz="2400" dirty="0" smtClean="0"/>
              <a:t> samples showed structural damage (as before).</a:t>
            </a:r>
            <a:endParaRPr lang="en-US" sz="2400" dirty="0"/>
          </a:p>
        </p:txBody>
      </p:sp>
      <p:sp>
        <p:nvSpPr>
          <p:cNvPr id="3" name="Footer Placeholder 2"/>
          <p:cNvSpPr>
            <a:spLocks noGrp="1"/>
          </p:cNvSpPr>
          <p:nvPr>
            <p:ph type="ftr" sz="quarter" idx="11"/>
          </p:nvPr>
        </p:nvSpPr>
        <p:spPr>
          <a:xfrm>
            <a:off x="609600" y="6534602"/>
            <a:ext cx="5421083" cy="365125"/>
          </a:xfrm>
        </p:spPr>
        <p:txBody>
          <a:bodyPr/>
          <a:lstStyle/>
          <a:p>
            <a:r>
              <a:rPr lang="en-US" smtClean="0"/>
              <a:t>P. Hurh: High-Power Targets R&amp;D for LBNE</a:t>
            </a:r>
            <a:endParaRPr lang="en-US" dirty="0"/>
          </a:p>
        </p:txBody>
      </p:sp>
      <p:sp>
        <p:nvSpPr>
          <p:cNvPr id="9" name="Date Placeholder 8"/>
          <p:cNvSpPr>
            <a:spLocks noGrp="1"/>
          </p:cNvSpPr>
          <p:nvPr>
            <p:ph type="dt" sz="half" idx="10"/>
          </p:nvPr>
        </p:nvSpPr>
        <p:spPr/>
        <p:txBody>
          <a:bodyPr/>
          <a:lstStyle/>
          <a:p>
            <a:r>
              <a:rPr lang="en-US" smtClean="0"/>
              <a:t>5/2/11</a:t>
            </a:r>
            <a:endParaRPr lang="en-US"/>
          </a:p>
        </p:txBody>
      </p:sp>
      <p:pic>
        <p:nvPicPr>
          <p:cNvPr id="10" name="Picture 9" descr="BLIP CC damage sample.jpg"/>
          <p:cNvPicPr>
            <a:picLocks noChangeAspect="1"/>
          </p:cNvPicPr>
          <p:nvPr/>
        </p:nvPicPr>
        <p:blipFill>
          <a:blip r:embed="rId2"/>
          <a:stretch>
            <a:fillRect/>
          </a:stretch>
        </p:blipFill>
        <p:spPr>
          <a:xfrm>
            <a:off x="154992" y="1600199"/>
            <a:ext cx="4433500" cy="3852219"/>
          </a:xfrm>
          <a:prstGeom prst="rect">
            <a:avLst/>
          </a:prstGeom>
          <a:effectLst>
            <a:outerShdw blurRad="88900" dist="63500" dir="2700000">
              <a:srgbClr val="000000">
                <a:alpha val="43000"/>
              </a:srgbClr>
            </a:outerShdw>
          </a:effectLst>
        </p:spPr>
      </p:pic>
      <p:pic>
        <p:nvPicPr>
          <p:cNvPr id="11" name="Picture 10" descr="BLIP damaged sample box.jpg"/>
          <p:cNvPicPr>
            <a:picLocks noChangeAspect="1"/>
          </p:cNvPicPr>
          <p:nvPr/>
        </p:nvPicPr>
        <p:blipFill>
          <a:blip r:embed="rId3"/>
          <a:stretch>
            <a:fillRect/>
          </a:stretch>
        </p:blipFill>
        <p:spPr>
          <a:xfrm>
            <a:off x="4639310" y="2840664"/>
            <a:ext cx="4355338" cy="3772861"/>
          </a:xfrm>
          <a:prstGeom prst="rect">
            <a:avLst/>
          </a:prstGeom>
          <a:effectLst>
            <a:outerShdw blurRad="88900" dist="63500" dir="2700000">
              <a:srgbClr val="000000">
                <a:alpha val="43000"/>
              </a:srgbClr>
            </a:outerShdw>
          </a:effectLst>
        </p:spPr>
      </p:pic>
      <p:sp>
        <p:nvSpPr>
          <p:cNvPr id="12" name="Content Placeholder 4"/>
          <p:cNvSpPr txBox="1">
            <a:spLocks/>
          </p:cNvSpPr>
          <p:nvPr/>
        </p:nvSpPr>
        <p:spPr>
          <a:xfrm>
            <a:off x="154992" y="5452418"/>
            <a:ext cx="4401426" cy="1422400"/>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Argon encapsulated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c-c</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lang="en-US" sz="2400" dirty="0" smtClean="0"/>
              <a:t>and graphite samples showed little damage (not pictured here)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13</a:t>
            </a:fld>
            <a:endParaRPr lang="en-US"/>
          </a:p>
        </p:txBody>
      </p:sp>
      <p:pic>
        <p:nvPicPr>
          <p:cNvPr id="7" name="Content Placeholder 6" descr="IG430 DPA Chart 3.jpg"/>
          <p:cNvPicPr>
            <a:picLocks noGrp="1" noChangeAspect="1"/>
          </p:cNvPicPr>
          <p:nvPr>
            <p:ph sz="quarter" idx="1"/>
          </p:nvPr>
        </p:nvPicPr>
        <p:blipFill>
          <a:blip r:embed="rId2"/>
          <a:srcRect l="-838" r="-1508"/>
          <a:stretch>
            <a:fillRect/>
          </a:stretch>
        </p:blipFill>
        <p:spPr>
          <a:xfrm>
            <a:off x="850900" y="1536322"/>
            <a:ext cx="7721600" cy="5080756"/>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14</a:t>
            </a:fld>
            <a:endParaRPr lang="en-US"/>
          </a:p>
        </p:txBody>
      </p:sp>
      <p:pic>
        <p:nvPicPr>
          <p:cNvPr id="9" name="Content Placeholder 8" descr="BLIP compare chart 3.jpg"/>
          <p:cNvPicPr>
            <a:picLocks noGrp="1" noChangeAspect="1"/>
          </p:cNvPicPr>
          <p:nvPr>
            <p:ph sz="quarter" idx="1"/>
          </p:nvPr>
        </p:nvPicPr>
        <p:blipFill>
          <a:blip r:embed="rId2"/>
          <a:srcRect l="-887" r="-783"/>
          <a:stretch>
            <a:fillRect/>
          </a:stretch>
        </p:blipFill>
        <p:spPr>
          <a:xfrm>
            <a:off x="1117600" y="1481306"/>
            <a:ext cx="6858000" cy="516538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15</a:t>
            </a:fld>
            <a:endParaRPr lang="en-US"/>
          </a:p>
        </p:txBody>
      </p:sp>
      <p:sp>
        <p:nvSpPr>
          <p:cNvPr id="7" name="Content Placeholder 6"/>
          <p:cNvSpPr>
            <a:spLocks noGrp="1"/>
          </p:cNvSpPr>
          <p:nvPr>
            <p:ph sz="quarter" idx="1"/>
          </p:nvPr>
        </p:nvSpPr>
        <p:spPr/>
        <p:txBody>
          <a:bodyPr>
            <a:normAutofit fontScale="92500" lnSpcReduction="20000"/>
          </a:bodyPr>
          <a:lstStyle/>
          <a:p>
            <a:r>
              <a:rPr lang="en-US" dirty="0" smtClean="0"/>
              <a:t>CTE of almost all graphite samples reduced after irradiation (0.07-0.14 DPA) on first thermal cycle to 300 ˚C depending on graphite type</a:t>
            </a:r>
          </a:p>
          <a:p>
            <a:r>
              <a:rPr lang="en-US" dirty="0" smtClean="0"/>
              <a:t>After first cycle CTE is increased to about 10% more than un-irradiated samples, regardless of graphite type</a:t>
            </a:r>
          </a:p>
          <a:p>
            <a:r>
              <a:rPr lang="en-US" dirty="0" smtClean="0"/>
              <a:t>Neutron irradiation studies on graphite consistent with 10% rise in CTE (closure of </a:t>
            </a:r>
            <a:r>
              <a:rPr lang="en-US" dirty="0" err="1" smtClean="0"/>
              <a:t>Mrozowski</a:t>
            </a:r>
            <a:r>
              <a:rPr lang="en-US" dirty="0" smtClean="0"/>
              <a:t> cracks) and inconsistent with “annealing” at 300 ˚C (significant annealing only above 1000 ˚C)</a:t>
            </a:r>
          </a:p>
          <a:p>
            <a:r>
              <a:rPr lang="en-US" dirty="0" smtClean="0"/>
              <a:t>Behavior might be explained by gas production or other mechanism associated with high energy proton irradiation (or lower irradiation temperatures)?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Graphite R&amp;D: Irradiation Testing at BLIP</a:t>
            </a:r>
            <a:br>
              <a:rPr lang="en-US" sz="3600" dirty="0" smtClean="0"/>
            </a:br>
            <a:r>
              <a:rPr lang="en-US" sz="3600" dirty="0" smtClean="0"/>
              <a:t>Preliminary Tensile Test Results</a:t>
            </a:r>
            <a:endParaRPr lang="en-US" sz="3600"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16</a:t>
            </a:fld>
            <a:endParaRPr lang="en-US"/>
          </a:p>
        </p:txBody>
      </p:sp>
      <p:pic>
        <p:nvPicPr>
          <p:cNvPr id="9" name="Picture 8" descr="SGL Tensile.png"/>
          <p:cNvPicPr>
            <a:picLocks noChangeAspect="1"/>
          </p:cNvPicPr>
          <p:nvPr/>
        </p:nvPicPr>
        <p:blipFill>
          <a:blip r:embed="rId2"/>
          <a:stretch>
            <a:fillRect/>
          </a:stretch>
        </p:blipFill>
        <p:spPr>
          <a:xfrm>
            <a:off x="203200" y="1443520"/>
            <a:ext cx="8763000" cy="541448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Graphite R&amp;D: Irradiation Testing at BLIP</a:t>
            </a:r>
            <a:br>
              <a:rPr lang="en-US" sz="3600" dirty="0" smtClean="0"/>
            </a:br>
            <a:r>
              <a:rPr lang="en-US" sz="3600" dirty="0" smtClean="0"/>
              <a:t>Preliminary Tensile Test Results</a:t>
            </a:r>
            <a:endParaRPr lang="en-US" sz="3600"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17</a:t>
            </a:fld>
            <a:endParaRPr lang="en-US"/>
          </a:p>
        </p:txBody>
      </p:sp>
      <p:pic>
        <p:nvPicPr>
          <p:cNvPr id="7" name="Picture 6" descr="Sample.jpg"/>
          <p:cNvPicPr>
            <a:picLocks noChangeAspect="1"/>
          </p:cNvPicPr>
          <p:nvPr/>
        </p:nvPicPr>
        <p:blipFill>
          <a:blip r:embed="rId2"/>
          <a:srcRect t="17649" b="27037"/>
          <a:stretch>
            <a:fillRect/>
          </a:stretch>
        </p:blipFill>
        <p:spPr>
          <a:xfrm>
            <a:off x="1166134" y="1554798"/>
            <a:ext cx="6811733" cy="502380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Graphite R&amp;D: Irradiation Testing at BLIP</a:t>
            </a:r>
            <a:br>
              <a:rPr lang="en-US" sz="3600" dirty="0" smtClean="0"/>
            </a:br>
            <a:r>
              <a:rPr lang="en-US" sz="3600" dirty="0" smtClean="0"/>
              <a:t>Preliminary Tensile Test Results</a:t>
            </a:r>
            <a:endParaRPr lang="en-US" sz="3600"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18</a:t>
            </a:fld>
            <a:endParaRPr lang="en-US"/>
          </a:p>
        </p:txBody>
      </p:sp>
      <p:pic>
        <p:nvPicPr>
          <p:cNvPr id="8" name="Picture 7" descr="Tensile change chart.png"/>
          <p:cNvPicPr>
            <a:picLocks noChangeAspect="1"/>
          </p:cNvPicPr>
          <p:nvPr/>
        </p:nvPicPr>
        <p:blipFill>
          <a:blip r:embed="rId2"/>
          <a:srcRect b="3656"/>
          <a:stretch>
            <a:fillRect/>
          </a:stretch>
        </p:blipFill>
        <p:spPr>
          <a:xfrm>
            <a:off x="855082" y="1436345"/>
            <a:ext cx="7907917" cy="521845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Conceptual Design Studies at STFC-RAL</a:t>
            </a:r>
            <a:endParaRPr lang="en-US" dirty="0"/>
          </a:p>
        </p:txBody>
      </p:sp>
      <p:sp>
        <p:nvSpPr>
          <p:cNvPr id="3" name="Footer Placeholder 2"/>
          <p:cNvSpPr>
            <a:spLocks noGrp="1"/>
          </p:cNvSpPr>
          <p:nvPr>
            <p:ph type="ftr" sz="quarter" idx="11"/>
          </p:nvPr>
        </p:nvSpPr>
        <p:spPr>
          <a:xfrm>
            <a:off x="609600" y="6537082"/>
            <a:ext cx="5421083" cy="365125"/>
          </a:xfrm>
        </p:spPr>
        <p:txBody>
          <a:bodyPr/>
          <a:lstStyle/>
          <a:p>
            <a:r>
              <a:rPr lang="en-US" smtClean="0"/>
              <a:t>P. Hurh: High-Power Targets R&amp;D for LBNE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19</a:t>
            </a:fld>
            <a:endParaRPr lang="en-US"/>
          </a:p>
        </p:txBody>
      </p:sp>
      <p:sp>
        <p:nvSpPr>
          <p:cNvPr id="5" name="Content Placeholder 4"/>
          <p:cNvSpPr>
            <a:spLocks noGrp="1"/>
          </p:cNvSpPr>
          <p:nvPr>
            <p:ph sz="quarter" idx="1"/>
          </p:nvPr>
        </p:nvSpPr>
        <p:spPr>
          <a:xfrm>
            <a:off x="2926080" y="1600200"/>
            <a:ext cx="5839967" cy="4809882"/>
          </a:xfrm>
        </p:spPr>
        <p:txBody>
          <a:bodyPr>
            <a:normAutofit fontScale="92500" lnSpcReduction="20000"/>
          </a:bodyPr>
          <a:lstStyle/>
          <a:p>
            <a:r>
              <a:rPr lang="en-US" dirty="0" smtClean="0"/>
              <a:t>Graphite radiation damage issues prompted LBNE to look at Beryllium as an alternative target material for 2+ MW proton beam power</a:t>
            </a:r>
          </a:p>
          <a:p>
            <a:r>
              <a:rPr lang="en-US" dirty="0" smtClean="0"/>
              <a:t>Accord with (STFC) </a:t>
            </a:r>
            <a:r>
              <a:rPr lang="en-US" dirty="0" err="1" smtClean="0"/>
              <a:t>RAL’s</a:t>
            </a:r>
            <a:r>
              <a:rPr lang="en-US" dirty="0" smtClean="0"/>
              <a:t> Target Engineering Group</a:t>
            </a:r>
          </a:p>
          <a:p>
            <a:pPr lvl="1"/>
            <a:r>
              <a:rPr lang="en-US" dirty="0" smtClean="0"/>
              <a:t>Beryllium target simulations at 2+ MW</a:t>
            </a:r>
          </a:p>
          <a:p>
            <a:pPr lvl="1"/>
            <a:r>
              <a:rPr lang="en-US" dirty="0" smtClean="0"/>
              <a:t>Integrated Be target and horn conceptual design</a:t>
            </a:r>
          </a:p>
          <a:p>
            <a:pPr lvl="1"/>
            <a:r>
              <a:rPr lang="en-US" dirty="0" smtClean="0"/>
              <a:t>Cooling technology R&amp;D (gas, water, water spray)</a:t>
            </a:r>
          </a:p>
          <a:p>
            <a:pPr lvl="1"/>
            <a:r>
              <a:rPr lang="en-US" dirty="0" smtClean="0"/>
              <a:t>Proton beam window conceptual design</a:t>
            </a:r>
          </a:p>
          <a:p>
            <a:pPr lvl="1"/>
            <a:r>
              <a:rPr lang="en-US" dirty="0" smtClean="0"/>
              <a:t>Air cooled Be target for 700 kW</a:t>
            </a:r>
          </a:p>
        </p:txBody>
      </p:sp>
      <p:sp>
        <p:nvSpPr>
          <p:cNvPr id="6" name="TextBox 5"/>
          <p:cNvSpPr txBox="1"/>
          <p:nvPr/>
        </p:nvSpPr>
        <p:spPr>
          <a:xfrm>
            <a:off x="161868" y="1600200"/>
            <a:ext cx="2602344" cy="2308324"/>
          </a:xfrm>
          <a:prstGeom prst="rect">
            <a:avLst/>
          </a:prstGeom>
          <a:noFill/>
        </p:spPr>
        <p:txBody>
          <a:bodyPr wrap="square" rtlCol="0">
            <a:spAutoFit/>
          </a:bodyPr>
          <a:lstStyle/>
          <a:p>
            <a:r>
              <a:rPr lang="en-US" u="sng" dirty="0" smtClean="0"/>
              <a:t>High Power Target Group:</a:t>
            </a:r>
          </a:p>
          <a:p>
            <a:pPr marL="285750"/>
            <a:r>
              <a:rPr lang="en-US" dirty="0" smtClean="0"/>
              <a:t>CJ </a:t>
            </a:r>
            <a:r>
              <a:rPr lang="en-US" dirty="0" err="1" smtClean="0"/>
              <a:t>Densham</a:t>
            </a:r>
            <a:endParaRPr lang="en-US" dirty="0" smtClean="0"/>
          </a:p>
          <a:p>
            <a:pPr marL="285750"/>
            <a:r>
              <a:rPr lang="en-US" dirty="0" smtClean="0"/>
              <a:t>O </a:t>
            </a:r>
            <a:r>
              <a:rPr lang="en-US" dirty="0" err="1" smtClean="0"/>
              <a:t>Caretta</a:t>
            </a:r>
            <a:endParaRPr lang="en-US" dirty="0" smtClean="0"/>
          </a:p>
          <a:p>
            <a:pPr marL="285750"/>
            <a:r>
              <a:rPr lang="en-US" dirty="0" smtClean="0"/>
              <a:t>TR </a:t>
            </a:r>
            <a:r>
              <a:rPr lang="en-US" dirty="0" err="1" smtClean="0"/>
              <a:t>Davenne</a:t>
            </a:r>
            <a:endParaRPr lang="en-US" dirty="0" smtClean="0"/>
          </a:p>
          <a:p>
            <a:pPr marL="285750"/>
            <a:r>
              <a:rPr lang="en-US" dirty="0" smtClean="0"/>
              <a:t>MD </a:t>
            </a:r>
            <a:r>
              <a:rPr lang="en-US" dirty="0" err="1" smtClean="0"/>
              <a:t>Fitton</a:t>
            </a:r>
            <a:endParaRPr lang="en-US" dirty="0" smtClean="0"/>
          </a:p>
          <a:p>
            <a:pPr marL="285750"/>
            <a:r>
              <a:rPr lang="en-US" dirty="0" smtClean="0"/>
              <a:t>P </a:t>
            </a:r>
            <a:r>
              <a:rPr lang="en-US" dirty="0" err="1" smtClean="0"/>
              <a:t>Loveridge</a:t>
            </a:r>
            <a:endParaRPr lang="en-US" dirty="0" smtClean="0"/>
          </a:p>
          <a:p>
            <a:pPr marL="285750"/>
            <a:r>
              <a:rPr lang="en-US" dirty="0" smtClean="0"/>
              <a:t>M Rooney</a:t>
            </a:r>
          </a:p>
          <a:p>
            <a:endParaRPr lang="en-US" dirty="0" smtClean="0"/>
          </a:p>
        </p:txBody>
      </p:sp>
      <p:sp>
        <p:nvSpPr>
          <p:cNvPr id="7" name="TextBox 6"/>
          <p:cNvSpPr txBox="1"/>
          <p:nvPr/>
        </p:nvSpPr>
        <p:spPr>
          <a:xfrm>
            <a:off x="361091" y="4431743"/>
            <a:ext cx="2129190" cy="523220"/>
          </a:xfrm>
          <a:prstGeom prst="rect">
            <a:avLst/>
          </a:prstGeom>
          <a:noFill/>
        </p:spPr>
        <p:txBody>
          <a:bodyPr wrap="square" rtlCol="0">
            <a:spAutoFit/>
          </a:bodyPr>
          <a:lstStyle/>
          <a:p>
            <a:r>
              <a:rPr lang="en-US" sz="2800" dirty="0" smtClean="0">
                <a:solidFill>
                  <a:srgbClr val="B95B22"/>
                </a:solidFill>
              </a:rPr>
              <a:t>Focus On:</a:t>
            </a:r>
            <a:endParaRPr lang="en-US" sz="2800" dirty="0">
              <a:solidFill>
                <a:srgbClr val="B95B22"/>
              </a:solidFill>
            </a:endParaRPr>
          </a:p>
        </p:txBody>
      </p:sp>
      <p:cxnSp>
        <p:nvCxnSpPr>
          <p:cNvPr id="9" name="Straight Arrow Connector 8"/>
          <p:cNvCxnSpPr/>
          <p:nvPr/>
        </p:nvCxnSpPr>
        <p:spPr>
          <a:xfrm flipV="1">
            <a:off x="1892613" y="4059388"/>
            <a:ext cx="1456815" cy="64751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 name="Date Placeholder 10"/>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Neutrino beam to DUSEL, South Dakota</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2</a:t>
            </a:fld>
            <a:endParaRPr lang="en-US"/>
          </a:p>
        </p:txBody>
      </p:sp>
      <p:pic>
        <p:nvPicPr>
          <p:cNvPr id="7" name="Picture 6" descr="DUSEL beam path.jpg"/>
          <p:cNvPicPr>
            <a:picLocks noChangeAspect="1"/>
          </p:cNvPicPr>
          <p:nvPr/>
        </p:nvPicPr>
        <p:blipFill>
          <a:blip r:embed="rId2"/>
          <a:stretch>
            <a:fillRect/>
          </a:stretch>
        </p:blipFill>
        <p:spPr>
          <a:xfrm>
            <a:off x="1187431" y="1533380"/>
            <a:ext cx="6813570" cy="532461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a:t>
            </a:r>
            <a:endParaRPr lang="en-US" dirty="0"/>
          </a:p>
        </p:txBody>
      </p:sp>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20</a:t>
            </a:fld>
            <a:endParaRPr lang="en-US"/>
          </a:p>
        </p:txBody>
      </p:sp>
      <p:sp>
        <p:nvSpPr>
          <p:cNvPr id="5" name="Content Placeholder 4"/>
          <p:cNvSpPr>
            <a:spLocks noGrp="1"/>
          </p:cNvSpPr>
          <p:nvPr>
            <p:ph sz="quarter" idx="1"/>
          </p:nvPr>
        </p:nvSpPr>
        <p:spPr>
          <a:xfrm>
            <a:off x="612648" y="1600200"/>
            <a:ext cx="8153400" cy="2210146"/>
          </a:xfrm>
        </p:spPr>
        <p:txBody>
          <a:bodyPr>
            <a:normAutofit fontScale="85000" lnSpcReduction="20000"/>
          </a:bodyPr>
          <a:lstStyle/>
          <a:p>
            <a:r>
              <a:rPr lang="en-US" dirty="0" smtClean="0"/>
              <a:t>Analysis encompasses:</a:t>
            </a:r>
          </a:p>
          <a:p>
            <a:pPr lvl="1"/>
            <a:r>
              <a:rPr lang="en-US" dirty="0" smtClean="0"/>
              <a:t>Physics (FLUKA) – Energy Deposition &amp; Figure of Merit</a:t>
            </a:r>
          </a:p>
          <a:p>
            <a:pPr lvl="1"/>
            <a:r>
              <a:rPr lang="en-US" dirty="0" smtClean="0"/>
              <a:t>Thermal/Structural (ANSYS)</a:t>
            </a:r>
          </a:p>
          <a:p>
            <a:pPr lvl="1"/>
            <a:r>
              <a:rPr lang="en-US" dirty="0" smtClean="0"/>
              <a:t>Dynamic/Stress-wave (</a:t>
            </a:r>
            <a:r>
              <a:rPr lang="en-US" dirty="0" err="1" smtClean="0"/>
              <a:t>Autodyn</a:t>
            </a:r>
            <a:r>
              <a:rPr lang="en-US" dirty="0" smtClean="0"/>
              <a:t> &amp; ANSYS)</a:t>
            </a:r>
          </a:p>
          <a:p>
            <a:pPr lvl="1"/>
            <a:r>
              <a:rPr lang="en-US" dirty="0" smtClean="0"/>
              <a:t>Off-center beam cases</a:t>
            </a:r>
          </a:p>
          <a:p>
            <a:r>
              <a:rPr lang="en-US" dirty="0" smtClean="0"/>
              <a:t>Beam Parameters:</a:t>
            </a:r>
          </a:p>
        </p:txBody>
      </p:sp>
      <p:graphicFrame>
        <p:nvGraphicFramePr>
          <p:cNvPr id="6" name="Table 5"/>
          <p:cNvGraphicFramePr>
            <a:graphicFrameLocks noGrp="1"/>
          </p:cNvGraphicFramePr>
          <p:nvPr/>
        </p:nvGraphicFramePr>
        <p:xfrm>
          <a:off x="206726" y="3963344"/>
          <a:ext cx="8756390" cy="2123440"/>
        </p:xfrm>
        <a:graphic>
          <a:graphicData uri="http://schemas.openxmlformats.org/drawingml/2006/table">
            <a:tbl>
              <a:tblPr firstRow="1" bandRow="1">
                <a:tableStyleId>{5C22544A-7EE6-4342-B048-85BDC9FD1C3A}</a:tableStyleId>
              </a:tblPr>
              <a:tblGrid>
                <a:gridCol w="1751278"/>
                <a:gridCol w="1751278"/>
                <a:gridCol w="1751278"/>
                <a:gridCol w="1751278"/>
                <a:gridCol w="1751278"/>
              </a:tblGrid>
              <a:tr h="370840">
                <a:tc>
                  <a:txBody>
                    <a:bodyPr/>
                    <a:lstStyle/>
                    <a:p>
                      <a:r>
                        <a:rPr lang="en-US" dirty="0" smtClean="0"/>
                        <a:t>Proton Beam Energy</a:t>
                      </a:r>
                      <a:r>
                        <a:rPr lang="en-US" baseline="0" dirty="0" smtClean="0"/>
                        <a:t> (</a:t>
                      </a:r>
                      <a:r>
                        <a:rPr lang="en-US" baseline="0" dirty="0" err="1" smtClean="0"/>
                        <a:t>GeV</a:t>
                      </a:r>
                      <a:r>
                        <a:rPr lang="en-US" baseline="0" dirty="0" smtClean="0"/>
                        <a:t>)</a:t>
                      </a: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dirty="0" smtClean="0"/>
                        <a:t>Protons per Pulse</a:t>
                      </a:r>
                      <a:endParaRPr lang="en-US" dirty="0"/>
                    </a:p>
                  </a:txBody>
                  <a:tcPr>
                    <a:lnT w="12700" cap="flat" cmpd="sng" algn="ctr">
                      <a:solidFill>
                        <a:scrgbClr r="0" g="0" b="0"/>
                      </a:solidFill>
                      <a:prstDash val="solid"/>
                      <a:round/>
                      <a:headEnd type="none" w="med" len="med"/>
                      <a:tailEnd type="none" w="med" len="med"/>
                    </a:lnT>
                  </a:tcPr>
                </a:tc>
                <a:tc>
                  <a:txBody>
                    <a:bodyPr/>
                    <a:lstStyle/>
                    <a:p>
                      <a:r>
                        <a:rPr lang="en-US" dirty="0" smtClean="0"/>
                        <a:t>Repetition Period</a:t>
                      </a:r>
                      <a:r>
                        <a:rPr lang="en-US" baseline="0" dirty="0" smtClean="0"/>
                        <a:t> (sec)</a:t>
                      </a:r>
                      <a:endParaRPr lang="en-US" dirty="0" smtClean="0"/>
                    </a:p>
                  </a:txBody>
                  <a:tcPr>
                    <a:lnT w="12700" cap="flat" cmpd="sng" algn="ctr">
                      <a:solidFill>
                        <a:scrgbClr r="0" g="0" b="0"/>
                      </a:solidFill>
                      <a:prstDash val="solid"/>
                      <a:round/>
                      <a:headEnd type="none" w="med" len="med"/>
                      <a:tailEnd type="none" w="med" len="med"/>
                    </a:lnT>
                  </a:tcPr>
                </a:tc>
                <a:tc>
                  <a:txBody>
                    <a:bodyPr/>
                    <a:lstStyle/>
                    <a:p>
                      <a:r>
                        <a:rPr lang="en-US" dirty="0" smtClean="0"/>
                        <a:t>Proton Beam Power (MW)</a:t>
                      </a:r>
                      <a:endParaRPr lang="en-US" dirty="0"/>
                    </a:p>
                  </a:txBody>
                  <a:tcPr>
                    <a:lnT w="12700" cap="flat" cmpd="sng" algn="ctr">
                      <a:solidFill>
                        <a:scrgbClr r="0" g="0" b="0"/>
                      </a:solidFill>
                      <a:prstDash val="solid"/>
                      <a:round/>
                      <a:headEnd type="none" w="med" len="med"/>
                      <a:tailEnd type="none" w="med" len="med"/>
                    </a:lnT>
                  </a:tcPr>
                </a:tc>
                <a:tc>
                  <a:txBody>
                    <a:bodyPr/>
                    <a:lstStyle/>
                    <a:p>
                      <a:r>
                        <a:rPr lang="en-US" dirty="0" smtClean="0"/>
                        <a:t>Beam sigma, radius (mm)</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lang="en-US" dirty="0" smtClean="0"/>
                        <a:t>120</a:t>
                      </a:r>
                    </a:p>
                  </a:txBody>
                  <a:tcPr>
                    <a:lnL w="12700" cap="flat" cmpd="sng" algn="ctr">
                      <a:solidFill>
                        <a:scrgbClr r="0" g="0" b="0"/>
                      </a:solidFill>
                      <a:prstDash val="solid"/>
                      <a:round/>
                      <a:headEnd type="none" w="med" len="med"/>
                      <a:tailEnd type="none" w="med" len="med"/>
                    </a:lnL>
                  </a:tcPr>
                </a:tc>
                <a:tc>
                  <a:txBody>
                    <a:bodyPr/>
                    <a:lstStyle/>
                    <a:p>
                      <a:r>
                        <a:rPr lang="en-US" dirty="0" smtClean="0"/>
                        <a:t>4.9e13</a:t>
                      </a:r>
                      <a:endParaRPr lang="en-US" dirty="0"/>
                    </a:p>
                  </a:txBody>
                  <a:tcPr/>
                </a:tc>
                <a:tc>
                  <a:txBody>
                    <a:bodyPr/>
                    <a:lstStyle/>
                    <a:p>
                      <a:r>
                        <a:rPr lang="en-US" dirty="0" smtClean="0"/>
                        <a:t>1.33</a:t>
                      </a:r>
                      <a:endParaRPr lang="en-US" dirty="0"/>
                    </a:p>
                  </a:txBody>
                  <a:tcPr/>
                </a:tc>
                <a:tc>
                  <a:txBody>
                    <a:bodyPr/>
                    <a:lstStyle/>
                    <a:p>
                      <a:r>
                        <a:rPr lang="en-US" dirty="0" smtClean="0"/>
                        <a:t>0.7</a:t>
                      </a:r>
                      <a:endParaRPr lang="en-US" dirty="0"/>
                    </a:p>
                  </a:txBody>
                  <a:tcPr/>
                </a:tc>
                <a:tc>
                  <a:txBody>
                    <a:bodyPr/>
                    <a:lstStyle/>
                    <a:p>
                      <a:r>
                        <a:rPr lang="en-US" dirty="0" smtClean="0"/>
                        <a:t>1.5-3.5</a:t>
                      </a:r>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60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5.6e13</a:t>
                      </a:r>
                      <a:endParaRPr lang="en-US" dirty="0"/>
                    </a:p>
                  </a:txBody>
                  <a:tcPr/>
                </a:tc>
                <a:tc>
                  <a:txBody>
                    <a:bodyPr/>
                    <a:lstStyle/>
                    <a:p>
                      <a:r>
                        <a:rPr lang="en-US" dirty="0" smtClean="0"/>
                        <a:t>0.76</a:t>
                      </a:r>
                      <a:endParaRPr lang="en-US" dirty="0"/>
                    </a:p>
                  </a:txBody>
                  <a:tcPr/>
                </a:tc>
                <a:tc>
                  <a:txBody>
                    <a:bodyPr/>
                    <a:lstStyle/>
                    <a:p>
                      <a:r>
                        <a:rPr lang="en-US" dirty="0" smtClean="0"/>
                        <a:t>0.7</a:t>
                      </a:r>
                      <a:endParaRPr lang="en-US" dirty="0"/>
                    </a:p>
                  </a:txBody>
                  <a:tcPr/>
                </a:tc>
                <a:tc>
                  <a:txBody>
                    <a:bodyPr/>
                    <a:lstStyle/>
                    <a:p>
                      <a:r>
                        <a:rPr lang="en-US" dirty="0" smtClean="0"/>
                        <a:t>1.5-3.5</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120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1.6e14</a:t>
                      </a:r>
                      <a:endParaRPr lang="en-US" dirty="0"/>
                    </a:p>
                  </a:txBody>
                  <a:tcPr/>
                </a:tc>
                <a:tc>
                  <a:txBody>
                    <a:bodyPr/>
                    <a:lstStyle/>
                    <a:p>
                      <a:r>
                        <a:rPr lang="en-US" dirty="0" smtClean="0"/>
                        <a:t>1.33</a:t>
                      </a:r>
                      <a:endParaRPr lang="en-US" dirty="0"/>
                    </a:p>
                  </a:txBody>
                  <a:tcPr/>
                </a:tc>
                <a:tc>
                  <a:txBody>
                    <a:bodyPr/>
                    <a:lstStyle/>
                    <a:p>
                      <a:r>
                        <a:rPr lang="en-US" dirty="0" smtClean="0"/>
                        <a:t>2.3</a:t>
                      </a:r>
                      <a:endParaRPr lang="en-US" dirty="0"/>
                    </a:p>
                  </a:txBody>
                  <a:tcPr/>
                </a:tc>
                <a:tc>
                  <a:txBody>
                    <a:bodyPr/>
                    <a:lstStyle/>
                    <a:p>
                      <a:r>
                        <a:rPr lang="en-US" dirty="0" smtClean="0"/>
                        <a:t>1.5-3.5</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60</a:t>
                      </a:r>
                      <a:endParaRPr lang="en-US"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dirty="0" smtClean="0"/>
                        <a:t>1.6e14</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.76</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2</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1.5-3.5</a:t>
                      </a:r>
                      <a:endParaRPr lang="en-US"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7" name="TextBox 6"/>
          <p:cNvSpPr txBox="1"/>
          <p:nvPr/>
        </p:nvSpPr>
        <p:spPr>
          <a:xfrm>
            <a:off x="6039400" y="3588682"/>
            <a:ext cx="2983396" cy="369332"/>
          </a:xfrm>
          <a:prstGeom prst="rect">
            <a:avLst/>
          </a:prstGeom>
          <a:noFill/>
        </p:spPr>
        <p:txBody>
          <a:bodyPr wrap="none" rtlCol="0">
            <a:spAutoFit/>
          </a:bodyPr>
          <a:lstStyle/>
          <a:p>
            <a:r>
              <a:rPr lang="en-US" dirty="0" smtClean="0"/>
              <a:t>Pulse Length = 9.78 micro-sec</a:t>
            </a:r>
            <a:endParaRPr lang="en-US" dirty="0"/>
          </a:p>
        </p:txBody>
      </p:sp>
      <p:sp>
        <p:nvSpPr>
          <p:cNvPr id="8" name="Date Placeholder 7"/>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Structural</a:t>
            </a:r>
            <a:endParaRPr lang="en-US" dirty="0"/>
          </a:p>
        </p:txBody>
      </p:sp>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21</a:t>
            </a:fld>
            <a:endParaRPr lang="en-US"/>
          </a:p>
        </p:txBody>
      </p:sp>
      <p:pic>
        <p:nvPicPr>
          <p:cNvPr id="6" name="Picture 5" descr="Seqv contour 700 kW Be 9mm.tiff"/>
          <p:cNvPicPr>
            <a:picLocks noChangeAspect="1"/>
          </p:cNvPicPr>
          <p:nvPr/>
        </p:nvPicPr>
        <p:blipFill>
          <a:blip r:embed="rId2">
            <a:lum bright="26000" contrast="22000"/>
          </a:blip>
          <a:stretch>
            <a:fillRect/>
          </a:stretch>
        </p:blipFill>
        <p:spPr>
          <a:xfrm>
            <a:off x="163730" y="1659862"/>
            <a:ext cx="6597391" cy="4955598"/>
          </a:xfrm>
          <a:prstGeom prst="rect">
            <a:avLst/>
          </a:prstGeom>
        </p:spPr>
      </p:pic>
      <p:sp>
        <p:nvSpPr>
          <p:cNvPr id="7" name="Content Placeholder 4"/>
          <p:cNvSpPr>
            <a:spLocks noGrp="1"/>
          </p:cNvSpPr>
          <p:nvPr>
            <p:ph sz="quarter" idx="1"/>
          </p:nvPr>
        </p:nvSpPr>
        <p:spPr>
          <a:xfrm>
            <a:off x="6761120" y="1600199"/>
            <a:ext cx="2228799" cy="3181411"/>
          </a:xfrm>
        </p:spPr>
        <p:txBody>
          <a:bodyPr>
            <a:normAutofit fontScale="77500" lnSpcReduction="20000"/>
          </a:bodyPr>
          <a:lstStyle/>
          <a:p>
            <a:r>
              <a:rPr lang="en-US" smtClean="0"/>
              <a:t>Representative plot of equivalent stress</a:t>
            </a:r>
          </a:p>
          <a:p>
            <a:r>
              <a:rPr lang="en-US" dirty="0" smtClean="0"/>
              <a:t>End of Pulse</a:t>
            </a:r>
          </a:p>
          <a:p>
            <a:r>
              <a:rPr lang="en-US" dirty="0" smtClean="0"/>
              <a:t>120 </a:t>
            </a:r>
            <a:r>
              <a:rPr lang="en-US" dirty="0" err="1" smtClean="0"/>
              <a:t>GeV</a:t>
            </a:r>
            <a:r>
              <a:rPr lang="en-US" dirty="0" smtClean="0"/>
              <a:t>, 0.7 MW beam</a:t>
            </a:r>
          </a:p>
          <a:p>
            <a:r>
              <a:rPr lang="en-US" dirty="0" smtClean="0"/>
              <a:t>9mm radius Be</a:t>
            </a:r>
          </a:p>
          <a:p>
            <a:r>
              <a:rPr lang="en-US" dirty="0" smtClean="0"/>
              <a:t>Sy~270 </a:t>
            </a:r>
            <a:r>
              <a:rPr lang="en-US" dirty="0" err="1" smtClean="0"/>
              <a:t>MPa</a:t>
            </a:r>
            <a:r>
              <a:rPr lang="en-US" dirty="0" smtClean="0"/>
              <a:t> at 150 C</a:t>
            </a:r>
            <a:endParaRPr lang="en-US" dirty="0"/>
          </a:p>
        </p:txBody>
      </p:sp>
      <p:sp>
        <p:nvSpPr>
          <p:cNvPr id="8" name="Date Placeholder 7"/>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Structural </a:t>
            </a:r>
            <a:r>
              <a:rPr lang="en-US" sz="2000" dirty="0" smtClean="0"/>
              <a:t>(non-dynamic)</a:t>
            </a:r>
            <a:endParaRPr lang="en-US" sz="2000" dirty="0"/>
          </a:p>
        </p:txBody>
      </p:sp>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22</a:t>
            </a:fld>
            <a:endParaRPr lang="en-US"/>
          </a:p>
        </p:txBody>
      </p:sp>
      <p:pic>
        <p:nvPicPr>
          <p:cNvPr id="6" name="Picture 5" descr="Structural Results Table Be.tiff"/>
          <p:cNvPicPr>
            <a:picLocks noChangeAspect="1"/>
          </p:cNvPicPr>
          <p:nvPr/>
        </p:nvPicPr>
        <p:blipFill>
          <a:blip r:embed="rId2"/>
          <a:stretch>
            <a:fillRect/>
          </a:stretch>
        </p:blipFill>
        <p:spPr>
          <a:xfrm>
            <a:off x="0" y="1672074"/>
            <a:ext cx="9144000" cy="3513852"/>
          </a:xfrm>
          <a:prstGeom prst="rect">
            <a:avLst/>
          </a:prstGeom>
        </p:spPr>
      </p:pic>
      <p:sp>
        <p:nvSpPr>
          <p:cNvPr id="7" name="TextBox 6"/>
          <p:cNvSpPr txBox="1"/>
          <p:nvPr/>
        </p:nvSpPr>
        <p:spPr>
          <a:xfrm>
            <a:off x="211674" y="5404216"/>
            <a:ext cx="8740886" cy="1200328"/>
          </a:xfrm>
          <a:prstGeom prst="rect">
            <a:avLst/>
          </a:prstGeom>
          <a:noFill/>
        </p:spPr>
        <p:txBody>
          <a:bodyPr wrap="square" rtlCol="0">
            <a:spAutoFit/>
          </a:bodyPr>
          <a:lstStyle/>
          <a:p>
            <a:r>
              <a:rPr lang="en-US" sz="2400" dirty="0" smtClean="0">
                <a:solidFill>
                  <a:schemeClr val="accent1">
                    <a:lumMod val="50000"/>
                  </a:schemeClr>
                </a:solidFill>
              </a:rPr>
              <a:t>Stresses probably too high for 2 MW cases with 1.5 mm beam sigma radius, but well within reason for 3.5 mm beam sigma radius</a:t>
            </a:r>
          </a:p>
          <a:p>
            <a:r>
              <a:rPr lang="en-US" sz="2400" dirty="0" smtClean="0">
                <a:solidFill>
                  <a:schemeClr val="accent2">
                    <a:lumMod val="75000"/>
                  </a:schemeClr>
                </a:solidFill>
              </a:rPr>
              <a:t>Room for optimization (in length as well)!</a:t>
            </a:r>
            <a:endParaRPr lang="en-US" sz="2400" dirty="0">
              <a:solidFill>
                <a:schemeClr val="accent2">
                  <a:lumMod val="75000"/>
                </a:schemeClr>
              </a:solidFill>
            </a:endParaRPr>
          </a:p>
        </p:txBody>
      </p:sp>
      <p:sp>
        <p:nvSpPr>
          <p:cNvPr id="8" name="Date Placeholder 7"/>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Dynamic</a:t>
            </a:r>
            <a:endParaRPr lang="en-US" dirty="0"/>
          </a:p>
        </p:txBody>
      </p:sp>
      <p:sp>
        <p:nvSpPr>
          <p:cNvPr id="3" name="Footer Placeholder 2"/>
          <p:cNvSpPr>
            <a:spLocks noGrp="1"/>
          </p:cNvSpPr>
          <p:nvPr>
            <p:ph type="ftr" sz="quarter" idx="11"/>
          </p:nvPr>
        </p:nvSpPr>
        <p:spPr>
          <a:xfrm>
            <a:off x="609600" y="6535346"/>
            <a:ext cx="5421083" cy="365125"/>
          </a:xfrm>
        </p:spPr>
        <p:txBody>
          <a:bodyPr/>
          <a:lstStyle/>
          <a:p>
            <a:r>
              <a:rPr lang="en-US" smtClean="0"/>
              <a:t>P. Hurh: High-Power Targets R&amp;D for LBNE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23</a:t>
            </a:fld>
            <a:endParaRPr lang="en-US"/>
          </a:p>
        </p:txBody>
      </p:sp>
      <p:pic>
        <p:nvPicPr>
          <p:cNvPr id="7" name="Picture 6" descr="Seqv 2.3 MW 3.5 mm spot dynamic.jpg"/>
          <p:cNvPicPr>
            <a:picLocks noChangeAspect="1"/>
          </p:cNvPicPr>
          <p:nvPr/>
        </p:nvPicPr>
        <p:blipFill>
          <a:blip r:embed="rId2"/>
          <a:stretch>
            <a:fillRect/>
          </a:stretch>
        </p:blipFill>
        <p:spPr>
          <a:xfrm>
            <a:off x="37353" y="1638644"/>
            <a:ext cx="7308974" cy="4880825"/>
          </a:xfrm>
          <a:prstGeom prst="rect">
            <a:avLst/>
          </a:prstGeom>
        </p:spPr>
      </p:pic>
      <p:sp>
        <p:nvSpPr>
          <p:cNvPr id="9" name="Content Placeholder 4"/>
          <p:cNvSpPr>
            <a:spLocks noGrp="1"/>
          </p:cNvSpPr>
          <p:nvPr>
            <p:ph sz="quarter" idx="1"/>
          </p:nvPr>
        </p:nvSpPr>
        <p:spPr>
          <a:xfrm>
            <a:off x="7346326" y="1600199"/>
            <a:ext cx="1797673" cy="4919270"/>
          </a:xfrm>
        </p:spPr>
        <p:txBody>
          <a:bodyPr>
            <a:noAutofit/>
          </a:bodyPr>
          <a:lstStyle/>
          <a:p>
            <a:r>
              <a:rPr lang="en-US" sz="2000" dirty="0" smtClean="0"/>
              <a:t>2.3 MW</a:t>
            </a:r>
          </a:p>
          <a:p>
            <a:r>
              <a:rPr lang="en-US" sz="2000" dirty="0" smtClean="0"/>
              <a:t>120 </a:t>
            </a:r>
            <a:r>
              <a:rPr lang="en-US" sz="2000" dirty="0" err="1" smtClean="0"/>
              <a:t>GeV</a:t>
            </a:r>
            <a:endParaRPr lang="en-US" sz="2000" dirty="0" smtClean="0"/>
          </a:p>
          <a:p>
            <a:r>
              <a:rPr lang="en-US" sz="2000" dirty="0" smtClean="0"/>
              <a:t>3.5 mm sigma spot</a:t>
            </a:r>
          </a:p>
          <a:p>
            <a:r>
              <a:rPr lang="en-US" sz="2000" dirty="0" smtClean="0"/>
              <a:t>Compare to 88 </a:t>
            </a:r>
            <a:r>
              <a:rPr lang="en-US" sz="2000" dirty="0" err="1" smtClean="0"/>
              <a:t>Mpa</a:t>
            </a:r>
            <a:r>
              <a:rPr lang="en-US" sz="2000" dirty="0" smtClean="0"/>
              <a:t> for static case (double)</a:t>
            </a:r>
          </a:p>
          <a:p>
            <a:r>
              <a:rPr lang="en-US" sz="2000" dirty="0" smtClean="0"/>
              <a:t>Mainly longitudinal stress- waves</a:t>
            </a:r>
            <a:endParaRPr lang="en-US" sz="2000" dirty="0"/>
          </a:p>
        </p:txBody>
      </p:sp>
      <p:sp>
        <p:nvSpPr>
          <p:cNvPr id="8" name="Date Placeholder 7"/>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eqv dynamic 2.3 MW 3.5 mm segment.jpg"/>
          <p:cNvPicPr>
            <a:picLocks noChangeAspect="1"/>
          </p:cNvPicPr>
          <p:nvPr/>
        </p:nvPicPr>
        <p:blipFill>
          <a:blip r:embed="rId2"/>
          <a:stretch>
            <a:fillRect/>
          </a:stretch>
        </p:blipFill>
        <p:spPr>
          <a:xfrm>
            <a:off x="85079" y="1562884"/>
            <a:ext cx="6501722" cy="5245308"/>
          </a:xfrm>
          <a:prstGeom prst="rect">
            <a:avLst/>
          </a:prstGeom>
        </p:spPr>
      </p:pic>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Dynamic</a:t>
            </a:r>
            <a:endParaRPr lang="en-US" dirty="0"/>
          </a:p>
        </p:txBody>
      </p:sp>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24</a:t>
            </a:fld>
            <a:endParaRPr lang="en-US"/>
          </a:p>
        </p:txBody>
      </p:sp>
      <p:sp>
        <p:nvSpPr>
          <p:cNvPr id="7" name="Content Placeholder 4"/>
          <p:cNvSpPr>
            <a:spLocks noGrp="1"/>
          </p:cNvSpPr>
          <p:nvPr>
            <p:ph sz="quarter" idx="1"/>
          </p:nvPr>
        </p:nvSpPr>
        <p:spPr>
          <a:xfrm>
            <a:off x="6586802" y="1600199"/>
            <a:ext cx="2557198" cy="4919270"/>
          </a:xfrm>
        </p:spPr>
        <p:txBody>
          <a:bodyPr>
            <a:noAutofit/>
          </a:bodyPr>
          <a:lstStyle/>
          <a:p>
            <a:r>
              <a:rPr lang="en-US" sz="2000" dirty="0" smtClean="0"/>
              <a:t>2.3 MW</a:t>
            </a:r>
          </a:p>
          <a:p>
            <a:r>
              <a:rPr lang="en-US" sz="2000" dirty="0" smtClean="0"/>
              <a:t>120 </a:t>
            </a:r>
            <a:r>
              <a:rPr lang="en-US" sz="2000" dirty="0" err="1" smtClean="0"/>
              <a:t>GeV</a:t>
            </a:r>
            <a:endParaRPr lang="en-US" sz="2000" dirty="0" smtClean="0"/>
          </a:p>
          <a:p>
            <a:r>
              <a:rPr lang="en-US" sz="2000" dirty="0" smtClean="0"/>
              <a:t>3.5 mm sigma spot</a:t>
            </a:r>
          </a:p>
          <a:p>
            <a:r>
              <a:rPr lang="en-US" sz="2000" dirty="0" smtClean="0"/>
              <a:t>50 mm Segments</a:t>
            </a:r>
          </a:p>
          <a:p>
            <a:r>
              <a:rPr lang="en-US" sz="2000" dirty="0" smtClean="0"/>
              <a:t>Peak </a:t>
            </a:r>
            <a:r>
              <a:rPr lang="en-US" sz="2000" dirty="0" err="1" smtClean="0"/>
              <a:t>eqv</a:t>
            </a:r>
            <a:r>
              <a:rPr lang="en-US" sz="2000" dirty="0" smtClean="0"/>
              <a:t> stress reduced to 109 </a:t>
            </a:r>
            <a:r>
              <a:rPr lang="en-US" sz="2000" dirty="0" err="1" smtClean="0"/>
              <a:t>MPa</a:t>
            </a:r>
            <a:r>
              <a:rPr lang="en-US" sz="2000" dirty="0" smtClean="0"/>
              <a:t> from 173 </a:t>
            </a:r>
            <a:r>
              <a:rPr lang="en-US" sz="2000" dirty="0" err="1" smtClean="0"/>
              <a:t>MPa</a:t>
            </a:r>
            <a:endParaRPr lang="en-US" sz="2000" dirty="0"/>
          </a:p>
        </p:txBody>
      </p:sp>
      <p:sp>
        <p:nvSpPr>
          <p:cNvPr id="8" name="Date Placeholder 7"/>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39912" cy="990600"/>
          </a:xfrm>
        </p:spPr>
        <p:txBody>
          <a:bodyPr>
            <a:normAutofit fontScale="90000"/>
          </a:bodyPr>
          <a:lstStyle/>
          <a:p>
            <a:r>
              <a:rPr lang="en-US" dirty="0" smtClean="0"/>
              <a:t>Beryllium R&amp;D: </a:t>
            </a:r>
            <a:br>
              <a:rPr lang="en-US" dirty="0" smtClean="0"/>
            </a:br>
            <a:r>
              <a:rPr lang="en-US" dirty="0" smtClean="0"/>
              <a:t>Be Target Simulations: Off Center Beam</a:t>
            </a:r>
            <a:endParaRPr lang="en-US" b="1" dirty="0"/>
          </a:p>
        </p:txBody>
      </p:sp>
      <p:sp>
        <p:nvSpPr>
          <p:cNvPr id="3" name="Footer Placeholder 2"/>
          <p:cNvSpPr>
            <a:spLocks noGrp="1"/>
          </p:cNvSpPr>
          <p:nvPr>
            <p:ph type="ftr" sz="quarter" idx="11"/>
          </p:nvPr>
        </p:nvSpPr>
        <p:spPr>
          <a:xfrm>
            <a:off x="646953" y="6536338"/>
            <a:ext cx="5421083" cy="365125"/>
          </a:xfrm>
        </p:spPr>
        <p:txBody>
          <a:bodyPr/>
          <a:lstStyle/>
          <a:p>
            <a:r>
              <a:rPr lang="en-US" smtClean="0"/>
              <a:t>P. Hurh: High-Power Targets R&amp;D for LBNE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25</a:t>
            </a:fld>
            <a:endParaRPr lang="en-US"/>
          </a:p>
        </p:txBody>
      </p:sp>
      <p:pic>
        <p:nvPicPr>
          <p:cNvPr id="6" name="Picture 5" descr="off center 2.3 MW beam.jpg"/>
          <p:cNvPicPr>
            <a:picLocks noChangeAspect="1"/>
          </p:cNvPicPr>
          <p:nvPr/>
        </p:nvPicPr>
        <p:blipFill>
          <a:blip r:embed="rId2"/>
          <a:stretch>
            <a:fillRect/>
          </a:stretch>
        </p:blipFill>
        <p:spPr>
          <a:xfrm>
            <a:off x="0" y="1719557"/>
            <a:ext cx="9144000" cy="3418885"/>
          </a:xfrm>
          <a:prstGeom prst="rect">
            <a:avLst/>
          </a:prstGeom>
        </p:spPr>
      </p:pic>
      <p:sp>
        <p:nvSpPr>
          <p:cNvPr id="8" name="Content Placeholder 4"/>
          <p:cNvSpPr>
            <a:spLocks noGrp="1"/>
          </p:cNvSpPr>
          <p:nvPr>
            <p:ph sz="quarter" idx="1"/>
          </p:nvPr>
        </p:nvSpPr>
        <p:spPr>
          <a:xfrm>
            <a:off x="0" y="5242339"/>
            <a:ext cx="2527635" cy="1495512"/>
          </a:xfrm>
        </p:spPr>
        <p:txBody>
          <a:bodyPr>
            <a:normAutofit fontScale="92500" lnSpcReduction="10000"/>
          </a:bodyPr>
          <a:lstStyle/>
          <a:p>
            <a:r>
              <a:rPr lang="en-US" sz="2000" dirty="0" smtClean="0"/>
              <a:t>2.3 MW</a:t>
            </a:r>
          </a:p>
          <a:p>
            <a:r>
              <a:rPr lang="en-US" sz="2000" dirty="0" smtClean="0"/>
              <a:t>120 </a:t>
            </a:r>
            <a:r>
              <a:rPr lang="en-US" sz="2000" dirty="0" err="1" smtClean="0"/>
              <a:t>GeV</a:t>
            </a:r>
            <a:endParaRPr lang="en-US" sz="2000" dirty="0" smtClean="0"/>
          </a:p>
          <a:p>
            <a:r>
              <a:rPr lang="en-US" sz="2000" dirty="0" smtClean="0"/>
              <a:t>3.5 mm sigma spot</a:t>
            </a:r>
          </a:p>
          <a:p>
            <a:r>
              <a:rPr lang="en-US" sz="2000" dirty="0" smtClean="0"/>
              <a:t>2 sigma offset</a:t>
            </a:r>
          </a:p>
          <a:p>
            <a:pPr>
              <a:buNone/>
            </a:pPr>
            <a:endParaRPr lang="en-US" sz="2000" dirty="0" smtClean="0"/>
          </a:p>
        </p:txBody>
      </p:sp>
      <p:sp>
        <p:nvSpPr>
          <p:cNvPr id="9" name="Content Placeholder 4"/>
          <p:cNvSpPr txBox="1">
            <a:spLocks/>
          </p:cNvSpPr>
          <p:nvPr/>
        </p:nvSpPr>
        <p:spPr>
          <a:xfrm>
            <a:off x="3366314" y="5245020"/>
            <a:ext cx="5403444" cy="1202418"/>
          </a:xfrm>
          <a:prstGeom prst="rect">
            <a:avLst/>
          </a:prstGeom>
        </p:spPr>
        <p:txBody>
          <a:bodyPr vert="horz">
            <a:no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Clearance to Horn Inner</a:t>
            </a:r>
            <a:r>
              <a:rPr kumimoji="0" lang="en-US" sz="2000" b="0" i="0" u="none" strike="noStrike" kern="1200" cap="none" spc="0" normalizeH="0" noProof="0" dirty="0" smtClean="0">
                <a:ln>
                  <a:noFill/>
                </a:ln>
                <a:solidFill>
                  <a:schemeClr val="tx1"/>
                </a:solidFill>
                <a:effectLst/>
                <a:uLnTx/>
                <a:uFillTx/>
                <a:latin typeface="+mn-lt"/>
                <a:ea typeface="+mn-ea"/>
                <a:cs typeface="+mn-cs"/>
              </a:rPr>
              <a:t> Conductor is ~5mm</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Bending stress and resonance</a:t>
            </a:r>
            <a:r>
              <a:rPr kumimoji="0" lang="en-US" sz="2000" b="0" i="0" u="none" strike="noStrike" kern="1200" cap="none" spc="0" normalizeH="0" noProof="0" dirty="0" smtClean="0">
                <a:ln>
                  <a:noFill/>
                </a:ln>
                <a:solidFill>
                  <a:schemeClr val="tx1"/>
                </a:solidFill>
                <a:effectLst/>
                <a:uLnTx/>
                <a:uFillTx/>
                <a:latin typeface="+mn-lt"/>
                <a:ea typeface="+mn-ea"/>
                <a:cs typeface="+mn-cs"/>
              </a:rPr>
              <a:t> is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lang="en-US" sz="2000" dirty="0" smtClean="0"/>
              <a:t>a</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problem</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Target will need radial supports</a:t>
            </a:r>
          </a:p>
        </p:txBody>
      </p:sp>
      <p:sp>
        <p:nvSpPr>
          <p:cNvPr id="10" name="Date Placeholder 9"/>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Spherical</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26</a:t>
            </a:fld>
            <a:endParaRPr lang="en-US"/>
          </a:p>
        </p:txBody>
      </p:sp>
      <p:pic>
        <p:nvPicPr>
          <p:cNvPr id="8" name="Picture 7" descr="sphere convection.tiff"/>
          <p:cNvPicPr>
            <a:picLocks noChangeAspect="1"/>
          </p:cNvPicPr>
          <p:nvPr/>
        </p:nvPicPr>
        <p:blipFill>
          <a:blip r:embed="rId2"/>
          <a:srcRect b="3061"/>
          <a:stretch>
            <a:fillRect/>
          </a:stretch>
        </p:blipFill>
        <p:spPr>
          <a:xfrm>
            <a:off x="1" y="1516698"/>
            <a:ext cx="5119630" cy="3683000"/>
          </a:xfrm>
          <a:prstGeom prst="rect">
            <a:avLst/>
          </a:prstGeom>
        </p:spPr>
      </p:pic>
      <p:pic>
        <p:nvPicPr>
          <p:cNvPr id="9" name="Picture 8" descr="Sphere stress.tiff"/>
          <p:cNvPicPr>
            <a:picLocks noChangeAspect="1"/>
          </p:cNvPicPr>
          <p:nvPr/>
        </p:nvPicPr>
        <p:blipFill>
          <a:blip r:embed="rId3"/>
          <a:stretch>
            <a:fillRect/>
          </a:stretch>
        </p:blipFill>
        <p:spPr>
          <a:xfrm>
            <a:off x="5119631" y="1516698"/>
            <a:ext cx="4000878" cy="3683000"/>
          </a:xfrm>
          <a:prstGeom prst="rect">
            <a:avLst/>
          </a:prstGeom>
        </p:spPr>
      </p:pic>
      <p:pic>
        <p:nvPicPr>
          <p:cNvPr id="10" name="Picture 9" descr="ball target.jpg"/>
          <p:cNvPicPr>
            <a:picLocks noChangeAspect="1"/>
          </p:cNvPicPr>
          <p:nvPr/>
        </p:nvPicPr>
        <p:blipFill>
          <a:blip r:embed="rId4"/>
          <a:stretch>
            <a:fillRect/>
          </a:stretch>
        </p:blipFill>
        <p:spPr>
          <a:xfrm>
            <a:off x="2417819" y="4940300"/>
            <a:ext cx="4279900" cy="1600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r="18263"/>
          <a:stretch>
            <a:fillRect/>
          </a:stretch>
        </p:blipFill>
        <p:spPr bwMode="auto">
          <a:xfrm>
            <a:off x="227202" y="3250545"/>
            <a:ext cx="3620898" cy="3289761"/>
          </a:xfrm>
          <a:prstGeom prst="rect">
            <a:avLst/>
          </a:prstGeom>
          <a:noFill/>
          <a:ln w="9525">
            <a:noFill/>
            <a:miter lim="800000"/>
            <a:headEnd/>
            <a:tailEnd/>
          </a:ln>
          <a:effectLst/>
        </p:spPr>
      </p:pic>
      <p:sp>
        <p:nvSpPr>
          <p:cNvPr id="2" name="Rectangle 5"/>
          <p:cNvSpPr>
            <a:spLocks noGrp="1" noChangeArrowheads="1"/>
          </p:cNvSpPr>
          <p:nvPr>
            <p:ph type="body" sz="half" idx="1"/>
          </p:nvPr>
        </p:nvSpPr>
        <p:spPr>
          <a:xfrm>
            <a:off x="0" y="1529104"/>
            <a:ext cx="4032250" cy="1665615"/>
          </a:xfrm>
          <a:solidFill>
            <a:schemeClr val="bg1"/>
          </a:solidFill>
        </p:spPr>
        <p:txBody>
          <a:bodyPr>
            <a:noAutofit/>
          </a:bodyPr>
          <a:lstStyle/>
          <a:p>
            <a:pPr>
              <a:defRPr/>
            </a:pPr>
            <a:r>
              <a:rPr lang="en-GB" sz="2000" dirty="0" smtClean="0"/>
              <a:t>Spherical shape advantages</a:t>
            </a:r>
          </a:p>
          <a:p>
            <a:pPr lvl="1">
              <a:defRPr/>
            </a:pPr>
            <a:r>
              <a:rPr lang="en-GB" sz="1600" dirty="0" smtClean="0"/>
              <a:t>Eliminates stress concentrations</a:t>
            </a:r>
          </a:p>
          <a:p>
            <a:pPr lvl="1">
              <a:defRPr/>
            </a:pPr>
            <a:r>
              <a:rPr lang="en-GB" sz="1600" dirty="0" smtClean="0"/>
              <a:t>Reduces dynamic stress</a:t>
            </a:r>
          </a:p>
          <a:p>
            <a:pPr lvl="1">
              <a:defRPr/>
            </a:pPr>
            <a:r>
              <a:rPr lang="en-GB" sz="1600" dirty="0" smtClean="0"/>
              <a:t>Allows </a:t>
            </a:r>
            <a:r>
              <a:rPr lang="en-GB" sz="1600" dirty="0" err="1" smtClean="0"/>
              <a:t>pions</a:t>
            </a:r>
            <a:r>
              <a:rPr lang="en-GB" sz="1600" dirty="0" smtClean="0"/>
              <a:t> to escape</a:t>
            </a:r>
          </a:p>
          <a:p>
            <a:pPr lvl="1">
              <a:defRPr/>
            </a:pPr>
            <a:r>
              <a:rPr lang="en-GB" sz="1600" dirty="0" smtClean="0"/>
              <a:t>Allows cooling in target central area</a:t>
            </a:r>
          </a:p>
        </p:txBody>
      </p:sp>
      <p:pic>
        <p:nvPicPr>
          <p:cNvPr id="4102" name="Picture 6"/>
          <p:cNvPicPr>
            <a:picLocks noChangeAspect="1" noChangeArrowheads="1"/>
          </p:cNvPicPr>
          <p:nvPr/>
        </p:nvPicPr>
        <p:blipFill>
          <a:blip r:embed="rId3" cstate="print"/>
          <a:srcRect/>
          <a:stretch>
            <a:fillRect/>
          </a:stretch>
        </p:blipFill>
        <p:spPr bwMode="auto">
          <a:xfrm>
            <a:off x="4032250" y="1579904"/>
            <a:ext cx="5111750" cy="4960596"/>
          </a:xfrm>
          <a:prstGeom prst="rect">
            <a:avLst/>
          </a:prstGeom>
          <a:noFill/>
          <a:ln w="9525">
            <a:noFill/>
            <a:miter lim="800000"/>
            <a:headEnd/>
            <a:tailEnd/>
          </a:ln>
        </p:spPr>
      </p:pic>
      <p:sp>
        <p:nvSpPr>
          <p:cNvPr id="8" name="Slide Number Placeholder 7"/>
          <p:cNvSpPr>
            <a:spLocks noGrp="1"/>
          </p:cNvSpPr>
          <p:nvPr>
            <p:ph type="sldNum" sz="quarter" idx="16"/>
          </p:nvPr>
        </p:nvSpPr>
        <p:spPr/>
        <p:txBody>
          <a:bodyPr>
            <a:normAutofit fontScale="85000" lnSpcReduction="20000"/>
          </a:bodyPr>
          <a:lstStyle/>
          <a:p>
            <a:fld id="{3A138BD7-639E-0E43-AB10-7D6EE02BD1DE}" type="slidenum">
              <a:rPr lang="en-US" smtClean="0"/>
              <a:pPr/>
              <a:t>27</a:t>
            </a:fld>
            <a:endParaRPr lang="en-US"/>
          </a:p>
        </p:txBody>
      </p:sp>
      <p:sp>
        <p:nvSpPr>
          <p:cNvPr id="9" name="Date Placeholder 8"/>
          <p:cNvSpPr>
            <a:spLocks noGrp="1"/>
          </p:cNvSpPr>
          <p:nvPr>
            <p:ph type="dt" sz="half" idx="15"/>
          </p:nvPr>
        </p:nvSpPr>
        <p:spPr/>
        <p:txBody>
          <a:bodyPr/>
          <a:lstStyle/>
          <a:p>
            <a:r>
              <a:rPr lang="en-US" smtClean="0"/>
              <a:t>5/2/11</a:t>
            </a:r>
            <a:endParaRPr lang="en-US"/>
          </a:p>
        </p:txBody>
      </p:sp>
      <p:sp>
        <p:nvSpPr>
          <p:cNvPr id="10" name="Footer Placeholder 9"/>
          <p:cNvSpPr>
            <a:spLocks noGrp="1"/>
          </p:cNvSpPr>
          <p:nvPr>
            <p:ph type="ftr" sz="quarter" idx="17"/>
          </p:nvPr>
        </p:nvSpPr>
        <p:spPr/>
        <p:txBody>
          <a:bodyPr/>
          <a:lstStyle/>
          <a:p>
            <a:r>
              <a:rPr lang="en-US" smtClean="0"/>
              <a:t>P. Hurh: High-Power Targets R&amp;D for LBNE</a:t>
            </a:r>
            <a:endParaRPr lang="en-US"/>
          </a:p>
        </p:txBody>
      </p:sp>
      <p:sp>
        <p:nvSpPr>
          <p:cNvPr id="11" name="Title 10"/>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Spherical</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a:t>
            </a:r>
            <a:r>
              <a:rPr lang="en-US" dirty="0" err="1" smtClean="0"/>
              <a:t>FoM</a:t>
            </a:r>
            <a:endParaRPr lang="en-US" dirty="0"/>
          </a:p>
        </p:txBody>
      </p:sp>
      <p:sp>
        <p:nvSpPr>
          <p:cNvPr id="3" name="Footer Placeholder 2"/>
          <p:cNvSpPr>
            <a:spLocks noGrp="1"/>
          </p:cNvSpPr>
          <p:nvPr>
            <p:ph type="ftr" sz="quarter" idx="11"/>
          </p:nvPr>
        </p:nvSpPr>
        <p:spPr/>
        <p:txBody>
          <a:bodyPr/>
          <a:lstStyle/>
          <a:p>
            <a:r>
              <a:rPr lang="en-US" smtClean="0"/>
              <a:t>P. Hurh: High-Power Targets R&amp;D for LBNE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28</a:t>
            </a:fld>
            <a:endParaRPr lang="en-US"/>
          </a:p>
        </p:txBody>
      </p:sp>
      <p:sp>
        <p:nvSpPr>
          <p:cNvPr id="5" name="Content Placeholder 4"/>
          <p:cNvSpPr>
            <a:spLocks noGrp="1"/>
          </p:cNvSpPr>
          <p:nvPr>
            <p:ph sz="quarter" idx="1"/>
          </p:nvPr>
        </p:nvSpPr>
        <p:spPr>
          <a:xfrm>
            <a:off x="168601" y="1516698"/>
            <a:ext cx="8759056" cy="1247671"/>
          </a:xfrm>
        </p:spPr>
        <p:txBody>
          <a:bodyPr>
            <a:normAutofit fontScale="77500" lnSpcReduction="20000"/>
          </a:bodyPr>
          <a:lstStyle/>
          <a:p>
            <a:r>
              <a:rPr lang="en-US" dirty="0" smtClean="0"/>
              <a:t>Figure of Merit</a:t>
            </a:r>
          </a:p>
          <a:p>
            <a:pPr lvl="1"/>
            <a:r>
              <a:rPr lang="en-US" dirty="0" smtClean="0"/>
              <a:t>Provide simple, faster way to gauge effects of target/beam parameter changes on yield of neutrinos of interest</a:t>
            </a:r>
          </a:p>
          <a:p>
            <a:pPr lvl="1"/>
            <a:r>
              <a:rPr lang="en-US" sz="2162" dirty="0" smtClean="0"/>
              <a:t>Proposed by R. </a:t>
            </a:r>
            <a:r>
              <a:rPr lang="en-US" sz="2162" dirty="0" err="1" smtClean="0"/>
              <a:t>Zwaska</a:t>
            </a:r>
            <a:endParaRPr lang="en-US" sz="2162" dirty="0"/>
          </a:p>
        </p:txBody>
      </p:sp>
      <p:pic>
        <p:nvPicPr>
          <p:cNvPr id="7" name="Picture 6" descr="FoM Equation big.jpg"/>
          <p:cNvPicPr>
            <a:picLocks noChangeAspect="1"/>
          </p:cNvPicPr>
          <p:nvPr/>
        </p:nvPicPr>
        <p:blipFill>
          <a:blip r:embed="rId3"/>
          <a:stretch>
            <a:fillRect/>
          </a:stretch>
        </p:blipFill>
        <p:spPr>
          <a:xfrm>
            <a:off x="4327370" y="2515326"/>
            <a:ext cx="4600287" cy="818065"/>
          </a:xfrm>
          <a:prstGeom prst="rect">
            <a:avLst/>
          </a:prstGeom>
        </p:spPr>
      </p:pic>
      <p:pic>
        <p:nvPicPr>
          <p:cNvPr id="8" name="Picture 7" descr="FoM Size and Material.tiff"/>
          <p:cNvPicPr>
            <a:picLocks noChangeAspect="1"/>
          </p:cNvPicPr>
          <p:nvPr/>
        </p:nvPicPr>
        <p:blipFill>
          <a:blip r:embed="rId4"/>
          <a:stretch>
            <a:fillRect/>
          </a:stretch>
        </p:blipFill>
        <p:spPr>
          <a:xfrm>
            <a:off x="19189" y="3769747"/>
            <a:ext cx="4587831" cy="3088253"/>
          </a:xfrm>
          <a:prstGeom prst="rect">
            <a:avLst/>
          </a:prstGeom>
        </p:spPr>
      </p:pic>
      <p:pic>
        <p:nvPicPr>
          <p:cNvPr id="9" name="Picture 8" descr="FoM target radius.tiff"/>
          <p:cNvPicPr>
            <a:picLocks noChangeAspect="1"/>
          </p:cNvPicPr>
          <p:nvPr/>
        </p:nvPicPr>
        <p:blipFill>
          <a:blip r:embed="rId5"/>
          <a:stretch>
            <a:fillRect/>
          </a:stretch>
        </p:blipFill>
        <p:spPr>
          <a:xfrm>
            <a:off x="4607020" y="3346151"/>
            <a:ext cx="4536979" cy="3511850"/>
          </a:xfrm>
          <a:prstGeom prst="rect">
            <a:avLst/>
          </a:prstGeom>
        </p:spPr>
      </p:pic>
      <p:sp>
        <p:nvSpPr>
          <p:cNvPr id="10" name="Date Placeholder 9"/>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29</a:t>
            </a:fld>
            <a:endParaRPr lang="en-US"/>
          </a:p>
        </p:txBody>
      </p:sp>
      <p:sp>
        <p:nvSpPr>
          <p:cNvPr id="5" name="Content Placeholder 4"/>
          <p:cNvSpPr>
            <a:spLocks noGrp="1"/>
          </p:cNvSpPr>
          <p:nvPr>
            <p:ph sz="quarter" idx="1"/>
          </p:nvPr>
        </p:nvSpPr>
        <p:spPr/>
        <p:txBody>
          <a:bodyPr>
            <a:normAutofit lnSpcReduction="10000"/>
          </a:bodyPr>
          <a:lstStyle/>
          <a:p>
            <a:r>
              <a:rPr lang="en-US" dirty="0" smtClean="0"/>
              <a:t>Predicted Peak Energy Deposition for LBNE 2.3 MW with 1.5 mm beam sigma radius was 846 J/cc and thought to cause stresses too high for Be to survive</a:t>
            </a:r>
          </a:p>
          <a:p>
            <a:r>
              <a:rPr lang="en-US" dirty="0" smtClean="0"/>
              <a:t>But P-bar Target (FNAL) has a Beryllium cover that regularly sees 1000 J/cc and shows no evidence of damage</a:t>
            </a:r>
          </a:p>
          <a:p>
            <a:r>
              <a:rPr lang="en-US" dirty="0" smtClean="0"/>
              <a:t>ANSYS analysis for similar conditions suggests peak equivalent stresses of 300 </a:t>
            </a:r>
            <a:r>
              <a:rPr lang="en-US" dirty="0" err="1" smtClean="0"/>
              <a:t>Mpa</a:t>
            </a:r>
            <a:r>
              <a:rPr lang="en-US" dirty="0" smtClean="0"/>
              <a:t> (elastic-plastic, temp-dependent </a:t>
            </a:r>
            <a:r>
              <a:rPr lang="en-US" dirty="0" err="1" smtClean="0"/>
              <a:t>mat’l</a:t>
            </a:r>
            <a:r>
              <a:rPr lang="en-US" dirty="0" smtClean="0"/>
              <a:t> properties, but not dynamic)</a:t>
            </a:r>
          </a:p>
          <a:p>
            <a:r>
              <a:rPr lang="en-US" dirty="0" smtClean="0"/>
              <a:t>Dynamic stresses could be 30-50% higher</a:t>
            </a:r>
          </a:p>
        </p:txBody>
      </p:sp>
      <p:sp>
        <p:nvSpPr>
          <p:cNvPr id="6" name="Date Placeholder 5"/>
          <p:cNvSpPr>
            <a:spLocks noGrp="1"/>
          </p:cNvSpPr>
          <p:nvPr>
            <p:ph type="dt" sz="half" idx="10"/>
          </p:nvPr>
        </p:nvSpPr>
        <p:spPr/>
        <p:txBody>
          <a:bodyPr/>
          <a:lstStyle/>
          <a:p>
            <a:r>
              <a:rPr lang="en-US" smtClean="0"/>
              <a:t>5/2/11</a:t>
            </a: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
            <a:ext cx="8915400" cy="685800"/>
          </a:xfrm>
          <a:solidFill>
            <a:srgbClr val="F1F5A9"/>
          </a:solidFill>
          <a:ln>
            <a:solidFill>
              <a:srgbClr val="C00000"/>
            </a:solidFill>
          </a:ln>
        </p:spPr>
        <p:txBody>
          <a:bodyPr>
            <a:normAutofit/>
          </a:bodyPr>
          <a:lstStyle/>
          <a:p>
            <a:r>
              <a:rPr lang="en-US" sz="2200" b="1" dirty="0" smtClean="0">
                <a:solidFill>
                  <a:schemeClr val="bg2"/>
                </a:solidFill>
              </a:rPr>
              <a:t> </a:t>
            </a:r>
            <a:r>
              <a:rPr lang="en-US" sz="3200" b="1" dirty="0" smtClean="0">
                <a:solidFill>
                  <a:schemeClr val="bg2"/>
                </a:solidFill>
              </a:rPr>
              <a:t>The Neutrino Beam Facility at Fermilab </a:t>
            </a:r>
            <a:endParaRPr lang="en-US" sz="3200" b="1" dirty="0">
              <a:solidFill>
                <a:schemeClr val="bg2"/>
              </a:solidFill>
            </a:endParaRPr>
          </a:p>
        </p:txBody>
      </p:sp>
      <p:pic>
        <p:nvPicPr>
          <p:cNvPr id="3076" name="Picture 4"/>
          <p:cNvPicPr>
            <a:picLocks noChangeAspect="1" noChangeArrowheads="1"/>
          </p:cNvPicPr>
          <p:nvPr/>
        </p:nvPicPr>
        <p:blipFill>
          <a:blip r:embed="rId2" cstate="print"/>
          <a:srcRect/>
          <a:stretch>
            <a:fillRect/>
          </a:stretch>
        </p:blipFill>
        <p:spPr bwMode="auto">
          <a:xfrm>
            <a:off x="0" y="1447800"/>
            <a:ext cx="9144000" cy="4899612"/>
          </a:xfrm>
          <a:prstGeom prst="rect">
            <a:avLst/>
          </a:prstGeom>
          <a:noFill/>
          <a:ln w="9525">
            <a:noFill/>
            <a:miter lim="800000"/>
            <a:headEnd/>
            <a:tailEnd/>
          </a:ln>
        </p:spPr>
      </p:pic>
      <p:cxnSp>
        <p:nvCxnSpPr>
          <p:cNvPr id="12" name="Straight Arrow Connector 11"/>
          <p:cNvCxnSpPr/>
          <p:nvPr/>
        </p:nvCxnSpPr>
        <p:spPr>
          <a:xfrm rot="10740000" flipV="1">
            <a:off x="4955011" y="3892167"/>
            <a:ext cx="685799" cy="2365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2341145" y="4800600"/>
            <a:ext cx="859255" cy="3889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25680000" flipH="1">
            <a:off x="7368908" y="3551193"/>
            <a:ext cx="3048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23940000" flipH="1">
            <a:off x="6536069" y="3415765"/>
            <a:ext cx="304800" cy="2956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12"/>
          <p:cNvSpPr txBox="1">
            <a:spLocks noChangeArrowheads="1"/>
          </p:cNvSpPr>
          <p:nvPr/>
        </p:nvSpPr>
        <p:spPr bwMode="auto">
          <a:xfrm>
            <a:off x="4191000" y="5943600"/>
            <a:ext cx="5017720" cy="400110"/>
          </a:xfrm>
          <a:prstGeom prst="rect">
            <a:avLst/>
          </a:prstGeom>
          <a:noFill/>
          <a:ln w="9525">
            <a:noFill/>
            <a:miter lim="800000"/>
            <a:headEnd/>
            <a:tailEnd/>
          </a:ln>
        </p:spPr>
        <p:txBody>
          <a:bodyPr wrap="none">
            <a:spAutoFit/>
          </a:bodyPr>
          <a:lstStyle/>
          <a:p>
            <a:pPr>
              <a:defRPr/>
            </a:pPr>
            <a:r>
              <a:rPr lang="en-US" sz="2000" dirty="0">
                <a:solidFill>
                  <a:srgbClr val="FF00FF"/>
                </a:solidFill>
                <a:effectLst>
                  <a:outerShdw blurRad="38100" dist="38100" dir="2700000" algn="tl">
                    <a:srgbClr val="000000">
                      <a:alpha val="43137"/>
                    </a:srgbClr>
                  </a:outerShdw>
                </a:effectLst>
                <a:latin typeface="Arial" charset="0"/>
              </a:rPr>
              <a:t>LBNE Primary Beam ~ 1/6 of Main Injector</a:t>
            </a:r>
          </a:p>
        </p:txBody>
      </p:sp>
      <p:sp>
        <p:nvSpPr>
          <p:cNvPr id="16" name="TextBox 15"/>
          <p:cNvSpPr txBox="1"/>
          <p:nvPr/>
        </p:nvSpPr>
        <p:spPr>
          <a:xfrm>
            <a:off x="2743200" y="5105400"/>
            <a:ext cx="1467068" cy="307777"/>
          </a:xfrm>
          <a:prstGeom prst="rect">
            <a:avLst/>
          </a:prstGeom>
          <a:noFill/>
        </p:spPr>
        <p:txBody>
          <a:bodyPr wrap="none" rtlCol="0">
            <a:spAutoFit/>
          </a:bodyPr>
          <a:lstStyle/>
          <a:p>
            <a:r>
              <a:rPr lang="en-US" sz="1400" dirty="0" smtClean="0">
                <a:solidFill>
                  <a:schemeClr val="bg1"/>
                </a:solidFill>
              </a:rPr>
              <a:t>250 meters long</a:t>
            </a:r>
            <a:endParaRPr lang="en-US" sz="1400" dirty="0">
              <a:solidFill>
                <a:schemeClr val="bg1"/>
              </a:solidFill>
            </a:endParaRPr>
          </a:p>
        </p:txBody>
      </p:sp>
      <p:sp>
        <p:nvSpPr>
          <p:cNvPr id="10" name="Content Placeholder 2"/>
          <p:cNvSpPr txBox="1">
            <a:spLocks/>
          </p:cNvSpPr>
          <p:nvPr/>
        </p:nvSpPr>
        <p:spPr>
          <a:xfrm>
            <a:off x="152400" y="6324600"/>
            <a:ext cx="8991600" cy="533400"/>
          </a:xfrm>
          <a:prstGeom prst="rect">
            <a:avLst/>
          </a:prstGeom>
        </p:spPr>
        <p:txBody>
          <a:bodyPr/>
          <a:lstStyle/>
          <a:p>
            <a:pPr marL="342900" indent="-342900">
              <a:spcBef>
                <a:spcPct val="20000"/>
              </a:spcBef>
              <a:defRPr/>
            </a:pPr>
            <a:r>
              <a:rPr lang="en-US" sz="2400" kern="0" dirty="0" smtClean="0">
                <a:solidFill>
                  <a:srgbClr val="0070C0"/>
                </a:solidFill>
                <a:latin typeface="Times New Roman" pitchFamily="18" charset="0"/>
                <a:cs typeface="Times New Roman" pitchFamily="18" charset="0"/>
              </a:rPr>
              <a:t>Primary </a:t>
            </a:r>
            <a:r>
              <a:rPr lang="en-US" sz="2400" kern="0" dirty="0">
                <a:solidFill>
                  <a:srgbClr val="0070C0"/>
                </a:solidFill>
                <a:latin typeface="Times New Roman" pitchFamily="18" charset="0"/>
                <a:cs typeface="Times New Roman" pitchFamily="18" charset="0"/>
              </a:rPr>
              <a:t>beam </a:t>
            </a:r>
            <a:r>
              <a:rPr lang="en-US" sz="2400" kern="0" dirty="0" smtClean="0">
                <a:solidFill>
                  <a:srgbClr val="0070C0"/>
                </a:solidFill>
                <a:latin typeface="Times New Roman" pitchFamily="18" charset="0"/>
                <a:cs typeface="Times New Roman" pitchFamily="18" charset="0"/>
              </a:rPr>
              <a:t>energy </a:t>
            </a:r>
            <a:r>
              <a:rPr lang="en-US" sz="2000" kern="0" dirty="0" smtClean="0">
                <a:solidFill>
                  <a:srgbClr val="00B050"/>
                </a:solidFill>
                <a:latin typeface="Times New Roman" pitchFamily="18" charset="0"/>
                <a:cs typeface="Times New Roman" pitchFamily="18" charset="0"/>
              </a:rPr>
              <a:t>(protons from the Main  Injector)</a:t>
            </a:r>
            <a:r>
              <a:rPr lang="en-US" sz="2400" kern="0" dirty="0" smtClean="0">
                <a:solidFill>
                  <a:srgbClr val="0070C0"/>
                </a:solidFill>
                <a:latin typeface="Times New Roman" pitchFamily="18" charset="0"/>
                <a:cs typeface="Times New Roman" pitchFamily="18" charset="0"/>
              </a:rPr>
              <a:t> from </a:t>
            </a:r>
            <a:r>
              <a:rPr lang="en-US" sz="2400" kern="0" dirty="0">
                <a:solidFill>
                  <a:srgbClr val="0070C0"/>
                </a:solidFill>
                <a:latin typeface="Times New Roman" pitchFamily="18" charset="0"/>
                <a:cs typeface="Times New Roman" pitchFamily="18" charset="0"/>
              </a:rPr>
              <a:t>60 to 120 </a:t>
            </a:r>
            <a:r>
              <a:rPr lang="en-US" sz="2400" kern="0" dirty="0" err="1">
                <a:solidFill>
                  <a:srgbClr val="0070C0"/>
                </a:solidFill>
                <a:latin typeface="Times New Roman" pitchFamily="18" charset="0"/>
                <a:cs typeface="Times New Roman" pitchFamily="18" charset="0"/>
              </a:rPr>
              <a:t>GeV</a:t>
            </a:r>
            <a:r>
              <a:rPr lang="en-US" sz="2400" kern="0" dirty="0">
                <a:solidFill>
                  <a:srgbClr val="0070C0"/>
                </a:solidFill>
                <a:latin typeface="Times New Roman" pitchFamily="18" charset="0"/>
                <a:cs typeface="Times New Roman" pitchFamily="18" charset="0"/>
              </a:rPr>
              <a:t> </a:t>
            </a:r>
            <a:endParaRPr lang="en-US" sz="2400" kern="0" dirty="0">
              <a:latin typeface="Times New Roman" pitchFamily="18" charset="0"/>
              <a:cs typeface="Times New Roman" pitchFamily="18" charset="0"/>
            </a:endParaRPr>
          </a:p>
          <a:p>
            <a:pPr marL="342900" indent="-342900">
              <a:spcBef>
                <a:spcPct val="20000"/>
              </a:spcBef>
              <a:buFontTx/>
              <a:buChar char="•"/>
              <a:defRPr/>
            </a:pPr>
            <a:endParaRPr lang="en-US" sz="3200" kern="0" dirty="0">
              <a:latin typeface="Times New Roman" pitchFamily="18" charset="0"/>
              <a:cs typeface="Times New Roman" pitchFamily="18" charset="0"/>
            </a:endParaRPr>
          </a:p>
        </p:txBody>
      </p:sp>
      <p:sp>
        <p:nvSpPr>
          <p:cNvPr id="11" name="TextBox 10"/>
          <p:cNvSpPr txBox="1"/>
          <p:nvPr/>
        </p:nvSpPr>
        <p:spPr>
          <a:xfrm>
            <a:off x="304800" y="5178623"/>
            <a:ext cx="1798890" cy="307777"/>
          </a:xfrm>
          <a:prstGeom prst="rect">
            <a:avLst/>
          </a:prstGeom>
          <a:noFill/>
        </p:spPr>
        <p:txBody>
          <a:bodyPr wrap="none" rtlCol="0">
            <a:spAutoFit/>
          </a:bodyPr>
          <a:lstStyle/>
          <a:p>
            <a:r>
              <a:rPr lang="en-US" sz="1400" dirty="0" smtClean="0">
                <a:solidFill>
                  <a:schemeClr val="bg1"/>
                </a:solidFill>
              </a:rPr>
              <a:t>~400 ft underground</a:t>
            </a:r>
            <a:endParaRPr lang="en-US" sz="1400" dirty="0">
              <a:solidFill>
                <a:schemeClr val="bg1"/>
              </a:solidFill>
            </a:endParaRPr>
          </a:p>
        </p:txBody>
      </p:sp>
      <p:sp>
        <p:nvSpPr>
          <p:cNvPr id="19" name="TextBox 18"/>
          <p:cNvSpPr txBox="1"/>
          <p:nvPr/>
        </p:nvSpPr>
        <p:spPr>
          <a:xfrm>
            <a:off x="1752600" y="5943600"/>
            <a:ext cx="1798890" cy="307777"/>
          </a:xfrm>
          <a:prstGeom prst="rect">
            <a:avLst/>
          </a:prstGeom>
          <a:noFill/>
        </p:spPr>
        <p:txBody>
          <a:bodyPr wrap="none" rtlCol="0">
            <a:spAutoFit/>
          </a:bodyPr>
          <a:lstStyle/>
          <a:p>
            <a:r>
              <a:rPr lang="en-US" sz="1400" dirty="0" smtClean="0">
                <a:solidFill>
                  <a:schemeClr val="bg1"/>
                </a:solidFill>
              </a:rPr>
              <a:t>~250 ft underground</a:t>
            </a:r>
            <a:endParaRPr lang="en-US" sz="1400" dirty="0">
              <a:solidFill>
                <a:schemeClr val="bg1"/>
              </a:solidFill>
            </a:endParaRPr>
          </a:p>
        </p:txBody>
      </p:sp>
      <p:sp>
        <p:nvSpPr>
          <p:cNvPr id="20" name="TextBox 19"/>
          <p:cNvSpPr txBox="1"/>
          <p:nvPr/>
        </p:nvSpPr>
        <p:spPr>
          <a:xfrm>
            <a:off x="5257800" y="5562600"/>
            <a:ext cx="1798890" cy="307777"/>
          </a:xfrm>
          <a:prstGeom prst="rect">
            <a:avLst/>
          </a:prstGeom>
          <a:noFill/>
        </p:spPr>
        <p:txBody>
          <a:bodyPr wrap="none" rtlCol="0">
            <a:spAutoFit/>
          </a:bodyPr>
          <a:lstStyle/>
          <a:p>
            <a:r>
              <a:rPr lang="en-US" sz="1400" dirty="0" smtClean="0">
                <a:solidFill>
                  <a:schemeClr val="bg1"/>
                </a:solidFill>
              </a:rPr>
              <a:t>~150 ft underground</a:t>
            </a:r>
            <a:endParaRPr lang="en-US" sz="1400" dirty="0">
              <a:solidFill>
                <a:schemeClr val="bg1"/>
              </a:solidFill>
            </a:endParaRPr>
          </a:p>
        </p:txBody>
      </p:sp>
      <p:sp>
        <p:nvSpPr>
          <p:cNvPr id="21" name="TextBox 20"/>
          <p:cNvSpPr txBox="1"/>
          <p:nvPr/>
        </p:nvSpPr>
        <p:spPr>
          <a:xfrm>
            <a:off x="1213528" y="851848"/>
            <a:ext cx="6941915" cy="430887"/>
          </a:xfrm>
          <a:prstGeom prst="rect">
            <a:avLst/>
          </a:prstGeom>
          <a:solidFill>
            <a:srgbClr val="92D050"/>
          </a:solidFill>
        </p:spPr>
        <p:txBody>
          <a:bodyPr wrap="square">
            <a:spAutoFit/>
          </a:bodyPr>
          <a:lstStyle/>
          <a:p>
            <a:pPr>
              <a:defRPr/>
            </a:pPr>
            <a:r>
              <a:rPr lang="en-US" sz="2200" dirty="0">
                <a:solidFill>
                  <a:srgbClr val="7030A0"/>
                </a:solidFill>
                <a:effectLst>
                  <a:outerShdw blurRad="38100" dist="38100" dir="2700000" algn="tl">
                    <a:srgbClr val="000000">
                      <a:alpha val="43137"/>
                    </a:srgbClr>
                  </a:outerShdw>
                </a:effectLst>
                <a:latin typeface="Arial" charset="0"/>
              </a:rPr>
              <a:t>Start with a 700 kW </a:t>
            </a:r>
            <a:r>
              <a:rPr lang="en-US" sz="2200" dirty="0" smtClean="0">
                <a:solidFill>
                  <a:srgbClr val="7030A0"/>
                </a:solidFill>
                <a:effectLst>
                  <a:outerShdw blurRad="38100" dist="38100" dir="2700000" algn="tl">
                    <a:srgbClr val="000000">
                      <a:alpha val="43137"/>
                    </a:srgbClr>
                  </a:outerShdw>
                </a:effectLst>
                <a:latin typeface="Arial" charset="0"/>
              </a:rPr>
              <a:t>beam</a:t>
            </a:r>
            <a:r>
              <a:rPr lang="en-US" sz="2200" dirty="0" smtClean="0">
                <a:solidFill>
                  <a:srgbClr val="7030A0"/>
                </a:solidFill>
                <a:effectLst>
                  <a:outerShdw blurRad="38100" dist="38100" dir="2700000" algn="tl">
                    <a:srgbClr val="000000">
                      <a:alpha val="43137"/>
                    </a:srgbClr>
                  </a:outerShdw>
                </a:effectLst>
              </a:rPr>
              <a:t>. Upgradeable to &gt; </a:t>
            </a:r>
            <a:r>
              <a:rPr lang="en-US" sz="2200" dirty="0" smtClean="0">
                <a:solidFill>
                  <a:srgbClr val="7030A0"/>
                </a:solidFill>
                <a:effectLst>
                  <a:outerShdw blurRad="38100" dist="38100" dir="2700000" algn="tl">
                    <a:srgbClr val="000000">
                      <a:alpha val="43137"/>
                    </a:srgbClr>
                  </a:outerShdw>
                </a:effectLst>
                <a:latin typeface="Arial" charset="0"/>
              </a:rPr>
              <a:t>2.0 MW. </a:t>
            </a:r>
            <a:endParaRPr lang="en-US" sz="2200" dirty="0">
              <a:solidFill>
                <a:srgbClr val="7030A0"/>
              </a:solidFill>
              <a:effectLst>
                <a:outerShdw blurRad="38100" dist="38100" dir="2700000" algn="tl">
                  <a:srgbClr val="000000">
                    <a:alpha val="43137"/>
                  </a:srgbClr>
                </a:outerShdw>
              </a:effectLst>
              <a:latin typeface="Arial" charset="0"/>
            </a:endParaRPr>
          </a:p>
        </p:txBody>
      </p:sp>
      <p:sp>
        <p:nvSpPr>
          <p:cNvPr id="18" name="TextBox 12"/>
          <p:cNvSpPr txBox="1">
            <a:spLocks noChangeArrowheads="1"/>
          </p:cNvSpPr>
          <p:nvPr/>
        </p:nvSpPr>
        <p:spPr bwMode="auto">
          <a:xfrm>
            <a:off x="0" y="2209800"/>
            <a:ext cx="3398303" cy="1200329"/>
          </a:xfrm>
          <a:prstGeom prst="rect">
            <a:avLst/>
          </a:prstGeom>
          <a:solidFill>
            <a:srgbClr val="92D050"/>
          </a:solidFill>
          <a:ln w="9525">
            <a:noFill/>
            <a:miter lim="800000"/>
            <a:headEnd/>
            <a:tailEnd/>
          </a:ln>
        </p:spPr>
        <p:txBody>
          <a:bodyPr wrap="none">
            <a:spAutoFit/>
          </a:bodyPr>
          <a:lstStyle/>
          <a:p>
            <a:pPr>
              <a:buFont typeface="Wingdings" pitchFamily="2" charset="2"/>
              <a:buChar char="Ø"/>
            </a:pPr>
            <a:r>
              <a:rPr lang="en-US" dirty="0"/>
              <a:t> </a:t>
            </a:r>
            <a:r>
              <a:rPr lang="en-US" dirty="0">
                <a:solidFill>
                  <a:srgbClr val="C00000"/>
                </a:solidFill>
              </a:rPr>
              <a:t>Allow NUMI/MINERVA/</a:t>
            </a:r>
            <a:r>
              <a:rPr lang="en-US" dirty="0" err="1">
                <a:solidFill>
                  <a:srgbClr val="C00000"/>
                </a:solidFill>
              </a:rPr>
              <a:t>NOvA</a:t>
            </a:r>
            <a:endParaRPr lang="en-US" dirty="0">
              <a:solidFill>
                <a:srgbClr val="C00000"/>
              </a:solidFill>
            </a:endParaRPr>
          </a:p>
          <a:p>
            <a:r>
              <a:rPr lang="en-US" dirty="0">
                <a:solidFill>
                  <a:srgbClr val="C00000"/>
                </a:solidFill>
              </a:rPr>
              <a:t>running with LBNE</a:t>
            </a:r>
          </a:p>
          <a:p>
            <a:pPr>
              <a:buFont typeface="Wingdings" pitchFamily="2" charset="2"/>
              <a:buChar char="Ø"/>
            </a:pPr>
            <a:r>
              <a:rPr lang="en-US" dirty="0"/>
              <a:t> </a:t>
            </a:r>
            <a:r>
              <a:rPr lang="en-US" dirty="0">
                <a:solidFill>
                  <a:srgbClr val="C00000"/>
                </a:solidFill>
              </a:rPr>
              <a:t>Maximize distance between </a:t>
            </a:r>
          </a:p>
          <a:p>
            <a:r>
              <a:rPr lang="en-US" dirty="0">
                <a:solidFill>
                  <a:srgbClr val="C00000"/>
                </a:solidFill>
              </a:rPr>
              <a:t>target  and Near </a:t>
            </a:r>
            <a:r>
              <a:rPr lang="en-US" dirty="0" smtClean="0">
                <a:solidFill>
                  <a:srgbClr val="C00000"/>
                </a:solidFill>
              </a:rPr>
              <a:t>Detector</a:t>
            </a:r>
            <a:endParaRPr lang="en-US" dirty="0">
              <a:solidFill>
                <a:schemeClr val="accent2"/>
              </a:solidFill>
            </a:endParaRPr>
          </a:p>
        </p:txBody>
      </p:sp>
      <p:sp>
        <p:nvSpPr>
          <p:cNvPr id="22" name="TextBox 21"/>
          <p:cNvSpPr txBox="1"/>
          <p:nvPr/>
        </p:nvSpPr>
        <p:spPr>
          <a:xfrm>
            <a:off x="6096000" y="4800600"/>
            <a:ext cx="2249398" cy="646331"/>
          </a:xfrm>
          <a:prstGeom prst="rect">
            <a:avLst/>
          </a:prstGeom>
          <a:noFill/>
        </p:spPr>
        <p:txBody>
          <a:bodyPr wrap="none" rtlCol="0">
            <a:spAutoFit/>
          </a:bodyPr>
          <a:lstStyle/>
          <a:p>
            <a:r>
              <a:rPr lang="en-US" dirty="0" smtClean="0">
                <a:solidFill>
                  <a:srgbClr val="FFFF00"/>
                </a:solidFill>
              </a:rPr>
              <a:t>48 degree hor. bend</a:t>
            </a:r>
          </a:p>
          <a:p>
            <a:r>
              <a:rPr lang="en-US" dirty="0" smtClean="0">
                <a:solidFill>
                  <a:srgbClr val="FFFF00"/>
                </a:solidFill>
              </a:rPr>
              <a:t>to point to SD</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30</a:t>
            </a:fld>
            <a:endParaRPr lang="en-US"/>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7" name="Picture 6" descr="TarStress11_Run00000.jpg"/>
          <p:cNvPicPr>
            <a:picLocks noChangeAspect="1"/>
          </p:cNvPicPr>
          <p:nvPr/>
        </p:nvPicPr>
        <p:blipFill>
          <a:blip r:embed="rId2"/>
          <a:stretch>
            <a:fillRect/>
          </a:stretch>
        </p:blipFill>
        <p:spPr>
          <a:xfrm>
            <a:off x="12701" y="1701800"/>
            <a:ext cx="6855836" cy="5156200"/>
          </a:xfrm>
          <a:prstGeom prst="rect">
            <a:avLst/>
          </a:prstGeom>
        </p:spPr>
      </p:pic>
      <p:sp>
        <p:nvSpPr>
          <p:cNvPr id="8" name="Content Placeholder 4"/>
          <p:cNvSpPr>
            <a:spLocks noGrp="1"/>
          </p:cNvSpPr>
          <p:nvPr>
            <p:ph sz="quarter" idx="1"/>
          </p:nvPr>
        </p:nvSpPr>
        <p:spPr>
          <a:xfrm>
            <a:off x="6868536" y="1600199"/>
            <a:ext cx="2275463" cy="4919270"/>
          </a:xfrm>
        </p:spPr>
        <p:txBody>
          <a:bodyPr>
            <a:noAutofit/>
          </a:bodyPr>
          <a:lstStyle/>
          <a:p>
            <a:r>
              <a:rPr lang="en-US" sz="2000" dirty="0" smtClean="0"/>
              <a:t>120 </a:t>
            </a:r>
            <a:r>
              <a:rPr lang="en-US" sz="2000" dirty="0" err="1" smtClean="0"/>
              <a:t>GeV</a:t>
            </a:r>
            <a:endParaRPr lang="en-US" sz="2000" dirty="0" smtClean="0"/>
          </a:p>
          <a:p>
            <a:r>
              <a:rPr lang="en-US" sz="2000" dirty="0" smtClean="0"/>
              <a:t>0.2 mm sigma</a:t>
            </a:r>
          </a:p>
          <a:p>
            <a:r>
              <a:rPr lang="en-US" sz="2000" dirty="0" smtClean="0"/>
              <a:t>Elastic/plastic</a:t>
            </a:r>
          </a:p>
          <a:p>
            <a:r>
              <a:rPr lang="en-US" sz="2000" dirty="0" smtClean="0"/>
              <a:t>Temp Dependent </a:t>
            </a:r>
            <a:r>
              <a:rPr lang="en-US" sz="2000" dirty="0" err="1" smtClean="0"/>
              <a:t>Mat’l</a:t>
            </a:r>
            <a:r>
              <a:rPr lang="en-US" sz="2000" dirty="0" smtClean="0"/>
              <a:t> Properties</a:t>
            </a:r>
          </a:p>
          <a:p>
            <a:r>
              <a:rPr lang="en-US" sz="2000" dirty="0" smtClean="0"/>
              <a:t>Peak </a:t>
            </a:r>
            <a:r>
              <a:rPr lang="en-US" sz="2000" dirty="0" err="1" smtClean="0"/>
              <a:t>Seqv</a:t>
            </a:r>
            <a:r>
              <a:rPr lang="en-US" sz="2000" dirty="0" smtClean="0"/>
              <a:t> is 300 </a:t>
            </a:r>
            <a:r>
              <a:rPr lang="en-US" sz="2000" dirty="0" err="1" smtClean="0"/>
              <a:t>MPa</a:t>
            </a:r>
            <a:endParaRPr lang="en-US" sz="2000" dirty="0" smtClean="0"/>
          </a:p>
          <a:p>
            <a:r>
              <a:rPr lang="en-US" sz="2000" dirty="0" smtClean="0"/>
              <a:t>Peak Temp is ~800 C</a:t>
            </a:r>
          </a:p>
          <a:p>
            <a:r>
              <a:rPr lang="en-US" sz="2000" dirty="0" smtClean="0"/>
              <a:t>Be Melting Temp is 1278 C</a:t>
            </a:r>
          </a:p>
          <a:p>
            <a:r>
              <a:rPr lang="en-US" sz="2000" dirty="0" smtClean="0"/>
              <a:t>Be UTS at 600 C is ~150 </a:t>
            </a:r>
            <a:r>
              <a:rPr lang="en-US" sz="2000" dirty="0" err="1" smtClean="0"/>
              <a:t>MPa</a:t>
            </a:r>
            <a:endParaRPr lang="en-US" sz="2000" dirty="0" smtClean="0"/>
          </a:p>
        </p:txBody>
      </p:sp>
      <p:sp>
        <p:nvSpPr>
          <p:cNvPr id="9" name="Date Placeholder 8"/>
          <p:cNvSpPr>
            <a:spLocks noGrp="1"/>
          </p:cNvSpPr>
          <p:nvPr>
            <p:ph type="dt" sz="half" idx="10"/>
          </p:nvPr>
        </p:nvSpPr>
        <p:spPr/>
        <p:txBody>
          <a:bodyPr/>
          <a:lstStyle/>
          <a:p>
            <a:r>
              <a:rPr lang="en-US" smtClean="0"/>
              <a:t>5/2/11</a:t>
            </a:r>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5600" y="6519469"/>
            <a:ext cx="5421083" cy="365125"/>
          </a:xfrm>
        </p:spPr>
        <p:txBody>
          <a:bodyPr/>
          <a:lstStyle/>
          <a:p>
            <a:r>
              <a:rPr lang="en-US" smtClean="0"/>
              <a:t>P. Hurh: High-Power Targets R&amp;D for LBNE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31</a:t>
            </a:fld>
            <a:endParaRPr lang="en-US"/>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7" name="Picture 6" descr="P-bar Target.jpg"/>
          <p:cNvPicPr>
            <a:picLocks noChangeAspect="1"/>
          </p:cNvPicPr>
          <p:nvPr/>
        </p:nvPicPr>
        <p:blipFill>
          <a:blip r:embed="rId2"/>
          <a:stretch>
            <a:fillRect/>
          </a:stretch>
        </p:blipFill>
        <p:spPr>
          <a:xfrm>
            <a:off x="0" y="1516698"/>
            <a:ext cx="4712115" cy="5341302"/>
          </a:xfrm>
          <a:prstGeom prst="rect">
            <a:avLst/>
          </a:prstGeom>
          <a:effectLst>
            <a:outerShdw blurRad="88900" dist="76200" dir="2700000">
              <a:srgbClr val="000000">
                <a:alpha val="43000"/>
              </a:srgbClr>
            </a:outerShdw>
          </a:effectLst>
        </p:spPr>
      </p:pic>
      <p:sp>
        <p:nvSpPr>
          <p:cNvPr id="8" name="Content Placeholder 4"/>
          <p:cNvSpPr>
            <a:spLocks noGrp="1"/>
          </p:cNvSpPr>
          <p:nvPr>
            <p:ph sz="quarter" idx="1"/>
          </p:nvPr>
        </p:nvSpPr>
        <p:spPr>
          <a:xfrm>
            <a:off x="5041900" y="1600199"/>
            <a:ext cx="4102099" cy="4919270"/>
          </a:xfrm>
        </p:spPr>
        <p:txBody>
          <a:bodyPr>
            <a:noAutofit/>
          </a:bodyPr>
          <a:lstStyle/>
          <a:p>
            <a:r>
              <a:rPr lang="en-US" sz="2000" dirty="0" smtClean="0"/>
              <a:t>Rotated 17 degrees every pulse</a:t>
            </a:r>
          </a:p>
          <a:p>
            <a:r>
              <a:rPr lang="en-US" sz="2000" dirty="0" smtClean="0"/>
              <a:t>Moved 1 mm vertically every 2e17 protons</a:t>
            </a:r>
          </a:p>
          <a:p>
            <a:r>
              <a:rPr lang="en-US" sz="2000" dirty="0" smtClean="0"/>
              <a:t>Typical beam sigma was 0.195 mm (last 1-2 months of running at 0.15 mm)</a:t>
            </a:r>
          </a:p>
          <a:p>
            <a:r>
              <a:rPr lang="en-US" sz="2000" dirty="0" smtClean="0"/>
              <a:t>Typical </a:t>
            </a:r>
            <a:r>
              <a:rPr lang="en-US" sz="2000" dirty="0" err="1" smtClean="0"/>
              <a:t>ppp</a:t>
            </a:r>
            <a:r>
              <a:rPr lang="en-US" sz="2000" dirty="0" smtClean="0"/>
              <a:t> was 8E12</a:t>
            </a:r>
          </a:p>
          <a:p>
            <a:r>
              <a:rPr lang="en-US" sz="2000" dirty="0" smtClean="0"/>
              <a:t>This target saw about 5e6 pulses at the time photo was taken</a:t>
            </a:r>
          </a:p>
        </p:txBody>
      </p:sp>
      <p:grpSp>
        <p:nvGrpSpPr>
          <p:cNvPr id="11" name="Group 10"/>
          <p:cNvGrpSpPr/>
          <p:nvPr/>
        </p:nvGrpSpPr>
        <p:grpSpPr>
          <a:xfrm>
            <a:off x="838200" y="771102"/>
            <a:ext cx="4572000" cy="6091267"/>
            <a:chOff x="1384300" y="428202"/>
            <a:chExt cx="4572000" cy="6091267"/>
          </a:xfrm>
        </p:grpSpPr>
        <p:pic>
          <p:nvPicPr>
            <p:cNvPr id="9" name="Picture 8" descr="Target 7 After small.jpg"/>
            <p:cNvPicPr>
              <a:picLocks noChangeAspect="1"/>
            </p:cNvPicPr>
            <p:nvPr/>
          </p:nvPicPr>
          <p:blipFill>
            <a:blip r:embed="rId3"/>
            <a:stretch>
              <a:fillRect/>
            </a:stretch>
          </p:blipFill>
          <p:spPr>
            <a:xfrm>
              <a:off x="1384300" y="428202"/>
              <a:ext cx="4572000" cy="6091267"/>
            </a:xfrm>
            <a:prstGeom prst="rect">
              <a:avLst/>
            </a:prstGeom>
          </p:spPr>
        </p:pic>
        <p:sp>
          <p:nvSpPr>
            <p:cNvPr id="10" name="TextBox 9"/>
            <p:cNvSpPr txBox="1"/>
            <p:nvPr/>
          </p:nvSpPr>
          <p:spPr>
            <a:xfrm>
              <a:off x="2413000" y="5314265"/>
              <a:ext cx="3543300" cy="923330"/>
            </a:xfrm>
            <a:prstGeom prst="rect">
              <a:avLst/>
            </a:prstGeom>
            <a:noFill/>
          </p:spPr>
          <p:txBody>
            <a:bodyPr wrap="square" rtlCol="0">
              <a:spAutoFit/>
            </a:bodyPr>
            <a:lstStyle/>
            <a:p>
              <a:r>
                <a:rPr lang="en-US" dirty="0" err="1" smtClean="0">
                  <a:solidFill>
                    <a:srgbClr val="F1CCB5"/>
                  </a:solidFill>
                </a:rPr>
                <a:t>Pbar</a:t>
              </a:r>
              <a:r>
                <a:rPr lang="en-US" dirty="0" smtClean="0">
                  <a:solidFill>
                    <a:srgbClr val="F1CCB5"/>
                  </a:solidFill>
                </a:rPr>
                <a:t> Target 7 without Be cover. </a:t>
              </a:r>
              <a:r>
                <a:rPr lang="en-US" dirty="0" err="1" smtClean="0">
                  <a:solidFill>
                    <a:srgbClr val="F1CCB5"/>
                  </a:solidFill>
                </a:rPr>
                <a:t>Inconel</a:t>
              </a:r>
              <a:r>
                <a:rPr lang="en-US" dirty="0" smtClean="0">
                  <a:solidFill>
                    <a:srgbClr val="F1CCB5"/>
                  </a:solidFill>
                </a:rPr>
                <a:t> Target Material is Consumable!</a:t>
              </a:r>
              <a:endParaRPr lang="en-US" dirty="0">
                <a:solidFill>
                  <a:srgbClr val="F1CCB5"/>
                </a:solidFill>
              </a:endParaRPr>
            </a:p>
          </p:txBody>
        </p:sp>
      </p:grpSp>
      <p:sp>
        <p:nvSpPr>
          <p:cNvPr id="12" name="Date Placeholder 11"/>
          <p:cNvSpPr>
            <a:spLocks noGrp="1"/>
          </p:cNvSpPr>
          <p:nvPr>
            <p:ph type="dt" sz="half" idx="10"/>
          </p:nvPr>
        </p:nvSpPr>
        <p:spPr/>
        <p:txBody>
          <a:bodyPr/>
          <a:lstStyle/>
          <a:p>
            <a:r>
              <a:rPr lang="en-US" smtClean="0"/>
              <a:t>5/2/11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32</a:t>
            </a:fld>
            <a:endParaRPr lang="en-US"/>
          </a:p>
        </p:txBody>
      </p:sp>
      <p:sp>
        <p:nvSpPr>
          <p:cNvPr id="5" name="Content Placeholder 4"/>
          <p:cNvSpPr>
            <a:spLocks noGrp="1"/>
          </p:cNvSpPr>
          <p:nvPr>
            <p:ph sz="quarter" idx="1"/>
          </p:nvPr>
        </p:nvSpPr>
        <p:spPr/>
        <p:txBody>
          <a:bodyPr/>
          <a:lstStyle/>
          <a:p>
            <a:r>
              <a:rPr lang="en-US" dirty="0" smtClean="0"/>
              <a:t>Possible explanations</a:t>
            </a:r>
          </a:p>
          <a:p>
            <a:pPr lvl="1"/>
            <a:r>
              <a:rPr lang="en-US" dirty="0" smtClean="0"/>
              <a:t>Small areas of deformation not visible</a:t>
            </a:r>
          </a:p>
          <a:p>
            <a:pPr lvl="2"/>
            <a:r>
              <a:rPr lang="en-US" dirty="0" smtClean="0"/>
              <a:t>Analysis indicates about 0.05 mm of plastic deformation on surface in an outward “bump” with diameter of about 1 mm</a:t>
            </a:r>
          </a:p>
          <a:p>
            <a:pPr lvl="1"/>
            <a:r>
              <a:rPr lang="en-US" dirty="0" smtClean="0"/>
              <a:t>Beam profile is not </a:t>
            </a:r>
            <a:r>
              <a:rPr lang="en-US" dirty="0" err="1" smtClean="0"/>
              <a:t>gaussian</a:t>
            </a:r>
            <a:endParaRPr lang="en-US" dirty="0" smtClean="0"/>
          </a:p>
          <a:p>
            <a:pPr lvl="2"/>
            <a:r>
              <a:rPr lang="en-US" dirty="0" smtClean="0"/>
              <a:t>At such small sigma, peak energy deposition would be reduced greatly if profile were flat in center of beam</a:t>
            </a:r>
          </a:p>
          <a:p>
            <a:pPr lvl="1"/>
            <a:r>
              <a:rPr lang="en-US" dirty="0" smtClean="0"/>
              <a:t>Fast energy deposition rate creates high strain rates</a:t>
            </a:r>
          </a:p>
          <a:p>
            <a:pPr lvl="2"/>
            <a:r>
              <a:rPr lang="en-US" dirty="0" smtClean="0"/>
              <a:t>Yield strength of metals increases for high strain rates</a:t>
            </a:r>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sp>
        <p:nvSpPr>
          <p:cNvPr id="7" name="Date Placeholder 6"/>
          <p:cNvSpPr>
            <a:spLocks noGrp="1"/>
          </p:cNvSpPr>
          <p:nvPr>
            <p:ph type="dt" sz="half" idx="10"/>
          </p:nvPr>
        </p:nvSpPr>
        <p:spPr/>
        <p:txBody>
          <a:bodyPr/>
          <a:lstStyle/>
          <a:p>
            <a:r>
              <a:rPr lang="en-US" smtClean="0"/>
              <a:t>5/2/11</a:t>
            </a:r>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33</a:t>
            </a:fld>
            <a:endParaRPr lang="en-US"/>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7" name="Picture 6" descr="TarStress11_Run00002.jpg"/>
          <p:cNvPicPr>
            <a:picLocks noChangeAspect="1"/>
          </p:cNvPicPr>
          <p:nvPr/>
        </p:nvPicPr>
        <p:blipFill>
          <a:blip r:embed="rId2"/>
          <a:stretch>
            <a:fillRect/>
          </a:stretch>
        </p:blipFill>
        <p:spPr>
          <a:xfrm>
            <a:off x="50801" y="1574800"/>
            <a:ext cx="6324600" cy="5029200"/>
          </a:xfrm>
          <a:prstGeom prst="rect">
            <a:avLst/>
          </a:prstGeom>
        </p:spPr>
      </p:pic>
      <p:sp>
        <p:nvSpPr>
          <p:cNvPr id="8" name="Content Placeholder 4"/>
          <p:cNvSpPr>
            <a:spLocks noGrp="1"/>
          </p:cNvSpPr>
          <p:nvPr>
            <p:ph sz="quarter" idx="1"/>
          </p:nvPr>
        </p:nvSpPr>
        <p:spPr>
          <a:xfrm>
            <a:off x="6375401" y="1600199"/>
            <a:ext cx="2768598" cy="4919270"/>
          </a:xfrm>
        </p:spPr>
        <p:txBody>
          <a:bodyPr>
            <a:noAutofit/>
          </a:bodyPr>
          <a:lstStyle/>
          <a:p>
            <a:r>
              <a:rPr lang="en-US" sz="2000" dirty="0" smtClean="0"/>
              <a:t>Max strain predicted is 0.01 strain</a:t>
            </a:r>
          </a:p>
          <a:p>
            <a:r>
              <a:rPr lang="en-US" sz="2000" dirty="0" smtClean="0"/>
              <a:t>Pulse length is 1.6 micro-sec</a:t>
            </a:r>
          </a:p>
          <a:p>
            <a:r>
              <a:rPr lang="en-US" sz="2000" dirty="0" smtClean="0"/>
              <a:t>Strain rate is over 6,000 s</a:t>
            </a:r>
            <a:r>
              <a:rPr lang="en-US" sz="2000" baseline="30000" dirty="0" smtClean="0"/>
              <a:t>-1</a:t>
            </a:r>
            <a:endParaRPr lang="en-US" sz="2000" dirty="0" smtClean="0"/>
          </a:p>
          <a:p>
            <a:r>
              <a:rPr lang="en-US" sz="2000" dirty="0" smtClean="0"/>
              <a:t>For LBNE 2.3 MW, 3.5 mm sigma, strain rate=100 s</a:t>
            </a:r>
            <a:r>
              <a:rPr lang="en-US" sz="2000" baseline="30000" dirty="0" smtClean="0"/>
              <a:t>-1</a:t>
            </a:r>
          </a:p>
          <a:p>
            <a:r>
              <a:rPr lang="en-US" sz="2000" dirty="0" smtClean="0"/>
              <a:t>For LBNE 2.3 MW, 1.5 mm sigma, strain rate=340 s</a:t>
            </a:r>
            <a:r>
              <a:rPr lang="en-US" sz="2000" baseline="30000" dirty="0" smtClean="0"/>
              <a:t>-1</a:t>
            </a:r>
            <a:endParaRPr lang="en-US" sz="2000" dirty="0" smtClean="0"/>
          </a:p>
        </p:txBody>
      </p:sp>
      <p:sp>
        <p:nvSpPr>
          <p:cNvPr id="9" name="Date Placeholder 8"/>
          <p:cNvSpPr>
            <a:spLocks noGrp="1"/>
          </p:cNvSpPr>
          <p:nvPr>
            <p:ph type="dt" sz="half" idx="10"/>
          </p:nvPr>
        </p:nvSpPr>
        <p:spPr/>
        <p:txBody>
          <a:bodyPr/>
          <a:lstStyle/>
          <a:p>
            <a:r>
              <a:rPr lang="en-US" smtClean="0"/>
              <a:t>5/2/11</a:t>
            </a:r>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34</a:t>
            </a:fld>
            <a:endParaRPr lang="en-US"/>
          </a:p>
        </p:txBody>
      </p:sp>
      <p:sp>
        <p:nvSpPr>
          <p:cNvPr id="7"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8" name="Picture 7" descr="Be tensile test 1.jpg"/>
          <p:cNvPicPr>
            <a:picLocks noChangeAspect="1"/>
          </p:cNvPicPr>
          <p:nvPr/>
        </p:nvPicPr>
        <p:blipFill>
          <a:blip r:embed="rId2"/>
          <a:stretch>
            <a:fillRect/>
          </a:stretch>
        </p:blipFill>
        <p:spPr>
          <a:xfrm>
            <a:off x="0" y="1516698"/>
            <a:ext cx="3581400" cy="4826000"/>
          </a:xfrm>
          <a:prstGeom prst="rect">
            <a:avLst/>
          </a:prstGeom>
        </p:spPr>
      </p:pic>
      <p:pic>
        <p:nvPicPr>
          <p:cNvPr id="9" name="Picture 8" descr="UTS vs strain rate.jpg"/>
          <p:cNvPicPr>
            <a:picLocks noChangeAspect="1"/>
          </p:cNvPicPr>
          <p:nvPr/>
        </p:nvPicPr>
        <p:blipFill>
          <a:blip r:embed="rId3"/>
          <a:stretch>
            <a:fillRect/>
          </a:stretch>
        </p:blipFill>
        <p:spPr>
          <a:xfrm>
            <a:off x="3841750" y="1516698"/>
            <a:ext cx="4897288" cy="3460750"/>
          </a:xfrm>
          <a:prstGeom prst="rect">
            <a:avLst/>
          </a:prstGeom>
        </p:spPr>
      </p:pic>
      <p:sp>
        <p:nvSpPr>
          <p:cNvPr id="10" name="Content Placeholder 4"/>
          <p:cNvSpPr>
            <a:spLocks noGrp="1"/>
          </p:cNvSpPr>
          <p:nvPr>
            <p:ph sz="quarter" idx="1"/>
          </p:nvPr>
        </p:nvSpPr>
        <p:spPr>
          <a:xfrm>
            <a:off x="4013200" y="5143499"/>
            <a:ext cx="5130799" cy="1375969"/>
          </a:xfrm>
        </p:spPr>
        <p:txBody>
          <a:bodyPr>
            <a:noAutofit/>
          </a:bodyPr>
          <a:lstStyle/>
          <a:p>
            <a:r>
              <a:rPr lang="en-US" sz="2000" dirty="0" smtClean="0"/>
              <a:t>Yield and Ultimate Stresses increase by 25-40% at strain rates greater than 100 s</a:t>
            </a:r>
            <a:r>
              <a:rPr lang="en-US" sz="2000" baseline="30000" dirty="0" smtClean="0"/>
              <a:t>-1</a:t>
            </a:r>
          </a:p>
          <a:p>
            <a:r>
              <a:rPr lang="en-US" sz="2000" dirty="0" smtClean="0"/>
              <a:t>Significant increased hardening as well</a:t>
            </a:r>
          </a:p>
          <a:p>
            <a:endParaRPr lang="en-US" sz="2000" dirty="0" smtClean="0"/>
          </a:p>
        </p:txBody>
      </p:sp>
      <p:sp>
        <p:nvSpPr>
          <p:cNvPr id="12" name="TextBox 11"/>
          <p:cNvSpPr txBox="1"/>
          <p:nvPr/>
        </p:nvSpPr>
        <p:spPr>
          <a:xfrm>
            <a:off x="533400" y="4977448"/>
            <a:ext cx="2679700" cy="861774"/>
          </a:xfrm>
          <a:prstGeom prst="rect">
            <a:avLst/>
          </a:prstGeom>
          <a:noFill/>
        </p:spPr>
        <p:txBody>
          <a:bodyPr wrap="square" rtlCol="0">
            <a:spAutoFit/>
          </a:bodyPr>
          <a:lstStyle/>
          <a:p>
            <a:r>
              <a:rPr lang="en-US" sz="1000" dirty="0" smtClean="0"/>
              <a:t>F.L. </a:t>
            </a:r>
            <a:r>
              <a:rPr lang="en-US" sz="1000" dirty="0" err="1" smtClean="0"/>
              <a:t>Schierloh</a:t>
            </a:r>
            <a:r>
              <a:rPr lang="en-US" sz="1000" dirty="0" smtClean="0"/>
              <a:t> and S.G Babcock, Tensile Properties of Beryllium at High Strain Rates and Temperatures, AFML-TR-69-273, General Motors Tech Center, 1969</a:t>
            </a:r>
          </a:p>
          <a:p>
            <a:endParaRPr lang="en-US" sz="1000" dirty="0"/>
          </a:p>
        </p:txBody>
      </p:sp>
      <p:sp>
        <p:nvSpPr>
          <p:cNvPr id="13" name="TextBox 12"/>
          <p:cNvSpPr txBox="1"/>
          <p:nvPr/>
        </p:nvSpPr>
        <p:spPr>
          <a:xfrm>
            <a:off x="2135311" y="1981200"/>
            <a:ext cx="1077789" cy="369332"/>
          </a:xfrm>
          <a:prstGeom prst="rect">
            <a:avLst/>
          </a:prstGeom>
          <a:noFill/>
        </p:spPr>
        <p:txBody>
          <a:bodyPr wrap="none" rtlCol="0">
            <a:spAutoFit/>
          </a:bodyPr>
          <a:lstStyle/>
          <a:p>
            <a:r>
              <a:rPr lang="en-US" dirty="0" smtClean="0"/>
              <a:t>S200E Be</a:t>
            </a:r>
            <a:endParaRPr lang="en-US" dirty="0"/>
          </a:p>
        </p:txBody>
      </p:sp>
      <p:sp>
        <p:nvSpPr>
          <p:cNvPr id="14" name="TextBox 13"/>
          <p:cNvSpPr txBox="1"/>
          <p:nvPr/>
        </p:nvSpPr>
        <p:spPr>
          <a:xfrm>
            <a:off x="4521200" y="1765756"/>
            <a:ext cx="1828800" cy="1169551"/>
          </a:xfrm>
          <a:prstGeom prst="rect">
            <a:avLst/>
          </a:prstGeom>
          <a:noFill/>
        </p:spPr>
        <p:txBody>
          <a:bodyPr wrap="square" rtlCol="0">
            <a:spAutoFit/>
          </a:bodyPr>
          <a:lstStyle/>
          <a:p>
            <a:r>
              <a:rPr lang="en-US" sz="1000" dirty="0" smtClean="0"/>
              <a:t>T Nicholas, et al., Mechanical Properties of Structural Grades of Beryllium at High Strain Rates, AFML-TR-76-168, Air Force Materials Laboratory, Wright Patterson Air Force Base, Ohio, 1976 </a:t>
            </a:r>
            <a:endParaRPr lang="en-US" sz="1000" dirty="0"/>
          </a:p>
        </p:txBody>
      </p:sp>
      <p:sp>
        <p:nvSpPr>
          <p:cNvPr id="15" name="TextBox 14"/>
          <p:cNvSpPr txBox="1"/>
          <p:nvPr/>
        </p:nvSpPr>
        <p:spPr>
          <a:xfrm>
            <a:off x="6350000" y="1796534"/>
            <a:ext cx="1782685" cy="369332"/>
          </a:xfrm>
          <a:prstGeom prst="rect">
            <a:avLst/>
          </a:prstGeom>
          <a:noFill/>
        </p:spPr>
        <p:txBody>
          <a:bodyPr wrap="none" rtlCol="0">
            <a:spAutoFit/>
          </a:bodyPr>
          <a:lstStyle/>
          <a:p>
            <a:r>
              <a:rPr lang="en-US" dirty="0" smtClean="0"/>
              <a:t>UTS </a:t>
            </a:r>
            <a:r>
              <a:rPr lang="en-US" dirty="0" err="1" smtClean="0"/>
              <a:t>vs</a:t>
            </a:r>
            <a:r>
              <a:rPr lang="en-US" dirty="0" smtClean="0"/>
              <a:t> strain rate</a:t>
            </a:r>
            <a:endParaRPr lang="en-US" dirty="0"/>
          </a:p>
        </p:txBody>
      </p:sp>
      <p:sp>
        <p:nvSpPr>
          <p:cNvPr id="16" name="Date Placeholder 15"/>
          <p:cNvSpPr>
            <a:spLocks noGrp="1"/>
          </p:cNvSpPr>
          <p:nvPr>
            <p:ph type="dt" sz="half" idx="10"/>
          </p:nvPr>
        </p:nvSpPr>
        <p:spPr/>
        <p:txBody>
          <a:bodyPr/>
          <a:lstStyle/>
          <a:p>
            <a:r>
              <a:rPr lang="en-US" smtClean="0"/>
              <a:t>5/2/11</a:t>
            </a:r>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Beryllium R&amp;D: </a:t>
            </a:r>
            <a:br>
              <a:rPr lang="en-US" sz="3600" dirty="0" smtClean="0"/>
            </a:br>
            <a:r>
              <a:rPr lang="en-US" sz="3600" dirty="0" smtClean="0"/>
              <a:t>Failure Criteria – Simulation versus Reality</a:t>
            </a:r>
            <a:endParaRPr lang="en-US" sz="3600"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35</a:t>
            </a:fld>
            <a:endParaRPr lang="en-US"/>
          </a:p>
        </p:txBody>
      </p:sp>
      <p:pic>
        <p:nvPicPr>
          <p:cNvPr id="9" name="Picture 8" descr="Li Lens Window Damage large.jpg"/>
          <p:cNvPicPr>
            <a:picLocks noChangeAspect="1"/>
          </p:cNvPicPr>
          <p:nvPr/>
        </p:nvPicPr>
        <p:blipFill>
          <a:blip r:embed="rId2"/>
          <a:srcRect r="9211"/>
          <a:stretch>
            <a:fillRect/>
          </a:stretch>
        </p:blipFill>
        <p:spPr>
          <a:xfrm>
            <a:off x="139700" y="1667932"/>
            <a:ext cx="6134100" cy="4504267"/>
          </a:xfrm>
          <a:prstGeom prst="rect">
            <a:avLst/>
          </a:prstGeom>
        </p:spPr>
      </p:pic>
      <p:pic>
        <p:nvPicPr>
          <p:cNvPr id="10" name="Picture 9" descr="Li Lens Window Damage.jpg"/>
          <p:cNvPicPr>
            <a:picLocks noChangeAspect="1"/>
          </p:cNvPicPr>
          <p:nvPr/>
        </p:nvPicPr>
        <p:blipFill>
          <a:blip r:embed="rId3"/>
          <a:stretch>
            <a:fillRect/>
          </a:stretch>
        </p:blipFill>
        <p:spPr>
          <a:xfrm>
            <a:off x="83127" y="1653644"/>
            <a:ext cx="6190673" cy="4728987"/>
          </a:xfrm>
          <a:prstGeom prst="rect">
            <a:avLst/>
          </a:prstGeom>
        </p:spPr>
      </p:pic>
      <p:sp>
        <p:nvSpPr>
          <p:cNvPr id="11" name="Content Placeholder 4"/>
          <p:cNvSpPr>
            <a:spLocks noGrp="1"/>
          </p:cNvSpPr>
          <p:nvPr>
            <p:ph sz="quarter" idx="1"/>
          </p:nvPr>
        </p:nvSpPr>
        <p:spPr>
          <a:xfrm>
            <a:off x="6375401" y="1600199"/>
            <a:ext cx="2768598" cy="4919270"/>
          </a:xfrm>
        </p:spPr>
        <p:txBody>
          <a:bodyPr>
            <a:noAutofit/>
          </a:bodyPr>
          <a:lstStyle/>
          <a:p>
            <a:r>
              <a:rPr lang="en-US" sz="2000" dirty="0" smtClean="0"/>
              <a:t>Damage seen on Be Lithium Lens Windows</a:t>
            </a:r>
          </a:p>
          <a:p>
            <a:r>
              <a:rPr lang="en-US" sz="2000" dirty="0" smtClean="0"/>
              <a:t>Just DS of Target</a:t>
            </a:r>
          </a:p>
          <a:p>
            <a:r>
              <a:rPr lang="en-US" sz="2000" dirty="0" smtClean="0"/>
              <a:t>Higher Temperature</a:t>
            </a:r>
          </a:p>
          <a:p>
            <a:r>
              <a:rPr lang="en-US" sz="2000" dirty="0" smtClean="0"/>
              <a:t>Higher Stress (10,000 psi of Li pressure on other side)</a:t>
            </a:r>
          </a:p>
          <a:p>
            <a:r>
              <a:rPr lang="en-US" sz="2000" dirty="0" smtClean="0"/>
              <a:t>Damage observed after 8 months of running at reduced spot size of 0.15 mm sigma and not at larger spot size (0.19 mm sigma)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36</a:t>
            </a:fld>
            <a:endParaRPr lang="en-US"/>
          </a:p>
        </p:txBody>
      </p:sp>
      <p:sp>
        <p:nvSpPr>
          <p:cNvPr id="5" name="Content Placeholder 4"/>
          <p:cNvSpPr>
            <a:spLocks noGrp="1"/>
          </p:cNvSpPr>
          <p:nvPr>
            <p:ph sz="quarter" idx="1"/>
          </p:nvPr>
        </p:nvSpPr>
        <p:spPr/>
        <p:txBody>
          <a:bodyPr/>
          <a:lstStyle/>
          <a:p>
            <a:r>
              <a:rPr lang="en-US" dirty="0" smtClean="0"/>
              <a:t>More work needs to be done in this area to set limits of Be in high power proton beams</a:t>
            </a:r>
          </a:p>
          <a:p>
            <a:pPr lvl="1"/>
            <a:r>
              <a:rPr lang="en-US" dirty="0" smtClean="0"/>
              <a:t>Effects of irradiation and temperature</a:t>
            </a:r>
          </a:p>
          <a:p>
            <a:pPr lvl="1"/>
            <a:r>
              <a:rPr lang="en-US" dirty="0" smtClean="0"/>
              <a:t>Refined simulation of actual conditions</a:t>
            </a:r>
          </a:p>
          <a:p>
            <a:pPr lvl="1"/>
            <a:r>
              <a:rPr lang="en-US" dirty="0" smtClean="0"/>
              <a:t>In beam validation/benchmarking test</a:t>
            </a:r>
          </a:p>
          <a:p>
            <a:r>
              <a:rPr lang="en-US" dirty="0" smtClean="0"/>
              <a:t>For now, set conservative limits and push the envelope later…</a:t>
            </a:r>
            <a:endParaRPr lang="en-US" dirty="0"/>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sp>
        <p:nvSpPr>
          <p:cNvPr id="7" name="Date Placeholder 6"/>
          <p:cNvSpPr>
            <a:spLocks noGrp="1"/>
          </p:cNvSpPr>
          <p:nvPr>
            <p:ph type="dt" sz="half" idx="10"/>
          </p:nvPr>
        </p:nvSpPr>
        <p:spPr/>
        <p:txBody>
          <a:bodyPr/>
          <a:lstStyle/>
          <a:p>
            <a:r>
              <a:rPr lang="en-US" smtClean="0"/>
              <a:t>5/2/11</a:t>
            </a:r>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37</a:t>
            </a:fld>
            <a:endParaRPr lang="en-US"/>
          </a:p>
        </p:txBody>
      </p:sp>
      <p:sp>
        <p:nvSpPr>
          <p:cNvPr id="6" name="Content Placeholder 5"/>
          <p:cNvSpPr>
            <a:spLocks noGrp="1"/>
          </p:cNvSpPr>
          <p:nvPr>
            <p:ph sz="quarter" idx="1"/>
          </p:nvPr>
        </p:nvSpPr>
        <p:spPr>
          <a:xfrm>
            <a:off x="612648" y="1600200"/>
            <a:ext cx="8153400" cy="4940106"/>
          </a:xfrm>
        </p:spPr>
        <p:txBody>
          <a:bodyPr>
            <a:normAutofit/>
          </a:bodyPr>
          <a:lstStyle/>
          <a:p>
            <a:r>
              <a:rPr lang="en-US" dirty="0" smtClean="0"/>
              <a:t>Although challenging, critical design issues have been identified for high power, solid targets</a:t>
            </a:r>
          </a:p>
          <a:p>
            <a:r>
              <a:rPr lang="en-US" dirty="0" smtClean="0"/>
              <a:t>Graphite radiation damage testing at BNL</a:t>
            </a:r>
          </a:p>
          <a:p>
            <a:r>
              <a:rPr lang="en-US" dirty="0" smtClean="0"/>
              <a:t>First stage Be target design study by RAL shows promise of Be target for LBNE at 2.3 MW</a:t>
            </a:r>
          </a:p>
          <a:p>
            <a:r>
              <a:rPr lang="en-US" dirty="0" smtClean="0"/>
              <a:t>Future work includes:</a:t>
            </a:r>
          </a:p>
          <a:p>
            <a:pPr lvl="1"/>
            <a:r>
              <a:rPr lang="en-US" dirty="0" smtClean="0"/>
              <a:t>Continuation of graphite sample testing</a:t>
            </a:r>
          </a:p>
          <a:p>
            <a:pPr lvl="1"/>
            <a:r>
              <a:rPr lang="en-US" dirty="0" smtClean="0"/>
              <a:t>Further Be design studies</a:t>
            </a:r>
          </a:p>
          <a:p>
            <a:pPr lvl="1"/>
            <a:r>
              <a:rPr lang="en-US" dirty="0" smtClean="0"/>
              <a:t>Be target testing at P-bar source OR new High </a:t>
            </a:r>
            <a:r>
              <a:rPr lang="en-US" dirty="0" err="1" smtClean="0"/>
              <a:t>RadMat</a:t>
            </a:r>
            <a:r>
              <a:rPr lang="en-US" dirty="0" smtClean="0"/>
              <a:t> Facility (CERN)?</a:t>
            </a:r>
          </a:p>
          <a:p>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 all</a:t>
            </a:r>
            <a:endParaRPr lang="en-US" dirty="0"/>
          </a:p>
        </p:txBody>
      </p:sp>
      <p:sp>
        <p:nvSpPr>
          <p:cNvPr id="3" name="Footer Placeholder 2"/>
          <p:cNvSpPr>
            <a:spLocks noGrp="1"/>
          </p:cNvSpPr>
          <p:nvPr>
            <p:ph type="ftr" sz="quarter" idx="11"/>
          </p:nvPr>
        </p:nvSpPr>
        <p:spPr/>
        <p:txBody>
          <a:bodyPr/>
          <a:lstStyle/>
          <a:p>
            <a:r>
              <a:rPr lang="en-US" smtClean="0"/>
              <a:t>P. Hurh: High-Power Targets R&amp;D for LBNE</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38</a:t>
            </a:fld>
            <a:endParaRPr lang="en-US"/>
          </a:p>
        </p:txBody>
      </p:sp>
      <p:sp>
        <p:nvSpPr>
          <p:cNvPr id="5" name="Content Placeholder 4"/>
          <p:cNvSpPr>
            <a:spLocks noGrp="1"/>
          </p:cNvSpPr>
          <p:nvPr>
            <p:ph sz="quarter" idx="1"/>
          </p:nvPr>
        </p:nvSpPr>
        <p:spPr/>
        <p:txBody>
          <a:bodyPr/>
          <a:lstStyle/>
          <a:p>
            <a:r>
              <a:rPr lang="en-US" dirty="0" smtClean="0"/>
              <a:t>N. </a:t>
            </a:r>
            <a:r>
              <a:rPr lang="en-US" dirty="0" err="1" smtClean="0"/>
              <a:t>Simos</a:t>
            </a:r>
            <a:r>
              <a:rPr lang="en-US" dirty="0" smtClean="0"/>
              <a:t>, J. </a:t>
            </a:r>
            <a:r>
              <a:rPr lang="en-US" dirty="0" err="1" smtClean="0"/>
              <a:t>Misek</a:t>
            </a:r>
            <a:r>
              <a:rPr lang="en-US" dirty="0" smtClean="0"/>
              <a:t>, H. Kirk, J. </a:t>
            </a:r>
            <a:r>
              <a:rPr lang="en-US" dirty="0" err="1" smtClean="0"/>
              <a:t>O’Conor</a:t>
            </a:r>
            <a:r>
              <a:rPr lang="en-US" dirty="0" smtClean="0"/>
              <a:t>, C. </a:t>
            </a:r>
            <a:r>
              <a:rPr lang="en-US" dirty="0" err="1" smtClean="0"/>
              <a:t>Densham</a:t>
            </a:r>
            <a:r>
              <a:rPr lang="en-US" dirty="0" smtClean="0"/>
              <a:t>, T. </a:t>
            </a:r>
            <a:r>
              <a:rPr lang="en-US" dirty="0" err="1" smtClean="0"/>
              <a:t>Davenne</a:t>
            </a:r>
            <a:r>
              <a:rPr lang="en-US" dirty="0" smtClean="0"/>
              <a:t>, P. </a:t>
            </a:r>
            <a:r>
              <a:rPr lang="en-US" dirty="0" err="1" smtClean="0"/>
              <a:t>Loveridge</a:t>
            </a:r>
            <a:r>
              <a:rPr lang="en-US" dirty="0" smtClean="0"/>
              <a:t>, M. </a:t>
            </a:r>
            <a:r>
              <a:rPr lang="en-US" dirty="0" err="1" smtClean="0"/>
              <a:t>Fitton</a:t>
            </a:r>
            <a:r>
              <a:rPr lang="en-US" dirty="0" smtClean="0"/>
              <a:t>, M. Rooney, O. </a:t>
            </a:r>
            <a:r>
              <a:rPr lang="en-US" dirty="0" err="1" smtClean="0"/>
              <a:t>Caretta</a:t>
            </a:r>
            <a:r>
              <a:rPr lang="en-US" dirty="0" smtClean="0"/>
              <a:t>, J. </a:t>
            </a:r>
            <a:r>
              <a:rPr lang="en-US" dirty="0" err="1" smtClean="0"/>
              <a:t>Hylen</a:t>
            </a:r>
            <a:r>
              <a:rPr lang="en-US" dirty="0" smtClean="0"/>
              <a:t>, R. Campos, N. </a:t>
            </a:r>
            <a:r>
              <a:rPr lang="en-US" dirty="0" err="1" smtClean="0"/>
              <a:t>Mokhov</a:t>
            </a:r>
            <a:r>
              <a:rPr lang="en-US" dirty="0" smtClean="0"/>
              <a:t>, T. </a:t>
            </a:r>
            <a:r>
              <a:rPr lang="en-US" dirty="0" err="1" smtClean="0"/>
              <a:t>Grumstrup</a:t>
            </a:r>
            <a:r>
              <a:rPr lang="en-US" dirty="0" smtClean="0"/>
              <a:t>, R. </a:t>
            </a:r>
            <a:r>
              <a:rPr lang="en-US" dirty="0" err="1" smtClean="0"/>
              <a:t>Zwaska</a:t>
            </a:r>
            <a:r>
              <a:rPr lang="en-US" dirty="0" smtClean="0"/>
              <a:t>, V. </a:t>
            </a:r>
            <a:r>
              <a:rPr lang="en-US" dirty="0" err="1" smtClean="0"/>
              <a:t>Sidorov</a:t>
            </a:r>
            <a:r>
              <a:rPr lang="en-US" dirty="0" smtClean="0"/>
              <a:t>, A. Leveling and many others…</a:t>
            </a:r>
          </a:p>
        </p:txBody>
      </p:sp>
      <p:sp>
        <p:nvSpPr>
          <p:cNvPr id="6" name="Date Placeholder 5"/>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slides, if time…</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39</a:t>
            </a:fld>
            <a:endParaRPr lang="en-US"/>
          </a:p>
        </p:txBody>
      </p:sp>
      <p:sp>
        <p:nvSpPr>
          <p:cNvPr id="6" name="Content Placeholder 5"/>
          <p:cNvSpPr>
            <a:spLocks noGrp="1"/>
          </p:cNvSpPr>
          <p:nvPr>
            <p:ph sz="quarter"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smtClean="0"/>
              <a:t>Overview</a:t>
            </a:r>
            <a:endParaRPr lang="en-US" dirty="0"/>
          </a:p>
        </p:txBody>
      </p:sp>
      <p:sp>
        <p:nvSpPr>
          <p:cNvPr id="16387" name="Rectangle 3"/>
          <p:cNvSpPr>
            <a:spLocks noGrp="1" noChangeArrowheads="1"/>
          </p:cNvSpPr>
          <p:nvPr>
            <p:ph type="body" idx="1"/>
          </p:nvPr>
        </p:nvSpPr>
        <p:spPr/>
        <p:txBody>
          <a:bodyPr>
            <a:normAutofit/>
          </a:bodyPr>
          <a:lstStyle/>
          <a:p>
            <a:pPr eaLnBrk="1" hangingPunct="1"/>
            <a:r>
              <a:rPr lang="en-US" dirty="0" smtClean="0"/>
              <a:t>LBNE 2.3 MW Default design</a:t>
            </a:r>
            <a:endParaRPr lang="en-US" dirty="0" smtClean="0">
              <a:solidFill>
                <a:schemeClr val="accent6"/>
              </a:solidFill>
            </a:endParaRPr>
          </a:p>
          <a:p>
            <a:pPr eaLnBrk="1" hangingPunct="1"/>
            <a:r>
              <a:rPr lang="en-US" dirty="0" smtClean="0"/>
              <a:t>LBNE Target R&amp;D</a:t>
            </a:r>
          </a:p>
          <a:p>
            <a:pPr lvl="1"/>
            <a:r>
              <a:rPr lang="en-US" dirty="0" smtClean="0"/>
              <a:t>Graphite irradiation tests</a:t>
            </a:r>
          </a:p>
          <a:p>
            <a:pPr lvl="1"/>
            <a:r>
              <a:rPr lang="en-US" dirty="0" smtClean="0"/>
              <a:t>Beryllium target analysis</a:t>
            </a:r>
          </a:p>
          <a:p>
            <a:pPr lvl="1"/>
            <a:r>
              <a:rPr lang="en-US" dirty="0" smtClean="0"/>
              <a:t>Beryllium survival in high intensity beam</a:t>
            </a:r>
          </a:p>
          <a:p>
            <a:pPr eaLnBrk="1" hangingPunct="1"/>
            <a:endParaRPr lang="en-US" dirty="0"/>
          </a:p>
        </p:txBody>
      </p:sp>
      <p:sp>
        <p:nvSpPr>
          <p:cNvPr id="4" name="Date Placeholder 3"/>
          <p:cNvSpPr>
            <a:spLocks noGrp="1"/>
          </p:cNvSpPr>
          <p:nvPr>
            <p:ph type="dt" sz="half" idx="10"/>
          </p:nvPr>
        </p:nvSpPr>
        <p:spPr/>
        <p:txBody>
          <a:bodyPr/>
          <a:lstStyle/>
          <a:p>
            <a:r>
              <a:rPr lang="en-US" smtClean="0"/>
              <a:t>5/2/11</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a:t>
            </a:fld>
            <a:endParaRPr lang="en-US"/>
          </a:p>
        </p:txBody>
      </p:sp>
      <p:sp>
        <p:nvSpPr>
          <p:cNvPr id="6" name="Footer Placeholder 5"/>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eaLnBrk="1" hangingPunct="1"/>
            <a:r>
              <a:rPr lang="en-US" dirty="0" smtClean="0"/>
              <a:t>Thermal Shock</a:t>
            </a:r>
            <a:endParaRPr lang="en-US" dirty="0"/>
          </a:p>
        </p:txBody>
      </p:sp>
      <p:sp>
        <p:nvSpPr>
          <p:cNvPr id="30723" name="Rectangle 3"/>
          <p:cNvSpPr>
            <a:spLocks noGrp="1" noChangeArrowheads="1"/>
          </p:cNvSpPr>
          <p:nvPr>
            <p:ph type="body" idx="1"/>
          </p:nvPr>
        </p:nvSpPr>
        <p:spPr>
          <a:xfrm>
            <a:off x="457200" y="5029200"/>
            <a:ext cx="7467600" cy="1524000"/>
          </a:xfrm>
        </p:spPr>
        <p:txBody>
          <a:bodyPr>
            <a:normAutofit fontScale="92500" lnSpcReduction="10000"/>
          </a:bodyPr>
          <a:lstStyle/>
          <a:p>
            <a:pPr eaLnBrk="1" hangingPunct="1"/>
            <a:r>
              <a:rPr lang="en-US" sz="2400" dirty="0" smtClean="0"/>
              <a:t>Fast </a:t>
            </a:r>
            <a:r>
              <a:rPr lang="en-US" sz="2400" dirty="0"/>
              <a:t>expansion of material surrounded by cooler material creates a  sudden local area of compressive stress</a:t>
            </a:r>
          </a:p>
          <a:p>
            <a:pPr eaLnBrk="1" hangingPunct="1"/>
            <a:r>
              <a:rPr lang="en-US" sz="2400" dirty="0"/>
              <a:t>Stress waves (not shock waves) move through the </a:t>
            </a:r>
            <a:r>
              <a:rPr lang="en-US" sz="2400" dirty="0" smtClean="0"/>
              <a:t>target</a:t>
            </a:r>
          </a:p>
          <a:p>
            <a:pPr eaLnBrk="1" hangingPunct="1"/>
            <a:r>
              <a:rPr lang="en-US" sz="2400" dirty="0"/>
              <a:t>Plastic deformation or cracking can occur</a:t>
            </a:r>
          </a:p>
        </p:txBody>
      </p:sp>
      <p:sp>
        <p:nvSpPr>
          <p:cNvPr id="30726" name="Rectangle 6"/>
          <p:cNvSpPr>
            <a:spLocks noChangeArrowheads="1"/>
          </p:cNvSpPr>
          <p:nvPr/>
        </p:nvSpPr>
        <p:spPr bwMode="auto">
          <a:xfrm>
            <a:off x="324289" y="4498975"/>
            <a:ext cx="4019112" cy="523220"/>
          </a:xfrm>
          <a:prstGeom prst="rect">
            <a:avLst/>
          </a:prstGeom>
          <a:noFill/>
          <a:ln w="9525">
            <a:noFill/>
            <a:miter lim="800000"/>
            <a:headEnd/>
            <a:tailEnd/>
          </a:ln>
        </p:spPr>
        <p:txBody>
          <a:bodyPr wrap="square">
            <a:prstTxWarp prst="textNoShape">
              <a:avLst/>
            </a:prstTxWarp>
            <a:spAutoFit/>
          </a:bodyPr>
          <a:lstStyle/>
          <a:p>
            <a:r>
              <a:rPr lang="en-US" sz="1400" dirty="0"/>
              <a:t>Ta-rod after irradiation with 6E18 protons in 2.4 </a:t>
            </a:r>
            <a:r>
              <a:rPr lang="en-US" sz="1400" dirty="0" err="1">
                <a:latin typeface="Symbol" charset="2"/>
                <a:ea typeface="Times New Roman" charset="0"/>
                <a:cs typeface="Times New Roman" charset="0"/>
                <a:sym typeface="Symbol" charset="2"/>
              </a:rPr>
              <a:t></a:t>
            </a:r>
            <a:r>
              <a:rPr lang="en-US" sz="1400" dirty="0" err="1">
                <a:ea typeface="Times New Roman" charset="0"/>
                <a:cs typeface="Times New Roman" charset="0"/>
              </a:rPr>
              <a:t>s</a:t>
            </a:r>
            <a:r>
              <a:rPr lang="en-US" sz="1400" dirty="0"/>
              <a:t> pulses of 3E13 at </a:t>
            </a:r>
            <a:r>
              <a:rPr lang="en-US" sz="1400" dirty="0" smtClean="0"/>
              <a:t>ISOLDE (photo courtesy of J. </a:t>
            </a:r>
            <a:r>
              <a:rPr lang="en-US" sz="1400" dirty="0" err="1" smtClean="0"/>
              <a:t>Lettry</a:t>
            </a:r>
            <a:r>
              <a:rPr lang="en-US" sz="1400" dirty="0" smtClean="0"/>
              <a:t>)</a:t>
            </a:r>
            <a:endParaRPr lang="en-US" sz="1400" dirty="0"/>
          </a:p>
        </p:txBody>
      </p:sp>
      <p:sp>
        <p:nvSpPr>
          <p:cNvPr id="30727" name="Rectangle 7"/>
          <p:cNvSpPr>
            <a:spLocks noChangeArrowheads="1"/>
          </p:cNvSpPr>
          <p:nvPr/>
        </p:nvSpPr>
        <p:spPr bwMode="auto">
          <a:xfrm>
            <a:off x="4343401" y="4498975"/>
            <a:ext cx="3969214" cy="523220"/>
          </a:xfrm>
          <a:prstGeom prst="rect">
            <a:avLst/>
          </a:prstGeom>
          <a:noFill/>
          <a:ln w="9525">
            <a:noFill/>
            <a:miter lim="800000"/>
            <a:headEnd/>
            <a:tailEnd/>
          </a:ln>
        </p:spPr>
        <p:txBody>
          <a:bodyPr wrap="square">
            <a:prstTxWarp prst="textNoShape">
              <a:avLst/>
            </a:prstTxWarp>
            <a:spAutoFit/>
          </a:bodyPr>
          <a:lstStyle/>
          <a:p>
            <a:r>
              <a:rPr lang="en-US" sz="1400" dirty="0"/>
              <a:t>Simulation of stress wave propagation in Li lens (</a:t>
            </a:r>
            <a:r>
              <a:rPr lang="en-US" sz="1400" dirty="0" err="1" smtClean="0"/>
              <a:t>pbar</a:t>
            </a:r>
            <a:r>
              <a:rPr lang="en-US" sz="1400" dirty="0" smtClean="0"/>
              <a:t> </a:t>
            </a:r>
            <a:r>
              <a:rPr lang="en-US" sz="1400" dirty="0"/>
              <a:t>source, Fermilab)</a:t>
            </a:r>
          </a:p>
        </p:txBody>
      </p:sp>
      <p:pic>
        <p:nvPicPr>
          <p:cNvPr id="8" name="Picture 7" descr="Untitled.jpg"/>
          <p:cNvPicPr>
            <a:picLocks noChangeAspect="1"/>
          </p:cNvPicPr>
          <p:nvPr/>
        </p:nvPicPr>
        <p:blipFill>
          <a:blip r:embed="rId3"/>
          <a:stretch>
            <a:fillRect/>
          </a:stretch>
        </p:blipFill>
        <p:spPr>
          <a:xfrm>
            <a:off x="324289" y="1600200"/>
            <a:ext cx="4019112" cy="2898775"/>
          </a:xfrm>
          <a:prstGeom prst="rect">
            <a:avLst/>
          </a:prstGeom>
        </p:spPr>
      </p:pic>
      <p:pic>
        <p:nvPicPr>
          <p:cNvPr id="9" name="Picture 8" descr="liwave.jpg"/>
          <p:cNvPicPr>
            <a:picLocks noChangeAspect="1"/>
          </p:cNvPicPr>
          <p:nvPr/>
        </p:nvPicPr>
        <p:blipFill>
          <a:blip r:embed="rId4"/>
          <a:stretch>
            <a:fillRect/>
          </a:stretch>
        </p:blipFill>
        <p:spPr>
          <a:xfrm>
            <a:off x="4484810" y="1600200"/>
            <a:ext cx="3827805" cy="2898776"/>
          </a:xfrm>
          <a:prstGeom prst="rect">
            <a:avLst/>
          </a:prstGeom>
        </p:spPr>
      </p:pic>
      <p:sp>
        <p:nvSpPr>
          <p:cNvPr id="10" name="Date Placeholder 9"/>
          <p:cNvSpPr>
            <a:spLocks noGrp="1"/>
          </p:cNvSpPr>
          <p:nvPr>
            <p:ph type="dt" sz="half" idx="10"/>
          </p:nvPr>
        </p:nvSpPr>
        <p:spPr/>
        <p:txBody>
          <a:bodyPr/>
          <a:lstStyle/>
          <a:p>
            <a:r>
              <a:rPr lang="en-US" smtClean="0"/>
              <a:t>5/2/11</a:t>
            </a:r>
            <a:endParaRPr lang="en-US"/>
          </a:p>
        </p:txBody>
      </p:sp>
      <p:sp>
        <p:nvSpPr>
          <p:cNvPr id="11" name="Slide Number Placeholder 10"/>
          <p:cNvSpPr>
            <a:spLocks noGrp="1"/>
          </p:cNvSpPr>
          <p:nvPr>
            <p:ph type="sldNum" sz="quarter" idx="12"/>
          </p:nvPr>
        </p:nvSpPr>
        <p:spPr/>
        <p:txBody>
          <a:bodyPr>
            <a:normAutofit fontScale="85000" lnSpcReduction="20000"/>
          </a:bodyPr>
          <a:lstStyle/>
          <a:p>
            <a:fld id="{3A138BD7-639E-0E43-AB10-7D6EE02BD1DE}" type="slidenum">
              <a:rPr lang="en-US" smtClean="0"/>
              <a:pPr/>
              <a:t>40</a:t>
            </a:fld>
            <a:endParaRPr lang="en-US"/>
          </a:p>
        </p:txBody>
      </p:sp>
      <p:sp>
        <p:nvSpPr>
          <p:cNvPr id="12" name="Footer Placeholder 11"/>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dirty="0" smtClean="0"/>
              <a:t>Thermal </a:t>
            </a:r>
            <a:r>
              <a:rPr lang="en-US" dirty="0"/>
              <a:t>Shock</a:t>
            </a:r>
          </a:p>
        </p:txBody>
      </p:sp>
      <p:sp>
        <p:nvSpPr>
          <p:cNvPr id="32771" name="Rectangle 3"/>
          <p:cNvSpPr>
            <a:spLocks noGrp="1" noChangeArrowheads="1"/>
          </p:cNvSpPr>
          <p:nvPr>
            <p:ph type="body" idx="1"/>
          </p:nvPr>
        </p:nvSpPr>
        <p:spPr>
          <a:xfrm>
            <a:off x="457200" y="1719263"/>
            <a:ext cx="7543800" cy="4757737"/>
          </a:xfrm>
        </p:spPr>
        <p:txBody>
          <a:bodyPr>
            <a:normAutofit/>
          </a:bodyPr>
          <a:lstStyle/>
          <a:p>
            <a:pPr eaLnBrk="1" hangingPunct="1">
              <a:lnSpc>
                <a:spcPct val="90000"/>
              </a:lnSpc>
            </a:pPr>
            <a:r>
              <a:rPr lang="en-US" sz="2400" dirty="0" smtClean="0"/>
              <a:t>Methods to overcome thermal shock:</a:t>
            </a:r>
          </a:p>
          <a:p>
            <a:pPr lvl="1">
              <a:lnSpc>
                <a:spcPct val="90000"/>
              </a:lnSpc>
            </a:pPr>
            <a:r>
              <a:rPr lang="en-US" sz="2100" dirty="0" smtClean="0"/>
              <a:t>Material Selection</a:t>
            </a:r>
          </a:p>
          <a:p>
            <a:pPr lvl="2">
              <a:lnSpc>
                <a:spcPct val="90000"/>
              </a:lnSpc>
            </a:pPr>
            <a:r>
              <a:rPr lang="en-US" sz="1800" dirty="0" smtClean="0"/>
              <a:t>High specific heat</a:t>
            </a:r>
          </a:p>
          <a:p>
            <a:pPr lvl="2">
              <a:lnSpc>
                <a:spcPct val="90000"/>
              </a:lnSpc>
            </a:pPr>
            <a:r>
              <a:rPr lang="en-US" sz="1800" dirty="0" smtClean="0"/>
              <a:t>Low coefficient of thermal expansion</a:t>
            </a:r>
          </a:p>
          <a:p>
            <a:pPr lvl="2">
              <a:lnSpc>
                <a:spcPct val="90000"/>
              </a:lnSpc>
            </a:pPr>
            <a:r>
              <a:rPr lang="en-US" sz="1800" dirty="0" smtClean="0"/>
              <a:t>Low modulus of elasticity</a:t>
            </a:r>
          </a:p>
          <a:p>
            <a:pPr lvl="2">
              <a:lnSpc>
                <a:spcPct val="90000"/>
              </a:lnSpc>
            </a:pPr>
            <a:r>
              <a:rPr lang="en-US" sz="1800" dirty="0" smtClean="0"/>
              <a:t>High strength (tensile and fatigue) </a:t>
            </a:r>
            <a:r>
              <a:rPr lang="en-US" sz="1800" dirty="0"/>
              <a:t>at elevated </a:t>
            </a:r>
            <a:r>
              <a:rPr lang="en-US" sz="1800" dirty="0" smtClean="0"/>
              <a:t>temperature</a:t>
            </a:r>
          </a:p>
          <a:p>
            <a:pPr lvl="1">
              <a:lnSpc>
                <a:spcPct val="90000"/>
              </a:lnSpc>
            </a:pPr>
            <a:r>
              <a:rPr lang="en-US" sz="2100" dirty="0" smtClean="0"/>
              <a:t>Segment target length</a:t>
            </a:r>
          </a:p>
          <a:p>
            <a:pPr lvl="1">
              <a:lnSpc>
                <a:spcPct val="90000"/>
              </a:lnSpc>
            </a:pPr>
            <a:r>
              <a:rPr lang="en-US" sz="2100" dirty="0" smtClean="0"/>
              <a:t>Avoid stress concentration prone target shapes</a:t>
            </a:r>
          </a:p>
          <a:p>
            <a:pPr lvl="1">
              <a:lnSpc>
                <a:spcPct val="90000"/>
              </a:lnSpc>
            </a:pPr>
            <a:r>
              <a:rPr lang="en-US" sz="2100" dirty="0" smtClean="0"/>
              <a:t>Pre-load in compression</a:t>
            </a:r>
          </a:p>
          <a:p>
            <a:pPr lvl="1">
              <a:lnSpc>
                <a:spcPct val="90000"/>
              </a:lnSpc>
            </a:pPr>
            <a:r>
              <a:rPr lang="en-US" sz="2100" dirty="0" smtClean="0"/>
              <a:t>Manipulate beam parameters (spot size, intensity)</a:t>
            </a:r>
          </a:p>
          <a:p>
            <a:pPr eaLnBrk="1" hangingPunct="1">
              <a:lnSpc>
                <a:spcPct val="90000"/>
              </a:lnSpc>
            </a:pPr>
            <a:r>
              <a:rPr lang="en-US" sz="2400" dirty="0" smtClean="0"/>
              <a:t>Must </a:t>
            </a:r>
            <a:r>
              <a:rPr lang="en-US" sz="2400" dirty="0"/>
              <a:t>design for accident conditions</a:t>
            </a:r>
            <a:endParaRPr lang="en-US" sz="2600" dirty="0"/>
          </a:p>
          <a:p>
            <a:pPr lvl="1" eaLnBrk="1" hangingPunct="1">
              <a:lnSpc>
                <a:spcPct val="90000"/>
              </a:lnSpc>
            </a:pPr>
            <a:r>
              <a:rPr lang="en-US" sz="2200" dirty="0" smtClean="0"/>
              <a:t>Maximum </a:t>
            </a:r>
            <a:r>
              <a:rPr lang="en-US" sz="2200" dirty="0"/>
              <a:t>intensity and smallest spot size</a:t>
            </a:r>
            <a:endParaRPr lang="en-US" sz="2200" dirty="0" smtClean="0"/>
          </a:p>
          <a:p>
            <a:pPr lvl="1" eaLnBrk="1" hangingPunct="1">
              <a:lnSpc>
                <a:spcPct val="90000"/>
              </a:lnSpc>
            </a:pPr>
            <a:r>
              <a:rPr lang="en-US" sz="2200" dirty="0" err="1" smtClean="0"/>
              <a:t>Mis</a:t>
            </a:r>
            <a:r>
              <a:rPr lang="en-US" sz="2200" dirty="0" smtClean="0"/>
              <a:t>-steered beam </a:t>
            </a:r>
            <a:r>
              <a:rPr lang="en-US" sz="2200" dirty="0"/>
              <a:t>on target</a:t>
            </a:r>
          </a:p>
        </p:txBody>
      </p:sp>
      <p:sp>
        <p:nvSpPr>
          <p:cNvPr id="4" name="Date Placeholder 3"/>
          <p:cNvSpPr>
            <a:spLocks noGrp="1"/>
          </p:cNvSpPr>
          <p:nvPr>
            <p:ph type="dt" sz="half" idx="10"/>
          </p:nvPr>
        </p:nvSpPr>
        <p:spPr/>
        <p:txBody>
          <a:bodyPr/>
          <a:lstStyle/>
          <a:p>
            <a:r>
              <a:rPr lang="en-US" smtClean="0"/>
              <a:t>5/2/11</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41</a:t>
            </a:fld>
            <a:endParaRPr lang="en-US"/>
          </a:p>
        </p:txBody>
      </p:sp>
      <p:sp>
        <p:nvSpPr>
          <p:cNvPr id="6" name="Footer Placeholder 5"/>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t>Heat Removal</a:t>
            </a:r>
          </a:p>
        </p:txBody>
      </p:sp>
      <p:sp>
        <p:nvSpPr>
          <p:cNvPr id="26627" name="Rectangle 3"/>
          <p:cNvSpPr>
            <a:spLocks noGrp="1" noChangeArrowheads="1"/>
          </p:cNvSpPr>
          <p:nvPr>
            <p:ph type="body" idx="1"/>
          </p:nvPr>
        </p:nvSpPr>
        <p:spPr>
          <a:xfrm>
            <a:off x="457200" y="1719264"/>
            <a:ext cx="7391400" cy="1073150"/>
          </a:xfrm>
        </p:spPr>
        <p:txBody>
          <a:bodyPr>
            <a:normAutofit fontScale="92500" lnSpcReduction="20000"/>
          </a:bodyPr>
          <a:lstStyle/>
          <a:p>
            <a:pPr eaLnBrk="1" hangingPunct="1">
              <a:lnSpc>
                <a:spcPct val="90000"/>
              </a:lnSpc>
            </a:pPr>
            <a:r>
              <a:rPr lang="en-US" sz="2800" dirty="0"/>
              <a:t>25-30 kW total energy deposited </a:t>
            </a:r>
            <a:r>
              <a:rPr lang="en-US" sz="2800" dirty="0" smtClean="0"/>
              <a:t>(2.3 MW proton beam)</a:t>
            </a:r>
            <a:endParaRPr lang="en-US" sz="2800" dirty="0"/>
          </a:p>
          <a:p>
            <a:pPr eaLnBrk="1" hangingPunct="1">
              <a:lnSpc>
                <a:spcPct val="90000"/>
              </a:lnSpc>
            </a:pPr>
            <a:r>
              <a:rPr lang="en-US" sz="2800" dirty="0"/>
              <a:t>Easy to remove with water</a:t>
            </a:r>
          </a:p>
          <a:p>
            <a:pPr eaLnBrk="1" hangingPunct="1">
              <a:lnSpc>
                <a:spcPct val="90000"/>
              </a:lnSpc>
            </a:pPr>
            <a:endParaRPr lang="en-US" sz="2800" dirty="0"/>
          </a:p>
        </p:txBody>
      </p:sp>
      <p:pic>
        <p:nvPicPr>
          <p:cNvPr id="26628" name="Picture 4" descr="2mw target model"/>
          <p:cNvPicPr>
            <a:picLocks noChangeAspect="1" noChangeArrowheads="1"/>
          </p:cNvPicPr>
          <p:nvPr/>
        </p:nvPicPr>
        <p:blipFill>
          <a:blip r:embed="rId3"/>
          <a:srcRect/>
          <a:stretch>
            <a:fillRect/>
          </a:stretch>
        </p:blipFill>
        <p:spPr bwMode="auto">
          <a:xfrm>
            <a:off x="228600" y="2792413"/>
            <a:ext cx="4495800" cy="3868737"/>
          </a:xfrm>
          <a:prstGeom prst="rect">
            <a:avLst/>
          </a:prstGeom>
          <a:noFill/>
          <a:ln w="9525">
            <a:noFill/>
            <a:miter lim="800000"/>
            <a:headEnd/>
            <a:tailEnd/>
          </a:ln>
        </p:spPr>
      </p:pic>
      <p:sp>
        <p:nvSpPr>
          <p:cNvPr id="26629" name="Rectangle 5"/>
          <p:cNvSpPr>
            <a:spLocks noChangeArrowheads="1"/>
          </p:cNvSpPr>
          <p:nvPr/>
        </p:nvSpPr>
        <p:spPr bwMode="auto">
          <a:xfrm>
            <a:off x="4800600" y="2743200"/>
            <a:ext cx="3965448" cy="37338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Clr>
                <a:schemeClr val="tx2"/>
              </a:buClr>
              <a:buSzPct val="70000"/>
              <a:buFont typeface="Wingdings" charset="2"/>
              <a:buChar char="l"/>
            </a:pPr>
            <a:r>
              <a:rPr lang="en-US" sz="2400" dirty="0"/>
              <a:t>Tritium production</a:t>
            </a:r>
          </a:p>
          <a:p>
            <a:pPr marL="342900" indent="-342900" eaLnBrk="1" hangingPunct="1">
              <a:lnSpc>
                <a:spcPct val="90000"/>
              </a:lnSpc>
              <a:spcBef>
                <a:spcPct val="20000"/>
              </a:spcBef>
              <a:buClr>
                <a:schemeClr val="tx2"/>
              </a:buClr>
              <a:buSzPct val="70000"/>
              <a:buFont typeface="Wingdings" charset="2"/>
              <a:buChar char="l"/>
            </a:pPr>
            <a:r>
              <a:rPr lang="en-US" sz="2400" dirty="0"/>
              <a:t>Hydrogen gas production</a:t>
            </a:r>
          </a:p>
          <a:p>
            <a:pPr marL="342900" indent="-342900" eaLnBrk="1" hangingPunct="1">
              <a:lnSpc>
                <a:spcPct val="90000"/>
              </a:lnSpc>
              <a:spcBef>
                <a:spcPct val="20000"/>
              </a:spcBef>
              <a:buClr>
                <a:schemeClr val="tx2"/>
              </a:buClr>
              <a:buSzPct val="70000"/>
              <a:buFont typeface="Wingdings" charset="2"/>
              <a:buChar char="l"/>
            </a:pPr>
            <a:r>
              <a:rPr lang="en-US" sz="2400" dirty="0"/>
              <a:t>Thermal shock in water (Water Hammer)</a:t>
            </a:r>
            <a:endParaRPr lang="en-US" sz="2400" dirty="0" smtClean="0"/>
          </a:p>
          <a:p>
            <a:pPr marL="342900" indent="-342900" eaLnBrk="1" hangingPunct="1">
              <a:lnSpc>
                <a:spcPct val="90000"/>
              </a:lnSpc>
              <a:spcBef>
                <a:spcPct val="20000"/>
              </a:spcBef>
              <a:buClr>
                <a:schemeClr val="tx2"/>
              </a:buClr>
              <a:buSzPct val="70000"/>
              <a:buFont typeface="Wingdings" charset="2"/>
              <a:buChar char="l"/>
            </a:pPr>
            <a:r>
              <a:rPr lang="en-US" sz="2400" dirty="0" smtClean="0"/>
              <a:t>150 </a:t>
            </a:r>
            <a:r>
              <a:rPr lang="en-US" sz="2400" dirty="0" err="1" smtClean="0"/>
              <a:t>atm</a:t>
            </a:r>
            <a:r>
              <a:rPr lang="en-US" sz="2400" dirty="0" smtClean="0"/>
              <a:t> IHEP report (actual pressure rise will be much less due to flexibility of pipe)</a:t>
            </a:r>
          </a:p>
          <a:p>
            <a:pPr marL="342900" indent="-342900" eaLnBrk="1" hangingPunct="1">
              <a:lnSpc>
                <a:spcPct val="90000"/>
              </a:lnSpc>
              <a:spcBef>
                <a:spcPct val="20000"/>
              </a:spcBef>
              <a:buClr>
                <a:schemeClr val="tx2"/>
              </a:buClr>
              <a:buSzPct val="70000"/>
              <a:buFont typeface="Wingdings" charset="2"/>
              <a:buChar char="l"/>
            </a:pPr>
            <a:endParaRPr lang="en-US" sz="2400" dirty="0"/>
          </a:p>
        </p:txBody>
      </p:sp>
      <p:sp>
        <p:nvSpPr>
          <p:cNvPr id="6" name="Date Placeholder 5"/>
          <p:cNvSpPr>
            <a:spLocks noGrp="1"/>
          </p:cNvSpPr>
          <p:nvPr>
            <p:ph type="dt" sz="half" idx="10"/>
          </p:nvPr>
        </p:nvSpPr>
        <p:spPr/>
        <p:txBody>
          <a:bodyPr/>
          <a:lstStyle/>
          <a:p>
            <a:r>
              <a:rPr lang="en-US" smtClean="0"/>
              <a:t>5/2/11</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42</a:t>
            </a:fld>
            <a:endParaRPr lang="en-US"/>
          </a:p>
        </p:txBody>
      </p:sp>
      <p:sp>
        <p:nvSpPr>
          <p:cNvPr id="8" name="Footer Placeholder 7"/>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t>Heat Removal</a:t>
            </a:r>
          </a:p>
        </p:txBody>
      </p:sp>
      <p:sp>
        <p:nvSpPr>
          <p:cNvPr id="28675" name="Rectangle 3"/>
          <p:cNvSpPr>
            <a:spLocks noGrp="1" noChangeArrowheads="1"/>
          </p:cNvSpPr>
          <p:nvPr>
            <p:ph type="body" idx="1"/>
          </p:nvPr>
        </p:nvSpPr>
        <p:spPr>
          <a:xfrm>
            <a:off x="457200" y="1719263"/>
            <a:ext cx="7391400" cy="3805237"/>
          </a:xfrm>
        </p:spPr>
        <p:txBody>
          <a:bodyPr>
            <a:normAutofit/>
          </a:bodyPr>
          <a:lstStyle/>
          <a:p>
            <a:pPr eaLnBrk="1" hangingPunct="1">
              <a:lnSpc>
                <a:spcPct val="90000"/>
              </a:lnSpc>
            </a:pPr>
            <a:r>
              <a:rPr lang="en-US" sz="2800" dirty="0" smtClean="0"/>
              <a:t>Methods of avoiding “water hammer”</a:t>
            </a:r>
          </a:p>
          <a:p>
            <a:pPr lvl="1">
              <a:lnSpc>
                <a:spcPct val="90000"/>
              </a:lnSpc>
            </a:pPr>
            <a:r>
              <a:rPr lang="en-US" sz="2500" dirty="0" smtClean="0"/>
              <a:t>2 </a:t>
            </a:r>
            <a:r>
              <a:rPr lang="en-US" sz="2500" dirty="0"/>
              <a:t>Phase cooling (bubbles)</a:t>
            </a:r>
          </a:p>
          <a:p>
            <a:pPr lvl="1">
              <a:lnSpc>
                <a:spcPct val="90000"/>
              </a:lnSpc>
            </a:pPr>
            <a:r>
              <a:rPr lang="en-US" sz="2500" dirty="0"/>
              <a:t>2 Phase cooling (heat pipe)</a:t>
            </a:r>
          </a:p>
          <a:p>
            <a:pPr lvl="1">
              <a:lnSpc>
                <a:spcPct val="90000"/>
              </a:lnSpc>
            </a:pPr>
            <a:r>
              <a:rPr lang="en-US" sz="2500" dirty="0"/>
              <a:t>Spray cooling (</a:t>
            </a:r>
            <a:r>
              <a:rPr lang="en-US" sz="2500" dirty="0" err="1"/>
              <a:t>NuMI</a:t>
            </a:r>
            <a:r>
              <a:rPr lang="en-US" sz="2500" dirty="0"/>
              <a:t> horn)</a:t>
            </a:r>
            <a:endParaRPr lang="en-US" sz="2500" dirty="0" smtClean="0"/>
          </a:p>
          <a:p>
            <a:pPr lvl="1">
              <a:lnSpc>
                <a:spcPct val="90000"/>
              </a:lnSpc>
            </a:pPr>
            <a:r>
              <a:rPr lang="en-US" sz="2500" dirty="0" smtClean="0"/>
              <a:t>Gas cooling</a:t>
            </a:r>
          </a:p>
          <a:p>
            <a:pPr lvl="2">
              <a:lnSpc>
                <a:spcPct val="90000"/>
              </a:lnSpc>
            </a:pPr>
            <a:r>
              <a:rPr lang="en-US" sz="2200" dirty="0" smtClean="0"/>
              <a:t>T2K </a:t>
            </a:r>
            <a:r>
              <a:rPr lang="en-US" sz="2200" dirty="0"/>
              <a:t>750 kW</a:t>
            </a:r>
            <a:r>
              <a:rPr lang="en-US" sz="2200" dirty="0" smtClean="0"/>
              <a:t> graphite target, Helium cooling</a:t>
            </a:r>
          </a:p>
          <a:p>
            <a:pPr lvl="2">
              <a:lnSpc>
                <a:spcPct val="90000"/>
              </a:lnSpc>
            </a:pPr>
            <a:r>
              <a:rPr lang="en-US" sz="2200" dirty="0" smtClean="0"/>
              <a:t>Mini-</a:t>
            </a:r>
            <a:r>
              <a:rPr lang="en-US" sz="2200" dirty="0" err="1" smtClean="0"/>
              <a:t>BooNE</a:t>
            </a:r>
            <a:r>
              <a:rPr lang="en-US" sz="2200" dirty="0" smtClean="0"/>
              <a:t> beryllium target, Air cooling</a:t>
            </a:r>
            <a:endParaRPr lang="en-US" sz="2200" dirty="0"/>
          </a:p>
        </p:txBody>
      </p:sp>
      <p:sp>
        <p:nvSpPr>
          <p:cNvPr id="4" name="Date Placeholder 3"/>
          <p:cNvSpPr>
            <a:spLocks noGrp="1"/>
          </p:cNvSpPr>
          <p:nvPr>
            <p:ph type="dt" sz="half" idx="10"/>
          </p:nvPr>
        </p:nvSpPr>
        <p:spPr/>
        <p:txBody>
          <a:bodyPr/>
          <a:lstStyle/>
          <a:p>
            <a:r>
              <a:rPr lang="en-US" smtClean="0"/>
              <a:t>5/2/11</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43</a:t>
            </a:fld>
            <a:endParaRPr lang="en-US"/>
          </a:p>
        </p:txBody>
      </p:sp>
      <p:sp>
        <p:nvSpPr>
          <p:cNvPr id="6" name="Footer Placeholder 5"/>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t>Radiation Damage</a:t>
            </a:r>
          </a:p>
        </p:txBody>
      </p:sp>
      <p:sp>
        <p:nvSpPr>
          <p:cNvPr id="40963" name="Rectangle 4"/>
          <p:cNvSpPr>
            <a:spLocks noGrp="1" noChangeArrowheads="1"/>
          </p:cNvSpPr>
          <p:nvPr>
            <p:ph type="body" idx="1"/>
          </p:nvPr>
        </p:nvSpPr>
        <p:spPr>
          <a:xfrm>
            <a:off x="304800" y="1516698"/>
            <a:ext cx="3505200" cy="5105400"/>
          </a:xfrm>
          <a:noFill/>
        </p:spPr>
        <p:txBody>
          <a:bodyPr/>
          <a:lstStyle/>
          <a:p>
            <a:pPr eaLnBrk="1" hangingPunct="1">
              <a:lnSpc>
                <a:spcPct val="90000"/>
              </a:lnSpc>
            </a:pPr>
            <a:r>
              <a:rPr lang="en-US" sz="2200" dirty="0"/>
              <a:t>Displacements in metal crystal lattice</a:t>
            </a:r>
          </a:p>
          <a:p>
            <a:pPr lvl="1" eaLnBrk="1" hangingPunct="1">
              <a:lnSpc>
                <a:spcPct val="90000"/>
              </a:lnSpc>
            </a:pPr>
            <a:r>
              <a:rPr lang="en-US" sz="2000" dirty="0" err="1"/>
              <a:t>Embrittlement</a:t>
            </a:r>
            <a:endParaRPr lang="en-US" sz="2000" dirty="0"/>
          </a:p>
          <a:p>
            <a:pPr lvl="1" eaLnBrk="1" hangingPunct="1">
              <a:lnSpc>
                <a:spcPct val="90000"/>
              </a:lnSpc>
            </a:pPr>
            <a:r>
              <a:rPr lang="en-US" sz="2000" dirty="0"/>
              <a:t>Creep</a:t>
            </a:r>
          </a:p>
          <a:p>
            <a:pPr lvl="1" eaLnBrk="1" hangingPunct="1">
              <a:lnSpc>
                <a:spcPct val="90000"/>
              </a:lnSpc>
            </a:pPr>
            <a:r>
              <a:rPr lang="en-US" sz="2000" dirty="0"/>
              <a:t>Swelling</a:t>
            </a:r>
          </a:p>
          <a:p>
            <a:pPr eaLnBrk="1" hangingPunct="1">
              <a:lnSpc>
                <a:spcPct val="90000"/>
              </a:lnSpc>
            </a:pPr>
            <a:r>
              <a:rPr lang="en-US" sz="2200" dirty="0"/>
              <a:t>Damage to organics/plastics</a:t>
            </a:r>
          </a:p>
          <a:p>
            <a:pPr lvl="1" eaLnBrk="1" hangingPunct="1">
              <a:lnSpc>
                <a:spcPct val="90000"/>
              </a:lnSpc>
            </a:pPr>
            <a:r>
              <a:rPr lang="en-US" sz="2000" dirty="0"/>
              <a:t>Cross-linking (stiffens, increase properties)</a:t>
            </a:r>
          </a:p>
          <a:p>
            <a:pPr lvl="1" eaLnBrk="1" hangingPunct="1">
              <a:lnSpc>
                <a:spcPct val="90000"/>
              </a:lnSpc>
            </a:pPr>
            <a:r>
              <a:rPr lang="en-US" sz="2000" dirty="0"/>
              <a:t>Scission (disintegrate, decrease properties)</a:t>
            </a:r>
          </a:p>
        </p:txBody>
      </p:sp>
      <p:pic>
        <p:nvPicPr>
          <p:cNvPr id="40964" name="Picture 5" descr="rad damage cascade"/>
          <p:cNvPicPr>
            <a:picLocks noChangeAspect="1" noChangeArrowheads="1"/>
          </p:cNvPicPr>
          <p:nvPr/>
        </p:nvPicPr>
        <p:blipFill>
          <a:blip r:embed="rId2"/>
          <a:srcRect/>
          <a:stretch>
            <a:fillRect/>
          </a:stretch>
        </p:blipFill>
        <p:spPr bwMode="auto">
          <a:xfrm>
            <a:off x="3886200" y="1668462"/>
            <a:ext cx="3962400" cy="3894138"/>
          </a:xfrm>
          <a:prstGeom prst="rect">
            <a:avLst/>
          </a:prstGeom>
          <a:noFill/>
          <a:ln w="9525">
            <a:noFill/>
            <a:miter lim="800000"/>
            <a:headEnd/>
            <a:tailEnd/>
          </a:ln>
        </p:spPr>
      </p:pic>
      <p:sp>
        <p:nvSpPr>
          <p:cNvPr id="40965" name="Text Box 6"/>
          <p:cNvSpPr txBox="1">
            <a:spLocks noChangeArrowheads="1"/>
          </p:cNvSpPr>
          <p:nvPr/>
        </p:nvSpPr>
        <p:spPr bwMode="auto">
          <a:xfrm>
            <a:off x="4114800" y="5562600"/>
            <a:ext cx="3657600" cy="836613"/>
          </a:xfrm>
          <a:prstGeom prst="rect">
            <a:avLst/>
          </a:prstGeom>
          <a:noFill/>
          <a:ln w="9525">
            <a:noFill/>
            <a:miter lim="800000"/>
            <a:headEnd/>
            <a:tailEnd/>
          </a:ln>
        </p:spPr>
        <p:txBody>
          <a:bodyPr>
            <a:prstTxWarp prst="textNoShape">
              <a:avLst/>
            </a:prstTxWarp>
            <a:spAutoFit/>
          </a:bodyPr>
          <a:lstStyle/>
          <a:p>
            <a:pPr>
              <a:spcBef>
                <a:spcPct val="50000"/>
              </a:spcBef>
            </a:pPr>
            <a:r>
              <a:rPr lang="en-US" sz="1400"/>
              <a:t>Molecular Damage Simulations of peak damage state in iron cascades at 100K.</a:t>
            </a:r>
          </a:p>
          <a:p>
            <a:pPr>
              <a:spcBef>
                <a:spcPct val="50000"/>
              </a:spcBef>
            </a:pPr>
            <a:r>
              <a:rPr lang="en-US" sz="1400"/>
              <a:t>R. E. Stoller, ORNL.</a:t>
            </a:r>
          </a:p>
        </p:txBody>
      </p:sp>
      <p:sp>
        <p:nvSpPr>
          <p:cNvPr id="6" name="Date Placeholder 5"/>
          <p:cNvSpPr>
            <a:spLocks noGrp="1"/>
          </p:cNvSpPr>
          <p:nvPr>
            <p:ph type="dt" sz="half" idx="10"/>
          </p:nvPr>
        </p:nvSpPr>
        <p:spPr/>
        <p:txBody>
          <a:bodyPr/>
          <a:lstStyle/>
          <a:p>
            <a:r>
              <a:rPr lang="en-US" smtClean="0"/>
              <a:t>5/2/11</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44</a:t>
            </a:fld>
            <a:endParaRPr lang="en-US"/>
          </a:p>
        </p:txBody>
      </p:sp>
      <p:sp>
        <p:nvSpPr>
          <p:cNvPr id="8" name="Footer Placeholder 7"/>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a:t>Radiation Damage</a:t>
            </a:r>
          </a:p>
        </p:txBody>
      </p:sp>
      <p:sp>
        <p:nvSpPr>
          <p:cNvPr id="41987" name="Rectangle 4"/>
          <p:cNvSpPr>
            <a:spLocks noGrp="1" noChangeArrowheads="1"/>
          </p:cNvSpPr>
          <p:nvPr>
            <p:ph type="body" idx="1"/>
          </p:nvPr>
        </p:nvSpPr>
        <p:spPr>
          <a:xfrm>
            <a:off x="304800" y="1587500"/>
            <a:ext cx="3505200" cy="5270500"/>
          </a:xfrm>
          <a:noFill/>
        </p:spPr>
        <p:txBody>
          <a:bodyPr>
            <a:normAutofit lnSpcReduction="10000"/>
          </a:bodyPr>
          <a:lstStyle/>
          <a:p>
            <a:pPr eaLnBrk="1" hangingPunct="1">
              <a:lnSpc>
                <a:spcPct val="90000"/>
              </a:lnSpc>
            </a:pPr>
            <a:r>
              <a:rPr lang="en-US" sz="2600" dirty="0"/>
              <a:t>Tungsten cylinders irradiated with 800 </a:t>
            </a:r>
            <a:r>
              <a:rPr lang="en-US" sz="2600" dirty="0" err="1"/>
              <a:t>MeV</a:t>
            </a:r>
            <a:r>
              <a:rPr lang="en-US" sz="2600" dirty="0"/>
              <a:t> protons and compressed to 20% strain at RT.</a:t>
            </a:r>
          </a:p>
          <a:p>
            <a:pPr lvl="1" eaLnBrk="1" hangingPunct="1">
              <a:lnSpc>
                <a:spcPct val="90000"/>
              </a:lnSpc>
            </a:pPr>
            <a:r>
              <a:rPr lang="en-US" sz="2200" dirty="0"/>
              <a:t>A) Before irradiation</a:t>
            </a:r>
          </a:p>
          <a:p>
            <a:pPr lvl="1" eaLnBrk="1" hangingPunct="1">
              <a:lnSpc>
                <a:spcPct val="90000"/>
              </a:lnSpc>
            </a:pPr>
            <a:r>
              <a:rPr lang="en-US" sz="2200" dirty="0"/>
              <a:t>B) After 3.2 </a:t>
            </a:r>
            <a:r>
              <a:rPr lang="en-US" sz="2200" dirty="0" err="1"/>
              <a:t>dpa</a:t>
            </a:r>
            <a:endParaRPr lang="en-US" sz="2200" dirty="0"/>
          </a:p>
          <a:p>
            <a:pPr lvl="1" eaLnBrk="1" hangingPunct="1">
              <a:lnSpc>
                <a:spcPct val="90000"/>
              </a:lnSpc>
            </a:pPr>
            <a:r>
              <a:rPr lang="en-US" sz="2200" dirty="0"/>
              <a:t>C) After 14.9 </a:t>
            </a:r>
            <a:r>
              <a:rPr lang="en-US" sz="2200" dirty="0" err="1"/>
              <a:t>dpa</a:t>
            </a:r>
            <a:endParaRPr lang="en-US" sz="2200" dirty="0"/>
          </a:p>
          <a:p>
            <a:pPr lvl="1" eaLnBrk="1" hangingPunct="1">
              <a:lnSpc>
                <a:spcPct val="90000"/>
              </a:lnSpc>
            </a:pPr>
            <a:r>
              <a:rPr lang="en-US" sz="2200" dirty="0"/>
              <a:t>D) After 23.3 </a:t>
            </a:r>
            <a:r>
              <a:rPr lang="en-US" sz="2200" dirty="0" err="1" smtClean="0"/>
              <a:t>dpa</a:t>
            </a:r>
            <a:endParaRPr lang="en-US" sz="2200" dirty="0" smtClean="0"/>
          </a:p>
          <a:p>
            <a:pPr>
              <a:lnSpc>
                <a:spcPct val="90000"/>
              </a:lnSpc>
            </a:pPr>
            <a:r>
              <a:rPr lang="en-US" sz="2500" dirty="0" smtClean="0"/>
              <a:t>Data exists for neutron irradiation, less for proton irradiation</a:t>
            </a:r>
          </a:p>
          <a:p>
            <a:pPr lvl="1">
              <a:lnSpc>
                <a:spcPct val="90000"/>
              </a:lnSpc>
            </a:pPr>
            <a:r>
              <a:rPr lang="en-US" sz="2200" dirty="0" smtClean="0"/>
              <a:t>Gas production much higher for high energy particle irradiation</a:t>
            </a:r>
            <a:endParaRPr lang="en-US" sz="2200" dirty="0"/>
          </a:p>
        </p:txBody>
      </p:sp>
      <p:sp>
        <p:nvSpPr>
          <p:cNvPr id="41988" name="Text Box 5"/>
          <p:cNvSpPr txBox="1">
            <a:spLocks noChangeArrowheads="1"/>
          </p:cNvSpPr>
          <p:nvPr/>
        </p:nvSpPr>
        <p:spPr bwMode="auto">
          <a:xfrm>
            <a:off x="4419600" y="6083300"/>
            <a:ext cx="3657600" cy="517525"/>
          </a:xfrm>
          <a:prstGeom prst="rect">
            <a:avLst/>
          </a:prstGeom>
          <a:noFill/>
          <a:ln w="9525">
            <a:noFill/>
            <a:miter lim="800000"/>
            <a:headEnd/>
            <a:tailEnd/>
          </a:ln>
        </p:spPr>
        <p:txBody>
          <a:bodyPr>
            <a:prstTxWarp prst="textNoShape">
              <a:avLst/>
            </a:prstTxWarp>
            <a:spAutoFit/>
          </a:bodyPr>
          <a:lstStyle/>
          <a:p>
            <a:pPr>
              <a:spcBef>
                <a:spcPct val="50000"/>
              </a:spcBef>
            </a:pPr>
            <a:r>
              <a:rPr lang="en-US" sz="1400"/>
              <a:t>S. A. Malloy, et al., Journal of Nuclear Material, 2005. (LANSCE irradiations)</a:t>
            </a:r>
          </a:p>
        </p:txBody>
      </p:sp>
      <p:pic>
        <p:nvPicPr>
          <p:cNvPr id="41989" name="Picture 6" descr="rad damage embrittle"/>
          <p:cNvPicPr>
            <a:picLocks noChangeAspect="1" noChangeArrowheads="1"/>
          </p:cNvPicPr>
          <p:nvPr/>
        </p:nvPicPr>
        <p:blipFill>
          <a:blip r:embed="rId2"/>
          <a:srcRect/>
          <a:stretch>
            <a:fillRect/>
          </a:stretch>
        </p:blipFill>
        <p:spPr bwMode="auto">
          <a:xfrm>
            <a:off x="3900488" y="1587500"/>
            <a:ext cx="3968750" cy="45720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r>
              <a:rPr lang="en-US" smtClean="0"/>
              <a:t>5/2/11</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45</a:t>
            </a:fld>
            <a:endParaRPr lang="en-US"/>
          </a:p>
        </p:txBody>
      </p:sp>
      <p:sp>
        <p:nvSpPr>
          <p:cNvPr id="8" name="Footer Placeholder 7"/>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en-US"/>
              <a:t>Oxidation</a:t>
            </a:r>
          </a:p>
        </p:txBody>
      </p:sp>
      <p:sp>
        <p:nvSpPr>
          <p:cNvPr id="47108" name="Text Box 6"/>
          <p:cNvSpPr txBox="1">
            <a:spLocks noChangeArrowheads="1"/>
          </p:cNvSpPr>
          <p:nvPr/>
        </p:nvSpPr>
        <p:spPr bwMode="auto">
          <a:xfrm>
            <a:off x="609600" y="5410200"/>
            <a:ext cx="7696200" cy="457200"/>
          </a:xfrm>
          <a:prstGeom prst="rect">
            <a:avLst/>
          </a:prstGeom>
          <a:noFill/>
          <a:ln w="9525">
            <a:noFill/>
            <a:miter lim="800000"/>
            <a:headEnd/>
            <a:tailEnd/>
          </a:ln>
        </p:spPr>
        <p:txBody>
          <a:bodyPr>
            <a:prstTxWarp prst="textNoShape">
              <a:avLst/>
            </a:prstTxWarp>
            <a:spAutoFit/>
          </a:bodyPr>
          <a:lstStyle/>
          <a:p>
            <a:pPr lvl="1">
              <a:spcBef>
                <a:spcPct val="50000"/>
              </a:spcBef>
              <a:buClr>
                <a:schemeClr val="tx2"/>
              </a:buClr>
              <a:buFont typeface="Times" charset="0"/>
              <a:buNone/>
            </a:pPr>
            <a:endParaRPr lang="en-US"/>
          </a:p>
        </p:txBody>
      </p:sp>
      <p:sp>
        <p:nvSpPr>
          <p:cNvPr id="47109" name="Rectangle 7"/>
          <p:cNvSpPr>
            <a:spLocks noChangeArrowheads="1"/>
          </p:cNvSpPr>
          <p:nvPr/>
        </p:nvSpPr>
        <p:spPr bwMode="auto">
          <a:xfrm>
            <a:off x="457200" y="5308600"/>
            <a:ext cx="8039100" cy="14478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Clr>
                <a:schemeClr val="tx2"/>
              </a:buClr>
              <a:buSzPct val="70000"/>
              <a:buFont typeface="Wingdings" charset="2"/>
              <a:buChar char="l"/>
            </a:pPr>
            <a:r>
              <a:rPr lang="en-US" sz="2000" dirty="0"/>
              <a:t>Oxidation reaction is very fast for carbon at high temperatures</a:t>
            </a:r>
          </a:p>
          <a:p>
            <a:pPr marL="342900" indent="-342900" eaLnBrk="1" hangingPunct="1">
              <a:spcBef>
                <a:spcPct val="20000"/>
              </a:spcBef>
              <a:buClr>
                <a:schemeClr val="tx2"/>
              </a:buClr>
              <a:buSzPct val="70000"/>
              <a:buFont typeface="Wingdings" charset="2"/>
              <a:buChar char="l"/>
            </a:pPr>
            <a:r>
              <a:rPr lang="en-US" sz="2000" dirty="0"/>
              <a:t>Need sealed target jacket with beam windows and pump/purge system</a:t>
            </a:r>
          </a:p>
          <a:p>
            <a:pPr marL="342900" indent="-342900" eaLnBrk="1" hangingPunct="1">
              <a:spcBef>
                <a:spcPct val="20000"/>
              </a:spcBef>
              <a:buClr>
                <a:schemeClr val="tx2"/>
              </a:buClr>
              <a:buSzPct val="70000"/>
              <a:buFont typeface="Wingdings" charset="2"/>
              <a:buChar char="l"/>
            </a:pPr>
            <a:r>
              <a:rPr lang="en-US" sz="2000" dirty="0"/>
              <a:t>Beryllium avoids this?</a:t>
            </a:r>
          </a:p>
        </p:txBody>
      </p:sp>
      <p:graphicFrame>
        <p:nvGraphicFramePr>
          <p:cNvPr id="47106" name="Object 2"/>
          <p:cNvGraphicFramePr>
            <a:graphicFrameLocks noChangeAspect="1"/>
          </p:cNvGraphicFramePr>
          <p:nvPr/>
        </p:nvGraphicFramePr>
        <p:xfrm>
          <a:off x="5181600" y="6324600"/>
          <a:ext cx="5487988" cy="349250"/>
        </p:xfrm>
        <a:graphic>
          <a:graphicData uri="http://schemas.openxmlformats.org/presentationml/2006/ole">
            <p:oleObj spid="_x0000_s128002" name="Document" r:id="rId4" imgW="5486400" imgH="350520" progId="Word.Document.8">
              <p:embed/>
            </p:oleObj>
          </a:graphicData>
        </a:graphic>
      </p:graphicFrame>
      <p:pic>
        <p:nvPicPr>
          <p:cNvPr id="47110" name="Picture 10" descr="graphite oxidation"/>
          <p:cNvPicPr>
            <a:picLocks noChangeAspect="1" noChangeArrowheads="1"/>
          </p:cNvPicPr>
          <p:nvPr/>
        </p:nvPicPr>
        <p:blipFill>
          <a:blip r:embed="rId5"/>
          <a:srcRect/>
          <a:stretch>
            <a:fillRect/>
          </a:stretch>
        </p:blipFill>
        <p:spPr bwMode="auto">
          <a:xfrm>
            <a:off x="127000" y="1562100"/>
            <a:ext cx="4012955" cy="3708400"/>
          </a:xfrm>
          <a:prstGeom prst="rect">
            <a:avLst/>
          </a:prstGeom>
          <a:noFill/>
          <a:ln w="9525">
            <a:noFill/>
            <a:miter lim="800000"/>
            <a:headEnd/>
            <a:tailEnd/>
          </a:ln>
        </p:spPr>
      </p:pic>
      <p:pic>
        <p:nvPicPr>
          <p:cNvPr id="47111" name="Picture 11" descr="poco oxidation"/>
          <p:cNvPicPr>
            <a:picLocks noChangeAspect="1" noChangeArrowheads="1"/>
          </p:cNvPicPr>
          <p:nvPr/>
        </p:nvPicPr>
        <p:blipFill>
          <a:blip r:embed="rId6"/>
          <a:srcRect/>
          <a:stretch>
            <a:fillRect/>
          </a:stretch>
        </p:blipFill>
        <p:spPr bwMode="auto">
          <a:xfrm>
            <a:off x="4318000" y="1503568"/>
            <a:ext cx="4521200" cy="3678032"/>
          </a:xfrm>
          <a:prstGeom prst="rect">
            <a:avLst/>
          </a:prstGeom>
          <a:noFill/>
          <a:ln w="9525">
            <a:noFill/>
            <a:miter lim="800000"/>
            <a:headEnd/>
            <a:tailEnd/>
          </a:ln>
        </p:spPr>
      </p:pic>
      <p:sp>
        <p:nvSpPr>
          <p:cNvPr id="8" name="Date Placeholder 7"/>
          <p:cNvSpPr>
            <a:spLocks noGrp="1"/>
          </p:cNvSpPr>
          <p:nvPr>
            <p:ph type="dt" sz="half" idx="10"/>
          </p:nvPr>
        </p:nvSpPr>
        <p:spPr/>
        <p:txBody>
          <a:bodyPr/>
          <a:lstStyle/>
          <a:p>
            <a:r>
              <a:rPr lang="en-US" smtClean="0"/>
              <a:t>5/2/11</a:t>
            </a:r>
            <a:endParaRPr lang="en-US" dirty="0"/>
          </a:p>
        </p:txBody>
      </p:sp>
      <p:sp>
        <p:nvSpPr>
          <p:cNvPr id="9" name="Slide Number Placeholder 8"/>
          <p:cNvSpPr>
            <a:spLocks noGrp="1"/>
          </p:cNvSpPr>
          <p:nvPr>
            <p:ph type="sldNum" sz="quarter" idx="12"/>
          </p:nvPr>
        </p:nvSpPr>
        <p:spPr/>
        <p:txBody>
          <a:bodyPr>
            <a:normAutofit fontScale="85000" lnSpcReduction="20000"/>
          </a:bodyPr>
          <a:lstStyle/>
          <a:p>
            <a:fld id="{3A138BD7-639E-0E43-AB10-7D6EE02BD1DE}" type="slidenum">
              <a:rPr lang="en-US" smtClean="0"/>
              <a:pPr/>
              <a:t>46</a:t>
            </a:fld>
            <a:endParaRPr lang="en-US"/>
          </a:p>
        </p:txBody>
      </p:sp>
      <p:sp>
        <p:nvSpPr>
          <p:cNvPr id="10" name="Footer Placeholder 9"/>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eaLnBrk="1" hangingPunct="1"/>
            <a:r>
              <a:rPr lang="en-US" sz="4000" dirty="0"/>
              <a:t>Radiation Accelerated Corrosion</a:t>
            </a:r>
          </a:p>
        </p:txBody>
      </p:sp>
      <p:sp>
        <p:nvSpPr>
          <p:cNvPr id="49155" name="Rectangle 4"/>
          <p:cNvSpPr>
            <a:spLocks noGrp="1" noChangeArrowheads="1"/>
          </p:cNvSpPr>
          <p:nvPr>
            <p:ph type="body" sz="half" idx="1"/>
          </p:nvPr>
        </p:nvSpPr>
        <p:spPr>
          <a:xfrm>
            <a:off x="457200" y="1719263"/>
            <a:ext cx="3657600" cy="4411662"/>
          </a:xfrm>
          <a:noFill/>
        </p:spPr>
        <p:txBody>
          <a:bodyPr/>
          <a:lstStyle/>
          <a:p>
            <a:pPr eaLnBrk="1" hangingPunct="1"/>
            <a:r>
              <a:rPr lang="en-US" sz="2600" dirty="0"/>
              <a:t>Al 6061 samples displayed significant localized corrosion after 3,600 </a:t>
            </a:r>
            <a:r>
              <a:rPr lang="en-US" sz="2600" dirty="0" err="1"/>
              <a:t>Mrad</a:t>
            </a:r>
            <a:r>
              <a:rPr lang="en-US" sz="2600" dirty="0"/>
              <a:t> </a:t>
            </a:r>
            <a:r>
              <a:rPr lang="en-US" sz="2600" dirty="0" smtClean="0"/>
              <a:t>exposure</a:t>
            </a:r>
          </a:p>
          <a:p>
            <a:pPr>
              <a:lnSpc>
                <a:spcPct val="90000"/>
              </a:lnSpc>
            </a:pPr>
            <a:r>
              <a:rPr lang="en-US" sz="2600" dirty="0" err="1" smtClean="0"/>
              <a:t>NuMI</a:t>
            </a:r>
            <a:r>
              <a:rPr lang="en-US" sz="2600" dirty="0" smtClean="0"/>
              <a:t> target chase air handling condensate with pH of 2</a:t>
            </a:r>
          </a:p>
          <a:p>
            <a:pPr>
              <a:lnSpc>
                <a:spcPct val="90000"/>
              </a:lnSpc>
            </a:pPr>
            <a:r>
              <a:rPr lang="en-US" sz="2600" dirty="0" err="1" smtClean="0"/>
              <a:t>NuMI</a:t>
            </a:r>
            <a:r>
              <a:rPr lang="en-US" sz="2600" dirty="0" smtClean="0"/>
              <a:t> decay pipe window concerns</a:t>
            </a:r>
            <a:endParaRPr lang="en-US" sz="2600" dirty="0"/>
          </a:p>
        </p:txBody>
      </p:sp>
      <p:pic>
        <p:nvPicPr>
          <p:cNvPr id="49156" name="Picture 5" descr="rad corrosion pit"/>
          <p:cNvPicPr>
            <a:picLocks noChangeAspect="1" noChangeArrowheads="1"/>
          </p:cNvPicPr>
          <p:nvPr/>
        </p:nvPicPr>
        <p:blipFill>
          <a:blip r:embed="rId2"/>
          <a:srcRect/>
          <a:stretch>
            <a:fillRect/>
          </a:stretch>
        </p:blipFill>
        <p:spPr bwMode="auto">
          <a:xfrm>
            <a:off x="4191000" y="1600200"/>
            <a:ext cx="3657600" cy="3638550"/>
          </a:xfrm>
          <a:prstGeom prst="rect">
            <a:avLst/>
          </a:prstGeom>
          <a:noFill/>
          <a:ln w="9525">
            <a:noFill/>
            <a:miter lim="800000"/>
            <a:headEnd/>
            <a:tailEnd/>
          </a:ln>
        </p:spPr>
      </p:pic>
      <p:sp>
        <p:nvSpPr>
          <p:cNvPr id="49157" name="Text Box 6"/>
          <p:cNvSpPr txBox="1">
            <a:spLocks noChangeArrowheads="1"/>
          </p:cNvSpPr>
          <p:nvPr/>
        </p:nvSpPr>
        <p:spPr bwMode="auto">
          <a:xfrm>
            <a:off x="4419600" y="5562600"/>
            <a:ext cx="3505200" cy="915988"/>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R.L. </a:t>
            </a:r>
            <a:r>
              <a:rPr lang="en-US" sz="1800" dirty="0" err="1"/>
              <a:t>Sindelar</a:t>
            </a:r>
            <a:r>
              <a:rPr lang="en-US" sz="1800" dirty="0"/>
              <a:t>, et al., </a:t>
            </a:r>
            <a:r>
              <a:rPr lang="en-US" sz="1800" i="1" dirty="0"/>
              <a:t>Materials Characterization</a:t>
            </a:r>
            <a:r>
              <a:rPr lang="en-US" sz="1800" dirty="0"/>
              <a:t> 43:147-157 (1999).</a:t>
            </a:r>
          </a:p>
        </p:txBody>
      </p:sp>
      <p:sp>
        <p:nvSpPr>
          <p:cNvPr id="6" name="Date Placeholder 5"/>
          <p:cNvSpPr>
            <a:spLocks noGrp="1"/>
          </p:cNvSpPr>
          <p:nvPr>
            <p:ph type="dt" sz="half" idx="10"/>
          </p:nvPr>
        </p:nvSpPr>
        <p:spPr/>
        <p:txBody>
          <a:bodyPr/>
          <a:lstStyle/>
          <a:p>
            <a:r>
              <a:rPr lang="en-US" smtClean="0"/>
              <a:t>5/2/11</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47</a:t>
            </a:fld>
            <a:endParaRPr lang="en-US"/>
          </a:p>
        </p:txBody>
      </p:sp>
      <p:sp>
        <p:nvSpPr>
          <p:cNvPr id="8" name="Footer Placeholder 7"/>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3200"/>
              <a:t>Radiation Accelerated Corrosion</a:t>
            </a:r>
          </a:p>
        </p:txBody>
      </p:sp>
      <p:sp>
        <p:nvSpPr>
          <p:cNvPr id="51203" name="Rectangle 6"/>
          <p:cNvSpPr>
            <a:spLocks noGrp="1" noChangeArrowheads="1"/>
          </p:cNvSpPr>
          <p:nvPr>
            <p:ph type="body" sz="half" idx="1"/>
          </p:nvPr>
        </p:nvSpPr>
        <p:spPr>
          <a:xfrm>
            <a:off x="1066800" y="5943600"/>
            <a:ext cx="7239000" cy="762000"/>
          </a:xfrm>
          <a:noFill/>
        </p:spPr>
        <p:txBody>
          <a:bodyPr/>
          <a:lstStyle/>
          <a:p>
            <a:pPr eaLnBrk="1" hangingPunct="1">
              <a:lnSpc>
                <a:spcPct val="90000"/>
              </a:lnSpc>
            </a:pPr>
            <a:r>
              <a:rPr lang="en-US" sz="2000"/>
              <a:t>Photograph of NuMI decay pipe US window showing corroded spot corresponding to beam spot</a:t>
            </a:r>
          </a:p>
        </p:txBody>
      </p:sp>
      <p:pic>
        <p:nvPicPr>
          <p:cNvPr id="51204" name="Picture 8" descr="numi dk window"/>
          <p:cNvPicPr>
            <a:picLocks noChangeAspect="1" noChangeArrowheads="1"/>
          </p:cNvPicPr>
          <p:nvPr/>
        </p:nvPicPr>
        <p:blipFill>
          <a:blip r:embed="rId2"/>
          <a:srcRect/>
          <a:stretch>
            <a:fillRect/>
          </a:stretch>
        </p:blipFill>
        <p:spPr bwMode="auto">
          <a:xfrm>
            <a:off x="1295400" y="1295400"/>
            <a:ext cx="6623050" cy="457517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5/2/11</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48</a:t>
            </a:fld>
            <a:endParaRPr lang="en-US"/>
          </a:p>
        </p:txBody>
      </p:sp>
      <p:sp>
        <p:nvSpPr>
          <p:cNvPr id="7" name="Footer Placeholder 6"/>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pPr eaLnBrk="1" hangingPunct="1"/>
            <a:r>
              <a:rPr lang="en-US" sz="4000" dirty="0"/>
              <a:t>Radiation Accelerated Corrosion</a:t>
            </a:r>
          </a:p>
        </p:txBody>
      </p:sp>
      <p:sp>
        <p:nvSpPr>
          <p:cNvPr id="50179" name="Rectangle 7"/>
          <p:cNvSpPr>
            <a:spLocks noGrp="1" noChangeArrowheads="1"/>
          </p:cNvSpPr>
          <p:nvPr>
            <p:ph type="body" sz="half" idx="1"/>
          </p:nvPr>
        </p:nvSpPr>
        <p:spPr>
          <a:xfrm>
            <a:off x="457200" y="1719263"/>
            <a:ext cx="3657600" cy="4411662"/>
          </a:xfrm>
          <a:noFill/>
        </p:spPr>
        <p:txBody>
          <a:bodyPr/>
          <a:lstStyle/>
          <a:p>
            <a:pPr eaLnBrk="1" hangingPunct="1">
              <a:lnSpc>
                <a:spcPct val="90000"/>
              </a:lnSpc>
            </a:pPr>
            <a:r>
              <a:rPr lang="en-US" sz="2600" dirty="0" err="1"/>
              <a:t>MiniBooNE</a:t>
            </a:r>
            <a:r>
              <a:rPr lang="en-US" sz="2600" dirty="0"/>
              <a:t> 25 </a:t>
            </a:r>
            <a:r>
              <a:rPr lang="en-US" sz="2600" dirty="0" err="1"/>
              <a:t>m</a:t>
            </a:r>
            <a:r>
              <a:rPr lang="en-US" sz="2600" dirty="0"/>
              <a:t> absorber HS steel </a:t>
            </a:r>
            <a:r>
              <a:rPr lang="en-US" sz="2600" dirty="0" smtClean="0"/>
              <a:t>failure</a:t>
            </a:r>
          </a:p>
          <a:p>
            <a:pPr eaLnBrk="1" hangingPunct="1">
              <a:lnSpc>
                <a:spcPct val="90000"/>
              </a:lnSpc>
            </a:pPr>
            <a:r>
              <a:rPr lang="en-US" sz="2400" dirty="0" smtClean="0"/>
              <a:t>(</a:t>
            </a:r>
            <a:r>
              <a:rPr lang="en-US" sz="2400" dirty="0"/>
              <a:t>hydrogen </a:t>
            </a:r>
            <a:r>
              <a:rPr lang="en-US" sz="2400" dirty="0" err="1"/>
              <a:t>embrittlement</a:t>
            </a:r>
            <a:r>
              <a:rPr lang="en-US" sz="2400" dirty="0"/>
              <a:t> </a:t>
            </a:r>
            <a:r>
              <a:rPr lang="en-US" sz="2400" dirty="0" smtClean="0"/>
              <a:t>from accelerated </a:t>
            </a:r>
            <a:r>
              <a:rPr lang="en-US" sz="2400" dirty="0"/>
              <a:t>corrosion).</a:t>
            </a:r>
            <a:endParaRPr lang="en-US" sz="2400" dirty="0" smtClean="0"/>
          </a:p>
          <a:p>
            <a:pPr eaLnBrk="1" hangingPunct="1">
              <a:lnSpc>
                <a:spcPct val="90000"/>
              </a:lnSpc>
              <a:buNone/>
            </a:pPr>
            <a:endParaRPr lang="en-US" sz="2600" dirty="0"/>
          </a:p>
        </p:txBody>
      </p:sp>
      <p:pic>
        <p:nvPicPr>
          <p:cNvPr id="50180" name="Picture 8" descr="Miniboone link"/>
          <p:cNvPicPr>
            <a:picLocks noChangeAspect="1" noChangeArrowheads="1"/>
          </p:cNvPicPr>
          <p:nvPr/>
        </p:nvPicPr>
        <p:blipFill>
          <a:blip r:embed="rId2"/>
          <a:srcRect/>
          <a:stretch>
            <a:fillRect/>
          </a:stretch>
        </p:blipFill>
        <p:spPr bwMode="auto">
          <a:xfrm rot="-5400000">
            <a:off x="3294857" y="2039143"/>
            <a:ext cx="5257800" cy="3922713"/>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5/2/11</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49</a:t>
            </a:fld>
            <a:endParaRPr lang="en-US"/>
          </a:p>
        </p:txBody>
      </p:sp>
      <p:sp>
        <p:nvSpPr>
          <p:cNvPr id="7" name="Footer Placeholder 6"/>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LBNE “default” target design</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5</a:t>
            </a:fld>
            <a:endParaRPr lang="en-US"/>
          </a:p>
        </p:txBody>
      </p:sp>
      <p:sp>
        <p:nvSpPr>
          <p:cNvPr id="6" name="Content Placeholder 5"/>
          <p:cNvSpPr>
            <a:spLocks noGrp="1"/>
          </p:cNvSpPr>
          <p:nvPr>
            <p:ph sz="quarter" idx="1"/>
          </p:nvPr>
        </p:nvSpPr>
        <p:spPr/>
        <p:txBody>
          <a:bodyPr/>
          <a:lstStyle/>
          <a:p>
            <a:r>
              <a:rPr lang="en-US" dirty="0" smtClean="0"/>
              <a:t>Based on 2005 IHEP study</a:t>
            </a:r>
          </a:p>
          <a:p>
            <a:r>
              <a:rPr lang="en-US" dirty="0" smtClean="0"/>
              <a:t>Graphite cylindrical segments pre-loaded in stainless steel sheath with annular water cooling</a:t>
            </a:r>
            <a:endParaRPr lang="en-US" dirty="0"/>
          </a:p>
        </p:txBody>
      </p:sp>
      <p:pic>
        <p:nvPicPr>
          <p:cNvPr id="7" name="Picture 6" descr="default design.tiff"/>
          <p:cNvPicPr>
            <a:picLocks noChangeAspect="1"/>
          </p:cNvPicPr>
          <p:nvPr/>
        </p:nvPicPr>
        <p:blipFill>
          <a:blip r:embed="rId2"/>
          <a:stretch>
            <a:fillRect/>
          </a:stretch>
        </p:blipFill>
        <p:spPr>
          <a:xfrm>
            <a:off x="357130" y="3171047"/>
            <a:ext cx="8405870" cy="3369259"/>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t>Survivability is relative</a:t>
            </a:r>
          </a:p>
        </p:txBody>
      </p:sp>
      <p:sp>
        <p:nvSpPr>
          <p:cNvPr id="56323" name="Rectangle 3"/>
          <p:cNvSpPr>
            <a:spLocks noGrp="1" noChangeArrowheads="1"/>
          </p:cNvSpPr>
          <p:nvPr>
            <p:ph type="body" idx="1"/>
          </p:nvPr>
        </p:nvSpPr>
        <p:spPr>
          <a:xfrm>
            <a:off x="5029200" y="1536700"/>
            <a:ext cx="3810000" cy="4191000"/>
          </a:xfrm>
          <a:solidFill>
            <a:schemeClr val="bg1"/>
          </a:solidFill>
        </p:spPr>
        <p:txBody>
          <a:bodyPr/>
          <a:lstStyle/>
          <a:p>
            <a:pPr eaLnBrk="1" hangingPunct="1"/>
            <a:r>
              <a:rPr lang="en-US" sz="2600" dirty="0"/>
              <a:t>P-bar consumable target</a:t>
            </a:r>
          </a:p>
          <a:p>
            <a:pPr lvl="1" eaLnBrk="1" hangingPunct="1"/>
            <a:r>
              <a:rPr lang="en-US" sz="2200" dirty="0"/>
              <a:t>Ran in consumable mode for 2 plus years</a:t>
            </a:r>
          </a:p>
          <a:p>
            <a:pPr lvl="1" eaLnBrk="1" hangingPunct="1"/>
            <a:r>
              <a:rPr lang="en-US" sz="2200" dirty="0"/>
              <a:t>Change-out time 12 hours maximum</a:t>
            </a:r>
          </a:p>
          <a:p>
            <a:pPr lvl="1" eaLnBrk="1" hangingPunct="1"/>
            <a:r>
              <a:rPr lang="en-US" sz="2200" dirty="0"/>
              <a:t>Over-heating, oxidation, thermal shock led to damage</a:t>
            </a:r>
          </a:p>
        </p:txBody>
      </p:sp>
      <p:pic>
        <p:nvPicPr>
          <p:cNvPr id="56324" name="Picture 5" descr="Target 7 After"/>
          <p:cNvPicPr>
            <a:picLocks noChangeAspect="1" noChangeArrowheads="1"/>
          </p:cNvPicPr>
          <p:nvPr/>
        </p:nvPicPr>
        <p:blipFill>
          <a:blip r:embed="rId3"/>
          <a:srcRect b="11363"/>
          <a:stretch>
            <a:fillRect/>
          </a:stretch>
        </p:blipFill>
        <p:spPr bwMode="auto">
          <a:xfrm>
            <a:off x="533400" y="1524000"/>
            <a:ext cx="4191000" cy="49530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5/2/11</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50</a:t>
            </a:fld>
            <a:endParaRPr lang="en-US"/>
          </a:p>
        </p:txBody>
      </p:sp>
      <p:sp>
        <p:nvSpPr>
          <p:cNvPr id="7" name="Footer Placeholder 6"/>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New P-bar Target</a:t>
            </a:r>
          </a:p>
        </p:txBody>
      </p:sp>
      <p:pic>
        <p:nvPicPr>
          <p:cNvPr id="97283" name="Picture 5" descr="New p-bar target"/>
          <p:cNvPicPr>
            <a:picLocks noChangeAspect="1" noChangeArrowheads="1"/>
          </p:cNvPicPr>
          <p:nvPr/>
        </p:nvPicPr>
        <p:blipFill>
          <a:blip r:embed="rId3"/>
          <a:srcRect/>
          <a:stretch>
            <a:fillRect/>
          </a:stretch>
        </p:blipFill>
        <p:spPr bwMode="auto">
          <a:xfrm>
            <a:off x="990600" y="1295400"/>
            <a:ext cx="6961188" cy="5221288"/>
          </a:xfrm>
          <a:prstGeom prst="rect">
            <a:avLst/>
          </a:prstGeom>
          <a:noFill/>
          <a:ln w="9525">
            <a:noFill/>
            <a:miter lim="800000"/>
            <a:headEnd/>
            <a:tailEnd/>
          </a:ln>
        </p:spPr>
      </p:pic>
      <p:sp>
        <p:nvSpPr>
          <p:cNvPr id="97284" name="Text Box 6"/>
          <p:cNvSpPr txBox="1">
            <a:spLocks noChangeArrowheads="1"/>
          </p:cNvSpPr>
          <p:nvPr/>
        </p:nvSpPr>
        <p:spPr bwMode="auto">
          <a:xfrm>
            <a:off x="6248400" y="5410200"/>
            <a:ext cx="1676400" cy="1069975"/>
          </a:xfrm>
          <a:prstGeom prst="rect">
            <a:avLst/>
          </a:prstGeom>
          <a:solidFill>
            <a:schemeClr val="bg1">
              <a:alpha val="67058"/>
            </a:schemeClr>
          </a:solidFill>
          <a:ln w="9525">
            <a:noFill/>
            <a:miter lim="800000"/>
            <a:headEnd/>
            <a:tailEnd/>
          </a:ln>
        </p:spPr>
        <p:txBody>
          <a:bodyPr>
            <a:prstTxWarp prst="textNoShape">
              <a:avLst/>
            </a:prstTxWarp>
            <a:spAutoFit/>
          </a:bodyPr>
          <a:lstStyle/>
          <a:p>
            <a:pPr>
              <a:spcBef>
                <a:spcPct val="50000"/>
              </a:spcBef>
            </a:pPr>
            <a:r>
              <a:rPr lang="en-US" sz="1600"/>
              <a:t>Courtesy of </a:t>
            </a:r>
            <a:br>
              <a:rPr lang="en-US" sz="1600"/>
            </a:br>
            <a:r>
              <a:rPr lang="en-US" sz="1600"/>
              <a:t>Ron LeBeau, Tony Leveling, &amp; Ryan Schultz</a:t>
            </a:r>
          </a:p>
        </p:txBody>
      </p:sp>
      <p:sp>
        <p:nvSpPr>
          <p:cNvPr id="97285" name="Text Box 7"/>
          <p:cNvSpPr txBox="1">
            <a:spLocks noChangeArrowheads="1"/>
          </p:cNvSpPr>
          <p:nvPr/>
        </p:nvSpPr>
        <p:spPr bwMode="auto">
          <a:xfrm>
            <a:off x="5715000" y="2133600"/>
            <a:ext cx="2133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bg1"/>
                </a:solidFill>
              </a:rPr>
              <a:t>~2e19 integrated protons on target</a:t>
            </a:r>
          </a:p>
        </p:txBody>
      </p:sp>
      <p:sp>
        <p:nvSpPr>
          <p:cNvPr id="6" name="Date Placeholder 5"/>
          <p:cNvSpPr>
            <a:spLocks noGrp="1"/>
          </p:cNvSpPr>
          <p:nvPr>
            <p:ph type="dt" sz="half" idx="10"/>
          </p:nvPr>
        </p:nvSpPr>
        <p:spPr/>
        <p:txBody>
          <a:bodyPr/>
          <a:lstStyle/>
          <a:p>
            <a:r>
              <a:rPr lang="en-US" smtClean="0"/>
              <a:t>5/2/11</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51</a:t>
            </a:fld>
            <a:endParaRPr lang="en-US"/>
          </a:p>
        </p:txBody>
      </p:sp>
      <p:sp>
        <p:nvSpPr>
          <p:cNvPr id="8" name="Footer Placeholder 7"/>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a:t>Thermal Shock</a:t>
            </a:r>
          </a:p>
        </p:txBody>
      </p:sp>
      <p:sp>
        <p:nvSpPr>
          <p:cNvPr id="35843" name="Rectangle 3"/>
          <p:cNvSpPr>
            <a:spLocks noGrp="1" noChangeArrowheads="1"/>
          </p:cNvSpPr>
          <p:nvPr>
            <p:ph type="body" idx="1"/>
          </p:nvPr>
        </p:nvSpPr>
        <p:spPr>
          <a:xfrm>
            <a:off x="457200" y="1719263"/>
            <a:ext cx="7467600" cy="4411662"/>
          </a:xfrm>
        </p:spPr>
        <p:txBody>
          <a:bodyPr>
            <a:normAutofit lnSpcReduction="10000"/>
          </a:bodyPr>
          <a:lstStyle/>
          <a:p>
            <a:pPr eaLnBrk="1" hangingPunct="1"/>
            <a:r>
              <a:rPr lang="en-US" dirty="0" smtClean="0"/>
              <a:t>Work </a:t>
            </a:r>
            <a:r>
              <a:rPr lang="en-US" dirty="0"/>
              <a:t>at RAL-Sheffield by</a:t>
            </a:r>
            <a:r>
              <a:rPr lang="en-US" dirty="0" smtClean="0"/>
              <a:t> R</a:t>
            </a:r>
            <a:r>
              <a:rPr lang="en-US" dirty="0"/>
              <a:t>. Bennett and G. </a:t>
            </a:r>
            <a:r>
              <a:rPr lang="en-US" dirty="0" err="1"/>
              <a:t>Skoro</a:t>
            </a:r>
            <a:r>
              <a:rPr lang="en-US" dirty="0"/>
              <a:t> to study solid targets for </a:t>
            </a:r>
            <a:r>
              <a:rPr lang="en-US" dirty="0" err="1"/>
              <a:t>NuFact</a:t>
            </a:r>
            <a:endParaRPr lang="en-US" dirty="0"/>
          </a:p>
          <a:p>
            <a:pPr lvl="1" eaLnBrk="1" hangingPunct="1"/>
            <a:r>
              <a:rPr lang="en-US" dirty="0"/>
              <a:t>Pulsed</a:t>
            </a:r>
            <a:r>
              <a:rPr lang="en-US" dirty="0" smtClean="0"/>
              <a:t> Ta &amp; W </a:t>
            </a:r>
            <a:r>
              <a:rPr lang="en-US" dirty="0"/>
              <a:t>wire testing</a:t>
            </a:r>
          </a:p>
          <a:p>
            <a:pPr lvl="1" eaLnBrk="1" hangingPunct="1"/>
            <a:r>
              <a:rPr lang="en-US" dirty="0"/>
              <a:t>Benchmark simulation techniques</a:t>
            </a:r>
          </a:p>
          <a:p>
            <a:pPr lvl="1" eaLnBrk="1" hangingPunct="1"/>
            <a:r>
              <a:rPr lang="en-US" dirty="0"/>
              <a:t>Show promise of solid W at 4 </a:t>
            </a:r>
            <a:r>
              <a:rPr lang="en-US" dirty="0" smtClean="0"/>
              <a:t>MW</a:t>
            </a:r>
          </a:p>
          <a:p>
            <a:r>
              <a:rPr lang="en-US" dirty="0" smtClean="0"/>
              <a:t>Upcoming Publications:</a:t>
            </a:r>
          </a:p>
          <a:p>
            <a:pPr lvl="1"/>
            <a:r>
              <a:rPr lang="en-US" dirty="0" smtClean="0"/>
              <a:t>G.P. </a:t>
            </a:r>
            <a:r>
              <a:rPr lang="en-US" dirty="0" err="1" smtClean="0"/>
              <a:t>Skoro</a:t>
            </a:r>
            <a:r>
              <a:rPr lang="en-US" dirty="0" smtClean="0"/>
              <a:t> et al. / Journal of Nuclear Materials 409 (2011) 40–46</a:t>
            </a:r>
          </a:p>
          <a:p>
            <a:pPr lvl="1"/>
            <a:r>
              <a:rPr lang="en-US" dirty="0" smtClean="0"/>
              <a:t>Nuclear Inst. and Methods in Physics Research A, DOI:10.1016/j.nima.2011.03.036</a:t>
            </a:r>
          </a:p>
        </p:txBody>
      </p:sp>
      <p:sp>
        <p:nvSpPr>
          <p:cNvPr id="4" name="Date Placeholder 3"/>
          <p:cNvSpPr>
            <a:spLocks noGrp="1"/>
          </p:cNvSpPr>
          <p:nvPr>
            <p:ph type="dt" sz="half" idx="10"/>
          </p:nvPr>
        </p:nvSpPr>
        <p:spPr/>
        <p:txBody>
          <a:bodyPr/>
          <a:lstStyle/>
          <a:p>
            <a:r>
              <a:rPr lang="en-US" smtClean="0"/>
              <a:t>5/2/11</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52</a:t>
            </a:fld>
            <a:endParaRPr lang="en-US"/>
          </a:p>
        </p:txBody>
      </p:sp>
      <p:sp>
        <p:nvSpPr>
          <p:cNvPr id="6" name="Footer Placeholder 5"/>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42"/>
          <p:cNvSpPr>
            <a:spLocks noChangeArrowheads="1"/>
          </p:cNvSpPr>
          <p:nvPr/>
        </p:nvSpPr>
        <p:spPr bwMode="auto">
          <a:xfrm>
            <a:off x="152400" y="0"/>
            <a:ext cx="8991600" cy="2514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1" name="Text Box 4"/>
          <p:cNvSpPr txBox="1">
            <a:spLocks noChangeArrowheads="1"/>
          </p:cNvSpPr>
          <p:nvPr/>
        </p:nvSpPr>
        <p:spPr bwMode="auto">
          <a:xfrm>
            <a:off x="381000" y="227013"/>
            <a:ext cx="7772400" cy="339725"/>
          </a:xfrm>
          <a:prstGeom prst="rect">
            <a:avLst/>
          </a:prstGeom>
          <a:noFill/>
          <a:ln w="9525">
            <a:noFill/>
            <a:miter lim="800000"/>
            <a:headEnd/>
            <a:tailEnd/>
          </a:ln>
        </p:spPr>
        <p:txBody>
          <a:bodyPr lIns="90000" tIns="46800" rIns="90000" bIns="46800" anchor="ctr">
            <a:prstTxWarp prst="textNoShape">
              <a:avLst/>
            </a:prstTxWarp>
            <a:spAutoFit/>
          </a:bodyPr>
          <a:lstStyle/>
          <a:p>
            <a:pPr lvl="1" algn="ctr" eaLnBrk="1" hangingPunct="1">
              <a:lnSpc>
                <a:spcPct val="90000"/>
              </a:lnSpc>
              <a:buClr>
                <a:srgbClr val="000000"/>
              </a:buClr>
              <a:buSzPct val="100000"/>
              <a:buFont typeface="Times New Roman"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1800" b="1" i="1">
                <a:solidFill>
                  <a:schemeClr val="bg2"/>
                </a:solidFill>
                <a:latin typeface="Comic Sans MS" charset="0"/>
                <a:ea typeface="HG Mincho Light J;MS Gothic;HG " charset="0"/>
                <a:cs typeface="HG Mincho Light J;MS Gothic;HG " charset="0"/>
              </a:rPr>
              <a:t>Introduction</a:t>
            </a:r>
            <a:r>
              <a:rPr lang="en-GB" sz="1800" b="1">
                <a:solidFill>
                  <a:srgbClr val="000000"/>
                </a:solidFill>
                <a:latin typeface="Comic Sans MS" charset="0"/>
                <a:ea typeface="HG Mincho Light J;MS Gothic;HG " charset="0"/>
                <a:cs typeface="HG Mincho Light J;MS Gothic;HG " charset="0"/>
              </a:rPr>
              <a:t>   Current pulse – wire tests at RAL</a:t>
            </a:r>
          </a:p>
        </p:txBody>
      </p:sp>
      <p:grpSp>
        <p:nvGrpSpPr>
          <p:cNvPr id="2" name="Group 5"/>
          <p:cNvGrpSpPr>
            <a:grpSpLocks/>
          </p:cNvGrpSpPr>
          <p:nvPr/>
        </p:nvGrpSpPr>
        <p:grpSpPr bwMode="auto">
          <a:xfrm>
            <a:off x="144463" y="866775"/>
            <a:ext cx="8964612" cy="4054475"/>
            <a:chOff x="91" y="546"/>
            <a:chExt cx="5647" cy="2554"/>
          </a:xfrm>
        </p:grpSpPr>
        <p:pic>
          <p:nvPicPr>
            <p:cNvPr id="37907" name="Picture 6" descr="psu-3"/>
            <p:cNvPicPr>
              <a:picLocks noChangeAspect="1" noChangeArrowheads="1"/>
            </p:cNvPicPr>
            <p:nvPr/>
          </p:nvPicPr>
          <p:blipFill>
            <a:blip r:embed="rId2"/>
            <a:srcRect/>
            <a:stretch>
              <a:fillRect/>
            </a:stretch>
          </p:blipFill>
          <p:spPr bwMode="auto">
            <a:xfrm>
              <a:off x="91" y="1872"/>
              <a:ext cx="1637" cy="1228"/>
            </a:xfrm>
            <a:prstGeom prst="rect">
              <a:avLst/>
            </a:prstGeom>
            <a:noFill/>
            <a:ln w="9525">
              <a:noFill/>
              <a:miter lim="800000"/>
              <a:headEnd/>
              <a:tailEnd/>
            </a:ln>
          </p:spPr>
        </p:pic>
        <p:pic>
          <p:nvPicPr>
            <p:cNvPr id="37908" name="Picture 7" descr="08EC2644%20Proton%20beam%20test%20rig"/>
            <p:cNvPicPr>
              <a:picLocks noChangeAspect="1" noChangeArrowheads="1"/>
            </p:cNvPicPr>
            <p:nvPr/>
          </p:nvPicPr>
          <p:blipFill>
            <a:blip r:embed="rId3"/>
            <a:srcRect/>
            <a:stretch>
              <a:fillRect/>
            </a:stretch>
          </p:blipFill>
          <p:spPr bwMode="auto">
            <a:xfrm>
              <a:off x="3888" y="547"/>
              <a:ext cx="1850" cy="1229"/>
            </a:xfrm>
            <a:prstGeom prst="rect">
              <a:avLst/>
            </a:prstGeom>
            <a:noFill/>
            <a:ln w="9525">
              <a:noFill/>
              <a:miter lim="800000"/>
              <a:headEnd/>
              <a:tailEnd/>
            </a:ln>
          </p:spPr>
        </p:pic>
        <p:pic>
          <p:nvPicPr>
            <p:cNvPr id="37909" name="Picture 8" descr="DSCN1870"/>
            <p:cNvPicPr>
              <a:picLocks noChangeAspect="1" noChangeArrowheads="1"/>
            </p:cNvPicPr>
            <p:nvPr/>
          </p:nvPicPr>
          <p:blipFill>
            <a:blip r:embed="rId4"/>
            <a:srcRect/>
            <a:stretch>
              <a:fillRect/>
            </a:stretch>
          </p:blipFill>
          <p:spPr bwMode="auto">
            <a:xfrm>
              <a:off x="2496" y="546"/>
              <a:ext cx="1639" cy="1230"/>
            </a:xfrm>
            <a:prstGeom prst="rect">
              <a:avLst/>
            </a:prstGeom>
            <a:noFill/>
            <a:ln w="9525">
              <a:noFill/>
              <a:miter lim="800000"/>
              <a:headEnd/>
              <a:tailEnd/>
            </a:ln>
          </p:spPr>
        </p:pic>
      </p:grpSp>
      <p:pic>
        <p:nvPicPr>
          <p:cNvPr id="37893" name="Picture 9" descr="iwsmt8thermalshock"/>
          <p:cNvPicPr>
            <a:picLocks noChangeAspect="1" noChangeArrowheads="1"/>
          </p:cNvPicPr>
          <p:nvPr/>
        </p:nvPicPr>
        <p:blipFill>
          <a:blip r:embed="rId5"/>
          <a:srcRect/>
          <a:stretch>
            <a:fillRect/>
          </a:stretch>
        </p:blipFill>
        <p:spPr bwMode="auto">
          <a:xfrm>
            <a:off x="76200" y="685800"/>
            <a:ext cx="4116388" cy="2270125"/>
          </a:xfrm>
          <a:prstGeom prst="rect">
            <a:avLst/>
          </a:prstGeom>
          <a:noFill/>
          <a:ln w="9525">
            <a:noFill/>
            <a:miter lim="800000"/>
            <a:headEnd/>
            <a:tailEnd/>
          </a:ln>
        </p:spPr>
      </p:pic>
      <p:pic>
        <p:nvPicPr>
          <p:cNvPr id="37894" name="Picture 10" descr="sheffield2"/>
          <p:cNvPicPr>
            <a:picLocks noChangeAspect="1" noChangeArrowheads="1"/>
          </p:cNvPicPr>
          <p:nvPr/>
        </p:nvPicPr>
        <p:blipFill>
          <a:blip r:embed="rId6"/>
          <a:srcRect/>
          <a:stretch>
            <a:fillRect/>
          </a:stretch>
        </p:blipFill>
        <p:spPr bwMode="auto">
          <a:xfrm>
            <a:off x="76200" y="76200"/>
            <a:ext cx="1112838" cy="715963"/>
          </a:xfrm>
          <a:prstGeom prst="rect">
            <a:avLst/>
          </a:prstGeom>
          <a:noFill/>
          <a:ln w="9525">
            <a:noFill/>
            <a:miter lim="800000"/>
            <a:headEnd/>
            <a:tailEnd/>
          </a:ln>
        </p:spPr>
      </p:pic>
      <p:grpSp>
        <p:nvGrpSpPr>
          <p:cNvPr id="3" name="Group 11"/>
          <p:cNvGrpSpPr>
            <a:grpSpLocks/>
          </p:cNvGrpSpPr>
          <p:nvPr/>
        </p:nvGrpSpPr>
        <p:grpSpPr bwMode="auto">
          <a:xfrm>
            <a:off x="533400" y="2971800"/>
            <a:ext cx="8534400" cy="3810000"/>
            <a:chOff x="336" y="1872"/>
            <a:chExt cx="5376" cy="2400"/>
          </a:xfrm>
        </p:grpSpPr>
        <p:grpSp>
          <p:nvGrpSpPr>
            <p:cNvPr id="4" name="Group 12"/>
            <p:cNvGrpSpPr>
              <a:grpSpLocks/>
            </p:cNvGrpSpPr>
            <p:nvPr/>
          </p:nvGrpSpPr>
          <p:grpSpPr bwMode="auto">
            <a:xfrm>
              <a:off x="1855" y="1872"/>
              <a:ext cx="3809" cy="1230"/>
              <a:chOff x="1855" y="1872"/>
              <a:chExt cx="3809" cy="1230"/>
            </a:xfrm>
          </p:grpSpPr>
          <p:pic>
            <p:nvPicPr>
              <p:cNvPr id="37904" name="Picture 13" descr="w-running"/>
              <p:cNvPicPr>
                <a:picLocks noChangeAspect="1" noChangeArrowheads="1"/>
              </p:cNvPicPr>
              <p:nvPr/>
            </p:nvPicPr>
            <p:blipFill>
              <a:blip r:embed="rId7"/>
              <a:srcRect/>
              <a:stretch>
                <a:fillRect/>
              </a:stretch>
            </p:blipFill>
            <p:spPr bwMode="auto">
              <a:xfrm>
                <a:off x="4027" y="1872"/>
                <a:ext cx="1637" cy="1228"/>
              </a:xfrm>
              <a:prstGeom prst="rect">
                <a:avLst/>
              </a:prstGeom>
              <a:noFill/>
              <a:ln w="9525">
                <a:noFill/>
                <a:miter lim="800000"/>
                <a:headEnd/>
                <a:tailEnd/>
              </a:ln>
            </p:spPr>
          </p:pic>
          <p:pic>
            <p:nvPicPr>
              <p:cNvPr id="37905" name="Picture 14"/>
              <p:cNvPicPr>
                <a:picLocks noChangeArrowheads="1"/>
              </p:cNvPicPr>
              <p:nvPr/>
            </p:nvPicPr>
            <p:blipFill>
              <a:blip r:embed="rId8"/>
              <a:srcRect/>
              <a:stretch>
                <a:fillRect/>
              </a:stretch>
            </p:blipFill>
            <p:spPr bwMode="auto">
              <a:xfrm>
                <a:off x="1855" y="1872"/>
                <a:ext cx="401" cy="1229"/>
              </a:xfrm>
              <a:prstGeom prst="rect">
                <a:avLst/>
              </a:prstGeom>
              <a:noFill/>
              <a:ln w="9525">
                <a:noFill/>
                <a:miter lim="800000"/>
                <a:headEnd/>
                <a:tailEnd/>
              </a:ln>
            </p:spPr>
          </p:pic>
          <p:pic>
            <p:nvPicPr>
              <p:cNvPr id="37906" name="Picture 15" descr="wire-small"/>
              <p:cNvPicPr>
                <a:picLocks noChangeAspect="1" noChangeArrowheads="1"/>
              </p:cNvPicPr>
              <p:nvPr/>
            </p:nvPicPr>
            <p:blipFill>
              <a:blip r:embed="rId9"/>
              <a:srcRect/>
              <a:stretch>
                <a:fillRect/>
              </a:stretch>
            </p:blipFill>
            <p:spPr bwMode="auto">
              <a:xfrm>
                <a:off x="2352" y="1872"/>
                <a:ext cx="1587" cy="1230"/>
              </a:xfrm>
              <a:prstGeom prst="rect">
                <a:avLst/>
              </a:prstGeom>
              <a:noFill/>
              <a:ln w="9525">
                <a:noFill/>
                <a:miter lim="800000"/>
                <a:headEnd/>
                <a:tailEnd/>
              </a:ln>
            </p:spPr>
          </p:pic>
        </p:grpSp>
        <p:grpSp>
          <p:nvGrpSpPr>
            <p:cNvPr id="5" name="Group 16"/>
            <p:cNvGrpSpPr>
              <a:grpSpLocks/>
            </p:cNvGrpSpPr>
            <p:nvPr/>
          </p:nvGrpSpPr>
          <p:grpSpPr bwMode="auto">
            <a:xfrm>
              <a:off x="336" y="3216"/>
              <a:ext cx="2072" cy="948"/>
              <a:chOff x="1440" y="3216"/>
              <a:chExt cx="2072" cy="948"/>
            </a:xfrm>
          </p:grpSpPr>
          <p:pic>
            <p:nvPicPr>
              <p:cNvPr id="37902" name="Picture 17" descr="zica"/>
              <p:cNvPicPr>
                <a:picLocks noChangeArrowheads="1"/>
              </p:cNvPicPr>
              <p:nvPr/>
            </p:nvPicPr>
            <p:blipFill>
              <a:blip r:embed="rId10"/>
              <a:srcRect/>
              <a:stretch>
                <a:fillRect/>
              </a:stretch>
            </p:blipFill>
            <p:spPr bwMode="auto">
              <a:xfrm>
                <a:off x="1440" y="3264"/>
                <a:ext cx="2072" cy="900"/>
              </a:xfrm>
              <a:prstGeom prst="rect">
                <a:avLst/>
              </a:prstGeom>
              <a:noFill/>
              <a:ln w="9525">
                <a:noFill/>
                <a:miter lim="800000"/>
                <a:headEnd/>
                <a:tailEnd/>
              </a:ln>
            </p:spPr>
          </p:pic>
          <p:sp>
            <p:nvSpPr>
              <p:cNvPr id="37903" name="Text Box 18"/>
              <p:cNvSpPr txBox="1">
                <a:spLocks noChangeAspect="1" noChangeArrowheads="1"/>
              </p:cNvSpPr>
              <p:nvPr/>
            </p:nvSpPr>
            <p:spPr bwMode="auto">
              <a:xfrm>
                <a:off x="2160" y="3216"/>
                <a:ext cx="1306" cy="326"/>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GB" sz="1400" b="1">
                    <a:latin typeface="Comic Sans MS" charset="0"/>
                  </a:rPr>
                  <a:t>Tantalum wire – weak at high temperatures</a:t>
                </a:r>
              </a:p>
            </p:txBody>
          </p:sp>
        </p:grpSp>
        <p:sp>
          <p:nvSpPr>
            <p:cNvPr id="37898" name="Text Box 19"/>
            <p:cNvSpPr txBox="1">
              <a:spLocks noChangeArrowheads="1"/>
            </p:cNvSpPr>
            <p:nvPr/>
          </p:nvSpPr>
          <p:spPr bwMode="auto">
            <a:xfrm>
              <a:off x="2784" y="3321"/>
              <a:ext cx="2640" cy="231"/>
            </a:xfrm>
            <a:prstGeom prst="rect">
              <a:avLst/>
            </a:prstGeom>
            <a:noFill/>
            <a:ln w="9525">
              <a:noFill/>
              <a:miter lim="800000"/>
              <a:headEnd/>
              <a:tailEnd/>
            </a:ln>
          </p:spPr>
          <p:txBody>
            <a:bodyPr lIns="90000" tIns="46800" rIns="90000" bIns="46800" anchor="ctr">
              <a:prstTxWarp prst="textNoShape">
                <a:avLst/>
              </a:prstTxWarp>
              <a:spAutoFit/>
            </a:bodyPr>
            <a:lstStyle/>
            <a:p>
              <a:pPr lvl="1" eaLnBrk="1" hangingPunct="1">
                <a:lnSpc>
                  <a:spcPct val="90000"/>
                </a:lnSpc>
                <a:buClr>
                  <a:srgbClr val="000000"/>
                </a:buClr>
                <a:buSzPct val="100000"/>
                <a:buFont typeface="Times New Roman"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b="1">
                  <a:solidFill>
                    <a:srgbClr val="000000"/>
                  </a:solidFill>
                  <a:latin typeface="Comic Sans MS" charset="0"/>
                  <a:ea typeface="HG Mincho Light J;MS Gothic;HG " charset="0"/>
                  <a:cs typeface="HG Mincho Light J;MS Gothic;HG " charset="0"/>
                </a:rPr>
                <a:t>Tungsten – much better!!!</a:t>
              </a:r>
            </a:p>
          </p:txBody>
        </p:sp>
        <p:grpSp>
          <p:nvGrpSpPr>
            <p:cNvPr id="6" name="Group 20"/>
            <p:cNvGrpSpPr>
              <a:grpSpLocks/>
            </p:cNvGrpSpPr>
            <p:nvPr/>
          </p:nvGrpSpPr>
          <p:grpSpPr bwMode="auto">
            <a:xfrm>
              <a:off x="2448" y="3730"/>
              <a:ext cx="3264" cy="542"/>
              <a:chOff x="2971" y="407"/>
              <a:chExt cx="1704" cy="1226"/>
            </a:xfrm>
          </p:grpSpPr>
          <p:sp>
            <p:nvSpPr>
              <p:cNvPr id="37900" name="AutoShape 21"/>
              <p:cNvSpPr>
                <a:spLocks noChangeArrowheads="1"/>
              </p:cNvSpPr>
              <p:nvPr/>
            </p:nvSpPr>
            <p:spPr bwMode="auto">
              <a:xfrm>
                <a:off x="2971" y="754"/>
                <a:ext cx="1704" cy="517"/>
              </a:xfrm>
              <a:prstGeom prst="roundRect">
                <a:avLst>
                  <a:gd name="adj" fmla="val 190"/>
                </a:avLst>
              </a:prstGeom>
              <a:noFill/>
              <a:ln w="9525">
                <a:noFill/>
                <a:round/>
                <a:headEnd/>
                <a:tailEnd/>
              </a:ln>
            </p:spPr>
            <p:txBody>
              <a:bodyPr wrap="none" anchor="ctr">
                <a:prstTxWarp prst="textNoShape">
                  <a:avLst/>
                </a:prstTxWarp>
              </a:bodyPr>
              <a:lstStyle/>
              <a:p>
                <a:endParaRPr lang="en-US"/>
              </a:p>
            </p:txBody>
          </p:sp>
          <p:sp>
            <p:nvSpPr>
              <p:cNvPr id="37901" name="Text Box 22"/>
              <p:cNvSpPr txBox="1">
                <a:spLocks noChangeArrowheads="1"/>
              </p:cNvSpPr>
              <p:nvPr/>
            </p:nvSpPr>
            <p:spPr bwMode="auto">
              <a:xfrm>
                <a:off x="2971" y="407"/>
                <a:ext cx="1704" cy="1226"/>
              </a:xfrm>
              <a:prstGeom prst="rect">
                <a:avLst/>
              </a:prstGeom>
              <a:noFill/>
              <a:ln w="9525">
                <a:noFill/>
                <a:miter lim="800000"/>
                <a:headEnd/>
                <a:tailEnd/>
              </a:ln>
            </p:spPr>
            <p:txBody>
              <a:bodyPr lIns="90000" tIns="46800" rIns="90000" bIns="46800" anchor="ctr">
                <a:prstTxWarp prst="textNoShape">
                  <a:avLst/>
                </a:prstTxWarp>
                <a:spAutoFit/>
              </a:bodyPr>
              <a:lstStyle/>
              <a:p>
                <a:pPr algn="ctr" eaLnBrk="1" hangingPunct="1">
                  <a:lnSpc>
                    <a:spcPct val="90000"/>
                  </a:lnSpc>
                  <a:buClr>
                    <a:srgbClr val="3333CC"/>
                  </a:buClr>
                  <a:buSzPct val="100000"/>
                  <a:buFont typeface="Comic Sans M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u="sng">
                    <a:latin typeface="Comic Sans MS" charset="0"/>
                    <a:ea typeface="Arial" charset="0"/>
                    <a:cs typeface="Arial" charset="0"/>
                  </a:rPr>
                  <a:t>The Finite Element Simulations have been used to calculate equivalent beam power in a real target and to extract the corresponding lifetime. </a:t>
                </a:r>
              </a:p>
              <a:p>
                <a:pPr algn="ctr" eaLnBrk="1" hangingPunct="1">
                  <a:lnSpc>
                    <a:spcPct val="90000"/>
                  </a:lnSpc>
                  <a:buClr>
                    <a:srgbClr val="3333CC"/>
                  </a:buClr>
                  <a:buSzPct val="100000"/>
                  <a:buFont typeface="Comic Sans M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b="1" u="sng">
                  <a:latin typeface="Comic Sans MS" charset="0"/>
                  <a:ea typeface="Arial" charset="0"/>
                  <a:cs typeface="Arial" charset="0"/>
                </a:endParaRPr>
              </a:p>
            </p:txBody>
          </p:sp>
        </p:grpSp>
      </p:grpSp>
      <p:sp>
        <p:nvSpPr>
          <p:cNvPr id="22" name="Date Placeholder 21"/>
          <p:cNvSpPr>
            <a:spLocks noGrp="1"/>
          </p:cNvSpPr>
          <p:nvPr>
            <p:ph type="dt" sz="half" idx="10"/>
          </p:nvPr>
        </p:nvSpPr>
        <p:spPr/>
        <p:txBody>
          <a:bodyPr/>
          <a:lstStyle/>
          <a:p>
            <a:r>
              <a:rPr lang="en-US" smtClean="0"/>
              <a:t>5/2/11</a:t>
            </a:r>
            <a:endParaRPr lang="en-US"/>
          </a:p>
        </p:txBody>
      </p:sp>
      <p:sp>
        <p:nvSpPr>
          <p:cNvPr id="23" name="Slide Number Placeholder 22"/>
          <p:cNvSpPr>
            <a:spLocks noGrp="1"/>
          </p:cNvSpPr>
          <p:nvPr>
            <p:ph type="sldNum" sz="quarter" idx="12"/>
          </p:nvPr>
        </p:nvSpPr>
        <p:spPr/>
        <p:txBody>
          <a:bodyPr>
            <a:normAutofit fontScale="85000" lnSpcReduction="20000"/>
          </a:bodyPr>
          <a:lstStyle/>
          <a:p>
            <a:fld id="{3A138BD7-639E-0E43-AB10-7D6EE02BD1DE}" type="slidenum">
              <a:rPr lang="en-US" smtClean="0"/>
              <a:pPr/>
              <a:t>53</a:t>
            </a:fld>
            <a:endParaRPr lang="en-US"/>
          </a:p>
        </p:txBody>
      </p:sp>
      <p:sp>
        <p:nvSpPr>
          <p:cNvPr id="24" name="Footer Placeholder 23"/>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Tungsten_YS_image003.gif"/>
          <p:cNvPicPr>
            <a:picLocks noChangeAspect="1"/>
          </p:cNvPicPr>
          <p:nvPr/>
        </p:nvPicPr>
        <p:blipFill>
          <a:blip r:embed="rId3" cstate="print"/>
          <a:stretch>
            <a:fillRect/>
          </a:stretch>
        </p:blipFill>
        <p:spPr>
          <a:xfrm>
            <a:off x="406524" y="814749"/>
            <a:ext cx="8125916" cy="5926619"/>
          </a:xfrm>
          <a:prstGeom prst="rect">
            <a:avLst/>
          </a:prstGeom>
        </p:spPr>
      </p:pic>
      <p:sp>
        <p:nvSpPr>
          <p:cNvPr id="36867" name="AutoShape 4"/>
          <p:cNvSpPr>
            <a:spLocks noChangeArrowheads="1"/>
          </p:cNvSpPr>
          <p:nvPr/>
        </p:nvSpPr>
        <p:spPr bwMode="auto">
          <a:xfrm>
            <a:off x="1752600" y="207963"/>
            <a:ext cx="5638800" cy="325437"/>
          </a:xfrm>
          <a:prstGeom prst="roundRect">
            <a:avLst>
              <a:gd name="adj" fmla="val 287"/>
            </a:avLst>
          </a:prstGeom>
          <a:noFill/>
          <a:ln w="9525">
            <a:noFill/>
            <a:round/>
            <a:headEnd/>
            <a:tailEnd/>
          </a:ln>
        </p:spPr>
        <p:txBody>
          <a:bodyPr wrap="none" anchor="ctr"/>
          <a:lstStyle/>
          <a:p>
            <a:endParaRPr lang="en-US"/>
          </a:p>
        </p:txBody>
      </p:sp>
      <p:sp>
        <p:nvSpPr>
          <p:cNvPr id="36868" name="Text Box 5"/>
          <p:cNvSpPr txBox="1">
            <a:spLocks noChangeArrowheads="1"/>
          </p:cNvSpPr>
          <p:nvPr/>
        </p:nvSpPr>
        <p:spPr bwMode="auto">
          <a:xfrm>
            <a:off x="1571625" y="322263"/>
            <a:ext cx="6105525" cy="249237"/>
          </a:xfrm>
          <a:prstGeom prst="rect">
            <a:avLst/>
          </a:prstGeom>
          <a:noFill/>
          <a:ln w="9525">
            <a:noFill/>
            <a:miter lim="800000"/>
            <a:headEnd/>
            <a:tailEnd/>
          </a:ln>
        </p:spPr>
        <p:txBody>
          <a:bodyPr lIns="0" tIns="0" rIns="0" bIns="0" anchor="ctr">
            <a:spAutoFit/>
          </a:bodyPr>
          <a:lstStyle/>
          <a:p>
            <a:pPr algn="ct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dirty="0">
                <a:solidFill>
                  <a:srgbClr val="000000"/>
                </a:solidFill>
                <a:latin typeface="Comic Sans MS" pitchFamily="66" charset="0"/>
              </a:rPr>
              <a:t>Yield strength of </a:t>
            </a:r>
            <a:r>
              <a:rPr lang="en-GB" sz="1800" b="1" dirty="0" smtClean="0">
                <a:solidFill>
                  <a:srgbClr val="000000"/>
                </a:solidFill>
                <a:latin typeface="Comic Sans MS" pitchFamily="66" charset="0"/>
              </a:rPr>
              <a:t>tungsten </a:t>
            </a:r>
            <a:r>
              <a:rPr lang="en-GB" sz="1800" b="1" dirty="0">
                <a:solidFill>
                  <a:srgbClr val="000000"/>
                </a:solidFill>
                <a:latin typeface="Comic Sans MS" pitchFamily="66" charset="0"/>
              </a:rPr>
              <a:t>– our results</a:t>
            </a:r>
          </a:p>
        </p:txBody>
      </p:sp>
      <p:pic>
        <p:nvPicPr>
          <p:cNvPr id="36869" name="Picture 18" descr="C:\Goran\Presentations_documents\sheffield2.bmp"/>
          <p:cNvPicPr>
            <a:picLocks noChangeAspect="1" noChangeArrowheads="1"/>
          </p:cNvPicPr>
          <p:nvPr/>
        </p:nvPicPr>
        <p:blipFill>
          <a:blip r:embed="rId4" cstate="print"/>
          <a:srcRect/>
          <a:stretch>
            <a:fillRect/>
          </a:stretch>
        </p:blipFill>
        <p:spPr bwMode="auto">
          <a:xfrm>
            <a:off x="76200" y="76200"/>
            <a:ext cx="1112838" cy="715963"/>
          </a:xfrm>
          <a:prstGeom prst="rect">
            <a:avLst/>
          </a:prstGeom>
          <a:noFill/>
          <a:ln w="9525">
            <a:noFill/>
            <a:miter lim="800000"/>
            <a:headEnd/>
            <a:tailEnd/>
          </a:ln>
        </p:spPr>
      </p:pic>
      <p:sp>
        <p:nvSpPr>
          <p:cNvPr id="36870" name="Text Box 5"/>
          <p:cNvSpPr txBox="1">
            <a:spLocks noChangeArrowheads="1"/>
          </p:cNvSpPr>
          <p:nvPr/>
        </p:nvSpPr>
        <p:spPr bwMode="auto">
          <a:xfrm>
            <a:off x="1379539" y="589046"/>
            <a:ext cx="6983362" cy="225703"/>
          </a:xfrm>
          <a:prstGeom prst="rect">
            <a:avLst/>
          </a:prstGeom>
          <a:noFill/>
          <a:ln w="9525">
            <a:noFill/>
            <a:miter lim="800000"/>
            <a:headEnd/>
            <a:tailEnd/>
          </a:ln>
        </p:spPr>
        <p:txBody>
          <a:bodyPr wrap="square" lIns="0" tIns="0" rIns="0" bIns="0" anchor="ctr">
            <a:spAutoFit/>
          </a:bodyPr>
          <a:lstStyle/>
          <a:p>
            <a:pP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schemeClr val="tx1"/>
                </a:solidFill>
                <a:latin typeface="Comic Sans MS" pitchFamily="66" charset="0"/>
              </a:rPr>
              <a:t>Combination of visual observation of the wire and LS-DYNA simulations</a:t>
            </a:r>
          </a:p>
        </p:txBody>
      </p:sp>
      <p:sp>
        <p:nvSpPr>
          <p:cNvPr id="36872" name="Text Box 5"/>
          <p:cNvSpPr txBox="1">
            <a:spLocks noChangeArrowheads="1"/>
          </p:cNvSpPr>
          <p:nvPr/>
        </p:nvSpPr>
        <p:spPr bwMode="auto">
          <a:xfrm>
            <a:off x="7639124" y="4293937"/>
            <a:ext cx="1247651" cy="503215"/>
          </a:xfrm>
          <a:prstGeom prst="rect">
            <a:avLst/>
          </a:prstGeom>
          <a:noFill/>
          <a:ln w="9525">
            <a:noFill/>
            <a:miter lim="800000"/>
            <a:headEnd/>
            <a:tailEnd/>
          </a:ln>
        </p:spPr>
        <p:txBody>
          <a:bodyPr wrap="square" lIns="0" tIns="0" rIns="0" bIns="0" anchor="ctr">
            <a:spAutoFit/>
          </a:bodyPr>
          <a:lstStyle/>
          <a:p>
            <a:pPr algn="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latin typeface="Comic Sans MS" pitchFamily="66" charset="0"/>
              </a:rPr>
              <a:t>Stress in </a:t>
            </a:r>
            <a:endParaRPr lang="en-GB" b="1" dirty="0" smtClean="0">
              <a:solidFill>
                <a:schemeClr val="tx1"/>
              </a:solidFill>
              <a:latin typeface="Comic Sans MS" pitchFamily="66" charset="0"/>
            </a:endParaRPr>
          </a:p>
          <a:p>
            <a:pPr algn="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solidFill>
                  <a:schemeClr val="tx1"/>
                </a:solidFill>
                <a:latin typeface="Comic Sans MS" pitchFamily="66" charset="0"/>
              </a:rPr>
              <a:t>NF </a:t>
            </a:r>
            <a:r>
              <a:rPr lang="en-GB" b="1" dirty="0">
                <a:solidFill>
                  <a:schemeClr val="tx1"/>
                </a:solidFill>
                <a:latin typeface="Comic Sans MS" pitchFamily="66" charset="0"/>
              </a:rPr>
              <a:t>target</a:t>
            </a:r>
          </a:p>
        </p:txBody>
      </p:sp>
      <p:sp>
        <p:nvSpPr>
          <p:cNvPr id="36873" name="Left Arrow 10"/>
          <p:cNvSpPr>
            <a:spLocks noChangeArrowheads="1"/>
          </p:cNvSpPr>
          <p:nvPr/>
        </p:nvSpPr>
        <p:spPr bwMode="auto">
          <a:xfrm>
            <a:off x="8172400" y="4797152"/>
            <a:ext cx="714375" cy="285750"/>
          </a:xfrm>
          <a:prstGeom prst="leftArrow">
            <a:avLst>
              <a:gd name="adj1" fmla="val 50000"/>
              <a:gd name="adj2" fmla="val 50000"/>
            </a:avLst>
          </a:prstGeom>
          <a:solidFill>
            <a:schemeClr val="tx1"/>
          </a:solidFill>
          <a:ln w="9525" algn="ctr">
            <a:solidFill>
              <a:schemeClr val="tx1"/>
            </a:solidFill>
            <a:round/>
            <a:headEnd/>
            <a:tailEnd/>
          </a:ln>
        </p:spPr>
        <p:txBody>
          <a:bodyPr/>
          <a:lstStyle/>
          <a:p>
            <a:endParaRPr lang="en-US"/>
          </a:p>
        </p:txBody>
      </p:sp>
      <p:sp>
        <p:nvSpPr>
          <p:cNvPr id="9" name="Date Placeholder 8"/>
          <p:cNvSpPr>
            <a:spLocks noGrp="1"/>
          </p:cNvSpPr>
          <p:nvPr>
            <p:ph type="dt" sz="half" idx="10"/>
          </p:nvPr>
        </p:nvSpPr>
        <p:spPr/>
        <p:txBody>
          <a:bodyPr/>
          <a:lstStyle/>
          <a:p>
            <a:r>
              <a:rPr lang="en-US" smtClean="0"/>
              <a:t>5/2/11</a:t>
            </a:r>
            <a:endParaRPr lang="en-US"/>
          </a:p>
        </p:txBody>
      </p:sp>
      <p:sp>
        <p:nvSpPr>
          <p:cNvPr id="10" name="Slide Number Placeholder 9"/>
          <p:cNvSpPr>
            <a:spLocks noGrp="1"/>
          </p:cNvSpPr>
          <p:nvPr>
            <p:ph type="sldNum" sz="quarter" idx="12"/>
          </p:nvPr>
        </p:nvSpPr>
        <p:spPr/>
        <p:txBody>
          <a:bodyPr/>
          <a:lstStyle/>
          <a:p>
            <a:fld id="{3A138BD7-639E-0E43-AB10-7D6EE02BD1DE}" type="slidenum">
              <a:rPr lang="en-US" smtClean="0"/>
              <a:pPr/>
              <a:t>54</a:t>
            </a:fld>
            <a:endParaRPr lang="en-US"/>
          </a:p>
        </p:txBody>
      </p:sp>
      <p:sp>
        <p:nvSpPr>
          <p:cNvPr id="12" name="Footer Placeholder 11"/>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t>Thermal Shock</a:t>
            </a:r>
          </a:p>
        </p:txBody>
      </p:sp>
      <p:sp>
        <p:nvSpPr>
          <p:cNvPr id="34819" name="Rectangle 4"/>
          <p:cNvSpPr>
            <a:spLocks noGrp="1" noChangeArrowheads="1"/>
          </p:cNvSpPr>
          <p:nvPr>
            <p:ph type="body" sz="half" idx="1"/>
          </p:nvPr>
        </p:nvSpPr>
        <p:spPr>
          <a:xfrm>
            <a:off x="4343400" y="1516698"/>
            <a:ext cx="3505200" cy="1836102"/>
          </a:xfrm>
          <a:noFill/>
        </p:spPr>
        <p:txBody>
          <a:bodyPr/>
          <a:lstStyle/>
          <a:p>
            <a:pPr eaLnBrk="1" hangingPunct="1"/>
            <a:r>
              <a:rPr lang="en-US" sz="2600" dirty="0"/>
              <a:t>SNS Hg Target </a:t>
            </a:r>
            <a:r>
              <a:rPr lang="en-US" sz="2600" dirty="0" err="1"/>
              <a:t>Cavitation</a:t>
            </a:r>
            <a:r>
              <a:rPr lang="en-US" sz="2600" dirty="0"/>
              <a:t> problems</a:t>
            </a:r>
          </a:p>
        </p:txBody>
      </p:sp>
      <p:pic>
        <p:nvPicPr>
          <p:cNvPr id="34820" name="Picture 5" descr="SNS target"/>
          <p:cNvPicPr>
            <a:picLocks noChangeAspect="1" noChangeArrowheads="1"/>
          </p:cNvPicPr>
          <p:nvPr/>
        </p:nvPicPr>
        <p:blipFill>
          <a:blip r:embed="rId2"/>
          <a:srcRect/>
          <a:stretch>
            <a:fillRect/>
          </a:stretch>
        </p:blipFill>
        <p:spPr bwMode="auto">
          <a:xfrm>
            <a:off x="152400" y="1701800"/>
            <a:ext cx="4114800" cy="2419350"/>
          </a:xfrm>
          <a:prstGeom prst="rect">
            <a:avLst/>
          </a:prstGeom>
          <a:noFill/>
          <a:ln w="9525">
            <a:noFill/>
            <a:miter lim="800000"/>
            <a:headEnd/>
            <a:tailEnd/>
          </a:ln>
        </p:spPr>
      </p:pic>
      <p:pic>
        <p:nvPicPr>
          <p:cNvPr id="34821" name="Picture 6" descr="cav damage"/>
          <p:cNvPicPr>
            <a:picLocks noChangeAspect="1" noChangeArrowheads="1"/>
          </p:cNvPicPr>
          <p:nvPr/>
        </p:nvPicPr>
        <p:blipFill>
          <a:blip r:embed="rId3"/>
          <a:srcRect/>
          <a:stretch>
            <a:fillRect/>
          </a:stretch>
        </p:blipFill>
        <p:spPr bwMode="auto">
          <a:xfrm>
            <a:off x="4438650" y="3167062"/>
            <a:ext cx="4324350" cy="3267075"/>
          </a:xfrm>
          <a:prstGeom prst="rect">
            <a:avLst/>
          </a:prstGeom>
          <a:noFill/>
          <a:ln w="9525">
            <a:noFill/>
            <a:miter lim="800000"/>
            <a:headEnd/>
            <a:tailEnd/>
          </a:ln>
        </p:spPr>
      </p:pic>
      <p:sp>
        <p:nvSpPr>
          <p:cNvPr id="34822" name="Text Box 7"/>
          <p:cNvSpPr txBox="1">
            <a:spLocks noChangeArrowheads="1"/>
          </p:cNvSpPr>
          <p:nvPr/>
        </p:nvSpPr>
        <p:spPr bwMode="auto">
          <a:xfrm>
            <a:off x="228600" y="4343400"/>
            <a:ext cx="2895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t>J. Haines, B</a:t>
            </a:r>
            <a:r>
              <a:rPr lang="en-US" dirty="0"/>
              <a:t>. </a:t>
            </a:r>
            <a:r>
              <a:rPr lang="en-US" dirty="0" err="1"/>
              <a:t>Riemer</a:t>
            </a:r>
            <a:r>
              <a:rPr lang="en-US" dirty="0"/>
              <a:t>, ORNL</a:t>
            </a:r>
          </a:p>
        </p:txBody>
      </p:sp>
      <p:sp>
        <p:nvSpPr>
          <p:cNvPr id="7" name="Date Placeholder 6"/>
          <p:cNvSpPr>
            <a:spLocks noGrp="1"/>
          </p:cNvSpPr>
          <p:nvPr>
            <p:ph type="dt" sz="half" idx="10"/>
          </p:nvPr>
        </p:nvSpPr>
        <p:spPr/>
        <p:txBody>
          <a:bodyPr/>
          <a:lstStyle/>
          <a:p>
            <a:r>
              <a:rPr lang="en-US" smtClean="0"/>
              <a:t>5/2/11</a:t>
            </a:r>
            <a:endParaRPr lang="en-US"/>
          </a:p>
        </p:txBody>
      </p:sp>
      <p:sp>
        <p:nvSpPr>
          <p:cNvPr id="8" name="Slide Number Placeholder 7"/>
          <p:cNvSpPr>
            <a:spLocks noGrp="1"/>
          </p:cNvSpPr>
          <p:nvPr>
            <p:ph type="sldNum" sz="quarter" idx="12"/>
          </p:nvPr>
        </p:nvSpPr>
        <p:spPr/>
        <p:txBody>
          <a:bodyPr>
            <a:normAutofit fontScale="85000" lnSpcReduction="20000"/>
          </a:bodyPr>
          <a:lstStyle/>
          <a:p>
            <a:fld id="{3A138BD7-639E-0E43-AB10-7D6EE02BD1DE}" type="slidenum">
              <a:rPr lang="en-US" smtClean="0"/>
              <a:pPr/>
              <a:t>55</a:t>
            </a:fld>
            <a:endParaRPr lang="en-US"/>
          </a:p>
        </p:txBody>
      </p:sp>
      <p:sp>
        <p:nvSpPr>
          <p:cNvPr id="9" name="Footer Placeholder 8"/>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dirty="0"/>
              <a:t>Physics Optimization</a:t>
            </a:r>
          </a:p>
        </p:txBody>
      </p:sp>
      <p:sp>
        <p:nvSpPr>
          <p:cNvPr id="58371" name="Text Box 4"/>
          <p:cNvSpPr txBox="1">
            <a:spLocks noChangeArrowheads="1"/>
          </p:cNvSpPr>
          <p:nvPr/>
        </p:nvSpPr>
        <p:spPr bwMode="auto">
          <a:xfrm>
            <a:off x="2717800" y="2070100"/>
            <a:ext cx="2971800" cy="1292662"/>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Physics </a:t>
            </a:r>
            <a:r>
              <a:rPr lang="en-US" sz="2800" dirty="0" smtClean="0"/>
              <a:t>Simulation</a:t>
            </a:r>
          </a:p>
          <a:p>
            <a:pPr>
              <a:spcBef>
                <a:spcPct val="50000"/>
              </a:spcBef>
            </a:pPr>
            <a:r>
              <a:rPr lang="en-US" sz="2000" dirty="0" smtClean="0"/>
              <a:t>(Full optics or reduced set, Figure of Merit)</a:t>
            </a:r>
            <a:endParaRPr lang="en-US" sz="2000" dirty="0"/>
          </a:p>
        </p:txBody>
      </p:sp>
      <p:sp>
        <p:nvSpPr>
          <p:cNvPr id="58372" name="Text Box 5"/>
          <p:cNvSpPr txBox="1">
            <a:spLocks noChangeArrowheads="1"/>
          </p:cNvSpPr>
          <p:nvPr/>
        </p:nvSpPr>
        <p:spPr bwMode="auto">
          <a:xfrm>
            <a:off x="5435600" y="3759200"/>
            <a:ext cx="2971800" cy="95410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a:t>Energy Deposition Simulation</a:t>
            </a:r>
          </a:p>
        </p:txBody>
      </p:sp>
      <p:sp>
        <p:nvSpPr>
          <p:cNvPr id="58373" name="Text Box 6"/>
          <p:cNvSpPr txBox="1">
            <a:spLocks noChangeArrowheads="1"/>
          </p:cNvSpPr>
          <p:nvPr/>
        </p:nvSpPr>
        <p:spPr bwMode="auto">
          <a:xfrm>
            <a:off x="635000" y="3962400"/>
            <a:ext cx="2743200" cy="52322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smtClean="0"/>
              <a:t>Target </a:t>
            </a:r>
            <a:r>
              <a:rPr lang="en-US" sz="2800" dirty="0"/>
              <a:t>Design</a:t>
            </a:r>
          </a:p>
        </p:txBody>
      </p:sp>
      <p:sp>
        <p:nvSpPr>
          <p:cNvPr id="58374" name="AutoShape 8"/>
          <p:cNvSpPr>
            <a:spLocks noChangeArrowheads="1"/>
          </p:cNvSpPr>
          <p:nvPr/>
        </p:nvSpPr>
        <p:spPr bwMode="auto">
          <a:xfrm>
            <a:off x="1244600" y="1828800"/>
            <a:ext cx="1447800" cy="1905000"/>
          </a:xfrm>
          <a:custGeom>
            <a:avLst/>
            <a:gdLst>
              <a:gd name="T0" fmla="*/ 1035043 w 21600"/>
              <a:gd name="T1" fmla="*/ 0 h 21600"/>
              <a:gd name="T2" fmla="*/ 1035043 w 21600"/>
              <a:gd name="T3" fmla="*/ 1072268 h 21600"/>
              <a:gd name="T4" fmla="*/ 162743 w 21600"/>
              <a:gd name="T5" fmla="*/ 1905000 h 21600"/>
              <a:gd name="T6" fmla="*/ 1447800 w 21600"/>
              <a:gd name="T7" fmla="*/ 536134 h 21600"/>
              <a:gd name="T8" fmla="*/ 3 60000 65536"/>
              <a:gd name="T9" fmla="*/ 1 60000 65536"/>
              <a:gd name="T10" fmla="*/ 1 60000 65536"/>
              <a:gd name="T11" fmla="*/ 0 60000 65536"/>
              <a:gd name="T12" fmla="*/ 12427 w 21600"/>
              <a:gd name="T13" fmla="*/ 3704 h 21600"/>
              <a:gd name="T14" fmla="*/ 19194 w 21600"/>
              <a:gd name="T15" fmla="*/ 8454 h 21600"/>
            </a:gdLst>
            <a:ahLst/>
            <a:cxnLst>
              <a:cxn ang="T8">
                <a:pos x="T0" y="T1"/>
              </a:cxn>
              <a:cxn ang="T9">
                <a:pos x="T2" y="T3"/>
              </a:cxn>
              <a:cxn ang="T10">
                <a:pos x="T4" y="T5"/>
              </a:cxn>
              <a:cxn ang="T11">
                <a:pos x="T6" y="T7"/>
              </a:cxn>
            </a:cxnLst>
            <a:rect l="T12" t="T13" r="T14" b="T15"/>
            <a:pathLst>
              <a:path w="21600" h="21600">
                <a:moveTo>
                  <a:pt x="21600" y="6079"/>
                </a:moveTo>
                <a:lnTo>
                  <a:pt x="15442" y="0"/>
                </a:lnTo>
                <a:lnTo>
                  <a:pt x="15442" y="3704"/>
                </a:lnTo>
                <a:lnTo>
                  <a:pt x="12427" y="3704"/>
                </a:lnTo>
                <a:cubicBezTo>
                  <a:pt x="5564" y="3704"/>
                  <a:pt x="0" y="7489"/>
                  <a:pt x="0" y="12158"/>
                </a:cubicBezTo>
                <a:lnTo>
                  <a:pt x="0" y="21600"/>
                </a:lnTo>
                <a:lnTo>
                  <a:pt x="4855" y="21600"/>
                </a:lnTo>
                <a:lnTo>
                  <a:pt x="4855" y="12158"/>
                </a:lnTo>
                <a:cubicBezTo>
                  <a:pt x="4855" y="10112"/>
                  <a:pt x="8245" y="8454"/>
                  <a:pt x="12427" y="8454"/>
                </a:cubicBezTo>
                <a:lnTo>
                  <a:pt x="15442" y="8454"/>
                </a:lnTo>
                <a:lnTo>
                  <a:pt x="15442" y="12158"/>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8375" name="AutoShape 9"/>
          <p:cNvSpPr>
            <a:spLocks noChangeArrowheads="1"/>
          </p:cNvSpPr>
          <p:nvPr/>
        </p:nvSpPr>
        <p:spPr bwMode="auto">
          <a:xfrm rot="5400000">
            <a:off x="5740400" y="1905000"/>
            <a:ext cx="1447800" cy="2057400"/>
          </a:xfrm>
          <a:custGeom>
            <a:avLst/>
            <a:gdLst>
              <a:gd name="T0" fmla="*/ 998245 w 21600"/>
              <a:gd name="T1" fmla="*/ 0 h 21600"/>
              <a:gd name="T2" fmla="*/ 998245 w 21600"/>
              <a:gd name="T3" fmla="*/ 1158050 h 21600"/>
              <a:gd name="T4" fmla="*/ 172798 w 21600"/>
              <a:gd name="T5" fmla="*/ 2057400 h 21600"/>
              <a:gd name="T6" fmla="*/ 1447800 w 21600"/>
              <a:gd name="T7" fmla="*/ 579025 h 21600"/>
              <a:gd name="T8" fmla="*/ 3 60000 65536"/>
              <a:gd name="T9" fmla="*/ 1 60000 65536"/>
              <a:gd name="T10" fmla="*/ 1 60000 65536"/>
              <a:gd name="T11" fmla="*/ 0 60000 65536"/>
              <a:gd name="T12" fmla="*/ 12427 w 21600"/>
              <a:gd name="T13" fmla="*/ 3557 h 21600"/>
              <a:gd name="T14" fmla="*/ 18817 w 21600"/>
              <a:gd name="T15" fmla="*/ 8601 h 21600"/>
            </a:gdLst>
            <a:ahLst/>
            <a:cxnLst>
              <a:cxn ang="T8">
                <a:pos x="T0" y="T1"/>
              </a:cxn>
              <a:cxn ang="T9">
                <a:pos x="T2" y="T3"/>
              </a:cxn>
              <a:cxn ang="T10">
                <a:pos x="T4" y="T5"/>
              </a:cxn>
              <a:cxn ang="T11">
                <a:pos x="T6" y="T7"/>
              </a:cxn>
            </a:cxnLst>
            <a:rect l="T12" t="T13" r="T14" b="T15"/>
            <a:pathLst>
              <a:path w="21600" h="21600">
                <a:moveTo>
                  <a:pt x="21600" y="6079"/>
                </a:moveTo>
                <a:lnTo>
                  <a:pt x="14893" y="0"/>
                </a:lnTo>
                <a:lnTo>
                  <a:pt x="14893" y="3557"/>
                </a:lnTo>
                <a:lnTo>
                  <a:pt x="12427" y="3557"/>
                </a:lnTo>
                <a:cubicBezTo>
                  <a:pt x="5564" y="3557"/>
                  <a:pt x="0" y="7408"/>
                  <a:pt x="0" y="12158"/>
                </a:cubicBezTo>
                <a:lnTo>
                  <a:pt x="0" y="21600"/>
                </a:lnTo>
                <a:lnTo>
                  <a:pt x="5156" y="21600"/>
                </a:lnTo>
                <a:lnTo>
                  <a:pt x="5156" y="12158"/>
                </a:lnTo>
                <a:cubicBezTo>
                  <a:pt x="5156" y="10194"/>
                  <a:pt x="8411" y="8601"/>
                  <a:pt x="12427" y="8601"/>
                </a:cubicBezTo>
                <a:lnTo>
                  <a:pt x="14893" y="8601"/>
                </a:lnTo>
                <a:lnTo>
                  <a:pt x="14893" y="12158"/>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8376" name="AutoShape 10"/>
          <p:cNvSpPr>
            <a:spLocks noChangeArrowheads="1"/>
          </p:cNvSpPr>
          <p:nvPr/>
        </p:nvSpPr>
        <p:spPr bwMode="auto">
          <a:xfrm>
            <a:off x="3454400" y="3962400"/>
            <a:ext cx="1828800" cy="6096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8377" name="Text Box 11"/>
          <p:cNvSpPr txBox="1">
            <a:spLocks noChangeArrowheads="1"/>
          </p:cNvSpPr>
          <p:nvPr/>
        </p:nvSpPr>
        <p:spPr bwMode="auto">
          <a:xfrm>
            <a:off x="606552" y="4970840"/>
            <a:ext cx="8159496" cy="156966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solidFill>
                  <a:schemeClr val="bg2">
                    <a:lumMod val="25000"/>
                  </a:schemeClr>
                </a:solidFill>
              </a:rPr>
              <a:t>Iterative process makes it difficult to isolate the design </a:t>
            </a:r>
            <a:r>
              <a:rPr lang="en-US" sz="2400" dirty="0" smtClean="0">
                <a:solidFill>
                  <a:schemeClr val="bg2">
                    <a:lumMod val="25000"/>
                  </a:schemeClr>
                </a:solidFill>
              </a:rPr>
              <a:t>efforts</a:t>
            </a:r>
          </a:p>
          <a:p>
            <a:pPr>
              <a:spcBef>
                <a:spcPct val="50000"/>
              </a:spcBef>
            </a:pPr>
            <a:r>
              <a:rPr lang="en-US" sz="2400" dirty="0" smtClean="0">
                <a:solidFill>
                  <a:schemeClr val="bg2">
                    <a:lumMod val="25000"/>
                  </a:schemeClr>
                </a:solidFill>
              </a:rPr>
              <a:t>Figure of Merit helps to reduce simulation requirements</a:t>
            </a:r>
          </a:p>
          <a:p>
            <a:pPr>
              <a:spcBef>
                <a:spcPct val="50000"/>
              </a:spcBef>
            </a:pPr>
            <a:r>
              <a:rPr lang="en-US" sz="2400" dirty="0" smtClean="0">
                <a:solidFill>
                  <a:schemeClr val="bg2">
                    <a:lumMod val="25000"/>
                  </a:schemeClr>
                </a:solidFill>
              </a:rPr>
              <a:t>Leads to novel target ideas (multiple materials, spherical targets)</a:t>
            </a:r>
            <a:endParaRPr lang="en-US" sz="2400" dirty="0">
              <a:solidFill>
                <a:schemeClr val="bg2">
                  <a:lumMod val="25000"/>
                </a:schemeClr>
              </a:solidFill>
            </a:endParaRPr>
          </a:p>
        </p:txBody>
      </p:sp>
      <p:sp>
        <p:nvSpPr>
          <p:cNvPr id="10" name="Date Placeholder 9"/>
          <p:cNvSpPr>
            <a:spLocks noGrp="1"/>
          </p:cNvSpPr>
          <p:nvPr>
            <p:ph type="dt" sz="half" idx="10"/>
          </p:nvPr>
        </p:nvSpPr>
        <p:spPr/>
        <p:txBody>
          <a:bodyPr/>
          <a:lstStyle/>
          <a:p>
            <a:r>
              <a:rPr lang="en-US" smtClean="0"/>
              <a:t>5/2/11</a:t>
            </a:r>
            <a:endParaRPr lang="en-US"/>
          </a:p>
        </p:txBody>
      </p:sp>
      <p:sp>
        <p:nvSpPr>
          <p:cNvPr id="11" name="Slide Number Placeholder 10"/>
          <p:cNvSpPr>
            <a:spLocks noGrp="1"/>
          </p:cNvSpPr>
          <p:nvPr>
            <p:ph type="sldNum" sz="quarter" idx="12"/>
          </p:nvPr>
        </p:nvSpPr>
        <p:spPr/>
        <p:txBody>
          <a:bodyPr>
            <a:normAutofit fontScale="85000" lnSpcReduction="20000"/>
          </a:bodyPr>
          <a:lstStyle/>
          <a:p>
            <a:fld id="{3A138BD7-639E-0E43-AB10-7D6EE02BD1DE}" type="slidenum">
              <a:rPr lang="en-US" smtClean="0"/>
              <a:pPr/>
              <a:t>56</a:t>
            </a:fld>
            <a:endParaRPr lang="en-US"/>
          </a:p>
        </p:txBody>
      </p:sp>
      <p:sp>
        <p:nvSpPr>
          <p:cNvPr id="12" name="Footer Placeholder 11"/>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dirty="0"/>
              <a:t>Residual Radiation</a:t>
            </a:r>
          </a:p>
        </p:txBody>
      </p:sp>
      <p:sp>
        <p:nvSpPr>
          <p:cNvPr id="54275" name="Rectangle 3"/>
          <p:cNvSpPr>
            <a:spLocks noGrp="1" noChangeArrowheads="1"/>
          </p:cNvSpPr>
          <p:nvPr>
            <p:ph type="body" idx="1"/>
          </p:nvPr>
        </p:nvSpPr>
        <p:spPr>
          <a:xfrm>
            <a:off x="384048" y="4724400"/>
            <a:ext cx="8382000" cy="1816100"/>
          </a:xfrm>
        </p:spPr>
        <p:txBody>
          <a:bodyPr>
            <a:normAutofit/>
          </a:bodyPr>
          <a:lstStyle/>
          <a:p>
            <a:pPr eaLnBrk="1" hangingPunct="1">
              <a:lnSpc>
                <a:spcPct val="90000"/>
              </a:lnSpc>
            </a:pPr>
            <a:r>
              <a:rPr lang="en-US" sz="2000" dirty="0"/>
              <a:t>Dose rates for </a:t>
            </a:r>
            <a:r>
              <a:rPr lang="en-US" sz="2000" dirty="0" smtClean="0"/>
              <a:t>2.3 </a:t>
            </a:r>
            <a:r>
              <a:rPr lang="en-US" sz="2000" dirty="0"/>
              <a:t>MW beam components estimated at 300</a:t>
            </a:r>
            <a:r>
              <a:rPr lang="en-US" sz="2000" dirty="0" smtClean="0"/>
              <a:t>-800 </a:t>
            </a:r>
            <a:r>
              <a:rPr lang="en-US" sz="2000" dirty="0" err="1"/>
              <a:t>Rad</a:t>
            </a:r>
            <a:r>
              <a:rPr lang="en-US" sz="2000" dirty="0"/>
              <a:t>/hr</a:t>
            </a:r>
          </a:p>
          <a:p>
            <a:pPr eaLnBrk="1" hangingPunct="1">
              <a:lnSpc>
                <a:spcPct val="90000"/>
              </a:lnSpc>
            </a:pPr>
            <a:r>
              <a:rPr lang="en-US" sz="2000" dirty="0"/>
              <a:t>Systems for component change-out and repair must be developed (IE Remote Handling)</a:t>
            </a:r>
          </a:p>
          <a:p>
            <a:pPr eaLnBrk="1" hangingPunct="1">
              <a:lnSpc>
                <a:spcPct val="90000"/>
              </a:lnSpc>
            </a:pPr>
            <a:r>
              <a:rPr lang="en-US" sz="2000" dirty="0"/>
              <a:t>Operations activities must be integrated into the conceptual design of target components</a:t>
            </a:r>
          </a:p>
        </p:txBody>
      </p:sp>
      <p:pic>
        <p:nvPicPr>
          <p:cNvPr id="54276" name="Picture 4" descr="horn smaller"/>
          <p:cNvPicPr>
            <a:picLocks noChangeAspect="1" noChangeArrowheads="1"/>
          </p:cNvPicPr>
          <p:nvPr/>
        </p:nvPicPr>
        <p:blipFill>
          <a:blip r:embed="rId3"/>
          <a:srcRect/>
          <a:stretch>
            <a:fillRect/>
          </a:stretch>
        </p:blipFill>
        <p:spPr bwMode="auto">
          <a:xfrm>
            <a:off x="609600" y="1558925"/>
            <a:ext cx="6173788" cy="3038475"/>
          </a:xfrm>
          <a:prstGeom prst="rect">
            <a:avLst/>
          </a:prstGeom>
          <a:noFill/>
          <a:ln w="9525">
            <a:noFill/>
            <a:miter lim="800000"/>
            <a:headEnd/>
            <a:tailEnd/>
          </a:ln>
        </p:spPr>
      </p:pic>
      <p:sp>
        <p:nvSpPr>
          <p:cNvPr id="54277" name="Text Box 5"/>
          <p:cNvSpPr txBox="1">
            <a:spLocks noChangeArrowheads="1"/>
          </p:cNvSpPr>
          <p:nvPr/>
        </p:nvSpPr>
        <p:spPr bwMode="auto">
          <a:xfrm>
            <a:off x="5283200" y="1473200"/>
            <a:ext cx="3482848"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Measured dose rates </a:t>
            </a:r>
            <a:r>
              <a:rPr lang="en-US" sz="2000" dirty="0" smtClean="0"/>
              <a:t>for </a:t>
            </a:r>
            <a:r>
              <a:rPr lang="en-US" sz="2000" dirty="0" err="1" smtClean="0"/>
              <a:t>NuMI</a:t>
            </a:r>
            <a:r>
              <a:rPr lang="en-US" sz="2000" dirty="0" smtClean="0"/>
              <a:t> </a:t>
            </a:r>
            <a:r>
              <a:rPr lang="en-US" sz="2000" dirty="0"/>
              <a:t>Horn 1 water line </a:t>
            </a:r>
            <a:r>
              <a:rPr lang="en-US" sz="2000" dirty="0" smtClean="0"/>
              <a:t>repair (250 kW proton beam)</a:t>
            </a:r>
            <a:endParaRPr lang="en-US" sz="2000" dirty="0"/>
          </a:p>
        </p:txBody>
      </p:sp>
      <p:sp>
        <p:nvSpPr>
          <p:cNvPr id="6" name="Date Placeholder 5"/>
          <p:cNvSpPr>
            <a:spLocks noGrp="1"/>
          </p:cNvSpPr>
          <p:nvPr>
            <p:ph type="dt" sz="half" idx="10"/>
          </p:nvPr>
        </p:nvSpPr>
        <p:spPr/>
        <p:txBody>
          <a:bodyPr/>
          <a:lstStyle/>
          <a:p>
            <a:r>
              <a:rPr lang="en-US" smtClean="0"/>
              <a:t>5/2/11</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57</a:t>
            </a:fld>
            <a:endParaRPr lang="en-US"/>
          </a:p>
        </p:txBody>
      </p:sp>
      <p:sp>
        <p:nvSpPr>
          <p:cNvPr id="8" name="Footer Placeholder 7"/>
          <p:cNvSpPr>
            <a:spLocks noGrp="1"/>
          </p:cNvSpPr>
          <p:nvPr>
            <p:ph type="ftr" sz="quarter" idx="11"/>
          </p:nvPr>
        </p:nvSpPr>
        <p:spPr/>
        <p:txBody>
          <a:bodyPr/>
          <a:lstStyle/>
          <a:p>
            <a:r>
              <a:rPr lang="en-US" smtClean="0"/>
              <a:t>P. Hurh: High-Power Targets R&amp;D for LBNE</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Radiation</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58</a:t>
            </a:fld>
            <a:endParaRPr lang="en-US"/>
          </a:p>
        </p:txBody>
      </p:sp>
      <p:pic>
        <p:nvPicPr>
          <p:cNvPr id="7" name="Content Placeholder 6" descr="MI-67 Maint Cell Target 2.png"/>
          <p:cNvPicPr>
            <a:picLocks noGrp="1" noChangeAspect="1"/>
          </p:cNvPicPr>
          <p:nvPr>
            <p:ph sz="quarter" idx="1"/>
          </p:nvPr>
        </p:nvPicPr>
        <p:blipFill>
          <a:blip r:embed="rId2"/>
          <a:srcRect l="7230" r="10009"/>
          <a:stretch>
            <a:fillRect/>
          </a:stretch>
        </p:blipFill>
        <p:spPr>
          <a:xfrm>
            <a:off x="4182912" y="1516698"/>
            <a:ext cx="4961088" cy="4495800"/>
          </a:xfrm>
        </p:spPr>
      </p:pic>
      <p:pic>
        <p:nvPicPr>
          <p:cNvPr id="8" name="Picture 7" descr="Handler.png"/>
          <p:cNvPicPr>
            <a:picLocks noChangeAspect="1"/>
          </p:cNvPicPr>
          <p:nvPr/>
        </p:nvPicPr>
        <p:blipFill>
          <a:blip r:embed="rId3"/>
          <a:stretch>
            <a:fillRect/>
          </a:stretch>
        </p:blipFill>
        <p:spPr>
          <a:xfrm>
            <a:off x="0" y="1816101"/>
            <a:ext cx="4182912" cy="3403600"/>
          </a:xfrm>
          <a:prstGeom prst="rect">
            <a:avLst/>
          </a:prstGeom>
        </p:spPr>
      </p:pic>
      <p:sp>
        <p:nvSpPr>
          <p:cNvPr id="9" name="TextBox 8"/>
          <p:cNvSpPr txBox="1"/>
          <p:nvPr/>
        </p:nvSpPr>
        <p:spPr>
          <a:xfrm>
            <a:off x="612648" y="6012498"/>
            <a:ext cx="6959795" cy="369332"/>
          </a:xfrm>
          <a:prstGeom prst="rect">
            <a:avLst/>
          </a:prstGeom>
          <a:noFill/>
        </p:spPr>
        <p:txBody>
          <a:bodyPr wrap="none" rtlCol="0">
            <a:spAutoFit/>
          </a:bodyPr>
          <a:lstStyle/>
          <a:p>
            <a:r>
              <a:rPr lang="en-US" dirty="0" smtClean="0"/>
              <a:t>LBNE Remote Handling Equipment </a:t>
            </a:r>
            <a:r>
              <a:rPr lang="en-US" sz="1600" dirty="0" smtClean="0"/>
              <a:t>(courtesy of V. Graves and A. Carroll, ORNL)</a:t>
            </a:r>
            <a:endParaRPr 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LBNE “default” target design issues</a:t>
            </a:r>
            <a:endParaRPr lang="en-US" dirty="0"/>
          </a:p>
        </p:txBody>
      </p:sp>
      <p:sp>
        <p:nvSpPr>
          <p:cNvPr id="3" name="Date Placeholder 2"/>
          <p:cNvSpPr>
            <a:spLocks noGrp="1"/>
          </p:cNvSpPr>
          <p:nvPr>
            <p:ph type="dt" sz="half" idx="10"/>
          </p:nvPr>
        </p:nvSpPr>
        <p:spPr/>
        <p:txBody>
          <a:bodyPr/>
          <a:lstStyle/>
          <a:p>
            <a:r>
              <a:rPr lang="en-US" smtClean="0"/>
              <a:t>5/2/11</a:t>
            </a:r>
            <a:endParaRPr lang="en-US"/>
          </a:p>
        </p:txBody>
      </p:sp>
      <p:sp>
        <p:nvSpPr>
          <p:cNvPr id="4" name="Footer Placeholder 3"/>
          <p:cNvSpPr>
            <a:spLocks noGrp="1"/>
          </p:cNvSpPr>
          <p:nvPr>
            <p:ph type="ftr" sz="quarter" idx="11"/>
          </p:nvPr>
        </p:nvSpPr>
        <p:spPr/>
        <p:txBody>
          <a:bodyPr/>
          <a:lstStyle/>
          <a:p>
            <a:r>
              <a:rPr lang="en-US" smtClean="0"/>
              <a:t>P. Hurh: High-Power Targets R&amp;D for LBNE</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6</a:t>
            </a:fld>
            <a:endParaRPr lang="en-US"/>
          </a:p>
        </p:txBody>
      </p:sp>
      <p:sp>
        <p:nvSpPr>
          <p:cNvPr id="6" name="Content Placeholder 5"/>
          <p:cNvSpPr>
            <a:spLocks noGrp="1"/>
          </p:cNvSpPr>
          <p:nvPr>
            <p:ph sz="quarter" idx="1"/>
          </p:nvPr>
        </p:nvSpPr>
        <p:spPr/>
        <p:txBody>
          <a:bodyPr/>
          <a:lstStyle/>
          <a:p>
            <a:r>
              <a:rPr lang="en-US" dirty="0" smtClean="0"/>
              <a:t>Hydraulic thermal shock in water (“water hammer”)</a:t>
            </a:r>
          </a:p>
          <a:p>
            <a:r>
              <a:rPr lang="en-US" dirty="0" smtClean="0"/>
              <a:t>Off-center beam (accident conditions)</a:t>
            </a:r>
          </a:p>
          <a:p>
            <a:r>
              <a:rPr lang="en-US" dirty="0" smtClean="0"/>
              <a:t>Beam windows</a:t>
            </a:r>
          </a:p>
          <a:p>
            <a:r>
              <a:rPr lang="en-US" dirty="0" smtClean="0"/>
              <a:t>Graphite radiation damage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LBNE Graphite R&amp;D</a:t>
            </a:r>
            <a:endParaRPr lang="en-US" dirty="0"/>
          </a:p>
        </p:txBody>
      </p:sp>
      <p:sp>
        <p:nvSpPr>
          <p:cNvPr id="3" name="Content Placeholder 2"/>
          <p:cNvSpPr>
            <a:spLocks noGrp="1"/>
          </p:cNvSpPr>
          <p:nvPr>
            <p:ph sz="quarter" idx="1"/>
          </p:nvPr>
        </p:nvSpPr>
        <p:spPr/>
        <p:txBody>
          <a:bodyPr>
            <a:normAutofit/>
          </a:bodyPr>
          <a:lstStyle/>
          <a:p>
            <a:r>
              <a:rPr lang="en-US" dirty="0" smtClean="0"/>
              <a:t>Why Graphite?</a:t>
            </a:r>
          </a:p>
          <a:p>
            <a:pPr lvl="1"/>
            <a:r>
              <a:rPr lang="en-US" dirty="0" smtClean="0"/>
              <a:t>Excellent for thermal shock effects (lower CTE, very low E, high strength at high temperatures)</a:t>
            </a:r>
          </a:p>
          <a:p>
            <a:pPr lvl="1"/>
            <a:r>
              <a:rPr lang="en-US" dirty="0" smtClean="0"/>
              <a:t>Not toxic (no mixed waste created)</a:t>
            </a:r>
          </a:p>
          <a:p>
            <a:pPr lvl="1"/>
            <a:r>
              <a:rPr lang="en-US" dirty="0" smtClean="0"/>
              <a:t>Readily available (inexpensively) in many grades and forms</a:t>
            </a:r>
          </a:p>
          <a:p>
            <a:r>
              <a:rPr lang="en-US" dirty="0" smtClean="0"/>
              <a:t>Why not Graphite?</a:t>
            </a:r>
          </a:p>
          <a:p>
            <a:pPr lvl="1"/>
            <a:r>
              <a:rPr lang="en-US" dirty="0" smtClean="0"/>
              <a:t>Rapid oxidation at high temperatures</a:t>
            </a:r>
          </a:p>
          <a:p>
            <a:pPr lvl="1"/>
            <a:r>
              <a:rPr lang="en-US" dirty="0" smtClean="0"/>
              <a:t>Radiation damage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P. Hurh: High-Power Targets R&amp;D for LBNE</a:t>
            </a:r>
            <a:endParaRPr lang="en-US"/>
          </a:p>
        </p:txBody>
      </p:sp>
      <p:sp>
        <p:nvSpPr>
          <p:cNvPr id="6" name="Date Placeholder 5"/>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Graphite R&amp;D: Radiation Damage</a:t>
            </a:r>
            <a:endParaRPr lang="en-US" dirty="0"/>
          </a:p>
        </p:txBody>
      </p:sp>
      <p:sp>
        <p:nvSpPr>
          <p:cNvPr id="3" name="Content Placeholder 2"/>
          <p:cNvSpPr>
            <a:spLocks noGrp="1"/>
          </p:cNvSpPr>
          <p:nvPr>
            <p:ph sz="quarter" idx="1"/>
          </p:nvPr>
        </p:nvSpPr>
        <p:spPr>
          <a:xfrm>
            <a:off x="3670300" y="1600200"/>
            <a:ext cx="5095747" cy="1786774"/>
          </a:xfrm>
        </p:spPr>
        <p:txBody>
          <a:bodyPr>
            <a:normAutofit/>
          </a:bodyPr>
          <a:lstStyle/>
          <a:p>
            <a:r>
              <a:rPr lang="en-US" sz="2400" dirty="0" smtClean="0"/>
              <a:t>Rapid degradation of properties at relatively low levels of DPA</a:t>
            </a:r>
          </a:p>
          <a:p>
            <a:r>
              <a:rPr lang="en-US" sz="2400" dirty="0" smtClean="0"/>
              <a:t>Evidence of complete structural failure at 1e21 p/cm</a:t>
            </a:r>
            <a:r>
              <a:rPr lang="en-US" sz="2400" baseline="30000" dirty="0" smtClean="0"/>
              <a:t>2</a:t>
            </a:r>
            <a:r>
              <a:rPr lang="en-US" sz="2400" dirty="0" smtClean="0"/>
              <a:t> (BLIP test)</a:t>
            </a:r>
            <a:endParaRPr lang="en-US" sz="2400" dirty="0"/>
          </a:p>
        </p:txBody>
      </p:sp>
      <p:pic>
        <p:nvPicPr>
          <p:cNvPr id="7" name="Picture 6" descr="Graphite K radiation damage neutron graph.jpg"/>
          <p:cNvPicPr>
            <a:picLocks noChangeAspect="1"/>
          </p:cNvPicPr>
          <p:nvPr/>
        </p:nvPicPr>
        <p:blipFill>
          <a:blip r:embed="rId2"/>
          <a:stretch>
            <a:fillRect/>
          </a:stretch>
        </p:blipFill>
        <p:spPr>
          <a:xfrm>
            <a:off x="0" y="1498600"/>
            <a:ext cx="3670300" cy="4597400"/>
          </a:xfrm>
          <a:prstGeom prst="rect">
            <a:avLst/>
          </a:prstGeom>
        </p:spPr>
      </p:pic>
      <p:pic>
        <p:nvPicPr>
          <p:cNvPr id="5" name="Picture 4" descr="simos graphite.jpg"/>
          <p:cNvPicPr>
            <a:picLocks noChangeAspect="1"/>
          </p:cNvPicPr>
          <p:nvPr/>
        </p:nvPicPr>
        <p:blipFill>
          <a:blip r:embed="rId3"/>
          <a:stretch>
            <a:fillRect/>
          </a:stretch>
        </p:blipFill>
        <p:spPr>
          <a:xfrm>
            <a:off x="3935952" y="3212646"/>
            <a:ext cx="4830096" cy="3436782"/>
          </a:xfrm>
          <a:prstGeom prst="rect">
            <a:avLst/>
          </a:prstGeom>
          <a:effectLst>
            <a:outerShdw blurRad="50800" dist="50800" dir="2700000">
              <a:srgbClr val="000000">
                <a:alpha val="43000"/>
              </a:srgbClr>
            </a:outerShdw>
          </a:effectLst>
        </p:spPr>
      </p:pic>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8</a:t>
            </a:fld>
            <a:endParaRPr lang="en-US"/>
          </a:p>
        </p:txBody>
      </p:sp>
      <p:sp>
        <p:nvSpPr>
          <p:cNvPr id="8" name="Footer Placeholder 7"/>
          <p:cNvSpPr>
            <a:spLocks noGrp="1"/>
          </p:cNvSpPr>
          <p:nvPr>
            <p:ph type="ftr" sz="quarter" idx="11"/>
          </p:nvPr>
        </p:nvSpPr>
        <p:spPr>
          <a:xfrm>
            <a:off x="609600" y="6547054"/>
            <a:ext cx="5421083" cy="365125"/>
          </a:xfrm>
        </p:spPr>
        <p:txBody>
          <a:bodyPr/>
          <a:lstStyle/>
          <a:p>
            <a:r>
              <a:rPr lang="en-US" smtClean="0"/>
              <a:t>P. Hurh: High-Power Targets R&amp;D for LBNE</a:t>
            </a:r>
            <a:endParaRPr lang="en-US" dirty="0"/>
          </a:p>
        </p:txBody>
      </p:sp>
      <p:sp>
        <p:nvSpPr>
          <p:cNvPr id="9" name="Date Placeholder 8"/>
          <p:cNvSpPr>
            <a:spLocks noGrp="1"/>
          </p:cNvSpPr>
          <p:nvPr>
            <p:ph type="dt" sz="half" idx="10"/>
          </p:nvPr>
        </p:nvSpPr>
        <p:spPr>
          <a:xfrm>
            <a:off x="6934200" y="6553200"/>
            <a:ext cx="1714500" cy="365125"/>
          </a:xfrm>
        </p:spPr>
        <p:txBody>
          <a:bodyPr/>
          <a:lstStyle/>
          <a:p>
            <a:r>
              <a:rPr lang="en-US" smtClean="0"/>
              <a:t>5/2/11</a:t>
            </a:r>
            <a:endParaRPr lang="en-US" dirty="0"/>
          </a:p>
        </p:txBody>
      </p:sp>
      <p:sp>
        <p:nvSpPr>
          <p:cNvPr id="10" name="Rectangle 9"/>
          <p:cNvSpPr/>
          <p:nvPr/>
        </p:nvSpPr>
        <p:spPr>
          <a:xfrm>
            <a:off x="0" y="6003097"/>
            <a:ext cx="3441700" cy="646331"/>
          </a:xfrm>
          <a:prstGeom prst="rect">
            <a:avLst/>
          </a:prstGeom>
        </p:spPr>
        <p:txBody>
          <a:bodyPr wrap="square">
            <a:spAutoFit/>
          </a:bodyPr>
          <a:lstStyle/>
          <a:p>
            <a:r>
              <a:rPr lang="en-US" sz="1200" dirty="0" smtClean="0"/>
              <a:t>N. Maruyama and M. </a:t>
            </a:r>
            <a:r>
              <a:rPr lang="en-US" sz="1200" dirty="0" err="1" smtClean="0"/>
              <a:t>Harayama</a:t>
            </a:r>
            <a:r>
              <a:rPr lang="en-US" sz="1200" dirty="0" smtClean="0"/>
              <a:t>, “Neutron irradiation effect on … graphite materials,” Journal of Nuclear Materials, 195, 44-50 (1992) </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Footer Placeholder 2"/>
          <p:cNvSpPr>
            <a:spLocks noGrp="1"/>
          </p:cNvSpPr>
          <p:nvPr>
            <p:ph type="ftr" sz="quarter" idx="11"/>
          </p:nvPr>
        </p:nvSpPr>
        <p:spPr>
          <a:xfrm>
            <a:off x="609600" y="6372726"/>
            <a:ext cx="5421083" cy="365125"/>
          </a:xfrm>
        </p:spPr>
        <p:txBody>
          <a:bodyPr/>
          <a:lstStyle/>
          <a:p>
            <a:r>
              <a:rPr lang="en-US" smtClean="0"/>
              <a:t>P. Hurh: High-Power Targets R&amp;D for LBNE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9</a:t>
            </a:fld>
            <a:endParaRPr lang="en-US"/>
          </a:p>
        </p:txBody>
      </p:sp>
      <p:pic>
        <p:nvPicPr>
          <p:cNvPr id="6" name="Picture 5" descr="BLIP Samples before irradiation.jpg"/>
          <p:cNvPicPr>
            <a:picLocks noChangeAspect="1"/>
          </p:cNvPicPr>
          <p:nvPr/>
        </p:nvPicPr>
        <p:blipFill>
          <a:blip r:embed="rId2"/>
          <a:srcRect r="13584"/>
          <a:stretch>
            <a:fillRect/>
          </a:stretch>
        </p:blipFill>
        <p:spPr>
          <a:xfrm>
            <a:off x="210715" y="1693314"/>
            <a:ext cx="3511935" cy="3048000"/>
          </a:xfrm>
          <a:prstGeom prst="rect">
            <a:avLst/>
          </a:prstGeom>
        </p:spPr>
      </p:pic>
      <p:sp>
        <p:nvSpPr>
          <p:cNvPr id="7" name="Content Placeholder 2"/>
          <p:cNvSpPr txBox="1">
            <a:spLocks/>
          </p:cNvSpPr>
          <p:nvPr/>
        </p:nvSpPr>
        <p:spPr>
          <a:xfrm>
            <a:off x="3897291" y="1600200"/>
            <a:ext cx="5246710" cy="515630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Working with 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Simos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and H. Kirk at BNL to test </a:t>
            </a:r>
            <a:r>
              <a:rPr lang="en-US" sz="2400" noProof="0" dirty="0" smtClean="0"/>
              <a:t>samples irradiated by 181 </a:t>
            </a:r>
            <a:r>
              <a:rPr lang="en-US" sz="2400" noProof="0" dirty="0" err="1" smtClean="0"/>
              <a:t>MeV</a:t>
            </a:r>
            <a:r>
              <a:rPr lang="en-US" sz="2400" noProof="0" dirty="0" smtClean="0"/>
              <a:t> proton beam at BLIP</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2400" dirty="0" smtClean="0"/>
              <a:t>Testing for:</a:t>
            </a:r>
          </a:p>
          <a:p>
            <a:pPr marL="777240" lvl="1" indent="-320040" defTabSz="914400">
              <a:spcBef>
                <a:spcPts val="700"/>
              </a:spcBef>
              <a:buClr>
                <a:schemeClr val="accent2"/>
              </a:buClr>
              <a:buSzPct val="60000"/>
              <a:buFont typeface="Wingdings"/>
              <a:buChar char=""/>
            </a:pPr>
            <a:r>
              <a:rPr lang="en-US" sz="2400" noProof="0" dirty="0" smtClean="0"/>
              <a:t>Tensile properties (YS, UTS, …)</a:t>
            </a:r>
          </a:p>
          <a:p>
            <a:pPr marL="777240" lvl="1" indent="-320040" defTabSz="914400">
              <a:spcBef>
                <a:spcPts val="700"/>
              </a:spcBef>
              <a:buClr>
                <a:schemeClr val="accent2"/>
              </a:buClr>
              <a:buSzPct val="60000"/>
              <a:buFont typeface="Wingdings"/>
              <a:buChar char=""/>
            </a:pPr>
            <a:r>
              <a:rPr kumimoji="0" lang="en-US" sz="2400" b="0" i="0" u="none" strike="noStrike" kern="1200" cap="none" spc="0" normalizeH="0" baseline="0" dirty="0" err="1" smtClean="0">
                <a:ln>
                  <a:noFill/>
                </a:ln>
                <a:solidFill>
                  <a:schemeClr val="tx1"/>
                </a:solidFill>
                <a:effectLst/>
                <a:uLnTx/>
                <a:uFillTx/>
                <a:latin typeface="+mn-lt"/>
                <a:ea typeface="+mn-ea"/>
                <a:cs typeface="+mn-cs"/>
              </a:rPr>
              <a:t>Coef</a:t>
            </a:r>
            <a:r>
              <a:rPr lang="en-US" sz="2400" dirty="0" smtClean="0"/>
              <a:t>. of thermal expansion</a:t>
            </a:r>
          </a:p>
          <a:p>
            <a:pPr marL="777240" lvl="1" indent="-320040" defTabSz="914400">
              <a:spcBef>
                <a:spcPts val="700"/>
              </a:spcBef>
              <a:buClr>
                <a:schemeClr val="accent2"/>
              </a:buClr>
              <a:buSzPct val="60000"/>
              <a:buFont typeface="Wingdings"/>
              <a:buChar char=""/>
            </a:pPr>
            <a:r>
              <a:rPr lang="en-US" sz="2400" dirty="0" smtClean="0"/>
              <a:t>C</a:t>
            </a:r>
            <a:r>
              <a:rPr lang="en-US" sz="2400" noProof="0" dirty="0" err="1" smtClean="0"/>
              <a:t>onductivity</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Most samples encapsulated in argon filled, stainless steel capsules to isolate from water cooling</a:t>
            </a:r>
            <a:r>
              <a:rPr kumimoji="0" lang="en-US" sz="2400" b="0" i="0" u="none" strike="noStrike" kern="1200" cap="none" spc="0" normalizeH="0" noProof="0" dirty="0" smtClean="0">
                <a:ln>
                  <a:noFill/>
                </a:ln>
                <a:solidFill>
                  <a:schemeClr val="tx1"/>
                </a:solidFill>
                <a:effectLst/>
                <a:uLnTx/>
                <a:uFillTx/>
                <a:latin typeface="+mn-lt"/>
                <a:ea typeface="+mn-ea"/>
                <a:cs typeface="+mn-cs"/>
              </a:rPr>
              <a:t> bath</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2400" baseline="0" dirty="0" smtClean="0"/>
              <a:t>About</a:t>
            </a:r>
            <a:r>
              <a:rPr lang="en-US" sz="2400" dirty="0" smtClean="0"/>
              <a:t> 150 samples in total</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210715" y="4808633"/>
            <a:ext cx="3511935" cy="646331"/>
          </a:xfrm>
          <a:prstGeom prst="rect">
            <a:avLst/>
          </a:prstGeom>
          <a:noFill/>
        </p:spPr>
        <p:txBody>
          <a:bodyPr wrap="square" rtlCol="0">
            <a:spAutoFit/>
          </a:bodyPr>
          <a:lstStyle/>
          <a:p>
            <a:pPr algn="ctr"/>
            <a:r>
              <a:rPr lang="en-US" dirty="0" smtClean="0"/>
              <a:t>Tensile samples have gauge width of 3 mm and thickness of 1 mm</a:t>
            </a:r>
            <a:endParaRPr lang="en-US" dirty="0"/>
          </a:p>
        </p:txBody>
      </p:sp>
      <p:sp>
        <p:nvSpPr>
          <p:cNvPr id="9" name="Date Placeholder 8"/>
          <p:cNvSpPr>
            <a:spLocks noGrp="1"/>
          </p:cNvSpPr>
          <p:nvPr>
            <p:ph type="dt" sz="half" idx="10"/>
          </p:nvPr>
        </p:nvSpPr>
        <p:spPr/>
        <p:txBody>
          <a:bodyPr/>
          <a:lstStyle/>
          <a:p>
            <a:r>
              <a:rPr lang="en-US" smtClean="0"/>
              <a:t>5/2/11</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2684</TotalTime>
  <Words>4303</Words>
  <Application>Microsoft Macintosh PowerPoint</Application>
  <PresentationFormat>On-screen Show (4:3)</PresentationFormat>
  <Paragraphs>557</Paragraphs>
  <Slides>58</Slides>
  <Notes>13</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Median</vt:lpstr>
      <vt:lpstr>Document</vt:lpstr>
      <vt:lpstr>High-Power Targets R&amp;D for LBNE:  Status and future plans</vt:lpstr>
      <vt:lpstr>Neutrino beam to DUSEL, South Dakota</vt:lpstr>
      <vt:lpstr> The Neutrino Beam Facility at Fermilab </vt:lpstr>
      <vt:lpstr>Overview</vt:lpstr>
      <vt:lpstr>LBNE “default” target design</vt:lpstr>
      <vt:lpstr>LBNE “default” target design issues</vt:lpstr>
      <vt:lpstr>LBNE Graphite R&amp;D</vt:lpstr>
      <vt:lpstr>Graphite R&amp;D: Radiation Damage</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 Preliminary Tensile Test Results</vt:lpstr>
      <vt:lpstr>Graphite R&amp;D: Irradiation Testing at BLIP Preliminary Tensile Test Results</vt:lpstr>
      <vt:lpstr>Graphite R&amp;D: Irradiation Testing at BLIP Preliminary Tensile Test Results</vt:lpstr>
      <vt:lpstr>Beryllium R&amp;D:  Conceptual Design Studies at STFC-RAL</vt:lpstr>
      <vt:lpstr>Beryllium R&amp;D:  Be Target Simulations</vt:lpstr>
      <vt:lpstr>Beryllium R&amp;D:  Be Target Simulations: Structural</vt:lpstr>
      <vt:lpstr>Beryllium R&amp;D:  Be Target Simulations: Structural (non-dynamic)</vt:lpstr>
      <vt:lpstr>Beryllium R&amp;D:  Be Target Simulations: Dynamic</vt:lpstr>
      <vt:lpstr>Beryllium R&amp;D:  Be Target Simulations: Dynamic</vt:lpstr>
      <vt:lpstr>Beryllium R&amp;D:  Be Target Simulations: Off Center Beam</vt:lpstr>
      <vt:lpstr>Beryllium R&amp;D:  Be Target Simulations: Spherical</vt:lpstr>
      <vt:lpstr>Beryllium R&amp;D:  Be Target Simulations: Spherical</vt:lpstr>
      <vt:lpstr>Beryllium R&amp;D:  Be Target Simulations: FoM</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Summary</vt:lpstr>
      <vt:lpstr>Thanks to all</vt:lpstr>
      <vt:lpstr>Additional slides, if time…</vt:lpstr>
      <vt:lpstr>Thermal Shock</vt:lpstr>
      <vt:lpstr>Thermal Shock</vt:lpstr>
      <vt:lpstr>Heat Removal</vt:lpstr>
      <vt:lpstr>Heat Removal</vt:lpstr>
      <vt:lpstr>Radiation Damage</vt:lpstr>
      <vt:lpstr>Radiation Damage</vt:lpstr>
      <vt:lpstr>Oxidation</vt:lpstr>
      <vt:lpstr>Radiation Accelerated Corrosion</vt:lpstr>
      <vt:lpstr>Radiation Accelerated Corrosion</vt:lpstr>
      <vt:lpstr>Radiation Accelerated Corrosion</vt:lpstr>
      <vt:lpstr>Survivability is relative</vt:lpstr>
      <vt:lpstr>New P-bar Target</vt:lpstr>
      <vt:lpstr>Thermal Shock</vt:lpstr>
      <vt:lpstr>Slide 53</vt:lpstr>
      <vt:lpstr>Slide 54</vt:lpstr>
      <vt:lpstr>Thermal Shock</vt:lpstr>
      <vt:lpstr>Physics Optimization</vt:lpstr>
      <vt:lpstr>Residual Radiation</vt:lpstr>
      <vt:lpstr>Residual Radiation</vt:lpstr>
    </vt:vector>
  </TitlesOfParts>
  <Company>Fermilab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LBNE 2+ MW Target R&amp;D Overview for NBI</dc:title>
  <dc:creator>Patrick Hurh</dc:creator>
  <cp:lastModifiedBy>Patrick Hurh</cp:lastModifiedBy>
  <cp:revision>106</cp:revision>
  <dcterms:created xsi:type="dcterms:W3CDTF">2011-05-01T16:29:27Z</dcterms:created>
  <dcterms:modified xsi:type="dcterms:W3CDTF">2011-05-01T16:40:27Z</dcterms:modified>
</cp:coreProperties>
</file>