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67" r:id="rId5"/>
    <p:sldId id="266" r:id="rId6"/>
    <p:sldId id="258" r:id="rId7"/>
    <p:sldId id="269" r:id="rId8"/>
    <p:sldId id="268" r:id="rId9"/>
    <p:sldId id="270" r:id="rId10"/>
    <p:sldId id="261" r:id="rId11"/>
    <p:sldId id="262" r:id="rId12"/>
    <p:sldId id="271" r:id="rId13"/>
    <p:sldId id="273" r:id="rId14"/>
    <p:sldId id="263" r:id="rId15"/>
    <p:sldId id="274" r:id="rId16"/>
    <p:sldId id="277" r:id="rId17"/>
    <p:sldId id="288" r:id="rId18"/>
    <p:sldId id="292" r:id="rId19"/>
    <p:sldId id="291" r:id="rId20"/>
    <p:sldId id="289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38"/>
    <a:srgbClr val="11194F"/>
    <a:srgbClr val="0F1148"/>
    <a:srgbClr val="101D48"/>
    <a:srgbClr val="1A1452"/>
    <a:srgbClr val="565FAD"/>
    <a:srgbClr val="232D71"/>
    <a:srgbClr val="152452"/>
    <a:srgbClr val="292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70" autoAdjust="0"/>
  </p:normalViewPr>
  <p:slideViewPr>
    <p:cSldViewPr snapToGrid="0" snapToObjects="1">
      <p:cViewPr>
        <p:scale>
          <a:sx n="79" d="100"/>
          <a:sy n="79" d="100"/>
        </p:scale>
        <p:origin x="-46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4106-EA0C-8543-B032-866D9A34068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DE04-C418-D344-A9C6-91DDA33D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8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C549-5646-684F-9B46-F765EF66D599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68A0-8FC4-B94C-9BEF-ABF0F47E8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ea typeface="MS PGothic" charset="0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ea typeface="MS PGothic" charset="0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90ADF0-A039-4745-AE56-D12119D23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328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384C6D-A623-DD48-9D47-86737585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443973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90F3D8-2062-2C4A-8381-7B959930F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8FA282-529D-2F40-9100-EF6AD883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279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BBBDD1-65FB-AC4B-B4FC-A819AB81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134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B3B8D6-A427-5345-BC80-BB2E8EC7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88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79615B-A056-F940-9650-6CAEAF277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93679289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C3352A-367D-C14D-8DFD-94BC9431E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847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095675-BAAD-4E40-B0AC-B1569093F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204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00D15F-E2E7-F14B-8EE0-48BAC0EFE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</p:spTree>
    <p:extLst>
      <p:ext uri="{BB962C8B-B14F-4D97-AF65-F5344CB8AC3E}">
        <p14:creationId xmlns:p14="http://schemas.microsoft.com/office/powerpoint/2010/main" val="42409545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E96497-3A05-7A44-81C6-57BC45642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621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6E05AD-E01C-4542-94EE-A7D9D423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0656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169E71-75E5-494E-A87B-67424D4D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886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C05BC-B648-8B4D-8042-DCA93178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FF74D5-4D2F-0D46-89B9-77C69770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50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NNL_Logo_2-Color_v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Proudly_Operated_by_Battelle_Ony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556375"/>
            <a:ext cx="2054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2459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48006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 userDrawn="1">
            <p:ph type="sldNum" sz="quarter" idx="11"/>
          </p:nvPr>
        </p:nvSpPr>
        <p:spPr/>
        <p:txBody>
          <a:bodyPr anchor="t"/>
          <a:lstStyle>
            <a:lvl1pPr eaLnBrk="0" hangingPunct="0">
              <a:defRPr/>
            </a:lvl1pPr>
          </a:lstStyle>
          <a:p>
            <a:pPr>
              <a:defRPr/>
            </a:pPr>
            <a:fld id="{64E7C0A5-1DAD-C44D-86A9-803BD5CF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9047535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NNL_Logo_2-Color_v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Proudly_Operated_by_Battelle_Ony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556375"/>
            <a:ext cx="2054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2518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0" y="6499225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62EF26A-517E-8243-AB17-E23C77B82457}" type="slidenum">
              <a:rPr lang="en-US" sz="1100">
                <a:solidFill>
                  <a:srgbClr val="777777"/>
                </a:solidFill>
                <a:latin typeface="Calibri" pitchFamily="34" charset="0"/>
                <a:cs typeface="ＭＳ Ｐゴシック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>
              <a:solidFill>
                <a:srgbClr val="777777"/>
              </a:solidFill>
              <a:latin typeface="Calibri" pitchFamily="34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Energy Station Workshop</a:t>
            </a:r>
          </a:p>
        </p:txBody>
      </p:sp>
    </p:spTree>
    <p:extLst>
      <p:ext uri="{BB962C8B-B14F-4D97-AF65-F5344CB8AC3E}">
        <p14:creationId xmlns:p14="http://schemas.microsoft.com/office/powerpoint/2010/main" val="91392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jpeg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557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53035" y="6557860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881" y="649907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Silver_PowerPoint_Background_08-19-2011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defRPr sz="900">
                <a:solidFill>
                  <a:srgbClr val="70727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January 29-30, 2013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hangingPunct="1">
              <a:defRPr sz="900">
                <a:solidFill>
                  <a:srgbClr val="70727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Project X Energy Station Workshop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5B329-17AE-2346-B305-D12D05F2B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33800" name="Picture 1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ransition spd="med"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4"/>
        </a:buBlip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5"/>
        </a:buBlip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6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7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4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774003"/>
            <a:ext cx="6498158" cy="1724867"/>
          </a:xfrm>
        </p:spPr>
        <p:txBody>
          <a:bodyPr/>
          <a:lstStyle/>
          <a:p>
            <a:r>
              <a:rPr lang="en-US" sz="3600" dirty="0" smtClean="0"/>
              <a:t>Project X Experimental Facilities Target Facilities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757578"/>
            <a:ext cx="6498159" cy="9166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PASI 2013 WG1</a:t>
            </a:r>
          </a:p>
          <a:p>
            <a:r>
              <a:rPr lang="en-US" dirty="0" smtClean="0"/>
              <a:t>P. Hurh (FNAL)/D. </a:t>
            </a:r>
            <a:r>
              <a:rPr lang="en-US" dirty="0" err="1" smtClean="0"/>
              <a:t>Asner</a:t>
            </a:r>
            <a:r>
              <a:rPr lang="en-US" dirty="0" smtClean="0"/>
              <a:t> (PNNL)</a:t>
            </a:r>
          </a:p>
          <a:p>
            <a:r>
              <a:rPr lang="en-US" dirty="0" smtClean="0"/>
              <a:t>w/ several slides stolen from R. Tschirhart (FNAL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(Apr. </a:t>
            </a:r>
            <a:r>
              <a:rPr lang="en-US" smtClean="0"/>
              <a:t>4, 2013)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Muon Facility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pre-notional concept</a:t>
            </a:r>
            <a:endParaRPr lang="en-US" sz="4000" dirty="0"/>
          </a:p>
        </p:txBody>
      </p:sp>
      <p:pic>
        <p:nvPicPr>
          <p:cNvPr id="7" name="Content Placeholder 6" descr="symm_1000891_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-145"/>
          <a:stretch/>
        </p:blipFill>
        <p:spPr>
          <a:xfrm>
            <a:off x="1377829" y="1514304"/>
            <a:ext cx="6385606" cy="4996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5988"/>
          </a:xfrm>
        </p:spPr>
        <p:txBody>
          <a:bodyPr/>
          <a:lstStyle/>
          <a:p>
            <a:r>
              <a:rPr lang="en-US" sz="3600" dirty="0"/>
              <a:t>Muon </a:t>
            </a:r>
            <a:r>
              <a:rPr lang="en-US" sz="3600" dirty="0" smtClean="0"/>
              <a:t>Facility:</a:t>
            </a:r>
            <a:r>
              <a:rPr lang="en-US" sz="4000" dirty="0" smtClean="0"/>
              <a:t> </a:t>
            </a:r>
            <a:r>
              <a:rPr lang="en-US" sz="3200" dirty="0" smtClean="0"/>
              <a:t>pre</a:t>
            </a:r>
            <a:r>
              <a:rPr lang="en-US" sz="3200" dirty="0"/>
              <a:t>-notional concept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3" y="733564"/>
            <a:ext cx="7210928" cy="555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85371" y="6311401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FFFF"/>
                </a:solidFill>
              </a:rPr>
              <a:t>V. </a:t>
            </a:r>
            <a:r>
              <a:rPr lang="en-US" sz="1800" dirty="0" err="1">
                <a:solidFill>
                  <a:srgbClr val="FFFFFF"/>
                </a:solidFill>
              </a:rPr>
              <a:t>Lebedev</a:t>
            </a:r>
            <a:r>
              <a:rPr lang="en-US" sz="1800" dirty="0">
                <a:solidFill>
                  <a:srgbClr val="FFFFFF"/>
                </a:solidFill>
              </a:rPr>
              <a:t>, Fermilab AAC </a:t>
            </a:r>
            <a:r>
              <a:rPr lang="en-US" sz="1800" dirty="0" smtClean="0">
                <a:solidFill>
                  <a:srgbClr val="FFFFFF"/>
                </a:solidFill>
              </a:rPr>
              <a:t>2011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4" y="733564"/>
            <a:ext cx="7362825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2708737" y="6304467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FFFF"/>
                </a:solidFill>
              </a:rPr>
              <a:t>V. </a:t>
            </a:r>
            <a:r>
              <a:rPr lang="en-US" sz="1800" dirty="0" err="1">
                <a:solidFill>
                  <a:srgbClr val="FFFFFF"/>
                </a:solidFill>
              </a:rPr>
              <a:t>Lebedev</a:t>
            </a:r>
            <a:r>
              <a:rPr lang="en-US" sz="1800" dirty="0">
                <a:solidFill>
                  <a:srgbClr val="FFFFFF"/>
                </a:solidFill>
              </a:rPr>
              <a:t>, Fermilab AAC 2011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5988"/>
          </a:xfrm>
        </p:spPr>
        <p:txBody>
          <a:bodyPr/>
          <a:lstStyle/>
          <a:p>
            <a:r>
              <a:rPr lang="en-US" sz="3600" dirty="0"/>
              <a:t>Muon </a:t>
            </a:r>
            <a:r>
              <a:rPr lang="en-US" sz="3600" dirty="0" smtClean="0"/>
              <a:t>Facility:</a:t>
            </a:r>
            <a:r>
              <a:rPr lang="en-US" sz="4000" dirty="0" smtClean="0"/>
              <a:t> </a:t>
            </a:r>
            <a:r>
              <a:rPr lang="en-US" sz="3200" dirty="0" smtClean="0"/>
              <a:t>pre</a:t>
            </a:r>
            <a:r>
              <a:rPr lang="en-US" sz="3200" dirty="0"/>
              <a:t>-notional concept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9270"/>
          </a:xfrm>
        </p:spPr>
        <p:txBody>
          <a:bodyPr/>
          <a:lstStyle/>
          <a:p>
            <a:r>
              <a:rPr lang="en-US" sz="3600" dirty="0" smtClean="0"/>
              <a:t>Kaon Facility: pre-notional concept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Kaon target facility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8" y="1053454"/>
            <a:ext cx="7167133" cy="5445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072" y="1313846"/>
            <a:ext cx="16749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Neutral Kaon Experiment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1839" y="4642255"/>
            <a:ext cx="18697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Charged Kaon Experiment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7605" y="4642255"/>
            <a:ext cx="1368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Beam Absorber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 options</a:t>
            </a:r>
          </a:p>
          <a:p>
            <a:pPr lvl="1"/>
            <a:r>
              <a:rPr lang="en-US" dirty="0" smtClean="0"/>
              <a:t>Lower power experiments have used solid platinum</a:t>
            </a:r>
          </a:p>
          <a:p>
            <a:pPr lvl="1"/>
            <a:r>
              <a:rPr lang="en-US" dirty="0" smtClean="0"/>
              <a:t>At 1+ MW carbon (graphite or composite) materials are being considered</a:t>
            </a:r>
          </a:p>
          <a:p>
            <a:pPr lvl="1"/>
            <a:r>
              <a:rPr lang="en-US" dirty="0" smtClean="0"/>
              <a:t>Liquid gallium “waterfall” has also been proposed</a:t>
            </a:r>
          </a:p>
          <a:p>
            <a:r>
              <a:rPr lang="en-US" dirty="0" smtClean="0"/>
              <a:t>BNL enlisted to develop concepts</a:t>
            </a:r>
          </a:p>
          <a:p>
            <a:r>
              <a:rPr lang="en-US" dirty="0" smtClean="0"/>
              <a:t>Kaon, Muon, and Neutron facilities will share beam through a switchyard </a:t>
            </a:r>
            <a:r>
              <a:rPr lang="en-US" sz="2000" dirty="0" smtClean="0"/>
              <a:t>(when a facility is down, others can receive more beam)</a:t>
            </a:r>
          </a:p>
          <a:p>
            <a:pPr lvl="1"/>
            <a:r>
              <a:rPr lang="en-US" dirty="0" smtClean="0"/>
              <a:t>Must design to take advantage of beam greater than 1 MW! (or design for upgrade later)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9270"/>
          </a:xfrm>
        </p:spPr>
        <p:txBody>
          <a:bodyPr/>
          <a:lstStyle/>
          <a:p>
            <a:r>
              <a:rPr lang="en-US" sz="3600" dirty="0" smtClean="0"/>
              <a:t>Kaon Facility: pre-notional concept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28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PNNL Energy Station Concept</a:t>
            </a:r>
          </a:p>
        </p:txBody>
      </p:sp>
      <p:sp>
        <p:nvSpPr>
          <p:cNvPr id="6861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C8691F-19F5-AB4E-980C-4AF5F909C1C4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15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4294967295"/>
          </p:nvPr>
        </p:nvSpPr>
        <p:spPr>
          <a:xfrm>
            <a:off x="366375" y="1132242"/>
            <a:ext cx="8229600" cy="1600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 new approach utilizing the flexibility of an </a:t>
            </a:r>
            <a:r>
              <a:rPr lang="en-US" u="sng" dirty="0">
                <a:latin typeface="Arial" charset="0"/>
              </a:rPr>
              <a:t>accelerator neutron source</a:t>
            </a:r>
            <a:r>
              <a:rPr lang="en-US" dirty="0">
                <a:latin typeface="Arial" charset="0"/>
              </a:rPr>
              <a:t> with </a:t>
            </a:r>
            <a:r>
              <a:rPr lang="en-US" u="sng" dirty="0">
                <a:latin typeface="Arial" charset="0"/>
              </a:rPr>
              <a:t>spectral tailoring</a:t>
            </a:r>
            <a:r>
              <a:rPr lang="en-US" dirty="0">
                <a:latin typeface="Arial" charset="0"/>
              </a:rPr>
              <a:t> coupled with a careful design of a </a:t>
            </a:r>
            <a:r>
              <a:rPr lang="en-US" u="sng" dirty="0">
                <a:latin typeface="Arial" charset="0"/>
              </a:rPr>
              <a:t>set of independent test loops</a:t>
            </a:r>
            <a:r>
              <a:rPr lang="en-US" dirty="0">
                <a:latin typeface="Arial" charset="0"/>
              </a:rPr>
              <a:t> can provide a flexible neutron test station for DOE NE </a:t>
            </a:r>
            <a:r>
              <a:rPr lang="en-US" dirty="0" smtClean="0">
                <a:latin typeface="Arial" charset="0"/>
              </a:rPr>
              <a:t>applications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68614" name="Object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" t="-224" r="-2809" b="-3758"/>
          <a:stretch>
            <a:fillRect/>
          </a:stretch>
        </p:blipFill>
        <p:spPr bwMode="auto">
          <a:xfrm>
            <a:off x="1447800" y="2503842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67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Energy </a:t>
            </a:r>
            <a:r>
              <a:rPr lang="en-US" dirty="0" smtClean="0">
                <a:latin typeface="Arial" charset="0"/>
              </a:rPr>
              <a:t>Station </a:t>
            </a:r>
            <a:r>
              <a:rPr lang="en-US" dirty="0" smtClean="0">
                <a:latin typeface="Arial" charset="0"/>
                <a:sym typeface="Wingdings"/>
              </a:rPr>
              <a:t> Integrated Target Station</a:t>
            </a:r>
            <a:endParaRPr lang="en-US" dirty="0">
              <a:latin typeface="Arial" charset="0"/>
            </a:endParaRPr>
          </a:p>
        </p:txBody>
      </p:sp>
      <p:sp>
        <p:nvSpPr>
          <p:cNvPr id="66563" name="Date Placeholder 3"/>
          <p:cNvSpPr>
            <a:spLocks noGrp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DE7D44-C415-AB47-A5F8-4C63074CABED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16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3400" y="1718234"/>
            <a:ext cx="8457818" cy="4242054"/>
            <a:chOff x="19373" y="1027958"/>
            <a:chExt cx="3094804" cy="1050388"/>
          </a:xfrm>
        </p:grpSpPr>
        <p:grpSp>
          <p:nvGrpSpPr>
            <p:cNvPr id="11" name="Group 10"/>
            <p:cNvGrpSpPr/>
            <p:nvPr/>
          </p:nvGrpSpPr>
          <p:grpSpPr>
            <a:xfrm>
              <a:off x="19373" y="1027958"/>
              <a:ext cx="3094804" cy="1050388"/>
              <a:chOff x="19372" y="1063896"/>
              <a:chExt cx="3646541" cy="119052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72" y="1097652"/>
                <a:ext cx="792463" cy="29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GeV</a:t>
                </a:r>
                <a:endParaRPr lang="en-US" sz="2000" dirty="0">
                  <a:solidFill>
                    <a:prstClr val="black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protons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1201" y="1767203"/>
                <a:ext cx="931148" cy="293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Spallation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Target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42697" y="1129337"/>
                <a:ext cx="1455457" cy="1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Cold Neutrons</a:t>
                </a:r>
              </a:p>
            </p:txBody>
          </p:sp>
          <p:sp>
            <p:nvSpPr>
              <p:cNvPr id="17" name="Can 16"/>
              <p:cNvSpPr/>
              <p:nvPr/>
            </p:nvSpPr>
            <p:spPr>
              <a:xfrm rot="16200000">
                <a:off x="1651215" y="1564721"/>
                <a:ext cx="255268" cy="439931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6200000">
                <a:off x="131605" y="1494480"/>
                <a:ext cx="222322" cy="30420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Can 18"/>
              <p:cNvSpPr/>
              <p:nvPr/>
            </p:nvSpPr>
            <p:spPr>
              <a:xfrm rot="16200000">
                <a:off x="1613667" y="1876611"/>
                <a:ext cx="315684" cy="43993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15620" y="1958568"/>
                <a:ext cx="1650293" cy="1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Fission Materials</a:t>
                </a:r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744718">
                <a:off x="843286" y="1648152"/>
                <a:ext cx="784701" cy="188990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42697" y="1692514"/>
                <a:ext cx="1623216" cy="1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Fusion Materials</a:t>
                </a:r>
              </a:p>
            </p:txBody>
          </p:sp>
          <p:sp>
            <p:nvSpPr>
              <p:cNvPr id="23" name="Can 22"/>
              <p:cNvSpPr/>
              <p:nvPr/>
            </p:nvSpPr>
            <p:spPr>
              <a:xfrm rot="16200000">
                <a:off x="1629800" y="1001772"/>
                <a:ext cx="315684" cy="43993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21232461">
                <a:off x="845913" y="1447076"/>
                <a:ext cx="750477" cy="20472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72725" y="1386462"/>
                <a:ext cx="1593187" cy="1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Physics Isotopes</a:t>
                </a:r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1668021" y="1301940"/>
                <a:ext cx="255268" cy="439931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784510">
                <a:off x="754145" y="1775089"/>
                <a:ext cx="882849" cy="206274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20209419">
                <a:off x="751465" y="1321370"/>
                <a:ext cx="875259" cy="176692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Can 28"/>
              <p:cNvSpPr/>
              <p:nvPr/>
            </p:nvSpPr>
            <p:spPr>
              <a:xfrm rot="16200000">
                <a:off x="501019" y="1426614"/>
                <a:ext cx="222322" cy="439931"/>
              </a:xfrm>
              <a:prstGeom prst="ca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Can 11"/>
            <p:cNvSpPr/>
            <p:nvPr/>
          </p:nvSpPr>
          <p:spPr>
            <a:xfrm rot="16200000">
              <a:off x="1479179" y="1752081"/>
              <a:ext cx="92564" cy="347714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400">
                <a:solidFill>
                  <a:prstClr val="white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 rot="16200000">
              <a:off x="1492204" y="1508823"/>
              <a:ext cx="76576" cy="339194"/>
            </a:xfrm>
            <a:prstGeom prst="ca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902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3205"/>
            <a:ext cx="6629400" cy="621792"/>
          </a:xfrm>
        </p:spPr>
        <p:txBody>
          <a:bodyPr/>
          <a:lstStyle/>
          <a:p>
            <a:r>
              <a:rPr lang="en-US" dirty="0" smtClean="0"/>
              <a:t>Project X Energy Station Workshop</a:t>
            </a:r>
            <a:br>
              <a:rPr lang="en-US" dirty="0" smtClean="0"/>
            </a:br>
            <a:r>
              <a:rPr lang="en-US" dirty="0" smtClean="0"/>
              <a:t>January 29-30, 2013</a:t>
            </a:r>
            <a:endParaRPr lang="en-US" dirty="0"/>
          </a:p>
        </p:txBody>
      </p:sp>
      <p:pic>
        <p:nvPicPr>
          <p:cNvPr id="10" name="Content Placeholder 9" descr="Project X Workshop Report-032113 Final Draft Cove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 b="2273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54784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Workshop objectives</a:t>
            </a:r>
          </a:p>
          <a:p>
            <a:r>
              <a:rPr lang="en-US" dirty="0" smtClean="0"/>
              <a:t>Identify &amp; explore the nuclear and fusion energy relevant R&amp;D that would be possible in an Energy Station associated with the Project X Linac</a:t>
            </a:r>
          </a:p>
          <a:p>
            <a:r>
              <a:rPr lang="en-US" dirty="0" smtClean="0"/>
              <a:t>Discuss the hypothesis that an Energy Station associated with Project X could accelerate and enhance the ability to test and evaluate early research concepts.</a:t>
            </a:r>
          </a:p>
          <a:p>
            <a:r>
              <a:rPr lang="en-US" dirty="0" smtClean="0"/>
              <a:t>Identify the synergy and benefit that the Project X Linac could bring to the nuclear &amp; fusion energy communities.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January 29-30,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Project X Energy Station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384C6D-A623-DD48-9D47-86737585AF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940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Energy </a:t>
            </a:r>
            <a:r>
              <a:rPr lang="en-US" dirty="0" smtClean="0">
                <a:latin typeface="Arial" charset="0"/>
              </a:rPr>
              <a:t>Station </a:t>
            </a:r>
            <a:r>
              <a:rPr lang="en-US" dirty="0" smtClean="0">
                <a:latin typeface="Arial" charset="0"/>
                <a:sym typeface="Wingdings"/>
              </a:rPr>
              <a:t> Integrated Target Station</a:t>
            </a:r>
            <a:endParaRPr lang="en-US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607"/>
            <a:ext cx="8229600" cy="54784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</a:t>
            </a:r>
          </a:p>
          <a:p>
            <a:r>
              <a:rPr lang="en-US" dirty="0"/>
              <a:t>Develop integrated spallation target station concept to serve DOE-NE, DOE-SC-FES/HEP/NP experimental </a:t>
            </a:r>
            <a:r>
              <a:rPr lang="en-US" dirty="0" smtClean="0"/>
              <a:t>needs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Rational</a:t>
            </a:r>
          </a:p>
          <a:p>
            <a:r>
              <a:rPr lang="en-US" dirty="0"/>
              <a:t>CW spallation neutron source could augment limited US irradiation testing capability</a:t>
            </a:r>
          </a:p>
          <a:p>
            <a:r>
              <a:rPr lang="en-US" dirty="0"/>
              <a:t>Synergy between Physics experimental needs and materials testing for fusion, fission communities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Project X – Stage 1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ould provide ~1 MW of beam dedicated to a spallation neutron source for nuclear materials and fuels research (Energy Station) or shared with a physics mission facility with similar neutron source requirements  (Integrated Target Station)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65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 dirty="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DE7D44-C415-AB47-A5F8-4C63074CABED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18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999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199" y="357188"/>
            <a:ext cx="7285433" cy="115416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Project X </a:t>
            </a:r>
            <a:r>
              <a:rPr lang="en-US" dirty="0" smtClean="0">
                <a:latin typeface="Arial" charset="0"/>
              </a:rPr>
              <a:t>Integrated Target </a:t>
            </a:r>
            <a:r>
              <a:rPr lang="en-US" dirty="0">
                <a:latin typeface="Arial" charset="0"/>
              </a:rPr>
              <a:t>Station has the potential to benefit several areas (beyond HEP)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453638"/>
            <a:ext cx="8305800" cy="5306068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priority opportunities </a:t>
            </a:r>
            <a:r>
              <a:rPr lang="en-US" dirty="0" smtClean="0"/>
              <a:t>within the US Nuclear and Fusion energy programs </a:t>
            </a:r>
            <a:r>
              <a:rPr lang="en-US" dirty="0"/>
              <a:t>a</a:t>
            </a:r>
            <a:r>
              <a:rPr lang="en-US" dirty="0" smtClean="0"/>
              <a:t>re irradiation </a:t>
            </a:r>
            <a:r>
              <a:rPr lang="en-US" dirty="0"/>
              <a:t>of fusion and fast reactor structural materials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Must provide </a:t>
            </a:r>
            <a:r>
              <a:rPr lang="en-US" dirty="0"/>
              <a:t>a fusion and fast reactor relevant neutron flux at a minimum of 20 </a:t>
            </a:r>
            <a:r>
              <a:rPr lang="en-US" dirty="0" err="1"/>
              <a:t>dpa</a:t>
            </a:r>
            <a:r>
              <a:rPr lang="en-US" dirty="0"/>
              <a:t> per calendar year in a reasonable irradiation volume.  </a:t>
            </a:r>
            <a:endParaRPr lang="en-US" dirty="0" smtClean="0"/>
          </a:p>
          <a:p>
            <a:r>
              <a:rPr lang="en-US" dirty="0" smtClean="0"/>
              <a:t>Enable </a:t>
            </a:r>
            <a:r>
              <a:rPr lang="en-US" dirty="0"/>
              <a:t>the in-situ real-time measurements of various separate-effects phenomena in fuels or materials, which would be very valuable to the modeling and simulation technical community.  Such capabilities are more feasible in an accelerator-based system than a </a:t>
            </a:r>
            <a:r>
              <a:rPr lang="en-US" dirty="0" smtClean="0"/>
              <a:t>reactor</a:t>
            </a:r>
          </a:p>
          <a:p>
            <a:r>
              <a:rPr lang="en-US" dirty="0" smtClean="0"/>
              <a:t>integral </a:t>
            </a:r>
            <a:r>
              <a:rPr lang="en-US" dirty="0"/>
              <a:t>effects testing of fast reactor fuels, including driver fuel, minor actinide burning fuel, and transmutation of spent fuel</a:t>
            </a:r>
            <a:r>
              <a:rPr lang="en-US" dirty="0" smtClean="0"/>
              <a:t>.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support </a:t>
            </a:r>
            <a:r>
              <a:rPr lang="en-US" dirty="0">
                <a:latin typeface="Arial" charset="0"/>
              </a:rPr>
              <a:t>DOE Office of </a:t>
            </a:r>
            <a:r>
              <a:rPr lang="en-US" dirty="0" smtClean="0">
                <a:latin typeface="Arial" charset="0"/>
              </a:rPr>
              <a:t>Nuclear Energy plus Office of Science </a:t>
            </a:r>
            <a:r>
              <a:rPr lang="en-US" dirty="0">
                <a:latin typeface="Arial" charset="0"/>
              </a:rPr>
              <a:t>programs</a:t>
            </a:r>
          </a:p>
          <a:p>
            <a:pPr lvl="1"/>
            <a:r>
              <a:rPr lang="en-US" dirty="0">
                <a:latin typeface="Arial" charset="0"/>
              </a:rPr>
              <a:t>Materials Program - Fusion Energy Sciences (FES) </a:t>
            </a:r>
          </a:p>
          <a:p>
            <a:pPr lvl="1"/>
            <a:r>
              <a:rPr lang="en-US" dirty="0">
                <a:latin typeface="Arial" charset="0"/>
              </a:rPr>
              <a:t>Isotope Production Program – Nuclear Physics (NP)</a:t>
            </a:r>
          </a:p>
          <a:p>
            <a:pPr lvl="1"/>
            <a:r>
              <a:rPr lang="en-US" dirty="0">
                <a:latin typeface="Arial" charset="0"/>
              </a:rPr>
              <a:t>ultra cold neutrons – Nuclear Physics (NP)</a:t>
            </a:r>
          </a:p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9F108-0888-DD43-B5A8-7305D4D8AC2B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19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67588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Arial" charset="0"/>
              </a:rPr>
              <a:t>April 4, 2013</a:t>
            </a:r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67589" name="Footer Placeholder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Arial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4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82481" cy="6858000"/>
          </a:xfrm>
          <a:prstGeom prst="rect">
            <a:avLst/>
          </a:prstGeom>
          <a:gradFill flip="none" rotWithShape="1">
            <a:gsLst>
              <a:gs pos="0">
                <a:srgbClr val="565FAD"/>
              </a:gs>
              <a:gs pos="88000">
                <a:srgbClr val="0F114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ticle04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656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275" y="107576"/>
            <a:ext cx="8042276" cy="6293437"/>
          </a:xfrm>
          <a:prstGeom prst="rect">
            <a:avLst/>
          </a:prstGeom>
          <a:solidFill>
            <a:srgbClr val="0A0D38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015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Project X?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00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 X is a proposed proton accelerator complex at Fermilab that would provide the particle physics world with powerful and sensitive tools to explore a new scientific frontier. This facility would provide particle beams to multiple experiments searching for rare and hard-to-detect phenomena that will further our understanding of fundamental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physics.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“Project X” was a temporary title used at a 2007 planning meeting where the first version was introduced. The name, for better or worse, has stuck.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3"/>
          <p:cNvGrpSpPr>
            <a:grpSpLocks/>
          </p:cNvGrpSpPr>
          <p:nvPr/>
        </p:nvGrpSpPr>
        <p:grpSpPr bwMode="auto">
          <a:xfrm>
            <a:off x="136525" y="1151757"/>
            <a:ext cx="8890000" cy="5113338"/>
            <a:chOff x="-64" y="1525"/>
            <a:chExt cx="15529" cy="11341"/>
          </a:xfrm>
        </p:grpSpPr>
        <p:pic>
          <p:nvPicPr>
            <p:cNvPr id="69639" name="Picture 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" t="4131" r="11510" b="1413"/>
            <a:stretch>
              <a:fillRect/>
            </a:stretch>
          </p:blipFill>
          <p:spPr bwMode="auto">
            <a:xfrm rot="-5556074">
              <a:off x="5177" y="4724"/>
              <a:ext cx="5934" cy="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155" y="2032"/>
              <a:ext cx="5058" cy="24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Closed Loop Test Modules</a:t>
              </a:r>
            </a:p>
            <a:p>
              <a:pPr marL="119063" lvl="1" indent="-119063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Removable/replaceable/customizable</a:t>
              </a:r>
            </a:p>
            <a:p>
              <a:pPr marL="119063" indent="-119063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Independent cooling system</a:t>
              </a:r>
            </a:p>
            <a:p>
              <a:pPr marL="119063" indent="-119063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n  spectrum/material/temp/pressure to match reactor conditions</a:t>
              </a:r>
            </a:p>
            <a:p>
              <a:pPr marL="119063" indent="-119063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~30 cm </a:t>
              </a:r>
              <a:r>
                <a:rPr lang="en-US" sz="1100" dirty="0" err="1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  <a:cs typeface="ＭＳ Ｐゴシック" charset="0"/>
                </a:rPr>
                <a:t>dia</a:t>
              </a:r>
              <a:endParaRPr lang="en-US" sz="11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endParaRPr>
            </a:p>
          </p:txBody>
        </p:sp>
        <p:sp>
          <p:nvSpPr>
            <p:cNvPr id="69641" name="Text Box 8"/>
            <p:cNvSpPr txBox="1">
              <a:spLocks noChangeArrowheads="1"/>
            </p:cNvSpPr>
            <p:nvPr/>
          </p:nvSpPr>
          <p:spPr bwMode="auto">
            <a:xfrm>
              <a:off x="10673" y="5598"/>
              <a:ext cx="4792" cy="3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9063" indent="-1190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Calibri" charset="0"/>
                </a:rPr>
                <a:t>Spallation Target</a:t>
              </a:r>
              <a:endParaRPr lang="en-US" sz="1100" b="1" smtClean="0">
                <a:solidFill>
                  <a:prstClr val="black"/>
                </a:solidFill>
                <a:latin typeface="Times New Roman" charset="0"/>
              </a:endParaRPr>
            </a:p>
            <a:p>
              <a:pPr lvl="1"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  <a:cs typeface="ＭＳ Ｐゴシック" charset="0"/>
                </a:rPr>
                <a:t>Liquid Pb-Bi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&gt;30 neutrons/proton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1 GeV protons penetrate ~50 cm in lead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Neutrons Similar to fission spectrum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Samples can be irradiated in proton beam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Adding W or U can increase n flux density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Small volume ~ 10 cm dia, 60 cm length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Cleanup system for spallation products</a:t>
              </a:r>
            </a:p>
          </p:txBody>
        </p:sp>
        <p:sp>
          <p:nvSpPr>
            <p:cNvPr id="69642" name="Text Box 9"/>
            <p:cNvSpPr txBox="1">
              <a:spLocks noChangeArrowheads="1"/>
            </p:cNvSpPr>
            <p:nvPr/>
          </p:nvSpPr>
          <p:spPr bwMode="auto">
            <a:xfrm>
              <a:off x="8882" y="11159"/>
              <a:ext cx="3328" cy="1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9213" indent="-492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Calibri" charset="0"/>
                </a:rPr>
                <a:t>Reflector</a:t>
              </a:r>
              <a:endParaRPr lang="en-US" sz="1100" b="1" smtClean="0">
                <a:solidFill>
                  <a:prstClr val="black"/>
                </a:solidFill>
                <a:latin typeface="Times New Roman" charset="0"/>
              </a:endParaRPr>
            </a:p>
            <a:p>
              <a:pPr lvl="1"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  <a:cs typeface="ＭＳ Ｐゴシック" charset="0"/>
                </a:rPr>
                <a:t> Steel/iron/nickel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High n scatter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Flattens n flux distribution</a:t>
              </a:r>
            </a:p>
          </p:txBody>
        </p:sp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10479" y="1863"/>
              <a:ext cx="4259" cy="24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1190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Calibri" charset="0"/>
                </a:rPr>
                <a:t>Lead Matrix Test Region</a:t>
              </a:r>
              <a:endParaRPr lang="en-US" sz="1100" b="1" smtClean="0">
                <a:solidFill>
                  <a:prstClr val="black"/>
                </a:solidFill>
                <a:latin typeface="Times New Roman" charset="0"/>
              </a:endParaRPr>
            </a:p>
            <a:p>
              <a:pPr marL="0" lvl="1"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  <a:cs typeface="ＭＳ Ｐゴシック" charset="0"/>
                </a:rPr>
                <a:t>Solid lead with gas or water cooling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~ 2 m diameter, 3 m length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Low n absorb/ High n scatter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High n flux/ Fast n spectrum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</a:rPr>
                <a:t>  Acts as gamma shield</a:t>
              </a:r>
            </a:p>
          </p:txBody>
        </p:sp>
        <p:sp>
          <p:nvSpPr>
            <p:cNvPr id="69644" name="Text Box 13"/>
            <p:cNvSpPr txBox="1">
              <a:spLocks noChangeArrowheads="1"/>
            </p:cNvSpPr>
            <p:nvPr/>
          </p:nvSpPr>
          <p:spPr bwMode="auto">
            <a:xfrm>
              <a:off x="2793" y="6790"/>
              <a:ext cx="2973" cy="9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1190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Calibri" charset="0"/>
                </a:rPr>
                <a:t>Project X Proton Beam</a:t>
              </a:r>
              <a:endParaRPr lang="en-US" sz="1100" b="1" smtClean="0">
                <a:solidFill>
                  <a:prstClr val="black"/>
                </a:solidFill>
                <a:latin typeface="Times New Roman" charset="0"/>
              </a:endParaRPr>
            </a:p>
            <a:p>
              <a:pPr marL="0" lvl="1" eaLnBrk="1" fontAlgn="base" hangingPunct="1">
                <a:spcBef>
                  <a:spcPct val="0"/>
                </a:spcBef>
                <a:spcAft>
                  <a:spcPct val="0"/>
                </a:spcAft>
                <a:buFont typeface="Symbol" charset="0"/>
                <a:buChar char="·"/>
              </a:pPr>
              <a:r>
                <a:rPr lang="en-US" sz="1100" smtClean="0">
                  <a:solidFill>
                    <a:prstClr val="black"/>
                  </a:solidFill>
                  <a:latin typeface="Calibri" charset="0"/>
                  <a:cs typeface="ＭＳ Ｐゴシック" charset="0"/>
                </a:rPr>
                <a:t> 1mA @ 1 GeV (1 MW)</a:t>
              </a:r>
            </a:p>
          </p:txBody>
        </p:sp>
        <p:cxnSp>
          <p:nvCxnSpPr>
            <p:cNvPr id="69645" name="AutoShape 15"/>
            <p:cNvCxnSpPr>
              <a:cxnSpLocks noChangeShapeType="1"/>
            </p:cNvCxnSpPr>
            <p:nvPr/>
          </p:nvCxnSpPr>
          <p:spPr bwMode="auto">
            <a:xfrm flipH="1" flipV="1">
              <a:off x="8882" y="8962"/>
              <a:ext cx="1645" cy="2173"/>
            </a:xfrm>
            <a:prstGeom prst="straightConnector1">
              <a:avLst/>
            </a:prstGeom>
            <a:noFill/>
            <a:ln w="50800">
              <a:solidFill>
                <a:srgbClr val="FBD4B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6" name="AutoShape 16"/>
            <p:cNvCxnSpPr>
              <a:cxnSpLocks noChangeShapeType="1"/>
            </p:cNvCxnSpPr>
            <p:nvPr/>
          </p:nvCxnSpPr>
          <p:spPr bwMode="auto">
            <a:xfrm>
              <a:off x="3956" y="5919"/>
              <a:ext cx="3861" cy="1319"/>
            </a:xfrm>
            <a:prstGeom prst="straightConnector1">
              <a:avLst/>
            </a:prstGeom>
            <a:noFill/>
            <a:ln w="50800">
              <a:solidFill>
                <a:srgbClr val="FBD4B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7" name="AutoShape 17"/>
            <p:cNvCxnSpPr>
              <a:cxnSpLocks noChangeShapeType="1"/>
              <a:stCxn id="69641" idx="1"/>
            </p:cNvCxnSpPr>
            <p:nvPr/>
          </p:nvCxnSpPr>
          <p:spPr bwMode="auto">
            <a:xfrm flipH="1">
              <a:off x="8943" y="7390"/>
              <a:ext cx="1730" cy="51"/>
            </a:xfrm>
            <a:prstGeom prst="straightConnector1">
              <a:avLst/>
            </a:prstGeom>
            <a:noFill/>
            <a:ln w="50800">
              <a:solidFill>
                <a:srgbClr val="FBD4B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8" name="AutoShape 18"/>
            <p:cNvCxnSpPr>
              <a:cxnSpLocks noChangeShapeType="1"/>
              <a:stCxn id="69639" idx="0"/>
            </p:cNvCxnSpPr>
            <p:nvPr/>
          </p:nvCxnSpPr>
          <p:spPr bwMode="auto">
            <a:xfrm flipV="1">
              <a:off x="5527" y="7441"/>
              <a:ext cx="1492" cy="54"/>
            </a:xfrm>
            <a:prstGeom prst="straightConnector1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9" name="AutoShape 19"/>
            <p:cNvCxnSpPr>
              <a:cxnSpLocks noChangeShapeType="1"/>
            </p:cNvCxnSpPr>
            <p:nvPr/>
          </p:nvCxnSpPr>
          <p:spPr bwMode="auto">
            <a:xfrm flipH="1">
              <a:off x="7950" y="4229"/>
              <a:ext cx="2529" cy="2619"/>
            </a:xfrm>
            <a:prstGeom prst="straightConnector1">
              <a:avLst/>
            </a:prstGeom>
            <a:noFill/>
            <a:ln w="50800">
              <a:solidFill>
                <a:srgbClr val="FBD4B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9650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" y="1525"/>
              <a:ext cx="5131" cy="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" y="8002"/>
              <a:ext cx="4925" cy="413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52" name="Text Box 11"/>
            <p:cNvSpPr txBox="1">
              <a:spLocks noChangeArrowheads="1"/>
            </p:cNvSpPr>
            <p:nvPr/>
          </p:nvSpPr>
          <p:spPr bwMode="auto">
            <a:xfrm>
              <a:off x="-64" y="12141"/>
              <a:ext cx="4925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prstClr val="black"/>
                  </a:solidFill>
                  <a:latin typeface="Calibri" charset="0"/>
                </a:rPr>
                <a:t>Fast Spectrum Test Module: SFR, LFR, GFR</a:t>
              </a:r>
            </a:p>
          </p:txBody>
        </p:sp>
        <p:cxnSp>
          <p:nvCxnSpPr>
            <p:cNvPr id="69653" name="AutoShape 14"/>
            <p:cNvCxnSpPr>
              <a:cxnSpLocks noChangeShapeType="1"/>
            </p:cNvCxnSpPr>
            <p:nvPr/>
          </p:nvCxnSpPr>
          <p:spPr bwMode="auto">
            <a:xfrm flipV="1">
              <a:off x="3715" y="7779"/>
              <a:ext cx="4102" cy="1690"/>
            </a:xfrm>
            <a:prstGeom prst="straightConnector1">
              <a:avLst/>
            </a:prstGeom>
            <a:noFill/>
            <a:ln w="50800">
              <a:solidFill>
                <a:srgbClr val="FBD4B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Project X Energy Station Concept</a:t>
            </a:r>
          </a:p>
        </p:txBody>
      </p:sp>
      <p:sp>
        <p:nvSpPr>
          <p:cNvPr id="6963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96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42E6CE-7348-C947-B463-9F05BCFC4279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20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52400" y="3056757"/>
            <a:ext cx="293687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prstClr val="black"/>
                </a:solidFill>
                <a:latin typeface="Calibri" charset="0"/>
              </a:rPr>
              <a:t>Thermal Spectrum Test Module: LWR, HTGR, MSR</a:t>
            </a:r>
          </a:p>
        </p:txBody>
      </p:sp>
    </p:spTree>
    <p:extLst>
      <p:ext uri="{BB962C8B-B14F-4D97-AF65-F5344CB8AC3E}">
        <p14:creationId xmlns:p14="http://schemas.microsoft.com/office/powerpoint/2010/main" val="25500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Energy Station is Unique Combination of Existing Technologies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3013"/>
          </a:xfrm>
        </p:spPr>
        <p:txBody>
          <a:bodyPr/>
          <a:lstStyle/>
          <a:p>
            <a:r>
              <a:rPr lang="en-US">
                <a:latin typeface="Arial" charset="0"/>
              </a:rPr>
              <a:t>Proton beam      CW -  1 GeV  -  1 mA   - 1 MW </a:t>
            </a:r>
          </a:p>
          <a:p>
            <a:r>
              <a:rPr lang="en-US">
                <a:latin typeface="Arial" charset="0"/>
              </a:rPr>
              <a:t>Spallation Target: </a:t>
            </a:r>
          </a:p>
          <a:p>
            <a:pPr lvl="1"/>
            <a:r>
              <a:rPr lang="en-US">
                <a:latin typeface="Arial" charset="0"/>
              </a:rPr>
              <a:t>Liquid lead or lead-bismuth release ~30 neutrons/proton</a:t>
            </a:r>
          </a:p>
          <a:p>
            <a:pPr lvl="1"/>
            <a:r>
              <a:rPr lang="en-US">
                <a:latin typeface="Arial" charset="0"/>
              </a:rPr>
              <a:t>Neutron spectrum similar to fission spectrum but with high energy tail</a:t>
            </a:r>
          </a:p>
          <a:p>
            <a:pPr lvl="1"/>
            <a:r>
              <a:rPr lang="en-US">
                <a:latin typeface="Arial" charset="0"/>
              </a:rPr>
              <a:t>Technology has been demonstrate at MEGAPIE</a:t>
            </a:r>
          </a:p>
          <a:p>
            <a:r>
              <a:rPr lang="en-US">
                <a:latin typeface="Arial" charset="0"/>
              </a:rPr>
              <a:t>Test Matrix</a:t>
            </a:r>
          </a:p>
          <a:p>
            <a:pPr lvl="1"/>
            <a:r>
              <a:rPr lang="en-US">
                <a:latin typeface="Arial" charset="0"/>
              </a:rPr>
              <a:t>Solid lead or other (zircalloy) – high scatter, low absorption</a:t>
            </a:r>
          </a:p>
          <a:p>
            <a:pPr lvl="1"/>
            <a:r>
              <a:rPr lang="en-US">
                <a:latin typeface="Arial" charset="0"/>
              </a:rPr>
              <a:t>Maximizes neutron flux, provides space for array of test modules</a:t>
            </a:r>
          </a:p>
          <a:p>
            <a:pPr lvl="1"/>
            <a:r>
              <a:rPr lang="en-US">
                <a:latin typeface="Arial" charset="0"/>
              </a:rPr>
              <a:t>Simple solid block with cooling, holes for test modules</a:t>
            </a:r>
          </a:p>
          <a:p>
            <a:r>
              <a:rPr lang="en-US">
                <a:latin typeface="Arial" charset="0"/>
              </a:rPr>
              <a:t>Closed Loop Test Modules </a:t>
            </a:r>
          </a:p>
          <a:p>
            <a:pPr lvl="1"/>
            <a:r>
              <a:rPr lang="en-US">
                <a:latin typeface="Arial" charset="0"/>
              </a:rPr>
              <a:t>Independently tailored irradiation environments (LWR, HTGR,SFR,LFR)</a:t>
            </a:r>
          </a:p>
          <a:p>
            <a:pPr lvl="1"/>
            <a:r>
              <a:rPr lang="en-US">
                <a:latin typeface="Arial" charset="0"/>
              </a:rPr>
              <a:t>Independent heating/cooling system for each to control temperatures</a:t>
            </a:r>
          </a:p>
          <a:p>
            <a:pPr lvl="1"/>
            <a:r>
              <a:rPr lang="en-US">
                <a:latin typeface="Arial" charset="0"/>
              </a:rPr>
              <a:t>Concept utilized in FFTF (sodium), BOR-60 (sodium, lead), ATR (press. Water)</a:t>
            </a:r>
          </a:p>
          <a:p>
            <a:r>
              <a:rPr lang="en-US">
                <a:latin typeface="Arial" charset="0"/>
              </a:rPr>
              <a:t>Reflector to minimize leakage neutrons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5082C2-CBC1-CE43-9AD8-B2166CE72B47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21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9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172200" cy="4291013"/>
          </a:xfrm>
        </p:spPr>
        <p:txBody>
          <a:bodyPr/>
          <a:lstStyle/>
          <a:p>
            <a:r>
              <a:rPr lang="en-US">
                <a:latin typeface="Arial" charset="0"/>
              </a:rPr>
              <a:t>Spallation Target: </a:t>
            </a:r>
          </a:p>
          <a:p>
            <a:pPr lvl="1"/>
            <a:r>
              <a:rPr lang="en-US" sz="1600">
                <a:latin typeface="Arial" charset="0"/>
              </a:rPr>
              <a:t>6.24e15 p/s proton beam</a:t>
            </a:r>
          </a:p>
          <a:p>
            <a:pPr lvl="1"/>
            <a:r>
              <a:rPr lang="en-US" sz="1600">
                <a:latin typeface="Arial" charset="0"/>
              </a:rPr>
              <a:t>Nominal 10 cm diameter</a:t>
            </a:r>
          </a:p>
          <a:p>
            <a:pPr lvl="1"/>
            <a:r>
              <a:rPr lang="en-US" sz="1600">
                <a:latin typeface="Arial" charset="0"/>
              </a:rPr>
              <a:t>High neutron yield Pb or LBE  ~30 neutrons/proton</a:t>
            </a:r>
          </a:p>
          <a:p>
            <a:pPr lvl="1"/>
            <a:r>
              <a:rPr lang="en-US" sz="1600">
                <a:latin typeface="Arial" charset="0"/>
              </a:rPr>
              <a:t>1 GeV protons penetrate ~50 cm in lead</a:t>
            </a:r>
          </a:p>
          <a:p>
            <a:pPr lvl="1"/>
            <a:r>
              <a:rPr lang="en-US" sz="1600">
                <a:latin typeface="Arial" charset="0"/>
              </a:rPr>
              <a:t>Neutron spectrum similar to fission but with high energy tail</a:t>
            </a:r>
          </a:p>
          <a:p>
            <a:pPr lvl="1"/>
            <a:r>
              <a:rPr lang="en-US" sz="1600">
                <a:latin typeface="Arial" charset="0"/>
              </a:rPr>
              <a:t>Coolant is target material, no stress issues in target</a:t>
            </a:r>
          </a:p>
          <a:p>
            <a:pPr lvl="1"/>
            <a:r>
              <a:rPr lang="en-US" sz="1600">
                <a:latin typeface="Arial" charset="0"/>
              </a:rPr>
              <a:t>Beam window may be life limiting </a:t>
            </a:r>
          </a:p>
          <a:p>
            <a:pPr lvl="2"/>
            <a:r>
              <a:rPr lang="en-US" sz="1400">
                <a:latin typeface="Arial" charset="0"/>
              </a:rPr>
              <a:t>Experience base from ISIS, SINQ, MEGAPIE, SNS, is ~7-22 dpa/yr on front window for SS316, T91, Inconel</a:t>
            </a:r>
          </a:p>
          <a:p>
            <a:pPr lvl="2"/>
            <a:r>
              <a:rPr lang="en-US" sz="1400">
                <a:latin typeface="Arial" charset="0"/>
              </a:rPr>
              <a:t>For our 10 cm diameter ES window, ~8 dpa/yr</a:t>
            </a:r>
          </a:p>
          <a:p>
            <a:pPr lvl="1"/>
            <a:r>
              <a:rPr lang="en-US" sz="1600">
                <a:latin typeface="Arial" charset="0"/>
              </a:rPr>
              <a:t>Need careful oxidation control, on-line cleanup </a:t>
            </a:r>
          </a:p>
          <a:p>
            <a:pPr lvl="1"/>
            <a:r>
              <a:rPr lang="en-US" sz="1600">
                <a:latin typeface="Arial" charset="0"/>
              </a:rPr>
              <a:t>Spallation products like fission products</a:t>
            </a:r>
          </a:p>
          <a:p>
            <a:pPr lvl="1"/>
            <a:r>
              <a:rPr lang="en-US" sz="1600">
                <a:latin typeface="Arial" charset="0"/>
              </a:rPr>
              <a:t>&gt;400 KW energy deposited</a:t>
            </a:r>
          </a:p>
          <a:p>
            <a:pPr lvl="1"/>
            <a:r>
              <a:rPr lang="en-US" sz="1600">
                <a:latin typeface="Arial" charset="0"/>
              </a:rPr>
              <a:t>Potential for in-beam materials testing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Energy Station Components –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Spallation Target</a:t>
            </a:r>
          </a:p>
        </p:txBody>
      </p:sp>
      <p:sp>
        <p:nvSpPr>
          <p:cNvPr id="716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1A0446-E113-F946-AE8B-B7D9AF99921E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22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5865" r="76193" b="4086"/>
          <a:stretch>
            <a:fillRect/>
          </a:stretch>
        </p:blipFill>
        <p:spPr bwMode="auto">
          <a:xfrm>
            <a:off x="8458200" y="1752600"/>
            <a:ext cx="612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7107238" y="1752600"/>
            <a:ext cx="13509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MEGAPIE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(0.8 MW) LBE target has been demonstrated</a:t>
            </a:r>
          </a:p>
        </p:txBody>
      </p:sp>
      <p:pic>
        <p:nvPicPr>
          <p:cNvPr id="716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67200"/>
            <a:ext cx="31384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0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Energy Station Components –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Test Matrix</a:t>
            </a:r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2F1528-88EE-5B4F-B91C-8895A31EDC9C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23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2708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grpSp>
        <p:nvGrpSpPr>
          <p:cNvPr id="72709" name="Group 6"/>
          <p:cNvGrpSpPr>
            <a:grpSpLocks/>
          </p:cNvGrpSpPr>
          <p:nvPr/>
        </p:nvGrpSpPr>
        <p:grpSpPr bwMode="auto">
          <a:xfrm rot="-5400000">
            <a:off x="1481931" y="2321719"/>
            <a:ext cx="3424238" cy="4724400"/>
            <a:chOff x="3886200" y="2286000"/>
            <a:chExt cx="1847850" cy="1981200"/>
          </a:xfrm>
        </p:grpSpPr>
        <p:pic>
          <p:nvPicPr>
            <p:cNvPr id="72724" name="Picture 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0"/>
              <a:ext cx="1828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514600"/>
              <a:ext cx="400050" cy="70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0" name="TextBox 9"/>
          <p:cNvSpPr txBox="1">
            <a:spLocks noChangeArrowheads="1"/>
          </p:cNvSpPr>
          <p:nvPr/>
        </p:nvSpPr>
        <p:spPr bwMode="auto">
          <a:xfrm rot="-5400000">
            <a:off x="388144" y="4017169"/>
            <a:ext cx="885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</a:rPr>
              <a:t>200  cm</a:t>
            </a:r>
          </a:p>
        </p:txBody>
      </p:sp>
      <p:sp>
        <p:nvSpPr>
          <p:cNvPr id="72711" name="TextBox 10"/>
          <p:cNvSpPr txBox="1">
            <a:spLocks noChangeArrowheads="1"/>
          </p:cNvSpPr>
          <p:nvPr/>
        </p:nvSpPr>
        <p:spPr bwMode="auto">
          <a:xfrm>
            <a:off x="4543425" y="6127750"/>
            <a:ext cx="749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</a:rPr>
              <a:t>300 cm</a:t>
            </a: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125413" y="4808538"/>
            <a:ext cx="938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prstClr val="black"/>
                </a:solidFill>
              </a:rPr>
              <a:t>Proton beam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71538" y="4876800"/>
            <a:ext cx="1736725" cy="117475"/>
          </a:xfrm>
          <a:prstGeom prst="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14" name="TextBox 16"/>
          <p:cNvSpPr txBox="1">
            <a:spLocks noChangeArrowheads="1"/>
          </p:cNvSpPr>
          <p:nvPr/>
        </p:nvSpPr>
        <p:spPr bwMode="auto">
          <a:xfrm>
            <a:off x="1898650" y="5446713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</a:rPr>
              <a:t>Lead Matrix Test Region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5400" y="6096000"/>
            <a:ext cx="39973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79488" y="3973513"/>
            <a:ext cx="0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06269" y="3793332"/>
            <a:ext cx="237490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8" name="TextBox 23"/>
          <p:cNvSpPr txBox="1">
            <a:spLocks noChangeArrowheads="1"/>
          </p:cNvSpPr>
          <p:nvPr/>
        </p:nvSpPr>
        <p:spPr bwMode="auto">
          <a:xfrm>
            <a:off x="6542088" y="5938838"/>
            <a:ext cx="139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Neutrons</a:t>
            </a:r>
          </a:p>
        </p:txBody>
      </p:sp>
      <p:sp>
        <p:nvSpPr>
          <p:cNvPr id="72719" name="Content Placeholder 2"/>
          <p:cNvSpPr>
            <a:spLocks noGrp="1"/>
          </p:cNvSpPr>
          <p:nvPr>
            <p:ph idx="1"/>
          </p:nvPr>
        </p:nvSpPr>
        <p:spPr>
          <a:xfrm>
            <a:off x="441325" y="1370013"/>
            <a:ext cx="8229600" cy="1636712"/>
          </a:xfrm>
        </p:spPr>
        <p:txBody>
          <a:bodyPr/>
          <a:lstStyle/>
          <a:p>
            <a:r>
              <a:rPr lang="en-US">
                <a:latin typeface="Arial" charset="0"/>
              </a:rPr>
              <a:t>Test Matrix</a:t>
            </a:r>
          </a:p>
          <a:p>
            <a:pPr lvl="1"/>
            <a:r>
              <a:rPr lang="en-US">
                <a:latin typeface="Arial" charset="0"/>
              </a:rPr>
              <a:t>Solid lead or other (zircalloy) – high scatter, low absorption</a:t>
            </a:r>
          </a:p>
          <a:p>
            <a:pPr lvl="1"/>
            <a:r>
              <a:rPr lang="en-US">
                <a:latin typeface="Arial" charset="0"/>
              </a:rPr>
              <a:t>Maximizes neutron flux, provides space for array of test modules</a:t>
            </a:r>
          </a:p>
          <a:p>
            <a:pPr lvl="1"/>
            <a:r>
              <a:rPr lang="en-US">
                <a:latin typeface="Arial" charset="0"/>
              </a:rPr>
              <a:t>Simple thermal analysis indicates heating may allow solid lead matrix</a:t>
            </a:r>
          </a:p>
          <a:p>
            <a:pPr lvl="1"/>
            <a:r>
              <a:rPr lang="en-US">
                <a:latin typeface="Arial" charset="0"/>
              </a:rPr>
              <a:t>Beam tubes could provide additional testing flexibility</a:t>
            </a:r>
          </a:p>
        </p:txBody>
      </p:sp>
      <p:sp>
        <p:nvSpPr>
          <p:cNvPr id="72720" name="TextBox 20"/>
          <p:cNvSpPr txBox="1">
            <a:spLocks noChangeArrowheads="1"/>
          </p:cNvSpPr>
          <p:nvPr/>
        </p:nvSpPr>
        <p:spPr bwMode="auto">
          <a:xfrm>
            <a:off x="1360120" y="6092825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Neutron flux Distribution in Lead Matrix Test Region</a:t>
            </a:r>
          </a:p>
        </p:txBody>
      </p:sp>
      <p:pic>
        <p:nvPicPr>
          <p:cNvPr id="7272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>
            <a:fillRect/>
          </a:stretch>
        </p:blipFill>
        <p:spPr bwMode="auto">
          <a:xfrm rot="-5400000">
            <a:off x="7027069" y="2397919"/>
            <a:ext cx="13382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2" name="TextBox 22"/>
          <p:cNvSpPr txBox="1">
            <a:spLocks noChangeArrowheads="1"/>
          </p:cNvSpPr>
          <p:nvPr/>
        </p:nvSpPr>
        <p:spPr bwMode="auto">
          <a:xfrm>
            <a:off x="7240588" y="3749675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Protons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07188" y="3373438"/>
            <a:ext cx="84931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161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High Flux Volumes Available in Test Matrix Region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14325" y="1676400"/>
          <a:ext cx="4800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43000"/>
                <a:gridCol w="1143000"/>
                <a:gridCol w="990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Neutron Flux Range (n/cm2/s)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Axial Extent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(cm)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Outer</a:t>
                      </a:r>
                      <a:r>
                        <a:rPr lang="en-US" sz="1800" baseline="0" dirty="0" smtClean="0"/>
                        <a:t> Extent </a:t>
                      </a:r>
                      <a:r>
                        <a:rPr lang="en-US" sz="1800" dirty="0" smtClean="0"/>
                        <a:t>(cm)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 (liters)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&gt;5e14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~2.8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&gt;3e14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~23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&gt;1e14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~600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&gt;5e13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~2000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&gt;1e13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~9000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37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B14613-0D96-3F43-8A4A-B0A5EABA9447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24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3769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pic>
        <p:nvPicPr>
          <p:cNvPr id="73770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44638"/>
            <a:ext cx="3087688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7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16375"/>
            <a:ext cx="308768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72" name="Content Placeholder 2"/>
          <p:cNvSpPr txBox="1">
            <a:spLocks/>
          </p:cNvSpPr>
          <p:nvPr/>
        </p:nvSpPr>
        <p:spPr bwMode="auto">
          <a:xfrm>
            <a:off x="304800" y="4519613"/>
            <a:ext cx="5410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r>
              <a:rPr lang="en-US" sz="2000" smtClean="0">
                <a:solidFill>
                  <a:prstClr val="black"/>
                </a:solidFill>
                <a:cs typeface="Arial" charset="0"/>
              </a:rPr>
              <a:t>1 GeV protons penetrate ~ 50 cm in lead or LBE target, generate ~30 neutrons/proton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r>
              <a:rPr lang="en-US" sz="2000" smtClean="0">
                <a:solidFill>
                  <a:prstClr val="black"/>
                </a:solidFill>
                <a:cs typeface="Arial" charset="0"/>
              </a:rPr>
              <a:t>Neutron flux falls off radially but lead matrix helps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r>
              <a:rPr lang="en-US" sz="2000" smtClean="0">
                <a:solidFill>
                  <a:prstClr val="black"/>
                </a:solidFill>
                <a:cs typeface="Arial" charset="0"/>
              </a:rPr>
              <a:t>Axial profile peaks ~20 cm below target surface, provides ~100 cm &gt;1e14 n/cm2/s </a:t>
            </a:r>
          </a:p>
        </p:txBody>
      </p:sp>
    </p:spTree>
    <p:extLst>
      <p:ext uri="{BB962C8B-B14F-4D97-AF65-F5344CB8AC3E}">
        <p14:creationId xmlns:p14="http://schemas.microsoft.com/office/powerpoint/2010/main" val="28653942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6437950" y="2590800"/>
            <a:ext cx="304800" cy="3124200"/>
          </a:xfrm>
          <a:prstGeom prst="can">
            <a:avLst>
              <a:gd name="adj" fmla="val 478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Energy Station Components –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Closed Loop Test Modules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633384"/>
            <a:ext cx="4990150" cy="517064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Number of modules can be varied</a:t>
            </a:r>
          </a:p>
          <a:p>
            <a:r>
              <a:rPr lang="en-US" dirty="0">
                <a:latin typeface="Arial" charset="0"/>
              </a:rPr>
              <a:t>Each module can have unique independent coolant and materials and operate at independent temperatures (sodium, lead, molten salt, water, helium)</a:t>
            </a:r>
          </a:p>
          <a:p>
            <a:r>
              <a:rPr lang="en-US" dirty="0">
                <a:latin typeface="Arial" charset="0"/>
              </a:rPr>
              <a:t>Neutron spectrum can be tailored from fast to thermal to match reactor conditions (the gamma to neutron ratio can also be tailored)</a:t>
            </a:r>
          </a:p>
          <a:p>
            <a:r>
              <a:rPr lang="en-US" dirty="0">
                <a:latin typeface="Arial" charset="0"/>
              </a:rPr>
              <a:t>Miniaturized test specimens can maximize testing in high flux region</a:t>
            </a:r>
          </a:p>
          <a:p>
            <a:r>
              <a:rPr lang="en-US" dirty="0">
                <a:latin typeface="Arial" charset="0"/>
              </a:rPr>
              <a:t>Modules are Removable, Replaceable, shipped offsite for post irradiation examination (PIE)</a:t>
            </a: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468DE2-70CB-8148-9E86-47D9380AFB30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25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510975" y="3200400"/>
            <a:ext cx="76200" cy="1371600"/>
          </a:xfrm>
          <a:prstGeom prst="can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>
            <a:off x="6361750" y="1905000"/>
            <a:ext cx="762000" cy="3886200"/>
          </a:xfrm>
          <a:prstGeom prst="can">
            <a:avLst>
              <a:gd name="adj" fmla="val 38044"/>
            </a:avLst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7428550" y="2898775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Test materials</a:t>
            </a:r>
          </a:p>
        </p:txBody>
      </p:sp>
      <p:sp>
        <p:nvSpPr>
          <p:cNvPr id="74762" name="TextBox 10"/>
          <p:cNvSpPr txBox="1">
            <a:spLocks noChangeArrowheads="1"/>
          </p:cNvSpPr>
          <p:nvPr/>
        </p:nvSpPr>
        <p:spPr bwMode="auto">
          <a:xfrm>
            <a:off x="7428550" y="3536950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Coolant/structure</a:t>
            </a:r>
          </a:p>
        </p:txBody>
      </p:sp>
      <p:sp>
        <p:nvSpPr>
          <p:cNvPr id="74763" name="TextBox 11"/>
          <p:cNvSpPr txBox="1">
            <a:spLocks noChangeArrowheads="1"/>
          </p:cNvSpPr>
          <p:nvPr/>
        </p:nvSpPr>
        <p:spPr bwMode="auto">
          <a:xfrm>
            <a:off x="7428550" y="4260850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Spectral Tailoring materials</a:t>
            </a:r>
          </a:p>
        </p:txBody>
      </p:sp>
      <p:cxnSp>
        <p:nvCxnSpPr>
          <p:cNvPr id="14" name="Straight Arrow Connector 13"/>
          <p:cNvCxnSpPr>
            <a:stCxn id="74761" idx="1"/>
          </p:cNvCxnSpPr>
          <p:nvPr/>
        </p:nvCxnSpPr>
        <p:spPr>
          <a:xfrm flipH="1">
            <a:off x="6587175" y="3052763"/>
            <a:ext cx="841375" cy="681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4762" idx="1"/>
          </p:cNvCxnSpPr>
          <p:nvPr/>
        </p:nvCxnSpPr>
        <p:spPr>
          <a:xfrm flipH="1">
            <a:off x="6666550" y="3690938"/>
            <a:ext cx="762000" cy="569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4763" idx="1"/>
          </p:cNvCxnSpPr>
          <p:nvPr/>
        </p:nvCxnSpPr>
        <p:spPr>
          <a:xfrm flipH="1">
            <a:off x="6895150" y="4629150"/>
            <a:ext cx="533400" cy="369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922013" y="3406775"/>
            <a:ext cx="390525" cy="958850"/>
          </a:xfrm>
          <a:custGeom>
            <a:avLst/>
            <a:gdLst>
              <a:gd name="connsiteX0" fmla="*/ 373821 w 414281"/>
              <a:gd name="connsiteY0" fmla="*/ 0 h 1403866"/>
              <a:gd name="connsiteX1" fmla="*/ 211980 w 414281"/>
              <a:gd name="connsiteY1" fmla="*/ 291313 h 1403866"/>
              <a:gd name="connsiteX2" fmla="*/ 33955 w 414281"/>
              <a:gd name="connsiteY2" fmla="*/ 453154 h 1403866"/>
              <a:gd name="connsiteX3" fmla="*/ 1587 w 414281"/>
              <a:gd name="connsiteY3" fmla="*/ 493614 h 1403866"/>
              <a:gd name="connsiteX4" fmla="*/ 9679 w 414281"/>
              <a:gd name="connsiteY4" fmla="*/ 550259 h 1403866"/>
              <a:gd name="connsiteX5" fmla="*/ 50140 w 414281"/>
              <a:gd name="connsiteY5" fmla="*/ 631179 h 1403866"/>
              <a:gd name="connsiteX6" fmla="*/ 195796 w 414281"/>
              <a:gd name="connsiteY6" fmla="*/ 736375 h 1403866"/>
              <a:gd name="connsiteX7" fmla="*/ 276717 w 414281"/>
              <a:gd name="connsiteY7" fmla="*/ 809204 h 1403866"/>
              <a:gd name="connsiteX8" fmla="*/ 373821 w 414281"/>
              <a:gd name="connsiteY8" fmla="*/ 946768 h 1403866"/>
              <a:gd name="connsiteX9" fmla="*/ 414281 w 414281"/>
              <a:gd name="connsiteY9" fmla="*/ 1019597 h 1403866"/>
              <a:gd name="connsiteX0" fmla="*/ 373821 w 1005000"/>
              <a:gd name="connsiteY0" fmla="*/ 0 h 1823248"/>
              <a:gd name="connsiteX1" fmla="*/ 211980 w 1005000"/>
              <a:gd name="connsiteY1" fmla="*/ 291313 h 1823248"/>
              <a:gd name="connsiteX2" fmla="*/ 33955 w 1005000"/>
              <a:gd name="connsiteY2" fmla="*/ 453154 h 1823248"/>
              <a:gd name="connsiteX3" fmla="*/ 1587 w 1005000"/>
              <a:gd name="connsiteY3" fmla="*/ 493614 h 1823248"/>
              <a:gd name="connsiteX4" fmla="*/ 9679 w 1005000"/>
              <a:gd name="connsiteY4" fmla="*/ 550259 h 1823248"/>
              <a:gd name="connsiteX5" fmla="*/ 50140 w 1005000"/>
              <a:gd name="connsiteY5" fmla="*/ 631179 h 1823248"/>
              <a:gd name="connsiteX6" fmla="*/ 195796 w 1005000"/>
              <a:gd name="connsiteY6" fmla="*/ 736375 h 1823248"/>
              <a:gd name="connsiteX7" fmla="*/ 276717 w 1005000"/>
              <a:gd name="connsiteY7" fmla="*/ 809204 h 1823248"/>
              <a:gd name="connsiteX8" fmla="*/ 373821 w 1005000"/>
              <a:gd name="connsiteY8" fmla="*/ 946768 h 1823248"/>
              <a:gd name="connsiteX9" fmla="*/ 1005000 w 1005000"/>
              <a:gd name="connsiteY9" fmla="*/ 1521303 h 1823248"/>
              <a:gd name="connsiteX0" fmla="*/ 373821 w 390005"/>
              <a:gd name="connsiteY0" fmla="*/ 0 h 1353184"/>
              <a:gd name="connsiteX1" fmla="*/ 211980 w 390005"/>
              <a:gd name="connsiteY1" fmla="*/ 291313 h 1353184"/>
              <a:gd name="connsiteX2" fmla="*/ 33955 w 390005"/>
              <a:gd name="connsiteY2" fmla="*/ 453154 h 1353184"/>
              <a:gd name="connsiteX3" fmla="*/ 1587 w 390005"/>
              <a:gd name="connsiteY3" fmla="*/ 493614 h 1353184"/>
              <a:gd name="connsiteX4" fmla="*/ 9679 w 390005"/>
              <a:gd name="connsiteY4" fmla="*/ 550259 h 1353184"/>
              <a:gd name="connsiteX5" fmla="*/ 50140 w 390005"/>
              <a:gd name="connsiteY5" fmla="*/ 631179 h 1353184"/>
              <a:gd name="connsiteX6" fmla="*/ 195796 w 390005"/>
              <a:gd name="connsiteY6" fmla="*/ 736375 h 1353184"/>
              <a:gd name="connsiteX7" fmla="*/ 276717 w 390005"/>
              <a:gd name="connsiteY7" fmla="*/ 809204 h 1353184"/>
              <a:gd name="connsiteX8" fmla="*/ 373821 w 390005"/>
              <a:gd name="connsiteY8" fmla="*/ 946768 h 1353184"/>
              <a:gd name="connsiteX9" fmla="*/ 390005 w 390005"/>
              <a:gd name="connsiteY9" fmla="*/ 954860 h 1353184"/>
              <a:gd name="connsiteX0" fmla="*/ 373821 w 390005"/>
              <a:gd name="connsiteY0" fmla="*/ 0 h 959727"/>
              <a:gd name="connsiteX1" fmla="*/ 211980 w 390005"/>
              <a:gd name="connsiteY1" fmla="*/ 291313 h 959727"/>
              <a:gd name="connsiteX2" fmla="*/ 33955 w 390005"/>
              <a:gd name="connsiteY2" fmla="*/ 453154 h 959727"/>
              <a:gd name="connsiteX3" fmla="*/ 1587 w 390005"/>
              <a:gd name="connsiteY3" fmla="*/ 493614 h 959727"/>
              <a:gd name="connsiteX4" fmla="*/ 9679 w 390005"/>
              <a:gd name="connsiteY4" fmla="*/ 550259 h 959727"/>
              <a:gd name="connsiteX5" fmla="*/ 50140 w 390005"/>
              <a:gd name="connsiteY5" fmla="*/ 631179 h 959727"/>
              <a:gd name="connsiteX6" fmla="*/ 195796 w 390005"/>
              <a:gd name="connsiteY6" fmla="*/ 736375 h 959727"/>
              <a:gd name="connsiteX7" fmla="*/ 276717 w 390005"/>
              <a:gd name="connsiteY7" fmla="*/ 809204 h 959727"/>
              <a:gd name="connsiteX8" fmla="*/ 373821 w 390005"/>
              <a:gd name="connsiteY8" fmla="*/ 946768 h 959727"/>
              <a:gd name="connsiteX9" fmla="*/ 390005 w 390005"/>
              <a:gd name="connsiteY9" fmla="*/ 954860 h 9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005" h="959727">
                <a:moveTo>
                  <a:pt x="373821" y="0"/>
                </a:moveTo>
                <a:cubicBezTo>
                  <a:pt x="321222" y="107893"/>
                  <a:pt x="268624" y="215787"/>
                  <a:pt x="211980" y="291313"/>
                </a:cubicBezTo>
                <a:cubicBezTo>
                  <a:pt x="155336" y="366839"/>
                  <a:pt x="69020" y="419437"/>
                  <a:pt x="33955" y="453154"/>
                </a:cubicBezTo>
                <a:cubicBezTo>
                  <a:pt x="-1111" y="486871"/>
                  <a:pt x="5633" y="477430"/>
                  <a:pt x="1587" y="493614"/>
                </a:cubicBezTo>
                <a:cubicBezTo>
                  <a:pt x="-2459" y="509798"/>
                  <a:pt x="1587" y="527332"/>
                  <a:pt x="9679" y="550259"/>
                </a:cubicBezTo>
                <a:cubicBezTo>
                  <a:pt x="17771" y="573187"/>
                  <a:pt x="19121" y="600160"/>
                  <a:pt x="50140" y="631179"/>
                </a:cubicBezTo>
                <a:cubicBezTo>
                  <a:pt x="81159" y="662198"/>
                  <a:pt x="158033" y="706704"/>
                  <a:pt x="195796" y="736375"/>
                </a:cubicBezTo>
                <a:cubicBezTo>
                  <a:pt x="233559" y="766046"/>
                  <a:pt x="247046" y="774139"/>
                  <a:pt x="276717" y="809204"/>
                </a:cubicBezTo>
                <a:cubicBezTo>
                  <a:pt x="306388" y="844269"/>
                  <a:pt x="354940" y="922492"/>
                  <a:pt x="373821" y="946768"/>
                </a:cubicBezTo>
                <a:cubicBezTo>
                  <a:pt x="392702" y="971044"/>
                  <a:pt x="383262" y="953511"/>
                  <a:pt x="390005" y="954860"/>
                </a:cubicBezTo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28350" y="3406775"/>
            <a:ext cx="0" cy="1050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9" name="TextBox 20"/>
          <p:cNvSpPr txBox="1">
            <a:spLocks noChangeArrowheads="1"/>
          </p:cNvSpPr>
          <p:nvPr/>
        </p:nvSpPr>
        <p:spPr bwMode="auto">
          <a:xfrm rot="-5400000">
            <a:off x="5136994" y="3821906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~100 cm</a:t>
            </a:r>
          </a:p>
        </p:txBody>
      </p:sp>
    </p:spTree>
    <p:extLst>
      <p:ext uri="{BB962C8B-B14F-4D97-AF65-F5344CB8AC3E}">
        <p14:creationId xmlns:p14="http://schemas.microsoft.com/office/powerpoint/2010/main" val="29307913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768350"/>
          </a:xfrm>
        </p:spPr>
        <p:txBody>
          <a:bodyPr/>
          <a:lstStyle/>
          <a:p>
            <a:r>
              <a:rPr lang="en-US">
                <a:latin typeface="Arial" charset="0"/>
              </a:rPr>
              <a:t>Spectrum Tailoring Can Simulate A Different Reactor in Each Module</a:t>
            </a:r>
          </a:p>
        </p:txBody>
      </p:sp>
      <p:sp>
        <p:nvSpPr>
          <p:cNvPr id="75778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5CD036-0B1B-3F40-B270-7AB63799C1CC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26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5780" name="TextBox 10"/>
          <p:cNvSpPr txBox="1">
            <a:spLocks noChangeArrowheads="1"/>
          </p:cNvSpPr>
          <p:nvPr/>
        </p:nvSpPr>
        <p:spPr bwMode="auto">
          <a:xfrm>
            <a:off x="914400" y="61722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 charset="0"/>
              </a:rPr>
              <a:t>Water/Zr Light Water Module</a:t>
            </a:r>
          </a:p>
        </p:txBody>
      </p:sp>
      <p:sp>
        <p:nvSpPr>
          <p:cNvPr id="75781" name="TextBox 11"/>
          <p:cNvSpPr txBox="1">
            <a:spLocks noChangeArrowheads="1"/>
          </p:cNvSpPr>
          <p:nvPr/>
        </p:nvSpPr>
        <p:spPr bwMode="auto">
          <a:xfrm>
            <a:off x="5486400" y="6172200"/>
            <a:ext cx="270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 charset="0"/>
              </a:rPr>
              <a:t>Graphite/He Module</a:t>
            </a:r>
          </a:p>
        </p:txBody>
      </p:sp>
      <p:sp>
        <p:nvSpPr>
          <p:cNvPr id="75782" name="TextBox 14"/>
          <p:cNvSpPr txBox="1">
            <a:spLocks noChangeArrowheads="1"/>
          </p:cNvSpPr>
          <p:nvPr/>
        </p:nvSpPr>
        <p:spPr bwMode="auto">
          <a:xfrm>
            <a:off x="1143000" y="3581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 charset="0"/>
              </a:rPr>
              <a:t>Sodium/steel Module</a:t>
            </a:r>
          </a:p>
        </p:txBody>
      </p:sp>
      <p:sp>
        <p:nvSpPr>
          <p:cNvPr id="75783" name="TextBox 15"/>
          <p:cNvSpPr txBox="1">
            <a:spLocks noChangeArrowheads="1"/>
          </p:cNvSpPr>
          <p:nvPr/>
        </p:nvSpPr>
        <p:spPr bwMode="auto">
          <a:xfrm>
            <a:off x="5715000" y="3581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 charset="0"/>
              </a:rPr>
              <a:t>Lead/steel  Module</a:t>
            </a:r>
          </a:p>
        </p:txBody>
      </p:sp>
      <p:pic>
        <p:nvPicPr>
          <p:cNvPr id="7578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10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1763"/>
            <a:ext cx="3810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86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5789" name="Footer Placeholder 12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0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7"/>
          <p:cNvSpPr>
            <a:spLocks noGrp="1"/>
          </p:cNvSpPr>
          <p:nvPr>
            <p:ph type="title"/>
          </p:nvPr>
        </p:nvSpPr>
        <p:spPr>
          <a:xfrm>
            <a:off x="457200" y="357188"/>
            <a:ext cx="6629400" cy="384175"/>
          </a:xfrm>
        </p:spPr>
        <p:txBody>
          <a:bodyPr/>
          <a:lstStyle/>
          <a:p>
            <a:r>
              <a:rPr lang="en-US">
                <a:latin typeface="Arial" charset="0"/>
              </a:rPr>
              <a:t>How Does Energy Station Compare?</a:t>
            </a:r>
          </a:p>
        </p:txBody>
      </p:sp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4B1580-C97E-5A43-8D3D-A7DAAE7CA0D8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27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76804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6805" name="Content Placeholder 2"/>
          <p:cNvSpPr txBox="1">
            <a:spLocks/>
          </p:cNvSpPr>
          <p:nvPr/>
        </p:nvSpPr>
        <p:spPr bwMode="auto">
          <a:xfrm>
            <a:off x="228600" y="5638800"/>
            <a:ext cx="8458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</a:pPr>
            <a:r>
              <a:rPr lang="en-US" sz="2000" smtClean="0">
                <a:solidFill>
                  <a:prstClr val="black"/>
                </a:solidFill>
                <a:cs typeface="Arial" charset="0"/>
              </a:rPr>
              <a:t>Irradiation volumes at high flux comparable to reactors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</a:pPr>
            <a:r>
              <a:rPr lang="en-US" sz="2000" smtClean="0">
                <a:solidFill>
                  <a:prstClr val="black"/>
                </a:solidFill>
                <a:cs typeface="Arial" charset="0"/>
              </a:rPr>
              <a:t>Accelerator parameters are in range of other proposed systems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008063"/>
            <a:ext cx="34131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713" y="3581400"/>
            <a:ext cx="398145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38626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18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Energy Station Capabilities</a:t>
            </a:r>
          </a:p>
        </p:txBody>
      </p:sp>
      <p:sp>
        <p:nvSpPr>
          <p:cNvPr id="7782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April 4, 2013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782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smtClean="0">
                <a:solidFill>
                  <a:srgbClr val="707276"/>
                </a:solidFill>
                <a:cs typeface="MS PGothic" charset="0"/>
              </a:rPr>
              <a:t>Project X Experimental Target Facilities</a:t>
            </a:r>
            <a:endParaRPr lang="en-US" sz="900">
              <a:solidFill>
                <a:srgbClr val="707276"/>
              </a:solidFill>
              <a:cs typeface="MS PGothic" charset="0"/>
            </a:endParaRP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4293F-F0FD-9949-A45D-9304AF07C3B1}" type="slidenum">
              <a:rPr lang="en-US" sz="900">
                <a:solidFill>
                  <a:srgbClr val="707276"/>
                </a:solidFill>
                <a:cs typeface="Arial" charset="0"/>
              </a:rPr>
              <a:pPr/>
              <a:t>28</a:t>
            </a:fld>
            <a:endParaRPr lang="en-US" sz="900">
              <a:solidFill>
                <a:srgbClr val="707276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76800" y="1328584"/>
            <a:ext cx="4267200" cy="4445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Energy distribution of spallation neutrons similar to fast reactor fission spectrum but with high energy tail up to proton energy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Ability to tailor neutron spectrum from fast to thermal as well as the gamma to neutron flux ratio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H and He generation in materials higher than in reactor allowing accelerated aging testing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Potential for beneficial </a:t>
            </a:r>
            <a:r>
              <a:rPr lang="en-US" dirty="0"/>
              <a:t>isotope production and/or neutron beams simultaneous with irradiation testing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77830" name="Content Placeholder 2"/>
          <p:cNvSpPr txBox="1">
            <a:spLocks/>
          </p:cNvSpPr>
          <p:nvPr/>
        </p:nvSpPr>
        <p:spPr bwMode="auto">
          <a:xfrm>
            <a:off x="450850" y="1304157"/>
            <a:ext cx="4189844" cy="54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Flexible design allows support to multiple missions for DOE-NE, SC-FES, SC-NP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Benefits of test reactor volumes and neutron fluxes without reactor issues – licensing, fuel supply, safety, waste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Robust technology allows it to be designed and constructed with today’s technology in order to fill gaps in tomorrow’s technology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Continuous wave, high availability, high beam current provides potential for irradiation tests to high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fluence</a:t>
            </a:r>
            <a:endParaRPr lang="en-US" sz="20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</a:pPr>
            <a:endParaRPr lang="en-US" sz="18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33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identified to evolve 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51753"/>
            <a:ext cx="8229600" cy="5293757"/>
          </a:xfrm>
        </p:spPr>
        <p:txBody>
          <a:bodyPr/>
          <a:lstStyle/>
          <a:p>
            <a:pPr lvl="0"/>
            <a:r>
              <a:rPr lang="en-US" dirty="0" smtClean="0"/>
              <a:t>Develop conceptual target designs that serve </a:t>
            </a:r>
            <a:r>
              <a:rPr lang="en-US" i="1" dirty="0" smtClean="0"/>
              <a:t>both</a:t>
            </a:r>
            <a:r>
              <a:rPr lang="en-US" dirty="0" smtClean="0"/>
              <a:t> particle physics and nuclear energy missions – Integrated Target Station (ITS)</a:t>
            </a:r>
          </a:p>
          <a:p>
            <a:pPr lvl="0"/>
            <a:r>
              <a:rPr lang="en-US" dirty="0" smtClean="0"/>
              <a:t>Develop an ITS testing program plan that capitalizes on the unique characteristics of a high-intensity accelerator and spallation source</a:t>
            </a:r>
          </a:p>
          <a:p>
            <a:pPr lvl="0"/>
            <a:r>
              <a:rPr lang="en-US" dirty="0" smtClean="0"/>
              <a:t>Define/refine the technical requirements to support the proposed testing program plan</a:t>
            </a:r>
          </a:p>
          <a:p>
            <a:pPr lvl="0"/>
            <a:r>
              <a:rPr lang="en-US" dirty="0" smtClean="0"/>
              <a:t>Compile relevant design parameters to support the high-priority mission needs and provide them to the beam and target designers</a:t>
            </a:r>
          </a:p>
          <a:p>
            <a:pPr lvl="0"/>
            <a:r>
              <a:rPr lang="en-US" dirty="0" smtClean="0"/>
              <a:t>Investigate the beam on/off issues for both short and long time scales. to determine which transients have the potential to be problematic due to thermal and radiation damage effects</a:t>
            </a:r>
          </a:p>
          <a:p>
            <a:pPr lvl="0"/>
            <a:r>
              <a:rPr lang="en-US" dirty="0" smtClean="0"/>
              <a:t>Further consideration must be given to desired damage rate/sample volume specifications to provide a meaningful irradiation capability</a:t>
            </a:r>
          </a:p>
          <a:p>
            <a:pPr lvl="0"/>
            <a:r>
              <a:rPr lang="en-US" dirty="0" err="1" smtClean="0"/>
              <a:t>Neutronics</a:t>
            </a:r>
            <a:r>
              <a:rPr lang="en-US" dirty="0" smtClean="0"/>
              <a:t> modeling of the notional Project X ITS concept needs to be refined to evaluate beam options (e.g., dual or </a:t>
            </a:r>
            <a:r>
              <a:rPr lang="en-US" dirty="0" err="1" smtClean="0"/>
              <a:t>rastered</a:t>
            </a:r>
            <a:r>
              <a:rPr lang="en-US" dirty="0" smtClean="0"/>
              <a:t> beam) to optimize flux and flux gradients in maximum usable test volumes.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4,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3B8D6-A427-5345-BC80-BB2E8EC7D2A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Project X Experimental Target Facilities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0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ref design.tif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Opportunities for Collaboration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Radiation Damage (</a:t>
            </a:r>
            <a:r>
              <a:rPr lang="en-US" dirty="0" err="1" smtClean="0"/>
              <a:t>RaDIATE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Target Facility Conceptual Design</a:t>
            </a:r>
          </a:p>
          <a:p>
            <a:pPr lvl="1"/>
            <a:r>
              <a:rPr lang="en-US" dirty="0" smtClean="0"/>
              <a:t>Energy Station (PNNL involvement)</a:t>
            </a:r>
          </a:p>
          <a:p>
            <a:pPr lvl="1"/>
            <a:r>
              <a:rPr lang="en-US" dirty="0" smtClean="0"/>
              <a:t>Kaon Facility (BNL involvement)</a:t>
            </a:r>
          </a:p>
          <a:p>
            <a:pPr lvl="1"/>
            <a:r>
              <a:rPr lang="en-US" dirty="0" smtClean="0"/>
              <a:t>Muon Facility</a:t>
            </a:r>
          </a:p>
          <a:p>
            <a:r>
              <a:rPr lang="en-US" dirty="0" smtClean="0"/>
              <a:t>Target Technologies</a:t>
            </a:r>
          </a:p>
          <a:p>
            <a:pPr lvl="1"/>
            <a:r>
              <a:rPr lang="en-US" dirty="0" smtClean="0"/>
              <a:t>High heat flux cooling</a:t>
            </a:r>
          </a:p>
          <a:p>
            <a:pPr lvl="1"/>
            <a:r>
              <a:rPr lang="en-US" dirty="0" smtClean="0"/>
              <a:t>Liquid metal target technology (</a:t>
            </a:r>
            <a:r>
              <a:rPr lang="en-US" dirty="0" err="1" smtClean="0"/>
              <a:t>kaon</a:t>
            </a:r>
            <a:r>
              <a:rPr lang="en-US" dirty="0" smtClean="0"/>
              <a:t>, muon, neutron)</a:t>
            </a:r>
          </a:p>
          <a:p>
            <a:pPr lvl="1"/>
            <a:r>
              <a:rPr lang="en-US" dirty="0" smtClean="0"/>
              <a:t>Beam windows</a:t>
            </a:r>
          </a:p>
          <a:p>
            <a:pPr lvl="1"/>
            <a:r>
              <a:rPr lang="en-US" dirty="0" smtClean="0"/>
              <a:t>Remote handling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ProjectX_Graphic_m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346200"/>
            <a:ext cx="7493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ymm_100089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0"/>
            <a:ext cx="6800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43000"/>
            <a:ext cx="8710612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734446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Now a staged approach</a:t>
            </a:r>
            <a:endParaRPr lang="en-US" dirty="0">
              <a:latin typeface="Arial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1659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Stage-1 Beam timing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9613"/>
            <a:ext cx="594360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5943600" cy="3314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477000" y="52387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C24D3"/>
                </a:solidFill>
              </a:rPr>
              <a:t>Spallation Campus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6477000" y="5715000"/>
            <a:ext cx="2514600" cy="400050"/>
          </a:xfrm>
          <a:prstGeom prst="rect">
            <a:avLst/>
          </a:prstGeom>
          <a:noFill/>
          <a:ln w="28575">
            <a:solidFill>
              <a:srgbClr val="FC24D3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C24D3"/>
                </a:solidFill>
              </a:rPr>
              <a:t>Muon Campus 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6477000" y="46482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1"/>
              <a:t>CW Operations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6477000" y="1462088"/>
            <a:ext cx="24384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1"/>
              <a:t>Campus Super-Cycle:</a:t>
            </a:r>
          </a:p>
          <a:p>
            <a:pPr algn="l" eaLnBrk="1" hangingPunct="1"/>
            <a:endParaRPr lang="en-US" sz="1600"/>
          </a:p>
          <a:p>
            <a:pPr algn="l" eaLnBrk="1" hangingPunct="1"/>
            <a:r>
              <a:rPr lang="en-US" sz="1600"/>
              <a:t>Every 1200 msec the linac drives the Booster exclusively for 60 msec corresponding to a 5% dedicated duty factor for the Booster.  The 95% balance of the timeline is CW operations.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4057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 Power Staging Plan  </a:t>
            </a:r>
            <a:br>
              <a:rPr lang="en-US" sz="4000" dirty="0" smtClean="0"/>
            </a:br>
            <a:r>
              <a:rPr lang="en-US" sz="4000" dirty="0" smtClean="0"/>
              <a:t>for the Research Program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77206"/>
              </p:ext>
            </p:extLst>
          </p:nvPr>
        </p:nvGraphicFramePr>
        <p:xfrm>
          <a:off x="1156211" y="1332344"/>
          <a:ext cx="7884160" cy="4579831"/>
        </p:xfrm>
        <a:graphic>
          <a:graphicData uri="http://schemas.openxmlformats.org/drawingml/2006/table">
            <a:tbl>
              <a:tblPr firstRow="1" firstCol="1" bandRow="1"/>
              <a:tblGrid>
                <a:gridCol w="1599757"/>
                <a:gridCol w="1307455"/>
                <a:gridCol w="1512389"/>
                <a:gridCol w="1078411"/>
                <a:gridCol w="990600"/>
                <a:gridCol w="1395548"/>
              </a:tblGrid>
              <a:tr h="835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Program: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 of 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</a:t>
                      </a:r>
                      <a:r>
                        <a:rPr lang="en-US" sz="1000" baseline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operations in 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GeV CW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driving Booster &amp; Muon, n/edm programs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Stage-2: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to 3 GeV CW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Stage-3: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RDR</a:t>
                      </a:r>
                      <a:endParaRPr lang="en-US" sz="10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Stage-4: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RDR: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 upgrade to 4MW</a:t>
                      </a:r>
                      <a:endParaRPr lang="en-US" sz="10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</a:tr>
              <a:tr h="357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MI 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470-700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515-1200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2450</a:t>
                      </a:r>
                      <a:r>
                        <a:rPr lang="en-US" sz="105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2450-4000 kW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198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15 kW  + 0-50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kW**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0-42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kW*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+ 0-90 kW**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0-84 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0-172 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7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e.g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, (g-2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),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Mu2e-1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20 kW 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smtClean="0">
                          <a:solidFill>
                            <a:srgbClr val="003399"/>
                          </a:solidFill>
                          <a:effectLst/>
                        </a:rPr>
                        <a:t>0-172 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1000  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7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1-3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GeV Muon program, e.g. Mu2e-2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-----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80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62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Kaon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0-30 kW**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(&lt;30%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MI)</a:t>
                      </a:r>
                      <a:endParaRPr lang="en-US" sz="9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0-75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(&lt;45% </a:t>
                      </a:r>
                      <a:r>
                        <a:rPr lang="en-US" sz="9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from MI)</a:t>
                      </a: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1870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1870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7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Nuclear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e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dm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ISOL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0-1000 kW</a:t>
                      </a: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74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Ultra-cold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neutron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none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0-1000 kW</a:t>
                      </a: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0-1000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7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Nuclear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technology 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applications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0-1000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41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# Programs: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    4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413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max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power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735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2222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4284 kW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6492</a:t>
                      </a: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11870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743" y="6226629"/>
            <a:ext cx="763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/>
                </a:solidFill>
              </a:rPr>
              <a:t>*  Operating point in range depends on MI energy for neutrinos.</a:t>
            </a:r>
          </a:p>
          <a:p>
            <a:r>
              <a:rPr lang="en-US" sz="1000" b="1" dirty="0" smtClean="0">
                <a:solidFill>
                  <a:schemeClr val="accent6"/>
                </a:solidFill>
              </a:rPr>
              <a:t>** Operating point in range is depends on MI injector slow-spill duty factor (</a:t>
            </a:r>
            <a:r>
              <a:rPr lang="en-US" sz="1000" b="1" dirty="0" err="1" smtClean="0">
                <a:solidFill>
                  <a:schemeClr val="accent6"/>
                </a:solidFill>
              </a:rPr>
              <a:t>df</a:t>
            </a:r>
            <a:r>
              <a:rPr lang="en-US" sz="1000" b="1" dirty="0" smtClean="0">
                <a:solidFill>
                  <a:schemeClr val="accent6"/>
                </a:solidFill>
              </a:rPr>
              <a:t>) for kaon program. 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4948" y="2047411"/>
            <a:ext cx="879390" cy="372256"/>
          </a:xfrm>
          <a:prstGeom prst="wedgeEllipseCallout">
            <a:avLst>
              <a:gd name="adj1" fmla="val 82342"/>
              <a:gd name="adj2" fmla="val 45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LBNE</a:t>
            </a:r>
            <a:endParaRPr lang="en-US" sz="1200" dirty="0"/>
          </a:p>
        </p:txBody>
      </p:sp>
      <p:sp>
        <p:nvSpPr>
          <p:cNvPr id="6" name="Oval Callout 5"/>
          <p:cNvSpPr/>
          <p:nvPr/>
        </p:nvSpPr>
        <p:spPr>
          <a:xfrm>
            <a:off x="94948" y="3218923"/>
            <a:ext cx="879390" cy="372256"/>
          </a:xfrm>
          <a:prstGeom prst="wedgeEllipseCallout">
            <a:avLst>
              <a:gd name="adj1" fmla="val 82342"/>
              <a:gd name="adj2" fmla="val 45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Muon</a:t>
            </a:r>
            <a:endParaRPr lang="en-US" sz="1200" dirty="0"/>
          </a:p>
        </p:txBody>
      </p:sp>
      <p:sp>
        <p:nvSpPr>
          <p:cNvPr id="7" name="Oval Callout 6"/>
          <p:cNvSpPr/>
          <p:nvPr/>
        </p:nvSpPr>
        <p:spPr>
          <a:xfrm>
            <a:off x="109580" y="3722564"/>
            <a:ext cx="879390" cy="372256"/>
          </a:xfrm>
          <a:prstGeom prst="wedgeEllipseCallout">
            <a:avLst>
              <a:gd name="adj1" fmla="val 91056"/>
              <a:gd name="adj2" fmla="val 24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Kaon</a:t>
            </a:r>
            <a:endParaRPr lang="en-US" sz="1200" dirty="0"/>
          </a:p>
        </p:txBody>
      </p:sp>
      <p:sp>
        <p:nvSpPr>
          <p:cNvPr id="8" name="Oval Callout 7"/>
          <p:cNvSpPr/>
          <p:nvPr/>
        </p:nvSpPr>
        <p:spPr>
          <a:xfrm>
            <a:off x="0" y="5288229"/>
            <a:ext cx="1156212" cy="536485"/>
          </a:xfrm>
          <a:prstGeom prst="wedgeEllipseCallout">
            <a:avLst>
              <a:gd name="adj1" fmla="val 51288"/>
              <a:gd name="adj2" fmla="val -2363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Neutron</a:t>
            </a:r>
            <a:endParaRPr lang="en-US" sz="1200" dirty="0"/>
          </a:p>
        </p:txBody>
      </p:sp>
      <p:sp>
        <p:nvSpPr>
          <p:cNvPr id="10" name="Oval Callout 9"/>
          <p:cNvSpPr/>
          <p:nvPr/>
        </p:nvSpPr>
        <p:spPr>
          <a:xfrm>
            <a:off x="8100" y="5288229"/>
            <a:ext cx="1156212" cy="536485"/>
          </a:xfrm>
          <a:prstGeom prst="wedgeEllipseCallout">
            <a:avLst>
              <a:gd name="adj1" fmla="val 52235"/>
              <a:gd name="adj2" fmla="val -1547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Neutron</a:t>
            </a:r>
            <a:endParaRPr lang="en-US" sz="1200" dirty="0"/>
          </a:p>
        </p:txBody>
      </p:sp>
      <p:sp>
        <p:nvSpPr>
          <p:cNvPr id="11" name="Oval Callout 10"/>
          <p:cNvSpPr/>
          <p:nvPr/>
        </p:nvSpPr>
        <p:spPr>
          <a:xfrm>
            <a:off x="8100" y="5288229"/>
            <a:ext cx="1156212" cy="536485"/>
          </a:xfrm>
          <a:prstGeom prst="wedgeEllipseCallout">
            <a:avLst>
              <a:gd name="adj1" fmla="val 55076"/>
              <a:gd name="adj2" fmla="val -812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Neutron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050620" y="4094820"/>
            <a:ext cx="908652" cy="11934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3287" y="4094819"/>
            <a:ext cx="908652" cy="11934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3287" y="3372204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56153" y="2211643"/>
            <a:ext cx="908652" cy="41604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77302" y="2211646"/>
            <a:ext cx="1091741" cy="41604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83287" y="3722564"/>
            <a:ext cx="908652" cy="3722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83287" y="2239012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56153" y="3372204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6153" y="3733515"/>
            <a:ext cx="908652" cy="3722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67101" y="4105770"/>
            <a:ext cx="908652" cy="11934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77302" y="3372204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77302" y="3010895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82899" y="2627691"/>
            <a:ext cx="908652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82899" y="3733515"/>
            <a:ext cx="908652" cy="3722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82899" y="4105770"/>
            <a:ext cx="908652" cy="11934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50621" y="2239012"/>
            <a:ext cx="1171394" cy="36130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X Powered Target Facilities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LBNE</a:t>
            </a:r>
          </a:p>
          <a:p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BooNE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Muon Facility</a:t>
            </a:r>
          </a:p>
          <a:p>
            <a:r>
              <a:rPr lang="en-US" dirty="0" smtClean="0"/>
              <a:t>Kaon Facility</a:t>
            </a:r>
          </a:p>
          <a:p>
            <a:r>
              <a:rPr lang="en-US" dirty="0" smtClean="0"/>
              <a:t>Spallation Neutron Facility (AKA Energy Station)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2013 WG1 Project X Exp Facilities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1493</TotalTime>
  <Words>2288</Words>
  <Application>Microsoft Office PowerPoint</Application>
  <PresentationFormat>On-screen Show (4:3)</PresentationFormat>
  <Paragraphs>410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Breeze</vt:lpstr>
      <vt:lpstr>4_PNNL Silver Theme</vt:lpstr>
      <vt:lpstr>Project X Experimental Facilities Target Facilities</vt:lpstr>
      <vt:lpstr>What is Project X?</vt:lpstr>
      <vt:lpstr>PowerPoint Presentation</vt:lpstr>
      <vt:lpstr>PowerPoint Presentation</vt:lpstr>
      <vt:lpstr>PowerPoint Presentation</vt:lpstr>
      <vt:lpstr>Now a staged approach</vt:lpstr>
      <vt:lpstr>Stage-1 Beam timing</vt:lpstr>
      <vt:lpstr>Example Power Staging Plan   for the Research Program</vt:lpstr>
      <vt:lpstr>Project X Powered Target Facilities</vt:lpstr>
      <vt:lpstr>Muon Facility pre-notional concept</vt:lpstr>
      <vt:lpstr>Muon Facility: pre-notional concept</vt:lpstr>
      <vt:lpstr>Muon Facility: pre-notional concept</vt:lpstr>
      <vt:lpstr>Kaon Facility: pre-notional concept</vt:lpstr>
      <vt:lpstr>Kaon Facility: pre-notional concept</vt:lpstr>
      <vt:lpstr>PNNL Energy Station Concept</vt:lpstr>
      <vt:lpstr> Energy Station  Integrated Target Station</vt:lpstr>
      <vt:lpstr>Project X Energy Station Workshop January 29-30, 2013</vt:lpstr>
      <vt:lpstr> Energy Station  Integrated Target Station</vt:lpstr>
      <vt:lpstr>Project X Integrated Target Station has the potential to benefit several areas (beyond HEP)</vt:lpstr>
      <vt:lpstr>Project X Energy Station Concept</vt:lpstr>
      <vt:lpstr>Energy Station is Unique Combination of Existing Technologies</vt:lpstr>
      <vt:lpstr>Energy Station Components –  Spallation Target</vt:lpstr>
      <vt:lpstr>Energy Station Components –  Test Matrix</vt:lpstr>
      <vt:lpstr>High Flux Volumes Available in Test Matrix Region</vt:lpstr>
      <vt:lpstr>Energy Station Components –  Closed Loop Test Modules</vt:lpstr>
      <vt:lpstr>Spectrum Tailoring Can Simulate A Different Reactor in Each Module</vt:lpstr>
      <vt:lpstr>How Does Energy Station Compare?</vt:lpstr>
      <vt:lpstr>Energy Station Capabilities</vt:lpstr>
      <vt:lpstr>Actions identified to evolve concept</vt:lpstr>
      <vt:lpstr>Opportunities for Collaboration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Experimental Facilities Target Facilities</dc:title>
  <dc:creator>Patrick Hurh</dc:creator>
  <cp:lastModifiedBy>Kirk T McDonald</cp:lastModifiedBy>
  <cp:revision>30</cp:revision>
  <dcterms:created xsi:type="dcterms:W3CDTF">2013-03-29T19:17:17Z</dcterms:created>
  <dcterms:modified xsi:type="dcterms:W3CDTF">2013-04-06T10:51:28Z</dcterms:modified>
</cp:coreProperties>
</file>