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2" r:id="rId2"/>
    <p:sldMasterId id="2147483696" r:id="rId3"/>
    <p:sldMasterId id="2147483708" r:id="rId4"/>
    <p:sldMasterId id="2147483733" r:id="rId5"/>
    <p:sldMasterId id="2147483745" r:id="rId6"/>
    <p:sldMasterId id="2147483755" r:id="rId7"/>
    <p:sldMasterId id="2147483763" r:id="rId8"/>
    <p:sldMasterId id="2147483775" r:id="rId9"/>
    <p:sldMasterId id="2147483789" r:id="rId10"/>
  </p:sldMasterIdLst>
  <p:notesMasterIdLst>
    <p:notesMasterId r:id="rId44"/>
  </p:notesMasterIdLst>
  <p:handoutMasterIdLst>
    <p:handoutMasterId r:id="rId45"/>
  </p:handoutMasterIdLst>
  <p:sldIdLst>
    <p:sldId id="256" r:id="rId11"/>
    <p:sldId id="271" r:id="rId12"/>
    <p:sldId id="269" r:id="rId13"/>
    <p:sldId id="316" r:id="rId14"/>
    <p:sldId id="317" r:id="rId15"/>
    <p:sldId id="261" r:id="rId16"/>
    <p:sldId id="318" r:id="rId17"/>
    <p:sldId id="319" r:id="rId18"/>
    <p:sldId id="273" r:id="rId19"/>
    <p:sldId id="279" r:id="rId20"/>
    <p:sldId id="320" r:id="rId21"/>
    <p:sldId id="321" r:id="rId22"/>
    <p:sldId id="322" r:id="rId23"/>
    <p:sldId id="323" r:id="rId24"/>
    <p:sldId id="324" r:id="rId25"/>
    <p:sldId id="325" r:id="rId26"/>
    <p:sldId id="326" r:id="rId27"/>
    <p:sldId id="291" r:id="rId28"/>
    <p:sldId id="292" r:id="rId29"/>
    <p:sldId id="327" r:id="rId30"/>
    <p:sldId id="302" r:id="rId31"/>
    <p:sldId id="305" r:id="rId32"/>
    <p:sldId id="328" r:id="rId33"/>
    <p:sldId id="329" r:id="rId34"/>
    <p:sldId id="330" r:id="rId35"/>
    <p:sldId id="336" r:id="rId36"/>
    <p:sldId id="331" r:id="rId37"/>
    <p:sldId id="332" r:id="rId38"/>
    <p:sldId id="333" r:id="rId39"/>
    <p:sldId id="334" r:id="rId40"/>
    <p:sldId id="335" r:id="rId41"/>
    <p:sldId id="266" r:id="rId42"/>
    <p:sldId id="30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7C7C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461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F6CE5-C398-734D-ABBE-E4D858FA91F1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D0AB4-EDE7-674E-9E92-FF624A6D9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6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2A5C0-28F8-EB4B-957B-699934B791D0}" type="datetimeFigureOut">
              <a:rPr lang="en-US" smtClean="0"/>
              <a:t>5/29/2014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04994-7980-3F4D-AAEC-7280C90D2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9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7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41300" y="1157288"/>
            <a:ext cx="4287838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1538" y="1157288"/>
            <a:ext cx="4289425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D9ED0-9E5F-4973-8275-CAEE301B5427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758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4EC76-EBA3-4357-BAC9-28ABC495BCF8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993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94F44-E498-429A-B56D-4B3C5A1F679D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11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8F14D-927A-4572-8F95-F905A68986DE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176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D0AF-6261-4C7A-8CD9-A6E579D1D355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227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82AC7-57F2-4555-8DAC-D0A8FECD57B8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95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2EE03-414F-4594-B500-BBB7A2A79C5D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7740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9738" y="161925"/>
            <a:ext cx="2181225" cy="632936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41300" y="161925"/>
            <a:ext cx="6396038" cy="632936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C1AFF-6739-4499-AB64-72C45531EE14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652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23/May/2014</a:t>
            </a: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altLang="ja-JP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Target enclosures: pro &amp; cons of various solution</a:t>
            </a: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46488-BA1E-4405-AE3D-70B645815D43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0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CCD1B9"/>
                </a:solidFill>
                <a:latin typeface="Franklin Gothic Medium"/>
              </a:rPr>
              <a:t>May 29 2014</a:t>
            </a:r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>
                <a:latin typeface="Franklin Gothic Medium"/>
              </a:rPr>
              <a:pPr algn="r"/>
              <a:t>‹#›</a:t>
            </a:fld>
            <a:endParaRPr lang="en-US" dirty="0">
              <a:latin typeface="Franklin Gothic Medium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>
                <a:solidFill>
                  <a:srgbClr val="CCD1B9"/>
                </a:solidFill>
                <a:latin typeface="Franklin Gothic Medium"/>
              </a:rPr>
              <a:t>P. Hurh</a:t>
            </a:r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>
                <a:latin typeface="Franklin Gothic Medium"/>
              </a:rPr>
              <a:t>May 29 2014</a:t>
            </a:r>
            <a:endParaRPr lang="en-US">
              <a:latin typeface="Franklin Gothic Medium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>
                <a:latin typeface="Franklin Gothic Medium"/>
              </a:rPr>
              <a:t>P. Hurh</a:t>
            </a:r>
            <a:endParaRPr lang="en-US">
              <a:latin typeface="Franklin Gothic Medium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>
                <a:latin typeface="Franklin Gothic Medium"/>
              </a:rPr>
              <a:pPr/>
              <a:t>‹#›</a:t>
            </a:fld>
            <a:endParaRPr lang="en-US" dirty="0">
              <a:latin typeface="Franklin Gothic Medium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CCD1B9"/>
                </a:solidFill>
                <a:latin typeface="Franklin Gothic Medium"/>
              </a:rPr>
              <a:t>May 29 2014</a:t>
            </a:r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CCD1B9"/>
                </a:solidFill>
                <a:latin typeface="Franklin Gothic Medium"/>
              </a:rPr>
              <a:t>P. Hurh</a:t>
            </a:r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CCD1B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CCD1B9"/>
              </a:solidFill>
              <a:latin typeface="Franklin Gothic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643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1925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8674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372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2747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9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713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554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837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400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96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de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de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Datumsplatzhalter 3"/>
          <p:cNvSpPr txBox="1">
            <a:spLocks noGrp="1"/>
          </p:cNvSpPr>
          <p:nvPr/>
        </p:nvSpPr>
        <p:spPr bwMode="auto">
          <a:xfrm>
            <a:off x="179388" y="6688138"/>
            <a:ext cx="9144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ヒラギノ角ゴ Pro W3" charset="-128"/>
              </a:defRPr>
            </a:lvl9pPr>
          </a:lstStyle>
          <a:p>
            <a:pPr defTabSz="914400">
              <a:defRPr/>
            </a:pPr>
            <a:r>
              <a:rPr lang="de-DE" altLang="de-DE" sz="800" dirty="0" smtClean="0">
                <a:solidFill>
                  <a:prstClr val="black"/>
                </a:solidFill>
                <a:latin typeface="Arial Narrow" pitchFamily="34" charset="0"/>
              </a:rPr>
              <a:t>HPTW  2014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316913" y="6643688"/>
            <a:ext cx="735012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defTabSz="914400">
              <a:defRPr/>
            </a:pPr>
            <a:r>
              <a:rPr lang="de-CH" altLang="de-DE" sz="800" smtClean="0">
                <a:solidFill>
                  <a:prstClr val="black"/>
                </a:solidFill>
                <a:cs typeface="Arial" charset="0"/>
              </a:rPr>
              <a:t>K. Thomsen</a:t>
            </a:r>
            <a:endParaRPr lang="en-US" altLang="de-DE" sz="8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 b="0" i="0">
                <a:latin typeface="Arial Narrow"/>
                <a:cs typeface="Arial Narrow"/>
              </a:defRPr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 b="0" i="0">
                <a:latin typeface="Arial Narrow"/>
                <a:cs typeface="Arial Narrow"/>
              </a:defRPr>
            </a:lvl3pPr>
            <a:lvl4pPr marL="627063" indent="-179388">
              <a:spcBef>
                <a:spcPts val="0"/>
              </a:spcBef>
              <a:tabLst/>
              <a:defRPr sz="1700" b="0" i="0">
                <a:latin typeface="Arial Narrow"/>
                <a:cs typeface="Arial Narrow"/>
              </a:defRPr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DE" alt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>
                <a:solidFill>
                  <a:prstClr val="black">
                    <a:tint val="75000"/>
                  </a:prstClr>
                </a:solidFill>
                <a:latin typeface="Calibri"/>
              </a:rPr>
              <a:t>K. Thomsen et al.</a:t>
            </a:r>
          </a:p>
        </p:txBody>
      </p:sp>
    </p:spTree>
    <p:extLst>
      <p:ext uri="{BB962C8B-B14F-4D97-AF65-F5344CB8AC3E}">
        <p14:creationId xmlns:p14="http://schemas.microsoft.com/office/powerpoint/2010/main" val="31274851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53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2e-plone.fnal.gov/mu2e_logo_ov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2463"/>
            <a:ext cx="1584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81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2e-plone.fnal.gov/mu2e_logo_ov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51513"/>
            <a:ext cx="1584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57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7372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99570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1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691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9169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0397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srgbClr val="B81414"/>
              </a:solidFill>
              <a:latin typeface="Helvetica" pitchFamily="49" charset="0"/>
              <a:ea typeface="Arial" pitchFamily="49" charset="0"/>
              <a:cs typeface="Arial" pitchFamily="49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857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5750"/>
            <a:ext cx="8991598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285750"/>
            <a:ext cx="8991598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85750"/>
            <a:ext cx="8991600" cy="478636"/>
          </a:xfr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534400" y="6356350"/>
            <a:ext cx="6096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DBAAD-44F6-2F4E-A43D-B08659AA3B1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99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EBC19-45A3-7341-8118-ED93F9F2542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53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273F2F-9828-0844-99D1-88E5FEB9698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362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026E8-BA00-FD43-BFBE-26A3E22EB70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40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CE1C05-2C92-2245-870B-BAFAC75AE92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98310-5D70-2E45-87BF-08C63E97D37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29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28D3A-E251-AD47-A31D-5369D6A40F3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5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4177E-819E-C74D-932C-00E499C118F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007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382E9-1F52-EE40-80D5-17318740824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16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930D6-BE3D-3140-A011-E6E522B41F39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75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1AEC6-C29A-BF41-BA5B-01CAB01C8CBF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37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457199" y="1972062"/>
            <a:ext cx="4236081" cy="471352"/>
          </a:xfrm>
          <a:prstGeom prst="rect">
            <a:avLst/>
          </a:prstGeom>
        </p:spPr>
        <p:txBody>
          <a:bodyPr vert="horz" lIns="45720" tIns="0" rIns="4572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CH" dirty="0" smtClean="0">
                <a:solidFill>
                  <a:srgbClr val="0055A0"/>
                </a:solidFill>
                <a:latin typeface="Arial"/>
              </a:rPr>
              <a:t>Click to edit Master title style</a:t>
            </a:r>
            <a:endParaRPr lang="en-US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3875A-776B-4178-8B2A-1C5B3A9A5F62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339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ritannic Bold" pitchFamily="34" charset="0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itchFamily="34" charset="0"/>
                <a:cs typeface="Verdana" pitchFamily="34" charset="0"/>
              </a:defRPr>
            </a:lvl1pPr>
            <a:lvl2pPr>
              <a:defRPr>
                <a:latin typeface="Verdana" pitchFamily="34" charset="0"/>
                <a:cs typeface="Verdana" pitchFamily="34" charset="0"/>
              </a:defRPr>
            </a:lvl2pPr>
            <a:lvl3pPr>
              <a:defRPr>
                <a:latin typeface="Verdana" pitchFamily="34" charset="0"/>
                <a:cs typeface="Verdana" pitchFamily="34" charset="0"/>
              </a:defRPr>
            </a:lvl3pPr>
            <a:lvl4pPr>
              <a:defRPr>
                <a:latin typeface="Verdana" pitchFamily="34" charset="0"/>
                <a:cs typeface="Verdana" pitchFamily="34" charset="0"/>
              </a:defRPr>
            </a:lvl4pPr>
            <a:lvl5pPr>
              <a:defRPr>
                <a:latin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F5944-EE0A-4250-9583-8358A777F23B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87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72FB-DB11-4B03-BDA4-F7243F08E235}" type="slidenum">
              <a:rPr lang="ja-JP" alt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ja-JP" alt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28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10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14.jpeg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8.emf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76046"/>
            <a:ext cx="5565826" cy="76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953759"/>
            <a:ext cx="7315200" cy="4457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226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9358" y="548797"/>
            <a:ext cx="58626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15A39D-D6EF-5B45-AC4E-FD5AEEB07B4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226" y="855956"/>
            <a:ext cx="1774951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P. Hurh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descr="ブーケ"/>
          <p:cNvSpPr>
            <a:spLocks noChangeArrowheads="1"/>
          </p:cNvSpPr>
          <p:nvPr/>
        </p:nvSpPr>
        <p:spPr bwMode="auto">
          <a:xfrm>
            <a:off x="2108200" y="914400"/>
            <a:ext cx="6843713" cy="76200"/>
          </a:xfrm>
          <a:prstGeom prst="rect">
            <a:avLst/>
          </a:prstGeom>
          <a:blipFill dpi="0" rotWithShape="1">
            <a:blip r:embed="rId1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en-US">
              <a:solidFill>
                <a:srgbClr val="000000"/>
              </a:solidFill>
              <a:latin typeface="Times New Roman" charset="0"/>
              <a:ea typeface="ＭＳ Ｐゴシック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61925"/>
            <a:ext cx="5803900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157288"/>
            <a:ext cx="886301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32788" y="6597650"/>
            <a:ext cx="6143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ctr">
              <a:defRPr sz="1000" b="1" i="0">
                <a:solidFill>
                  <a:schemeClr val="bg2"/>
                </a:solidFill>
                <a:effectLst/>
                <a:latin typeface="Verdana" pitchFamily="34" charset="0"/>
                <a:ea typeface="ＭＳ Ｐゴシック" pitchFamily="50" charset="-128"/>
                <a:cs typeface="Verdana" pitchFamily="34" charset="0"/>
              </a:defRPr>
            </a:lvl1pPr>
          </a:lstStyle>
          <a:p>
            <a:pPr defTabSz="914400">
              <a:spcBef>
                <a:spcPct val="0"/>
              </a:spcBef>
              <a:spcAft>
                <a:spcPct val="0"/>
              </a:spcAft>
              <a:defRPr/>
            </a:pPr>
            <a:fld id="{294C0548-1823-43DF-9BC2-9B89EAD60069}" type="slidenum">
              <a:rPr kumimoji="1" lang="ja-JP" altLang="en-US">
                <a:solidFill>
                  <a:srgbClr val="808080"/>
                </a:solidFill>
              </a:rPr>
              <a:pPr defTabSz="91440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ja-JP" altLang="en-US" dirty="0">
              <a:solidFill>
                <a:srgbClr val="808080"/>
              </a:solidFill>
            </a:endParaRPr>
          </a:p>
        </p:txBody>
      </p:sp>
      <p:pic>
        <p:nvPicPr>
          <p:cNvPr id="1030" name="Picture 8" descr="J-PARCマーク-final"/>
          <p:cNvPicPr>
            <a:picLocks noChangeAspect="1" noChangeArrowheads="1"/>
          </p:cNvPicPr>
          <p:nvPr userDrawn="1"/>
        </p:nvPicPr>
        <p:blipFill>
          <a:blip r:embed="rId15" cstate="print"/>
          <a:srcRect b="20151"/>
          <a:stretch>
            <a:fillRect/>
          </a:stretch>
        </p:blipFill>
        <p:spPr bwMode="auto">
          <a:xfrm>
            <a:off x="244475" y="133350"/>
            <a:ext cx="9318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107337" y="6611938"/>
            <a:ext cx="7505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000" b="1" dirty="0">
                <a:solidFill>
                  <a:srgbClr val="80808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Ver. </a:t>
            </a:r>
            <a:r>
              <a:rPr kumimoji="1" lang="en-US" altLang="ja-JP" sz="1000" b="1" dirty="0" smtClean="0">
                <a:solidFill>
                  <a:srgbClr val="80808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1.0</a:t>
            </a:r>
            <a:endParaRPr kumimoji="1" lang="en-US" altLang="ja-JP" sz="1000" b="1" dirty="0">
              <a:solidFill>
                <a:srgbClr val="80808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1403350" y="6611938"/>
            <a:ext cx="6408738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000" b="1" dirty="0" smtClean="0">
                <a:solidFill>
                  <a:srgbClr val="FFFFFF">
                    <a:lumMod val="50000"/>
                  </a:srgb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HPTW</a:t>
            </a:r>
            <a:endParaRPr kumimoji="1" lang="ja-JP" altLang="en-US" sz="1000" b="1" dirty="0">
              <a:solidFill>
                <a:srgbClr val="FFFFFF">
                  <a:lumMod val="50000"/>
                </a:srgbClr>
              </a:solidFill>
              <a:latin typeface="Verdana" pitchFamily="34" charset="0"/>
              <a:ea typeface="ＭＳ Ｐゴシック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2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rgbClr val="0070C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3333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6"/>
        </a:buBlip>
        <a:defRPr kumimoji="1" sz="28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7"/>
        </a:buBlip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18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Blip>
          <a:blip r:embed="rId19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5000"/>
        <a:buFont typeface="Wingdings" pitchFamily="2" charset="2"/>
        <a:buBlip>
          <a:blip r:embed="rId20"/>
        </a:buBlip>
        <a:defRPr kumimoji="1"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‹#›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41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245521"/>
            <a:ext cx="7315200" cy="76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86017"/>
            <a:ext cx="7315200" cy="4324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80226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9358" y="548797"/>
            <a:ext cx="586260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B15A39D-D6EF-5B45-AC4E-FD5AEEB07B45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226" y="855956"/>
            <a:ext cx="1774951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650F6E-0AE4-4729-838C-8EBBB16EDD03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151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t>F. Pellemoine, 5th HPTW - FNAL - May  2014</a:t>
            </a:r>
            <a:endParaRPr lang="en-US" dirty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r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smtClean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 algn="l"/>
            <a:r>
              <a:rPr dirty="0"/>
              <a:t>, Slide </a:t>
            </a:r>
            <a:fld id="{1D2CDB64-C772-4C10-8066-C769534B205C}" type="slidenum">
              <a:rPr/>
              <a:pPr algn="l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</p:sldLayoutIdLst>
  <p:hf hdr="0" dt="0"/>
  <p:txStyles>
    <p:titleStyle>
      <a:lvl1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Образец текста</a:t>
            </a:r>
          </a:p>
          <a:p>
            <a:pPr lvl="1"/>
            <a:r>
              <a:rPr lang="en-GB"/>
              <a:t>Второй уровень</a:t>
            </a:r>
          </a:p>
          <a:p>
            <a:pPr lvl="2"/>
            <a:r>
              <a:rPr lang="en-GB"/>
              <a:t>Третий уровень</a:t>
            </a:r>
          </a:p>
          <a:p>
            <a:pPr lvl="3"/>
            <a:r>
              <a:rPr lang="en-GB"/>
              <a:t>Четвертый уровень</a:t>
            </a:r>
          </a:p>
          <a:p>
            <a:pPr lvl="4"/>
            <a:r>
              <a:rPr lang="en-GB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9455C6C-7589-614C-8DA1-36961FF713C9}" type="slidenum">
              <a:rPr lang="en-GB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Freeform 7"/>
          <p:cNvSpPr>
            <a:spLocks/>
          </p:cNvSpPr>
          <p:nvPr userDrawn="1"/>
        </p:nvSpPr>
        <p:spPr bwMode="auto">
          <a:xfrm>
            <a:off x="7551738" y="-7938"/>
            <a:ext cx="1639887" cy="722313"/>
          </a:xfrm>
          <a:custGeom>
            <a:avLst/>
            <a:gdLst>
              <a:gd name="T0" fmla="*/ 0 w 1033"/>
              <a:gd name="T1" fmla="*/ 0 h 455"/>
              <a:gd name="T2" fmla="*/ 2147483646 w 1033"/>
              <a:gd name="T3" fmla="*/ 2147483646 h 455"/>
              <a:gd name="T4" fmla="*/ 2147483646 w 1033"/>
              <a:gd name="T5" fmla="*/ 2147483646 h 455"/>
              <a:gd name="T6" fmla="*/ 2147483646 w 1033"/>
              <a:gd name="T7" fmla="*/ 2147483646 h 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33" h="455">
                <a:moveTo>
                  <a:pt x="0" y="0"/>
                </a:moveTo>
                <a:cubicBezTo>
                  <a:pt x="67" y="10"/>
                  <a:pt x="425" y="140"/>
                  <a:pt x="595" y="215"/>
                </a:cubicBezTo>
                <a:cubicBezTo>
                  <a:pt x="1033" y="191"/>
                  <a:pt x="895" y="455"/>
                  <a:pt x="1018" y="453"/>
                </a:cubicBezTo>
                <a:cubicBezTo>
                  <a:pt x="1023" y="9"/>
                  <a:pt x="1027" y="93"/>
                  <a:pt x="1027" y="12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2" name="Freeform 8"/>
          <p:cNvSpPr>
            <a:spLocks/>
          </p:cNvSpPr>
          <p:nvPr userDrawn="1"/>
        </p:nvSpPr>
        <p:spPr bwMode="auto">
          <a:xfrm rot="10800000">
            <a:off x="-228600" y="0"/>
            <a:ext cx="1395413" cy="1612900"/>
          </a:xfrm>
          <a:custGeom>
            <a:avLst/>
            <a:gdLst>
              <a:gd name="T0" fmla="*/ 10629 w 919"/>
              <a:gd name="T1" fmla="*/ 1264792 h 1112"/>
              <a:gd name="T2" fmla="*/ 1176763 w 919"/>
              <a:gd name="T3" fmla="*/ 0 h 1112"/>
              <a:gd name="T4" fmla="*/ 1176763 w 919"/>
              <a:gd name="T5" fmla="*/ 11604 h 1112"/>
              <a:gd name="T6" fmla="*/ 1176763 w 919"/>
              <a:gd name="T7" fmla="*/ 1612900 h 1112"/>
              <a:gd name="T8" fmla="*/ 10629 w 919"/>
              <a:gd name="T9" fmla="*/ 1612900 h 1112"/>
              <a:gd name="T10" fmla="*/ 10629 w 919"/>
              <a:gd name="T11" fmla="*/ 1264792 h 1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9" h="1112">
                <a:moveTo>
                  <a:pt x="7" y="872"/>
                </a:moveTo>
                <a:cubicBezTo>
                  <a:pt x="583" y="856"/>
                  <a:pt x="759" y="520"/>
                  <a:pt x="775" y="0"/>
                </a:cubicBezTo>
                <a:cubicBezTo>
                  <a:pt x="919" y="0"/>
                  <a:pt x="775" y="8"/>
                  <a:pt x="775" y="8"/>
                </a:cubicBezTo>
                <a:lnTo>
                  <a:pt x="775" y="1112"/>
                </a:lnTo>
                <a:lnTo>
                  <a:pt x="7" y="1112"/>
                </a:lnTo>
                <a:cubicBezTo>
                  <a:pt x="7" y="1112"/>
                  <a:pt x="0" y="912"/>
                  <a:pt x="7" y="872"/>
                </a:cubicBezTo>
                <a:close/>
              </a:path>
            </a:pathLst>
          </a:custGeom>
          <a:gradFill rotWithShape="1">
            <a:gsLst>
              <a:gs pos="0">
                <a:srgbClr val="181847"/>
              </a:gs>
              <a:gs pos="50000">
                <a:schemeClr val="accent2"/>
              </a:gs>
              <a:gs pos="100000">
                <a:srgbClr val="181847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3" name="Freeform 9"/>
          <p:cNvSpPr>
            <a:spLocks/>
          </p:cNvSpPr>
          <p:nvPr userDrawn="1"/>
        </p:nvSpPr>
        <p:spPr bwMode="auto">
          <a:xfrm>
            <a:off x="7989888" y="5308600"/>
            <a:ext cx="1395412" cy="1612900"/>
          </a:xfrm>
          <a:custGeom>
            <a:avLst/>
            <a:gdLst>
              <a:gd name="T0" fmla="*/ 10629 w 919"/>
              <a:gd name="T1" fmla="*/ 1264792 h 1112"/>
              <a:gd name="T2" fmla="*/ 1176762 w 919"/>
              <a:gd name="T3" fmla="*/ 0 h 1112"/>
              <a:gd name="T4" fmla="*/ 1176762 w 919"/>
              <a:gd name="T5" fmla="*/ 11604 h 1112"/>
              <a:gd name="T6" fmla="*/ 1176762 w 919"/>
              <a:gd name="T7" fmla="*/ 1612900 h 1112"/>
              <a:gd name="T8" fmla="*/ 10629 w 919"/>
              <a:gd name="T9" fmla="*/ 1612900 h 1112"/>
              <a:gd name="T10" fmla="*/ 10629 w 919"/>
              <a:gd name="T11" fmla="*/ 1264792 h 1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19" h="1112">
                <a:moveTo>
                  <a:pt x="7" y="872"/>
                </a:moveTo>
                <a:cubicBezTo>
                  <a:pt x="583" y="856"/>
                  <a:pt x="759" y="520"/>
                  <a:pt x="775" y="0"/>
                </a:cubicBezTo>
                <a:cubicBezTo>
                  <a:pt x="919" y="0"/>
                  <a:pt x="775" y="8"/>
                  <a:pt x="775" y="8"/>
                </a:cubicBezTo>
                <a:lnTo>
                  <a:pt x="775" y="1112"/>
                </a:lnTo>
                <a:lnTo>
                  <a:pt x="7" y="1112"/>
                </a:lnTo>
                <a:cubicBezTo>
                  <a:pt x="7" y="1112"/>
                  <a:pt x="0" y="912"/>
                  <a:pt x="7" y="872"/>
                </a:cubicBez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181847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 userDrawn="1"/>
        </p:nvSpPr>
        <p:spPr bwMode="auto">
          <a:xfrm>
            <a:off x="0" y="6553200"/>
            <a:ext cx="9172575" cy="3524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dbl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 userDrawn="1"/>
        </p:nvSpPr>
        <p:spPr bwMode="auto">
          <a:xfrm>
            <a:off x="8024813" y="6464300"/>
            <a:ext cx="1179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0D1EBC2E-88D5-444C-ADE8-A37DE39748A1}" type="slidenum">
              <a:rPr lang="fr-FR" sz="200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sz="2000" smtClean="0">
              <a:solidFill>
                <a:srgbClr val="FFFFFF"/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  <p:sp>
        <p:nvSpPr>
          <p:cNvPr id="1036" name="Rectangle 15"/>
          <p:cNvSpPr>
            <a:spLocks noChangeArrowheads="1"/>
          </p:cNvSpPr>
          <p:nvPr userDrawn="1"/>
        </p:nvSpPr>
        <p:spPr bwMode="auto">
          <a:xfrm>
            <a:off x="0" y="0"/>
            <a:ext cx="9172575" cy="3524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 cmpd="dbl" algn="ctr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31067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b="1" kern="1200">
          <a:solidFill>
            <a:schemeClr val="bg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t>23/May/2014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GB" smtClean="0">
                <a:solidFill>
                  <a:srgbClr val="0055A0">
                    <a:tint val="75000"/>
                  </a:srgbClr>
                </a:solidFill>
                <a:latin typeface="Arial"/>
              </a:rPr>
              <a:t>Target enclosures: pro &amp; cons of various solution</a:t>
            </a:r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  <a:latin typeface="Arial"/>
              </a:rPr>
              <a:pPr defTabSz="914400"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0" name="Image 9" descr="bande-02.eps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" y="6150798"/>
            <a:ext cx="9464580" cy="707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.IntHPT_poster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868"/>
            <a:ext cx="9144000" cy="6099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097" y="14215"/>
            <a:ext cx="81310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HPT Workshop Summary for MAP 2014 Spring </a:t>
            </a:r>
            <a:r>
              <a:rPr lang="en-US" sz="2400" dirty="0" smtClean="0"/>
              <a:t>Workshop</a:t>
            </a:r>
          </a:p>
          <a:p>
            <a:pPr algn="ctr"/>
            <a:r>
              <a:rPr lang="en-US" dirty="0" smtClean="0"/>
              <a:t>Patrick </a:t>
            </a:r>
            <a:r>
              <a:rPr lang="en-US" dirty="0" err="1" smtClean="0"/>
              <a:t>Hurh</a:t>
            </a:r>
            <a:r>
              <a:rPr lang="en-US" dirty="0" smtClean="0"/>
              <a:t>, </a:t>
            </a:r>
            <a:r>
              <a:rPr lang="en-US" dirty="0" err="1" smtClean="0"/>
              <a:t>Fermilab</a:t>
            </a:r>
            <a:r>
              <a:rPr lang="en-US" dirty="0" smtClean="0"/>
              <a:t>, May 29,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0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2" name="Picture 1" descr="Screen Shot 2014-05-22 at 3.29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86" y="0"/>
            <a:ext cx="902001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3986" y="5035550"/>
            <a:ext cx="7191214" cy="723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10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8928" y="6509375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Gallmeier</a:t>
            </a:r>
            <a:r>
              <a:rPr lang="en-US" sz="1600" dirty="0" smtClean="0">
                <a:solidFill>
                  <a:srgbClr val="6E774E"/>
                </a:solidFill>
              </a:rPr>
              <a:t> Talk (Tues 16:20)</a:t>
            </a:r>
            <a:endParaRPr lang="en-US" sz="1600" dirty="0">
              <a:solidFill>
                <a:srgbClr val="6E774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609" y="5895050"/>
            <a:ext cx="683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Is higher power best path to higher physics output?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Radiation Damage &amp; Material Limits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 descr="Damage FS Agend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245520"/>
            <a:ext cx="6546366" cy="5612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Target conceptual design</a:t>
            </a:r>
            <a:endParaRPr lang="en-GB" dirty="0"/>
          </a:p>
        </p:txBody>
      </p:sp>
      <p:pic>
        <p:nvPicPr>
          <p:cNvPr id="40963" name="Picture 3" descr="C:\Users\jod22\Desktop\td-1176-931_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6450" r="29791" b="10826"/>
          <a:stretch>
            <a:fillRect/>
          </a:stretch>
        </p:blipFill>
        <p:spPr bwMode="auto">
          <a:xfrm>
            <a:off x="971550" y="1046163"/>
            <a:ext cx="40322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 bwMode="auto">
          <a:xfrm>
            <a:off x="5003800" y="1143000"/>
            <a:ext cx="2657902" cy="358775"/>
          </a:xfrm>
          <a:prstGeom prst="wedgeRectCallout">
            <a:avLst>
              <a:gd name="adj1" fmla="val -98574"/>
              <a:gd name="adj2" fmla="val 2671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Titanium mounting ring</a:t>
            </a:r>
          </a:p>
        </p:txBody>
      </p:sp>
      <p:sp>
        <p:nvSpPr>
          <p:cNvPr id="6" name="Rectangular Callout 5"/>
          <p:cNvSpPr/>
          <p:nvPr/>
        </p:nvSpPr>
        <p:spPr bwMode="auto">
          <a:xfrm>
            <a:off x="5400675" y="1773238"/>
            <a:ext cx="2598738" cy="360362"/>
          </a:xfrm>
          <a:prstGeom prst="wedgeRectCallout">
            <a:avLst>
              <a:gd name="adj1" fmla="val -130973"/>
              <a:gd name="adj2" fmla="val 63655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Refractory metal spokes</a:t>
            </a:r>
          </a:p>
        </p:txBody>
      </p:sp>
      <p:sp>
        <p:nvSpPr>
          <p:cNvPr id="7" name="Rectangular Callout 6"/>
          <p:cNvSpPr/>
          <p:nvPr/>
        </p:nvSpPr>
        <p:spPr bwMode="auto">
          <a:xfrm>
            <a:off x="5903913" y="2384425"/>
            <a:ext cx="1871662" cy="504825"/>
          </a:xfrm>
          <a:prstGeom prst="wedgeRectCallout">
            <a:avLst>
              <a:gd name="adj1" fmla="val -198618"/>
              <a:gd name="adj2" fmla="val 14644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 err="1">
                <a:solidFill>
                  <a:srgbClr val="FFFFFF"/>
                </a:solidFill>
                <a:latin typeface="Lucida Grande"/>
                <a:ea typeface="ヒラギノ角ゴ Pro W3"/>
              </a:rPr>
              <a:t>Radiatively</a:t>
            </a: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 cooled Tungsten target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911850" y="3213100"/>
            <a:ext cx="2087563" cy="358775"/>
          </a:xfrm>
          <a:prstGeom prst="wedgeRectCallout">
            <a:avLst>
              <a:gd name="adj1" fmla="val -138395"/>
              <a:gd name="adj2" fmla="val 2671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Refractory metal hubs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5508625" y="4941888"/>
            <a:ext cx="1727200" cy="358775"/>
          </a:xfrm>
          <a:prstGeom prst="wedgeRectCallout">
            <a:avLst>
              <a:gd name="adj1" fmla="val -129017"/>
              <a:gd name="adj2" fmla="val -10719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Spoke tensioners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5724524" y="3860800"/>
            <a:ext cx="3138201" cy="763588"/>
          </a:xfrm>
          <a:prstGeom prst="wedgeRectCallout">
            <a:avLst>
              <a:gd name="adj1" fmla="val -86854"/>
              <a:gd name="adj2" fmla="val 304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Mounting wheel to HRS remotely operable locking mechanism (</a:t>
            </a:r>
            <a:r>
              <a:rPr lang="en-GB" sz="1400" dirty="0" err="1">
                <a:solidFill>
                  <a:srgbClr val="FFFFFF"/>
                </a:solidFill>
                <a:latin typeface="Lucida Grande"/>
                <a:ea typeface="ヒラギノ角ゴ Pro W3"/>
              </a:rPr>
              <a:t>Fermilab</a:t>
            </a:r>
            <a:r>
              <a:rPr lang="en-GB" sz="1400" dirty="0">
                <a:solidFill>
                  <a:srgbClr val="FFFFFF"/>
                </a:solidFill>
                <a:latin typeface="Lucida Grande"/>
                <a:ea typeface="ヒラギノ角ゴ Pro W3"/>
              </a:rPr>
              <a:t> concept)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4728" y="6340098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Densham</a:t>
            </a:r>
            <a:r>
              <a:rPr lang="en-US" sz="1600" dirty="0" smtClean="0">
                <a:solidFill>
                  <a:srgbClr val="6E774E"/>
                </a:solidFill>
              </a:rPr>
              <a:t> Talk (Weds 09:05)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7"/>
          <a:stretch/>
        </p:blipFill>
        <p:spPr bwMode="auto">
          <a:xfrm>
            <a:off x="6096676" y="908720"/>
            <a:ext cx="2689768" cy="306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J:\pl68\Mu2e\FatigueTest\FatigueSamplePDF\Turn and Burn on EDM Thermal Fatigue Testpi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2" y="908720"/>
            <a:ext cx="5536066" cy="3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71800" y="1382896"/>
            <a:ext cx="2835498" cy="137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1" hangingPunct="1">
              <a:buFont typeface="Arial" charset="0"/>
              <a:buNone/>
            </a:pPr>
            <a:r>
              <a:rPr lang="en-GB" dirty="0" smtClean="0">
                <a:solidFill>
                  <a:srgbClr val="FFFFFF"/>
                </a:solidFill>
                <a:latin typeface="Calibri"/>
                <a:ea typeface="ヒラギノ角ゴ Pro W3"/>
              </a:rPr>
              <a:t>Stress-free ‘Turn </a:t>
            </a:r>
            <a:r>
              <a:rPr lang="en-GB" dirty="0">
                <a:solidFill>
                  <a:srgbClr val="FFFFFF"/>
                </a:solidFill>
                <a:latin typeface="Calibri"/>
                <a:ea typeface="ヒラギノ角ゴ Pro W3"/>
              </a:rPr>
              <a:t>and </a:t>
            </a:r>
            <a:r>
              <a:rPr lang="en-GB" dirty="0" smtClean="0">
                <a:solidFill>
                  <a:srgbClr val="FFFFFF"/>
                </a:solidFill>
                <a:latin typeface="Calibri"/>
                <a:ea typeface="ヒラギノ角ゴ Pro W3"/>
              </a:rPr>
              <a:t>Burn’ </a:t>
            </a:r>
            <a:r>
              <a:rPr lang="en-GB" dirty="0">
                <a:solidFill>
                  <a:srgbClr val="FFFFFF"/>
                </a:solidFill>
                <a:latin typeface="Calibri"/>
                <a:ea typeface="ヒラギノ角ゴ Pro W3"/>
              </a:rPr>
              <a:t>wire </a:t>
            </a:r>
            <a:r>
              <a:rPr lang="en-GB" dirty="0" smtClean="0">
                <a:solidFill>
                  <a:srgbClr val="FFFFFF"/>
                </a:solidFill>
                <a:latin typeface="Calibri"/>
                <a:ea typeface="ヒラギノ角ゴ Pro W3"/>
              </a:rPr>
              <a:t>EDM machining </a:t>
            </a:r>
            <a:r>
              <a:rPr lang="en-GB" dirty="0">
                <a:solidFill>
                  <a:srgbClr val="FFFFFF"/>
                </a:solidFill>
                <a:latin typeface="Calibri"/>
                <a:ea typeface="ヒラギノ角ゴ Pro W3"/>
              </a:rPr>
              <a:t>at RAL precision development </a:t>
            </a:r>
            <a:r>
              <a:rPr lang="en-GB" dirty="0" smtClean="0">
                <a:solidFill>
                  <a:srgbClr val="FFFFFF"/>
                </a:solidFill>
                <a:latin typeface="Calibri"/>
                <a:ea typeface="ヒラギノ角ゴ Pro W3"/>
              </a:rPr>
              <a:t>facility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Tungsten Lifetime Test Samples</a:t>
            </a:r>
            <a:endParaRPr lang="en-GB" sz="2400" dirty="0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t="1617" b="4043"/>
          <a:stretch/>
        </p:blipFill>
        <p:spPr bwMode="auto">
          <a:xfrm>
            <a:off x="3364456" y="3837754"/>
            <a:ext cx="5779544" cy="3029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2" descr="J:\pl68\Mu2e\Metrology\Metrology_190913\SNAP-over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18857" r="17051" b="19107"/>
          <a:stretch/>
        </p:blipFill>
        <p:spPr bwMode="auto">
          <a:xfrm>
            <a:off x="242238" y="4455414"/>
            <a:ext cx="3253489" cy="223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4728" y="6340098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Densham</a:t>
            </a:r>
            <a:r>
              <a:rPr lang="en-US" sz="1600" dirty="0" smtClean="0">
                <a:solidFill>
                  <a:srgbClr val="6E774E"/>
                </a:solidFill>
              </a:rPr>
              <a:t> Talk (Weds 09:05)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6265499" y="4922305"/>
            <a:ext cx="2878501" cy="5606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Swelling is completely recovered at 1900ºC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718" y="96225"/>
            <a:ext cx="8991600" cy="803661"/>
          </a:xfrm>
        </p:spPr>
        <p:txBody>
          <a:bodyPr/>
          <a:lstStyle/>
          <a:p>
            <a:r>
              <a:rPr lang="en-US" dirty="0"/>
              <a:t>Radiation Damage Studies in </a:t>
            </a:r>
            <a:r>
              <a:rPr lang="en-US" dirty="0" smtClean="0"/>
              <a:t>Graphite</a:t>
            </a:r>
            <a:br>
              <a:rPr lang="en-US" dirty="0" smtClean="0"/>
            </a:br>
            <a:r>
              <a:rPr lang="en-US" sz="2400" dirty="0" smtClean="0"/>
              <a:t>Annealing of Damage at High Temperature (&gt; 1300ºC)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F. Pellemoine, 5th HPTW - FNAL - May 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t>, Slide </a:t>
            </a:r>
            <a:fld id="{1D2CDB64-C772-4C10-8066-C769534B205C}" type="slidenum">
              <a:rPr/>
              <a:pPr/>
              <a:t>14</a:t>
            </a:fld>
            <a:endParaRPr dirty="0"/>
          </a:p>
        </p:txBody>
      </p:sp>
      <p:pic>
        <p:nvPicPr>
          <p:cNvPr id="14" name="Picture 8" descr="http://proteomics.ucsd.edu/recombcp2011/images/university-of-michigan_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343" y="1118050"/>
            <a:ext cx="606075" cy="381092"/>
          </a:xfrm>
          <a:prstGeom prst="rect">
            <a:avLst/>
          </a:prstGeom>
          <a:noFill/>
        </p:spPr>
      </p:pic>
      <p:pic>
        <p:nvPicPr>
          <p:cNvPr id="15" name="Picture 14" descr="logo fri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559" y="1030225"/>
            <a:ext cx="600560" cy="556743"/>
          </a:xfrm>
          <a:prstGeom prst="rect">
            <a:avLst/>
          </a:prstGeom>
        </p:spPr>
      </p:pic>
      <p:pic>
        <p:nvPicPr>
          <p:cNvPr id="16" name="Picture 2" descr="http://upload.wikimedia.org/wikipedia/commons/d/d9/GSI_Logo_rgb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260" y="1179678"/>
            <a:ext cx="817058" cy="25783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1"/>
          <p:cNvGrpSpPr/>
          <p:nvPr/>
        </p:nvGrpSpPr>
        <p:grpSpPr>
          <a:xfrm>
            <a:off x="1423608" y="1066800"/>
            <a:ext cx="4595853" cy="4486844"/>
            <a:chOff x="1423608" y="1066800"/>
            <a:chExt cx="4595853" cy="448684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390" y="1371600"/>
              <a:ext cx="2120637" cy="210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47800" y="3766207"/>
              <a:ext cx="1816105" cy="1681789"/>
            </a:xfrm>
            <a:prstGeom prst="rect">
              <a:avLst/>
            </a:prstGeom>
            <a:noFill/>
          </p:spPr>
        </p:pic>
        <p:sp>
          <p:nvSpPr>
            <p:cNvPr id="12" name="Right Arrow 11"/>
            <p:cNvSpPr/>
            <p:nvPr/>
          </p:nvSpPr>
          <p:spPr>
            <a:xfrm>
              <a:off x="5465881" y="3853106"/>
              <a:ext cx="553580" cy="2791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276600" y="3085796"/>
              <a:ext cx="2175601" cy="2467848"/>
              <a:chOff x="2233781" y="3100667"/>
              <a:chExt cx="2175601" cy="2467848"/>
            </a:xfrm>
          </p:grpSpPr>
          <p:sp>
            <p:nvSpPr>
              <p:cNvPr id="13" name="Right Arrow 12"/>
              <p:cNvSpPr/>
              <p:nvPr/>
            </p:nvSpPr>
            <p:spPr>
              <a:xfrm>
                <a:off x="2367053" y="3805311"/>
                <a:ext cx="553580" cy="279133"/>
              </a:xfrm>
              <a:prstGeom prst="rightArrow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233781" y="3100667"/>
                <a:ext cx="2175601" cy="2467848"/>
              </a:xfrm>
              <a:prstGeom prst="rect">
                <a:avLst/>
              </a:prstGeom>
              <a:noFill/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828800" y="1066800"/>
              <a:ext cx="2292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X-Ray Diffraction analyses</a:t>
              </a:r>
              <a:endParaRPr lang="en-US" sz="140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23608" y="3466796"/>
              <a:ext cx="1319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Arial" pitchFamily="34" charset="0"/>
                  <a:ea typeface="ヒラギノ角ゴ Pro W3"/>
                  <a:cs typeface="ヒラギノ角ゴ Pro W3"/>
                </a:rPr>
                <a:t>TEM analyses</a:t>
              </a:r>
              <a:endParaRPr lang="en-US" sz="1400" dirty="0">
                <a:solidFill>
                  <a:prstClr val="black"/>
                </a:solidFill>
                <a:latin typeface="Arial" pitchFamily="34" charset="0"/>
                <a:ea typeface="ヒラギノ角ゴ Pro W3"/>
                <a:cs typeface="ヒラギノ角ゴ Pro W3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4454041" y="2285464"/>
              <a:ext cx="553580" cy="279133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16702"/>
              </p:ext>
            </p:extLst>
          </p:nvPr>
        </p:nvGraphicFramePr>
        <p:xfrm>
          <a:off x="76200" y="997717"/>
          <a:ext cx="1179053" cy="51333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79053"/>
              </a:tblGrid>
              <a:tr h="274320">
                <a:tc>
                  <a:txBody>
                    <a:bodyPr/>
                    <a:lstStyle/>
                    <a:p>
                      <a:pPr marL="0" marR="0" indent="0" algn="ctr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sym typeface="Symbol"/>
                        </a:rPr>
                        <a:t>1 A - 350C</a:t>
                      </a:r>
                    </a:p>
                    <a:p>
                      <a:pPr marL="0" marR="0" indent="0" algn="ctr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chemeClr val="tx1"/>
                          </a:solidFill>
                          <a:sym typeface="Symbol"/>
                        </a:rPr>
                        <a:t>10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14 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cm</a:t>
                      </a:r>
                      <a:r>
                        <a:rPr lang="en-US" sz="900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-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²</a:t>
                      </a:r>
                      <a:endParaRPr lang="en-US" sz="9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11 A - 750°C </a:t>
                      </a:r>
                      <a:endParaRPr lang="en-US" sz="900" b="1" dirty="0" smtClean="0">
                        <a:solidFill>
                          <a:schemeClr val="tx1"/>
                        </a:solidFill>
                        <a:sym typeface="Symbol"/>
                      </a:endParaRPr>
                    </a:p>
                    <a:p>
                      <a:pPr marL="0" marR="0" indent="0" algn="ctr" defTabSz="9136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10</a:t>
                      </a:r>
                      <a:r>
                        <a:rPr lang="en-US" sz="900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14 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cm</a:t>
                      </a:r>
                      <a:r>
                        <a:rPr lang="en-US" sz="900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-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²</a:t>
                      </a:r>
                      <a:endParaRPr lang="en-US" sz="900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 smtClean="0"/>
                        <a:t>25 A - 1205°C </a:t>
                      </a:r>
                    </a:p>
                    <a:p>
                      <a:pPr algn="ctr"/>
                      <a:r>
                        <a:rPr lang="pt-BR" sz="900" b="1" dirty="0" smtClean="0"/>
                        <a:t>10</a:t>
                      </a:r>
                      <a:r>
                        <a:rPr lang="pt-BR" sz="900" b="1" baseline="30000" dirty="0" smtClean="0"/>
                        <a:t>14</a:t>
                      </a:r>
                      <a:r>
                        <a:rPr lang="pt-BR" sz="900" b="1" dirty="0" smtClean="0"/>
                        <a:t> cm</a:t>
                      </a:r>
                      <a:r>
                        <a:rPr lang="pt-BR" sz="900" b="1" baseline="30000" dirty="0" smtClean="0"/>
                        <a:t>-</a:t>
                      </a:r>
                      <a:r>
                        <a:rPr lang="pt-BR" sz="900" b="1" dirty="0" smtClean="0"/>
                        <a:t>²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ctr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</a:rPr>
                        <a:t>35 A - 1635°C </a:t>
                      </a:r>
                      <a:endParaRPr lang="en-US" sz="900" b="1" dirty="0" smtClean="0">
                        <a:solidFill>
                          <a:schemeClr val="tx1"/>
                        </a:solidFill>
                        <a:sym typeface="Symbol"/>
                      </a:endParaRPr>
                    </a:p>
                    <a:p>
                      <a:pPr marL="0" marR="0" indent="0" algn="ctr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10</a:t>
                      </a:r>
                      <a:r>
                        <a:rPr lang="en-US" sz="900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15 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cm</a:t>
                      </a:r>
                      <a:r>
                        <a:rPr lang="en-US" sz="900" b="1" baseline="30000" dirty="0" smtClean="0">
                          <a:solidFill>
                            <a:schemeClr val="tx1"/>
                          </a:solidFill>
                          <a:sym typeface="Symbol"/>
                        </a:rPr>
                        <a:t>-</a:t>
                      </a:r>
                      <a:r>
                        <a:rPr lang="en-US" sz="900" b="1" baseline="0" dirty="0" smtClean="0">
                          <a:solidFill>
                            <a:schemeClr val="tx1"/>
                          </a:solidFill>
                          <a:sym typeface="Symbol"/>
                        </a:rPr>
                        <a:t>²</a:t>
                      </a:r>
                      <a:endParaRPr lang="en-US" sz="900" b="1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261" y="5258522"/>
            <a:ext cx="881415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1200-afterc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01" y="3975216"/>
            <a:ext cx="871875" cy="822960"/>
          </a:xfrm>
          <a:prstGeom prst="rect">
            <a:avLst/>
          </a:prstGeom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01" y="1414462"/>
            <a:ext cx="934200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750-afterc.jp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501" y="2691126"/>
            <a:ext cx="871875" cy="8229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80226" y="2133600"/>
            <a:ext cx="3163774" cy="2590945"/>
            <a:chOff x="5980226" y="2133600"/>
            <a:chExt cx="3163774" cy="25909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9" t="7846" r="5197" b="3252"/>
            <a:stretch/>
          </p:blipFill>
          <p:spPr bwMode="auto">
            <a:xfrm>
              <a:off x="5980226" y="2133600"/>
              <a:ext cx="3163774" cy="2590945"/>
            </a:xfrm>
            <a:prstGeom prst="rect">
              <a:avLst/>
            </a:prstGeom>
            <a:noFill/>
          </p:spPr>
        </p:pic>
        <p:sp>
          <p:nvSpPr>
            <p:cNvPr id="31" name="Oval 30"/>
            <p:cNvSpPr/>
            <p:nvPr/>
          </p:nvSpPr>
          <p:spPr>
            <a:xfrm>
              <a:off x="8382000" y="3766207"/>
              <a:ext cx="533400" cy="958338"/>
            </a:xfrm>
            <a:prstGeom prst="ellipse">
              <a:avLst/>
            </a:prstGeom>
            <a:noFill/>
            <a:ln w="19050">
              <a:solidFill>
                <a:srgbClr val="06430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498549" y="5742928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Pellemoine</a:t>
            </a:r>
            <a:r>
              <a:rPr lang="en-US" sz="1600" dirty="0" smtClean="0">
                <a:solidFill>
                  <a:srgbClr val="6E774E"/>
                </a:solidFill>
              </a:rPr>
              <a:t> Talk (Weds 10:10)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esk1"/>
          <p:cNvSpPr>
            <a:spLocks noEditPoints="1" noChangeArrowheads="1"/>
          </p:cNvSpPr>
          <p:nvPr/>
        </p:nvSpPr>
        <p:spPr bwMode="auto">
          <a:xfrm>
            <a:off x="708025" y="3449638"/>
            <a:ext cx="3254375" cy="297656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699" name="desk1"/>
          <p:cNvSpPr>
            <a:spLocks noEditPoints="1" noChangeArrowheads="1"/>
          </p:cNvSpPr>
          <p:nvPr/>
        </p:nvSpPr>
        <p:spPr bwMode="auto">
          <a:xfrm>
            <a:off x="4621213" y="206375"/>
            <a:ext cx="4319587" cy="635317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0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1000 w 21600"/>
              <a:gd name="T25" fmla="*/ 1000 h 21600"/>
              <a:gd name="T26" fmla="*/ 20600 w 21600"/>
              <a:gd name="T27" fmla="*/ 20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0350" y="652463"/>
            <a:ext cx="4260850" cy="33861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1800">
                <a:latin typeface="Arial" charset="0"/>
                <a:cs typeface="Arial" charset="0"/>
              </a:rPr>
              <a:t>Useful where only small samples are available (implanted layer)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1800">
                <a:latin typeface="Arial" charset="0"/>
                <a:cs typeface="Arial" charset="0"/>
              </a:rPr>
              <a:t>Need for a sample design that can be machined in surface of bulk samples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30000"/>
              </a:spcAft>
            </a:pPr>
            <a:r>
              <a:rPr lang="en-GB" sz="1800">
                <a:latin typeface="Arial" charset="0"/>
                <a:cs typeface="Arial" charset="0"/>
              </a:rPr>
              <a:t>Geometry that can be manufactured quickly and reproducibly</a:t>
            </a:r>
          </a:p>
        </p:txBody>
      </p:sp>
      <p:grpSp>
        <p:nvGrpSpPr>
          <p:cNvPr id="29701" name="Group 56"/>
          <p:cNvGrpSpPr>
            <a:grpSpLocks/>
          </p:cNvGrpSpPr>
          <p:nvPr/>
        </p:nvGrpSpPr>
        <p:grpSpPr bwMode="auto">
          <a:xfrm>
            <a:off x="5205413" y="1193800"/>
            <a:ext cx="3128962" cy="2535238"/>
            <a:chOff x="4071" y="709"/>
            <a:chExt cx="1571" cy="1273"/>
          </a:xfrm>
        </p:grpSpPr>
        <p:pic>
          <p:nvPicPr>
            <p:cNvPr id="297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1" b="19301"/>
            <a:stretch>
              <a:fillRect/>
            </a:stretch>
          </p:blipFill>
          <p:spPr bwMode="auto">
            <a:xfrm>
              <a:off x="4073" y="709"/>
              <a:ext cx="1569" cy="1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79" y="1819"/>
              <a:ext cx="10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4071" y="711"/>
              <a:ext cx="1567" cy="1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GB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9715" name="TextBox 18"/>
            <p:cNvSpPr txBox="1">
              <a:spLocks noChangeArrowheads="1"/>
            </p:cNvSpPr>
            <p:nvPr/>
          </p:nvSpPr>
          <p:spPr bwMode="auto">
            <a:xfrm>
              <a:off x="4417" y="1844"/>
              <a:ext cx="63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smtClean="0">
                  <a:solidFill>
                    <a:srgbClr val="000000"/>
                  </a:solidFill>
                  <a:latin typeface="Calibri" charset="0"/>
                </a:rPr>
                <a:t>0.3mm</a:t>
              </a:r>
            </a:p>
          </p:txBody>
        </p:sp>
      </p:grpSp>
      <p:grpSp>
        <p:nvGrpSpPr>
          <p:cNvPr id="29702" name="Group 64"/>
          <p:cNvGrpSpPr>
            <a:grpSpLocks/>
          </p:cNvGrpSpPr>
          <p:nvPr/>
        </p:nvGrpSpPr>
        <p:grpSpPr bwMode="auto">
          <a:xfrm>
            <a:off x="4872038" y="3802063"/>
            <a:ext cx="3852862" cy="2778125"/>
            <a:chOff x="3141" y="2219"/>
            <a:chExt cx="2427" cy="1750"/>
          </a:xfrm>
        </p:grpSpPr>
        <p:pic>
          <p:nvPicPr>
            <p:cNvPr id="2970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416"/>
              <a:ext cx="239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TextBox 4"/>
            <p:cNvSpPr txBox="1">
              <a:spLocks noChangeArrowheads="1"/>
            </p:cNvSpPr>
            <p:nvPr/>
          </p:nvSpPr>
          <p:spPr bwMode="auto">
            <a:xfrm>
              <a:off x="4743" y="2564"/>
              <a:ext cx="596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 smtClean="0">
                  <a:solidFill>
                    <a:srgbClr val="000000"/>
                  </a:solidFill>
                  <a:latin typeface="Calibri" charset="0"/>
                </a:rPr>
                <a:t>Beam Thickness 2um</a:t>
              </a:r>
            </a:p>
          </p:txBody>
        </p:sp>
        <p:sp>
          <p:nvSpPr>
            <p:cNvPr id="29710" name="TextBox 11"/>
            <p:cNvSpPr txBox="1">
              <a:spLocks noChangeArrowheads="1"/>
            </p:cNvSpPr>
            <p:nvPr/>
          </p:nvSpPr>
          <p:spPr bwMode="auto">
            <a:xfrm>
              <a:off x="3141" y="2219"/>
              <a:ext cx="8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000000"/>
                  </a:solidFill>
                  <a:latin typeface="Calibri" charset="0"/>
                </a:rPr>
                <a:t>Stress (Pa)</a:t>
              </a:r>
            </a:p>
          </p:txBody>
        </p:sp>
        <p:sp>
          <p:nvSpPr>
            <p:cNvPr id="29711" name="TextBox 13"/>
            <p:cNvSpPr txBox="1">
              <a:spLocks noChangeArrowheads="1"/>
            </p:cNvSpPr>
            <p:nvPr/>
          </p:nvSpPr>
          <p:spPr bwMode="auto">
            <a:xfrm>
              <a:off x="4694" y="3738"/>
              <a:ext cx="8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800" smtClean="0">
                  <a:solidFill>
                    <a:srgbClr val="000000"/>
                  </a:solidFill>
                  <a:latin typeface="Calibri" charset="0"/>
                </a:rPr>
                <a:t>Strain</a:t>
              </a:r>
            </a:p>
          </p:txBody>
        </p:sp>
      </p:grpSp>
      <p:sp>
        <p:nvSpPr>
          <p:cNvPr id="29703" name="Rectangle 66"/>
          <p:cNvSpPr>
            <a:spLocks noChangeArrowheads="1"/>
          </p:cNvSpPr>
          <p:nvPr/>
        </p:nvSpPr>
        <p:spPr bwMode="auto">
          <a:xfrm>
            <a:off x="5527675" y="1163638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Fe 6%Cr</a:t>
            </a:r>
          </a:p>
        </p:txBody>
      </p:sp>
      <p:sp>
        <p:nvSpPr>
          <p:cNvPr id="29704" name="Rectangle 67"/>
          <p:cNvSpPr>
            <a:spLocks noChangeArrowheads="1"/>
          </p:cNvSpPr>
          <p:nvPr/>
        </p:nvSpPr>
        <p:spPr bwMode="auto">
          <a:xfrm>
            <a:off x="5159375" y="341313"/>
            <a:ext cx="1970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Chris Hardie</a:t>
            </a:r>
            <a:br>
              <a:rPr lang="en-GB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GB" sz="16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University of Oxford</a:t>
            </a:r>
          </a:p>
        </p:txBody>
      </p:sp>
      <p:pic>
        <p:nvPicPr>
          <p:cNvPr id="29705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r="11578" b="11409"/>
          <a:stretch>
            <a:fillRect/>
          </a:stretch>
        </p:blipFill>
        <p:spPr bwMode="auto">
          <a:xfrm>
            <a:off x="1138238" y="3576638"/>
            <a:ext cx="242887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3366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69"/>
          <p:cNvSpPr>
            <a:spLocks noChangeArrowheads="1"/>
          </p:cNvSpPr>
          <p:nvPr/>
        </p:nvSpPr>
        <p:spPr bwMode="auto">
          <a:xfrm>
            <a:off x="0" y="0"/>
            <a:ext cx="361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Why use micro-cantilever testing?</a:t>
            </a:r>
          </a:p>
        </p:txBody>
      </p:sp>
      <p:sp>
        <p:nvSpPr>
          <p:cNvPr id="29707" name="Rectangle 18"/>
          <p:cNvSpPr>
            <a:spLocks noChangeArrowheads="1"/>
          </p:cNvSpPr>
          <p:nvPr/>
        </p:nvSpPr>
        <p:spPr bwMode="auto">
          <a:xfrm>
            <a:off x="1050925" y="6080125"/>
            <a:ext cx="256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i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rPr>
              <a:t>, D.Armstrong. University of Oxford</a:t>
            </a:r>
            <a:endParaRPr lang="en-GB" sz="1200" smtClean="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4880" y="6241635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Kuksenko</a:t>
            </a:r>
            <a:r>
              <a:rPr lang="en-US" sz="1600" dirty="0" smtClean="0">
                <a:solidFill>
                  <a:srgbClr val="6E774E"/>
                </a:solidFill>
              </a:rPr>
              <a:t> Talk (Weds 10:30)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Tomut tal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96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728" y="6340098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Tomut</a:t>
            </a:r>
            <a:r>
              <a:rPr lang="en-US" sz="1600" dirty="0" smtClean="0">
                <a:solidFill>
                  <a:srgbClr val="6E774E"/>
                </a:solidFill>
              </a:rPr>
              <a:t> Talk (Weds 10:50)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8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Facility Simulation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Simulation FS Agend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4" y="1245521"/>
            <a:ext cx="7454629" cy="55755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5842992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Ao Liu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, Indiana University):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Horn Optimization for </a:t>
            </a:r>
            <a:r>
              <a:rPr lang="en-GB" sz="2800" b="1" dirty="0" err="1" smtClean="0">
                <a:solidFill>
                  <a:srgbClr val="FF0000"/>
                </a:solidFill>
              </a:rPr>
              <a:t>nuSTORM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3" y="1340768"/>
            <a:ext cx="44266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1.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nuSTORM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benefits from the optimization: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8.3% more neutrino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38 cm Inconel target;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Expect 16% more flux, with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46 cm Inconel target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lvl="1" defTabSz="9144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2. Other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horn-based projects – e.g. LBNE: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is expected to work if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objectives are known;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Algorithm may be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less complicated and faster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if no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beamline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tracking is needed;</a:t>
            </a:r>
          </a:p>
          <a:p>
            <a:pPr lvl="1" defTabSz="914400"/>
            <a:r>
              <a:rPr lang="en-US" dirty="0">
                <a:solidFill>
                  <a:prstClr val="black"/>
                </a:solidFill>
                <a:latin typeface="Calibri"/>
              </a:rPr>
              <a:t>MOGA allows adding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other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constraints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to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obtain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 more realistic design +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optimization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49" y="980728"/>
            <a:ext cx="4257612" cy="292550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131" y="3930036"/>
            <a:ext cx="4623994" cy="26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5128" y="6332003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E774E"/>
                </a:solidFill>
              </a:rPr>
              <a:t>Liu Talk (Weds 13:20)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389"/>
            <a:ext cx="8496944" cy="1368152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Nikolai Mokhov (</a:t>
            </a:r>
            <a:r>
              <a:rPr lang="en-GB" sz="2800" dirty="0" err="1" smtClean="0"/>
              <a:t>Fermilab</a:t>
            </a:r>
            <a:r>
              <a:rPr lang="en-GB" sz="2800" dirty="0" smtClean="0"/>
              <a:t>):</a:t>
            </a:r>
            <a:br>
              <a:rPr lang="en-GB" sz="2800" dirty="0" smtClean="0"/>
            </a:br>
            <a:r>
              <a:rPr lang="en-GB" sz="2800" b="1" dirty="0" smtClean="0">
                <a:solidFill>
                  <a:srgbClr val="FF0000"/>
                </a:solidFill>
              </a:rPr>
              <a:t>Beam-Induced Effects in Targets and Uncertainties in </a:t>
            </a:r>
            <a:r>
              <a:rPr lang="en-GB" sz="2800" b="1" dirty="0" err="1" smtClean="0">
                <a:solidFill>
                  <a:srgbClr val="FF0000"/>
                </a:solidFill>
              </a:rPr>
              <a:t>Modeling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419" y="1164722"/>
            <a:ext cx="38164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Thermal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shocks and quasi-instantaneous damage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Insulation property deterioration due to dose buildup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Radiation damage to inorganic materials due to atomic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displacements (DPA)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helium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production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Capabilities (impressive)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uncertainties (steadily decreasing)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of modern simulation codes used to study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these effects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Link of calculated quantities (DPA, dose, </a:t>
            </a:r>
            <a:r>
              <a:rPr lang="en-US" altLang="en-US" sz="1600" dirty="0" err="1">
                <a:solidFill>
                  <a:prstClr val="black"/>
                </a:solidFill>
                <a:latin typeface="Calibri"/>
              </a:rPr>
              <a:t>fluence</a:t>
            </a:r>
            <a:r>
              <a:rPr lang="en-US" altLang="en-US" sz="1600" dirty="0">
                <a:solidFill>
                  <a:prstClr val="black"/>
                </a:solidFill>
                <a:latin typeface="Calibri"/>
              </a:rPr>
              <a:t> etc.) to observable changes in critical properties of materials remains on the top of the wish-list. </a:t>
            </a:r>
            <a:r>
              <a:rPr lang="en-US" altLang="en-US" sz="1600" b="1" dirty="0">
                <a:solidFill>
                  <a:prstClr val="black"/>
                </a:solidFill>
                <a:latin typeface="Calibri"/>
              </a:rPr>
              <a:t>Mission impossible</a:t>
            </a: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?</a:t>
            </a:r>
          </a:p>
          <a:p>
            <a:pPr marL="457200" indent="-457200" algn="just" defTabSz="9144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en-US" sz="1600" b="1" dirty="0" smtClean="0">
                <a:solidFill>
                  <a:prstClr val="black"/>
                </a:solidFill>
                <a:latin typeface="Calibri"/>
              </a:rPr>
              <a:t>Discussion</a:t>
            </a:r>
            <a:endParaRPr lang="en-US" altLang="en-US" sz="16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1208361"/>
            <a:ext cx="2270033" cy="171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66800"/>
            <a:ext cx="2747680" cy="149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18040"/>
            <a:ext cx="2356768" cy="1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mdf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06" y="3054272"/>
            <a:ext cx="2254670" cy="187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224867" y="3987800"/>
            <a:ext cx="1854200" cy="846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6933" y="2993560"/>
            <a:ext cx="223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Displacement efficiency k(T)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8948" y="3626935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K(T)=0.8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43" y="4797152"/>
            <a:ext cx="2267397" cy="186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516" y="4643857"/>
            <a:ext cx="2674640" cy="197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32B0B-D2CC-4ADB-9801-00AAC7C7745B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15128" y="6382921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Mokhov</a:t>
            </a:r>
            <a:r>
              <a:rPr lang="en-US" sz="1600" dirty="0" smtClean="0">
                <a:solidFill>
                  <a:srgbClr val="6E774E"/>
                </a:solidFill>
              </a:rPr>
              <a:t> Talk (Weds 13:45)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Successful Workshop!</a:t>
            </a:r>
            <a:endParaRPr lang="en-US" dirty="0"/>
          </a:p>
        </p:txBody>
      </p:sp>
      <p:pic>
        <p:nvPicPr>
          <p:cNvPr id="7" name="Content Placeholder 6" descr="HPTW 15 Pictu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4" b="566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0682" y="1863776"/>
            <a:ext cx="7578873" cy="4708981"/>
          </a:xfrm>
          <a:prstGeom prst="rect">
            <a:avLst/>
          </a:prstGeom>
          <a:solidFill>
            <a:schemeClr val="bg1">
              <a:lumMod val="85000"/>
              <a:lumOff val="1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>
              <a:buSzPct val="150000"/>
            </a:pPr>
            <a:r>
              <a:rPr lang="en-US" sz="20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Some numbers:</a:t>
            </a:r>
          </a:p>
          <a:p>
            <a:pPr>
              <a:buSzPct val="150000"/>
            </a:pPr>
            <a:endParaRPr lang="en-US" sz="2000" dirty="0" smtClean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 marL="285750" indent="-285750">
              <a:buSzPct val="150000"/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98 Registrants!</a:t>
            </a:r>
          </a:p>
          <a:p>
            <a:pPr marL="285750" indent="-285750">
              <a:buSzPct val="150000"/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37 Posters!</a:t>
            </a:r>
          </a:p>
          <a:p>
            <a:pPr marL="285750" indent="-285750">
              <a:buSzPct val="150000"/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40 Talks!</a:t>
            </a:r>
          </a:p>
          <a:p>
            <a:pPr marL="285750" indent="-285750">
              <a:buSzPct val="150000"/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Many interesting discussions</a:t>
            </a:r>
          </a:p>
          <a:p>
            <a:pPr marL="285750" indent="-285750">
              <a:buSzPct val="150000"/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34 </a:t>
            </a: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Institutions represented from 12 </a:t>
            </a:r>
            <a:r>
              <a:rPr lang="en-US" sz="2000" dirty="0" err="1">
                <a:solidFill>
                  <a:schemeClr val="bg2">
                    <a:lumMod val="10000"/>
                    <a:lumOff val="90000"/>
                  </a:schemeClr>
                </a:solidFill>
              </a:rPr>
              <a:t>countires</a:t>
            </a:r>
            <a:r>
              <a:rPr lang="en-US" sz="20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!</a:t>
            </a:r>
          </a:p>
          <a:p>
            <a:pPr>
              <a:buSzPct val="150000"/>
            </a:pPr>
            <a:endParaRPr lang="en-US" sz="2000" dirty="0" smtClean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 smtClean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 smtClean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 smtClean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>
              <a:buSzPct val="150000"/>
            </a:pPr>
            <a:endParaRPr lang="en-US" sz="20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&amp; Beam Instrumentation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Instrumentation FS Agend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1" y="1316674"/>
            <a:ext cx="6467878" cy="55413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Thermocouple Device at </a:t>
            </a:r>
            <a:r>
              <a:rPr lang="en-US" sz="3600" dirty="0" err="1" smtClean="0"/>
              <a:t>NuMI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F305-01E0-48E9-AB37-3B5181AEE04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4248472" cy="318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908720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New device to monitor proton beam position on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NuMI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target</a:t>
            </a:r>
          </a:p>
          <a:p>
            <a:pPr marL="342900" indent="-342900" defTabSz="9144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eryllium rods and thermocouples demonstrated ability to monitor beam position to better than 0.1 mm accuracy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defTabSz="914400">
              <a:buFont typeface="Arial"/>
              <a:buChar char="•"/>
            </a:pPr>
            <a:r>
              <a:rPr lang="en-US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</a:rPr>
              <a:t>Simple, robust device that many attendees could see during the tour.</a:t>
            </a:r>
            <a:endParaRPr lang="en-US" sz="2800" b="1" dirty="0">
              <a:solidFill>
                <a:srgbClr val="4F81B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787869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Hylen</a:t>
            </a:r>
            <a:r>
              <a:rPr lang="en-US" sz="1600" dirty="0" smtClean="0">
                <a:solidFill>
                  <a:srgbClr val="6E774E"/>
                </a:solidFill>
              </a:rPr>
              <a:t> Talk (Thurs 08:40)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37"/>
          <p:cNvSpPr txBox="1">
            <a:spLocks noChangeArrowheads="1"/>
          </p:cNvSpPr>
          <p:nvPr/>
        </p:nvSpPr>
        <p:spPr bwMode="auto">
          <a:xfrm>
            <a:off x="755576" y="4437112"/>
            <a:ext cx="7992888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’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camera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removed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, but Filter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left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in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place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.</a:t>
            </a: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IR - Signal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with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</a:rPr>
              <a:t>reduced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short-wavelength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contamination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alone</a:t>
            </a:r>
            <a:r>
              <a:rPr lang="de-CH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serves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as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basis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diagnostics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Increased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sensitivity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for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lower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temperatures</a:t>
            </a:r>
            <a:r>
              <a:rPr lang="de-CH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/ </a:t>
            </a:r>
            <a:r>
              <a:rPr lang="de-CH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currents</a:t>
            </a:r>
            <a:endParaRPr lang="de-CH" altLang="de-DE" sz="2000" dirty="0" smtClean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342900" indent="-342900" defTabSz="914400">
              <a:buFont typeface="Arial"/>
              <a:buChar char="•"/>
              <a:defRPr/>
            </a:pPr>
            <a:r>
              <a:rPr lang="de-AT" altLang="de-DE" sz="2000" dirty="0">
                <a:solidFill>
                  <a:prstClr val="black"/>
                </a:solidFill>
                <a:latin typeface="Calibri"/>
                <a:cs typeface="Arial" charset="0"/>
              </a:rPr>
              <a:t>M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ore linear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response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could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still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be</a:t>
            </a:r>
            <a:r>
              <a:rPr lang="de-AT" altLang="de-DE" sz="2000" dirty="0" smtClean="0">
                <a:solidFill>
                  <a:prstClr val="black"/>
                </a:solidFill>
                <a:latin typeface="Calibri"/>
                <a:cs typeface="Arial" charset="0"/>
              </a:rPr>
              <a:t> </a:t>
            </a:r>
            <a:r>
              <a:rPr lang="de-AT" altLang="de-DE" sz="2000" dirty="0" err="1" smtClean="0">
                <a:solidFill>
                  <a:prstClr val="black"/>
                </a:solidFill>
                <a:latin typeface="Calibri"/>
                <a:cs typeface="Arial" charset="0"/>
              </a:rPr>
              <a:t>reached</a:t>
            </a:r>
            <a:endParaRPr lang="de-AT" altLang="de-DE" sz="1600" b="1" dirty="0">
              <a:solidFill>
                <a:srgbClr val="FF0000"/>
              </a:solidFill>
              <a:latin typeface="Calibri"/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Try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to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do all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optics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with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mirrors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r>
              <a:rPr lang="de-AT" altLang="de-DE" sz="2800" b="1" dirty="0" err="1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only</a:t>
            </a:r>
            <a:r>
              <a:rPr lang="de-AT" altLang="de-DE" sz="2800" b="1" dirty="0" smtClean="0">
                <a:solidFill>
                  <a:srgbClr val="4F81BD">
                    <a:lumMod val="75000"/>
                  </a:srgbClr>
                </a:solidFill>
                <a:latin typeface="Calibri"/>
                <a:cs typeface="Arial" charset="0"/>
              </a:rPr>
              <a:t> </a:t>
            </a:r>
            <a:endParaRPr lang="de-CH" altLang="de-DE" sz="2800" b="1" dirty="0" smtClean="0">
              <a:solidFill>
                <a:srgbClr val="4F81BD">
                  <a:lumMod val="75000"/>
                </a:srgbClr>
              </a:solidFill>
              <a:latin typeface="Calibri"/>
            </a:endParaRPr>
          </a:p>
          <a:p>
            <a:pPr defTabSz="914400">
              <a:buFontTx/>
              <a:buChar char="•"/>
              <a:defRPr/>
            </a:pPr>
            <a:endParaRPr lang="en-US" altLang="de-DE" sz="18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672" y="1412776"/>
            <a:ext cx="5976664" cy="2836056"/>
            <a:chOff x="1331913" y="836613"/>
            <a:chExt cx="7383462" cy="3503612"/>
          </a:xfrm>
        </p:grpSpPr>
        <p:grpSp>
          <p:nvGrpSpPr>
            <p:cNvPr id="24579" name="Group 9"/>
            <p:cNvGrpSpPr>
              <a:grpSpLocks/>
            </p:cNvGrpSpPr>
            <p:nvPr/>
          </p:nvGrpSpPr>
          <p:grpSpPr bwMode="auto">
            <a:xfrm>
              <a:off x="1331913" y="836613"/>
              <a:ext cx="6172200" cy="3503612"/>
              <a:chOff x="916" y="7327"/>
              <a:chExt cx="9719" cy="5517"/>
            </a:xfrm>
          </p:grpSpPr>
          <p:sp>
            <p:nvSpPr>
              <p:cNvPr id="24584" name="AutoShape 10"/>
              <p:cNvSpPr>
                <a:spLocks noChangeArrowheads="1"/>
              </p:cNvSpPr>
              <p:nvPr/>
            </p:nvSpPr>
            <p:spPr bwMode="auto">
              <a:xfrm>
                <a:off x="3865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5" name="AutoShape 11"/>
              <p:cNvSpPr>
                <a:spLocks noChangeArrowheads="1"/>
              </p:cNvSpPr>
              <p:nvPr/>
            </p:nvSpPr>
            <p:spPr bwMode="auto">
              <a:xfrm flipH="1">
                <a:off x="7964" y="7898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6" name="AutoShape 12"/>
              <p:cNvSpPr>
                <a:spLocks noChangeArrowheads="1"/>
              </p:cNvSpPr>
              <p:nvPr/>
            </p:nvSpPr>
            <p:spPr bwMode="auto">
              <a:xfrm rot="5400000" flipH="1">
                <a:off x="4838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sp>
            <p:nvSpPr>
              <p:cNvPr id="24587" name="AutoShape 13"/>
              <p:cNvSpPr>
                <a:spLocks noChangeArrowheads="1"/>
              </p:cNvSpPr>
              <p:nvPr/>
            </p:nvSpPr>
            <p:spPr bwMode="auto">
              <a:xfrm rot="5400000" flipH="1">
                <a:off x="6280" y="9152"/>
                <a:ext cx="143" cy="1055"/>
              </a:xfrm>
              <a:prstGeom prst="flowChartDelay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88" name="AutoShape 14"/>
              <p:cNvCxnSpPr>
                <a:cxnSpLocks noChangeShapeType="1"/>
              </p:cNvCxnSpPr>
              <p:nvPr/>
            </p:nvCxnSpPr>
            <p:spPr bwMode="auto">
              <a:xfrm rot="2700000">
                <a:off x="4256" y="8430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89" name="AutoShape 15"/>
              <p:cNvCxnSpPr>
                <a:cxnSpLocks noChangeShapeType="1"/>
              </p:cNvCxnSpPr>
              <p:nvPr/>
            </p:nvCxnSpPr>
            <p:spPr bwMode="auto">
              <a:xfrm rot="2700000">
                <a:off x="5728" y="8418"/>
                <a:ext cx="1318" cy="0"/>
              </a:xfrm>
              <a:prstGeom prst="straightConnector1">
                <a:avLst/>
              </a:prstGeom>
              <a:noFill/>
              <a:ln w="222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4590" name="Rectangle 16"/>
              <p:cNvSpPr>
                <a:spLocks noChangeArrowheads="1"/>
              </p:cNvSpPr>
              <p:nvPr/>
            </p:nvSpPr>
            <p:spPr bwMode="auto">
              <a:xfrm>
                <a:off x="1351" y="8311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1" name="AutoShape 17"/>
              <p:cNvCxnSpPr>
                <a:cxnSpLocks noChangeShapeType="1"/>
              </p:cNvCxnSpPr>
              <p:nvPr/>
            </p:nvCxnSpPr>
            <p:spPr bwMode="auto">
              <a:xfrm flipV="1">
                <a:off x="2363" y="796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2" name="AutoShape 18"/>
              <p:cNvCxnSpPr>
                <a:cxnSpLocks noChangeShapeType="1"/>
              </p:cNvCxnSpPr>
              <p:nvPr/>
            </p:nvCxnSpPr>
            <p:spPr bwMode="auto">
              <a:xfrm>
                <a:off x="2363" y="8468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3" name="AutoShape 19"/>
              <p:cNvCxnSpPr>
                <a:cxnSpLocks noChangeShapeType="1"/>
              </p:cNvCxnSpPr>
              <p:nvPr/>
            </p:nvCxnSpPr>
            <p:spPr bwMode="auto">
              <a:xfrm flipH="1">
                <a:off x="4008" y="7969"/>
                <a:ext cx="3956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4" name="AutoShape 20"/>
              <p:cNvCxnSpPr>
                <a:cxnSpLocks noChangeShapeType="1"/>
              </p:cNvCxnSpPr>
              <p:nvPr/>
            </p:nvCxnSpPr>
            <p:spPr bwMode="auto">
              <a:xfrm flipH="1">
                <a:off x="3996" y="8867"/>
                <a:ext cx="3968" cy="1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5" name="AutoShape 21"/>
              <p:cNvCxnSpPr>
                <a:cxnSpLocks noChangeShapeType="1"/>
              </p:cNvCxnSpPr>
              <p:nvPr/>
            </p:nvCxnSpPr>
            <p:spPr bwMode="auto">
              <a:xfrm flipV="1">
                <a:off x="8107" y="8539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6" name="AutoShape 22"/>
              <p:cNvCxnSpPr>
                <a:cxnSpLocks noChangeShapeType="1"/>
              </p:cNvCxnSpPr>
              <p:nvPr/>
            </p:nvCxnSpPr>
            <p:spPr bwMode="auto">
              <a:xfrm>
                <a:off x="8107" y="795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4597" name="Rectangle 23"/>
              <p:cNvSpPr>
                <a:spLocks noChangeArrowheads="1"/>
              </p:cNvSpPr>
              <p:nvPr/>
            </p:nvSpPr>
            <p:spPr bwMode="auto">
              <a:xfrm>
                <a:off x="9623" y="8382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598" name="AutoShape 24"/>
              <p:cNvCxnSpPr>
                <a:cxnSpLocks noChangeShapeType="1"/>
              </p:cNvCxnSpPr>
              <p:nvPr/>
            </p:nvCxnSpPr>
            <p:spPr bwMode="auto">
              <a:xfrm flipV="1">
                <a:off x="446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599" name="AutoShape 25"/>
              <p:cNvCxnSpPr>
                <a:cxnSpLocks noChangeShapeType="1"/>
              </p:cNvCxnSpPr>
              <p:nvPr/>
            </p:nvCxnSpPr>
            <p:spPr bwMode="auto">
              <a:xfrm flipV="1">
                <a:off x="5931" y="7969"/>
                <a:ext cx="0" cy="1639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600" name="AutoShape 26"/>
              <p:cNvCxnSpPr>
                <a:cxnSpLocks noChangeShapeType="1"/>
              </p:cNvCxnSpPr>
              <p:nvPr/>
            </p:nvCxnSpPr>
            <p:spPr bwMode="auto">
              <a:xfrm flipV="1">
                <a:off x="5361" y="8881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601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6814" y="8895"/>
                <a:ext cx="1" cy="727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4602" name="Rectangle 28"/>
              <p:cNvSpPr>
                <a:spLocks noChangeArrowheads="1"/>
              </p:cNvSpPr>
              <p:nvPr/>
            </p:nvSpPr>
            <p:spPr bwMode="auto">
              <a:xfrm rot="5400000">
                <a:off x="4359" y="11680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3" name="AutoShape 29"/>
              <p:cNvCxnSpPr>
                <a:cxnSpLocks noChangeShapeType="1"/>
              </p:cNvCxnSpPr>
              <p:nvPr/>
            </p:nvCxnSpPr>
            <p:spPr bwMode="auto">
              <a:xfrm rot="5400000" flipV="1">
                <a:off x="3864" y="10331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604" name="AutoShape 30"/>
              <p:cNvCxnSpPr>
                <a:cxnSpLocks noChangeShapeType="1"/>
              </p:cNvCxnSpPr>
              <p:nvPr/>
            </p:nvCxnSpPr>
            <p:spPr bwMode="auto">
              <a:xfrm rot="5400000">
                <a:off x="4405" y="10300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4605" name="Rectangle 31"/>
              <p:cNvSpPr>
                <a:spLocks noChangeArrowheads="1"/>
              </p:cNvSpPr>
              <p:nvPr/>
            </p:nvSpPr>
            <p:spPr bwMode="auto">
              <a:xfrm rot="5400000">
                <a:off x="5812" y="11685"/>
                <a:ext cx="1012" cy="15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/>
                <a:endParaRPr lang="en-US" altLang="de-DE" sz="1800">
                  <a:solidFill>
                    <a:prstClr val="black"/>
                  </a:solidFill>
                  <a:latin typeface="Constantia" pitchFamily="18" charset="0"/>
                  <a:cs typeface="Arial" charset="0"/>
                </a:endParaRPr>
              </a:p>
            </p:txBody>
          </p:sp>
          <p:cxnSp>
            <p:nvCxnSpPr>
              <p:cNvPr id="24606" name="AutoShape 32"/>
              <p:cNvCxnSpPr>
                <a:cxnSpLocks noChangeShapeType="1"/>
              </p:cNvCxnSpPr>
              <p:nvPr/>
            </p:nvCxnSpPr>
            <p:spPr bwMode="auto">
              <a:xfrm rot="5400000" flipV="1">
                <a:off x="5317" y="10336"/>
                <a:ext cx="1502" cy="342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24607" name="AutoShape 33"/>
              <p:cNvCxnSpPr>
                <a:cxnSpLocks noChangeShapeType="1"/>
              </p:cNvCxnSpPr>
              <p:nvPr/>
            </p:nvCxnSpPr>
            <p:spPr bwMode="auto">
              <a:xfrm rot="5400000">
                <a:off x="5858" y="10305"/>
                <a:ext cx="1502" cy="413"/>
              </a:xfrm>
              <a:prstGeom prst="straightConnector1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4608" name="Text Box 34"/>
              <p:cNvSpPr txBox="1">
                <a:spLocks noChangeArrowheads="1"/>
              </p:cNvSpPr>
              <p:nvPr/>
            </p:nvSpPr>
            <p:spPr bwMode="auto">
              <a:xfrm>
                <a:off x="916" y="7591"/>
                <a:ext cx="1469" cy="4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Fiber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09" name="Text Box 35"/>
              <p:cNvSpPr txBox="1">
                <a:spLocks noChangeArrowheads="1"/>
              </p:cNvSpPr>
              <p:nvPr/>
            </p:nvSpPr>
            <p:spPr bwMode="auto">
              <a:xfrm>
                <a:off x="4382" y="7327"/>
                <a:ext cx="2204" cy="56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Beam splitters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0" name="Text Box 36"/>
              <p:cNvSpPr txBox="1">
                <a:spLocks noChangeArrowheads="1"/>
              </p:cNvSpPr>
              <p:nvPr/>
            </p:nvSpPr>
            <p:spPr bwMode="auto">
              <a:xfrm>
                <a:off x="9079" y="7591"/>
                <a:ext cx="1556" cy="3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3 (IR)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1" name="Text Box 37"/>
              <p:cNvSpPr txBox="1">
                <a:spLocks noChangeArrowheads="1"/>
              </p:cNvSpPr>
              <p:nvPr/>
            </p:nvSpPr>
            <p:spPr bwMode="auto">
              <a:xfrm>
                <a:off x="3523" y="12417"/>
                <a:ext cx="1894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1 (safety)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2" name="Text Box 38"/>
              <p:cNvSpPr txBox="1">
                <a:spLocks noChangeArrowheads="1"/>
              </p:cNvSpPr>
              <p:nvPr/>
            </p:nvSpPr>
            <p:spPr bwMode="auto">
              <a:xfrm>
                <a:off x="5564" y="12417"/>
                <a:ext cx="1701" cy="42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algn="ctr"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Camera 2 (visual)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3" name="Text Box 39"/>
              <p:cNvSpPr txBox="1">
                <a:spLocks noChangeArrowheads="1"/>
              </p:cNvSpPr>
              <p:nvPr/>
            </p:nvSpPr>
            <p:spPr bwMode="auto">
              <a:xfrm>
                <a:off x="4786" y="8019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 dirty="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80%</a:t>
                </a:r>
                <a:endParaRPr lang="fr-FR" altLang="de-DE" sz="1800" dirty="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4" name="Text Box 40"/>
              <p:cNvSpPr txBox="1">
                <a:spLocks noChangeArrowheads="1"/>
              </p:cNvSpPr>
              <p:nvPr/>
            </p:nvSpPr>
            <p:spPr bwMode="auto">
              <a:xfrm>
                <a:off x="4587" y="8981"/>
                <a:ext cx="982" cy="428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20%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24615" name="Text Box 41"/>
              <p:cNvSpPr txBox="1">
                <a:spLocks noChangeArrowheads="1"/>
              </p:cNvSpPr>
              <p:nvPr/>
            </p:nvSpPr>
            <p:spPr bwMode="auto">
              <a:xfrm>
                <a:off x="6243" y="7899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Long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  <p:sp>
            <p:nvSpPr>
              <p:cNvPr id="3" name="Text Box 42"/>
              <p:cNvSpPr txBox="1">
                <a:spLocks noChangeArrowheads="1"/>
              </p:cNvSpPr>
              <p:nvPr/>
            </p:nvSpPr>
            <p:spPr bwMode="auto">
              <a:xfrm>
                <a:off x="6163" y="9028"/>
                <a:ext cx="1896" cy="685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ヒラギノ角ゴ Pro W3" charset="-128"/>
                  </a:defRPr>
                </a:lvl9pPr>
              </a:lstStyle>
              <a:p>
                <a:pPr defTabSz="914400">
                  <a:spcAft>
                    <a:spcPts val="1000"/>
                  </a:spcAft>
                </a:pPr>
                <a:r>
                  <a:rPr lang="fr-FR" altLang="de-DE" sz="1000">
                    <a:solidFill>
                      <a:prstClr val="black"/>
                    </a:solidFill>
                    <a:latin typeface="Calibri" pitchFamily="34" charset="0"/>
                    <a:cs typeface="Arial" charset="0"/>
                  </a:rPr>
                  <a:t>Short wavelengths</a:t>
                </a:r>
                <a:endParaRPr lang="fr-FR" altLang="de-DE" sz="18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  <p:sp>
          <p:nvSpPr>
            <p:cNvPr id="2" name="Snip Same Side Corner Rectangle 1"/>
            <p:cNvSpPr/>
            <p:nvPr/>
          </p:nvSpPr>
          <p:spPr bwMode="auto">
            <a:xfrm>
              <a:off x="4232275" y="2230438"/>
              <a:ext cx="1347788" cy="2109787"/>
            </a:xfrm>
            <a:prstGeom prst="snip2SameRect">
              <a:avLst/>
            </a:prstGeom>
            <a:solidFill>
              <a:srgbClr val="E0E4E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914400">
                <a:defRPr/>
              </a:pPr>
              <a:endParaRPr lang="de-CH">
                <a:solidFill>
                  <a:prstClr val="black"/>
                </a:solidFill>
                <a:latin typeface="Times" charset="0"/>
              </a:endParaRP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1475656" y="2564904"/>
              <a:ext cx="1902277" cy="1248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ヒラギノ角ゴ Pro W3" charset="-128"/>
                </a:defRPr>
              </a:lvl9pPr>
            </a:lstStyle>
            <a:p>
              <a:pPr defTabSz="914400">
                <a:lnSpc>
                  <a:spcPct val="110000"/>
                </a:lnSpc>
              </a:pP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Safety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channel</a:t>
              </a:r>
              <a:r>
                <a:rPr lang="de-AT" altLang="de-DE" sz="2000" dirty="0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 </a:t>
              </a:r>
              <a:r>
                <a:rPr lang="de-AT" altLang="de-DE" sz="2000" dirty="0" err="1">
                  <a:solidFill>
                    <a:prstClr val="black"/>
                  </a:solidFill>
                  <a:latin typeface="Aharoni" pitchFamily="2" charset="-79"/>
                  <a:cs typeface="Aharoni" pitchFamily="2" charset="-79"/>
                </a:rPr>
                <a:t>unchanged</a:t>
              </a:r>
              <a:endParaRPr lang="de-CH" altLang="de-DE" sz="20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endParaRPr>
            </a:p>
          </p:txBody>
        </p:sp>
        <p:pic>
          <p:nvPicPr>
            <p:cNvPr id="24616" name="Picture 40" descr="C:\Users\thomsen\Documents\VIMOS 2013\17Nov_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788" y="2159000"/>
              <a:ext cx="3049587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Imaging Solution </a:t>
            </a:r>
            <a:r>
              <a:rPr lang="en-US" sz="3600" dirty="0"/>
              <a:t>at PSI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692696"/>
            <a:ext cx="670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Issue transporting short wavelengths in fiber bundle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May 29 2014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P. Hurh</a:t>
            </a:r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4600F-A458-4ADA-949A-FD7681C95D53}" type="slidenum">
              <a:rPr lang="de-CH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de-CH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468824" y="6386186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E774E"/>
                </a:solidFill>
              </a:rPr>
              <a:t>Thomsen Talk (Thurs 10:40)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00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Target Facility Challenges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23</a:t>
            </a:fld>
            <a:endParaRPr lang="en-US"/>
          </a:p>
        </p:txBody>
      </p:sp>
      <p:pic>
        <p:nvPicPr>
          <p:cNvPr id="7" name="Content Placeholder 3" descr="5th High Power Targetry Workshop (20-May 23, 2014)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20742" r="20442" b="12140"/>
          <a:stretch/>
        </p:blipFill>
        <p:spPr>
          <a:xfrm>
            <a:off x="609600" y="1245521"/>
            <a:ext cx="6886444" cy="5580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4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368"/>
            <a:ext cx="8226854" cy="1800015"/>
          </a:xfrm>
        </p:spPr>
        <p:txBody>
          <a:bodyPr>
            <a:normAutofit/>
          </a:bodyPr>
          <a:lstStyle/>
          <a:p>
            <a:r>
              <a:rPr lang="en-GB" b="1" dirty="0" smtClean="0"/>
              <a:t>Target enclosures: pro &amp; cons of various solution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199" y="4815280"/>
            <a:ext cx="8066015" cy="173792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M. Calviani (CERN)</a:t>
            </a:r>
          </a:p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With major contributions from: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J. Hylen (FNAL)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T. Ishida &amp; T2K team (KEK/J-PARC)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</a:rPr>
              <a:t>H. Vincke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, C. Strabel, P. Vojtyla (CERN)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117247"/>
            <a:ext cx="8226854" cy="354086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GB" sz="3200" dirty="0" smtClean="0">
                <a:solidFill>
                  <a:srgbClr val="0055A0"/>
                </a:solidFill>
                <a:latin typeface="Arial"/>
              </a:rPr>
              <a:t>Brainstorming session</a:t>
            </a:r>
            <a:endParaRPr lang="en-GB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111" y="977127"/>
            <a:ext cx="7194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GB" sz="2000" b="1" dirty="0" smtClean="0">
                <a:solidFill>
                  <a:srgbClr val="0055A0"/>
                </a:solidFill>
                <a:latin typeface="Arial"/>
              </a:rPr>
              <a:t>5</a:t>
            </a:r>
            <a:r>
              <a:rPr lang="en-GB" sz="2000" b="1" baseline="30000" dirty="0" smtClean="0">
                <a:solidFill>
                  <a:srgbClr val="0055A0"/>
                </a:solidFill>
                <a:latin typeface="Arial"/>
              </a:rPr>
              <a:t>th</a:t>
            </a:r>
            <a:r>
              <a:rPr lang="en-GB" sz="2000" b="1" dirty="0" smtClean="0">
                <a:solidFill>
                  <a:srgbClr val="0055A0"/>
                </a:solidFill>
                <a:latin typeface="Arial"/>
              </a:rPr>
              <a:t> High Power Target Workshop</a:t>
            </a:r>
          </a:p>
          <a:p>
            <a:pPr algn="ctr" defTabSz="914400"/>
            <a:r>
              <a:rPr lang="en-GB" sz="2000" b="1" dirty="0">
                <a:solidFill>
                  <a:srgbClr val="0055A0"/>
                </a:solidFill>
                <a:latin typeface="Arial"/>
              </a:rPr>
              <a:t>https://indico.fnal.gov/conferenceDisplay.py?confId=7870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68824" y="6386186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Calviani</a:t>
            </a:r>
            <a:r>
              <a:rPr lang="en-US" sz="1600" dirty="0" smtClean="0">
                <a:solidFill>
                  <a:srgbClr val="6E774E"/>
                </a:solidFill>
              </a:rPr>
              <a:t> Talk (Fri 11:40)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フッター プレースホルダ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ja-JP" smtClean="0">
                <a:solidFill>
                  <a:srgbClr val="808080"/>
                </a:solidFill>
              </a:rPr>
              <a:t>Target enclosures: pro &amp; cons of various solution</a:t>
            </a:r>
            <a:endParaRPr lang="en-US" altLang="ja-JP" dirty="0">
              <a:solidFill>
                <a:srgbClr val="808080"/>
              </a:solidFill>
            </a:endParaRPr>
          </a:p>
        </p:txBody>
      </p:sp>
      <p:sp>
        <p:nvSpPr>
          <p:cNvPr id="15" name="スライド番号プレースホルダ 5"/>
          <p:cNvSpPr>
            <a:spLocks noGrp="1"/>
          </p:cNvSpPr>
          <p:nvPr>
            <p:ph type="sldNum" sz="quarter" idx="4294967295"/>
          </p:nvPr>
        </p:nvSpPr>
        <p:spPr>
          <a:xfrm>
            <a:off x="8332788" y="6584950"/>
            <a:ext cx="614362" cy="206375"/>
          </a:xfrm>
          <a:prstGeom prst="rect">
            <a:avLst/>
          </a:prstGeom>
        </p:spPr>
        <p:txBody>
          <a:bodyPr/>
          <a:lstStyle/>
          <a:p>
            <a:fld id="{6E57A050-E790-42B7-A5CA-3CE0C571BB9E}" type="slidenum">
              <a:rPr lang="en-US" altLang="ja-JP">
                <a:solidFill>
                  <a:srgbClr val="808080"/>
                </a:solidFill>
              </a:rPr>
              <a:pPr/>
              <a:t>25</a:t>
            </a:fld>
            <a:endParaRPr lang="en-US" altLang="ja-JP">
              <a:solidFill>
                <a:srgbClr val="808080"/>
              </a:solidFill>
            </a:endParaRPr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b="1" dirty="0" smtClean="0"/>
              <a:t>Helium </a:t>
            </a:r>
            <a:r>
              <a:rPr lang="en-US" altLang="ja-JP" sz="2800" b="1" dirty="0"/>
              <a:t>Vessel Construction</a:t>
            </a:r>
            <a:endParaRPr lang="en-US" altLang="ja-JP" sz="2000" b="1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47650" y="1057275"/>
            <a:ext cx="3668713" cy="5502275"/>
            <a:chOff x="84" y="708"/>
            <a:chExt cx="2311" cy="3466"/>
          </a:xfrm>
        </p:grpSpPr>
        <p:pic>
          <p:nvPicPr>
            <p:cNvPr id="243738" name="Picture 26" descr="IMG_4643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" y="708"/>
              <a:ext cx="2311" cy="3466"/>
            </a:xfrm>
            <a:prstGeom prst="rect">
              <a:avLst/>
            </a:prstGeom>
            <a:noFill/>
          </p:spPr>
        </p:pic>
        <p:sp>
          <p:nvSpPr>
            <p:cNvPr id="243735" name="Line 23"/>
            <p:cNvSpPr>
              <a:spLocks noChangeShapeType="1"/>
            </p:cNvSpPr>
            <p:nvPr/>
          </p:nvSpPr>
          <p:spPr bwMode="auto">
            <a:xfrm flipH="1">
              <a:off x="1296" y="3474"/>
              <a:ext cx="398" cy="265"/>
            </a:xfrm>
            <a:prstGeom prst="line">
              <a:avLst/>
            </a:prstGeom>
            <a:noFill/>
            <a:ln w="19050">
              <a:solidFill>
                <a:srgbClr val="00CC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3736" name="Text Box 24"/>
            <p:cNvSpPr txBox="1">
              <a:spLocks noChangeArrowheads="1"/>
            </p:cNvSpPr>
            <p:nvPr/>
          </p:nvSpPr>
          <p:spPr bwMode="auto">
            <a:xfrm>
              <a:off x="1398" y="3243"/>
              <a:ext cx="980" cy="23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  <a:ea typeface="ＭＳ Ｐゴシック"/>
                </a:rPr>
                <a:t>Upstream DV</a:t>
              </a:r>
            </a:p>
          </p:txBody>
        </p:sp>
        <p:sp>
          <p:nvSpPr>
            <p:cNvPr id="243740" name="Text Box 28"/>
            <p:cNvSpPr txBox="1">
              <a:spLocks noChangeArrowheads="1"/>
            </p:cNvSpPr>
            <p:nvPr/>
          </p:nvSpPr>
          <p:spPr bwMode="auto">
            <a:xfrm>
              <a:off x="96" y="3975"/>
              <a:ext cx="54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ＭＳ Ｐゴシック"/>
                </a:rPr>
                <a:t>Oct.05’07</a:t>
              </a:r>
            </a:p>
          </p:txBody>
        </p:sp>
      </p:grpSp>
      <p:pic>
        <p:nvPicPr>
          <p:cNvPr id="243742" name="Picture 30" descr="He_vessel071130s"/>
          <p:cNvPicPr>
            <a:picLocks noChangeAspect="1" noChangeArrowheads="1"/>
          </p:cNvPicPr>
          <p:nvPr/>
        </p:nvPicPr>
        <p:blipFill>
          <a:blip r:embed="rId3" cstate="print"/>
          <a:srcRect r="5714" b="9206"/>
          <a:stretch>
            <a:fillRect/>
          </a:stretch>
        </p:blipFill>
        <p:spPr bwMode="auto">
          <a:xfrm>
            <a:off x="3995936" y="1052736"/>
            <a:ext cx="3042860" cy="219762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6" name="Picture 7" descr="図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320480" cy="287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Ishida\Documents\JPARCnu\Photos\090314-inDV\P2270038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3868" y="980728"/>
            <a:ext cx="19446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427984" y="3645024"/>
            <a:ext cx="518091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DV</a:t>
            </a:r>
            <a:endParaRPr kumimoji="1" lang="en-US" altLang="ja-JP" dirty="0">
              <a:solidFill>
                <a:srgbClr val="00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 flipH="1" flipV="1">
            <a:off x="6156175" y="5505872"/>
            <a:ext cx="792088" cy="443408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flipH="1" flipV="1">
            <a:off x="6156176" y="5733256"/>
            <a:ext cx="792088" cy="216024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588224" y="5949280"/>
            <a:ext cx="2145139" cy="52322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Support anchors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Embedded in concrete wall</a:t>
            </a:r>
            <a:endParaRPr kumimoji="1" lang="en-US" altLang="ja-JP" sz="1400" dirty="0">
              <a:solidFill>
                <a:srgbClr val="00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179512" y="1052736"/>
            <a:ext cx="4539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TS</a:t>
            </a:r>
            <a:endParaRPr kumimoji="1" lang="en-US" altLang="ja-JP" dirty="0">
              <a:solidFill>
                <a:srgbClr val="0066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7164288" y="980728"/>
            <a:ext cx="50526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ＭＳ Ｐゴシック"/>
              </a:rPr>
              <a:t>BD</a:t>
            </a:r>
            <a:endParaRPr kumimoji="1" lang="en-US" altLang="ja-JP" dirty="0">
              <a:solidFill>
                <a:srgbClr val="00CC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067944" y="2708920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FFFF00"/>
                </a:solidFill>
                <a:latin typeface="Times New Roman" pitchFamily="18" charset="0"/>
                <a:ea typeface="ＭＳ 明朝" pitchFamily="17" charset="-128"/>
              </a:rPr>
              <a:t>Top lids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FFFF00"/>
                </a:solidFill>
                <a:latin typeface="Times New Roman" pitchFamily="18" charset="0"/>
                <a:ea typeface="ＭＳ 明朝" pitchFamily="17" charset="-128"/>
              </a:rPr>
              <a:t>(3 pieces of 120mm-thick Aluminum )</a:t>
            </a:r>
            <a:endParaRPr kumimoji="1" lang="en-US" altLang="ja-JP" sz="1400" dirty="0">
              <a:solidFill>
                <a:srgbClr val="FFFF00"/>
              </a:solidFill>
              <a:latin typeface="Times New Roman" pitchFamily="18" charset="0"/>
              <a:ea typeface="ＭＳ 明朝" pitchFamily="17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8286073" y="1052736"/>
            <a:ext cx="857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FFFF00"/>
                </a:solidFill>
                <a:latin typeface="Times New Roman" pitchFamily="18" charset="0"/>
                <a:ea typeface="ＭＳ 明朝" pitchFamily="17" charset="-128"/>
              </a:rPr>
              <a:t>Graphite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FFFF00"/>
                </a:solidFill>
                <a:latin typeface="Times New Roman" pitchFamily="18" charset="0"/>
                <a:ea typeface="ＭＳ 明朝" pitchFamily="17" charset="-128"/>
              </a:rPr>
              <a:t>blocks</a:t>
            </a:r>
          </a:p>
        </p:txBody>
      </p:sp>
      <p:sp>
        <p:nvSpPr>
          <p:cNvPr id="26" name="Line 23"/>
          <p:cNvSpPr>
            <a:spLocks noChangeShapeType="1"/>
          </p:cNvSpPr>
          <p:nvPr/>
        </p:nvSpPr>
        <p:spPr bwMode="auto">
          <a:xfrm flipH="1">
            <a:off x="8100392" y="1556792"/>
            <a:ext cx="432048" cy="792088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2987823" y="2132856"/>
            <a:ext cx="1008112" cy="132656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68824" y="6524327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Calviani</a:t>
            </a:r>
            <a:r>
              <a:rPr lang="en-US" sz="1600" dirty="0" smtClean="0">
                <a:solidFill>
                  <a:srgbClr val="6E774E"/>
                </a:solidFill>
              </a:rPr>
              <a:t> Talk (Fri 11:40)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DD9ED0-9E5F-4973-8275-CAEE301B5427}" type="slidenum">
              <a:rPr lang="ja-JP" altLang="en-US" smtClean="0">
                <a:solidFill>
                  <a:srgbClr val="808080"/>
                </a:solidFill>
              </a:rPr>
              <a:pPr>
                <a:defRPr/>
              </a:pPr>
              <a:t>26</a:t>
            </a:fld>
            <a:endParaRPr lang="ja-JP" altLang="en-US" dirty="0">
              <a:solidFill>
                <a:srgbClr val="80808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2960" y="273500"/>
            <a:ext cx="7315200" cy="1154097"/>
          </a:xfrm>
        </p:spPr>
        <p:txBody>
          <a:bodyPr/>
          <a:lstStyle/>
          <a:p>
            <a:r>
              <a:rPr lang="en-US" dirty="0" smtClean="0"/>
              <a:t>Posters interesting to MAP?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834147"/>
            <a:ext cx="3566160" cy="450474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dirty="0"/>
              <a:t>Uniform irradiation of an extended target by high power </a:t>
            </a:r>
            <a:r>
              <a:rPr lang="en-US" dirty="0" smtClean="0"/>
              <a:t>beam.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Dr</a:t>
            </a:r>
            <a:r>
              <a:rPr lang="en-US" dirty="0"/>
              <a:t>. TSOUPAS, </a:t>
            </a:r>
            <a:r>
              <a:rPr lang="en-US" dirty="0" err="1" smtClean="0"/>
              <a:t>Nicholaos</a:t>
            </a:r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dirty="0" smtClean="0"/>
              <a:t>CENF </a:t>
            </a:r>
            <a:r>
              <a:rPr lang="en-US" dirty="0"/>
              <a:t>target thermo-mechanical </a:t>
            </a:r>
            <a:r>
              <a:rPr lang="en-US" dirty="0" smtClean="0"/>
              <a:t>study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Ms</a:t>
            </a:r>
            <a:r>
              <a:rPr lang="en-US" dirty="0"/>
              <a:t>. VENTURI, </a:t>
            </a:r>
            <a:r>
              <a:rPr lang="en-US" dirty="0" err="1" smtClean="0"/>
              <a:t>Valentina</a:t>
            </a:r>
            <a:endParaRPr lang="en-US" dirty="0" smtClean="0"/>
          </a:p>
          <a:p>
            <a:pPr>
              <a:spcAft>
                <a:spcPts val="400"/>
              </a:spcAft>
            </a:pPr>
            <a:r>
              <a:rPr lang="en-US" dirty="0" smtClean="0"/>
              <a:t>Beryllium </a:t>
            </a:r>
            <a:r>
              <a:rPr lang="en-US" dirty="0"/>
              <a:t>material tests: HiRadMat windows and NOvA </a:t>
            </a:r>
            <a:r>
              <a:rPr lang="en-US" dirty="0" smtClean="0"/>
              <a:t>fins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ATHERTON</a:t>
            </a:r>
            <a:r>
              <a:rPr lang="en-US" dirty="0"/>
              <a:t>, </a:t>
            </a:r>
            <a:r>
              <a:rPr lang="en-US" dirty="0" smtClean="0"/>
              <a:t>Andrew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Dr</a:t>
            </a:r>
            <a:r>
              <a:rPr lang="en-US" dirty="0"/>
              <a:t>. AMMIGAN, </a:t>
            </a:r>
            <a:r>
              <a:rPr lang="en-US" dirty="0" err="1" smtClean="0"/>
              <a:t>Kavin</a:t>
            </a:r>
            <a:endParaRPr lang="en-US" dirty="0"/>
          </a:p>
          <a:p>
            <a:pPr lvl="1">
              <a:spcAft>
                <a:spcPts val="400"/>
              </a:spcAft>
            </a:pPr>
            <a:r>
              <a:rPr lang="en-US" dirty="0" smtClean="0"/>
              <a:t>HARTSELL</a:t>
            </a:r>
            <a:r>
              <a:rPr lang="en-US" dirty="0"/>
              <a:t>, </a:t>
            </a:r>
            <a:r>
              <a:rPr lang="en-US" dirty="0" smtClean="0"/>
              <a:t>Brian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LBNE </a:t>
            </a:r>
            <a:r>
              <a:rPr lang="en-US" dirty="0"/>
              <a:t>1.2MW Target Conceptual </a:t>
            </a:r>
            <a:r>
              <a:rPr lang="en-US" dirty="0" smtClean="0"/>
              <a:t>Design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HARTSELL</a:t>
            </a:r>
            <a:r>
              <a:rPr lang="en-US" dirty="0"/>
              <a:t>, </a:t>
            </a:r>
            <a:r>
              <a:rPr lang="en-US" dirty="0" smtClean="0"/>
              <a:t>Brian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81728" y="1834148"/>
            <a:ext cx="3566160" cy="450474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dirty="0"/>
              <a:t>A High-Power Target system for the Production of Intense Muon </a:t>
            </a:r>
            <a:r>
              <a:rPr lang="en-US" dirty="0" smtClean="0"/>
              <a:t>Beams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Prof</a:t>
            </a:r>
            <a:r>
              <a:rPr lang="en-US" dirty="0"/>
              <a:t>. MCDONALD, Kirk 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PNNL </a:t>
            </a:r>
            <a:r>
              <a:rPr lang="en-US" dirty="0"/>
              <a:t>Beam Window and Target </a:t>
            </a:r>
            <a:r>
              <a:rPr lang="en-US" dirty="0" smtClean="0"/>
              <a:t>Analyses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Mr</a:t>
            </a:r>
            <a:r>
              <a:rPr lang="en-US" dirty="0"/>
              <a:t>. GATES, </a:t>
            </a:r>
            <a:r>
              <a:rPr lang="en-US" dirty="0" smtClean="0"/>
              <a:t>Robert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Radiological </a:t>
            </a:r>
            <a:r>
              <a:rPr lang="en-US" dirty="0"/>
              <a:t>Calculations on the LBNE Neutrino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lvl="1">
              <a:spcAft>
                <a:spcPts val="400"/>
              </a:spcAft>
            </a:pPr>
            <a:r>
              <a:rPr lang="en-US" dirty="0" smtClean="0"/>
              <a:t>Dr</a:t>
            </a:r>
            <a:r>
              <a:rPr lang="en-US" dirty="0"/>
              <a:t>. REITZNER, </a:t>
            </a:r>
            <a:r>
              <a:rPr lang="en-US" dirty="0" smtClean="0"/>
              <a:t>Diane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Tritium </a:t>
            </a:r>
            <a:r>
              <a:rPr lang="en-US" dirty="0"/>
              <a:t>Mitigation for the LBNE </a:t>
            </a:r>
            <a:r>
              <a:rPr lang="en-US" dirty="0" err="1" smtClean="0"/>
              <a:t>Beamline</a:t>
            </a:r>
            <a:endParaRPr lang="en-US" dirty="0" smtClean="0"/>
          </a:p>
          <a:p>
            <a:pPr lvl="1">
              <a:spcAft>
                <a:spcPts val="400"/>
              </a:spcAft>
            </a:pPr>
            <a:r>
              <a:rPr lang="en-US" dirty="0" smtClean="0"/>
              <a:t>Dr</a:t>
            </a:r>
            <a:r>
              <a:rPr lang="en-US" dirty="0"/>
              <a:t>. REITZNER, </a:t>
            </a:r>
            <a:r>
              <a:rPr lang="en-US" dirty="0" smtClean="0"/>
              <a:t>Diane</a:t>
            </a:r>
          </a:p>
          <a:p>
            <a:pPr>
              <a:spcAft>
                <a:spcPts val="400"/>
              </a:spcAft>
            </a:pPr>
            <a:r>
              <a:rPr lang="en-US" dirty="0" smtClean="0"/>
              <a:t>Design </a:t>
            </a:r>
            <a:r>
              <a:rPr lang="en-US" dirty="0"/>
              <a:t>and test of a graphite target system for in-flight fragment </a:t>
            </a:r>
            <a:r>
              <a:rPr lang="en-US" dirty="0" smtClean="0"/>
              <a:t>separator</a:t>
            </a:r>
          </a:p>
          <a:p>
            <a:pPr lvl="1">
              <a:spcAft>
                <a:spcPts val="400"/>
              </a:spcAft>
            </a:pPr>
            <a:r>
              <a:rPr lang="en-US" dirty="0" smtClean="0"/>
              <a:t>Dr</a:t>
            </a:r>
            <a:r>
              <a:rPr lang="en-US" dirty="0"/>
              <a:t>. KIM, Jong-Won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HPTW Conclusions and Future Directions </a:t>
            </a:r>
            <a:r>
              <a:rPr lang="en-US" sz="2200" dirty="0" smtClean="0"/>
              <a:t>(in no particular order)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smtClean="0">
                <a:solidFill>
                  <a:srgbClr val="E9A573"/>
                </a:solidFill>
              </a:rPr>
              <a:t>radiation damage data</a:t>
            </a:r>
            <a:r>
              <a:rPr lang="en-US" dirty="0" smtClean="0"/>
              <a:t> is needed</a:t>
            </a:r>
          </a:p>
          <a:p>
            <a:pPr lvl="1"/>
            <a:r>
              <a:rPr lang="en-US" dirty="0" smtClean="0"/>
              <a:t>Need to </a:t>
            </a:r>
            <a:r>
              <a:rPr lang="en-US" dirty="0" smtClean="0">
                <a:solidFill>
                  <a:srgbClr val="E9A573"/>
                </a:solidFill>
              </a:rPr>
              <a:t>coordinate</a:t>
            </a:r>
            <a:r>
              <a:rPr lang="en-US" dirty="0" smtClean="0"/>
              <a:t> testing activities</a:t>
            </a:r>
          </a:p>
          <a:p>
            <a:pPr lvl="1"/>
            <a:r>
              <a:rPr lang="en-US" dirty="0" smtClean="0"/>
              <a:t>Generate </a:t>
            </a:r>
            <a:r>
              <a:rPr lang="en-US" dirty="0" smtClean="0">
                <a:solidFill>
                  <a:srgbClr val="E9A573"/>
                </a:solidFill>
              </a:rPr>
              <a:t>common</a:t>
            </a:r>
            <a:r>
              <a:rPr lang="en-US" dirty="0" smtClean="0"/>
              <a:t> database</a:t>
            </a:r>
          </a:p>
          <a:p>
            <a:pPr lvl="1"/>
            <a:r>
              <a:rPr lang="en-US" dirty="0" smtClean="0"/>
              <a:t>“</a:t>
            </a:r>
            <a:r>
              <a:rPr lang="en-US" dirty="0" smtClean="0">
                <a:solidFill>
                  <a:srgbClr val="E9A573"/>
                </a:solidFill>
              </a:rPr>
              <a:t>Standardize</a:t>
            </a:r>
            <a:r>
              <a:rPr lang="en-US" dirty="0" smtClean="0"/>
              <a:t>” techniques and parameters to validate comparisons</a:t>
            </a:r>
          </a:p>
          <a:p>
            <a:pPr lvl="2"/>
            <a:r>
              <a:rPr lang="en-US" dirty="0" smtClean="0"/>
              <a:t>across irradiation types (energy, dose rate, temperature)</a:t>
            </a:r>
          </a:p>
          <a:p>
            <a:pPr lvl="2"/>
            <a:r>
              <a:rPr lang="en-US" dirty="0" smtClean="0"/>
              <a:t>across testing techniques (micro-, mini-, macro-mechanics)</a:t>
            </a:r>
          </a:p>
          <a:p>
            <a:pPr lvl="1"/>
            <a:r>
              <a:rPr lang="en-US" dirty="0" err="1" smtClean="0">
                <a:solidFill>
                  <a:srgbClr val="E9A573"/>
                </a:solidFill>
              </a:rPr>
              <a:t>RaDIATE</a:t>
            </a:r>
            <a:r>
              <a:rPr lang="en-US" dirty="0" smtClean="0">
                <a:solidFill>
                  <a:srgbClr val="E9A573"/>
                </a:solidFill>
              </a:rPr>
              <a:t> Collaboration may fill this need</a:t>
            </a:r>
          </a:p>
          <a:p>
            <a:r>
              <a:rPr lang="en-US" dirty="0" smtClean="0"/>
              <a:t>Need to move toward </a:t>
            </a:r>
            <a:r>
              <a:rPr lang="en-US" dirty="0" smtClean="0">
                <a:solidFill>
                  <a:srgbClr val="E9A573"/>
                </a:solidFill>
              </a:rPr>
              <a:t>unified design standard </a:t>
            </a:r>
            <a:r>
              <a:rPr lang="en-US" dirty="0" smtClean="0"/>
              <a:t>for target component and system design incorporating radiation damage effects</a:t>
            </a:r>
          </a:p>
          <a:p>
            <a:pPr lvl="1"/>
            <a:r>
              <a:rPr lang="en-US" dirty="0" smtClean="0"/>
              <a:t>Similar to RCC-</a:t>
            </a:r>
            <a:r>
              <a:rPr lang="en-US" dirty="0" err="1" smtClean="0"/>
              <a:t>MRx</a:t>
            </a:r>
            <a:r>
              <a:rPr lang="en-US" dirty="0" smtClean="0"/>
              <a:t> code (French nuclear power code)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2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HPTW Conclusions and Future Directions </a:t>
            </a:r>
            <a:r>
              <a:rPr lang="en-US" sz="2200" dirty="0" smtClean="0"/>
              <a:t>(in no particular order) </a:t>
            </a:r>
            <a:r>
              <a:rPr lang="en-US" sz="2200" baseline="-25000" dirty="0" smtClean="0"/>
              <a:t>(2)</a:t>
            </a:r>
            <a:endParaRPr lang="en-US" sz="22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1911"/>
            <a:ext cx="7315200" cy="46988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Facilities need to include flexibility to perform </a:t>
            </a:r>
            <a:r>
              <a:rPr lang="en-US" dirty="0" smtClean="0">
                <a:solidFill>
                  <a:srgbClr val="E9A573"/>
                </a:solidFill>
              </a:rPr>
              <a:t>PIE (Post-Irradiation Examination)</a:t>
            </a:r>
            <a:r>
              <a:rPr lang="en-US" dirty="0" smtClean="0"/>
              <a:t> on components in order to gain the most benefit for </a:t>
            </a:r>
            <a:r>
              <a:rPr lang="en-US" dirty="0" err="1" smtClean="0"/>
              <a:t>targetry</a:t>
            </a:r>
            <a:r>
              <a:rPr lang="en-US" dirty="0" smtClean="0"/>
              <a:t> component lifetimes</a:t>
            </a:r>
          </a:p>
          <a:p>
            <a:r>
              <a:rPr lang="en-US" dirty="0" smtClean="0"/>
              <a:t>MC codes that calculate DPA should be more explicit:</a:t>
            </a:r>
          </a:p>
          <a:p>
            <a:pPr lvl="1"/>
            <a:r>
              <a:rPr lang="en-US" dirty="0" smtClean="0"/>
              <a:t>Recoil atom energies</a:t>
            </a:r>
          </a:p>
          <a:p>
            <a:pPr lvl="1"/>
            <a:r>
              <a:rPr lang="en-US" dirty="0" smtClean="0">
                <a:solidFill>
                  <a:srgbClr val="E9A573"/>
                </a:solidFill>
              </a:rPr>
              <a:t>DPA (standard) </a:t>
            </a:r>
            <a:r>
              <a:rPr lang="en-US" dirty="0" smtClean="0"/>
              <a:t>– ASTM NRT calculation with fixed displacement efficiency (0.8)</a:t>
            </a:r>
          </a:p>
          <a:p>
            <a:pPr lvl="1"/>
            <a:r>
              <a:rPr lang="en-US" dirty="0" smtClean="0">
                <a:solidFill>
                  <a:srgbClr val="E9A573"/>
                </a:solidFill>
              </a:rPr>
              <a:t>DPA (physical) </a:t>
            </a:r>
            <a:r>
              <a:rPr lang="en-US" dirty="0" smtClean="0"/>
              <a:t>– NRT calculation with energy dependent displacement efficiency</a:t>
            </a:r>
          </a:p>
          <a:p>
            <a:pPr lvl="1"/>
            <a:r>
              <a:rPr lang="en-US" dirty="0" smtClean="0"/>
              <a:t>Complete descriptions of origins of key parameters, such as displacement threshold energy (measurement, estimate, calculation)</a:t>
            </a:r>
          </a:p>
          <a:p>
            <a:r>
              <a:rPr lang="en-US" dirty="0" smtClean="0"/>
              <a:t>Computational capabilities are now at the point that MC simulation codes can start to work with Molecular Dynamics codes to </a:t>
            </a:r>
            <a:r>
              <a:rPr lang="en-US" dirty="0" smtClean="0">
                <a:solidFill>
                  <a:srgbClr val="E9A573"/>
                </a:solidFill>
              </a:rPr>
              <a:t>predict radiation damage effects</a:t>
            </a:r>
            <a:endParaRPr lang="en-US" dirty="0">
              <a:solidFill>
                <a:srgbClr val="E9A57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HPTW Conclusions and Future Directions </a:t>
            </a:r>
            <a:r>
              <a:rPr lang="en-US" sz="2200" dirty="0" smtClean="0"/>
              <a:t>(in no particular order) </a:t>
            </a:r>
            <a:r>
              <a:rPr lang="en-US" sz="2200" baseline="-25000" dirty="0" smtClean="0"/>
              <a:t>(3)</a:t>
            </a:r>
            <a:endParaRPr lang="en-US" sz="22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1911"/>
            <a:ext cx="7315200" cy="4698861"/>
          </a:xfrm>
        </p:spPr>
        <p:txBody>
          <a:bodyPr>
            <a:normAutofit/>
          </a:bodyPr>
          <a:lstStyle/>
          <a:p>
            <a:r>
              <a:rPr lang="en-US" dirty="0"/>
              <a:t>Compared to the accelerator upstream, </a:t>
            </a:r>
            <a:r>
              <a:rPr lang="en-US" dirty="0">
                <a:solidFill>
                  <a:srgbClr val="E9A573"/>
                </a:solidFill>
              </a:rPr>
              <a:t>no target station appears to have a comprehensive instrumentation </a:t>
            </a:r>
            <a:r>
              <a:rPr lang="en-US" dirty="0" smtClean="0">
                <a:solidFill>
                  <a:srgbClr val="E9A573"/>
                </a:solidFill>
              </a:rPr>
              <a:t>suite</a:t>
            </a:r>
          </a:p>
          <a:p>
            <a:pPr lvl="1"/>
            <a:r>
              <a:rPr lang="en-US" dirty="0"/>
              <a:t>More extensive thermal instrumentation</a:t>
            </a:r>
          </a:p>
          <a:p>
            <a:pPr lvl="1"/>
            <a:r>
              <a:rPr lang="en-US" dirty="0"/>
              <a:t>Improved beam profile and position monitoring</a:t>
            </a:r>
          </a:p>
          <a:p>
            <a:pPr lvl="1"/>
            <a:r>
              <a:rPr lang="en-US" dirty="0"/>
              <a:t>More robust inputs to target protection system (</a:t>
            </a:r>
            <a:r>
              <a:rPr lang="en-US" dirty="0" err="1"/>
              <a:t>rastering</a:t>
            </a:r>
            <a:r>
              <a:rPr lang="en-US" dirty="0"/>
              <a:t> example)</a:t>
            </a:r>
          </a:p>
          <a:p>
            <a:pPr lvl="1"/>
            <a:r>
              <a:rPr lang="en-US" dirty="0"/>
              <a:t>More…</a:t>
            </a:r>
          </a:p>
          <a:p>
            <a:r>
              <a:rPr lang="en-US" dirty="0">
                <a:solidFill>
                  <a:srgbClr val="E9A573"/>
                </a:solidFill>
              </a:rPr>
              <a:t>Limited collaboration </a:t>
            </a:r>
            <a:r>
              <a:rPr lang="en-US" dirty="0"/>
              <a:t>between target facilities </a:t>
            </a:r>
            <a:r>
              <a:rPr lang="en-US" dirty="0" smtClean="0"/>
              <a:t>on instrumentation and </a:t>
            </a:r>
            <a:r>
              <a:rPr lang="en-US" dirty="0"/>
              <a:t>across broader community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Significant opportunity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Program Committee</a:t>
            </a:r>
          </a:p>
          <a:p>
            <a:r>
              <a:rPr lang="en-US" dirty="0" smtClean="0"/>
              <a:t>The Local Organizing Committee</a:t>
            </a:r>
          </a:p>
          <a:p>
            <a:pPr lvl="1"/>
            <a:r>
              <a:rPr lang="en-US" dirty="0" smtClean="0"/>
              <a:t>Brian </a:t>
            </a:r>
            <a:r>
              <a:rPr lang="en-US" dirty="0" err="1" smtClean="0"/>
              <a:t>Hartsell</a:t>
            </a:r>
            <a:endParaRPr lang="en-US" dirty="0" smtClean="0"/>
          </a:p>
          <a:p>
            <a:pPr lvl="1"/>
            <a:r>
              <a:rPr lang="en-US" dirty="0" err="1" smtClean="0"/>
              <a:t>Kavin</a:t>
            </a:r>
            <a:r>
              <a:rPr lang="en-US" dirty="0" smtClean="0"/>
              <a:t> </a:t>
            </a:r>
            <a:r>
              <a:rPr lang="en-US" dirty="0" err="1" smtClean="0"/>
              <a:t>Ammigan</a:t>
            </a:r>
            <a:endParaRPr lang="en-US" dirty="0" smtClean="0"/>
          </a:p>
          <a:p>
            <a:pPr lvl="1"/>
            <a:r>
              <a:rPr lang="en-US" dirty="0" smtClean="0"/>
              <a:t>Bob </a:t>
            </a:r>
            <a:r>
              <a:rPr lang="en-US" dirty="0" err="1" smtClean="0"/>
              <a:t>Zwaska</a:t>
            </a:r>
            <a:endParaRPr lang="en-US" dirty="0" smtClean="0"/>
          </a:p>
          <a:p>
            <a:r>
              <a:rPr lang="en-US" dirty="0" smtClean="0"/>
              <a:t>Fermilab</a:t>
            </a:r>
          </a:p>
          <a:p>
            <a:pPr lvl="1"/>
            <a:r>
              <a:rPr lang="en-US" dirty="0" smtClean="0"/>
              <a:t>Conference Office</a:t>
            </a:r>
          </a:p>
          <a:p>
            <a:pPr lvl="2"/>
            <a:r>
              <a:rPr lang="en-US" dirty="0" smtClean="0"/>
              <a:t>Cynthia </a:t>
            </a:r>
            <a:r>
              <a:rPr lang="en-US" dirty="0" err="1" smtClean="0"/>
              <a:t>Sazama</a:t>
            </a:r>
            <a:endParaRPr lang="en-US" dirty="0" smtClean="0"/>
          </a:p>
          <a:p>
            <a:pPr lvl="2"/>
            <a:r>
              <a:rPr lang="en-US" dirty="0" smtClean="0"/>
              <a:t>Suzanne Weber</a:t>
            </a:r>
          </a:p>
          <a:p>
            <a:pPr lvl="2"/>
            <a:r>
              <a:rPr lang="en-US" dirty="0" smtClean="0"/>
              <a:t>Melody </a:t>
            </a:r>
            <a:r>
              <a:rPr lang="en-US" dirty="0" err="1" smtClean="0"/>
              <a:t>Saperston</a:t>
            </a: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HPTW Conclusions and Future Directions </a:t>
            </a:r>
            <a:r>
              <a:rPr lang="en-US" sz="2200" dirty="0" smtClean="0"/>
              <a:t>(in no particular order) </a:t>
            </a:r>
            <a:r>
              <a:rPr lang="en-US" sz="2200" baseline="-25000" dirty="0" smtClean="0"/>
              <a:t>(4)</a:t>
            </a:r>
            <a:endParaRPr lang="en-US" sz="22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11911"/>
            <a:ext cx="7315200" cy="49286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Remote Handling:</a:t>
            </a:r>
          </a:p>
          <a:p>
            <a:pPr lvl="1"/>
            <a:r>
              <a:rPr lang="en-US" dirty="0"/>
              <a:t>Embed into </a:t>
            </a:r>
            <a:r>
              <a:rPr lang="en-US" dirty="0">
                <a:solidFill>
                  <a:srgbClr val="E9A573"/>
                </a:solidFill>
              </a:rPr>
              <a:t>design</a:t>
            </a:r>
            <a:r>
              <a:rPr lang="en-US" dirty="0"/>
              <a:t> to save money/time</a:t>
            </a:r>
          </a:p>
          <a:p>
            <a:pPr lvl="1"/>
            <a:r>
              <a:rPr lang="en-US" dirty="0"/>
              <a:t>Recovery from accidental </a:t>
            </a:r>
            <a:r>
              <a:rPr lang="en-US" dirty="0" smtClean="0"/>
              <a:t>situation is about 80% of </a:t>
            </a:r>
            <a:r>
              <a:rPr lang="en-US" dirty="0" smtClean="0">
                <a:solidFill>
                  <a:srgbClr val="E9A573"/>
                </a:solidFill>
              </a:rPr>
              <a:t>design</a:t>
            </a:r>
            <a:r>
              <a:rPr lang="en-US" dirty="0" smtClean="0"/>
              <a:t> time</a:t>
            </a:r>
            <a:endParaRPr lang="en-US" dirty="0"/>
          </a:p>
          <a:p>
            <a:pPr lvl="1"/>
            <a:r>
              <a:rPr lang="en-US" dirty="0"/>
              <a:t>If components </a:t>
            </a:r>
            <a:r>
              <a:rPr lang="en-US" dirty="0">
                <a:solidFill>
                  <a:srgbClr val="E9A573"/>
                </a:solidFill>
              </a:rPr>
              <a:t>designed </a:t>
            </a:r>
            <a:r>
              <a:rPr lang="en-US" dirty="0" smtClean="0">
                <a:solidFill>
                  <a:srgbClr val="E9A573"/>
                </a:solidFill>
              </a:rPr>
              <a:t>completely for </a:t>
            </a:r>
            <a:r>
              <a:rPr lang="en-US" dirty="0">
                <a:solidFill>
                  <a:srgbClr val="E9A573"/>
                </a:solidFill>
              </a:rPr>
              <a:t>RH</a:t>
            </a:r>
            <a:r>
              <a:rPr lang="en-US" dirty="0"/>
              <a:t>, then operations take the same time or less then with human</a:t>
            </a:r>
          </a:p>
          <a:p>
            <a:pPr lvl="2"/>
            <a:r>
              <a:rPr lang="en-US" dirty="0"/>
              <a:t>If not, 5 to 10 times more!</a:t>
            </a:r>
          </a:p>
          <a:p>
            <a:pPr lvl="1"/>
            <a:r>
              <a:rPr lang="en-US" dirty="0">
                <a:solidFill>
                  <a:srgbClr val="E9A573"/>
                </a:solidFill>
              </a:rPr>
              <a:t>Simplify design</a:t>
            </a:r>
          </a:p>
          <a:p>
            <a:pPr lvl="1"/>
            <a:r>
              <a:rPr lang="en-US" dirty="0" smtClean="0"/>
              <a:t>Code </a:t>
            </a:r>
            <a:r>
              <a:rPr lang="en-US" dirty="0"/>
              <a:t>of practice? </a:t>
            </a:r>
            <a:endParaRPr lang="en-US" dirty="0" smtClean="0"/>
          </a:p>
          <a:p>
            <a:r>
              <a:rPr lang="en-US" dirty="0"/>
              <a:t>Environmental issues</a:t>
            </a:r>
          </a:p>
          <a:p>
            <a:pPr lvl="1"/>
            <a:r>
              <a:rPr lang="en-US" dirty="0">
                <a:solidFill>
                  <a:srgbClr val="E9A573"/>
                </a:solidFill>
              </a:rPr>
              <a:t>Reduce </a:t>
            </a:r>
            <a:r>
              <a:rPr lang="en-US" dirty="0" smtClean="0">
                <a:solidFill>
                  <a:srgbClr val="E9A573"/>
                </a:solidFill>
              </a:rPr>
              <a:t>waste</a:t>
            </a:r>
          </a:p>
          <a:p>
            <a:pPr lvl="2"/>
            <a:r>
              <a:rPr lang="en-US" dirty="0"/>
              <a:t>Try to declassify waste as much as you </a:t>
            </a:r>
            <a:r>
              <a:rPr lang="en-US" dirty="0" smtClean="0"/>
              <a:t>can (volume reduce, store to decay)</a:t>
            </a:r>
            <a:endParaRPr lang="en-US" dirty="0"/>
          </a:p>
          <a:p>
            <a:pPr lvl="1"/>
            <a:r>
              <a:rPr lang="en-US" dirty="0">
                <a:solidFill>
                  <a:srgbClr val="E9A573"/>
                </a:solidFill>
              </a:rPr>
              <a:t>Tritium </a:t>
            </a:r>
            <a:r>
              <a:rPr lang="en-US" dirty="0" smtClean="0">
                <a:solidFill>
                  <a:srgbClr val="E9A573"/>
                </a:solidFill>
              </a:rPr>
              <a:t>confinement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reation </a:t>
            </a:r>
            <a:r>
              <a:rPr lang="en-US" dirty="0"/>
              <a:t>and migration </a:t>
            </a:r>
            <a:r>
              <a:rPr lang="en-US" dirty="0" smtClean="0"/>
              <a:t>needs simulations </a:t>
            </a:r>
            <a:r>
              <a:rPr lang="en-US" dirty="0"/>
              <a:t>and </a:t>
            </a:r>
            <a:r>
              <a:rPr lang="en-US" dirty="0" smtClean="0"/>
              <a:t>benchmarking</a:t>
            </a:r>
            <a:endParaRPr lang="en-US" dirty="0"/>
          </a:p>
          <a:p>
            <a:pPr lvl="1"/>
            <a:r>
              <a:rPr lang="en-US" dirty="0" smtClean="0">
                <a:solidFill>
                  <a:srgbClr val="E9A573"/>
                </a:solidFill>
              </a:rPr>
              <a:t>Handle short </a:t>
            </a:r>
            <a:r>
              <a:rPr lang="en-US" dirty="0">
                <a:solidFill>
                  <a:srgbClr val="E9A573"/>
                </a:solidFill>
              </a:rPr>
              <a:t>lived </a:t>
            </a:r>
            <a:r>
              <a:rPr lang="en-US" dirty="0" smtClean="0">
                <a:solidFill>
                  <a:srgbClr val="E9A573"/>
                </a:solidFill>
              </a:rPr>
              <a:t>isotopes</a:t>
            </a:r>
          </a:p>
          <a:p>
            <a:pPr lvl="2"/>
            <a:r>
              <a:rPr lang="en-US" dirty="0" smtClean="0"/>
              <a:t>Air handling needs to provide for decay time</a:t>
            </a:r>
            <a:endParaRPr lang="en-US" dirty="0"/>
          </a:p>
          <a:p>
            <a:pPr lvl="1"/>
            <a:r>
              <a:rPr lang="en-US" dirty="0">
                <a:solidFill>
                  <a:srgbClr val="E9A573"/>
                </a:solidFill>
              </a:rPr>
              <a:t>Flexibility</a:t>
            </a:r>
            <a:r>
              <a:rPr lang="en-US" dirty="0"/>
              <a:t> necessary to solve early </a:t>
            </a:r>
            <a:r>
              <a:rPr lang="en-US" dirty="0" smtClean="0"/>
              <a:t>problems (but costly)</a:t>
            </a:r>
            <a:endParaRPr lang="en-US" dirty="0"/>
          </a:p>
          <a:p>
            <a:pPr lvl="1"/>
            <a:r>
              <a:rPr lang="en-US" dirty="0"/>
              <a:t>He, air or vacuum</a:t>
            </a:r>
            <a:r>
              <a:rPr lang="en-US" dirty="0" smtClean="0"/>
              <a:t>?</a:t>
            </a:r>
          </a:p>
          <a:p>
            <a:pPr lvl="2"/>
            <a:r>
              <a:rPr lang="en-US" dirty="0" smtClean="0"/>
              <a:t>Depends </a:t>
            </a:r>
            <a:r>
              <a:rPr lang="en-US" dirty="0"/>
              <a:t>on specific layout of facilities and local </a:t>
            </a:r>
            <a:r>
              <a:rPr lang="en-US" dirty="0" smtClean="0"/>
              <a:t>legislation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general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Trend toward optimizing solid targets before making the leap to liquid metal targets (lithium being the exception)</a:t>
            </a:r>
          </a:p>
          <a:p>
            <a:r>
              <a:rPr lang="en-US" dirty="0" smtClean="0"/>
              <a:t>Trend to staging beam power upgrades</a:t>
            </a:r>
          </a:p>
          <a:p>
            <a:r>
              <a:rPr lang="en-US" dirty="0" smtClean="0"/>
              <a:t>Recognition of experts globally that successful construction and operation of HPT facilities demands development of HPT as a core institutional competency (infrastructure, experience, development)</a:t>
            </a:r>
          </a:p>
          <a:p>
            <a:pPr lvl="1"/>
            <a:r>
              <a:rPr lang="en-US" dirty="0" smtClean="0"/>
              <a:t>Need to instill that viewpoint in management (Laboratory Directorates) and funding agencies (DOE)</a:t>
            </a:r>
          </a:p>
          <a:p>
            <a:r>
              <a:rPr lang="en-US" dirty="0" smtClean="0"/>
              <a:t>The HPT community is strong, vibrant and growing!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 keV H in Be tria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686" y="2429030"/>
            <a:ext cx="7315200" cy="2595025"/>
          </a:xfrm>
        </p:spPr>
        <p:txBody>
          <a:bodyPr/>
          <a:lstStyle/>
          <a:p>
            <a:r>
              <a:rPr lang="en-US" dirty="0" err="1" smtClean="0"/>
              <a:t>RaDIATE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85" y="5078936"/>
            <a:ext cx="8603669" cy="1144632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Annual Collaboration Meeting			   May 19 2014</a:t>
            </a:r>
          </a:p>
          <a:p>
            <a:r>
              <a:rPr lang="en-US" smtClean="0">
                <a:solidFill>
                  <a:srgbClr val="FFCF99"/>
                </a:solidFill>
              </a:rPr>
              <a:t>Welcome and News &amp; Notes</a:t>
            </a:r>
            <a:endParaRPr lang="en-US" dirty="0">
              <a:solidFill>
                <a:srgbClr val="FFCF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895" y="6363939"/>
            <a:ext cx="89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solidFill>
                  <a:srgbClr val="FFB666"/>
                </a:solidFill>
              </a:rPr>
              <a:t>Ra</a:t>
            </a:r>
            <a:r>
              <a:rPr lang="en-US" spc="300" dirty="0" smtClean="0"/>
              <a:t>diation </a:t>
            </a:r>
            <a:r>
              <a:rPr lang="en-US" spc="300" dirty="0" smtClean="0">
                <a:solidFill>
                  <a:srgbClr val="FFB666"/>
                </a:solidFill>
              </a:rPr>
              <a:t>D</a:t>
            </a:r>
            <a:r>
              <a:rPr lang="en-US" spc="300" dirty="0" smtClean="0"/>
              <a:t>amage </a:t>
            </a:r>
            <a:r>
              <a:rPr lang="en-US" spc="300" dirty="0" smtClean="0">
                <a:solidFill>
                  <a:srgbClr val="FFB666"/>
                </a:solidFill>
              </a:rPr>
              <a:t>I</a:t>
            </a:r>
            <a:r>
              <a:rPr lang="en-US" spc="300" dirty="0" smtClean="0"/>
              <a:t>n </a:t>
            </a:r>
            <a:r>
              <a:rPr lang="en-US" spc="300" dirty="0" smtClean="0">
                <a:solidFill>
                  <a:srgbClr val="FFB666"/>
                </a:solidFill>
              </a:rPr>
              <a:t>A</a:t>
            </a:r>
            <a:r>
              <a:rPr lang="en-US" spc="300" dirty="0" smtClean="0"/>
              <a:t>ccelerator </a:t>
            </a:r>
            <a:r>
              <a:rPr lang="en-US" spc="300" dirty="0" smtClean="0">
                <a:solidFill>
                  <a:srgbClr val="FFB666"/>
                </a:solidFill>
              </a:rPr>
              <a:t>T</a:t>
            </a:r>
            <a:r>
              <a:rPr lang="en-US" spc="300" dirty="0" smtClean="0"/>
              <a:t>arget </a:t>
            </a:r>
            <a:r>
              <a:rPr lang="en-US" spc="300" dirty="0" smtClean="0">
                <a:solidFill>
                  <a:srgbClr val="FFB666"/>
                </a:solidFill>
              </a:rPr>
              <a:t>E</a:t>
            </a:r>
            <a:r>
              <a:rPr lang="en-US" spc="300" dirty="0" smtClean="0"/>
              <a:t>nvironments</a:t>
            </a:r>
            <a:endParaRPr lang="en-US" spc="300" dirty="0"/>
          </a:p>
        </p:txBody>
      </p:sp>
      <p:sp>
        <p:nvSpPr>
          <p:cNvPr id="8" name="Rectangle 7"/>
          <p:cNvSpPr/>
          <p:nvPr/>
        </p:nvSpPr>
        <p:spPr>
          <a:xfrm>
            <a:off x="5897227" y="5743172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http://www-</a:t>
            </a:r>
            <a:r>
              <a:rPr lang="en-US" dirty="0" err="1"/>
              <a:t>radiate.fnal.gov</a:t>
            </a:r>
            <a:r>
              <a:rPr lang="en-US" dirty="0"/>
              <a:t>/</a:t>
            </a:r>
          </a:p>
        </p:txBody>
      </p:sp>
      <p:pic>
        <p:nvPicPr>
          <p:cNvPr id="10" name="Picture 9" descr="RaDIATE - Hex Rad Damage Red Reverse Blur alpha orang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72" y="584844"/>
            <a:ext cx="428930" cy="5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6046"/>
            <a:ext cx="5565826" cy="1101428"/>
          </a:xfrm>
        </p:spPr>
        <p:txBody>
          <a:bodyPr>
            <a:normAutofit/>
          </a:bodyPr>
          <a:lstStyle/>
          <a:p>
            <a:r>
              <a:rPr lang="en-US" dirty="0" smtClean="0"/>
              <a:t>Next Stop: Oxford!</a:t>
            </a:r>
            <a:br>
              <a:rPr lang="en-US" dirty="0" smtClean="0"/>
            </a:br>
            <a:r>
              <a:rPr lang="en-US" dirty="0" smtClean="0"/>
              <a:t>(HPTW 2016 at RAL)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376" b="937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6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plin-charlie-modern-ti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9" y="106885"/>
            <a:ext cx="8514803" cy="6567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985"/>
            <a:ext cx="8229600" cy="990600"/>
          </a:xfrm>
          <a:solidFill>
            <a:srgbClr val="262626">
              <a:alpha val="71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Targetry: A Vital Cog of the Accelerator Machine</a:t>
            </a:r>
            <a:endParaRPr lang="en-US" sz="32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8311" y="1667026"/>
            <a:ext cx="6405478" cy="4168558"/>
          </a:xfrm>
          <a:solidFill>
            <a:schemeClr val="tx2">
              <a:lumMod val="25000"/>
              <a:alpha val="91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Recently major accelerator facilities have </a:t>
            </a:r>
            <a:r>
              <a:rPr lang="en-US" i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been limited 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in beam power not </a:t>
            </a:r>
            <a:r>
              <a:rPr lang="en-US" i="1" dirty="0">
                <a:solidFill>
                  <a:schemeClr val="bg2">
                    <a:lumMod val="10000"/>
                    <a:lumOff val="90000"/>
                  </a:schemeClr>
                </a:solidFill>
              </a:rPr>
              <a:t>by their accelerators, but by their target 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facilities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“When things go wrong, they can really go wrong” - Me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“The SNS accelerator power is restricted today by the targets” – M. A. Plum, IPAC’13</a:t>
            </a:r>
          </a:p>
          <a:p>
            <a:pPr lvl="1">
              <a:lnSpc>
                <a:spcPct val="150000"/>
              </a:lnSpc>
            </a:pP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“When you have no spare, you must repair” – J. </a:t>
            </a:r>
            <a:r>
              <a:rPr lang="en-US" i="1" dirty="0" err="1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Hylen</a:t>
            </a:r>
            <a:r>
              <a:rPr lang="en-US" i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, NuMI-MINOS, 2009</a:t>
            </a:r>
            <a:endParaRPr lang="en-US" i="1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4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2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242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 Power Targetry Scope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0947"/>
            <a:ext cx="8229600" cy="2517265"/>
          </a:xfrm>
        </p:spPr>
        <p:txBody>
          <a:bodyPr numCol="2">
            <a:noAutofit/>
          </a:bodyPr>
          <a:lstStyle/>
          <a:p>
            <a:r>
              <a:rPr lang="en-US" sz="1800" dirty="0" smtClean="0"/>
              <a:t>Target</a:t>
            </a:r>
          </a:p>
          <a:p>
            <a:pPr lvl="1"/>
            <a:r>
              <a:rPr lang="en-US" sz="1600" dirty="0" smtClean="0"/>
              <a:t>Solid, Liquid, Rotating, </a:t>
            </a:r>
            <a:r>
              <a:rPr lang="en-US" sz="1600" dirty="0" err="1" smtClean="0"/>
              <a:t>Rastered</a:t>
            </a:r>
            <a:endParaRPr lang="en-US" sz="1600" dirty="0"/>
          </a:p>
          <a:p>
            <a:r>
              <a:rPr lang="en-US" sz="1800" dirty="0" smtClean="0"/>
              <a:t>Other production devices:</a:t>
            </a:r>
          </a:p>
          <a:p>
            <a:pPr lvl="1"/>
            <a:r>
              <a:rPr lang="en-US" sz="1600" dirty="0" smtClean="0"/>
              <a:t>Collection optics (horns, solenoids)</a:t>
            </a:r>
          </a:p>
          <a:p>
            <a:pPr lvl="1"/>
            <a:r>
              <a:rPr lang="en-US" sz="1600" dirty="0" smtClean="0"/>
              <a:t>Monitors &amp; Instrumentation (high radiation/temperature)</a:t>
            </a:r>
          </a:p>
          <a:p>
            <a:pPr lvl="1"/>
            <a:r>
              <a:rPr lang="en-US" sz="1600" dirty="0" smtClean="0"/>
              <a:t>Primary Beam window</a:t>
            </a:r>
          </a:p>
          <a:p>
            <a:pPr lvl="1"/>
            <a:r>
              <a:rPr lang="en-US" sz="1600" dirty="0" smtClean="0"/>
              <a:t>Absorbers/Collimators</a:t>
            </a:r>
          </a:p>
          <a:p>
            <a:r>
              <a:rPr lang="en-US" sz="1800" dirty="0" smtClean="0"/>
              <a:t>Facility Operations:</a:t>
            </a:r>
          </a:p>
          <a:p>
            <a:pPr lvl="1"/>
            <a:r>
              <a:rPr lang="en-US" sz="1600" dirty="0" smtClean="0"/>
              <a:t>Remote Handling</a:t>
            </a:r>
          </a:p>
          <a:p>
            <a:pPr lvl="1"/>
            <a:r>
              <a:rPr lang="en-US" sz="1600" dirty="0" smtClean="0"/>
              <a:t>Shielding &amp; Radiation Transport</a:t>
            </a:r>
          </a:p>
          <a:p>
            <a:pPr lvl="1"/>
            <a:r>
              <a:rPr lang="en-US" sz="1600" dirty="0" smtClean="0"/>
              <a:t>Air Handling</a:t>
            </a:r>
          </a:p>
          <a:p>
            <a:pPr lvl="1"/>
            <a:r>
              <a:rPr lang="en-US" sz="1600" dirty="0" smtClean="0"/>
              <a:t>Cooling Systems</a:t>
            </a:r>
          </a:p>
          <a:p>
            <a:pPr lvl="1"/>
            <a:r>
              <a:rPr lang="en-US" sz="1600" dirty="0" smtClean="0"/>
              <a:t>Waste stream</a:t>
            </a:r>
          </a:p>
          <a:p>
            <a:pPr lvl="2"/>
            <a:endParaRPr lang="en-US" sz="11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6963" y="1348181"/>
            <a:ext cx="2051758" cy="273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IMG_017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r="21837"/>
          <a:stretch/>
        </p:blipFill>
        <p:spPr>
          <a:xfrm>
            <a:off x="320650" y="1348181"/>
            <a:ext cx="2225832" cy="2732208"/>
          </a:xfrm>
          <a:prstGeom prst="rect">
            <a:avLst/>
          </a:prstGeom>
        </p:spPr>
      </p:pic>
      <p:pic>
        <p:nvPicPr>
          <p:cNvPr id="8" name="Picture 7" descr="04-0083-03D.h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2"/>
          <a:stretch/>
        </p:blipFill>
        <p:spPr>
          <a:xfrm>
            <a:off x="2200250" y="1348181"/>
            <a:ext cx="2106713" cy="2735179"/>
          </a:xfrm>
          <a:prstGeom prst="rect">
            <a:avLst/>
          </a:prstGeom>
        </p:spPr>
      </p:pic>
      <p:pic>
        <p:nvPicPr>
          <p:cNvPr id="9" name="Content Placeholder 3" descr="DSC04153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8" r="20289"/>
          <a:stretch/>
        </p:blipFill>
        <p:spPr>
          <a:xfrm>
            <a:off x="6358721" y="1348181"/>
            <a:ext cx="2398230" cy="272923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alpha val="50000"/>
                  </a:srgbClr>
                </a:solidFill>
                <a:latin typeface="Arial"/>
              </a:rPr>
              <a:t>May 20 2014</a:t>
            </a:r>
            <a:endParaRPr lang="en-US">
              <a:solidFill>
                <a:srgbClr val="FFFFFF">
                  <a:alpha val="50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  <a:latin typeface="Arial"/>
              </a:rPr>
              <a:t>P. Hurh</a:t>
            </a: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F7EFF-1777-704B-90EE-C86F76B0DCB6}" type="slidenum">
              <a:rPr lang="en-US" smtClean="0">
                <a:solidFill>
                  <a:srgbClr val="FFFFFF"/>
                </a:solidFill>
                <a:latin typeface="Arial"/>
              </a:rPr>
              <a:pPr/>
              <a:t>5</a:t>
            </a:fld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21200" y="3661600"/>
            <a:ext cx="1612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FFFF"/>
                </a:solidFill>
                <a:latin typeface="Arial"/>
              </a:rPr>
              <a:t>Photo courtesy of CJ </a:t>
            </a:r>
            <a:r>
              <a:rPr lang="en-US" sz="1100" dirty="0" err="1" smtClean="0">
                <a:solidFill>
                  <a:srgbClr val="FFFFFF"/>
                </a:solidFill>
                <a:latin typeface="Arial"/>
              </a:rPr>
              <a:t>Densham</a:t>
            </a:r>
            <a:r>
              <a:rPr lang="en-US" sz="1100" dirty="0" smtClean="0">
                <a:solidFill>
                  <a:srgbClr val="FFFFFF"/>
                </a:solidFill>
                <a:latin typeface="Arial"/>
              </a:rPr>
              <a:t> (RAL-STFC)</a:t>
            </a: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2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884959"/>
            <a:ext cx="7315200" cy="769475"/>
          </a:xfrm>
        </p:spPr>
        <p:txBody>
          <a:bodyPr/>
          <a:lstStyle/>
          <a:p>
            <a:r>
              <a:rPr lang="en-US" dirty="0" smtClean="0"/>
              <a:t>Focus Sessions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884" y="1992441"/>
            <a:ext cx="7315200" cy="4324755"/>
          </a:xfrm>
        </p:spPr>
        <p:txBody>
          <a:bodyPr/>
          <a:lstStyle/>
          <a:p>
            <a:r>
              <a:rPr lang="en-US" dirty="0" smtClean="0"/>
              <a:t>Target Design Challenges</a:t>
            </a:r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Densham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, B.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Riemer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dirty="0" smtClean="0"/>
              <a:t>Radiation Damage and Material Limits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Y. J. Lee, S. </a:t>
            </a:r>
            <a:r>
              <a:rPr lang="en-US" dirty="0" err="1" smtClean="0">
                <a:solidFill>
                  <a:srgbClr val="9F9F9F"/>
                </a:solidFill>
              </a:rPr>
              <a:t>Maloy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 Facility Simulation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O. </a:t>
            </a:r>
            <a:r>
              <a:rPr lang="en-US" dirty="0" err="1" smtClean="0">
                <a:solidFill>
                  <a:srgbClr val="9F9F9F"/>
                </a:solidFill>
              </a:rPr>
              <a:t>Caretta</a:t>
            </a:r>
            <a:r>
              <a:rPr lang="en-US" dirty="0" smtClean="0">
                <a:solidFill>
                  <a:srgbClr val="9F9F9F"/>
                </a:solidFill>
              </a:rPr>
              <a:t>, N. </a:t>
            </a:r>
            <a:r>
              <a:rPr lang="en-US" dirty="0" err="1" smtClean="0">
                <a:solidFill>
                  <a:srgbClr val="9F9F9F"/>
                </a:solidFill>
              </a:rPr>
              <a:t>Mokhov</a:t>
            </a:r>
            <a:endParaRPr lang="en-US" dirty="0" smtClean="0">
              <a:solidFill>
                <a:srgbClr val="9F9F9F"/>
              </a:solidFill>
            </a:endParaRPr>
          </a:p>
          <a:p>
            <a:r>
              <a:rPr lang="en-US" dirty="0" smtClean="0"/>
              <a:t>Target/Beam Monitoring &amp; Instrumentation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T. Shea, K. Thomsen</a:t>
            </a:r>
          </a:p>
          <a:p>
            <a:r>
              <a:rPr lang="en-US" dirty="0" smtClean="0"/>
              <a:t>Target Facility Challenges</a:t>
            </a:r>
          </a:p>
          <a:p>
            <a:pPr lvl="1"/>
            <a:r>
              <a:rPr lang="en-US" dirty="0" smtClean="0">
                <a:solidFill>
                  <a:srgbClr val="9F9F9F"/>
                </a:solidFill>
              </a:rPr>
              <a:t>K. </a:t>
            </a:r>
            <a:r>
              <a:rPr lang="en-US" dirty="0" err="1" smtClean="0">
                <a:solidFill>
                  <a:srgbClr val="9F9F9F"/>
                </a:solidFill>
              </a:rPr>
              <a:t>Haga</a:t>
            </a:r>
            <a:r>
              <a:rPr lang="en-US" dirty="0" smtClean="0">
                <a:solidFill>
                  <a:srgbClr val="9F9F9F"/>
                </a:solidFill>
              </a:rPr>
              <a:t>, R. </a:t>
            </a:r>
            <a:r>
              <a:rPr lang="en-US" dirty="0" err="1" smtClean="0">
                <a:solidFill>
                  <a:srgbClr val="9F9F9F"/>
                </a:solidFill>
              </a:rPr>
              <a:t>Losito</a:t>
            </a:r>
            <a:endParaRPr lang="en-US" dirty="0" smtClean="0">
              <a:solidFill>
                <a:srgbClr val="9F9F9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422" y="3129479"/>
            <a:ext cx="3622842" cy="2143003"/>
          </a:xfrm>
          <a:prstGeom prst="rect">
            <a:avLst/>
          </a:prstGeom>
          <a:effectLst>
            <a:reflection stA="39000" endPos="75000" dist="12700" dir="5400000" sy="-100000" algn="bl" rotWithShape="0"/>
          </a:effectLst>
          <a:scene3d>
            <a:camera prst="perspectiveLeft">
              <a:rot lat="660000" lon="1740000" rev="0"/>
            </a:camera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0" y="5674159"/>
            <a:ext cx="5521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Some talks and posters interesting to MAP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Summary of Conclusions and Future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Hylen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8888" y="188359"/>
            <a:ext cx="3803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Hylen</a:t>
            </a:r>
            <a:r>
              <a:rPr lang="en-US" sz="1600" dirty="0" smtClean="0">
                <a:solidFill>
                  <a:srgbClr val="6E774E"/>
                </a:solidFill>
              </a:rPr>
              <a:t> Plenary Talk (Tues 09:30)</a:t>
            </a:r>
            <a:endParaRPr lang="en-US" sz="1600" dirty="0">
              <a:solidFill>
                <a:srgbClr val="6E774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418" y="188359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 Challenges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29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Hurh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5A39D-D6EF-5B45-AC4E-FD5AEEB07B4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Design FS Agend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2"/>
          <a:stretch/>
        </p:blipFill>
        <p:spPr>
          <a:xfrm>
            <a:off x="279400" y="1283934"/>
            <a:ext cx="7566009" cy="5574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4526" y="273500"/>
            <a:ext cx="4227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A573"/>
                </a:solidFill>
              </a:rPr>
              <a:t>http://</a:t>
            </a:r>
            <a:r>
              <a:rPr lang="en-US" dirty="0" err="1">
                <a:solidFill>
                  <a:srgbClr val="E9A573"/>
                </a:solidFill>
              </a:rPr>
              <a:t>indico.fnal.gov</a:t>
            </a:r>
            <a:r>
              <a:rPr lang="en-US" dirty="0">
                <a:solidFill>
                  <a:srgbClr val="E9A573"/>
                </a:solidFill>
              </a:rPr>
              <a:t>/event/HPT14</a:t>
            </a:r>
          </a:p>
          <a:p>
            <a:endParaRPr lang="en-US" dirty="0">
              <a:solidFill>
                <a:srgbClr val="E9A5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700" y="10636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Franklin Gothic Medium"/>
            </a:endParaRPr>
          </a:p>
        </p:txBody>
      </p:sp>
      <p:pic>
        <p:nvPicPr>
          <p:cNvPr id="14338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8008937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7570788" cy="777875"/>
          </a:xfrm>
        </p:spPr>
        <p:txBody>
          <a:bodyPr/>
          <a:lstStyle/>
          <a:p>
            <a:pPr eaLnBrk="1" hangingPunct="1"/>
            <a:r>
              <a:rPr lang="en-GB" altLang="en-US" sz="2800" dirty="0" smtClean="0"/>
              <a:t>Heat Removal and Thermal Stress Summary 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468438" y="4365625"/>
            <a:ext cx="1374775" cy="1300163"/>
            <a:chOff x="1468582" y="4365104"/>
            <a:chExt cx="1375226" cy="1301405"/>
          </a:xfrm>
        </p:grpSpPr>
        <p:sp>
          <p:nvSpPr>
            <p:cNvPr id="10" name="Freeform 9"/>
            <p:cNvSpPr/>
            <p:nvPr/>
          </p:nvSpPr>
          <p:spPr>
            <a:xfrm>
              <a:off x="1468582" y="4365104"/>
              <a:ext cx="1375226" cy="1301405"/>
            </a:xfrm>
            <a:custGeom>
              <a:avLst/>
              <a:gdLst>
                <a:gd name="connsiteX0" fmla="*/ 0 w 1343891"/>
                <a:gd name="connsiteY0" fmla="*/ 1149927 h 1149927"/>
                <a:gd name="connsiteX1" fmla="*/ 1343891 w 1343891"/>
                <a:gd name="connsiteY1" fmla="*/ 1149927 h 1149927"/>
                <a:gd name="connsiteX2" fmla="*/ 1343891 w 1343891"/>
                <a:gd name="connsiteY2" fmla="*/ 568036 h 1149927"/>
                <a:gd name="connsiteX3" fmla="*/ 0 w 1343891"/>
                <a:gd name="connsiteY3" fmla="*/ 0 h 1149927"/>
                <a:gd name="connsiteX4" fmla="*/ 0 w 1343891"/>
                <a:gd name="connsiteY4" fmla="*/ 1149927 h 11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891" h="1149927">
                  <a:moveTo>
                    <a:pt x="0" y="1149927"/>
                  </a:moveTo>
                  <a:lnTo>
                    <a:pt x="1343891" y="1149927"/>
                  </a:lnTo>
                  <a:lnTo>
                    <a:pt x="1343891" y="568036"/>
                  </a:lnTo>
                  <a:lnTo>
                    <a:pt x="0" y="0"/>
                  </a:lnTo>
                  <a:lnTo>
                    <a:pt x="0" y="1149927"/>
                  </a:lnTo>
                  <a:close/>
                </a:path>
              </a:pathLst>
            </a:custGeom>
            <a:solidFill>
              <a:srgbClr val="66FF33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50" name="TextBox 12"/>
            <p:cNvSpPr txBox="1">
              <a:spLocks noChangeArrowheads="1"/>
            </p:cNvSpPr>
            <p:nvPr/>
          </p:nvSpPr>
          <p:spPr bwMode="auto">
            <a:xfrm>
              <a:off x="1547664" y="4941168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00B050"/>
                  </a:solidFill>
                  <a:latin typeface="Franklin Gothic Medium"/>
                </a:rPr>
                <a:t>Peripherally cooled monolith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68438" y="996950"/>
            <a:ext cx="4143375" cy="4683125"/>
            <a:chOff x="1468582" y="997527"/>
            <a:chExt cx="4142509" cy="4682837"/>
          </a:xfrm>
        </p:grpSpPr>
        <p:sp>
          <p:nvSpPr>
            <p:cNvPr id="12" name="Freeform 11"/>
            <p:cNvSpPr/>
            <p:nvPr/>
          </p:nvSpPr>
          <p:spPr>
            <a:xfrm>
              <a:off x="1468582" y="997527"/>
              <a:ext cx="4142509" cy="4682837"/>
            </a:xfrm>
            <a:custGeom>
              <a:avLst/>
              <a:gdLst>
                <a:gd name="connsiteX0" fmla="*/ 3311236 w 4142509"/>
                <a:gd name="connsiteY0" fmla="*/ 4682837 h 4682837"/>
                <a:gd name="connsiteX1" fmla="*/ 0 w 4142509"/>
                <a:gd name="connsiteY1" fmla="*/ 1773382 h 4682837"/>
                <a:gd name="connsiteX2" fmla="*/ 13854 w 4142509"/>
                <a:gd name="connsiteY2" fmla="*/ 0 h 4682837"/>
                <a:gd name="connsiteX3" fmla="*/ 4142509 w 4142509"/>
                <a:gd name="connsiteY3" fmla="*/ 0 h 4682837"/>
                <a:gd name="connsiteX4" fmla="*/ 4142509 w 4142509"/>
                <a:gd name="connsiteY4" fmla="*/ 4682837 h 4682837"/>
                <a:gd name="connsiteX5" fmla="*/ 3311236 w 4142509"/>
                <a:gd name="connsiteY5" fmla="*/ 4682837 h 4682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2509" h="4682837">
                  <a:moveTo>
                    <a:pt x="3311236" y="4682837"/>
                  </a:moveTo>
                  <a:lnTo>
                    <a:pt x="0" y="1773382"/>
                  </a:lnTo>
                  <a:lnTo>
                    <a:pt x="13854" y="0"/>
                  </a:lnTo>
                  <a:lnTo>
                    <a:pt x="4142509" y="0"/>
                  </a:lnTo>
                  <a:lnTo>
                    <a:pt x="4142509" y="4682837"/>
                  </a:lnTo>
                  <a:lnTo>
                    <a:pt x="3311236" y="4682837"/>
                  </a:lnTo>
                  <a:close/>
                </a:path>
              </a:pathLst>
            </a:custGeom>
            <a:solidFill>
              <a:srgbClr val="F84514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Franklin Gothic Medium"/>
              </a:endParaRPr>
            </a:p>
          </p:txBody>
        </p:sp>
        <p:sp>
          <p:nvSpPr>
            <p:cNvPr id="14348" name="TextBox 14"/>
            <p:cNvSpPr txBox="1">
              <a:spLocks noChangeArrowheads="1"/>
            </p:cNvSpPr>
            <p:nvPr/>
          </p:nvSpPr>
          <p:spPr bwMode="auto">
            <a:xfrm>
              <a:off x="3203848" y="2566645"/>
              <a:ext cx="115212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altLang="en-US" sz="1200">
                  <a:solidFill>
                    <a:srgbClr val="FF0000"/>
                  </a:solidFill>
                  <a:latin typeface="Franklin Gothic Medium"/>
                </a:rPr>
                <a:t>Flowing or rotating targets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68438" y="2349500"/>
            <a:ext cx="3463925" cy="3344863"/>
            <a:chOff x="1468582" y="2348880"/>
            <a:chExt cx="3463458" cy="3345338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68582" y="2348880"/>
              <a:ext cx="3463458" cy="3345338"/>
              <a:chOff x="1468582" y="2348880"/>
              <a:chExt cx="3463458" cy="3345338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1468582" y="2348880"/>
                <a:ext cx="3463458" cy="3345338"/>
              </a:xfrm>
              <a:custGeom>
                <a:avLst/>
                <a:gdLst>
                  <a:gd name="connsiteX0" fmla="*/ 1343891 w 3311236"/>
                  <a:gd name="connsiteY0" fmla="*/ 2881745 h 2881745"/>
                  <a:gd name="connsiteX1" fmla="*/ 1330036 w 3311236"/>
                  <a:gd name="connsiteY1" fmla="*/ 2272145 h 2881745"/>
                  <a:gd name="connsiteX2" fmla="*/ 0 w 3311236"/>
                  <a:gd name="connsiteY2" fmla="*/ 1717963 h 2881745"/>
                  <a:gd name="connsiteX3" fmla="*/ 13854 w 3311236"/>
                  <a:gd name="connsiteY3" fmla="*/ 0 h 2881745"/>
                  <a:gd name="connsiteX4" fmla="*/ 3311236 w 3311236"/>
                  <a:gd name="connsiteY4" fmla="*/ 2854036 h 2881745"/>
                  <a:gd name="connsiteX5" fmla="*/ 1343891 w 3311236"/>
                  <a:gd name="connsiteY5" fmla="*/ 2881745 h 2881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1236" h="2881745">
                    <a:moveTo>
                      <a:pt x="1343891" y="2881745"/>
                    </a:moveTo>
                    <a:lnTo>
                      <a:pt x="1330036" y="2272145"/>
                    </a:lnTo>
                    <a:lnTo>
                      <a:pt x="0" y="1717963"/>
                    </a:lnTo>
                    <a:lnTo>
                      <a:pt x="13854" y="0"/>
                    </a:lnTo>
                    <a:lnTo>
                      <a:pt x="3311236" y="2854036"/>
                    </a:lnTo>
                    <a:lnTo>
                      <a:pt x="1343891" y="2881745"/>
                    </a:lnTo>
                    <a:close/>
                  </a:path>
                </a:pathLst>
              </a:custGeom>
              <a:solidFill>
                <a:srgbClr val="F3F814">
                  <a:alpha val="3215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Franklin Gothic Medium"/>
                </a:endParaRPr>
              </a:p>
            </p:txBody>
          </p:sp>
          <p:sp>
            <p:nvSpPr>
              <p:cNvPr id="14346" name="TextBox 13"/>
              <p:cNvSpPr txBox="1">
                <a:spLocks noChangeArrowheads="1"/>
              </p:cNvSpPr>
              <p:nvPr/>
            </p:nvSpPr>
            <p:spPr bwMode="auto">
              <a:xfrm>
                <a:off x="1475656" y="3573016"/>
                <a:ext cx="115212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altLang="en-US" sz="1200">
                    <a:solidFill>
                      <a:srgbClr val="FFC000"/>
                    </a:solidFill>
                    <a:latin typeface="Franklin Gothic Medium"/>
                  </a:rPr>
                  <a:t>Segmented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>
              <a:off x="3708242" y="5660875"/>
              <a:ext cx="50317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7164288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prstClr val="black"/>
                </a:solidFill>
                <a:latin typeface="Franklin Gothic Medium"/>
              </a:rPr>
              <a:t>T.Davenne</a:t>
            </a:r>
            <a:endParaRPr lang="en-GB" dirty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44550" y="93762"/>
            <a:ext cx="7570788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2800" smtClean="0">
                <a:solidFill>
                  <a:prstClr val="black"/>
                </a:solidFill>
                <a:latin typeface="Franklin Gothic Medium"/>
              </a:rPr>
              <a:t>Heat Removal and Thermal Stress Summary </a:t>
            </a:r>
            <a:endParaRPr lang="en-GB" altLang="en-US" sz="2800" dirty="0" smtClean="0">
              <a:solidFill>
                <a:prstClr val="black"/>
              </a:solidFill>
              <a:latin typeface="Franklin Gothic Medium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May 29 2014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534949"/>
                </a:solidFill>
                <a:latin typeface="Franklin Gothic Medium"/>
              </a:rPr>
              <a:t>P. Hurh</a:t>
            </a:r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FF0A-51C0-FF42-AA76-CED8585EBFEF}" type="slidenum">
              <a:rPr lang="en-US" smtClean="0">
                <a:solidFill>
                  <a:srgbClr val="534949"/>
                </a:solidFill>
                <a:latin typeface="Franklin Gothic Medium"/>
              </a:rPr>
              <a:pPr/>
              <a:t>9</a:t>
            </a:fld>
            <a:endParaRPr lang="en-US">
              <a:solidFill>
                <a:srgbClr val="534949"/>
              </a:solidFill>
              <a:latin typeface="Franklin Gothic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38928" y="6509375"/>
            <a:ext cx="301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6E774E"/>
                </a:solidFill>
              </a:rPr>
              <a:t>Caretta</a:t>
            </a:r>
            <a:r>
              <a:rPr lang="en-US" sz="1600" dirty="0" smtClean="0">
                <a:solidFill>
                  <a:srgbClr val="6E774E"/>
                </a:solidFill>
              </a:rPr>
              <a:t> Talk (Tues 13:20)</a:t>
            </a:r>
            <a:endParaRPr lang="en-US" sz="1600" dirty="0">
              <a:solidFill>
                <a:srgbClr val="6E7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JPARC-Nu">
  <a:themeElements>
    <a:clrScheme name="NBI06-T2K-Over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BI06-T2K-Overview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bg1"/>
            </a:gs>
            <a:gs pos="100000">
              <a:schemeClr val="accent1"/>
            </a:gs>
          </a:gsLst>
          <a:path path="rect">
            <a:fillToRect l="50000" t="50000" r="50000" b="50000"/>
          </a:path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NBI06-T2K-Over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BI06-T2K-Over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BI06-T2K-Over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rspective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RIB_modele_Pellemoin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5" id="{BF35D772-7A53-4E1A-A9D4-E368CD7CCB8B}" vid="{13B04FA5-FE3E-4615-9F0E-84CBDC5FBE6A}"/>
    </a:ext>
  </a:extLst>
</a:theme>
</file>

<file path=ppt/theme/theme8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1943</TotalTime>
  <Words>1809</Words>
  <Application>Microsoft Office PowerPoint</Application>
  <PresentationFormat>On-screen Show (4:3)</PresentationFormat>
  <Paragraphs>336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63" baseType="lpstr">
      <vt:lpstr>ＭＳ 明朝</vt:lpstr>
      <vt:lpstr>ＭＳ Ｐゴシック</vt:lpstr>
      <vt:lpstr>宋体</vt:lpstr>
      <vt:lpstr>Aharoni</vt:lpstr>
      <vt:lpstr>Arial</vt:lpstr>
      <vt:lpstr>Arial Narrow</vt:lpstr>
      <vt:lpstr>Britannic Bold</vt:lpstr>
      <vt:lpstr>Calibri</vt:lpstr>
      <vt:lpstr>Constantia</vt:lpstr>
      <vt:lpstr>Franklin Gothic Medium</vt:lpstr>
      <vt:lpstr>Helvetica</vt:lpstr>
      <vt:lpstr>Lucida Grande</vt:lpstr>
      <vt:lpstr>Symbol</vt:lpstr>
      <vt:lpstr>Tahoma</vt:lpstr>
      <vt:lpstr>Times</vt:lpstr>
      <vt:lpstr>Times New Roman</vt:lpstr>
      <vt:lpstr>Verdana</vt:lpstr>
      <vt:lpstr>Wingdings</vt:lpstr>
      <vt:lpstr>Wingdings 2</vt:lpstr>
      <vt:lpstr>ヒラギノ角ゴ Pro W3</vt:lpstr>
      <vt:lpstr>Perspective</vt:lpstr>
      <vt:lpstr>Grid</vt:lpstr>
      <vt:lpstr>Office Theme</vt:lpstr>
      <vt:lpstr>1_Office Theme</vt:lpstr>
      <vt:lpstr>1_Perspective</vt:lpstr>
      <vt:lpstr>3_Blank Presentation</vt:lpstr>
      <vt:lpstr>FRIB_modele_Pellemoine</vt:lpstr>
      <vt:lpstr>Оформление по умолчанию</vt:lpstr>
      <vt:lpstr>CERNCorporate4-3</vt:lpstr>
      <vt:lpstr>1_JPARC-Nu</vt:lpstr>
      <vt:lpstr>PowerPoint Presentation</vt:lpstr>
      <vt:lpstr>Successful Workshop!</vt:lpstr>
      <vt:lpstr>Thanks to:</vt:lpstr>
      <vt:lpstr>Targetry: A Vital Cog of the Accelerator Machine</vt:lpstr>
      <vt:lpstr>High Power Targetry Scope</vt:lpstr>
      <vt:lpstr>Focus Sessions</vt:lpstr>
      <vt:lpstr>PowerPoint Presentation</vt:lpstr>
      <vt:lpstr>Target Design Challenges</vt:lpstr>
      <vt:lpstr>Heat Removal and Thermal Stress Summary </vt:lpstr>
      <vt:lpstr>PowerPoint Presentation</vt:lpstr>
      <vt:lpstr>Radiation Damage &amp; Material Limits</vt:lpstr>
      <vt:lpstr>Target conceptual design</vt:lpstr>
      <vt:lpstr>Tungsten Lifetime Test Samples</vt:lpstr>
      <vt:lpstr>Radiation Damage Studies in Graphite Annealing of Damage at High Temperature (&gt; 1300ºC)</vt:lpstr>
      <vt:lpstr>PowerPoint Presentation</vt:lpstr>
      <vt:lpstr>PowerPoint Presentation</vt:lpstr>
      <vt:lpstr>Target Facility Simulation</vt:lpstr>
      <vt:lpstr>Ao Liu (Fermilab, Indiana University): Horn Optimization for nuSTORM</vt:lpstr>
      <vt:lpstr>Nikolai Mokhov (Fermilab): Beam-Induced Effects in Targets and Uncertainties in Modeling</vt:lpstr>
      <vt:lpstr>Target &amp; Beam Instrumentation</vt:lpstr>
      <vt:lpstr>Thermocouple Device at NuMI</vt:lpstr>
      <vt:lpstr>Imaging Solution at PSI </vt:lpstr>
      <vt:lpstr>Target Facility Challenges</vt:lpstr>
      <vt:lpstr>Target enclosures: pro &amp; cons of various solution</vt:lpstr>
      <vt:lpstr>Helium Vessel Construction</vt:lpstr>
      <vt:lpstr>Posters interesting to MAP?</vt:lpstr>
      <vt:lpstr>HPTW Conclusions and Future Directions (in no particular order)</vt:lpstr>
      <vt:lpstr>HPTW Conclusions and Future Directions (in no particular order) (2)</vt:lpstr>
      <vt:lpstr>HPTW Conclusions and Future Directions (in no particular order) (3)</vt:lpstr>
      <vt:lpstr>HPTW Conclusions and Future Directions (in no particular order) (4)</vt:lpstr>
      <vt:lpstr>My general observations</vt:lpstr>
      <vt:lpstr>RaDIATE</vt:lpstr>
      <vt:lpstr>Next Stop: Oxford! (HPTW 2016 at RAL)</vt:lpstr>
    </vt:vector>
  </TitlesOfParts>
  <Company>Fermilab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Hurh</dc:creator>
  <cp:lastModifiedBy>Kirk</cp:lastModifiedBy>
  <cp:revision>56</cp:revision>
  <dcterms:created xsi:type="dcterms:W3CDTF">2014-05-16T17:05:33Z</dcterms:created>
  <dcterms:modified xsi:type="dcterms:W3CDTF">2014-05-29T18:38:49Z</dcterms:modified>
</cp:coreProperties>
</file>