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</p:sldIdLst>
  <p:sldSz cx="6858000" cy="9144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-516" y="-4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8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9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6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5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63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4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4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7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67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79D8-C008-40D6-BE21-63B04D81DFFE}" type="datetimeFigureOut">
              <a:rPr lang="de-DE" smtClean="0"/>
              <a:pPr/>
              <a:t>22.05.2014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4066"/>
            <a:ext cx="11256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	</a:t>
            </a:r>
            <a:r>
              <a:rPr kumimoji="0" lang="en-US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82453" y="328582"/>
            <a:ext cx="6192688" cy="642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Assessment of beam-target interaction of IFMIF</a:t>
            </a:r>
            <a:b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 state of the art</a:t>
            </a:r>
            <a:endParaRPr lang="en-US" altLang="en-US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-27384" y="957952"/>
            <a:ext cx="689499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/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Knaster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D.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Bernardi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García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F.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Groeschel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R.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Heidinger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Ida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Ibarra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G.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Micchiche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F.S.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Nitti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Sugimoto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E.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Wakai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endParaRPr lang="en-GB" altLang="en-US" sz="800" i="1" baseline="30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IFMIF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/EVEDA Project Team,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Rokkasho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ENEA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Brasimone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Italy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CIEMAT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Madrid, Spain /  </a:t>
            </a:r>
            <a:r>
              <a:rPr lang="en-GB" altLang="en-US" sz="8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F4E,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Garching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Germany</a:t>
            </a:r>
          </a:p>
          <a:p>
            <a:pPr algn="ctr"/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IHI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Yokohama, Japan / 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JAEA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Rokkasho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JAEA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Oarai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KIT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Karlsruhe, Germany</a:t>
            </a:r>
          </a:p>
          <a:p>
            <a:endParaRPr lang="en-GB" alt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2" y="66644"/>
            <a:ext cx="652312" cy="3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810"/>
            <a:ext cx="6461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182593"/>
            <a:ext cx="504056" cy="2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1210829"/>
            <a:ext cx="514486" cy="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98" y="53696"/>
            <a:ext cx="7747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69469" y="1691680"/>
            <a:ext cx="3747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48" name="Gruppo 47"/>
          <p:cNvGrpSpPr/>
          <p:nvPr/>
        </p:nvGrpSpPr>
        <p:grpSpPr>
          <a:xfrm>
            <a:off x="3356992" y="3059832"/>
            <a:ext cx="3528392" cy="1880919"/>
            <a:chOff x="3140968" y="3131840"/>
            <a:chExt cx="3528392" cy="1880919"/>
          </a:xfrm>
        </p:grpSpPr>
        <p:grpSp>
          <p:nvGrpSpPr>
            <p:cNvPr id="4" name="Group 3"/>
            <p:cNvGrpSpPr/>
            <p:nvPr/>
          </p:nvGrpSpPr>
          <p:grpSpPr>
            <a:xfrm>
              <a:off x="3140969" y="3997012"/>
              <a:ext cx="1440161" cy="973251"/>
              <a:chOff x="5458193" y="3923929"/>
              <a:chExt cx="1274915" cy="958863"/>
            </a:xfrm>
          </p:grpSpPr>
          <p:pic>
            <p:nvPicPr>
              <p:cNvPr id="241" name="Picture 251" descr="pressure-targe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38339" b="12941"/>
              <a:stretch>
                <a:fillRect/>
              </a:stretch>
            </p:blipFill>
            <p:spPr bwMode="auto">
              <a:xfrm>
                <a:off x="5521937" y="3923929"/>
                <a:ext cx="960614" cy="813307"/>
              </a:xfrm>
              <a:prstGeom prst="rect">
                <a:avLst/>
              </a:prstGeom>
              <a:noFill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458193" y="4716018"/>
                <a:ext cx="1274915" cy="166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i="1" dirty="0" smtClean="0"/>
                  <a:t>Pressure profile along the channel [Pa]</a:t>
                </a:r>
                <a:endParaRPr lang="en-US" sz="500" i="1" dirty="0"/>
              </a:p>
            </p:txBody>
          </p:sp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184" y="3140095"/>
              <a:ext cx="1368152" cy="116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CasellaDiTesto 37"/>
            <p:cNvSpPr txBox="1"/>
            <p:nvPr/>
          </p:nvSpPr>
          <p:spPr>
            <a:xfrm>
              <a:off x="4365104" y="442798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Channel curvature radius gradually decreasing</a:t>
              </a:r>
            </a:p>
            <a:p>
              <a:pPr lvl="0">
                <a:buNone/>
                <a:defRPr/>
              </a:pPr>
              <a:r>
                <a:rPr lang="en-US" sz="800" dirty="0" smtClean="0"/>
                <a:t>      from nozzle exit ( 6 m ) to beam center (0.25 m)</a:t>
              </a:r>
            </a:p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 Li jet width 260 mm and thickness  25 mm</a:t>
              </a:r>
            </a:p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 Jet thickness variation accepted  +/- 1 mm</a:t>
              </a:r>
              <a:endParaRPr lang="en-US" sz="800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3140968" y="3347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Two step nozzle with a reduction rate</a:t>
              </a:r>
            </a:p>
            <a:p>
              <a:pPr lvl="0">
                <a:buNone/>
                <a:defRPr/>
              </a:pPr>
              <a:r>
                <a:rPr lang="en-US" sz="800" dirty="0" smtClean="0"/>
                <a:t>     10:2.5:1 to obtain a stable Li flow with a</a:t>
              </a:r>
              <a:br>
                <a:rPr lang="en-US" sz="800" dirty="0" smtClean="0"/>
              </a:br>
              <a:r>
                <a:rPr lang="en-US" sz="800" dirty="0" smtClean="0"/>
                <a:t>     velocity of 15 m/s in  a concave channel </a:t>
              </a:r>
              <a:br>
                <a:rPr lang="en-US" sz="800" dirty="0" smtClean="0"/>
              </a:br>
              <a:r>
                <a:rPr lang="en-US" sz="800" dirty="0" smtClean="0"/>
                <a:t>     open to the beam vacuum chamber. 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3212976" y="313184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None/>
                <a:defRPr/>
              </a:pPr>
              <a:r>
                <a:rPr lang="en-US" sz="900" b="1" u="sng" dirty="0" smtClean="0"/>
                <a:t>IFMIF target characteristics</a:t>
              </a:r>
            </a:p>
          </p:txBody>
        </p:sp>
      </p:grpSp>
      <p:grpSp>
        <p:nvGrpSpPr>
          <p:cNvPr id="80" name="Gruppo 79"/>
          <p:cNvGrpSpPr/>
          <p:nvPr/>
        </p:nvGrpSpPr>
        <p:grpSpPr>
          <a:xfrm>
            <a:off x="116632" y="1569150"/>
            <a:ext cx="6408712" cy="1325180"/>
            <a:chOff x="116632" y="1475656"/>
            <a:chExt cx="6408712" cy="132518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6632" y="1475656"/>
              <a:ext cx="6408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In the International Fusion Materials Irradiation Facility (IFMIF) two 40 MeV at 125 mA current deuteron beams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will impinge on a liquid Li target, to generate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a high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energy neutron flux for the Test Cell.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6632" y="1763688"/>
              <a:ext cx="4536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main requirement for an efficient and safe operation of the plant is the stability of the Li jet.</a:t>
              </a:r>
              <a:endParaRPr kumimoji="0" lang="it-IT" sz="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stability is related to the thermo-hydraulic behaviour and can be affected by the beam–target interaction.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6632" y="2174250"/>
              <a:ext cx="541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thermo-hydraulic behaviour of the jet has been continuously studied in the last 30 years,</a:t>
              </a:r>
            </a:p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theoretically and experimentally in consecutive different programs: FMIT, ESNIT, ISTC and IFMIF/EVEDA.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6632" y="2462282"/>
              <a:ext cx="45638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Concerns on the impact of the 10 MW beam power (1 GW/m</a:t>
              </a:r>
              <a:r>
                <a:rPr kumimoji="0" lang="en-US" sz="800" b="0" i="0" u="none" strike="noStrike" cap="none" normalizeH="0" baseline="30000" dirty="0" smtClean="0">
                  <a:ln>
                    <a:noFill/>
                  </a:ln>
                  <a:effectLst/>
                  <a:cs typeface="Arial" pitchFamily="34" charset="0"/>
                </a:rPr>
                <a:t>2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power density) and beam momentum transfer on the stability of the lithium screen are presented.</a:t>
              </a:r>
              <a:endParaRPr kumimoji="0" lang="it-IT" sz="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152636" y="3057575"/>
            <a:ext cx="2833683" cy="1492865"/>
            <a:chOff x="44624" y="3200416"/>
            <a:chExt cx="2702871" cy="1421775"/>
          </a:xfrm>
          <a:noFill/>
        </p:grpSpPr>
        <p:sp>
          <p:nvSpPr>
            <p:cNvPr id="65" name="CasellaDiTesto 64"/>
            <p:cNvSpPr txBox="1"/>
            <p:nvPr/>
          </p:nvSpPr>
          <p:spPr>
            <a:xfrm>
              <a:off x="44624" y="3474735"/>
              <a:ext cx="201622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2 x 5 MW D</a:t>
              </a:r>
              <a:r>
                <a:rPr lang="en-US" sz="800" baseline="30000" dirty="0" smtClean="0"/>
                <a:t>+</a:t>
              </a:r>
              <a:r>
                <a:rPr lang="en-US" sz="800" dirty="0" smtClean="0"/>
                <a:t> beams in CW </a:t>
              </a:r>
            </a:p>
            <a:p>
              <a:r>
                <a:rPr lang="en-US" sz="800" dirty="0" smtClean="0"/>
                <a:t>    (100% duty cycle) impinge the </a:t>
              </a:r>
            </a:p>
            <a:p>
              <a:r>
                <a:rPr lang="en-US" sz="800" dirty="0" smtClean="0"/>
                <a:t>    flowing Li screen with a beam</a:t>
              </a:r>
            </a:p>
            <a:p>
              <a:r>
                <a:rPr lang="en-US" sz="800" dirty="0" smtClean="0"/>
                <a:t>    footprint of 200 mm x 50 mm</a:t>
              </a:r>
            </a:p>
            <a:p>
              <a:r>
                <a:rPr lang="en-US" sz="800" dirty="0" smtClean="0"/>
                <a:t>    at an angle of ± 9⁰ with a </a:t>
              </a:r>
              <a:r>
                <a:rPr lang="en-US" sz="800" i="1" dirty="0" smtClean="0"/>
                <a:t>flat-top</a:t>
              </a:r>
              <a:r>
                <a:rPr lang="en-US" sz="800" dirty="0" smtClean="0"/>
                <a:t> profile.</a:t>
              </a:r>
            </a:p>
            <a:p>
              <a:endParaRPr lang="en-GB" sz="800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4624" y="4160526"/>
              <a:ext cx="20162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Bragg’s peak of D</a:t>
              </a:r>
              <a:r>
                <a:rPr lang="en-US" sz="800" baseline="30000" dirty="0" smtClean="0"/>
                <a:t>+</a:t>
              </a:r>
              <a:r>
                <a:rPr lang="en-US" sz="800" dirty="0" smtClean="0"/>
                <a:t> at 40 </a:t>
              </a:r>
              <a:r>
                <a:rPr lang="en-US" sz="800" dirty="0" err="1" smtClean="0"/>
                <a:t>MeV</a:t>
              </a:r>
              <a:r>
                <a:rPr lang="en-US" sz="800" dirty="0" smtClean="0"/>
                <a:t> in Li is</a:t>
              </a:r>
            </a:p>
            <a:p>
              <a:r>
                <a:rPr lang="en-US" sz="800" dirty="0" smtClean="0"/>
                <a:t>     around 19 mm. All beam energy is </a:t>
              </a:r>
            </a:p>
            <a:p>
              <a:r>
                <a:rPr lang="en-US" sz="800" dirty="0" smtClean="0"/>
                <a:t>     absorbed  at  21 mm.</a:t>
              </a:r>
              <a:endParaRPr lang="en-GB" sz="800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113308" y="3200416"/>
              <a:ext cx="1584176" cy="230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b="1" u="sng" dirty="0" smtClean="0"/>
                <a:t>IFMIF beam characteristics</a:t>
              </a:r>
            </a:p>
          </p:txBody>
        </p:sp>
        <p:pic>
          <p:nvPicPr>
            <p:cNvPr id="63" name="Image 1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4"/>
            <a:stretch>
              <a:fillRect/>
            </a:stretch>
          </p:blipFill>
          <p:spPr bwMode="auto">
            <a:xfrm>
              <a:off x="1626272" y="3202564"/>
              <a:ext cx="1121223" cy="60959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49" name="Gruppo 148"/>
          <p:cNvGrpSpPr/>
          <p:nvPr/>
        </p:nvGrpSpPr>
        <p:grpSpPr>
          <a:xfrm>
            <a:off x="3240360" y="5076056"/>
            <a:ext cx="3573016" cy="2183759"/>
            <a:chOff x="0" y="5133256"/>
            <a:chExt cx="3573016" cy="2183759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188640" y="5133256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900" b="1" u="sng" dirty="0" smtClean="0"/>
                <a:t>Thermal effects</a:t>
              </a:r>
            </a:p>
          </p:txBody>
        </p:sp>
        <p:grpSp>
          <p:nvGrpSpPr>
            <p:cNvPr id="77" name="Gruppo 76"/>
            <p:cNvGrpSpPr/>
            <p:nvPr/>
          </p:nvGrpSpPr>
          <p:grpSpPr>
            <a:xfrm>
              <a:off x="0" y="5364088"/>
              <a:ext cx="3573016" cy="1952927"/>
              <a:chOff x="0" y="5436096"/>
              <a:chExt cx="3573016" cy="1952927"/>
            </a:xfrm>
          </p:grpSpPr>
          <p:pic>
            <p:nvPicPr>
              <p:cNvPr id="238" name="Picture 254" descr="temperature-targe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36926" b="13234"/>
              <a:stretch>
                <a:fillRect/>
              </a:stretch>
            </p:blipFill>
            <p:spPr bwMode="auto">
              <a:xfrm>
                <a:off x="332621" y="6372200"/>
                <a:ext cx="1100981" cy="907017"/>
              </a:xfrm>
              <a:prstGeom prst="rect">
                <a:avLst/>
              </a:prstGeom>
              <a:noFill/>
            </p:spPr>
          </p:pic>
          <p:pic>
            <p:nvPicPr>
              <p:cNvPr id="36" name="Picture 35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5" r="16530" b="17392"/>
              <a:stretch/>
            </p:blipFill>
            <p:spPr bwMode="auto">
              <a:xfrm>
                <a:off x="2060848" y="5796136"/>
                <a:ext cx="132638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CasellaDiTesto 42"/>
              <p:cNvSpPr txBox="1"/>
              <p:nvPr/>
            </p:nvSpPr>
            <p:spPr>
              <a:xfrm>
                <a:off x="116632" y="5436096"/>
                <a:ext cx="3312368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</a:pPr>
                <a:r>
                  <a:rPr lang="en-US" sz="800" dirty="0" smtClean="0"/>
                  <a:t> Flowing Li is exposed to  beam during 3.3 ms . The temperature rises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800" dirty="0" smtClean="0"/>
                  <a:t>     in downstream direction reaching maximum at lower edge of the beam</a:t>
                </a:r>
                <a:br>
                  <a:rPr lang="en-US" sz="800" dirty="0" smtClean="0"/>
                </a:br>
                <a:r>
                  <a:rPr lang="en-US" sz="800" dirty="0" smtClean="0"/>
                  <a:t>     footprint. </a:t>
                </a: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1484784" y="6804248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</a:pPr>
                <a:r>
                  <a:rPr lang="en-US" sz="800" dirty="0" smtClean="0"/>
                  <a:t>  The 15 m/s speed evacuates the heat</a:t>
                </a:r>
                <a:br>
                  <a:rPr lang="en-US" sz="800" dirty="0" smtClean="0"/>
                </a:br>
                <a:r>
                  <a:rPr lang="en-US" sz="800" dirty="0" smtClean="0"/>
                  <a:t>      preventing heating of the </a:t>
                </a:r>
                <a:r>
                  <a:rPr lang="en-US" sz="800" dirty="0" err="1" smtClean="0"/>
                  <a:t>backwall</a:t>
                </a:r>
                <a:r>
                  <a:rPr lang="en-US" sz="800" dirty="0" smtClean="0"/>
                  <a:t> and</a:t>
                </a:r>
                <a:br>
                  <a:rPr lang="en-US" sz="800" dirty="0" smtClean="0"/>
                </a:br>
                <a:r>
                  <a:rPr lang="en-US" sz="800" dirty="0" smtClean="0"/>
                  <a:t>      guarantee a margin bigger of </a:t>
                </a:r>
                <a:r>
                  <a:rPr lang="en-US" sz="800" b="1" dirty="0" smtClean="0"/>
                  <a:t>41 K</a:t>
                </a:r>
                <a:r>
                  <a:rPr lang="en-US" sz="800" dirty="0" smtClean="0"/>
                  <a:t> at</a:t>
                </a:r>
                <a:br>
                  <a:rPr lang="en-US" sz="800" dirty="0" smtClean="0"/>
                </a:br>
                <a:r>
                  <a:rPr lang="en-US" sz="800" dirty="0" smtClean="0"/>
                  <a:t>     operational target pressure of 10</a:t>
                </a:r>
                <a:r>
                  <a:rPr lang="en-US" sz="800" baseline="30000" dirty="0" smtClean="0"/>
                  <a:t>-3 </a:t>
                </a:r>
                <a:r>
                  <a:rPr lang="en-US" sz="800" dirty="0" smtClean="0"/>
                  <a:t>Pa. </a:t>
                </a: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0" y="5868144"/>
                <a:ext cx="3096344" cy="51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lvl="0" indent="-72000">
                  <a:spcAft>
                    <a:spcPts val="200"/>
                  </a:spcAft>
                  <a:buFont typeface="Wingdings" pitchFamily="2" charset="2"/>
                  <a:buChar char="Ø"/>
                </a:pPr>
                <a:r>
                  <a:rPr lang="en-US" sz="800" dirty="0" smtClean="0"/>
                  <a:t> Centrifugal pressure (~</a:t>
                </a:r>
                <a:r>
                  <a:rPr lang="en-US" sz="800" dirty="0" err="1" smtClean="0"/>
                  <a:t>kPa</a:t>
                </a:r>
                <a:r>
                  <a:rPr lang="en-US" sz="800" dirty="0" smtClean="0"/>
                  <a:t>) raises</a:t>
                </a:r>
              </a:p>
              <a:p>
                <a:pPr marL="171450" lvl="0" indent="-72000">
                  <a:spcAft>
                    <a:spcPts val="200"/>
                  </a:spcAft>
                </a:pPr>
                <a:r>
                  <a:rPr lang="en-US" sz="800" dirty="0" smtClean="0"/>
                  <a:t>     saturation temperature in the  bulk</a:t>
                </a:r>
              </a:p>
              <a:p>
                <a:pPr marL="171450" lvl="0" indent="-72000">
                  <a:spcAft>
                    <a:spcPts val="200"/>
                  </a:spcAft>
                </a:pPr>
                <a:r>
                  <a:rPr lang="en-US" sz="800" dirty="0" smtClean="0"/>
                  <a:t>     of the liquid preventing nucleation.</a:t>
                </a:r>
              </a:p>
            </p:txBody>
          </p:sp>
        </p:grpSp>
      </p:grpSp>
      <p:cxnSp>
        <p:nvCxnSpPr>
          <p:cNvPr id="88" name="Connettore 1 87"/>
          <p:cNvCxnSpPr/>
          <p:nvPr/>
        </p:nvCxnSpPr>
        <p:spPr>
          <a:xfrm>
            <a:off x="116632" y="2987824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3374994" y="3049173"/>
            <a:ext cx="18002" cy="5254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>
            <a:off x="3501008" y="5004048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16632" y="4644008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1584176" y="1547664"/>
            <a:ext cx="3717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>
            <a:off x="3501008" y="7308304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>
            <a:off x="116632" y="7812360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po 149"/>
          <p:cNvGrpSpPr/>
          <p:nvPr/>
        </p:nvGrpSpPr>
        <p:grpSpPr>
          <a:xfrm>
            <a:off x="0" y="4716016"/>
            <a:ext cx="3456384" cy="3024336"/>
            <a:chOff x="3501008" y="4716016"/>
            <a:chExt cx="3456384" cy="302433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r="67252"/>
            <a:stretch>
              <a:fillRect/>
            </a:stretch>
          </p:blipFill>
          <p:spPr bwMode="auto">
            <a:xfrm>
              <a:off x="3933056" y="6444208"/>
              <a:ext cx="1556792" cy="18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 r="73230"/>
            <a:stretch>
              <a:fillRect/>
            </a:stretch>
          </p:blipFill>
          <p:spPr bwMode="auto">
            <a:xfrm>
              <a:off x="3905672" y="7524328"/>
              <a:ext cx="1080120" cy="20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CasellaDiTesto 70"/>
            <p:cNvSpPr txBox="1"/>
            <p:nvPr/>
          </p:nvSpPr>
          <p:spPr>
            <a:xfrm>
              <a:off x="3573016" y="4716016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900" b="1" u="sng" dirty="0" smtClean="0"/>
                <a:t>Pressure effects</a:t>
              </a:r>
              <a:endParaRPr lang="en-US" sz="900" dirty="0" smtClean="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3501008" y="4932040"/>
              <a:ext cx="244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800" dirty="0" smtClean="0"/>
                <a:t>   Wave pressures can appear in the  flowing Li by:</a:t>
              </a: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3573016" y="5076056"/>
              <a:ext cx="3284984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lvl="0" indent="-90488">
                <a:spcBef>
                  <a:spcPct val="20000"/>
                </a:spcBef>
                <a:buAutoNum type="arabicParenR"/>
              </a:pPr>
              <a:r>
                <a:rPr lang="en-US" sz="800" dirty="0" smtClean="0"/>
                <a:t> Thermal gradients</a:t>
              </a:r>
              <a:br>
                <a:rPr lang="en-US" sz="800" dirty="0" smtClean="0"/>
              </a:br>
              <a:r>
                <a:rPr lang="en-US" sz="800" dirty="0" smtClean="0"/>
                <a:t> Maximum expansion velocity due to thermal effects occurs on the free</a:t>
              </a:r>
              <a:br>
                <a:rPr lang="en-US" sz="800" dirty="0" smtClean="0"/>
              </a:br>
              <a:r>
                <a:rPr lang="en-US" sz="800" dirty="0" smtClean="0"/>
                <a:t> surface at the center of </a:t>
              </a:r>
              <a:r>
                <a:rPr lang="en-US" sz="800" dirty="0" smtClean="0">
                  <a:cs typeface="Arial" pitchFamily="34" charset="0"/>
                </a:rPr>
                <a:t>the beams footprint and </a:t>
              </a:r>
              <a:r>
                <a:rPr lang="en-US" sz="800" dirty="0" smtClean="0"/>
                <a:t>results of about</a:t>
              </a:r>
            </a:p>
            <a:p>
              <a:pPr marL="90488" lvl="0" indent="-90488">
                <a:spcBef>
                  <a:spcPct val="20000"/>
                </a:spcBef>
              </a:pPr>
              <a:r>
                <a:rPr lang="en-US" sz="800" dirty="0" smtClean="0"/>
                <a:t>     </a:t>
              </a:r>
              <a:r>
                <a:rPr lang="en-US" sz="800" b="1" dirty="0" smtClean="0"/>
                <a:t>0.05 m/s, </a:t>
              </a:r>
              <a:r>
                <a:rPr lang="en-US" sz="800" dirty="0" smtClean="0"/>
                <a:t>with  </a:t>
              </a:r>
              <a:r>
                <a:rPr lang="en-US" sz="800" dirty="0" smtClean="0">
                  <a:cs typeface="Arial" pitchFamily="34" charset="0"/>
                </a:rPr>
                <a:t>40 MeV of  energy and  </a:t>
              </a:r>
              <a:r>
                <a:rPr lang="en-US" sz="800" dirty="0" smtClean="0"/>
                <a:t>25 A/m</a:t>
              </a:r>
              <a:r>
                <a:rPr lang="en-US" sz="800" baseline="30000" dirty="0" smtClean="0"/>
                <a:t>2</a:t>
              </a:r>
              <a:r>
                <a:rPr lang="en-US" sz="800" dirty="0" smtClean="0"/>
                <a:t> </a:t>
              </a:r>
              <a:r>
                <a:rPr lang="en-US" sz="800" dirty="0" smtClean="0">
                  <a:cs typeface="Arial" pitchFamily="34" charset="0"/>
                </a:rPr>
                <a:t>of current density</a:t>
              </a:r>
              <a:r>
                <a:rPr lang="en-US" sz="800" dirty="0" smtClean="0"/>
                <a:t>.</a:t>
              </a:r>
              <a:br>
                <a:rPr lang="en-US" sz="800" dirty="0" smtClean="0"/>
              </a:br>
              <a:r>
                <a:rPr lang="en-US" sz="800" dirty="0" smtClean="0"/>
                <a:t> </a:t>
              </a: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3573016" y="5652120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Tx/>
                <a:buAutoNum type="arabicParenR" startAt="2"/>
              </a:pPr>
              <a:r>
                <a:rPr lang="en-US" sz="800" dirty="0" smtClean="0"/>
                <a:t> Beam momentum transfer</a:t>
              </a:r>
              <a:br>
                <a:rPr lang="en-US" sz="800" dirty="0" smtClean="0"/>
              </a:br>
              <a:r>
                <a:rPr lang="en-US" sz="800" dirty="0" smtClean="0"/>
                <a:t> The forces induced on the Li  by the beam momentum transfer</a:t>
              </a:r>
            </a:p>
            <a:p>
              <a:pPr marL="90488" indent="-90488"/>
              <a:r>
                <a:rPr lang="en-US" sz="800" dirty="0" smtClean="0"/>
                <a:t>     generate a pressure gradient and a velocity field: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3761656" y="6588224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800" dirty="0" smtClean="0"/>
                <a:t>  where E is the deuteron energy, </a:t>
              </a:r>
              <a:r>
                <a:rPr lang="en-US" sz="800" i="1" dirty="0" smtClean="0"/>
                <a:t>I(</a:t>
              </a:r>
              <a:r>
                <a:rPr lang="en-US" sz="800" i="1" dirty="0" err="1" smtClean="0"/>
                <a:t>x,y</a:t>
              </a:r>
              <a:r>
                <a:rPr lang="en-US" sz="800" i="1" dirty="0" smtClean="0"/>
                <a:t>)</a:t>
              </a:r>
              <a:r>
                <a:rPr lang="en-US" sz="800" dirty="0" smtClean="0"/>
                <a:t>  the current density, </a:t>
              </a:r>
              <a:r>
                <a:rPr lang="en-US" sz="800" i="1" dirty="0" smtClean="0"/>
                <a:t>e</a:t>
              </a:r>
              <a:r>
                <a:rPr lang="en-US" sz="800" dirty="0" smtClean="0"/>
                <a:t> the unit</a:t>
              </a:r>
              <a:br>
                <a:rPr lang="en-US" sz="800" dirty="0" smtClean="0"/>
              </a:br>
              <a:r>
                <a:rPr lang="en-US" sz="800" dirty="0" smtClean="0"/>
                <a:t>  of charge and </a:t>
              </a:r>
              <a:r>
                <a:rPr lang="en-US" sz="800" i="1" dirty="0" smtClean="0"/>
                <a:t>m</a:t>
              </a:r>
              <a:r>
                <a:rPr lang="en-US" sz="800" dirty="0" smtClean="0"/>
                <a:t> the deuteron mass; and give a maximum value</a:t>
              </a:r>
              <a:br>
                <a:rPr lang="en-US" sz="800" dirty="0" smtClean="0"/>
              </a:br>
              <a:r>
                <a:rPr lang="en-US" sz="800" dirty="0" smtClean="0"/>
                <a:t>  of </a:t>
              </a:r>
              <a:r>
                <a:rPr lang="en-US" sz="800" b="1" dirty="0" smtClean="0"/>
                <a:t>32 Pa</a:t>
              </a:r>
              <a:r>
                <a:rPr lang="en-US" sz="800" dirty="0" smtClean="0"/>
                <a:t>,</a:t>
              </a:r>
              <a:r>
                <a:rPr lang="en-US" sz="800" dirty="0"/>
                <a:t> </a:t>
              </a:r>
              <a:r>
                <a:rPr lang="en-US" sz="800" dirty="0" smtClean="0"/>
                <a:t>which would be damped by the about 9 </a:t>
              </a:r>
              <a:r>
                <a:rPr lang="en-US" sz="800" dirty="0" err="1" smtClean="0"/>
                <a:t>kPa</a:t>
              </a:r>
              <a:r>
                <a:rPr lang="en-US" sz="800" dirty="0" smtClean="0"/>
                <a:t> of centrifugal</a:t>
              </a:r>
              <a:br>
                <a:rPr lang="en-US" sz="800" dirty="0" smtClean="0"/>
              </a:br>
              <a:r>
                <a:rPr lang="en-US" sz="800" dirty="0" smtClean="0"/>
                <a:t>  pressure at  19 mm  depth.</a:t>
              </a:r>
              <a:endParaRPr lang="en-US" sz="800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3689648" y="7185774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Font typeface="Wingdings" pitchFamily="2" charset="2"/>
                <a:buChar char="Ø"/>
              </a:pPr>
              <a:r>
                <a:rPr lang="en-US" sz="800" dirty="0" smtClean="0"/>
                <a:t> The maximum velocity in beam direction, neglecting transversal</a:t>
              </a:r>
              <a:br>
                <a:rPr lang="en-US" sz="800" dirty="0" smtClean="0"/>
              </a:br>
              <a:r>
                <a:rPr lang="en-US" sz="800" dirty="0" smtClean="0"/>
                <a:t>     components and cancelling the pressure, results</a:t>
              </a:r>
              <a:endParaRPr lang="en-GB" sz="8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689648" y="6084168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The  pressure field induced in  beam direction, maximized </a:t>
              </a:r>
              <a:br>
                <a:rPr lang="en-US" sz="800" dirty="0" smtClean="0"/>
              </a:br>
              <a:r>
                <a:rPr lang="en-US" sz="800" dirty="0" smtClean="0"/>
                <a:t>     cancelling the velocities, results </a:t>
              </a:r>
              <a:endParaRPr lang="en-GB" sz="800" dirty="0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5085184" y="7524908"/>
              <a:ext cx="14401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and yield a value of   </a:t>
              </a:r>
              <a:r>
                <a:rPr lang="en-US" sz="800" b="1" dirty="0" smtClean="0"/>
                <a:t>0.5 m/s</a:t>
              </a:r>
              <a:r>
                <a:rPr lang="en-US" sz="800" dirty="0" smtClean="0"/>
                <a:t>.</a:t>
              </a:r>
              <a:endParaRPr lang="en-GB" sz="800" dirty="0"/>
            </a:p>
          </p:txBody>
        </p:sp>
      </p:grpSp>
      <p:cxnSp>
        <p:nvCxnSpPr>
          <p:cNvPr id="122" name="Connettore 1 121"/>
          <p:cNvCxnSpPr/>
          <p:nvPr/>
        </p:nvCxnSpPr>
        <p:spPr>
          <a:xfrm>
            <a:off x="3501008" y="8316416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188640" y="838842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800" dirty="0" smtClean="0"/>
              <a:t>  The maximum theoretical transversal velocities due to thermal expansion of the jet ( 0,05 m/s) and to momentum beam transfer  (0,5 m/s) are of</a:t>
            </a:r>
            <a:br>
              <a:rPr lang="en-US" sz="800" dirty="0" smtClean="0"/>
            </a:br>
            <a:r>
              <a:rPr lang="en-US" sz="800" dirty="0" smtClean="0"/>
              <a:t>      some order of magnitude lower than the average jet velocity (15 m/s), the jet thickness variation induced in the foot print area will be lower of the</a:t>
            </a:r>
          </a:p>
          <a:p>
            <a:pPr algn="just">
              <a:spcBef>
                <a:spcPts val="0"/>
              </a:spcBef>
            </a:pPr>
            <a:r>
              <a:rPr lang="en-US" sz="800" dirty="0" smtClean="0"/>
              <a:t>      tolerance accepted (+/- 1 mm).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800" dirty="0" smtClean="0"/>
              <a:t> The maximum theoretical pressure gradients due to momentum beam transfer (32 Pa) are of some order of magnitude lower than centrifugal</a:t>
            </a:r>
            <a:br>
              <a:rPr lang="en-US" sz="800" dirty="0" smtClean="0"/>
            </a:br>
            <a:r>
              <a:rPr lang="en-US" sz="800" dirty="0" smtClean="0"/>
              <a:t>     pressures of ~</a:t>
            </a:r>
            <a:r>
              <a:rPr lang="en-US" sz="800" dirty="0" err="1" smtClean="0"/>
              <a:t>kPa</a:t>
            </a:r>
            <a:r>
              <a:rPr lang="en-US" sz="800" dirty="0" smtClean="0"/>
              <a:t>, constructive interferences are not expected.</a:t>
            </a:r>
            <a:endParaRPr lang="en-GB" sz="800" dirty="0"/>
          </a:p>
        </p:txBody>
      </p:sp>
      <p:sp>
        <p:nvSpPr>
          <p:cNvPr id="143" name="CasellaDiTesto 142"/>
          <p:cNvSpPr txBox="1"/>
          <p:nvPr/>
        </p:nvSpPr>
        <p:spPr>
          <a:xfrm>
            <a:off x="116632" y="7812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900" b="1" u="sng" dirty="0" smtClean="0"/>
              <a:t>Conclusions</a:t>
            </a:r>
            <a:endParaRPr lang="en-US" sz="900" b="1" i="1" u="sng" dirty="0" smtClean="0"/>
          </a:p>
        </p:txBody>
      </p:sp>
      <p:sp>
        <p:nvSpPr>
          <p:cNvPr id="144" name="CasellaDiTesto 143"/>
          <p:cNvSpPr txBox="1"/>
          <p:nvPr/>
        </p:nvSpPr>
        <p:spPr>
          <a:xfrm>
            <a:off x="116632" y="79563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Analysis performed and experiments available show that the 1GW/m</a:t>
            </a:r>
            <a:r>
              <a:rPr lang="en-US" sz="800" baseline="30000" dirty="0" smtClean="0"/>
              <a:t>2</a:t>
            </a:r>
            <a:r>
              <a:rPr lang="en-US" sz="800" dirty="0" smtClean="0"/>
              <a:t> beam power density will not induce instabilities in the flowing Li screen of IFMIF. </a:t>
            </a:r>
            <a:endParaRPr lang="en-GB" sz="800" dirty="0"/>
          </a:p>
        </p:txBody>
      </p:sp>
      <p:grpSp>
        <p:nvGrpSpPr>
          <p:cNvPr id="151" name="Gruppo 150"/>
          <p:cNvGrpSpPr/>
          <p:nvPr/>
        </p:nvGrpSpPr>
        <p:grpSpPr>
          <a:xfrm>
            <a:off x="3429000" y="7380312"/>
            <a:ext cx="3600400" cy="923910"/>
            <a:chOff x="116632" y="7452320"/>
            <a:chExt cx="3600400" cy="923910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116632" y="7668344"/>
              <a:ext cx="36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RIA project (Argonne Lab.) carried out experimental validation of 1 MeV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e-beam interacting with cross-flowing Li. Power densities were modulated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up to 25.4 GW/m</a:t>
              </a:r>
              <a:r>
                <a:rPr lang="en-US" sz="800" baseline="30000" dirty="0" smtClean="0"/>
                <a:t>2</a:t>
              </a:r>
              <a:r>
                <a:rPr lang="en-US" sz="800" dirty="0" smtClean="0"/>
                <a:t> and flowing speeds up to 6 m/s with no instabilities.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Positive </a:t>
              </a:r>
              <a:r>
                <a:rPr lang="el-GR" sz="800" dirty="0" smtClean="0"/>
                <a:t>Δ</a:t>
              </a:r>
              <a:r>
                <a:rPr lang="en-GB" sz="800" dirty="0" smtClean="0"/>
                <a:t>P were</a:t>
              </a:r>
              <a:r>
                <a:rPr lang="en-US" sz="800" dirty="0" smtClean="0"/>
                <a:t> observed in  Li free surface during beam operation due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to ion induced gas desorption.</a:t>
              </a:r>
            </a:p>
          </p:txBody>
        </p:sp>
        <p:sp>
          <p:nvSpPr>
            <p:cNvPr id="148" name="CasellaDiTesto 147"/>
            <p:cNvSpPr txBox="1"/>
            <p:nvPr/>
          </p:nvSpPr>
          <p:spPr>
            <a:xfrm>
              <a:off x="116632" y="7452320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900" b="1" u="sng" dirty="0" smtClean="0"/>
                <a:t>Experimental validation</a:t>
              </a:r>
              <a:endParaRPr lang="en-GB" sz="900" dirty="0"/>
            </a:p>
          </p:txBody>
        </p:sp>
      </p:grpSp>
      <p:sp>
        <p:nvSpPr>
          <p:cNvPr id="79" name="テキスト ボックス 2"/>
          <p:cNvSpPr txBox="1">
            <a:spLocks noChangeAspect="1" noChangeArrowheads="1"/>
          </p:cNvSpPr>
          <p:nvPr/>
        </p:nvSpPr>
        <p:spPr bwMode="auto">
          <a:xfrm>
            <a:off x="3478797" y="7140769"/>
            <a:ext cx="1534379" cy="1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Temperature profile along the channel [K]</a:t>
            </a:r>
            <a:endParaRPr kumimoji="0" lang="en-US" altLang="ja-JP" sz="5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811" y="6442072"/>
            <a:ext cx="684076" cy="13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5538171" y="6444208"/>
            <a:ext cx="109081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Distance from </a:t>
            </a:r>
            <a:r>
              <a:rPr lang="en-US" sz="400" dirty="0" err="1" smtClean="0"/>
              <a:t>backplate</a:t>
            </a:r>
            <a:r>
              <a:rPr lang="en-US" sz="400" dirty="0" smtClean="0"/>
              <a:t> wall [mm]</a:t>
            </a:r>
            <a:endParaRPr lang="en-US" sz="400" dirty="0"/>
          </a:p>
        </p:txBody>
      </p:sp>
      <p:sp>
        <p:nvSpPr>
          <p:cNvPr id="10" name="Rectangle 9"/>
          <p:cNvSpPr/>
          <p:nvPr/>
        </p:nvSpPr>
        <p:spPr>
          <a:xfrm>
            <a:off x="5301208" y="5940152"/>
            <a:ext cx="12313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52045" y="6023708"/>
            <a:ext cx="6441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Temperature [K]</a:t>
            </a:r>
            <a:endParaRPr lang="en-US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1128" y="2736642"/>
            <a:ext cx="21602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IFMIF scheme of  main facilities: Linear Accelerator; Lithium Target; Test Cell</a:t>
            </a:r>
            <a:endParaRPr lang="en-US" sz="5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4864" y="4489742"/>
            <a:ext cx="10081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Beam energy deposition</a:t>
            </a:r>
            <a:endParaRPr lang="en-US" sz="5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2093175" y="3658271"/>
            <a:ext cx="10081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Beam density</a:t>
            </a:r>
            <a:endParaRPr lang="en-US" sz="500" i="1" dirty="0"/>
          </a:p>
        </p:txBody>
      </p:sp>
      <p:sp>
        <p:nvSpPr>
          <p:cNvPr id="83" name="テキスト ボックス 2"/>
          <p:cNvSpPr txBox="1">
            <a:spLocks noChangeAspect="1" noChangeArrowheads="1"/>
          </p:cNvSpPr>
          <p:nvPr/>
        </p:nvSpPr>
        <p:spPr bwMode="auto">
          <a:xfrm>
            <a:off x="5301208" y="6564705"/>
            <a:ext cx="1328579" cy="1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5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T</a:t>
            </a:r>
            <a:r>
              <a:rPr kumimoji="0" lang="en-US" altLang="ja-JP" sz="5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max</a:t>
            </a:r>
            <a:r>
              <a:rPr kumimoji="0" lang="en-US" altLang="ja-JP" sz="5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 </a:t>
            </a:r>
            <a:r>
              <a:rPr lang="en-US" altLang="ja-JP" sz="500" i="1" dirty="0" smtClean="0">
                <a:ea typeface="MS PMincho" pitchFamily="18" charset="-128"/>
                <a:cs typeface="Times New Roman" pitchFamily="18" charset="0"/>
              </a:rPr>
              <a:t>and  </a:t>
            </a:r>
            <a:r>
              <a:rPr lang="en-US" altLang="ja-JP" sz="500" i="1" dirty="0" err="1" smtClean="0">
                <a:ea typeface="MS PMincho" pitchFamily="18" charset="-128"/>
                <a:cs typeface="Times New Roman" pitchFamily="18" charset="0"/>
              </a:rPr>
              <a:t>T</a:t>
            </a:r>
            <a:r>
              <a:rPr lang="en-US" altLang="ja-JP" sz="500" i="1" baseline="-25000" dirty="0" err="1" smtClean="0">
                <a:ea typeface="MS PMincho" pitchFamily="18" charset="-128"/>
                <a:cs typeface="Times New Roman" pitchFamily="18" charset="0"/>
              </a:rPr>
              <a:t>sat</a:t>
            </a:r>
            <a:r>
              <a:rPr lang="en-US" altLang="ja-JP" sz="500" i="1" baseline="-25000" dirty="0" smtClean="0">
                <a:ea typeface="MS PMincho" pitchFamily="18" charset="-128"/>
                <a:cs typeface="Times New Roman" pitchFamily="18" charset="0"/>
              </a:rPr>
              <a:t> </a:t>
            </a:r>
            <a:r>
              <a:rPr kumimoji="0" lang="en-US" altLang="ja-JP" sz="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at beam footprint lower edge</a:t>
            </a:r>
            <a:endParaRPr kumimoji="0" lang="en-US" altLang="ja-JP" sz="5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61248" y="4229120"/>
            <a:ext cx="8052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Lithium Target section</a:t>
            </a:r>
            <a:endParaRPr lang="en-US" sz="500" i="1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1785238"/>
            <a:ext cx="1738676" cy="9489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44970" y="3757852"/>
            <a:ext cx="1195390" cy="790116"/>
            <a:chOff x="2060848" y="3779912"/>
            <a:chExt cx="1224136" cy="865729"/>
          </a:xfrm>
        </p:grpSpPr>
        <p:sp>
          <p:nvSpPr>
            <p:cNvPr id="23" name="Rectangle 22"/>
            <p:cNvSpPr/>
            <p:nvPr/>
          </p:nvSpPr>
          <p:spPr>
            <a:xfrm>
              <a:off x="2060848" y="3827548"/>
              <a:ext cx="1224136" cy="811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174" y="3779912"/>
              <a:ext cx="1191809" cy="865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668</Words>
  <Application>Microsoft Office PowerPoint</Application>
  <PresentationFormat>On-screen Show (4:3)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MS PMincho</vt:lpstr>
      <vt:lpstr>Arial</vt:lpstr>
      <vt:lpstr>Calibri</vt:lpstr>
      <vt:lpstr>Times</vt:lpstr>
      <vt:lpstr>Times New Roman</vt:lpstr>
      <vt:lpstr>Wingdings</vt:lpstr>
      <vt:lpstr>Office Theme</vt:lpstr>
      <vt:lpstr>PowerPoint Presentation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for flow and flow stability control in IFMIF F. Groeschel*, M. Ida**, G. Garin* *IFMIF/EVEDA Project Team, Rokkasho-mura, Japan **JAEA Target Development Group, Tokai-mura, Japan</dc:title>
  <dc:creator>Your User Name</dc:creator>
  <cp:lastModifiedBy>Kirk T McDonald</cp:lastModifiedBy>
  <cp:revision>164</cp:revision>
  <cp:lastPrinted>2014-05-15T02:24:58Z</cp:lastPrinted>
  <dcterms:created xsi:type="dcterms:W3CDTF">2010-09-23T14:03:54Z</dcterms:created>
  <dcterms:modified xsi:type="dcterms:W3CDTF">2014-05-23T02:41:56Z</dcterms:modified>
</cp:coreProperties>
</file>