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handoutMasterIdLst>
    <p:handoutMasterId r:id="rId29"/>
  </p:handoutMasterIdLst>
  <p:sldIdLst>
    <p:sldId id="256" r:id="rId2"/>
    <p:sldId id="276" r:id="rId3"/>
    <p:sldId id="257" r:id="rId4"/>
    <p:sldId id="305" r:id="rId5"/>
    <p:sldId id="259" r:id="rId6"/>
    <p:sldId id="306" r:id="rId7"/>
    <p:sldId id="330" r:id="rId8"/>
    <p:sldId id="310" r:id="rId9"/>
    <p:sldId id="275" r:id="rId10"/>
    <p:sldId id="300" r:id="rId11"/>
    <p:sldId id="293" r:id="rId12"/>
    <p:sldId id="332" r:id="rId13"/>
    <p:sldId id="324" r:id="rId14"/>
    <p:sldId id="326" r:id="rId15"/>
    <p:sldId id="327" r:id="rId16"/>
    <p:sldId id="328" r:id="rId17"/>
    <p:sldId id="329" r:id="rId18"/>
    <p:sldId id="280" r:id="rId19"/>
    <p:sldId id="282" r:id="rId20"/>
    <p:sldId id="313" r:id="rId21"/>
    <p:sldId id="295" r:id="rId22"/>
    <p:sldId id="322" r:id="rId23"/>
    <p:sldId id="323" r:id="rId24"/>
    <p:sldId id="314" r:id="rId25"/>
    <p:sldId id="331" r:id="rId26"/>
    <p:sldId id="289" r:id="rId27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878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71" d="100"/>
          <a:sy n="71" d="100"/>
        </p:scale>
        <p:origin x="-279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0AC24C-AAC8-4C53-AEBF-4191F32F23A9}" type="datetimeFigureOut">
              <a:rPr lang="es-ES" smtClean="0"/>
              <a:t>04/11/2014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BDA9B6-A9F7-4E50-A982-A8D4187A7E09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450977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6D3D03-31EE-470A-919B-9C52E480ACE6}" type="datetimeFigureOut">
              <a:rPr lang="es-ES" smtClean="0"/>
              <a:t>04/11/2014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7EFD9E-6BEF-46D5-8CCF-8349BE8CD7A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847152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6FA4920-0BE5-4367-88AE-23AD4810526E}" type="slidenum">
              <a:rPr lang="en-GB" altLang="es-ES" smtClean="0"/>
              <a:pPr eaLnBrk="1" hangingPunct="1">
                <a:spcBef>
                  <a:spcPct val="0"/>
                </a:spcBef>
              </a:pPr>
              <a:t>4</a:t>
            </a:fld>
            <a:endParaRPr lang="en-GB" altLang="es-ES" smtClean="0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74763" y="668338"/>
            <a:ext cx="4322762" cy="3241675"/>
          </a:xfrm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" altLang="es-ES" smtClean="0"/>
          </a:p>
        </p:txBody>
      </p:sp>
    </p:spTree>
    <p:extLst>
      <p:ext uri="{BB962C8B-B14F-4D97-AF65-F5344CB8AC3E}">
        <p14:creationId xmlns:p14="http://schemas.microsoft.com/office/powerpoint/2010/main" val="17835290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9899A25-0D7B-456E-9755-9B725B6738D7}" type="slidenum">
              <a:rPr lang="en-GB" altLang="es-ES" smtClean="0"/>
              <a:pPr eaLnBrk="1" hangingPunct="1">
                <a:spcBef>
                  <a:spcPct val="0"/>
                </a:spcBef>
              </a:pPr>
              <a:t>8</a:t>
            </a:fld>
            <a:endParaRPr lang="en-GB" altLang="es-ES" smtClean="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6109" y="4344135"/>
            <a:ext cx="5025783" cy="4114800"/>
          </a:xfrm>
          <a:noFill/>
        </p:spPr>
        <p:txBody>
          <a:bodyPr/>
          <a:lstStyle/>
          <a:p>
            <a:endParaRPr lang="es-ES" altLang="es-ES" smtClean="0"/>
          </a:p>
        </p:txBody>
      </p:sp>
    </p:spTree>
    <p:extLst>
      <p:ext uri="{BB962C8B-B14F-4D97-AF65-F5344CB8AC3E}">
        <p14:creationId xmlns:p14="http://schemas.microsoft.com/office/powerpoint/2010/main" val="38665144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79852A-BDA0-4611-8AB8-2CC6E2254F94}" type="slidenum">
              <a:rPr lang="en-GB" altLang="es-ES"/>
              <a:pPr/>
              <a:t>10</a:t>
            </a:fld>
            <a:endParaRPr lang="en-GB" altLang="es-E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3570582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F0929F-38FA-4527-BD1D-A63227B9DEAD}" type="slidenum">
              <a:rPr lang="es-ES" altLang="es-ES"/>
              <a:pPr/>
              <a:t>12</a:t>
            </a:fld>
            <a:endParaRPr lang="es-ES" altLang="es-ES"/>
          </a:p>
        </p:txBody>
      </p:sp>
      <p:sp>
        <p:nvSpPr>
          <p:cNvPr id="177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s-ES"/>
          </a:p>
        </p:txBody>
      </p:sp>
    </p:spTree>
    <p:extLst>
      <p:ext uri="{BB962C8B-B14F-4D97-AF65-F5344CB8AC3E}">
        <p14:creationId xmlns:p14="http://schemas.microsoft.com/office/powerpoint/2010/main" val="29579450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4A59D-FF0F-42A0-93E6-0C5538ABD67B}" type="datetime1">
              <a:rPr lang="es-ES" smtClean="0"/>
              <a:t>04/11/2014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RaDIATE Collaboration Meeting . May 19, 2014</a:t>
            </a: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A598D-0EDB-4DEE-9B12-8D499D326564}" type="slidenum">
              <a:rPr lang="es-ES" smtClean="0"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762EB-DEDA-4163-9B73-81FC8553C4E8}" type="datetime1">
              <a:rPr lang="es-ES" smtClean="0"/>
              <a:t>04/11/2014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RaDIATE Collaboration Meeting . May 19, 2014</a:t>
            </a: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A598D-0EDB-4DEE-9B12-8D499D326564}" type="slidenum">
              <a:rPr lang="es-ES" smtClean="0"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EDDF8-218F-4795-83B3-38A070AAA7A5}" type="datetime1">
              <a:rPr lang="es-ES" smtClean="0"/>
              <a:t>04/11/2014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RaDIATE Collaboration Meeting . May 19, 2014</a:t>
            </a: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A598D-0EDB-4DEE-9B12-8D499D326564}" type="slidenum">
              <a:rPr lang="es-ES" smtClean="0"/>
              <a:t>‹#›</a:t>
            </a:fld>
            <a:endParaRPr lang="es-E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s-ES" alt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0" y="6524625"/>
            <a:ext cx="3924300" cy="3524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altLang="es-ES"/>
              <a:t>ICENES 2011, San Francisco (USA), May 15th-19th 2011</a:t>
            </a: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B047190-5B8B-42F8-91ED-EE022C3EE9F4}" type="slidenum">
              <a:rPr lang="es-ES" altLang="es-ES"/>
              <a:pPr/>
              <a:t>‹#›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727814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pic>
        <p:nvPicPr>
          <p:cNvPr id="8" name="Picture 8" descr="Y:\00-TECHNOFUSION\23-LOGOS\CIEMAT-MINECO_3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1732085" cy="2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0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9" t="14444" b="14886"/>
          <a:stretch>
            <a:fillRect/>
          </a:stretch>
        </p:blipFill>
        <p:spPr bwMode="auto">
          <a:xfrm>
            <a:off x="7819496" y="299472"/>
            <a:ext cx="1072984" cy="43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Rectángulo"/>
          <p:cNvSpPr/>
          <p:nvPr userDrawn="1"/>
        </p:nvSpPr>
        <p:spPr>
          <a:xfrm>
            <a:off x="6312419" y="6623774"/>
            <a:ext cx="286809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100" dirty="0" err="1" smtClean="0"/>
              <a:t>RaDIATE</a:t>
            </a:r>
            <a:r>
              <a:rPr lang="es-ES" sz="1100" dirty="0" smtClean="0"/>
              <a:t> </a:t>
            </a:r>
            <a:r>
              <a:rPr lang="es-ES" sz="1100" dirty="0" err="1" smtClean="0"/>
              <a:t>Collaboration</a:t>
            </a:r>
            <a:r>
              <a:rPr lang="es-ES" sz="1100" dirty="0" smtClean="0"/>
              <a:t> Meeting . </a:t>
            </a:r>
            <a:r>
              <a:rPr lang="es-ES" sz="1100" dirty="0" err="1" smtClean="0"/>
              <a:t>May</a:t>
            </a:r>
            <a:r>
              <a:rPr lang="es-ES" sz="1100" dirty="0" smtClean="0"/>
              <a:t> 19, 2014</a:t>
            </a:r>
            <a:endParaRPr lang="es-ES" sz="110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EF0AE-6CC1-45AB-9947-1A0308F03E7E}" type="datetime1">
              <a:rPr lang="es-ES" smtClean="0"/>
              <a:t>04/11/2014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RaDIATE Collaboration Meeting . May 19, 2014</a:t>
            </a: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A598D-0EDB-4DEE-9B12-8D499D326564}" type="slidenum">
              <a:rPr lang="es-ES" smtClean="0"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96EF0-4830-4AA5-9C19-D10EBB34FD7A}" type="datetime1">
              <a:rPr lang="es-ES" smtClean="0"/>
              <a:t>04/11/2014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RaDIATE Collaboration Meeting . May 19, 2014</a:t>
            </a: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A598D-0EDB-4DEE-9B12-8D499D326564}" type="slidenum">
              <a:rPr lang="es-ES" smtClean="0"/>
              <a:t>‹#›</a:t>
            </a:fld>
            <a:endParaRPr lang="es-E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E7983-BA15-49A1-B57E-FA154C2C05E0}" type="datetime1">
              <a:rPr lang="es-ES" smtClean="0"/>
              <a:t>04/11/2014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RaDIATE Collaboration Meeting . May 19, 2014</a:t>
            </a:r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A598D-0EDB-4DEE-9B12-8D499D326564}" type="slidenum">
              <a:rPr lang="es-ES" smtClean="0"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3441A-EAC0-456D-9A01-6E2A40A7DF7C}" type="datetime1">
              <a:rPr lang="es-ES" smtClean="0"/>
              <a:t>04/11/2014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RaDIATE Collaboration Meeting . May 19, 2014</a:t>
            </a:r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A598D-0EDB-4DEE-9B12-8D499D326564}" type="slidenum">
              <a:rPr lang="es-ES" smtClean="0"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2015C-C777-4073-BC76-418031B884A0}" type="datetime1">
              <a:rPr lang="es-ES" smtClean="0"/>
              <a:t>04/11/2014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RaDIATE Collaboration Meeting . May 19, 2014</a:t>
            </a:r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A598D-0EDB-4DEE-9B12-8D499D326564}" type="slidenum">
              <a:rPr lang="es-ES" smtClean="0"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70FA5-6583-47D0-A3AB-69838110FFB3}" type="datetime1">
              <a:rPr lang="es-ES" smtClean="0"/>
              <a:t>04/11/2014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RaDIATE Collaboration Meeting . May 19, 2014</a:t>
            </a: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A598D-0EDB-4DEE-9B12-8D499D326564}" type="slidenum">
              <a:rPr lang="es-ES" smtClean="0"/>
              <a:t>‹#›</a:t>
            </a:fld>
            <a:endParaRPr lang="es-E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68859-B54A-4DF0-B096-E7A6F900DA84}" type="datetime1">
              <a:rPr lang="es-ES" smtClean="0"/>
              <a:t>04/11/2014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RaDIATE Collaboration Meeting . May 19, 2014</a:t>
            </a: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A598D-0EDB-4DEE-9B12-8D499D326564}" type="slidenum">
              <a:rPr lang="es-ES" smtClean="0"/>
              <a:t>‹#›</a:t>
            </a:fld>
            <a:endParaRPr lang="es-E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7E516C7B-9063-4F88-B6C0-2C513341D722}" type="datetime1">
              <a:rPr lang="es-ES" smtClean="0"/>
              <a:t>04/11/2014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RaDIATE Collaboration Meeting . May 19, 2014</a:t>
            </a: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274A598D-0EDB-4DEE-9B12-8D499D326564}" type="slidenum">
              <a:rPr lang="es-ES" smtClean="0"/>
              <a:t>‹#›</a:t>
            </a:fld>
            <a:endParaRPr lang="es-E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w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33.png"/><Relationship Id="rId7" Type="http://schemas.openxmlformats.org/officeDocument/2006/relationships/image" Target="../media/image3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microsoft.com/office/2007/relationships/hdphoto" Target="../media/hdphoto1.wdp"/><Relationship Id="rId4" Type="http://schemas.openxmlformats.org/officeDocument/2006/relationships/image" Target="../media/image34.png"/><Relationship Id="rId9" Type="http://schemas.openxmlformats.org/officeDocument/2006/relationships/image" Target="../media/image32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3" Type="http://schemas.openxmlformats.org/officeDocument/2006/relationships/image" Target="../media/image37.png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5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tiff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Rectángulo"/>
          <p:cNvSpPr>
            <a:spLocks noGrp="1" noChangeArrowheads="1"/>
          </p:cNvSpPr>
          <p:nvPr>
            <p:ph type="ctrTitle"/>
          </p:nvPr>
        </p:nvSpPr>
        <p:spPr bwMode="auto">
          <a:xfrm>
            <a:off x="683568" y="1826821"/>
            <a:ext cx="77724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es-ES" sz="2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Fusion Technology at CIEMAT</a:t>
            </a:r>
            <a:endParaRPr lang="es-ES" altLang="es-ES" sz="2800" b="1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>
              <a:defRPr/>
            </a:pPr>
            <a:r>
              <a:rPr lang="es-ES" altLang="es-ES" sz="2800" b="1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Overview</a:t>
            </a:r>
            <a:r>
              <a:rPr lang="es-ES" altLang="es-ES" sz="2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Material </a:t>
            </a:r>
            <a:r>
              <a:rPr lang="es-ES" altLang="es-ES" sz="2800" b="1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Irradiation</a:t>
            </a:r>
            <a:r>
              <a:rPr lang="es-ES" altLang="es-ES" sz="2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altLang="es-ES" sz="2800" b="1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Activities</a:t>
            </a:r>
            <a:endParaRPr lang="es-ES" altLang="es-ES" sz="2800" b="1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628009"/>
            <a:ext cx="6400800" cy="1889223"/>
          </a:xfrm>
        </p:spPr>
        <p:txBody>
          <a:bodyPr>
            <a:normAutofit/>
          </a:bodyPr>
          <a:lstStyle/>
          <a:p>
            <a:pPr algn="ctr">
              <a:lnSpc>
                <a:spcPct val="80000"/>
              </a:lnSpc>
            </a:pPr>
            <a:r>
              <a:rPr lang="en-GB" altLang="es-ES" sz="2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 Ibarra</a:t>
            </a:r>
          </a:p>
          <a:p>
            <a:pPr>
              <a:lnSpc>
                <a:spcPct val="80000"/>
              </a:lnSpc>
            </a:pPr>
            <a:endParaRPr lang="es-ES" dirty="0" smtClean="0"/>
          </a:p>
          <a:p>
            <a:pPr>
              <a:lnSpc>
                <a:spcPct val="80000"/>
              </a:lnSpc>
            </a:pPr>
            <a:endParaRPr lang="es-ES" dirty="0"/>
          </a:p>
          <a:p>
            <a:pPr>
              <a:lnSpc>
                <a:spcPct val="80000"/>
              </a:lnSpc>
            </a:pPr>
            <a:endParaRPr lang="es-ES" dirty="0"/>
          </a:p>
          <a:p>
            <a:pPr>
              <a:lnSpc>
                <a:spcPct val="80000"/>
              </a:lnSpc>
            </a:pPr>
            <a:r>
              <a:rPr lang="es-ES" dirty="0" err="1" smtClean="0"/>
              <a:t>RaDIATE</a:t>
            </a:r>
            <a:r>
              <a:rPr lang="es-ES" dirty="0" smtClean="0"/>
              <a:t> </a:t>
            </a:r>
            <a:r>
              <a:rPr lang="es-ES" dirty="0" err="1"/>
              <a:t>Collaboration</a:t>
            </a:r>
            <a:r>
              <a:rPr lang="es-ES" dirty="0"/>
              <a:t> Meeting . </a:t>
            </a:r>
            <a:r>
              <a:rPr lang="es-ES" dirty="0" err="1"/>
              <a:t>May</a:t>
            </a:r>
            <a:r>
              <a:rPr lang="es-ES" dirty="0"/>
              <a:t> 19, 2014</a:t>
            </a:r>
          </a:p>
          <a:p>
            <a:pPr marL="457200" indent="-457200" algn="ctr">
              <a:lnSpc>
                <a:spcPct val="80000"/>
              </a:lnSpc>
              <a:buFontTx/>
              <a:buAutoNum type="alphaUcPeriod"/>
            </a:pPr>
            <a:endParaRPr lang="en-GB" altLang="es-ES" b="1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8" descr="Y:\00-TECHNOFUSION\23-LOGOS\CIEMAT-MINECO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997575"/>
            <a:ext cx="4038600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9" t="14444" b="14886"/>
          <a:stretch>
            <a:fillRect/>
          </a:stretch>
        </p:blipFill>
        <p:spPr bwMode="auto">
          <a:xfrm>
            <a:off x="6657850" y="5794375"/>
            <a:ext cx="2306638" cy="928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6061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Van de Graff 00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88" y="1340768"/>
            <a:ext cx="4267200" cy="283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Van de Graaff (22-02-2010) 00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5929" y="1340768"/>
            <a:ext cx="4267200" cy="283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07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5552714"/>
              </p:ext>
            </p:extLst>
          </p:nvPr>
        </p:nvGraphicFramePr>
        <p:xfrm>
          <a:off x="3833192" y="4293096"/>
          <a:ext cx="4267200" cy="2306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1" name="Documento" r:id="rId6" imgW="4267200" imgH="2307336" progId="Word.Document.8">
                  <p:embed/>
                </p:oleObj>
              </mc:Choice>
              <mc:Fallback>
                <p:oleObj name="Documento" r:id="rId6" imgW="4267200" imgH="2307336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33192" y="4293096"/>
                        <a:ext cx="4267200" cy="2306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349820" y="923008"/>
            <a:ext cx="378507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altLang="es-ES" sz="1600" b="1" i="1" dirty="0">
                <a:solidFill>
                  <a:schemeClr val="bg1"/>
                </a:solidFill>
              </a:rPr>
              <a:t>Radiation Enhanced Permeation Chamber.</a:t>
            </a:r>
            <a:endParaRPr lang="en-GB" altLang="es-ES" b="1" i="1" dirty="0">
              <a:solidFill>
                <a:schemeClr val="bg1"/>
              </a:solidFill>
            </a:endParaRPr>
          </a:p>
        </p:txBody>
      </p:sp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4644008" y="908720"/>
            <a:ext cx="373147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altLang="es-ES" sz="1600" b="1" i="1" dirty="0">
                <a:solidFill>
                  <a:schemeClr val="bg1"/>
                </a:solidFill>
              </a:rPr>
              <a:t>Radiation Enhanced Desorption Chamber.</a:t>
            </a:r>
            <a:endParaRPr lang="en-GB" altLang="es-ES" b="1" i="1" dirty="0">
              <a:solidFill>
                <a:schemeClr val="bg1"/>
              </a:solidFill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203288" y="4365104"/>
            <a:ext cx="34326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err="1" smtClean="0"/>
              <a:t>Very</a:t>
            </a:r>
            <a:r>
              <a:rPr lang="es-ES" sz="2000" dirty="0" smtClean="0"/>
              <a:t> </a:t>
            </a:r>
            <a:r>
              <a:rPr lang="es-ES" sz="2000" dirty="0" err="1" smtClean="0"/>
              <a:t>significant</a:t>
            </a:r>
            <a:r>
              <a:rPr lang="es-ES" sz="2000" dirty="0" smtClean="0"/>
              <a:t> </a:t>
            </a:r>
            <a:r>
              <a:rPr lang="es-ES" sz="2000" dirty="0" err="1" smtClean="0"/>
              <a:t>capabilities</a:t>
            </a:r>
            <a:r>
              <a:rPr lang="es-ES" sz="2000" dirty="0" smtClean="0"/>
              <a:t> </a:t>
            </a:r>
            <a:r>
              <a:rPr lang="es-ES" sz="2000" dirty="0" err="1" smtClean="0"/>
              <a:t>for</a:t>
            </a:r>
            <a:r>
              <a:rPr lang="es-ES" sz="2000" dirty="0" smtClean="0"/>
              <a:t> in-</a:t>
            </a:r>
            <a:r>
              <a:rPr lang="es-ES" sz="2000" dirty="0" err="1" smtClean="0"/>
              <a:t>beam</a:t>
            </a:r>
            <a:r>
              <a:rPr lang="es-ES" sz="2000" dirty="0" smtClean="0"/>
              <a:t> </a:t>
            </a:r>
            <a:r>
              <a:rPr lang="es-ES" sz="2000" dirty="0" err="1" smtClean="0"/>
              <a:t>measurements</a:t>
            </a:r>
            <a:r>
              <a:rPr lang="es-ES" sz="2000" dirty="0" smtClean="0"/>
              <a:t> </a:t>
            </a:r>
            <a:r>
              <a:rPr lang="es-ES" sz="2000" i="1" dirty="0" smtClean="0"/>
              <a:t>(</a:t>
            </a:r>
            <a:r>
              <a:rPr lang="es-ES" sz="2000" i="1" dirty="0" err="1" smtClean="0"/>
              <a:t>later</a:t>
            </a:r>
            <a:r>
              <a:rPr lang="es-ES" sz="2000" i="1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1952211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-112842" y="283294"/>
            <a:ext cx="93965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implantation beam line of CMAM </a:t>
            </a:r>
            <a:endParaRPr lang="en-US" sz="2400" b="1" dirty="0" smtClean="0">
              <a:solidFill>
                <a:schemeClr val="bg1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23528" y="1124744"/>
            <a:ext cx="468052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(</a:t>
            </a:r>
            <a:r>
              <a:rPr lang="en-US" b="1" dirty="0" smtClean="0"/>
              <a:t>I) </a:t>
            </a:r>
            <a:r>
              <a:rPr lang="en-US" b="1" dirty="0"/>
              <a:t>Design and prototyping of an energy degrader for triple beam irradiations.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/>
              <a:t>Design and manufacture of a ion beam energy degrader (H: 3.8 MeV; He: 15 MeV</a:t>
            </a:r>
            <a:r>
              <a:rPr lang="en-US" sz="1600" dirty="0" smtClean="0"/>
              <a:t>).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/>
              <a:t>R</a:t>
            </a:r>
            <a:r>
              <a:rPr lang="en-US" sz="1600" dirty="0" smtClean="0"/>
              <a:t>otating </a:t>
            </a:r>
            <a:r>
              <a:rPr lang="en-US" sz="1600" dirty="0"/>
              <a:t>wheel with 10 </a:t>
            </a:r>
            <a:r>
              <a:rPr lang="en-US" sz="1600" dirty="0" smtClean="0"/>
              <a:t>Al sheets </a:t>
            </a:r>
            <a:r>
              <a:rPr lang="en-US" sz="1600" dirty="0"/>
              <a:t>of different thicknesses (0 - 50 µm). </a:t>
            </a:r>
            <a:endParaRPr lang="en-US" sz="1600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r>
              <a:rPr lang="en-US" b="1" dirty="0" smtClean="0"/>
              <a:t>(II) </a:t>
            </a:r>
            <a:r>
              <a:rPr lang="en-US" b="1" dirty="0"/>
              <a:t>D</a:t>
            </a:r>
            <a:r>
              <a:rPr lang="en-US" b="1" dirty="0" smtClean="0"/>
              <a:t>evelopment </a:t>
            </a:r>
            <a:r>
              <a:rPr lang="en-US" b="1" dirty="0"/>
              <a:t>of the implantation beam line and </a:t>
            </a:r>
            <a:r>
              <a:rPr lang="en-US" b="1" dirty="0" smtClean="0"/>
              <a:t>a sample </a:t>
            </a:r>
            <a:r>
              <a:rPr lang="en-US" b="1" dirty="0"/>
              <a:t>holder at CMAM </a:t>
            </a:r>
            <a:endParaRPr lang="en-US" b="1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/>
              <a:t>C</a:t>
            </a:r>
            <a:r>
              <a:rPr lang="en-US" sz="1600" dirty="0" smtClean="0"/>
              <a:t>ompleted </a:t>
            </a:r>
            <a:r>
              <a:rPr lang="en-US" sz="1600" dirty="0"/>
              <a:t>and tested a sample holder (</a:t>
            </a:r>
            <a:r>
              <a:rPr lang="en-US" sz="1600" dirty="0" smtClean="0"/>
              <a:t>useful </a:t>
            </a:r>
            <a:r>
              <a:rPr lang="en-US" sz="1600" dirty="0"/>
              <a:t>area of 10 x 10 </a:t>
            </a:r>
            <a:r>
              <a:rPr lang="en-US" sz="1600" dirty="0" smtClean="0"/>
              <a:t>cm2).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 smtClean="0"/>
              <a:t>Wide range of temperature (LN2 to 500 C)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 smtClean="0"/>
              <a:t>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 smtClean="0"/>
              <a:t>4 </a:t>
            </a:r>
            <a:r>
              <a:rPr lang="en-US" sz="1600" dirty="0"/>
              <a:t>Faraday Cups to control the beam current during the </a:t>
            </a:r>
            <a:r>
              <a:rPr lang="en-US" sz="1600" dirty="0" smtClean="0"/>
              <a:t>scanning. </a:t>
            </a:r>
            <a:r>
              <a:rPr lang="en-US" sz="1600" dirty="0"/>
              <a:t>Irradiation test performed on </a:t>
            </a:r>
            <a:r>
              <a:rPr lang="en-US" sz="1600" dirty="0" smtClean="0"/>
              <a:t>steels, studying </a:t>
            </a:r>
            <a:r>
              <a:rPr lang="en-US" sz="1600" dirty="0"/>
              <a:t>the </a:t>
            </a:r>
            <a:r>
              <a:rPr lang="en-US" sz="1600" dirty="0" smtClean="0"/>
              <a:t>beam scanning with </a:t>
            </a:r>
            <a:r>
              <a:rPr lang="en-US" sz="1600" dirty="0"/>
              <a:t>Luminescent Silica, with very satisfactory results</a:t>
            </a:r>
            <a:r>
              <a:rPr lang="en-US" sz="1600" dirty="0" smtClean="0"/>
              <a:t>.</a:t>
            </a:r>
            <a:endParaRPr lang="es-ES" dirty="0"/>
          </a:p>
        </p:txBody>
      </p:sp>
      <p:pic>
        <p:nvPicPr>
          <p:cNvPr id="6" name="Picture 2" descr="C:\Rafa\Ciemat\Proyectos\Technofusion\Beam Degrader\planos camara degradador IBE\camara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95" t="10329" r="30624" b="18687"/>
          <a:stretch>
            <a:fillRect/>
          </a:stretch>
        </p:blipFill>
        <p:spPr bwMode="auto">
          <a:xfrm>
            <a:off x="4932040" y="1456314"/>
            <a:ext cx="1907773" cy="167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C:\Rafa\Ciemat\Proyectos\Technofusion\Beam Degrader\planos camara degradador IBE\camara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56" t="24458" r="26662" b="34407"/>
          <a:stretch>
            <a:fillRect/>
          </a:stretch>
        </p:blipFill>
        <p:spPr bwMode="auto">
          <a:xfrm>
            <a:off x="6876256" y="2099177"/>
            <a:ext cx="2202030" cy="103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J:\Privada\Informes_Proyectos\TECHNOFUSION\info varia\Beam Degrader\planos camara degradador IBE\0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0579" y="3789040"/>
            <a:ext cx="4009299" cy="2832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2576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137" name="Picture 11" descr="00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4114800"/>
            <a:ext cx="3889375" cy="277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6136" name="Picture 10" descr="2P_000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1708" y="1619863"/>
            <a:ext cx="3852292" cy="2745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-36512" y="-27384"/>
            <a:ext cx="1800200" cy="9664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>
          <a:xfrm>
            <a:off x="3059113" y="116632"/>
            <a:ext cx="5483225" cy="604093"/>
          </a:xfrm>
          <a:solidFill>
            <a:schemeClr val="accent3">
              <a:lumMod val="75000"/>
            </a:schemeClr>
          </a:solidFill>
          <a:ln w="28575" cap="flat" algn="ctr">
            <a:solidFill>
              <a:srgbClr val="008000"/>
            </a:solidFill>
            <a:miter lim="800000"/>
            <a:headEnd/>
            <a:tailEnd/>
          </a:ln>
          <a:extLst/>
        </p:spPr>
        <p:txBody>
          <a:bodyPr>
            <a:normAutofit/>
          </a:bodyPr>
          <a:lstStyle/>
          <a:p>
            <a:r>
              <a:rPr lang="en-GB" altLang="es-ES" sz="2800" b="1" dirty="0"/>
              <a:t>TF-triple beam facility</a:t>
            </a:r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-36514" y="1783358"/>
            <a:ext cx="5544617" cy="4525962"/>
          </a:xfrm>
        </p:spPr>
        <p:txBody>
          <a:bodyPr>
            <a:normAutofit lnSpcReduction="10000"/>
          </a:bodyPr>
          <a:lstStyle/>
          <a:p>
            <a:pPr marL="273050" indent="-6350">
              <a:lnSpc>
                <a:spcPct val="90000"/>
              </a:lnSpc>
              <a:buFontTx/>
              <a:buNone/>
            </a:pPr>
            <a:r>
              <a:rPr lang="en-US" altLang="es-ES" sz="2000" b="1" dirty="0">
                <a:solidFill>
                  <a:srgbClr val="04617B"/>
                </a:solidFill>
              </a:rPr>
              <a:t>A Facility to </a:t>
            </a:r>
            <a:r>
              <a:rPr lang="en-US" altLang="es-ES" sz="2000" b="1" dirty="0" smtClean="0">
                <a:solidFill>
                  <a:srgbClr val="04617B"/>
                </a:solidFill>
              </a:rPr>
              <a:t>contribute to </a:t>
            </a:r>
            <a:r>
              <a:rPr lang="en-US" altLang="es-ES" sz="2000" b="1" dirty="0">
                <a:solidFill>
                  <a:srgbClr val="04617B"/>
                </a:solidFill>
              </a:rPr>
              <a:t>the evaluation of radiation effects on fusion </a:t>
            </a:r>
            <a:r>
              <a:rPr lang="en-US" altLang="es-ES" sz="2000" b="1" dirty="0" smtClean="0">
                <a:solidFill>
                  <a:srgbClr val="04617B"/>
                </a:solidFill>
              </a:rPr>
              <a:t>materials </a:t>
            </a:r>
          </a:p>
          <a:p>
            <a:pPr marL="273050" indent="-6350">
              <a:lnSpc>
                <a:spcPct val="90000"/>
              </a:lnSpc>
              <a:buFontTx/>
              <a:buNone/>
            </a:pPr>
            <a:r>
              <a:rPr lang="en-US" altLang="es-ES" sz="2000" b="1" dirty="0" smtClean="0">
                <a:solidFill>
                  <a:srgbClr val="04617B"/>
                </a:solidFill>
              </a:rPr>
              <a:t>Three </a:t>
            </a:r>
            <a:r>
              <a:rPr lang="en-US" altLang="es-ES" sz="2000" b="1" dirty="0">
                <a:solidFill>
                  <a:srgbClr val="04617B"/>
                </a:solidFill>
              </a:rPr>
              <a:t>simultaneous ion accelerators </a:t>
            </a:r>
            <a:r>
              <a:rPr lang="en-US" altLang="es-ES" sz="2000" b="1" dirty="0" smtClean="0">
                <a:solidFill>
                  <a:srgbClr val="04617B"/>
                </a:solidFill>
              </a:rPr>
              <a:t>will </a:t>
            </a:r>
            <a:r>
              <a:rPr lang="en-US" altLang="es-ES" sz="2000" b="1" dirty="0">
                <a:solidFill>
                  <a:srgbClr val="04617B"/>
                </a:solidFill>
              </a:rPr>
              <a:t>emulate the neutron irradiation </a:t>
            </a:r>
            <a:r>
              <a:rPr lang="en-US" altLang="es-ES" sz="2000" b="1" dirty="0" smtClean="0">
                <a:solidFill>
                  <a:srgbClr val="04617B"/>
                </a:solidFill>
              </a:rPr>
              <a:t>effect</a:t>
            </a:r>
            <a:r>
              <a:rPr lang="en-US" altLang="es-ES" sz="2000" b="1" dirty="0">
                <a:solidFill>
                  <a:srgbClr val="04617B"/>
                </a:solidFill>
              </a:rPr>
              <a:t>s</a:t>
            </a:r>
          </a:p>
          <a:p>
            <a:pPr marL="273050" indent="-6350">
              <a:lnSpc>
                <a:spcPct val="90000"/>
              </a:lnSpc>
              <a:buFontTx/>
              <a:buNone/>
            </a:pPr>
            <a:endParaRPr lang="en-US" altLang="es-ES" sz="2000" b="1" dirty="0">
              <a:solidFill>
                <a:srgbClr val="04617B"/>
              </a:solidFill>
            </a:endParaRPr>
          </a:p>
          <a:p>
            <a:pPr marL="273050" indent="-6350">
              <a:lnSpc>
                <a:spcPct val="90000"/>
              </a:lnSpc>
              <a:buFontTx/>
              <a:buNone/>
            </a:pPr>
            <a:r>
              <a:rPr lang="en-US" altLang="es-ES" sz="1600" b="1" dirty="0">
                <a:solidFill>
                  <a:srgbClr val="04617B"/>
                </a:solidFill>
              </a:rPr>
              <a:t>Includes:</a:t>
            </a:r>
          </a:p>
          <a:p>
            <a:pPr marL="273050" indent="-6350">
              <a:lnSpc>
                <a:spcPct val="110000"/>
              </a:lnSpc>
            </a:pPr>
            <a:r>
              <a:rPr lang="en-US" altLang="es-ES" sz="1600" b="1" dirty="0">
                <a:solidFill>
                  <a:srgbClr val="04617B"/>
                </a:solidFill>
              </a:rPr>
              <a:t>Two light ions tandem-type, electrostatic accelerators (mainly for He and H irradiation)</a:t>
            </a:r>
          </a:p>
          <a:p>
            <a:pPr marL="273050" indent="-6350">
              <a:lnSpc>
                <a:spcPct val="110000"/>
              </a:lnSpc>
            </a:pPr>
            <a:r>
              <a:rPr lang="en-US" altLang="es-ES" sz="1600" b="1" dirty="0">
                <a:solidFill>
                  <a:srgbClr val="04617B"/>
                </a:solidFill>
              </a:rPr>
              <a:t>One heavy ion cyclotron (isochronous type)</a:t>
            </a:r>
            <a:r>
              <a:rPr lang="en-US" altLang="es-ES" sz="2000" dirty="0"/>
              <a:t> </a:t>
            </a:r>
            <a:r>
              <a:rPr lang="en-US" altLang="es-ES" sz="1600" b="1" dirty="0">
                <a:solidFill>
                  <a:srgbClr val="04617B"/>
                </a:solidFill>
              </a:rPr>
              <a:t>accelerator (Fe -400 MeV-, W -400 MeV-, Si -300 MeV-, C -100 MeV-, … and k = 110)</a:t>
            </a:r>
          </a:p>
          <a:p>
            <a:pPr marL="273050" indent="-6350">
              <a:lnSpc>
                <a:spcPct val="110000"/>
              </a:lnSpc>
            </a:pPr>
            <a:r>
              <a:rPr lang="en-US" altLang="es-ES" sz="1600" b="1" dirty="0">
                <a:solidFill>
                  <a:srgbClr val="04617B"/>
                </a:solidFill>
              </a:rPr>
              <a:t>Also experiments under high-field magnet</a:t>
            </a:r>
          </a:p>
          <a:p>
            <a:pPr marL="273050" indent="-6350">
              <a:lnSpc>
                <a:spcPct val="110000"/>
              </a:lnSpc>
            </a:pPr>
            <a:endParaRPr lang="en-US" altLang="es-ES" sz="1600" b="1" dirty="0">
              <a:solidFill>
                <a:srgbClr val="04617B"/>
              </a:solidFill>
            </a:endParaRPr>
          </a:p>
          <a:p>
            <a:pPr marL="273050" indent="-6350">
              <a:lnSpc>
                <a:spcPct val="110000"/>
              </a:lnSpc>
              <a:buFontTx/>
              <a:buNone/>
            </a:pPr>
            <a:r>
              <a:rPr lang="en-US" altLang="es-ES" sz="1800" b="1" u="sng" dirty="0">
                <a:solidFill>
                  <a:srgbClr val="04617B"/>
                </a:solidFill>
              </a:rPr>
              <a:t>I</a:t>
            </a:r>
            <a:r>
              <a:rPr lang="en-US" altLang="es-ES" sz="1800" b="1" u="sng" dirty="0" smtClean="0">
                <a:solidFill>
                  <a:srgbClr val="04617B"/>
                </a:solidFill>
              </a:rPr>
              <a:t>rradiation </a:t>
            </a:r>
            <a:r>
              <a:rPr lang="en-US" altLang="es-ES" sz="1800" b="1" u="sng" dirty="0">
                <a:solidFill>
                  <a:srgbClr val="04617B"/>
                </a:solidFill>
              </a:rPr>
              <a:t>volume </a:t>
            </a:r>
            <a:r>
              <a:rPr lang="en-US" altLang="es-ES" sz="1800" b="1" u="sng" dirty="0" smtClean="0">
                <a:solidFill>
                  <a:srgbClr val="04617B"/>
                </a:solidFill>
              </a:rPr>
              <a:t>up to tens of microns –relevant for volume effects- </a:t>
            </a:r>
          </a:p>
          <a:p>
            <a:pPr marL="273050" indent="-6350">
              <a:lnSpc>
                <a:spcPct val="110000"/>
              </a:lnSpc>
              <a:buFontTx/>
              <a:buNone/>
            </a:pPr>
            <a:endParaRPr lang="en-US" altLang="es-ES" sz="1800" b="1" dirty="0">
              <a:solidFill>
                <a:srgbClr val="04617B"/>
              </a:solidFill>
            </a:endParaRPr>
          </a:p>
          <a:p>
            <a:pPr marL="273050" indent="-6350">
              <a:lnSpc>
                <a:spcPct val="90000"/>
              </a:lnSpc>
            </a:pPr>
            <a:endParaRPr lang="en-US" altLang="es-ES" sz="1600" b="1" dirty="0">
              <a:solidFill>
                <a:srgbClr val="04617B"/>
              </a:solidFill>
            </a:endParaRPr>
          </a:p>
        </p:txBody>
      </p:sp>
      <p:grpSp>
        <p:nvGrpSpPr>
          <p:cNvPr id="176139" name="Agrupar 12"/>
          <p:cNvGrpSpPr>
            <a:grpSpLocks/>
          </p:cNvGrpSpPr>
          <p:nvPr/>
        </p:nvGrpSpPr>
        <p:grpSpPr bwMode="auto">
          <a:xfrm>
            <a:off x="163513" y="133350"/>
            <a:ext cx="2895600" cy="1006475"/>
            <a:chOff x="3160305" y="937260"/>
            <a:chExt cx="3057525" cy="1091329"/>
          </a:xfrm>
        </p:grpSpPr>
        <p:sp>
          <p:nvSpPr>
            <p:cNvPr id="28" name="Text Box 2"/>
            <p:cNvSpPr txBox="1">
              <a:spLocks noChangeArrowheads="1"/>
            </p:cNvSpPr>
            <p:nvPr/>
          </p:nvSpPr>
          <p:spPr bwMode="auto">
            <a:xfrm>
              <a:off x="4008500" y="1097345"/>
              <a:ext cx="2209330" cy="530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just">
                <a:lnSpc>
                  <a:spcPct val="65000"/>
                </a:lnSpc>
                <a:spcBef>
                  <a:spcPct val="20000"/>
                </a:spcBef>
                <a:buSzPct val="100000"/>
                <a:buFont typeface="Wingdings 2" charset="2"/>
                <a:buNone/>
                <a:defRPr/>
              </a:pPr>
              <a:r>
                <a:rPr lang="es-ES" sz="4000" b="1" dirty="0">
                  <a:solidFill>
                    <a:srgbClr val="0B5395"/>
                  </a:solidFill>
                  <a:effectLst>
                    <a:outerShdw blurRad="50800" dist="38100" dir="2700000">
                      <a:srgbClr val="000000">
                        <a:alpha val="43000"/>
                      </a:srgbClr>
                    </a:outerShdw>
                  </a:effectLst>
                  <a:latin typeface="Calibri" charset="0"/>
                </a:rPr>
                <a:t>Techno</a:t>
              </a:r>
            </a:p>
          </p:txBody>
        </p:sp>
        <p:sp>
          <p:nvSpPr>
            <p:cNvPr id="29" name="Text Box 3"/>
            <p:cNvSpPr txBox="1">
              <a:spLocks noChangeArrowheads="1"/>
            </p:cNvSpPr>
            <p:nvPr/>
          </p:nvSpPr>
          <p:spPr bwMode="auto">
            <a:xfrm>
              <a:off x="4102371" y="1498417"/>
              <a:ext cx="2050083" cy="530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just">
                <a:lnSpc>
                  <a:spcPct val="65000"/>
                </a:lnSpc>
                <a:spcBef>
                  <a:spcPct val="20000"/>
                </a:spcBef>
                <a:buSzPct val="100000"/>
                <a:buFont typeface="Wingdings 2" pitchFamily="18" charset="2"/>
                <a:buNone/>
              </a:pPr>
              <a:r>
                <a:rPr lang="es-ES" altLang="es-ES" sz="4000" b="1">
                  <a:solidFill>
                    <a:srgbClr val="0B5395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itchFamily="34" charset="0"/>
                  <a:ea typeface="ＭＳ Ｐゴシック" pitchFamily="34" charset="-128"/>
                </a:rPr>
                <a:t>Fusión</a:t>
              </a:r>
            </a:p>
          </p:txBody>
        </p:sp>
        <p:sp>
          <p:nvSpPr>
            <p:cNvPr id="30" name="Oval 14"/>
            <p:cNvSpPr>
              <a:spLocks noChangeArrowheads="1"/>
            </p:cNvSpPr>
            <p:nvPr/>
          </p:nvSpPr>
          <p:spPr bwMode="auto">
            <a:xfrm>
              <a:off x="3160305" y="937260"/>
              <a:ext cx="864958" cy="865834"/>
            </a:xfrm>
            <a:prstGeom prst="ellipse">
              <a:avLst/>
            </a:prstGeom>
            <a:gradFill rotWithShape="1">
              <a:gsLst>
                <a:gs pos="0">
                  <a:srgbClr val="FFD654"/>
                </a:gs>
                <a:gs pos="100000">
                  <a:srgbClr val="FF8C0E"/>
                </a:gs>
              </a:gsLst>
              <a:path path="shape">
                <a:fillToRect l="50000" t="50000" r="50000" b="50000"/>
              </a:path>
            </a:gradFill>
            <a:ln w="57150" cmpd="thinThick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spcBef>
                  <a:spcPct val="20000"/>
                </a:spcBef>
                <a:buSzPct val="100000"/>
                <a:buFont typeface="Wingdings 2" charset="2"/>
                <a:buChar char=""/>
                <a:defRPr/>
              </a:pPr>
              <a:endParaRPr lang="es-ES_tradnl" sz="1800" dirty="0">
                <a:latin typeface="Constantia" charset="0"/>
              </a:endParaRPr>
            </a:p>
          </p:txBody>
        </p:sp>
        <p:sp>
          <p:nvSpPr>
            <p:cNvPr id="31" name="Rectangle 4"/>
            <p:cNvSpPr>
              <a:spLocks noChangeArrowheads="1"/>
            </p:cNvSpPr>
            <p:nvPr/>
          </p:nvSpPr>
          <p:spPr bwMode="auto">
            <a:xfrm rot="-5400000">
              <a:off x="3447889" y="1541752"/>
              <a:ext cx="504351" cy="214563"/>
            </a:xfrm>
            <a:prstGeom prst="rect">
              <a:avLst/>
            </a:prstGeom>
            <a:solidFill>
              <a:srgbClr val="376092"/>
            </a:solidFill>
            <a:ln>
              <a:noFill/>
            </a:ln>
            <a:effectLst>
              <a:outerShdw blurRad="50800" dist="38100" dir="6960007" rotWithShape="0">
                <a:srgbClr val="808080">
                  <a:alpha val="7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anchor="ctr"/>
            <a:lstStyle/>
            <a:p>
              <a:pPr algn="ctr">
                <a:spcBef>
                  <a:spcPct val="20000"/>
                </a:spcBef>
                <a:buSzPct val="100000"/>
                <a:buFont typeface="Wingdings 2" charset="2"/>
                <a:buChar char=""/>
                <a:defRPr/>
              </a:pPr>
              <a:endParaRPr lang="es-ES_tradnl" sz="1800" dirty="0">
                <a:latin typeface="Arial" charset="0"/>
              </a:endParaRPr>
            </a:p>
          </p:txBody>
        </p:sp>
        <p:sp>
          <p:nvSpPr>
            <p:cNvPr id="32" name="Rectangle 6"/>
            <p:cNvSpPr>
              <a:spLocks noChangeArrowheads="1"/>
            </p:cNvSpPr>
            <p:nvPr/>
          </p:nvSpPr>
          <p:spPr bwMode="auto">
            <a:xfrm>
              <a:off x="3322903" y="1131772"/>
              <a:ext cx="720798" cy="21688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rgbClr val="7F7F7F">
                  <a:alpha val="75000"/>
                </a:srgbClr>
              </a:outerShdw>
            </a:effectLst>
          </p:spPr>
          <p:txBody>
            <a:bodyPr wrap="none" anchor="ctr"/>
            <a:lstStyle/>
            <a:p>
              <a:pPr algn="ctr">
                <a:spcBef>
                  <a:spcPct val="20000"/>
                </a:spcBef>
                <a:buSzPct val="100000"/>
                <a:buFont typeface="Wingdings 2" charset="2"/>
                <a:buChar char=""/>
                <a:defRPr/>
              </a:pPr>
              <a:endParaRPr lang="es-ES_tradnl" sz="1800" dirty="0">
                <a:solidFill>
                  <a:srgbClr val="3B6BA3"/>
                </a:solidFill>
                <a:latin typeface="Arial" charset="0"/>
              </a:endParaRPr>
            </a:p>
          </p:txBody>
        </p:sp>
        <p:sp>
          <p:nvSpPr>
            <p:cNvPr id="33" name="Rectangle 7"/>
            <p:cNvSpPr>
              <a:spLocks noChangeArrowheads="1"/>
            </p:cNvSpPr>
            <p:nvPr/>
          </p:nvSpPr>
          <p:spPr bwMode="auto">
            <a:xfrm>
              <a:off x="3778851" y="1396858"/>
              <a:ext cx="246412" cy="177297"/>
            </a:xfrm>
            <a:prstGeom prst="rect">
              <a:avLst/>
            </a:prstGeom>
            <a:solidFill>
              <a:srgbClr val="376092"/>
            </a:solidFill>
            <a:ln>
              <a:noFill/>
            </a:ln>
            <a:effectLst>
              <a:outerShdw blurRad="50800" dist="38100" dir="2700000" rotWithShape="0">
                <a:srgbClr val="808080">
                  <a:alpha val="42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>
                <a:spcBef>
                  <a:spcPct val="20000"/>
                </a:spcBef>
                <a:buSzPct val="100000"/>
                <a:buFont typeface="Wingdings 2" charset="2"/>
                <a:buChar char=""/>
                <a:defRPr/>
              </a:pPr>
              <a:endParaRPr lang="es-ES_tradnl" sz="1800" dirty="0">
                <a:latin typeface="Arial" charset="0"/>
              </a:endParaRPr>
            </a:p>
          </p:txBody>
        </p:sp>
      </p:grpSp>
      <p:sp>
        <p:nvSpPr>
          <p:cNvPr id="3" name="2 CuadroTexto"/>
          <p:cNvSpPr txBox="1"/>
          <p:nvPr/>
        </p:nvSpPr>
        <p:spPr>
          <a:xfrm>
            <a:off x="317500" y="1052736"/>
            <a:ext cx="860889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s-ES" i="1" dirty="0">
                <a:solidFill>
                  <a:srgbClr val="FF0000"/>
                </a:solidFill>
              </a:rPr>
              <a:t>Presently in standby, but conceptual design is finished and available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652070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872067" y="2060848"/>
            <a:ext cx="7408333" cy="3450696"/>
          </a:xfrm>
        </p:spPr>
        <p:txBody>
          <a:bodyPr>
            <a:normAutofit lnSpcReduction="10000"/>
          </a:bodyPr>
          <a:lstStyle/>
          <a:p>
            <a:r>
              <a:rPr lang="es-ES" dirty="0" err="1" smtClean="0"/>
              <a:t>Generally</a:t>
            </a:r>
            <a:r>
              <a:rPr lang="es-ES" dirty="0" smtClean="0"/>
              <a:t> </a:t>
            </a:r>
            <a:r>
              <a:rPr lang="es-ES" dirty="0" err="1" smtClean="0"/>
              <a:t>speaking</a:t>
            </a:r>
            <a:r>
              <a:rPr lang="es-ES" dirty="0" smtClean="0"/>
              <a:t>, </a:t>
            </a:r>
            <a:r>
              <a:rPr lang="es-ES" dirty="0" err="1" smtClean="0"/>
              <a:t>physical</a:t>
            </a:r>
            <a:r>
              <a:rPr lang="es-ES" dirty="0" smtClean="0"/>
              <a:t> </a:t>
            </a:r>
            <a:r>
              <a:rPr lang="es-ES" dirty="0" err="1" smtClean="0"/>
              <a:t>properties</a:t>
            </a:r>
            <a:r>
              <a:rPr lang="es-ES" dirty="0" smtClean="0"/>
              <a:t> of </a:t>
            </a:r>
            <a:r>
              <a:rPr lang="es-ES" dirty="0" err="1" smtClean="0"/>
              <a:t>materials</a:t>
            </a:r>
            <a:r>
              <a:rPr lang="es-ES" dirty="0" smtClean="0"/>
              <a:t> (</a:t>
            </a:r>
            <a:r>
              <a:rPr lang="es-ES" dirty="0" err="1" smtClean="0"/>
              <a:t>specially</a:t>
            </a:r>
            <a:r>
              <a:rPr lang="es-ES" dirty="0" smtClean="0"/>
              <a:t> non-</a:t>
            </a:r>
            <a:r>
              <a:rPr lang="es-ES" dirty="0" err="1" smtClean="0"/>
              <a:t>metallic</a:t>
            </a:r>
            <a:r>
              <a:rPr lang="es-ES" dirty="0" smtClean="0"/>
              <a:t> </a:t>
            </a:r>
            <a:r>
              <a:rPr lang="es-ES" dirty="0" err="1" smtClean="0"/>
              <a:t>materials</a:t>
            </a:r>
            <a:r>
              <a:rPr lang="es-ES" dirty="0" smtClean="0"/>
              <a:t>) are </a:t>
            </a:r>
            <a:r>
              <a:rPr lang="es-ES" dirty="0" err="1" smtClean="0"/>
              <a:t>different</a:t>
            </a:r>
            <a:r>
              <a:rPr lang="es-ES" dirty="0" smtClean="0"/>
              <a:t> </a:t>
            </a:r>
            <a:r>
              <a:rPr lang="es-ES" b="1" dirty="0" err="1" smtClean="0"/>
              <a:t>during</a:t>
            </a:r>
            <a:r>
              <a:rPr lang="es-ES" dirty="0" smtClean="0"/>
              <a:t> </a:t>
            </a:r>
            <a:r>
              <a:rPr lang="es-ES" dirty="0" err="1" smtClean="0"/>
              <a:t>irradiation</a:t>
            </a:r>
            <a:endParaRPr lang="es-ES" dirty="0" smtClean="0"/>
          </a:p>
          <a:p>
            <a:r>
              <a:rPr lang="es-ES" dirty="0" err="1" smtClean="0"/>
              <a:t>For</a:t>
            </a:r>
            <a:r>
              <a:rPr lang="es-ES" dirty="0" smtClean="0"/>
              <a:t> </a:t>
            </a:r>
            <a:r>
              <a:rPr lang="es-ES" dirty="0" err="1" smtClean="0"/>
              <a:t>example</a:t>
            </a:r>
            <a:r>
              <a:rPr lang="es-ES" dirty="0" smtClean="0"/>
              <a:t>: </a:t>
            </a:r>
            <a:r>
              <a:rPr lang="es-ES" dirty="0" err="1" smtClean="0"/>
              <a:t>electrical</a:t>
            </a:r>
            <a:r>
              <a:rPr lang="es-ES" dirty="0" smtClean="0"/>
              <a:t> </a:t>
            </a:r>
            <a:r>
              <a:rPr lang="es-ES" dirty="0" err="1" smtClean="0"/>
              <a:t>conductivity</a:t>
            </a:r>
            <a:r>
              <a:rPr lang="es-ES" dirty="0" smtClean="0"/>
              <a:t> (RIC), </a:t>
            </a:r>
            <a:r>
              <a:rPr lang="es-ES" dirty="0" err="1" smtClean="0"/>
              <a:t>optical</a:t>
            </a:r>
            <a:r>
              <a:rPr lang="es-ES" dirty="0" smtClean="0"/>
              <a:t> </a:t>
            </a:r>
            <a:r>
              <a:rPr lang="es-ES" dirty="0" err="1" smtClean="0"/>
              <a:t>absortion</a:t>
            </a:r>
            <a:r>
              <a:rPr lang="es-ES" dirty="0" smtClean="0"/>
              <a:t> (RIA), </a:t>
            </a:r>
            <a:r>
              <a:rPr lang="es-ES" dirty="0" err="1" smtClean="0"/>
              <a:t>dielectric</a:t>
            </a:r>
            <a:r>
              <a:rPr lang="es-ES" dirty="0" smtClean="0"/>
              <a:t> </a:t>
            </a:r>
            <a:r>
              <a:rPr lang="es-ES" dirty="0" err="1" smtClean="0"/>
              <a:t>properties</a:t>
            </a:r>
            <a:r>
              <a:rPr lang="es-ES" dirty="0" smtClean="0"/>
              <a:t>,…</a:t>
            </a:r>
          </a:p>
          <a:p>
            <a:r>
              <a:rPr lang="es-ES" dirty="0" smtClean="0"/>
              <a:t>And a </a:t>
            </a:r>
            <a:r>
              <a:rPr lang="es-ES" dirty="0" err="1" smtClean="0"/>
              <a:t>lot</a:t>
            </a:r>
            <a:r>
              <a:rPr lang="es-ES" dirty="0" smtClean="0"/>
              <a:t> of new </a:t>
            </a:r>
            <a:r>
              <a:rPr lang="es-ES" dirty="0" err="1" smtClean="0"/>
              <a:t>phenomena</a:t>
            </a:r>
            <a:r>
              <a:rPr lang="es-ES" dirty="0" smtClean="0"/>
              <a:t> can </a:t>
            </a:r>
            <a:r>
              <a:rPr lang="es-ES" dirty="0" err="1" smtClean="0"/>
              <a:t>appear</a:t>
            </a:r>
            <a:r>
              <a:rPr lang="es-ES" dirty="0" smtClean="0"/>
              <a:t>: </a:t>
            </a:r>
            <a:r>
              <a:rPr lang="es-ES" dirty="0" err="1" smtClean="0"/>
              <a:t>radiation</a:t>
            </a:r>
            <a:r>
              <a:rPr lang="es-ES" dirty="0" smtClean="0"/>
              <a:t> </a:t>
            </a:r>
            <a:r>
              <a:rPr lang="es-ES" dirty="0" err="1" smtClean="0"/>
              <a:t>induced</a:t>
            </a:r>
            <a:r>
              <a:rPr lang="es-ES" dirty="0" smtClean="0"/>
              <a:t> </a:t>
            </a:r>
            <a:r>
              <a:rPr lang="es-ES" dirty="0" err="1" smtClean="0"/>
              <a:t>diffusion</a:t>
            </a:r>
            <a:r>
              <a:rPr lang="es-ES" dirty="0" smtClean="0"/>
              <a:t>, </a:t>
            </a:r>
            <a:r>
              <a:rPr lang="es-ES" dirty="0" err="1" smtClean="0"/>
              <a:t>radiation</a:t>
            </a:r>
            <a:r>
              <a:rPr lang="es-ES" dirty="0" smtClean="0"/>
              <a:t> </a:t>
            </a:r>
            <a:r>
              <a:rPr lang="es-ES" dirty="0" err="1" smtClean="0"/>
              <a:t>induced</a:t>
            </a:r>
            <a:r>
              <a:rPr lang="es-ES" dirty="0" smtClean="0"/>
              <a:t> </a:t>
            </a:r>
            <a:r>
              <a:rPr lang="es-ES" dirty="0" err="1" smtClean="0"/>
              <a:t>electrical</a:t>
            </a:r>
            <a:r>
              <a:rPr lang="es-ES" dirty="0" smtClean="0"/>
              <a:t> </a:t>
            </a:r>
            <a:r>
              <a:rPr lang="es-ES" dirty="0" err="1" smtClean="0"/>
              <a:t>degradation</a:t>
            </a:r>
            <a:r>
              <a:rPr lang="es-ES" dirty="0" smtClean="0"/>
              <a:t> (RIED), </a:t>
            </a:r>
            <a:r>
              <a:rPr lang="es-ES" dirty="0" err="1" smtClean="0"/>
              <a:t>radioluminescence</a:t>
            </a:r>
            <a:r>
              <a:rPr lang="es-ES" dirty="0" smtClean="0"/>
              <a:t>, </a:t>
            </a:r>
            <a:r>
              <a:rPr lang="es-ES" dirty="0" err="1" smtClean="0"/>
              <a:t>radiation</a:t>
            </a:r>
            <a:r>
              <a:rPr lang="es-ES" dirty="0" smtClean="0"/>
              <a:t> </a:t>
            </a:r>
            <a:r>
              <a:rPr lang="es-ES" dirty="0" err="1" smtClean="0"/>
              <a:t>induced</a:t>
            </a:r>
            <a:r>
              <a:rPr lang="es-ES" dirty="0" smtClean="0"/>
              <a:t> </a:t>
            </a:r>
            <a:r>
              <a:rPr lang="es-ES" dirty="0" err="1" smtClean="0"/>
              <a:t>corrosion</a:t>
            </a:r>
            <a:r>
              <a:rPr lang="es-ES" dirty="0" smtClean="0"/>
              <a:t>,…</a:t>
            </a:r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err="1" smtClean="0"/>
              <a:t>Physical</a:t>
            </a:r>
            <a:r>
              <a:rPr lang="es-ES" dirty="0" smtClean="0"/>
              <a:t> </a:t>
            </a:r>
            <a:r>
              <a:rPr lang="es-ES" dirty="0" err="1" smtClean="0"/>
              <a:t>phenomena</a:t>
            </a:r>
            <a:r>
              <a:rPr lang="es-ES" dirty="0" smtClean="0"/>
              <a:t> </a:t>
            </a:r>
            <a:r>
              <a:rPr lang="es-ES" dirty="0" err="1" smtClean="0"/>
              <a:t>during</a:t>
            </a:r>
            <a:r>
              <a:rPr lang="es-ES" dirty="0" smtClean="0"/>
              <a:t> </a:t>
            </a:r>
            <a:r>
              <a:rPr lang="es-ES" dirty="0" err="1" smtClean="0"/>
              <a:t>irradiation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76436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amaraDesorc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225425" y="1490067"/>
            <a:ext cx="4191000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533350" y="5229200"/>
            <a:ext cx="303053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altLang="es-ES" b="1" i="1" dirty="0">
                <a:solidFill>
                  <a:srgbClr val="FF0000"/>
                </a:solidFill>
              </a:rPr>
              <a:t>Irradiation chamber</a:t>
            </a:r>
          </a:p>
          <a:p>
            <a:r>
              <a:rPr lang="en-GB" altLang="es-ES" b="1" i="1" dirty="0">
                <a:solidFill>
                  <a:srgbClr val="FF0000"/>
                </a:solidFill>
              </a:rPr>
              <a:t>and accelerator.</a:t>
            </a: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4817740" y="5517232"/>
            <a:ext cx="472281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altLang="es-ES" b="1" i="1" dirty="0">
                <a:solidFill>
                  <a:srgbClr val="FF0000"/>
                </a:solidFill>
              </a:rPr>
              <a:t>Radiation enhanced deuterium </a:t>
            </a:r>
          </a:p>
          <a:p>
            <a:r>
              <a:rPr lang="en-GB" altLang="es-ES" b="1" i="1" dirty="0">
                <a:solidFill>
                  <a:srgbClr val="FF0000"/>
                </a:solidFill>
              </a:rPr>
              <a:t>absorption for KS-4V.</a:t>
            </a: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017240"/>
            <a:ext cx="45720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8738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553913" y="274651"/>
            <a:ext cx="8410575" cy="4175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sz="2400" b="1" dirty="0" err="1" smtClean="0">
                <a:latin typeface="Arial" pitchFamily="34" charset="0"/>
                <a:cs typeface="Arial" pitchFamily="34" charset="0"/>
              </a:rPr>
              <a:t>Ionoluminescence</a:t>
            </a:r>
            <a:r>
              <a:rPr lang="es-ES" sz="2400" b="1" dirty="0" smtClean="0">
                <a:latin typeface="Arial" pitchFamily="34" charset="0"/>
                <a:cs typeface="Arial" pitchFamily="34" charset="0"/>
              </a:rPr>
              <a:t> Si</a:t>
            </a:r>
            <a:r>
              <a:rPr lang="es-ES" sz="2400" b="1" baseline="30000" dirty="0" smtClean="0">
                <a:latin typeface="Arial" pitchFamily="34" charset="0"/>
                <a:cs typeface="Arial" pitchFamily="34" charset="0"/>
              </a:rPr>
              <a:t>+4</a:t>
            </a:r>
            <a:r>
              <a:rPr lang="es-E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400" b="1" dirty="0" err="1" smtClean="0">
                <a:latin typeface="Arial" pitchFamily="34" charset="0"/>
                <a:cs typeface="Arial" pitchFamily="34" charset="0"/>
              </a:rPr>
              <a:t>implanted</a:t>
            </a:r>
            <a:r>
              <a:rPr lang="es-E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400" b="1" dirty="0" err="1" smtClean="0">
                <a:latin typeface="Arial" pitchFamily="34" charset="0"/>
                <a:cs typeface="Arial" pitchFamily="34" charset="0"/>
              </a:rPr>
              <a:t>silica</a:t>
            </a:r>
            <a:endParaRPr lang="es-E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 flipV="1">
            <a:off x="2555875" y="2060575"/>
            <a:ext cx="0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grpSp>
        <p:nvGrpSpPr>
          <p:cNvPr id="6" name="Group 4"/>
          <p:cNvGrpSpPr>
            <a:grpSpLocks/>
          </p:cNvGrpSpPr>
          <p:nvPr/>
        </p:nvGrpSpPr>
        <p:grpSpPr bwMode="auto">
          <a:xfrm>
            <a:off x="395288" y="3716338"/>
            <a:ext cx="3873500" cy="3302000"/>
            <a:chOff x="249" y="2341"/>
            <a:chExt cx="2440" cy="2080"/>
          </a:xfrm>
        </p:grpSpPr>
        <p:pic>
          <p:nvPicPr>
            <p:cNvPr id="7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" y="2341"/>
              <a:ext cx="2440" cy="20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Text Box 6"/>
            <p:cNvSpPr txBox="1">
              <a:spLocks noChangeArrowheads="1"/>
            </p:cNvSpPr>
            <p:nvPr/>
          </p:nvSpPr>
          <p:spPr bwMode="auto">
            <a:xfrm>
              <a:off x="839" y="2504"/>
              <a:ext cx="1397" cy="252"/>
            </a:xfrm>
            <a:prstGeom prst="rect">
              <a:avLst/>
            </a:prstGeom>
            <a:solidFill>
              <a:srgbClr val="F1D3E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s-ES" sz="2000" dirty="0"/>
                <a:t>I301 Si</a:t>
              </a:r>
              <a:r>
                <a:rPr lang="es-ES" sz="2000" baseline="30000" dirty="0"/>
                <a:t>+4</a:t>
              </a:r>
              <a:r>
                <a:rPr lang="es-ES" sz="2000" dirty="0"/>
                <a:t> 24,3 </a:t>
              </a:r>
              <a:r>
                <a:rPr lang="es-ES" sz="2000" dirty="0" err="1"/>
                <a:t>MeV</a:t>
              </a:r>
              <a:endParaRPr lang="es-ES" sz="2000" dirty="0"/>
            </a:p>
          </p:txBody>
        </p:sp>
      </p:grpSp>
      <p:grpSp>
        <p:nvGrpSpPr>
          <p:cNvPr id="9" name="Group 7"/>
          <p:cNvGrpSpPr>
            <a:grpSpLocks/>
          </p:cNvGrpSpPr>
          <p:nvPr/>
        </p:nvGrpSpPr>
        <p:grpSpPr bwMode="auto">
          <a:xfrm>
            <a:off x="4932363" y="487363"/>
            <a:ext cx="3873500" cy="3302000"/>
            <a:chOff x="2789" y="210"/>
            <a:chExt cx="2440" cy="2080"/>
          </a:xfrm>
        </p:grpSpPr>
        <p:pic>
          <p:nvPicPr>
            <p:cNvPr id="10" name="Picture 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9" y="210"/>
              <a:ext cx="2440" cy="20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Text Box 9"/>
            <p:cNvSpPr txBox="1">
              <a:spLocks noChangeArrowheads="1"/>
            </p:cNvSpPr>
            <p:nvPr/>
          </p:nvSpPr>
          <p:spPr bwMode="auto">
            <a:xfrm>
              <a:off x="3379" y="391"/>
              <a:ext cx="1556" cy="252"/>
            </a:xfrm>
            <a:prstGeom prst="rect">
              <a:avLst/>
            </a:prstGeom>
            <a:solidFill>
              <a:srgbClr val="F1D3E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s-ES" sz="2000" dirty="0"/>
                <a:t>KS-4V Si</a:t>
              </a:r>
              <a:r>
                <a:rPr lang="es-ES" sz="2000" baseline="30000" dirty="0"/>
                <a:t>+4</a:t>
              </a:r>
              <a:r>
                <a:rPr lang="es-ES" sz="2000" dirty="0"/>
                <a:t> 24,3 </a:t>
              </a:r>
              <a:r>
                <a:rPr lang="es-ES" sz="2000" dirty="0" err="1"/>
                <a:t>MeV</a:t>
              </a:r>
              <a:endParaRPr lang="es-ES" sz="2000" dirty="0"/>
            </a:p>
          </p:txBody>
        </p:sp>
      </p:grp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3846470" y="4249297"/>
            <a:ext cx="5329237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Aft>
                <a:spcPct val="30000"/>
              </a:spcAft>
            </a:pPr>
            <a:r>
              <a:rPr lang="es-ES" sz="2000" b="1" dirty="0"/>
              <a:t>IL </a:t>
            </a:r>
            <a:r>
              <a:rPr lang="es-ES" sz="2000" b="1" dirty="0" err="1"/>
              <a:t>measured</a:t>
            </a:r>
            <a:r>
              <a:rPr lang="es-ES" sz="2000" b="1" dirty="0"/>
              <a:t> </a:t>
            </a:r>
            <a:r>
              <a:rPr lang="es-ES" sz="2000" b="1" dirty="0" err="1"/>
              <a:t>during</a:t>
            </a:r>
            <a:r>
              <a:rPr lang="es-ES" sz="2000" b="1" dirty="0"/>
              <a:t> ion </a:t>
            </a:r>
            <a:r>
              <a:rPr lang="es-ES" sz="2000" b="1" dirty="0" err="1"/>
              <a:t>irradiation</a:t>
            </a:r>
            <a:r>
              <a:rPr lang="es-ES" sz="2000" b="1" dirty="0"/>
              <a:t>  </a:t>
            </a:r>
            <a:r>
              <a:rPr lang="es-ES" sz="2000" b="1" dirty="0" err="1"/>
              <a:t>to</a:t>
            </a:r>
            <a:r>
              <a:rPr lang="es-ES" sz="2000" b="1" dirty="0"/>
              <a:t> </a:t>
            </a:r>
            <a:r>
              <a:rPr lang="es-ES" sz="2000" b="1" dirty="0" err="1"/>
              <a:t>study</a:t>
            </a:r>
            <a:r>
              <a:rPr lang="es-ES" sz="2000" b="1" dirty="0"/>
              <a:t> </a:t>
            </a:r>
            <a:r>
              <a:rPr lang="es-ES" sz="2000" b="1" dirty="0" err="1"/>
              <a:t>the</a:t>
            </a:r>
            <a:r>
              <a:rPr lang="es-ES" sz="2000" b="1" dirty="0"/>
              <a:t> </a:t>
            </a:r>
            <a:r>
              <a:rPr lang="es-ES" sz="2000" b="1" dirty="0" err="1"/>
              <a:t>evolution</a:t>
            </a:r>
            <a:r>
              <a:rPr lang="es-ES" sz="2000" b="1" dirty="0"/>
              <a:t> of </a:t>
            </a:r>
            <a:r>
              <a:rPr lang="es-ES" sz="2000" b="1" dirty="0" err="1"/>
              <a:t>different</a:t>
            </a:r>
            <a:r>
              <a:rPr lang="es-ES" sz="2000" b="1" dirty="0"/>
              <a:t> </a:t>
            </a:r>
            <a:r>
              <a:rPr lang="es-ES" sz="2000" b="1" dirty="0" err="1"/>
              <a:t>defects</a:t>
            </a:r>
            <a:endParaRPr lang="es-ES" sz="2000" b="1" dirty="0"/>
          </a:p>
          <a:p>
            <a:pPr>
              <a:spcAft>
                <a:spcPct val="30000"/>
              </a:spcAft>
            </a:pPr>
            <a:endParaRPr lang="es-ES" dirty="0"/>
          </a:p>
        </p:txBody>
      </p:sp>
      <p:grpSp>
        <p:nvGrpSpPr>
          <p:cNvPr id="13" name="Group 11"/>
          <p:cNvGrpSpPr>
            <a:grpSpLocks/>
          </p:cNvGrpSpPr>
          <p:nvPr/>
        </p:nvGrpSpPr>
        <p:grpSpPr bwMode="auto">
          <a:xfrm>
            <a:off x="250825" y="487363"/>
            <a:ext cx="3873500" cy="3302000"/>
            <a:chOff x="158" y="216"/>
            <a:chExt cx="2440" cy="2080"/>
          </a:xfrm>
        </p:grpSpPr>
        <p:pic>
          <p:nvPicPr>
            <p:cNvPr id="14" name="Picture 1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" y="216"/>
              <a:ext cx="2440" cy="20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" name="Text Box 13"/>
            <p:cNvSpPr txBox="1">
              <a:spLocks noChangeArrowheads="1"/>
            </p:cNvSpPr>
            <p:nvPr/>
          </p:nvSpPr>
          <p:spPr bwMode="auto">
            <a:xfrm>
              <a:off x="839" y="387"/>
              <a:ext cx="1430" cy="252"/>
            </a:xfrm>
            <a:prstGeom prst="rect">
              <a:avLst/>
            </a:prstGeom>
            <a:solidFill>
              <a:srgbClr val="F1D3E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s-ES" sz="2000" dirty="0"/>
                <a:t>KU1 Si</a:t>
              </a:r>
              <a:r>
                <a:rPr lang="es-ES" sz="2000" baseline="30000" dirty="0"/>
                <a:t>+4  </a:t>
              </a:r>
              <a:r>
                <a:rPr lang="es-ES" sz="2000" dirty="0"/>
                <a:t>24,3 </a:t>
              </a:r>
              <a:r>
                <a:rPr lang="es-ES" sz="2000" dirty="0" err="1"/>
                <a:t>MeV</a:t>
              </a:r>
              <a:endParaRPr lang="es-ES" sz="2000" dirty="0"/>
            </a:p>
          </p:txBody>
        </p:sp>
        <p:sp>
          <p:nvSpPr>
            <p:cNvPr id="16" name="Line 14"/>
            <p:cNvSpPr>
              <a:spLocks noChangeShapeType="1"/>
            </p:cNvSpPr>
            <p:nvPr/>
          </p:nvSpPr>
          <p:spPr bwMode="auto">
            <a:xfrm>
              <a:off x="748" y="1253"/>
              <a:ext cx="0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1993032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125538"/>
            <a:ext cx="3633787" cy="2932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764333" y="188912"/>
            <a:ext cx="6192043" cy="863823"/>
          </a:xfrm>
          <a:prstGeom prst="rect">
            <a:avLst/>
          </a:prstGeom>
          <a:ln w="28575" algn="ctr">
            <a:solidFill>
              <a:schemeClr val="folHlink"/>
            </a:solidFill>
            <a:miter lim="800000"/>
            <a:headEnd/>
            <a:tailEnd/>
          </a:ln>
        </p:spPr>
        <p:txBody>
          <a:bodyPr vert="horz" lIns="91440" tIns="45720" rIns="91440" bIns="45720" rtlCol="0" anchor="ctr">
            <a:normAutofit fontScale="97500" lnSpcReduction="10000"/>
          </a:bodyPr>
          <a:lstStyle>
            <a:defPPr>
              <a:defRPr lang="es-ES"/>
            </a:defPPr>
            <a:lvl1pPr algn="ctr">
              <a:spcBef>
                <a:spcPct val="0"/>
              </a:spcBef>
              <a:defRPr sz="2800" b="1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GB" altLang="es-ES" dirty="0"/>
              <a:t>Fused silica: Optical Absorption comparison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1125538"/>
            <a:ext cx="3455988" cy="294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250825" y="4797425"/>
            <a:ext cx="2303463" cy="146526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ES" sz="1800" b="1"/>
              <a:t>Thermal stability of gamma irradiation induced E´ defect (5.8eV) for different fused silicas</a:t>
            </a:r>
            <a:endParaRPr lang="en-GB" altLang="es-ES" sz="1800" b="1"/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3429000"/>
            <a:ext cx="7127875" cy="363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3818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err="1" smtClean="0"/>
              <a:t>Radiation</a:t>
            </a:r>
            <a:r>
              <a:rPr lang="es-ES" dirty="0" smtClean="0"/>
              <a:t> </a:t>
            </a:r>
            <a:r>
              <a:rPr lang="es-ES" dirty="0" err="1" smtClean="0"/>
              <a:t>effects</a:t>
            </a:r>
            <a:r>
              <a:rPr lang="es-ES" dirty="0" smtClean="0"/>
              <a:t> </a:t>
            </a:r>
            <a:r>
              <a:rPr lang="es-ES" dirty="0" err="1" smtClean="0"/>
              <a:t>on</a:t>
            </a:r>
            <a:r>
              <a:rPr lang="es-ES" dirty="0" smtClean="0"/>
              <a:t> </a:t>
            </a:r>
            <a:r>
              <a:rPr lang="es-ES" dirty="0" err="1" smtClean="0"/>
              <a:t>structural</a:t>
            </a:r>
            <a:r>
              <a:rPr lang="es-ES" dirty="0" smtClean="0"/>
              <a:t> </a:t>
            </a:r>
            <a:r>
              <a:rPr lang="es-ES" dirty="0" err="1" smtClean="0"/>
              <a:t>materials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64836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2 Marcador de contenido"/>
          <p:cNvSpPr txBox="1">
            <a:spLocks/>
          </p:cNvSpPr>
          <p:nvPr/>
        </p:nvSpPr>
        <p:spPr>
          <a:xfrm>
            <a:off x="179512" y="980728"/>
            <a:ext cx="4713668" cy="1076162"/>
          </a:xfrm>
        </p:spPr>
        <p:txBody>
          <a:bodyPr/>
          <a:lstStyle>
            <a:lvl1pPr marL="273050" indent="-2730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30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2088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03213" lvl="1" indent="0">
              <a:lnSpc>
                <a:spcPct val="90000"/>
              </a:lnSpc>
              <a:buNone/>
              <a:defRPr/>
            </a:pPr>
            <a:r>
              <a:rPr lang="en-GB" sz="1800" b="1" dirty="0" smtClean="0">
                <a:latin typeface="+mj-lt"/>
                <a:cs typeface="Arial"/>
              </a:rPr>
              <a:t>- He</a:t>
            </a:r>
            <a:endParaRPr lang="en-GB" sz="1800" b="1" dirty="0">
              <a:latin typeface="+mj-lt"/>
              <a:cs typeface="Arial"/>
            </a:endParaRPr>
          </a:p>
          <a:p>
            <a:pPr marL="303213" lvl="1" indent="0">
              <a:lnSpc>
                <a:spcPct val="90000"/>
              </a:lnSpc>
              <a:buNone/>
              <a:defRPr/>
            </a:pPr>
            <a:r>
              <a:rPr lang="en-GB" sz="1800" b="1" dirty="0" smtClean="0">
                <a:latin typeface="+mj-lt"/>
                <a:cs typeface="Arial"/>
              </a:rPr>
              <a:t>- EUROFER </a:t>
            </a:r>
            <a:r>
              <a:rPr lang="en-GB" sz="1800" b="1" dirty="0">
                <a:latin typeface="+mj-lt"/>
                <a:cs typeface="Arial"/>
              </a:rPr>
              <a:t>&amp; EU-ODS -  3-15 </a:t>
            </a:r>
            <a:r>
              <a:rPr lang="en-GB" sz="1800" b="1" dirty="0" smtClean="0">
                <a:latin typeface="+mj-lt"/>
                <a:cs typeface="Arial"/>
              </a:rPr>
              <a:t>MeV at RT, 1,67e15 ions/cm</a:t>
            </a:r>
            <a:r>
              <a:rPr lang="en-GB" sz="1800" b="1" baseline="30000" dirty="0" smtClean="0">
                <a:latin typeface="+mj-lt"/>
                <a:cs typeface="Arial"/>
              </a:rPr>
              <a:t>2</a:t>
            </a:r>
            <a:r>
              <a:rPr lang="en-GB" sz="1800" b="1" dirty="0" smtClean="0">
                <a:latin typeface="+mj-lt"/>
                <a:cs typeface="Arial"/>
              </a:rPr>
              <a:t>, 0.625 </a:t>
            </a:r>
            <a:r>
              <a:rPr lang="en-GB" sz="1800" b="1" dirty="0" err="1" smtClean="0">
                <a:latin typeface="+mj-lt"/>
                <a:cs typeface="Arial"/>
              </a:rPr>
              <a:t>appm</a:t>
            </a:r>
            <a:r>
              <a:rPr lang="en-GB" sz="1800" b="1" dirty="0" smtClean="0">
                <a:latin typeface="+mj-lt"/>
                <a:cs typeface="Arial"/>
              </a:rPr>
              <a:t> He/s</a:t>
            </a:r>
            <a:endParaRPr lang="en-GB" sz="1800" b="1" baseline="30000" dirty="0">
              <a:latin typeface="+mj-lt"/>
              <a:cs typeface="Arial"/>
            </a:endParaRPr>
          </a:p>
          <a:p>
            <a:pPr lvl="2">
              <a:lnSpc>
                <a:spcPct val="90000"/>
              </a:lnSpc>
              <a:defRPr/>
            </a:pPr>
            <a:endParaRPr lang="en-GB" dirty="0">
              <a:latin typeface="+mj-lt"/>
              <a:cs typeface="Arial"/>
            </a:endParaRPr>
          </a:p>
          <a:p>
            <a:pPr>
              <a:defRPr/>
            </a:pPr>
            <a:endParaRPr lang="es-ES" dirty="0"/>
          </a:p>
        </p:txBody>
      </p:sp>
      <p:sp>
        <p:nvSpPr>
          <p:cNvPr id="2" name="CuadroTexto 1"/>
          <p:cNvSpPr txBox="1"/>
          <p:nvPr/>
        </p:nvSpPr>
        <p:spPr>
          <a:xfrm>
            <a:off x="1835696" y="233353"/>
            <a:ext cx="60486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b="1" dirty="0" err="1" smtClean="0">
                <a:solidFill>
                  <a:srgbClr val="FFFFF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Evaluation</a:t>
            </a:r>
            <a:r>
              <a:rPr lang="es-ES_tradnl" sz="2000" b="1" dirty="0" smtClean="0">
                <a:solidFill>
                  <a:srgbClr val="FFFFF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es-ES_tradnl" sz="2000" b="1" dirty="0">
                <a:solidFill>
                  <a:srgbClr val="FFFFF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of He and </a:t>
            </a:r>
            <a:r>
              <a:rPr lang="es-ES_tradnl" sz="2000" b="1" dirty="0" err="1">
                <a:solidFill>
                  <a:srgbClr val="FFFFF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self</a:t>
            </a:r>
            <a:r>
              <a:rPr lang="es-ES_tradnl" sz="2000" b="1" dirty="0">
                <a:solidFill>
                  <a:srgbClr val="FFFFF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-ion </a:t>
            </a:r>
            <a:r>
              <a:rPr lang="es-ES_tradnl" sz="2000" b="1" dirty="0" err="1">
                <a:solidFill>
                  <a:srgbClr val="FFFFF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implantation</a:t>
            </a:r>
            <a:r>
              <a:rPr lang="es-ES_tradnl" sz="2000" b="1" dirty="0">
                <a:solidFill>
                  <a:srgbClr val="FFFFF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endParaRPr lang="es-ES_tradnl" sz="2000" b="1" dirty="0" smtClean="0">
              <a:solidFill>
                <a:srgbClr val="FFFFFF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pPr algn="ctr"/>
            <a:r>
              <a:rPr lang="es-ES_tradnl" sz="2000" b="1" dirty="0" err="1" smtClean="0">
                <a:solidFill>
                  <a:srgbClr val="FFFFF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on</a:t>
            </a:r>
            <a:r>
              <a:rPr lang="es-ES_tradnl" sz="2000" b="1" dirty="0" smtClean="0">
                <a:solidFill>
                  <a:srgbClr val="FFFFF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es-ES_tradnl" sz="2000" b="1" dirty="0">
                <a:solidFill>
                  <a:srgbClr val="FFFFF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EUROFER97 and EU-ODS </a:t>
            </a:r>
            <a:r>
              <a:rPr lang="es-ES_tradnl" sz="2000" b="1" dirty="0" smtClean="0">
                <a:solidFill>
                  <a:srgbClr val="FFFFF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EUROFER </a:t>
            </a:r>
            <a:r>
              <a:rPr lang="es-ES_tradnl" sz="2000" b="1" dirty="0" err="1" smtClean="0">
                <a:solidFill>
                  <a:srgbClr val="FFFFF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by</a:t>
            </a:r>
            <a:r>
              <a:rPr lang="es-ES_tradnl" sz="2000" b="1" dirty="0" smtClean="0">
                <a:solidFill>
                  <a:srgbClr val="FFFFF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es-ES_tradnl" sz="2000" b="1" dirty="0" err="1" smtClean="0">
                <a:solidFill>
                  <a:srgbClr val="FFFFF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nanoindentation</a:t>
            </a:r>
            <a:r>
              <a:rPr lang="es-ES_tradnl" sz="2000" b="1" dirty="0" smtClean="0">
                <a:solidFill>
                  <a:srgbClr val="FFFFF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and TEM</a:t>
            </a:r>
            <a:endParaRPr lang="es-ES_tradnl" sz="2000" b="1" dirty="0">
              <a:solidFill>
                <a:srgbClr val="FFFFFF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4644008" y="1988840"/>
            <a:ext cx="220169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_tradnl" sz="1600" dirty="0">
                <a:solidFill>
                  <a:schemeClr val="tx2"/>
                </a:solidFill>
                <a:latin typeface="+mj-lt"/>
                <a:cs typeface="Arial"/>
              </a:rPr>
              <a:t>Nanobubbles </a:t>
            </a:r>
            <a:r>
              <a:rPr lang="es-ES_tradnl" sz="1600" dirty="0" err="1">
                <a:solidFill>
                  <a:schemeClr val="tx2"/>
                </a:solidFill>
                <a:latin typeface="+mj-lt"/>
                <a:cs typeface="Arial"/>
              </a:rPr>
              <a:t>observed</a:t>
            </a:r>
            <a:r>
              <a:rPr lang="es-ES_tradnl" sz="1600" dirty="0">
                <a:solidFill>
                  <a:schemeClr val="tx2"/>
                </a:solidFill>
                <a:latin typeface="+mj-lt"/>
                <a:cs typeface="Arial"/>
              </a:rPr>
              <a:t> in </a:t>
            </a:r>
            <a:r>
              <a:rPr lang="es-ES_tradnl" sz="1600" dirty="0" err="1">
                <a:solidFill>
                  <a:schemeClr val="tx2"/>
                </a:solidFill>
                <a:latin typeface="+mj-lt"/>
                <a:cs typeface="Arial"/>
              </a:rPr>
              <a:t>both</a:t>
            </a:r>
            <a:r>
              <a:rPr lang="es-ES_tradnl" sz="1600" dirty="0">
                <a:solidFill>
                  <a:schemeClr val="tx2"/>
                </a:solidFill>
                <a:latin typeface="+mj-lt"/>
                <a:cs typeface="Arial"/>
              </a:rPr>
              <a:t> </a:t>
            </a:r>
            <a:r>
              <a:rPr lang="es-ES_tradnl" sz="1600" dirty="0" err="1">
                <a:solidFill>
                  <a:schemeClr val="tx2"/>
                </a:solidFill>
                <a:latin typeface="+mj-lt"/>
                <a:cs typeface="Arial"/>
              </a:rPr>
              <a:t>steels</a:t>
            </a:r>
            <a:r>
              <a:rPr lang="es-ES_tradnl" sz="1600" dirty="0">
                <a:solidFill>
                  <a:schemeClr val="tx2"/>
                </a:solidFill>
                <a:latin typeface="+mj-lt"/>
                <a:cs typeface="Arial"/>
              </a:rPr>
              <a:t> </a:t>
            </a:r>
            <a:r>
              <a:rPr lang="es-ES_tradnl" sz="1600" dirty="0" err="1">
                <a:solidFill>
                  <a:schemeClr val="tx2"/>
                </a:solidFill>
                <a:latin typeface="+mj-lt"/>
                <a:cs typeface="Arial"/>
              </a:rPr>
              <a:t>with</a:t>
            </a:r>
            <a:r>
              <a:rPr lang="es-ES_tradnl" sz="1600" dirty="0">
                <a:solidFill>
                  <a:schemeClr val="tx2"/>
                </a:solidFill>
                <a:latin typeface="+mj-lt"/>
                <a:cs typeface="Arial"/>
              </a:rPr>
              <a:t> a </a:t>
            </a:r>
            <a:r>
              <a:rPr lang="es-ES_tradnl" sz="1600" dirty="0" err="1">
                <a:solidFill>
                  <a:schemeClr val="tx2"/>
                </a:solidFill>
                <a:latin typeface="+mj-lt"/>
                <a:cs typeface="Arial"/>
              </a:rPr>
              <a:t>size</a:t>
            </a:r>
            <a:r>
              <a:rPr lang="es-ES_tradnl" sz="1600" dirty="0">
                <a:solidFill>
                  <a:schemeClr val="tx2"/>
                </a:solidFill>
                <a:latin typeface="+mj-lt"/>
                <a:cs typeface="Arial"/>
              </a:rPr>
              <a:t> </a:t>
            </a:r>
            <a:r>
              <a:rPr lang="es-ES_tradnl" sz="1600" dirty="0" err="1">
                <a:solidFill>
                  <a:schemeClr val="tx2"/>
                </a:solidFill>
                <a:latin typeface="+mj-lt"/>
                <a:cs typeface="Arial"/>
              </a:rPr>
              <a:t>around</a:t>
            </a:r>
            <a:r>
              <a:rPr lang="es-ES_tradnl" sz="1600" dirty="0">
                <a:solidFill>
                  <a:schemeClr val="tx2"/>
                </a:solidFill>
                <a:latin typeface="+mj-lt"/>
                <a:cs typeface="Arial"/>
              </a:rPr>
              <a:t> 2 </a:t>
            </a:r>
            <a:r>
              <a:rPr lang="es-ES_tradnl" sz="1600" dirty="0" err="1">
                <a:solidFill>
                  <a:schemeClr val="tx2"/>
                </a:solidFill>
                <a:latin typeface="+mj-lt"/>
                <a:cs typeface="Arial"/>
              </a:rPr>
              <a:t>nm</a:t>
            </a:r>
            <a:r>
              <a:rPr lang="es-ES_tradnl" sz="1600" dirty="0">
                <a:solidFill>
                  <a:schemeClr val="tx2"/>
                </a:solidFill>
                <a:latin typeface="+mj-lt"/>
                <a:cs typeface="Arial"/>
              </a:rPr>
              <a:t>. </a:t>
            </a:r>
            <a:endParaRPr lang="es-ES_tradnl" dirty="0"/>
          </a:p>
        </p:txBody>
      </p:sp>
      <p:sp>
        <p:nvSpPr>
          <p:cNvPr id="11" name="CuadroTexto 10"/>
          <p:cNvSpPr txBox="1"/>
          <p:nvPr/>
        </p:nvSpPr>
        <p:spPr>
          <a:xfrm>
            <a:off x="2411760" y="1988840"/>
            <a:ext cx="23837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_tradnl" sz="1600" dirty="0">
                <a:solidFill>
                  <a:schemeClr val="tx2"/>
                </a:solidFill>
                <a:latin typeface="+mj-lt"/>
                <a:cs typeface="Arial"/>
              </a:rPr>
              <a:t>Nanoindentation </a:t>
            </a:r>
            <a:r>
              <a:rPr lang="es-ES_tradnl" sz="1600" dirty="0" err="1">
                <a:solidFill>
                  <a:schemeClr val="tx2"/>
                </a:solidFill>
                <a:latin typeface="+mj-lt"/>
                <a:cs typeface="Arial"/>
              </a:rPr>
              <a:t>on</a:t>
            </a:r>
            <a:r>
              <a:rPr lang="es-ES_tradnl" sz="1600" dirty="0">
                <a:solidFill>
                  <a:schemeClr val="tx2"/>
                </a:solidFill>
                <a:latin typeface="+mj-lt"/>
                <a:cs typeface="Arial"/>
              </a:rPr>
              <a:t> transversal </a:t>
            </a:r>
            <a:r>
              <a:rPr lang="es-ES_tradnl" sz="1600" dirty="0" err="1" smtClean="0">
                <a:solidFill>
                  <a:schemeClr val="tx2"/>
                </a:solidFill>
                <a:latin typeface="+mj-lt"/>
                <a:cs typeface="Arial"/>
              </a:rPr>
              <a:t>surface</a:t>
            </a:r>
            <a:r>
              <a:rPr lang="es-ES_tradnl" sz="1600" dirty="0">
                <a:solidFill>
                  <a:schemeClr val="tx2"/>
                </a:solidFill>
                <a:latin typeface="+mj-lt"/>
                <a:cs typeface="Arial"/>
              </a:rPr>
              <a:t>. </a:t>
            </a:r>
            <a:r>
              <a:rPr lang="es-ES_tradnl" sz="1600" dirty="0" err="1">
                <a:solidFill>
                  <a:schemeClr val="tx2"/>
                </a:solidFill>
                <a:latin typeface="+mj-lt"/>
                <a:cs typeface="Arial"/>
              </a:rPr>
              <a:t>Measuring</a:t>
            </a:r>
            <a:r>
              <a:rPr lang="es-ES_tradnl" sz="1600" dirty="0">
                <a:solidFill>
                  <a:schemeClr val="tx2"/>
                </a:solidFill>
                <a:latin typeface="+mj-lt"/>
                <a:cs typeface="Arial"/>
              </a:rPr>
              <a:t> </a:t>
            </a:r>
            <a:r>
              <a:rPr lang="es-ES_tradnl" sz="1600" dirty="0" err="1">
                <a:solidFill>
                  <a:schemeClr val="tx2"/>
                </a:solidFill>
                <a:latin typeface="+mj-lt"/>
                <a:cs typeface="Arial"/>
              </a:rPr>
              <a:t>increase</a:t>
            </a:r>
            <a:r>
              <a:rPr lang="es-ES_tradnl" sz="1600" dirty="0">
                <a:solidFill>
                  <a:schemeClr val="tx2"/>
                </a:solidFill>
                <a:latin typeface="+mj-lt"/>
                <a:cs typeface="Arial"/>
              </a:rPr>
              <a:t> in </a:t>
            </a:r>
            <a:r>
              <a:rPr lang="es-ES_tradnl" sz="1600" dirty="0" err="1">
                <a:solidFill>
                  <a:schemeClr val="tx2"/>
                </a:solidFill>
                <a:latin typeface="+mj-lt"/>
                <a:cs typeface="Arial"/>
              </a:rPr>
              <a:t>hardness</a:t>
            </a:r>
            <a:r>
              <a:rPr lang="es-ES_tradnl" sz="1600" dirty="0">
                <a:solidFill>
                  <a:schemeClr val="tx2"/>
                </a:solidFill>
                <a:latin typeface="+mj-lt"/>
                <a:cs typeface="Arial"/>
              </a:rPr>
              <a:t> </a:t>
            </a:r>
            <a:r>
              <a:rPr lang="es-ES_tradnl" sz="1600" dirty="0" err="1">
                <a:solidFill>
                  <a:schemeClr val="tx2"/>
                </a:solidFill>
                <a:latin typeface="+mj-lt"/>
                <a:cs typeface="Arial"/>
              </a:rPr>
              <a:t>due</a:t>
            </a:r>
            <a:r>
              <a:rPr lang="es-ES_tradnl" sz="1600" dirty="0">
                <a:solidFill>
                  <a:schemeClr val="tx2"/>
                </a:solidFill>
                <a:latin typeface="+mj-lt"/>
                <a:cs typeface="Arial"/>
              </a:rPr>
              <a:t> to </a:t>
            </a:r>
            <a:r>
              <a:rPr lang="es-ES_tradnl" sz="1600" dirty="0" err="1">
                <a:solidFill>
                  <a:schemeClr val="tx2"/>
                </a:solidFill>
                <a:latin typeface="+mj-lt"/>
                <a:cs typeface="Arial"/>
              </a:rPr>
              <a:t>increment</a:t>
            </a:r>
            <a:r>
              <a:rPr lang="es-ES_tradnl" sz="1600" dirty="0">
                <a:solidFill>
                  <a:schemeClr val="tx2"/>
                </a:solidFill>
                <a:latin typeface="+mj-lt"/>
                <a:cs typeface="Arial"/>
              </a:rPr>
              <a:t> in He.</a:t>
            </a:r>
          </a:p>
        </p:txBody>
      </p:sp>
      <p:sp>
        <p:nvSpPr>
          <p:cNvPr id="19" name="CuadroTexto 18"/>
          <p:cNvSpPr txBox="1"/>
          <p:nvPr/>
        </p:nvSpPr>
        <p:spPr>
          <a:xfrm>
            <a:off x="971600" y="6330806"/>
            <a:ext cx="76477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600" dirty="0" err="1">
                <a:solidFill>
                  <a:schemeClr val="tx2"/>
                </a:solidFill>
                <a:latin typeface="+mj-lt"/>
                <a:cs typeface="Arial"/>
              </a:rPr>
              <a:t>Hardness</a:t>
            </a:r>
            <a:r>
              <a:rPr lang="es-ES_tradnl" sz="1600" dirty="0">
                <a:solidFill>
                  <a:schemeClr val="tx2"/>
                </a:solidFill>
                <a:latin typeface="+mj-lt"/>
                <a:cs typeface="Arial"/>
              </a:rPr>
              <a:t> </a:t>
            </a:r>
            <a:r>
              <a:rPr lang="es-ES_tradnl" sz="1600" dirty="0" err="1">
                <a:solidFill>
                  <a:schemeClr val="tx2"/>
                </a:solidFill>
                <a:latin typeface="+mj-lt"/>
                <a:cs typeface="Arial"/>
              </a:rPr>
              <a:t>increase</a:t>
            </a:r>
            <a:r>
              <a:rPr lang="es-ES_tradnl" sz="1600" dirty="0">
                <a:solidFill>
                  <a:schemeClr val="tx2"/>
                </a:solidFill>
                <a:latin typeface="+mj-lt"/>
                <a:cs typeface="Arial"/>
              </a:rPr>
              <a:t> </a:t>
            </a:r>
            <a:r>
              <a:rPr lang="es-ES_tradnl" sz="1600" dirty="0" err="1">
                <a:solidFill>
                  <a:schemeClr val="tx2"/>
                </a:solidFill>
                <a:latin typeface="+mj-lt"/>
                <a:cs typeface="Arial"/>
              </a:rPr>
              <a:t>observed</a:t>
            </a:r>
            <a:r>
              <a:rPr lang="es-ES_tradnl" sz="1600" dirty="0">
                <a:solidFill>
                  <a:schemeClr val="tx2"/>
                </a:solidFill>
                <a:latin typeface="+mj-lt"/>
                <a:cs typeface="Arial"/>
              </a:rPr>
              <a:t> in </a:t>
            </a:r>
            <a:r>
              <a:rPr lang="es-ES_tradnl" sz="1600" dirty="0" err="1">
                <a:solidFill>
                  <a:schemeClr val="tx2"/>
                </a:solidFill>
                <a:latin typeface="+mj-lt"/>
                <a:cs typeface="Arial"/>
              </a:rPr>
              <a:t>both</a:t>
            </a:r>
            <a:r>
              <a:rPr lang="es-ES_tradnl" sz="1600" dirty="0">
                <a:solidFill>
                  <a:schemeClr val="tx2"/>
                </a:solidFill>
                <a:latin typeface="+mj-lt"/>
                <a:cs typeface="Arial"/>
              </a:rPr>
              <a:t> </a:t>
            </a:r>
            <a:r>
              <a:rPr lang="es-ES_tradnl" sz="1600" dirty="0" err="1">
                <a:solidFill>
                  <a:schemeClr val="tx2"/>
                </a:solidFill>
                <a:latin typeface="+mj-lt"/>
                <a:cs typeface="Arial"/>
              </a:rPr>
              <a:t>steels</a:t>
            </a:r>
            <a:r>
              <a:rPr lang="es-ES_tradnl" sz="1600" dirty="0">
                <a:solidFill>
                  <a:schemeClr val="tx2"/>
                </a:solidFill>
                <a:latin typeface="+mj-lt"/>
                <a:cs typeface="Arial"/>
              </a:rPr>
              <a:t>, </a:t>
            </a:r>
            <a:r>
              <a:rPr lang="es-ES_tradnl" sz="1600" dirty="0" err="1">
                <a:solidFill>
                  <a:schemeClr val="tx2"/>
                </a:solidFill>
                <a:latin typeface="+mj-lt"/>
                <a:cs typeface="Arial"/>
              </a:rPr>
              <a:t>being</a:t>
            </a:r>
            <a:r>
              <a:rPr lang="es-ES_tradnl" sz="1600" dirty="0">
                <a:solidFill>
                  <a:schemeClr val="tx2"/>
                </a:solidFill>
                <a:latin typeface="+mj-lt"/>
                <a:cs typeface="Arial"/>
              </a:rPr>
              <a:t> more </a:t>
            </a:r>
            <a:r>
              <a:rPr lang="es-ES_tradnl" sz="1600" dirty="0" err="1">
                <a:solidFill>
                  <a:schemeClr val="tx2"/>
                </a:solidFill>
                <a:latin typeface="+mj-lt"/>
                <a:cs typeface="Arial"/>
              </a:rPr>
              <a:t>pronounce</a:t>
            </a:r>
            <a:r>
              <a:rPr lang="es-ES_tradnl" sz="1600" dirty="0">
                <a:solidFill>
                  <a:schemeClr val="tx2"/>
                </a:solidFill>
                <a:latin typeface="+mj-lt"/>
                <a:cs typeface="Arial"/>
              </a:rPr>
              <a:t> </a:t>
            </a:r>
            <a:r>
              <a:rPr lang="es-ES_tradnl" sz="1600" dirty="0" err="1">
                <a:solidFill>
                  <a:schemeClr val="tx2"/>
                </a:solidFill>
                <a:latin typeface="+mj-lt"/>
                <a:cs typeface="Arial"/>
              </a:rPr>
              <a:t>on</a:t>
            </a:r>
            <a:r>
              <a:rPr lang="es-ES_tradnl" sz="1600" dirty="0">
                <a:solidFill>
                  <a:schemeClr val="tx2"/>
                </a:solidFill>
                <a:latin typeface="+mj-lt"/>
                <a:cs typeface="Arial"/>
              </a:rPr>
              <a:t> EUROFER97.</a:t>
            </a:r>
          </a:p>
        </p:txBody>
      </p:sp>
      <p:pic>
        <p:nvPicPr>
          <p:cNvPr id="13" name="Picture 16" descr="he sketch nuev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696" y="1916832"/>
            <a:ext cx="2107072" cy="1685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 descr="C:\Users\Marcelo\Desktop\HRTEM 300KeV\bubbles white.tif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5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59832" y="1067872"/>
            <a:ext cx="2432648" cy="2432648"/>
          </a:xfrm>
          <a:prstGeom prst="rect">
            <a:avLst/>
          </a:prstGeom>
          <a:noFill/>
          <a:ln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uadroTexto 9"/>
          <p:cNvSpPr txBox="1"/>
          <p:nvPr/>
        </p:nvSpPr>
        <p:spPr>
          <a:xfrm>
            <a:off x="7149371" y="3114544"/>
            <a:ext cx="14699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750 appm He</a:t>
            </a:r>
            <a:endParaRPr lang="es-ES_tradnl" dirty="0"/>
          </a:p>
        </p:txBody>
      </p:sp>
      <p:graphicFrame>
        <p:nvGraphicFramePr>
          <p:cNvPr id="4" name="3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0555996"/>
              </p:ext>
            </p:extLst>
          </p:nvPr>
        </p:nvGraphicFramePr>
        <p:xfrm>
          <a:off x="639023" y="3674708"/>
          <a:ext cx="3808588" cy="26609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8" name="Graph" r:id="rId6" imgW="4153814" imgH="2901696" progId="Origin50.Graph">
                  <p:embed/>
                </p:oleObj>
              </mc:Choice>
              <mc:Fallback>
                <p:oleObj name="Graph" r:id="rId6" imgW="4153814" imgH="2901696" progId="Origin50.Graph">
                  <p:embed/>
                  <p:pic>
                    <p:nvPicPr>
                      <p:cNvPr id="0" name="2 Objeto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9023" y="3674708"/>
                        <a:ext cx="3808588" cy="266095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5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9326983"/>
              </p:ext>
            </p:extLst>
          </p:nvPr>
        </p:nvGraphicFramePr>
        <p:xfrm>
          <a:off x="4754137" y="3674708"/>
          <a:ext cx="3778303" cy="26397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9" name="Graph" r:id="rId8" imgW="4153814" imgH="2901696" progId="Origin50.Graph">
                  <p:embed/>
                </p:oleObj>
              </mc:Choice>
              <mc:Fallback>
                <p:oleObj name="Graph" r:id="rId8" imgW="4153814" imgH="2901696" progId="Origin50.Graph">
                  <p:embed/>
                  <p:pic>
                    <p:nvPicPr>
                      <p:cNvPr id="0" name="1 Objeto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54137" y="3674708"/>
                        <a:ext cx="3778303" cy="263979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31445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2 Marcador de contenido"/>
          <p:cNvSpPr txBox="1">
            <a:spLocks/>
          </p:cNvSpPr>
          <p:nvPr/>
        </p:nvSpPr>
        <p:spPr>
          <a:xfrm>
            <a:off x="152093" y="1196752"/>
            <a:ext cx="2938475" cy="1194018"/>
          </a:xfrm>
        </p:spPr>
        <p:txBody>
          <a:bodyPr/>
          <a:lstStyle>
            <a:lvl1pPr marL="273050" indent="-2730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30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2088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03213" lvl="1" indent="0">
              <a:lnSpc>
                <a:spcPct val="90000"/>
              </a:lnSpc>
              <a:buNone/>
              <a:defRPr/>
            </a:pPr>
            <a:r>
              <a:rPr lang="en-GB" sz="2000" b="1" dirty="0" smtClean="0">
                <a:latin typeface="+mj-lt"/>
                <a:cs typeface="Arial"/>
              </a:rPr>
              <a:t>Fe implantation:</a:t>
            </a:r>
            <a:endParaRPr lang="en-GB" sz="2000" b="1" dirty="0">
              <a:latin typeface="+mj-lt"/>
              <a:cs typeface="Arial"/>
            </a:endParaRPr>
          </a:p>
          <a:p>
            <a:pPr marL="303213" lvl="1" indent="0">
              <a:lnSpc>
                <a:spcPct val="90000"/>
              </a:lnSpc>
              <a:buNone/>
              <a:defRPr/>
            </a:pPr>
            <a:r>
              <a:rPr lang="en-GB" sz="1800" b="1" dirty="0" smtClean="0">
                <a:latin typeface="+mj-lt"/>
                <a:cs typeface="Arial"/>
              </a:rPr>
              <a:t>EUROFER </a:t>
            </a:r>
            <a:r>
              <a:rPr lang="en-GB" sz="1800" b="1" dirty="0">
                <a:latin typeface="+mj-lt"/>
                <a:cs typeface="Arial"/>
              </a:rPr>
              <a:t>&amp; EU-ODS -  </a:t>
            </a:r>
            <a:endParaRPr lang="en-GB" sz="1800" b="1" dirty="0" smtClean="0">
              <a:latin typeface="+mj-lt"/>
              <a:cs typeface="Arial"/>
            </a:endParaRPr>
          </a:p>
          <a:p>
            <a:pPr marL="303213" lvl="1" indent="0">
              <a:lnSpc>
                <a:spcPct val="90000"/>
              </a:lnSpc>
              <a:buNone/>
              <a:defRPr/>
            </a:pPr>
            <a:r>
              <a:rPr lang="en-GB" sz="1800" b="1" dirty="0" smtClean="0">
                <a:latin typeface="+mj-lt"/>
                <a:cs typeface="Arial"/>
              </a:rPr>
              <a:t>0.05 to 30 </a:t>
            </a:r>
            <a:r>
              <a:rPr lang="en-GB" sz="1800" b="1" dirty="0" err="1" smtClean="0">
                <a:latin typeface="+mj-lt"/>
                <a:cs typeface="Arial"/>
              </a:rPr>
              <a:t>dpa</a:t>
            </a:r>
            <a:r>
              <a:rPr lang="en-GB" sz="1800" b="1" dirty="0" smtClean="0">
                <a:latin typeface="+mj-lt"/>
                <a:cs typeface="Arial"/>
              </a:rPr>
              <a:t> at RT.</a:t>
            </a:r>
            <a:endParaRPr lang="en-GB" sz="1800" b="1" dirty="0">
              <a:latin typeface="+mj-lt"/>
              <a:cs typeface="Arial"/>
            </a:endParaRPr>
          </a:p>
          <a:p>
            <a:pPr lvl="2">
              <a:lnSpc>
                <a:spcPct val="90000"/>
              </a:lnSpc>
              <a:defRPr/>
            </a:pPr>
            <a:endParaRPr lang="en-GB" dirty="0">
              <a:latin typeface="+mj-lt"/>
              <a:cs typeface="Arial"/>
            </a:endParaRPr>
          </a:p>
          <a:p>
            <a:pPr marL="0" indent="0">
              <a:buNone/>
              <a:defRPr/>
            </a:pPr>
            <a:endParaRPr lang="es-ES" dirty="0"/>
          </a:p>
        </p:txBody>
      </p:sp>
      <p:sp>
        <p:nvSpPr>
          <p:cNvPr id="11" name="CuadroTexto 10"/>
          <p:cNvSpPr txBox="1"/>
          <p:nvPr/>
        </p:nvSpPr>
        <p:spPr>
          <a:xfrm>
            <a:off x="155649" y="2204864"/>
            <a:ext cx="340823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600" dirty="0" err="1">
                <a:solidFill>
                  <a:schemeClr val="tx2"/>
                </a:solidFill>
                <a:latin typeface="+mj-lt"/>
                <a:cs typeface="Arial"/>
              </a:rPr>
              <a:t>Comparative</a:t>
            </a:r>
            <a:r>
              <a:rPr lang="es-ES_tradnl" sz="1600" dirty="0">
                <a:solidFill>
                  <a:schemeClr val="tx2"/>
                </a:solidFill>
                <a:latin typeface="+mj-lt"/>
                <a:cs typeface="Arial"/>
              </a:rPr>
              <a:t> </a:t>
            </a:r>
            <a:r>
              <a:rPr lang="es-ES_tradnl" sz="1600" dirty="0" err="1">
                <a:solidFill>
                  <a:schemeClr val="tx2"/>
                </a:solidFill>
                <a:latin typeface="+mj-lt"/>
                <a:cs typeface="Arial"/>
              </a:rPr>
              <a:t>study</a:t>
            </a:r>
            <a:r>
              <a:rPr lang="es-ES_tradnl" sz="1600" dirty="0">
                <a:solidFill>
                  <a:schemeClr val="tx2"/>
                </a:solidFill>
                <a:latin typeface="+mj-lt"/>
                <a:cs typeface="Arial"/>
              </a:rPr>
              <a:t> </a:t>
            </a:r>
            <a:r>
              <a:rPr lang="es-ES_tradnl" sz="1600" dirty="0" err="1">
                <a:solidFill>
                  <a:schemeClr val="tx2"/>
                </a:solidFill>
                <a:latin typeface="+mj-lt"/>
                <a:cs typeface="Arial"/>
              </a:rPr>
              <a:t>on</a:t>
            </a:r>
            <a:r>
              <a:rPr lang="es-ES_tradnl" sz="1600" dirty="0">
                <a:solidFill>
                  <a:schemeClr val="tx2"/>
                </a:solidFill>
                <a:latin typeface="+mj-lt"/>
                <a:cs typeface="Arial"/>
              </a:rPr>
              <a:t> </a:t>
            </a:r>
            <a:r>
              <a:rPr lang="es-ES_tradnl" sz="1600" dirty="0" err="1">
                <a:solidFill>
                  <a:schemeClr val="tx2"/>
                </a:solidFill>
                <a:latin typeface="+mj-lt"/>
                <a:cs typeface="Arial"/>
              </a:rPr>
              <a:t>mechanical</a:t>
            </a:r>
            <a:r>
              <a:rPr lang="es-ES_tradnl" sz="1600" dirty="0">
                <a:solidFill>
                  <a:schemeClr val="tx2"/>
                </a:solidFill>
                <a:latin typeface="+mj-lt"/>
                <a:cs typeface="Arial"/>
              </a:rPr>
              <a:t> </a:t>
            </a:r>
            <a:r>
              <a:rPr lang="es-ES_tradnl" sz="1600" dirty="0" err="1">
                <a:solidFill>
                  <a:schemeClr val="tx2"/>
                </a:solidFill>
                <a:latin typeface="+mj-lt"/>
                <a:cs typeface="Arial"/>
              </a:rPr>
              <a:t>properties</a:t>
            </a:r>
            <a:r>
              <a:rPr lang="es-ES_tradnl" sz="1600" dirty="0">
                <a:solidFill>
                  <a:schemeClr val="tx2"/>
                </a:solidFill>
                <a:latin typeface="+mj-lt"/>
                <a:cs typeface="Arial"/>
              </a:rPr>
              <a:t> </a:t>
            </a:r>
            <a:r>
              <a:rPr lang="es-ES_tradnl" sz="1600" dirty="0" err="1">
                <a:solidFill>
                  <a:schemeClr val="tx2"/>
                </a:solidFill>
                <a:latin typeface="+mj-lt"/>
                <a:cs typeface="Arial"/>
              </a:rPr>
              <a:t>between</a:t>
            </a:r>
            <a:r>
              <a:rPr lang="es-ES_tradnl" sz="1600" dirty="0">
                <a:solidFill>
                  <a:schemeClr val="tx2"/>
                </a:solidFill>
                <a:latin typeface="+mj-lt"/>
                <a:cs typeface="Arial"/>
              </a:rPr>
              <a:t> EUROFER97 and EU-ODS </a:t>
            </a:r>
            <a:r>
              <a:rPr lang="es-ES_tradnl" sz="1600" dirty="0" smtClean="0">
                <a:solidFill>
                  <a:schemeClr val="tx2"/>
                </a:solidFill>
                <a:latin typeface="+mj-lt"/>
                <a:cs typeface="Arial"/>
              </a:rPr>
              <a:t>EUROFER in as </a:t>
            </a:r>
            <a:r>
              <a:rPr lang="es-ES_tradnl" sz="1600" dirty="0" err="1" smtClean="0">
                <a:solidFill>
                  <a:schemeClr val="tx2"/>
                </a:solidFill>
                <a:latin typeface="+mj-lt"/>
                <a:cs typeface="Arial"/>
              </a:rPr>
              <a:t>received</a:t>
            </a:r>
            <a:r>
              <a:rPr lang="es-ES_tradnl" sz="1600" dirty="0" smtClean="0">
                <a:solidFill>
                  <a:schemeClr val="tx2"/>
                </a:solidFill>
                <a:latin typeface="+mj-lt"/>
                <a:cs typeface="Arial"/>
              </a:rPr>
              <a:t>, 0.2 and 6.5 </a:t>
            </a:r>
            <a:r>
              <a:rPr lang="es-ES_tradnl" sz="1600" dirty="0" err="1" smtClean="0">
                <a:solidFill>
                  <a:schemeClr val="tx2"/>
                </a:solidFill>
                <a:latin typeface="+mj-lt"/>
                <a:cs typeface="Arial"/>
              </a:rPr>
              <a:t>dpa</a:t>
            </a:r>
            <a:r>
              <a:rPr lang="es-ES_tradnl" sz="1600" dirty="0">
                <a:solidFill>
                  <a:schemeClr val="tx2"/>
                </a:solidFill>
                <a:latin typeface="+mj-lt"/>
                <a:cs typeface="Arial"/>
              </a:rPr>
              <a:t> </a:t>
            </a:r>
            <a:r>
              <a:rPr lang="es-ES_tradnl" sz="1600" dirty="0" smtClean="0">
                <a:solidFill>
                  <a:schemeClr val="tx2"/>
                </a:solidFill>
                <a:latin typeface="+mj-lt"/>
                <a:cs typeface="Arial"/>
              </a:rPr>
              <a:t>status.</a:t>
            </a:r>
          </a:p>
          <a:p>
            <a:endParaRPr lang="es-ES_tradnl" sz="1600" dirty="0">
              <a:solidFill>
                <a:schemeClr val="tx2"/>
              </a:solidFill>
              <a:latin typeface="+mj-lt"/>
              <a:cs typeface="Arial"/>
            </a:endParaRPr>
          </a:p>
          <a:p>
            <a:r>
              <a:rPr lang="es-ES_tradnl" sz="1600" dirty="0" err="1" smtClean="0">
                <a:solidFill>
                  <a:schemeClr val="tx2"/>
                </a:solidFill>
                <a:latin typeface="+mj-lt"/>
                <a:cs typeface="Arial"/>
              </a:rPr>
              <a:t>From</a:t>
            </a:r>
            <a:r>
              <a:rPr lang="es-ES_tradnl" sz="1600" dirty="0" smtClean="0">
                <a:solidFill>
                  <a:schemeClr val="tx2"/>
                </a:solidFill>
                <a:latin typeface="+mj-lt"/>
                <a:cs typeface="Arial"/>
              </a:rPr>
              <a:t> 10 to 30 </a:t>
            </a:r>
            <a:r>
              <a:rPr lang="es-ES_tradnl" sz="1600" dirty="0" err="1" smtClean="0">
                <a:solidFill>
                  <a:schemeClr val="tx2"/>
                </a:solidFill>
                <a:latin typeface="+mj-lt"/>
                <a:cs typeface="Arial"/>
              </a:rPr>
              <a:t>dpa</a:t>
            </a:r>
            <a:r>
              <a:rPr lang="es-ES_tradnl" sz="1600" dirty="0" smtClean="0">
                <a:solidFill>
                  <a:schemeClr val="tx2"/>
                </a:solidFill>
                <a:latin typeface="+mj-lt"/>
                <a:cs typeface="Arial"/>
              </a:rPr>
              <a:t>: in </a:t>
            </a:r>
            <a:r>
              <a:rPr lang="es-ES_tradnl" sz="1600" dirty="0" err="1" smtClean="0">
                <a:solidFill>
                  <a:schemeClr val="tx2"/>
                </a:solidFill>
                <a:latin typeface="+mj-lt"/>
                <a:cs typeface="Arial"/>
              </a:rPr>
              <a:t>progress</a:t>
            </a:r>
            <a:r>
              <a:rPr lang="es-ES_tradnl" sz="1600" dirty="0" smtClean="0">
                <a:solidFill>
                  <a:schemeClr val="tx2"/>
                </a:solidFill>
                <a:latin typeface="+mj-lt"/>
                <a:cs typeface="Arial"/>
              </a:rPr>
              <a:t>.</a:t>
            </a:r>
          </a:p>
          <a:p>
            <a:endParaRPr lang="es-ES_tradnl" sz="2000" dirty="0">
              <a:solidFill>
                <a:schemeClr val="tx2"/>
              </a:solidFill>
              <a:latin typeface="+mj-lt"/>
              <a:cs typeface="Arial"/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6881279" y="4797152"/>
            <a:ext cx="25152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600" dirty="0" err="1">
                <a:solidFill>
                  <a:schemeClr val="tx2"/>
                </a:solidFill>
                <a:latin typeface="+mj-lt"/>
                <a:cs typeface="Arial"/>
              </a:rPr>
              <a:t>Increase</a:t>
            </a:r>
            <a:r>
              <a:rPr lang="es-ES_tradnl" sz="1600" dirty="0">
                <a:solidFill>
                  <a:schemeClr val="tx2"/>
                </a:solidFill>
                <a:latin typeface="+mj-lt"/>
                <a:cs typeface="Arial"/>
              </a:rPr>
              <a:t> in </a:t>
            </a:r>
            <a:r>
              <a:rPr lang="es-ES_tradnl" sz="1600" dirty="0" err="1">
                <a:solidFill>
                  <a:schemeClr val="tx2"/>
                </a:solidFill>
                <a:latin typeface="+mj-lt"/>
                <a:cs typeface="Arial"/>
              </a:rPr>
              <a:t>hardness</a:t>
            </a:r>
            <a:r>
              <a:rPr lang="es-ES_tradnl" sz="1600" dirty="0">
                <a:solidFill>
                  <a:schemeClr val="tx2"/>
                </a:solidFill>
                <a:latin typeface="+mj-lt"/>
                <a:cs typeface="Arial"/>
              </a:rPr>
              <a:t> </a:t>
            </a:r>
            <a:r>
              <a:rPr lang="es-ES_tradnl" sz="1600" dirty="0" err="1">
                <a:solidFill>
                  <a:schemeClr val="tx2"/>
                </a:solidFill>
                <a:latin typeface="+mj-lt"/>
                <a:cs typeface="Arial"/>
              </a:rPr>
              <a:t>observed</a:t>
            </a:r>
            <a:r>
              <a:rPr lang="es-ES_tradnl" sz="1600" dirty="0">
                <a:solidFill>
                  <a:schemeClr val="tx2"/>
                </a:solidFill>
                <a:latin typeface="+mj-lt"/>
                <a:cs typeface="Arial"/>
              </a:rPr>
              <a:t> in </a:t>
            </a:r>
            <a:r>
              <a:rPr lang="es-ES_tradnl" sz="1600" dirty="0" smtClean="0">
                <a:solidFill>
                  <a:schemeClr val="tx2"/>
                </a:solidFill>
                <a:latin typeface="+mj-lt"/>
                <a:cs typeface="Arial"/>
              </a:rPr>
              <a:t>EUROFER97. EU-ODS EUROFER shows more </a:t>
            </a:r>
            <a:r>
              <a:rPr lang="es-ES_tradnl" sz="1600" dirty="0" err="1" smtClean="0">
                <a:solidFill>
                  <a:schemeClr val="tx2"/>
                </a:solidFill>
                <a:latin typeface="+mj-lt"/>
                <a:cs typeface="Arial"/>
              </a:rPr>
              <a:t>resistance</a:t>
            </a:r>
            <a:r>
              <a:rPr lang="es-ES_tradnl" sz="1600" dirty="0" smtClean="0">
                <a:solidFill>
                  <a:schemeClr val="tx2"/>
                </a:solidFill>
                <a:latin typeface="+mj-lt"/>
                <a:cs typeface="Arial"/>
              </a:rPr>
              <a:t> to </a:t>
            </a:r>
            <a:r>
              <a:rPr lang="es-ES_tradnl" sz="1600" dirty="0" err="1" smtClean="0">
                <a:solidFill>
                  <a:schemeClr val="tx2"/>
                </a:solidFill>
                <a:latin typeface="+mj-lt"/>
                <a:cs typeface="Arial"/>
              </a:rPr>
              <a:t>the</a:t>
            </a:r>
            <a:r>
              <a:rPr lang="es-ES_tradnl" sz="1600" dirty="0" smtClean="0">
                <a:solidFill>
                  <a:schemeClr val="tx2"/>
                </a:solidFill>
                <a:latin typeface="+mj-lt"/>
                <a:cs typeface="Arial"/>
              </a:rPr>
              <a:t> </a:t>
            </a:r>
            <a:r>
              <a:rPr lang="es-ES_tradnl" sz="1600" dirty="0" err="1" smtClean="0">
                <a:solidFill>
                  <a:schemeClr val="tx2"/>
                </a:solidFill>
                <a:latin typeface="+mj-lt"/>
                <a:cs typeface="Arial"/>
              </a:rPr>
              <a:t>same</a:t>
            </a:r>
            <a:r>
              <a:rPr lang="es-ES_tradnl" sz="1600" dirty="0" smtClean="0">
                <a:solidFill>
                  <a:schemeClr val="tx2"/>
                </a:solidFill>
                <a:latin typeface="+mj-lt"/>
                <a:cs typeface="Arial"/>
              </a:rPr>
              <a:t> </a:t>
            </a:r>
            <a:r>
              <a:rPr lang="es-ES_tradnl" sz="1600" dirty="0" err="1" smtClean="0">
                <a:solidFill>
                  <a:schemeClr val="tx2"/>
                </a:solidFill>
                <a:latin typeface="+mj-lt"/>
                <a:cs typeface="Arial"/>
              </a:rPr>
              <a:t>damage</a:t>
            </a:r>
            <a:r>
              <a:rPr lang="es-ES_tradnl" sz="1600" dirty="0" smtClean="0">
                <a:solidFill>
                  <a:schemeClr val="tx2"/>
                </a:solidFill>
                <a:latin typeface="+mj-lt"/>
                <a:cs typeface="Arial"/>
              </a:rPr>
              <a:t>.</a:t>
            </a:r>
            <a:endParaRPr lang="es-ES_tradnl" sz="1600" dirty="0">
              <a:solidFill>
                <a:schemeClr val="tx2"/>
              </a:solidFill>
              <a:latin typeface="+mj-lt"/>
              <a:cs typeface="Arial"/>
            </a:endParaRPr>
          </a:p>
        </p:txBody>
      </p:sp>
      <p:pic>
        <p:nvPicPr>
          <p:cNvPr id="15" name="Picture 33" descr="C:\Users\Marcelo\Dropbox\TESIS\Documentos importantes\Exposiciones - Posters\ISFNT\Paper Fe ISFNT\Sketch Fe con srim y SEM seccion letras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8" t="-2042" r="7703" b="8388"/>
          <a:stretch>
            <a:fillRect/>
          </a:stretch>
        </p:blipFill>
        <p:spPr bwMode="auto">
          <a:xfrm>
            <a:off x="3770881" y="1657426"/>
            <a:ext cx="2033901" cy="169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CuadroTexto 13"/>
          <p:cNvSpPr txBox="1"/>
          <p:nvPr/>
        </p:nvSpPr>
        <p:spPr>
          <a:xfrm>
            <a:off x="3563888" y="3473209"/>
            <a:ext cx="25173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600" dirty="0">
                <a:solidFill>
                  <a:schemeClr val="tx2"/>
                </a:solidFill>
                <a:latin typeface="+mj-lt"/>
                <a:cs typeface="Arial"/>
              </a:rPr>
              <a:t>Nanoindentation </a:t>
            </a:r>
            <a:r>
              <a:rPr lang="es-ES_tradnl" sz="1600" dirty="0" err="1">
                <a:solidFill>
                  <a:schemeClr val="tx2"/>
                </a:solidFill>
                <a:latin typeface="+mj-lt"/>
                <a:cs typeface="Arial"/>
              </a:rPr>
              <a:t>on</a:t>
            </a:r>
            <a:r>
              <a:rPr lang="es-ES_tradnl" sz="1600" dirty="0">
                <a:solidFill>
                  <a:schemeClr val="tx2"/>
                </a:solidFill>
                <a:latin typeface="+mj-lt"/>
                <a:cs typeface="Arial"/>
              </a:rPr>
              <a:t> normal </a:t>
            </a:r>
            <a:r>
              <a:rPr lang="es-ES_tradnl" sz="1600" dirty="0" err="1" smtClean="0">
                <a:solidFill>
                  <a:schemeClr val="tx2"/>
                </a:solidFill>
                <a:latin typeface="+mj-lt"/>
                <a:cs typeface="Arial"/>
              </a:rPr>
              <a:t>surface</a:t>
            </a:r>
            <a:r>
              <a:rPr lang="es-ES_tradnl" sz="1600" dirty="0" smtClean="0">
                <a:solidFill>
                  <a:schemeClr val="tx2"/>
                </a:solidFill>
                <a:latin typeface="+mj-lt"/>
                <a:cs typeface="Arial"/>
              </a:rPr>
              <a:t> </a:t>
            </a:r>
            <a:r>
              <a:rPr lang="es-ES_tradnl" sz="1600" dirty="0">
                <a:solidFill>
                  <a:schemeClr val="tx2"/>
                </a:solidFill>
                <a:latin typeface="+mj-lt"/>
                <a:cs typeface="Arial"/>
              </a:rPr>
              <a:t>to </a:t>
            </a:r>
            <a:r>
              <a:rPr lang="es-ES_tradnl" sz="1600" dirty="0" err="1">
                <a:solidFill>
                  <a:schemeClr val="tx2"/>
                </a:solidFill>
                <a:latin typeface="+mj-lt"/>
                <a:cs typeface="Arial"/>
              </a:rPr>
              <a:t>ions</a:t>
            </a:r>
            <a:endParaRPr lang="es-ES_tradnl" sz="1600" dirty="0">
              <a:solidFill>
                <a:schemeClr val="tx2"/>
              </a:solidFill>
              <a:latin typeface="+mj-lt"/>
              <a:cs typeface="Arial"/>
            </a:endParaRPr>
          </a:p>
        </p:txBody>
      </p:sp>
      <p:sp>
        <p:nvSpPr>
          <p:cNvPr id="22" name="Rectángulo 17"/>
          <p:cNvSpPr/>
          <p:nvPr/>
        </p:nvSpPr>
        <p:spPr>
          <a:xfrm>
            <a:off x="6095720" y="1412776"/>
            <a:ext cx="2969852" cy="27235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3" name="Rectángulo 18"/>
          <p:cNvSpPr/>
          <p:nvPr/>
        </p:nvSpPr>
        <p:spPr>
          <a:xfrm>
            <a:off x="3563888" y="1594265"/>
            <a:ext cx="2410397" cy="247004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24" name="Imagen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4516" y="1556792"/>
            <a:ext cx="2801398" cy="1867599"/>
          </a:xfrm>
          <a:prstGeom prst="rect">
            <a:avLst/>
          </a:prstGeom>
        </p:spPr>
      </p:pic>
      <p:sp>
        <p:nvSpPr>
          <p:cNvPr id="25" name="CuadroTexto 20"/>
          <p:cNvSpPr txBox="1"/>
          <p:nvPr/>
        </p:nvSpPr>
        <p:spPr>
          <a:xfrm>
            <a:off x="6278060" y="3501008"/>
            <a:ext cx="27746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600" dirty="0" err="1">
                <a:solidFill>
                  <a:schemeClr val="tx2"/>
                </a:solidFill>
                <a:latin typeface="+mj-lt"/>
                <a:cs typeface="Arial"/>
              </a:rPr>
              <a:t>Dislocation</a:t>
            </a:r>
            <a:r>
              <a:rPr lang="es-ES_tradnl" sz="1600" dirty="0">
                <a:solidFill>
                  <a:schemeClr val="tx2"/>
                </a:solidFill>
                <a:latin typeface="+mj-lt"/>
                <a:cs typeface="Arial"/>
              </a:rPr>
              <a:t> </a:t>
            </a:r>
            <a:r>
              <a:rPr lang="es-ES_tradnl" sz="1600" dirty="0" err="1">
                <a:solidFill>
                  <a:schemeClr val="tx2"/>
                </a:solidFill>
                <a:latin typeface="+mj-lt"/>
                <a:cs typeface="Arial"/>
              </a:rPr>
              <a:t>network</a:t>
            </a:r>
            <a:r>
              <a:rPr lang="es-ES_tradnl" sz="1600" dirty="0">
                <a:solidFill>
                  <a:schemeClr val="tx2"/>
                </a:solidFill>
                <a:latin typeface="+mj-lt"/>
                <a:cs typeface="Arial"/>
              </a:rPr>
              <a:t> </a:t>
            </a:r>
            <a:r>
              <a:rPr lang="es-ES_tradnl" sz="1600" dirty="0" err="1">
                <a:solidFill>
                  <a:schemeClr val="tx2"/>
                </a:solidFill>
                <a:latin typeface="+mj-lt"/>
                <a:cs typeface="Arial"/>
              </a:rPr>
              <a:t>due</a:t>
            </a:r>
            <a:r>
              <a:rPr lang="es-ES_tradnl" sz="1600" dirty="0">
                <a:solidFill>
                  <a:schemeClr val="tx2"/>
                </a:solidFill>
                <a:latin typeface="+mj-lt"/>
                <a:cs typeface="Arial"/>
              </a:rPr>
              <a:t> to </a:t>
            </a:r>
            <a:r>
              <a:rPr lang="es-ES_tradnl" sz="1600" dirty="0" err="1">
                <a:solidFill>
                  <a:schemeClr val="tx2"/>
                </a:solidFill>
                <a:latin typeface="+mj-lt"/>
                <a:cs typeface="Arial"/>
              </a:rPr>
              <a:t>self</a:t>
            </a:r>
            <a:r>
              <a:rPr lang="es-ES_tradnl" sz="1600" dirty="0">
                <a:solidFill>
                  <a:schemeClr val="tx2"/>
                </a:solidFill>
                <a:latin typeface="+mj-lt"/>
                <a:cs typeface="Arial"/>
              </a:rPr>
              <a:t> ion </a:t>
            </a:r>
            <a:r>
              <a:rPr lang="es-ES_tradnl" sz="1600" dirty="0" err="1">
                <a:solidFill>
                  <a:schemeClr val="tx2"/>
                </a:solidFill>
                <a:latin typeface="+mj-lt"/>
                <a:cs typeface="Arial"/>
              </a:rPr>
              <a:t>irradiation</a:t>
            </a:r>
            <a:endParaRPr lang="es-ES_tradnl" sz="1600" dirty="0">
              <a:solidFill>
                <a:schemeClr val="tx2"/>
              </a:solidFill>
              <a:latin typeface="+mj-lt"/>
              <a:cs typeface="Arial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789831"/>
              </p:ext>
            </p:extLst>
          </p:nvPr>
        </p:nvGraphicFramePr>
        <p:xfrm>
          <a:off x="26146" y="4221088"/>
          <a:ext cx="3609750" cy="25202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6" name="Graph" r:id="rId5" imgW="4153814" imgH="2901696" progId="Origin50.Graph">
                  <p:embed/>
                </p:oleObj>
              </mc:Choice>
              <mc:Fallback>
                <p:oleObj name="Graph" r:id="rId5" imgW="4153814" imgH="2901696" progId="Origin50.Graph">
                  <p:embed/>
                  <p:pic>
                    <p:nvPicPr>
                      <p:cNvPr id="0" name="4 Objeto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46" y="4221088"/>
                        <a:ext cx="3609750" cy="25202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2887453"/>
              </p:ext>
            </p:extLst>
          </p:nvPr>
        </p:nvGraphicFramePr>
        <p:xfrm>
          <a:off x="3322958" y="4207209"/>
          <a:ext cx="3625306" cy="25341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7" name="Graph" r:id="rId7" imgW="4153814" imgH="2901696" progId="Origin50.Graph">
                  <p:embed/>
                </p:oleObj>
              </mc:Choice>
              <mc:Fallback>
                <p:oleObj name="Graph" r:id="rId7" imgW="4153814" imgH="2901696" progId="Origin50.Graph">
                  <p:embed/>
                  <p:pic>
                    <p:nvPicPr>
                      <p:cNvPr id="0" name="9 Objeto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22958" y="4207209"/>
                        <a:ext cx="3625306" cy="25341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CuadroTexto 1"/>
          <p:cNvSpPr txBox="1"/>
          <p:nvPr/>
        </p:nvSpPr>
        <p:spPr>
          <a:xfrm>
            <a:off x="1763688" y="233353"/>
            <a:ext cx="60486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 err="1" smtClean="0">
                <a:solidFill>
                  <a:srgbClr val="FFFFF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Evaluation</a:t>
            </a:r>
            <a:r>
              <a:rPr lang="es-ES_tradnl" sz="2400" b="1" dirty="0" smtClean="0">
                <a:solidFill>
                  <a:srgbClr val="FFFFF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es-ES_tradnl" sz="2400" b="1" dirty="0">
                <a:solidFill>
                  <a:srgbClr val="FFFFF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of He and </a:t>
            </a:r>
            <a:r>
              <a:rPr lang="es-ES_tradnl" sz="2400" b="1" dirty="0" err="1">
                <a:solidFill>
                  <a:srgbClr val="FFFFF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self</a:t>
            </a:r>
            <a:r>
              <a:rPr lang="es-ES_tradnl" sz="2400" b="1" dirty="0">
                <a:solidFill>
                  <a:srgbClr val="FFFFF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-ion </a:t>
            </a:r>
            <a:r>
              <a:rPr lang="es-ES_tradnl" sz="2400" b="1" dirty="0" err="1">
                <a:solidFill>
                  <a:srgbClr val="FFFFF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implantation</a:t>
            </a:r>
            <a:r>
              <a:rPr lang="es-ES_tradnl" sz="2400" b="1" dirty="0">
                <a:solidFill>
                  <a:srgbClr val="FFFFF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endParaRPr lang="es-ES_tradnl" sz="2400" b="1" dirty="0" smtClean="0">
              <a:solidFill>
                <a:srgbClr val="FFFFFF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pPr algn="ctr"/>
            <a:r>
              <a:rPr lang="es-ES_tradnl" sz="2400" b="1" dirty="0" err="1" smtClean="0">
                <a:solidFill>
                  <a:srgbClr val="FFFFF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on</a:t>
            </a:r>
            <a:r>
              <a:rPr lang="es-ES_tradnl" sz="2400" b="1" dirty="0" smtClean="0">
                <a:solidFill>
                  <a:srgbClr val="FFFFF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es-ES_tradnl" sz="2400" b="1" dirty="0">
                <a:solidFill>
                  <a:srgbClr val="FFFFF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EUROFER97 and EU-ODS EUROFER </a:t>
            </a:r>
            <a:r>
              <a:rPr lang="es-ES_tradnl" sz="2400" b="1" dirty="0" err="1">
                <a:solidFill>
                  <a:srgbClr val="FFFFF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by</a:t>
            </a:r>
            <a:r>
              <a:rPr lang="es-ES_tradnl" sz="2400" b="1" dirty="0">
                <a:solidFill>
                  <a:srgbClr val="FFFFF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nanoindentation and TEM</a:t>
            </a:r>
          </a:p>
        </p:txBody>
      </p:sp>
    </p:spTree>
    <p:extLst>
      <p:ext uri="{BB962C8B-B14F-4D97-AF65-F5344CB8AC3E}">
        <p14:creationId xmlns:p14="http://schemas.microsoft.com/office/powerpoint/2010/main" val="2368961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5" t="24517" r="7261" b="4440"/>
          <a:stretch/>
        </p:blipFill>
        <p:spPr bwMode="auto">
          <a:xfrm>
            <a:off x="3149766" y="1494208"/>
            <a:ext cx="5958738" cy="4530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2 Título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792088"/>
          </a:xfrm>
        </p:spPr>
        <p:txBody>
          <a:bodyPr>
            <a:normAutofit/>
          </a:bodyPr>
          <a:lstStyle/>
          <a:p>
            <a:r>
              <a:rPr lang="es-ES" sz="3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CIEMAT</a:t>
            </a:r>
            <a:endParaRPr lang="es-ES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6650" y="1189196"/>
            <a:ext cx="3043182" cy="452431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sz="1600" b="1" dirty="0" smtClean="0">
                <a:solidFill>
                  <a:srgbClr val="FF0000"/>
                </a:solidFill>
              </a:rPr>
              <a:t>CIEMAT</a:t>
            </a:r>
            <a:r>
              <a:rPr lang="es-ES" sz="1600" dirty="0" smtClean="0"/>
              <a:t> </a:t>
            </a:r>
            <a:r>
              <a:rPr lang="es-ES" sz="1600" dirty="0" err="1" smtClean="0"/>
              <a:t>is</a:t>
            </a:r>
            <a:r>
              <a:rPr lang="es-ES" sz="1600" dirty="0" smtClean="0"/>
              <a:t> a </a:t>
            </a:r>
            <a:r>
              <a:rPr lang="es-ES" sz="1600" dirty="0" err="1" smtClean="0"/>
              <a:t>public</a:t>
            </a:r>
            <a:r>
              <a:rPr lang="es-ES" sz="1600" dirty="0" smtClean="0"/>
              <a:t> </a:t>
            </a:r>
            <a:r>
              <a:rPr lang="es-ES" sz="1600" dirty="0" err="1" smtClean="0"/>
              <a:t>research</a:t>
            </a:r>
            <a:r>
              <a:rPr lang="es-ES" sz="1600" dirty="0" smtClean="0"/>
              <a:t> </a:t>
            </a:r>
            <a:r>
              <a:rPr lang="es-ES" sz="1600" dirty="0" err="1" smtClean="0"/>
              <a:t>entity</a:t>
            </a:r>
            <a:r>
              <a:rPr lang="es-ES" sz="1600" dirty="0" smtClean="0"/>
              <a:t> </a:t>
            </a:r>
            <a:r>
              <a:rPr lang="es-ES" sz="1600" dirty="0" err="1" smtClean="0"/>
              <a:t>focused</a:t>
            </a:r>
            <a:r>
              <a:rPr lang="es-ES" sz="1600" dirty="0" smtClean="0"/>
              <a:t> </a:t>
            </a:r>
            <a:r>
              <a:rPr lang="es-ES" sz="1600" dirty="0" err="1" smtClean="0"/>
              <a:t>on</a:t>
            </a:r>
            <a:r>
              <a:rPr lang="es-ES" sz="1600" dirty="0" smtClean="0"/>
              <a:t> </a:t>
            </a:r>
            <a:r>
              <a:rPr lang="es-ES" sz="1600" dirty="0" err="1" smtClean="0"/>
              <a:t>energy</a:t>
            </a:r>
            <a:r>
              <a:rPr lang="es-ES" sz="1600" dirty="0" smtClean="0"/>
              <a:t> and </a:t>
            </a:r>
            <a:r>
              <a:rPr lang="es-ES" sz="1600" dirty="0" err="1" smtClean="0"/>
              <a:t>environmental</a:t>
            </a:r>
            <a:r>
              <a:rPr lang="es-ES" sz="1600" dirty="0" smtClean="0"/>
              <a:t> </a:t>
            </a:r>
            <a:r>
              <a:rPr lang="es-ES" sz="1600" dirty="0" err="1" smtClean="0"/>
              <a:t>problems</a:t>
            </a:r>
            <a:r>
              <a:rPr lang="es-ES" sz="1600" dirty="0" smtClean="0"/>
              <a:t>, </a:t>
            </a:r>
            <a:r>
              <a:rPr lang="es-ES" sz="1600" dirty="0" err="1" smtClean="0"/>
              <a:t>founded</a:t>
            </a:r>
            <a:r>
              <a:rPr lang="es-ES" sz="1600" dirty="0" smtClean="0"/>
              <a:t> more </a:t>
            </a:r>
            <a:r>
              <a:rPr lang="es-ES" sz="1600" dirty="0" err="1" smtClean="0"/>
              <a:t>than</a:t>
            </a:r>
            <a:r>
              <a:rPr lang="es-ES" sz="1600" dirty="0" smtClean="0"/>
              <a:t> 50 </a:t>
            </a:r>
            <a:r>
              <a:rPr lang="es-ES" sz="1600" dirty="0" err="1" smtClean="0"/>
              <a:t>years</a:t>
            </a:r>
            <a:r>
              <a:rPr lang="es-ES" sz="1600" dirty="0" smtClean="0"/>
              <a:t> </a:t>
            </a:r>
            <a:r>
              <a:rPr lang="es-ES" sz="1600" dirty="0" err="1" smtClean="0"/>
              <a:t>ago</a:t>
            </a:r>
            <a:r>
              <a:rPr lang="es-ES" sz="1600" dirty="0" smtClean="0"/>
              <a:t> (</a:t>
            </a:r>
            <a:r>
              <a:rPr lang="es-ES" sz="1600" dirty="0" err="1" smtClean="0"/>
              <a:t>initially</a:t>
            </a:r>
            <a:r>
              <a:rPr lang="es-ES" sz="1600" dirty="0" smtClean="0"/>
              <a:t> </a:t>
            </a:r>
            <a:r>
              <a:rPr lang="es-ES" sz="1600" dirty="0" err="1" smtClean="0"/>
              <a:t>focused</a:t>
            </a:r>
            <a:r>
              <a:rPr lang="es-ES" sz="1600" dirty="0" smtClean="0"/>
              <a:t> </a:t>
            </a:r>
            <a:r>
              <a:rPr lang="es-ES" sz="1600" dirty="0" err="1" smtClean="0"/>
              <a:t>on</a:t>
            </a:r>
            <a:r>
              <a:rPr lang="es-ES" sz="1600" dirty="0" smtClean="0"/>
              <a:t> nuclear </a:t>
            </a:r>
            <a:r>
              <a:rPr lang="es-ES" sz="1600" dirty="0" err="1" smtClean="0"/>
              <a:t>research</a:t>
            </a:r>
            <a:r>
              <a:rPr lang="es-ES" sz="1600" dirty="0" smtClean="0"/>
              <a:t>).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ES" sz="16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sz="1600" dirty="0" err="1" smtClean="0"/>
              <a:t>Several</a:t>
            </a:r>
            <a:r>
              <a:rPr lang="es-ES" sz="1600" dirty="0" smtClean="0"/>
              <a:t> centres </a:t>
            </a:r>
            <a:r>
              <a:rPr lang="es-ES" sz="1600" dirty="0" err="1" smtClean="0"/>
              <a:t>around</a:t>
            </a:r>
            <a:r>
              <a:rPr lang="es-ES" sz="1600" dirty="0" smtClean="0"/>
              <a:t> </a:t>
            </a:r>
            <a:r>
              <a:rPr lang="es-ES" sz="1600" dirty="0" err="1" smtClean="0"/>
              <a:t>Spain</a:t>
            </a:r>
            <a:r>
              <a:rPr lang="es-ES" sz="1600" dirty="0" smtClean="0"/>
              <a:t> (</a:t>
            </a:r>
            <a:r>
              <a:rPr lang="es-ES" sz="1600" dirty="0" err="1" smtClean="0"/>
              <a:t>main</a:t>
            </a:r>
            <a:r>
              <a:rPr lang="es-ES" sz="1600" dirty="0" smtClean="0"/>
              <a:t> </a:t>
            </a:r>
            <a:r>
              <a:rPr lang="es-ES" sz="1600" dirty="0" err="1" smtClean="0"/>
              <a:t>one</a:t>
            </a:r>
            <a:r>
              <a:rPr lang="es-ES" sz="1600" dirty="0" smtClean="0"/>
              <a:t> in Madrid). Staff of </a:t>
            </a:r>
            <a:r>
              <a:rPr lang="es-ES" sz="1600" dirty="0" err="1" smtClean="0"/>
              <a:t>around</a:t>
            </a:r>
            <a:r>
              <a:rPr lang="es-ES" sz="1600" dirty="0" smtClean="0"/>
              <a:t> 1500 </a:t>
            </a:r>
            <a:r>
              <a:rPr lang="es-ES" sz="1600" dirty="0" err="1" smtClean="0"/>
              <a:t>people</a:t>
            </a:r>
            <a:r>
              <a:rPr lang="es-ES" sz="1600" dirty="0" smtClean="0"/>
              <a:t> and </a:t>
            </a:r>
            <a:r>
              <a:rPr lang="es-ES" sz="1600" dirty="0" err="1" smtClean="0"/>
              <a:t>yearly</a:t>
            </a:r>
            <a:r>
              <a:rPr lang="es-ES" sz="1600" dirty="0" smtClean="0"/>
              <a:t> </a:t>
            </a:r>
            <a:r>
              <a:rPr lang="es-ES" sz="1600" dirty="0" err="1" smtClean="0"/>
              <a:t>budget</a:t>
            </a:r>
            <a:r>
              <a:rPr lang="es-ES" sz="1600" dirty="0" smtClean="0"/>
              <a:t> </a:t>
            </a:r>
            <a:r>
              <a:rPr lang="es-ES" sz="1600" dirty="0" err="1" smtClean="0"/>
              <a:t>around</a:t>
            </a:r>
            <a:r>
              <a:rPr lang="es-ES" sz="1600" dirty="0" smtClean="0"/>
              <a:t> 100 M€.</a:t>
            </a:r>
          </a:p>
          <a:p>
            <a:endParaRPr lang="es-ES" sz="16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sz="1600" dirty="0" smtClean="0"/>
              <a:t>CIEMAT </a:t>
            </a:r>
            <a:r>
              <a:rPr lang="es-ES" sz="1600" dirty="0" err="1" smtClean="0"/>
              <a:t>activities</a:t>
            </a:r>
            <a:r>
              <a:rPr lang="es-ES" sz="1600" dirty="0" smtClean="0"/>
              <a:t> are </a:t>
            </a:r>
            <a:r>
              <a:rPr lang="es-ES" sz="1600" dirty="0" err="1" smtClean="0"/>
              <a:t>organized</a:t>
            </a:r>
            <a:r>
              <a:rPr lang="es-ES" sz="1600" dirty="0" smtClean="0"/>
              <a:t> in 5 </a:t>
            </a:r>
            <a:r>
              <a:rPr lang="es-ES" sz="1600" dirty="0" err="1" smtClean="0"/>
              <a:t>technical</a:t>
            </a:r>
            <a:r>
              <a:rPr lang="es-ES" sz="1600" dirty="0" smtClean="0"/>
              <a:t> </a:t>
            </a:r>
            <a:r>
              <a:rPr lang="es-ES" sz="1600" dirty="0" err="1" smtClean="0"/>
              <a:t>departments</a:t>
            </a:r>
            <a:r>
              <a:rPr lang="es-ES" sz="1600" dirty="0"/>
              <a:t> (ENERGY, </a:t>
            </a:r>
            <a:r>
              <a:rPr lang="es-ES" sz="1600" b="1" dirty="0">
                <a:solidFill>
                  <a:srgbClr val="FF0000"/>
                </a:solidFill>
              </a:rPr>
              <a:t>FUSION, </a:t>
            </a:r>
            <a:r>
              <a:rPr lang="es-ES" sz="1600" dirty="0"/>
              <a:t>ENVIRONMENT, </a:t>
            </a:r>
            <a:r>
              <a:rPr lang="es-ES" sz="1600" dirty="0" smtClean="0"/>
              <a:t>TECHNOLOGY, and BASIC </a:t>
            </a:r>
            <a:r>
              <a:rPr lang="es-ES" sz="1600" dirty="0"/>
              <a:t>RESEARCH</a:t>
            </a:r>
            <a:r>
              <a:rPr lang="es-ES" sz="1600" dirty="0" smtClean="0"/>
              <a:t>) and 3 transversal </a:t>
            </a:r>
            <a:r>
              <a:rPr lang="es-ES" sz="1600" dirty="0" err="1" smtClean="0"/>
              <a:t>departments</a:t>
            </a:r>
            <a:r>
              <a:rPr lang="es-ES" sz="1600" dirty="0" smtClean="0"/>
              <a:t>. </a:t>
            </a:r>
            <a:endParaRPr lang="es-ES" sz="1200" dirty="0"/>
          </a:p>
        </p:txBody>
      </p:sp>
      <p:sp>
        <p:nvSpPr>
          <p:cNvPr id="7" name="6 Rectángulo"/>
          <p:cNvSpPr/>
          <p:nvPr/>
        </p:nvSpPr>
        <p:spPr>
          <a:xfrm>
            <a:off x="3210485" y="4941168"/>
            <a:ext cx="952045" cy="93610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04448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Modelling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32639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916572" y="332656"/>
            <a:ext cx="79039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</a:rPr>
              <a:t>Radiation damage evaluation </a:t>
            </a:r>
            <a:r>
              <a:rPr lang="en-US" sz="2200" b="1" dirty="0" smtClean="0">
                <a:solidFill>
                  <a:schemeClr val="bg1"/>
                </a:solidFill>
              </a:rPr>
              <a:t>and </a:t>
            </a:r>
            <a:r>
              <a:rPr lang="en-US" sz="2200" b="1" dirty="0">
                <a:solidFill>
                  <a:schemeClr val="bg1"/>
                </a:solidFill>
              </a:rPr>
              <a:t>its </a:t>
            </a:r>
            <a:r>
              <a:rPr lang="en-US" sz="2200" b="1" dirty="0" smtClean="0">
                <a:solidFill>
                  <a:schemeClr val="bg1"/>
                </a:solidFill>
              </a:rPr>
              <a:t>comparison</a:t>
            </a:r>
          </a:p>
          <a:p>
            <a:pPr algn="ctr"/>
            <a:r>
              <a:rPr lang="en-US" sz="2200" b="1" dirty="0" smtClean="0">
                <a:solidFill>
                  <a:schemeClr val="bg1"/>
                </a:solidFill>
              </a:rPr>
              <a:t> </a:t>
            </a:r>
            <a:r>
              <a:rPr lang="en-US" sz="2200" b="1" dirty="0">
                <a:solidFill>
                  <a:schemeClr val="bg1"/>
                </a:solidFill>
              </a:rPr>
              <a:t>with the expected damaged by neutrons in a fusion </a:t>
            </a:r>
            <a:r>
              <a:rPr lang="en-US" sz="2200" b="1" dirty="0" smtClean="0">
                <a:solidFill>
                  <a:schemeClr val="bg1"/>
                </a:solidFill>
              </a:rPr>
              <a:t>reactor </a:t>
            </a:r>
            <a:endParaRPr lang="es-ES" sz="2200" b="1" dirty="0">
              <a:solidFill>
                <a:schemeClr val="bg1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95536" y="1124744"/>
            <a:ext cx="835292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A methodology to calculate damage (PKA spectra and, consequently, </a:t>
            </a:r>
            <a:r>
              <a:rPr lang="en-US" sz="2000" dirty="0" err="1" smtClean="0"/>
              <a:t>dpa</a:t>
            </a:r>
            <a:r>
              <a:rPr lang="en-US" sz="2000" dirty="0" smtClean="0"/>
              <a:t> and He, H generation) for different radiation sources (neutrons, ions,…electrons?) has been developed</a:t>
            </a:r>
            <a:endParaRPr lang="en-GB" sz="2000" dirty="0">
              <a:solidFill>
                <a:srgbClr val="002060"/>
              </a:solidFill>
              <a:sym typeface="Wingdings" pitchFamily="2" charset="2"/>
            </a:endParaRPr>
          </a:p>
        </p:txBody>
      </p:sp>
      <p:pic>
        <p:nvPicPr>
          <p:cNvPr id="6" name="Picture 115" descr="Figure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564904"/>
            <a:ext cx="5757349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5949481" y="1844824"/>
            <a:ext cx="2815539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 smtClean="0"/>
              <a:t>A </a:t>
            </a:r>
            <a:r>
              <a:rPr lang="en-US" sz="1600" dirty="0"/>
              <a:t>combination of neutron transport codes (MCNP5/MCNPX), processing of nuclear libraries (NJOY</a:t>
            </a:r>
            <a:r>
              <a:rPr lang="en-US" sz="1600" dirty="0" smtClean="0"/>
              <a:t>) </a:t>
            </a:r>
            <a:r>
              <a:rPr lang="en-US" sz="1600" dirty="0"/>
              <a:t>and approximation of binary collisions (MARLOWE</a:t>
            </a:r>
            <a:r>
              <a:rPr lang="en-US" sz="1600" dirty="0" smtClean="0"/>
              <a:t>) is used.</a:t>
            </a:r>
            <a:r>
              <a:rPr lang="en-GB" sz="1600" b="1" dirty="0" smtClean="0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600" dirty="0" smtClean="0">
                <a:sym typeface="Wingdings" pitchFamily="2" charset="2"/>
              </a:rPr>
              <a:t>MARLOWE </a:t>
            </a:r>
            <a:r>
              <a:rPr lang="en-GB" sz="1600" dirty="0">
                <a:sym typeface="Wingdings" pitchFamily="2" charset="2"/>
              </a:rPr>
              <a:t>code has been modified to estimate the stopping of ions in materials with energies of MeV (or even </a:t>
            </a:r>
            <a:r>
              <a:rPr lang="en-GB" sz="1600" dirty="0" err="1">
                <a:sym typeface="Wingdings" pitchFamily="2" charset="2"/>
              </a:rPr>
              <a:t>GeV</a:t>
            </a:r>
            <a:r>
              <a:rPr lang="en-GB" sz="1600" dirty="0">
                <a:sym typeface="Wingdings" pitchFamily="2" charset="2"/>
              </a:rPr>
              <a:t>).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600" dirty="0">
                <a:sym typeface="Wingdings" pitchFamily="2" charset="2"/>
              </a:rPr>
              <a:t>This </a:t>
            </a:r>
            <a:r>
              <a:rPr lang="en-GB" sz="1600" dirty="0" smtClean="0">
                <a:sym typeface="Wingdings" pitchFamily="2" charset="2"/>
              </a:rPr>
              <a:t>methodology </a:t>
            </a:r>
            <a:r>
              <a:rPr lang="en-GB" sz="1600" dirty="0">
                <a:sym typeface="Wingdings" pitchFamily="2" charset="2"/>
              </a:rPr>
              <a:t>is also able to take into account recombination of defects by means of an effective capture radius I-V (based on MD calculations).</a:t>
            </a:r>
          </a:p>
        </p:txBody>
      </p:sp>
      <p:sp>
        <p:nvSpPr>
          <p:cNvPr id="2" name="1 CuadroTexto"/>
          <p:cNvSpPr txBox="1"/>
          <p:nvPr/>
        </p:nvSpPr>
        <p:spPr>
          <a:xfrm>
            <a:off x="4490053" y="5301208"/>
            <a:ext cx="679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Al</a:t>
            </a:r>
            <a:r>
              <a:rPr lang="es-ES" baseline="-25000" dirty="0" smtClean="0"/>
              <a:t>2</a:t>
            </a:r>
            <a:r>
              <a:rPr lang="es-ES" dirty="0" smtClean="0"/>
              <a:t>O</a:t>
            </a:r>
            <a:r>
              <a:rPr lang="es-ES" baseline="-25000" dirty="0" smtClean="0"/>
              <a:t>3</a:t>
            </a:r>
            <a:endParaRPr lang="es-ES" baseline="-25000" dirty="0"/>
          </a:p>
        </p:txBody>
      </p:sp>
    </p:spTree>
    <p:extLst>
      <p:ext uri="{BB962C8B-B14F-4D97-AF65-F5344CB8AC3E}">
        <p14:creationId xmlns:p14="http://schemas.microsoft.com/office/powerpoint/2010/main" val="1047098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85000" y="139695"/>
            <a:ext cx="8867520" cy="954107"/>
          </a:xfrm>
          <a:prstGeom prst="rect">
            <a:avLst/>
          </a:prstGeom>
          <a:extLst/>
        </p:spPr>
        <p:txBody>
          <a:bodyPr wrap="square">
            <a:spAutoFit/>
          </a:bodyPr>
          <a:lstStyle/>
          <a:p>
            <a:pPr algn="ctr"/>
            <a:r>
              <a:rPr lang="en-US" altLang="es-ES" sz="2800" b="1" dirty="0">
                <a:solidFill>
                  <a:schemeClr val="bg1"/>
                </a:solidFill>
              </a:rPr>
              <a:t>Molecular Dynamics: </a:t>
            </a:r>
            <a:endParaRPr lang="en-US" altLang="es-ES" sz="2800" b="1" dirty="0" smtClean="0">
              <a:solidFill>
                <a:schemeClr val="bg1"/>
              </a:solidFill>
            </a:endParaRPr>
          </a:p>
          <a:p>
            <a:pPr algn="ctr"/>
            <a:r>
              <a:rPr lang="en-US" altLang="es-ES" sz="2800" b="1" dirty="0" smtClean="0">
                <a:solidFill>
                  <a:schemeClr val="bg1"/>
                </a:solidFill>
              </a:rPr>
              <a:t>The </a:t>
            </a:r>
            <a:r>
              <a:rPr lang="en-US" altLang="es-ES" sz="2800" b="1" dirty="0">
                <a:solidFill>
                  <a:schemeClr val="bg1"/>
                </a:solidFill>
              </a:rPr>
              <a:t>case of H-He-V in Fe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420512" y="1178054"/>
            <a:ext cx="8183936" cy="581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2936" tIns="41469" rIns="82936" bIns="41469">
            <a:spAutoFit/>
          </a:bodyPr>
          <a:lstStyle>
            <a:lvl1pPr defTabSz="91281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defTabSz="91281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912813" defTabSz="91281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defTabSz="91281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defTabSz="91281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/>
            <a:r>
              <a:rPr lang="es-ES" altLang="es-ES" sz="1600" dirty="0" err="1" smtClean="0">
                <a:solidFill>
                  <a:srgbClr val="000080"/>
                </a:solidFill>
                <a:latin typeface="Frutiger 55 Roman" pitchFamily="32" charset="0"/>
              </a:rPr>
              <a:t>Large</a:t>
            </a:r>
            <a:r>
              <a:rPr lang="es-ES" altLang="es-ES" sz="1600" dirty="0" smtClean="0">
                <a:solidFill>
                  <a:srgbClr val="000080"/>
                </a:solidFill>
                <a:latin typeface="Frutiger 55 Roman" pitchFamily="32" charset="0"/>
              </a:rPr>
              <a:t> </a:t>
            </a:r>
            <a:r>
              <a:rPr lang="es-ES" altLang="es-ES" sz="1600" dirty="0" err="1">
                <a:solidFill>
                  <a:srgbClr val="000080"/>
                </a:solidFill>
                <a:latin typeface="Frutiger 55 Roman" pitchFamily="32" charset="0"/>
              </a:rPr>
              <a:t>amounts</a:t>
            </a:r>
            <a:r>
              <a:rPr lang="es-ES" altLang="es-ES" sz="1600" dirty="0">
                <a:solidFill>
                  <a:srgbClr val="000080"/>
                </a:solidFill>
                <a:latin typeface="Frutiger 55 Roman" pitchFamily="32" charset="0"/>
              </a:rPr>
              <a:t> of H and He </a:t>
            </a:r>
            <a:r>
              <a:rPr lang="es-ES" altLang="es-ES" sz="1600" dirty="0" err="1">
                <a:solidFill>
                  <a:srgbClr val="000080"/>
                </a:solidFill>
                <a:latin typeface="Frutiger 55 Roman" pitchFamily="32" charset="0"/>
              </a:rPr>
              <a:t>form</a:t>
            </a:r>
            <a:r>
              <a:rPr lang="es-ES" altLang="es-ES" sz="1600" dirty="0">
                <a:solidFill>
                  <a:srgbClr val="000080"/>
                </a:solidFill>
                <a:latin typeface="Frutiger 55 Roman" pitchFamily="32" charset="0"/>
              </a:rPr>
              <a:t> in </a:t>
            </a:r>
            <a:r>
              <a:rPr lang="es-ES" altLang="es-ES" sz="1600" dirty="0" err="1">
                <a:solidFill>
                  <a:srgbClr val="000080"/>
                </a:solidFill>
                <a:latin typeface="Frutiger 55 Roman" pitchFamily="32" charset="0"/>
              </a:rPr>
              <a:t>steels</a:t>
            </a:r>
            <a:r>
              <a:rPr lang="es-ES" altLang="es-ES" sz="1600" dirty="0">
                <a:solidFill>
                  <a:srgbClr val="000080"/>
                </a:solidFill>
                <a:latin typeface="Frutiger 55 Roman" pitchFamily="32" charset="0"/>
              </a:rPr>
              <a:t> </a:t>
            </a:r>
            <a:r>
              <a:rPr lang="es-ES" altLang="es-ES" sz="1600" dirty="0" err="1">
                <a:solidFill>
                  <a:srgbClr val="000080"/>
                </a:solidFill>
                <a:latin typeface="Frutiger 55 Roman" pitchFamily="32" charset="0"/>
              </a:rPr>
              <a:t>under</a:t>
            </a:r>
            <a:r>
              <a:rPr lang="es-ES" altLang="es-ES" sz="1600" dirty="0">
                <a:solidFill>
                  <a:srgbClr val="000080"/>
                </a:solidFill>
                <a:latin typeface="Frutiger 55 Roman" pitchFamily="32" charset="0"/>
              </a:rPr>
              <a:t> </a:t>
            </a:r>
            <a:r>
              <a:rPr lang="es-ES" altLang="es-ES" sz="1600" dirty="0" err="1">
                <a:solidFill>
                  <a:srgbClr val="000080"/>
                </a:solidFill>
                <a:latin typeface="Frutiger 55 Roman" pitchFamily="32" charset="0"/>
              </a:rPr>
              <a:t>neutron</a:t>
            </a:r>
            <a:r>
              <a:rPr lang="es-ES" altLang="es-ES" sz="1600" dirty="0">
                <a:solidFill>
                  <a:srgbClr val="000080"/>
                </a:solidFill>
                <a:latin typeface="Frutiger 55 Roman" pitchFamily="32" charset="0"/>
              </a:rPr>
              <a:t> </a:t>
            </a:r>
            <a:r>
              <a:rPr lang="es-ES" altLang="es-ES" sz="1600" dirty="0" err="1">
                <a:solidFill>
                  <a:srgbClr val="000080"/>
                </a:solidFill>
                <a:latin typeface="Frutiger 55 Roman" pitchFamily="32" charset="0"/>
              </a:rPr>
              <a:t>irradiation</a:t>
            </a:r>
            <a:r>
              <a:rPr lang="es-ES" altLang="es-ES" sz="1600" dirty="0">
                <a:solidFill>
                  <a:srgbClr val="000080"/>
                </a:solidFill>
                <a:latin typeface="Frutiger 55 Roman" pitchFamily="32" charset="0"/>
              </a:rPr>
              <a:t> and </a:t>
            </a:r>
            <a:r>
              <a:rPr lang="es-ES" altLang="es-ES" sz="1600" dirty="0" err="1">
                <a:solidFill>
                  <a:srgbClr val="000080"/>
                </a:solidFill>
                <a:latin typeface="Frutiger 55 Roman" pitchFamily="32" charset="0"/>
              </a:rPr>
              <a:t>agglomerate</a:t>
            </a:r>
            <a:r>
              <a:rPr lang="es-ES" altLang="es-ES" sz="1600" dirty="0">
                <a:solidFill>
                  <a:srgbClr val="000080"/>
                </a:solidFill>
                <a:latin typeface="Frutiger 55 Roman" pitchFamily="32" charset="0"/>
              </a:rPr>
              <a:t> </a:t>
            </a:r>
            <a:r>
              <a:rPr lang="es-ES" altLang="es-ES" sz="1600" dirty="0" err="1">
                <a:solidFill>
                  <a:srgbClr val="000080"/>
                </a:solidFill>
                <a:latin typeface="Frutiger 55 Roman" pitchFamily="32" charset="0"/>
              </a:rPr>
              <a:t>with</a:t>
            </a:r>
            <a:r>
              <a:rPr lang="es-ES" altLang="es-ES" sz="1600" dirty="0">
                <a:solidFill>
                  <a:srgbClr val="000080"/>
                </a:solidFill>
                <a:latin typeface="Frutiger 55 Roman" pitchFamily="32" charset="0"/>
              </a:rPr>
              <a:t> </a:t>
            </a:r>
            <a:r>
              <a:rPr lang="es-ES" altLang="es-ES" sz="1600" dirty="0" err="1">
                <a:solidFill>
                  <a:srgbClr val="000080"/>
                </a:solidFill>
                <a:latin typeface="Frutiger 55 Roman" pitchFamily="32" charset="0"/>
              </a:rPr>
              <a:t>vacancies</a:t>
            </a:r>
            <a:r>
              <a:rPr lang="es-ES" altLang="es-ES" sz="1600" dirty="0">
                <a:solidFill>
                  <a:srgbClr val="000080"/>
                </a:solidFill>
                <a:latin typeface="Frutiger 55 Roman" pitchFamily="32" charset="0"/>
              </a:rPr>
              <a:t> </a:t>
            </a:r>
            <a:r>
              <a:rPr lang="es-ES" altLang="es-ES" sz="1600" dirty="0" err="1">
                <a:solidFill>
                  <a:srgbClr val="000080"/>
                </a:solidFill>
                <a:latin typeface="Frutiger 55 Roman" pitchFamily="32" charset="0"/>
              </a:rPr>
              <a:t>into</a:t>
            </a:r>
            <a:r>
              <a:rPr lang="es-ES" altLang="es-ES" sz="1600" dirty="0">
                <a:solidFill>
                  <a:srgbClr val="000080"/>
                </a:solidFill>
                <a:latin typeface="Frutiger 55 Roman" pitchFamily="32" charset="0"/>
              </a:rPr>
              <a:t> </a:t>
            </a:r>
            <a:r>
              <a:rPr lang="es-ES" altLang="es-ES" sz="1600" dirty="0" err="1">
                <a:solidFill>
                  <a:srgbClr val="000080"/>
                </a:solidFill>
                <a:latin typeface="Frutiger 55 Roman" pitchFamily="32" charset="0"/>
              </a:rPr>
              <a:t>bubbles</a:t>
            </a:r>
            <a:r>
              <a:rPr lang="es-ES" altLang="es-ES" sz="1600" dirty="0">
                <a:solidFill>
                  <a:srgbClr val="000080"/>
                </a:solidFill>
                <a:latin typeface="Frutiger 55 Roman" pitchFamily="32" charset="0"/>
              </a:rPr>
              <a:t>.</a:t>
            </a:r>
            <a:endParaRPr lang="es-ES" altLang="es-ES" sz="1600" dirty="0">
              <a:solidFill>
                <a:srgbClr val="A50021"/>
              </a:solidFill>
              <a:latin typeface="Frutiger 55 Roman" pitchFamily="32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5" t="6860" r="9653"/>
          <a:stretch>
            <a:fillRect/>
          </a:stretch>
        </p:blipFill>
        <p:spPr bwMode="auto">
          <a:xfrm>
            <a:off x="4877280" y="1892369"/>
            <a:ext cx="3951360" cy="2981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5 Rectángulo"/>
          <p:cNvSpPr>
            <a:spLocks noChangeArrowheads="1"/>
          </p:cNvSpPr>
          <p:nvPr/>
        </p:nvSpPr>
        <p:spPr bwMode="auto">
          <a:xfrm>
            <a:off x="5836320" y="1687868"/>
            <a:ext cx="2545920" cy="36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s-ES" sz="1800" b="1">
                <a:solidFill>
                  <a:srgbClr val="000080"/>
                </a:solidFill>
                <a:latin typeface="Frutiger 55 Roman" pitchFamily="32" charset="0"/>
              </a:rPr>
              <a:t>Binding to HeV</a:t>
            </a:r>
            <a:r>
              <a:rPr lang="en-US" altLang="es-ES" sz="1800" b="1" baseline="-25000">
                <a:solidFill>
                  <a:srgbClr val="000080"/>
                </a:solidFill>
                <a:latin typeface="Frutiger 55 Roman" pitchFamily="32" charset="0"/>
              </a:rPr>
              <a:t>5</a:t>
            </a:r>
            <a:r>
              <a:rPr lang="en-US" altLang="es-ES" sz="1800" b="1">
                <a:solidFill>
                  <a:srgbClr val="000080"/>
                </a:solidFill>
                <a:latin typeface="Frutiger 55 Roman" pitchFamily="32" charset="0"/>
              </a:rPr>
              <a:t>H</a:t>
            </a:r>
            <a:r>
              <a:rPr lang="en-US" altLang="es-ES" sz="1800" b="1" baseline="-25000">
                <a:solidFill>
                  <a:srgbClr val="000080"/>
                </a:solidFill>
                <a:latin typeface="Frutiger 55 Roman" pitchFamily="32" charset="0"/>
              </a:rPr>
              <a:t>m</a:t>
            </a:r>
            <a:endParaRPr lang="es-ES" altLang="es-ES" sz="1800" b="1" baseline="-25000">
              <a:solidFill>
                <a:schemeClr val="bg1"/>
              </a:solidFill>
              <a:latin typeface="Frutiger 55 Roman" pitchFamily="32" charset="0"/>
            </a:endParaRP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120960" y="5340100"/>
            <a:ext cx="8896320" cy="1329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36" tIns="41469" rIns="82936" bIns="41469">
            <a:spAutoFit/>
          </a:bodyPr>
          <a:lstStyle>
            <a:lvl1pPr defTabSz="91281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defTabSz="91281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912813" defTabSz="91281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defTabSz="91281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defTabSz="91281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/>
            <a:r>
              <a:rPr lang="es-ES" altLang="es-ES" sz="1600" dirty="0">
                <a:solidFill>
                  <a:srgbClr val="000080"/>
                </a:solidFill>
                <a:latin typeface="Frutiger 55 Roman" pitchFamily="32" charset="0"/>
                <a:sym typeface="Symbol" pitchFamily="18" charset="2"/>
              </a:rPr>
              <a:t></a:t>
            </a:r>
            <a:r>
              <a:rPr lang="es-ES" altLang="es-ES" sz="1600" dirty="0">
                <a:solidFill>
                  <a:srgbClr val="000080"/>
                </a:solidFill>
                <a:latin typeface="Frutiger 55 Roman" pitchFamily="32" charset="0"/>
              </a:rPr>
              <a:t> </a:t>
            </a:r>
            <a:r>
              <a:rPr lang="es-ES" altLang="es-ES" sz="1600" dirty="0" err="1">
                <a:solidFill>
                  <a:srgbClr val="000080"/>
                </a:solidFill>
                <a:latin typeface="Frutiger 55 Roman" pitchFamily="32" charset="0"/>
              </a:rPr>
              <a:t>With</a:t>
            </a:r>
            <a:r>
              <a:rPr lang="es-ES" altLang="es-ES" sz="1600" dirty="0">
                <a:solidFill>
                  <a:srgbClr val="000080"/>
                </a:solidFill>
                <a:latin typeface="Frutiger 55 Roman" pitchFamily="32" charset="0"/>
              </a:rPr>
              <a:t> MD </a:t>
            </a:r>
            <a:r>
              <a:rPr lang="es-ES" altLang="es-ES" sz="1600" dirty="0" err="1" smtClean="0">
                <a:solidFill>
                  <a:srgbClr val="000080"/>
                </a:solidFill>
                <a:latin typeface="Frutiger 55 Roman" pitchFamily="32" charset="0"/>
              </a:rPr>
              <a:t>it</a:t>
            </a:r>
            <a:r>
              <a:rPr lang="es-ES" altLang="es-ES" sz="1600" dirty="0" smtClean="0">
                <a:solidFill>
                  <a:srgbClr val="000080"/>
                </a:solidFill>
                <a:latin typeface="Frutiger 55 Roman" pitchFamily="32" charset="0"/>
              </a:rPr>
              <a:t> </a:t>
            </a:r>
            <a:r>
              <a:rPr lang="es-ES" altLang="es-ES" sz="1600" dirty="0" err="1" smtClean="0">
                <a:solidFill>
                  <a:srgbClr val="000080"/>
                </a:solidFill>
                <a:latin typeface="Frutiger 55 Roman" pitchFamily="32" charset="0"/>
              </a:rPr>
              <a:t>is</a:t>
            </a:r>
            <a:r>
              <a:rPr lang="es-ES" altLang="es-ES" sz="1600" dirty="0" smtClean="0">
                <a:solidFill>
                  <a:srgbClr val="000080"/>
                </a:solidFill>
                <a:latin typeface="Frutiger 55 Roman" pitchFamily="32" charset="0"/>
              </a:rPr>
              <a:t> </a:t>
            </a:r>
            <a:r>
              <a:rPr lang="es-ES" altLang="es-ES" sz="1600" dirty="0" err="1">
                <a:solidFill>
                  <a:srgbClr val="000080"/>
                </a:solidFill>
                <a:latin typeface="Frutiger 55 Roman" pitchFamily="32" charset="0"/>
              </a:rPr>
              <a:t>calculated</a:t>
            </a:r>
            <a:r>
              <a:rPr lang="es-ES" altLang="es-ES" sz="1600" dirty="0">
                <a:solidFill>
                  <a:srgbClr val="000080"/>
                </a:solidFill>
                <a:latin typeface="Frutiger 55 Roman" pitchFamily="32" charset="0"/>
              </a:rPr>
              <a:t> </a:t>
            </a:r>
            <a:r>
              <a:rPr lang="es-ES" altLang="es-ES" sz="1600" dirty="0" err="1">
                <a:solidFill>
                  <a:srgbClr val="000080"/>
                </a:solidFill>
                <a:latin typeface="Frutiger 55 Roman" pitchFamily="32" charset="0"/>
              </a:rPr>
              <a:t>the</a:t>
            </a:r>
            <a:r>
              <a:rPr lang="es-ES" altLang="es-ES" sz="1600" dirty="0">
                <a:solidFill>
                  <a:srgbClr val="000080"/>
                </a:solidFill>
                <a:latin typeface="Frutiger 55 Roman" pitchFamily="32" charset="0"/>
              </a:rPr>
              <a:t> </a:t>
            </a:r>
            <a:r>
              <a:rPr lang="es-ES" altLang="es-ES" sz="1600" dirty="0" err="1">
                <a:solidFill>
                  <a:srgbClr val="000080"/>
                </a:solidFill>
                <a:latin typeface="Frutiger 55 Roman" pitchFamily="32" charset="0"/>
              </a:rPr>
              <a:t>binding</a:t>
            </a:r>
            <a:r>
              <a:rPr lang="es-ES" altLang="es-ES" sz="1600" dirty="0">
                <a:solidFill>
                  <a:srgbClr val="000080"/>
                </a:solidFill>
                <a:latin typeface="Frutiger 55 Roman" pitchFamily="32" charset="0"/>
              </a:rPr>
              <a:t> </a:t>
            </a:r>
            <a:r>
              <a:rPr lang="es-ES" altLang="es-ES" sz="1600" dirty="0" err="1">
                <a:solidFill>
                  <a:srgbClr val="000080"/>
                </a:solidFill>
                <a:latin typeface="Frutiger 55 Roman" pitchFamily="32" charset="0"/>
              </a:rPr>
              <a:t>energy</a:t>
            </a:r>
            <a:r>
              <a:rPr lang="es-ES" altLang="es-ES" sz="1600" dirty="0">
                <a:solidFill>
                  <a:srgbClr val="000080"/>
                </a:solidFill>
                <a:latin typeface="Frutiger 55 Roman" pitchFamily="32" charset="0"/>
              </a:rPr>
              <a:t> of H, He and V. </a:t>
            </a:r>
            <a:r>
              <a:rPr lang="es-ES" altLang="es-ES" sz="1600" dirty="0" err="1">
                <a:solidFill>
                  <a:srgbClr val="A50021"/>
                </a:solidFill>
                <a:latin typeface="Frutiger 55 Roman" pitchFamily="32" charset="0"/>
              </a:rPr>
              <a:t>This</a:t>
            </a:r>
            <a:r>
              <a:rPr lang="es-ES" altLang="es-ES" sz="1600" dirty="0">
                <a:solidFill>
                  <a:srgbClr val="A50021"/>
                </a:solidFill>
                <a:latin typeface="Frutiger 55 Roman" pitchFamily="32" charset="0"/>
              </a:rPr>
              <a:t> </a:t>
            </a:r>
            <a:r>
              <a:rPr lang="es-ES" altLang="es-ES" sz="1600" dirty="0" err="1">
                <a:solidFill>
                  <a:srgbClr val="A50021"/>
                </a:solidFill>
                <a:latin typeface="Frutiger 55 Roman" pitchFamily="32" charset="0"/>
              </a:rPr>
              <a:t>allows</a:t>
            </a:r>
            <a:r>
              <a:rPr lang="es-ES" altLang="es-ES" sz="1600" dirty="0">
                <a:solidFill>
                  <a:srgbClr val="A50021"/>
                </a:solidFill>
                <a:latin typeface="Frutiger 55 Roman" pitchFamily="32" charset="0"/>
              </a:rPr>
              <a:t> </a:t>
            </a:r>
            <a:r>
              <a:rPr lang="es-ES" altLang="es-ES" sz="1600" dirty="0" err="1">
                <a:solidFill>
                  <a:srgbClr val="A50021"/>
                </a:solidFill>
                <a:latin typeface="Frutiger 55 Roman" pitchFamily="32" charset="0"/>
              </a:rPr>
              <a:t>to</a:t>
            </a:r>
            <a:r>
              <a:rPr lang="es-ES" altLang="es-ES" sz="1600" dirty="0">
                <a:solidFill>
                  <a:srgbClr val="A50021"/>
                </a:solidFill>
                <a:latin typeface="Frutiger 55 Roman" pitchFamily="32" charset="0"/>
              </a:rPr>
              <a:t> </a:t>
            </a:r>
            <a:r>
              <a:rPr lang="es-ES" altLang="es-ES" sz="1600" dirty="0" err="1">
                <a:solidFill>
                  <a:srgbClr val="A50021"/>
                </a:solidFill>
                <a:latin typeface="Frutiger 55 Roman" pitchFamily="32" charset="0"/>
              </a:rPr>
              <a:t>calculate</a:t>
            </a:r>
            <a:r>
              <a:rPr lang="es-ES" altLang="es-ES" sz="1600" dirty="0">
                <a:solidFill>
                  <a:srgbClr val="A50021"/>
                </a:solidFill>
                <a:latin typeface="Frutiger 55 Roman" pitchFamily="32" charset="0"/>
              </a:rPr>
              <a:t> </a:t>
            </a:r>
            <a:r>
              <a:rPr lang="es-ES" altLang="es-ES" sz="1600" dirty="0" err="1">
                <a:solidFill>
                  <a:srgbClr val="A50021"/>
                </a:solidFill>
                <a:latin typeface="Frutiger 55 Roman" pitchFamily="32" charset="0"/>
              </a:rPr>
              <a:t>the</a:t>
            </a:r>
            <a:r>
              <a:rPr lang="es-ES" altLang="es-ES" sz="1600" dirty="0">
                <a:solidFill>
                  <a:srgbClr val="A50021"/>
                </a:solidFill>
                <a:latin typeface="Frutiger 55 Roman" pitchFamily="32" charset="0"/>
              </a:rPr>
              <a:t> </a:t>
            </a:r>
            <a:r>
              <a:rPr lang="es-ES" altLang="es-ES" sz="1600" dirty="0" err="1">
                <a:solidFill>
                  <a:srgbClr val="A50021"/>
                </a:solidFill>
                <a:latin typeface="Frutiger 55 Roman" pitchFamily="32" charset="0"/>
              </a:rPr>
              <a:t>frequency</a:t>
            </a:r>
            <a:r>
              <a:rPr lang="es-ES" altLang="es-ES" sz="1600" dirty="0">
                <a:solidFill>
                  <a:srgbClr val="A50021"/>
                </a:solidFill>
                <a:latin typeface="Frutiger 55 Roman" pitchFamily="32" charset="0"/>
              </a:rPr>
              <a:t> at </a:t>
            </a:r>
            <a:r>
              <a:rPr lang="es-ES" altLang="es-ES" sz="1600" dirty="0" err="1">
                <a:solidFill>
                  <a:srgbClr val="A50021"/>
                </a:solidFill>
                <a:latin typeface="Frutiger 55 Roman" pitchFamily="32" charset="0"/>
              </a:rPr>
              <a:t>which</a:t>
            </a:r>
            <a:r>
              <a:rPr lang="es-ES" altLang="es-ES" sz="1600" dirty="0">
                <a:solidFill>
                  <a:srgbClr val="A50021"/>
                </a:solidFill>
                <a:latin typeface="Frutiger 55 Roman" pitchFamily="32" charset="0"/>
              </a:rPr>
              <a:t> </a:t>
            </a:r>
            <a:r>
              <a:rPr lang="es-ES" altLang="es-ES" sz="1600" dirty="0" err="1">
                <a:solidFill>
                  <a:srgbClr val="A50021"/>
                </a:solidFill>
                <a:latin typeface="Frutiger 55 Roman" pitchFamily="32" charset="0"/>
              </a:rPr>
              <a:t>they</a:t>
            </a:r>
            <a:r>
              <a:rPr lang="es-ES" altLang="es-ES" sz="1600" dirty="0">
                <a:solidFill>
                  <a:srgbClr val="A50021"/>
                </a:solidFill>
                <a:latin typeface="Frutiger 55 Roman" pitchFamily="32" charset="0"/>
              </a:rPr>
              <a:t> </a:t>
            </a:r>
            <a:r>
              <a:rPr lang="es-ES" altLang="es-ES" sz="1600" dirty="0" err="1">
                <a:solidFill>
                  <a:srgbClr val="A50021"/>
                </a:solidFill>
                <a:latin typeface="Frutiger 55 Roman" pitchFamily="32" charset="0"/>
              </a:rPr>
              <a:t>dissociate</a:t>
            </a:r>
            <a:r>
              <a:rPr lang="es-ES" altLang="es-ES" sz="1600" dirty="0">
                <a:solidFill>
                  <a:srgbClr val="A50021"/>
                </a:solidFill>
                <a:latin typeface="Frutiger 55 Roman" pitchFamily="32" charset="0"/>
              </a:rPr>
              <a:t>, </a:t>
            </a:r>
            <a:r>
              <a:rPr lang="es-ES" altLang="es-ES" sz="1600" dirty="0" err="1">
                <a:solidFill>
                  <a:srgbClr val="A50021"/>
                </a:solidFill>
                <a:latin typeface="Frutiger 55 Roman" pitchFamily="32" charset="0"/>
              </a:rPr>
              <a:t>which</a:t>
            </a:r>
            <a:r>
              <a:rPr lang="es-ES" altLang="es-ES" sz="1600" dirty="0">
                <a:solidFill>
                  <a:srgbClr val="A50021"/>
                </a:solidFill>
                <a:latin typeface="Frutiger 55 Roman" pitchFamily="32" charset="0"/>
              </a:rPr>
              <a:t> </a:t>
            </a:r>
            <a:r>
              <a:rPr lang="es-ES" altLang="es-ES" sz="1600" dirty="0" err="1">
                <a:solidFill>
                  <a:srgbClr val="A50021"/>
                </a:solidFill>
                <a:latin typeface="Frutiger 55 Roman" pitchFamily="32" charset="0"/>
              </a:rPr>
              <a:t>is</a:t>
            </a:r>
            <a:r>
              <a:rPr lang="es-ES" altLang="es-ES" sz="1600" dirty="0">
                <a:solidFill>
                  <a:srgbClr val="A50021"/>
                </a:solidFill>
                <a:latin typeface="Frutiger 55 Roman" pitchFamily="32" charset="0"/>
              </a:rPr>
              <a:t> </a:t>
            </a:r>
            <a:r>
              <a:rPr lang="es-ES" altLang="es-ES" sz="1600" dirty="0" err="1">
                <a:solidFill>
                  <a:srgbClr val="A50021"/>
                </a:solidFill>
                <a:latin typeface="Frutiger 55 Roman" pitchFamily="32" charset="0"/>
              </a:rPr>
              <a:t>used</a:t>
            </a:r>
            <a:r>
              <a:rPr lang="es-ES" altLang="es-ES" sz="1600" dirty="0">
                <a:solidFill>
                  <a:srgbClr val="A50021"/>
                </a:solidFill>
                <a:latin typeface="Frutiger 55 Roman" pitchFamily="32" charset="0"/>
              </a:rPr>
              <a:t> </a:t>
            </a:r>
            <a:r>
              <a:rPr lang="es-ES" altLang="es-ES" sz="1600" dirty="0" smtClean="0">
                <a:solidFill>
                  <a:srgbClr val="A50021"/>
                </a:solidFill>
                <a:latin typeface="Frutiger 55 Roman" pitchFamily="32" charset="0"/>
              </a:rPr>
              <a:t>in </a:t>
            </a:r>
            <a:r>
              <a:rPr lang="es-ES" altLang="es-ES" sz="1600" dirty="0" err="1">
                <a:solidFill>
                  <a:srgbClr val="A50021"/>
                </a:solidFill>
                <a:latin typeface="Frutiger 55 Roman" pitchFamily="32" charset="0"/>
              </a:rPr>
              <a:t>kinetic</a:t>
            </a:r>
            <a:r>
              <a:rPr lang="es-ES" altLang="es-ES" sz="1600" dirty="0">
                <a:solidFill>
                  <a:srgbClr val="A50021"/>
                </a:solidFill>
                <a:latin typeface="Frutiger 55 Roman" pitchFamily="32" charset="0"/>
              </a:rPr>
              <a:t> </a:t>
            </a:r>
            <a:r>
              <a:rPr lang="es-ES" altLang="es-ES" sz="1600" dirty="0" err="1" smtClean="0">
                <a:solidFill>
                  <a:srgbClr val="A50021"/>
                </a:solidFill>
                <a:latin typeface="Frutiger 55 Roman" pitchFamily="32" charset="0"/>
              </a:rPr>
              <a:t>models</a:t>
            </a:r>
            <a:r>
              <a:rPr lang="es-ES" altLang="es-ES" sz="1600" dirty="0" smtClean="0">
                <a:solidFill>
                  <a:srgbClr val="A50021"/>
                </a:solidFill>
                <a:latin typeface="Frutiger 55 Roman" pitchFamily="32" charset="0"/>
              </a:rPr>
              <a:t> (</a:t>
            </a:r>
            <a:r>
              <a:rPr lang="es-ES" altLang="es-ES" sz="1600" dirty="0" err="1" smtClean="0">
                <a:solidFill>
                  <a:srgbClr val="A50021"/>
                </a:solidFill>
                <a:latin typeface="Frutiger 55 Roman" pitchFamily="32" charset="0"/>
              </a:rPr>
              <a:t>OkMC</a:t>
            </a:r>
            <a:r>
              <a:rPr lang="es-ES" altLang="es-ES" sz="1600" dirty="0" smtClean="0">
                <a:solidFill>
                  <a:srgbClr val="A50021"/>
                </a:solidFill>
                <a:latin typeface="Frutiger 55 Roman" pitchFamily="32" charset="0"/>
              </a:rPr>
              <a:t> </a:t>
            </a:r>
            <a:r>
              <a:rPr lang="es-ES" altLang="es-ES" sz="1600" dirty="0" err="1">
                <a:solidFill>
                  <a:srgbClr val="A50021"/>
                </a:solidFill>
                <a:latin typeface="Frutiger 55 Roman" pitchFamily="32" charset="0"/>
              </a:rPr>
              <a:t>or</a:t>
            </a:r>
            <a:r>
              <a:rPr lang="es-ES" altLang="es-ES" sz="1600" dirty="0">
                <a:solidFill>
                  <a:srgbClr val="A50021"/>
                </a:solidFill>
                <a:latin typeface="Frutiger 55 Roman" pitchFamily="32" charset="0"/>
              </a:rPr>
              <a:t> </a:t>
            </a:r>
            <a:r>
              <a:rPr lang="es-ES" altLang="es-ES" sz="1600" dirty="0" err="1" smtClean="0">
                <a:solidFill>
                  <a:srgbClr val="A50021"/>
                </a:solidFill>
                <a:latin typeface="Frutiger 55 Roman" pitchFamily="32" charset="0"/>
              </a:rPr>
              <a:t>Rate</a:t>
            </a:r>
            <a:r>
              <a:rPr lang="es-ES" altLang="es-ES" sz="1600" dirty="0" smtClean="0">
                <a:solidFill>
                  <a:srgbClr val="A50021"/>
                </a:solidFill>
                <a:latin typeface="Frutiger 55 Roman" pitchFamily="32" charset="0"/>
              </a:rPr>
              <a:t> </a:t>
            </a:r>
            <a:r>
              <a:rPr lang="es-ES" altLang="es-ES" sz="1600" dirty="0" err="1" smtClean="0">
                <a:solidFill>
                  <a:srgbClr val="A50021"/>
                </a:solidFill>
                <a:latin typeface="Frutiger 55 Roman" pitchFamily="32" charset="0"/>
              </a:rPr>
              <a:t>Theory</a:t>
            </a:r>
            <a:r>
              <a:rPr lang="es-ES" altLang="es-ES" sz="1600" dirty="0" smtClean="0">
                <a:solidFill>
                  <a:srgbClr val="A50021"/>
                </a:solidFill>
                <a:latin typeface="Frutiger 55 Roman" pitchFamily="32" charset="0"/>
              </a:rPr>
              <a:t>).</a:t>
            </a:r>
            <a:endParaRPr lang="es-ES" altLang="es-ES" sz="1600" dirty="0">
              <a:solidFill>
                <a:srgbClr val="A50021"/>
              </a:solidFill>
              <a:latin typeface="Frutiger 55 Roman" pitchFamily="32" charset="0"/>
            </a:endParaRPr>
          </a:p>
          <a:p>
            <a:pPr algn="just"/>
            <a:endParaRPr lang="es-ES" altLang="es-ES" sz="1600" dirty="0">
              <a:solidFill>
                <a:srgbClr val="A50021"/>
              </a:solidFill>
              <a:latin typeface="Frutiger 55 Roman" pitchFamily="32" charset="0"/>
            </a:endParaRPr>
          </a:p>
          <a:p>
            <a:pPr algn="just"/>
            <a:r>
              <a:rPr lang="es-ES" altLang="es-ES" sz="1600" dirty="0">
                <a:solidFill>
                  <a:srgbClr val="000080"/>
                </a:solidFill>
                <a:latin typeface="Frutiger 55 Roman" pitchFamily="32" charset="0"/>
                <a:sym typeface="Symbol" pitchFamily="18" charset="2"/>
              </a:rPr>
              <a:t></a:t>
            </a:r>
            <a:r>
              <a:rPr lang="es-ES" altLang="es-ES" sz="1600" dirty="0">
                <a:solidFill>
                  <a:srgbClr val="000080"/>
                </a:solidFill>
                <a:latin typeface="Frutiger 55 Roman" pitchFamily="32" charset="0"/>
              </a:rPr>
              <a:t> MD </a:t>
            </a:r>
            <a:r>
              <a:rPr lang="es-ES" altLang="es-ES" sz="1600" dirty="0" err="1">
                <a:solidFill>
                  <a:srgbClr val="000080"/>
                </a:solidFill>
                <a:latin typeface="Frutiger 55 Roman" pitchFamily="32" charset="0"/>
              </a:rPr>
              <a:t>calculations</a:t>
            </a:r>
            <a:r>
              <a:rPr lang="es-ES" altLang="es-ES" sz="1600" dirty="0">
                <a:solidFill>
                  <a:srgbClr val="000080"/>
                </a:solidFill>
                <a:latin typeface="Frutiger 55 Roman" pitchFamily="32" charset="0"/>
              </a:rPr>
              <a:t> </a:t>
            </a:r>
            <a:r>
              <a:rPr lang="es-ES" altLang="es-ES" sz="1600" dirty="0" err="1">
                <a:solidFill>
                  <a:srgbClr val="000080"/>
                </a:solidFill>
                <a:latin typeface="Frutiger 55 Roman" pitchFamily="32" charset="0"/>
              </a:rPr>
              <a:t>reveal</a:t>
            </a:r>
            <a:r>
              <a:rPr lang="es-ES" altLang="es-ES" sz="1600" dirty="0">
                <a:solidFill>
                  <a:srgbClr val="000080"/>
                </a:solidFill>
                <a:latin typeface="Frutiger 55 Roman" pitchFamily="32" charset="0"/>
              </a:rPr>
              <a:t> </a:t>
            </a:r>
            <a:r>
              <a:rPr lang="es-ES" altLang="es-ES" sz="1600" dirty="0" err="1">
                <a:solidFill>
                  <a:srgbClr val="000080"/>
                </a:solidFill>
                <a:latin typeface="Frutiger 55 Roman" pitchFamily="32" charset="0"/>
              </a:rPr>
              <a:t>the</a:t>
            </a:r>
            <a:r>
              <a:rPr lang="es-ES" altLang="es-ES" sz="1600" dirty="0">
                <a:solidFill>
                  <a:srgbClr val="000080"/>
                </a:solidFill>
                <a:latin typeface="Frutiger 55 Roman" pitchFamily="32" charset="0"/>
              </a:rPr>
              <a:t> </a:t>
            </a:r>
            <a:r>
              <a:rPr lang="es-ES" altLang="es-ES" sz="1600" dirty="0" err="1">
                <a:solidFill>
                  <a:srgbClr val="000080"/>
                </a:solidFill>
                <a:latin typeface="Frutiger 55 Roman" pitchFamily="32" charset="0"/>
              </a:rPr>
              <a:t>structure</a:t>
            </a:r>
            <a:r>
              <a:rPr lang="es-ES" altLang="es-ES" sz="1600" dirty="0">
                <a:solidFill>
                  <a:srgbClr val="000080"/>
                </a:solidFill>
                <a:latin typeface="Frutiger 55 Roman" pitchFamily="32" charset="0"/>
              </a:rPr>
              <a:t> of H-He </a:t>
            </a:r>
            <a:r>
              <a:rPr lang="es-ES" altLang="es-ES" sz="1600" dirty="0" err="1">
                <a:solidFill>
                  <a:srgbClr val="000080"/>
                </a:solidFill>
                <a:latin typeface="Frutiger 55 Roman" pitchFamily="32" charset="0"/>
              </a:rPr>
              <a:t>bubbles</a:t>
            </a:r>
            <a:r>
              <a:rPr lang="es-ES" altLang="es-ES" sz="1600" dirty="0">
                <a:solidFill>
                  <a:srgbClr val="000080"/>
                </a:solidFill>
                <a:latin typeface="Frutiger 55 Roman" pitchFamily="32" charset="0"/>
              </a:rPr>
              <a:t>. He </a:t>
            </a:r>
            <a:r>
              <a:rPr lang="es-ES" altLang="es-ES" sz="1600" dirty="0" err="1">
                <a:solidFill>
                  <a:srgbClr val="000080"/>
                </a:solidFill>
                <a:latin typeface="Frutiger 55 Roman" pitchFamily="32" charset="0"/>
              </a:rPr>
              <a:t>is</a:t>
            </a:r>
            <a:r>
              <a:rPr lang="es-ES" altLang="es-ES" sz="1600" dirty="0">
                <a:solidFill>
                  <a:srgbClr val="000080"/>
                </a:solidFill>
                <a:latin typeface="Frutiger 55 Roman" pitchFamily="32" charset="0"/>
              </a:rPr>
              <a:t> </a:t>
            </a:r>
            <a:r>
              <a:rPr lang="es-ES" altLang="es-ES" sz="1600" dirty="0" err="1">
                <a:solidFill>
                  <a:srgbClr val="000080"/>
                </a:solidFill>
                <a:latin typeface="Frutiger 55 Roman" pitchFamily="32" charset="0"/>
              </a:rPr>
              <a:t>contained</a:t>
            </a:r>
            <a:r>
              <a:rPr lang="es-ES" altLang="es-ES" sz="1600" dirty="0">
                <a:solidFill>
                  <a:srgbClr val="000080"/>
                </a:solidFill>
                <a:latin typeface="Frutiger 55 Roman" pitchFamily="32" charset="0"/>
              </a:rPr>
              <a:t> in a </a:t>
            </a:r>
            <a:r>
              <a:rPr lang="es-ES" altLang="es-ES" sz="1600" dirty="0" err="1">
                <a:solidFill>
                  <a:srgbClr val="000080"/>
                </a:solidFill>
                <a:latin typeface="Frutiger 55 Roman" pitchFamily="32" charset="0"/>
              </a:rPr>
              <a:t>core</a:t>
            </a:r>
            <a:r>
              <a:rPr lang="es-ES" altLang="es-ES" sz="1600" dirty="0">
                <a:solidFill>
                  <a:srgbClr val="000080"/>
                </a:solidFill>
                <a:latin typeface="Frutiger 55 Roman" pitchFamily="32" charset="0"/>
              </a:rPr>
              <a:t> (red </a:t>
            </a:r>
            <a:r>
              <a:rPr lang="es-ES" altLang="es-ES" sz="1600" dirty="0" err="1">
                <a:solidFill>
                  <a:srgbClr val="000080"/>
                </a:solidFill>
                <a:latin typeface="Frutiger 55 Roman" pitchFamily="32" charset="0"/>
              </a:rPr>
              <a:t>spheres</a:t>
            </a:r>
            <a:r>
              <a:rPr lang="es-ES" altLang="es-ES" sz="1600" dirty="0">
                <a:solidFill>
                  <a:srgbClr val="000080"/>
                </a:solidFill>
                <a:latin typeface="Frutiger 55 Roman" pitchFamily="32" charset="0"/>
              </a:rPr>
              <a:t>), </a:t>
            </a:r>
            <a:r>
              <a:rPr lang="es-ES" altLang="es-ES" sz="1600" dirty="0" err="1">
                <a:solidFill>
                  <a:srgbClr val="000080"/>
                </a:solidFill>
                <a:latin typeface="Frutiger 55 Roman" pitchFamily="32" charset="0"/>
              </a:rPr>
              <a:t>surrounded</a:t>
            </a:r>
            <a:r>
              <a:rPr lang="es-ES" altLang="es-ES" sz="1600" dirty="0">
                <a:solidFill>
                  <a:srgbClr val="000080"/>
                </a:solidFill>
                <a:latin typeface="Frutiger 55 Roman" pitchFamily="32" charset="0"/>
              </a:rPr>
              <a:t> </a:t>
            </a:r>
            <a:r>
              <a:rPr lang="es-ES" altLang="es-ES" sz="1600" dirty="0" err="1">
                <a:solidFill>
                  <a:srgbClr val="000080"/>
                </a:solidFill>
                <a:latin typeface="Frutiger 55 Roman" pitchFamily="32" charset="0"/>
              </a:rPr>
              <a:t>by</a:t>
            </a:r>
            <a:r>
              <a:rPr lang="es-ES" altLang="es-ES" sz="1600" dirty="0">
                <a:solidFill>
                  <a:srgbClr val="000080"/>
                </a:solidFill>
                <a:latin typeface="Frutiger 55 Roman" pitchFamily="32" charset="0"/>
              </a:rPr>
              <a:t> a </a:t>
            </a:r>
            <a:r>
              <a:rPr lang="es-ES" altLang="es-ES" sz="1600" dirty="0" err="1">
                <a:solidFill>
                  <a:srgbClr val="000080"/>
                </a:solidFill>
                <a:latin typeface="Frutiger 55 Roman" pitchFamily="32" charset="0"/>
              </a:rPr>
              <a:t>shell</a:t>
            </a:r>
            <a:r>
              <a:rPr lang="es-ES" altLang="es-ES" sz="1600" dirty="0">
                <a:solidFill>
                  <a:srgbClr val="000080"/>
                </a:solidFill>
                <a:latin typeface="Frutiger 55 Roman" pitchFamily="32" charset="0"/>
              </a:rPr>
              <a:t> of H </a:t>
            </a:r>
            <a:r>
              <a:rPr lang="es-ES" altLang="es-ES" sz="1600" dirty="0" err="1">
                <a:solidFill>
                  <a:srgbClr val="000080"/>
                </a:solidFill>
                <a:latin typeface="Frutiger 55 Roman" pitchFamily="32" charset="0"/>
              </a:rPr>
              <a:t>atoms</a:t>
            </a:r>
            <a:r>
              <a:rPr lang="es-ES" altLang="es-ES" sz="1600" dirty="0">
                <a:solidFill>
                  <a:srgbClr val="000080"/>
                </a:solidFill>
                <a:latin typeface="Frutiger 55 Roman" pitchFamily="32" charset="0"/>
              </a:rPr>
              <a:t> (blue </a:t>
            </a:r>
            <a:r>
              <a:rPr lang="es-ES" altLang="es-ES" sz="1600" dirty="0" err="1">
                <a:solidFill>
                  <a:srgbClr val="000080"/>
                </a:solidFill>
                <a:latin typeface="Frutiger 55 Roman" pitchFamily="32" charset="0"/>
              </a:rPr>
              <a:t>spheres</a:t>
            </a:r>
            <a:r>
              <a:rPr lang="es-ES" altLang="es-ES" sz="1600" dirty="0">
                <a:solidFill>
                  <a:srgbClr val="000080"/>
                </a:solidFill>
                <a:latin typeface="Frutiger 55 Roman" pitchFamily="32" charset="0"/>
              </a:rPr>
              <a:t>).</a:t>
            </a:r>
          </a:p>
        </p:txBody>
      </p:sp>
      <p:pic>
        <p:nvPicPr>
          <p:cNvPr id="9" name="Picture 12" descr="VHeH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16" t="52638" r="31027" b="2586"/>
          <a:stretch>
            <a:fillRect/>
          </a:stretch>
        </p:blipFill>
        <p:spPr bwMode="auto">
          <a:xfrm>
            <a:off x="221760" y="2049346"/>
            <a:ext cx="1739520" cy="2150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Fe_He45H235V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3841" y="2812626"/>
            <a:ext cx="2242080" cy="2344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5 Rectángulo"/>
          <p:cNvSpPr>
            <a:spLocks noChangeArrowheads="1"/>
          </p:cNvSpPr>
          <p:nvPr/>
        </p:nvSpPr>
        <p:spPr bwMode="auto">
          <a:xfrm>
            <a:off x="1991520" y="2479951"/>
            <a:ext cx="2545920" cy="36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s-ES" sz="1800" b="1">
                <a:solidFill>
                  <a:srgbClr val="000080"/>
                </a:solidFill>
                <a:latin typeface="Frutiger 55 Roman" pitchFamily="32" charset="0"/>
              </a:rPr>
              <a:t>Bubble of H-He in Fe</a:t>
            </a:r>
            <a:endParaRPr lang="es-ES" altLang="es-ES" sz="1800" b="1" baseline="-25000">
              <a:solidFill>
                <a:schemeClr val="bg1"/>
              </a:solidFill>
              <a:latin typeface="Frutiger 55 Roman" pitchFamily="32" charset="0"/>
            </a:endParaRPr>
          </a:p>
        </p:txBody>
      </p:sp>
      <p:sp>
        <p:nvSpPr>
          <p:cNvPr id="12" name="5 Rectángulo"/>
          <p:cNvSpPr>
            <a:spLocks noChangeArrowheads="1"/>
          </p:cNvSpPr>
          <p:nvPr/>
        </p:nvSpPr>
        <p:spPr bwMode="auto">
          <a:xfrm>
            <a:off x="118080" y="1829002"/>
            <a:ext cx="2545920" cy="36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s-ES" sz="1800" b="1">
                <a:solidFill>
                  <a:srgbClr val="000080"/>
                </a:solidFill>
                <a:latin typeface="Frutiger 55 Roman" pitchFamily="32" charset="0"/>
              </a:rPr>
              <a:t>Cluster H</a:t>
            </a:r>
            <a:r>
              <a:rPr lang="en-US" altLang="es-ES" sz="1800" b="1" baseline="-25000">
                <a:solidFill>
                  <a:srgbClr val="000080"/>
                </a:solidFill>
                <a:latin typeface="Frutiger 55 Roman" pitchFamily="32" charset="0"/>
              </a:rPr>
              <a:t>2</a:t>
            </a:r>
            <a:r>
              <a:rPr lang="en-US" altLang="es-ES" sz="1800" b="1">
                <a:solidFill>
                  <a:srgbClr val="000080"/>
                </a:solidFill>
                <a:latin typeface="Frutiger 55 Roman" pitchFamily="32" charset="0"/>
              </a:rPr>
              <a:t>HeV in Fe</a:t>
            </a:r>
            <a:endParaRPr lang="es-ES" altLang="es-ES" sz="1800" b="1" baseline="-25000">
              <a:solidFill>
                <a:schemeClr val="bg1"/>
              </a:solidFill>
              <a:latin typeface="Frutiger 55 Roman" pitchFamily="3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6755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Forma libre"/>
          <p:cNvSpPr/>
          <p:nvPr/>
        </p:nvSpPr>
        <p:spPr>
          <a:xfrm>
            <a:off x="685800" y="1219320"/>
            <a:ext cx="7772399" cy="449567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ctr" anchorCtr="0" compatLnSpc="1"/>
          <a:lstStyle/>
          <a:p>
            <a:pPr marL="0" marR="0" lvl="0" indent="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599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79" algn="l"/>
                <a:tab pos="6289560" algn="l"/>
                <a:tab pos="6738840" algn="l"/>
                <a:tab pos="7188119" algn="l"/>
                <a:tab pos="7637399" algn="l"/>
                <a:tab pos="8086679" algn="l"/>
                <a:tab pos="8535960" algn="l"/>
                <a:tab pos="8985239" algn="l"/>
              </a:tabLst>
            </a:pPr>
            <a:endParaRPr lang="es-ES" sz="2800" b="1" i="0" u="none" strike="noStrike" baseline="-25000">
              <a:ln>
                <a:noFill/>
              </a:ln>
              <a:solidFill>
                <a:srgbClr val="FFFFFF"/>
              </a:solidFill>
              <a:latin typeface="Arial" pitchFamily="18"/>
              <a:ea typeface="WenQuanYi Micro Hei" pitchFamily="2"/>
              <a:cs typeface="WenQuanYi Micro Hei" pitchFamily="2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835697" y="170637"/>
            <a:ext cx="6096632" cy="461665"/>
          </a:xfrm>
          <a:prstGeom prst="rect">
            <a:avLst/>
          </a:prstGeom>
          <a:extLst/>
        </p:spPr>
        <p:txBody>
          <a:bodyPr wrap="square">
            <a:spAutoFit/>
          </a:bodyPr>
          <a:lstStyle/>
          <a:p>
            <a:pPr algn="ctr"/>
            <a:r>
              <a:rPr lang="en-US" altLang="es-ES" sz="2400" b="1" dirty="0" smtClean="0">
                <a:solidFill>
                  <a:schemeClr val="bg1"/>
                </a:solidFill>
              </a:rPr>
              <a:t>A GPU-Object </a:t>
            </a:r>
            <a:r>
              <a:rPr lang="en-US" altLang="es-ES" sz="2400" b="1" dirty="0" err="1" smtClean="0">
                <a:solidFill>
                  <a:schemeClr val="bg1"/>
                </a:solidFill>
              </a:rPr>
              <a:t>kMC</a:t>
            </a:r>
            <a:r>
              <a:rPr lang="en-US" altLang="es-ES" sz="2400" b="1" dirty="0" smtClean="0">
                <a:solidFill>
                  <a:schemeClr val="bg1"/>
                </a:solidFill>
              </a:rPr>
              <a:t> </a:t>
            </a:r>
            <a:r>
              <a:rPr lang="en-US" altLang="es-ES" sz="2400" b="1" dirty="0">
                <a:solidFill>
                  <a:schemeClr val="bg1"/>
                </a:solidFill>
              </a:rPr>
              <a:t>for the evolution of defects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467544" y="764704"/>
            <a:ext cx="8291083" cy="361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s-ES" altLang="es-ES" dirty="0" smtClean="0">
                <a:solidFill>
                  <a:srgbClr val="000080"/>
                </a:solidFill>
                <a:latin typeface="Frutiger 55 Roman" pitchFamily="32" charset="0"/>
              </a:rPr>
              <a:t>•</a:t>
            </a:r>
            <a:r>
              <a:rPr lang="es-ES" altLang="es-ES" dirty="0" smtClean="0">
                <a:solidFill>
                  <a:srgbClr val="000080"/>
                </a:solidFill>
                <a:latin typeface="Frutiger 55 Roman"/>
              </a:rPr>
              <a:t> </a:t>
            </a:r>
            <a:r>
              <a:rPr lang="es-ES" altLang="es-ES" dirty="0" err="1">
                <a:solidFill>
                  <a:srgbClr val="000080"/>
                </a:solidFill>
                <a:latin typeface="Frutiger 55 Roman"/>
              </a:rPr>
              <a:t>The</a:t>
            </a:r>
            <a:r>
              <a:rPr lang="es-ES" altLang="es-ES" dirty="0">
                <a:solidFill>
                  <a:srgbClr val="000080"/>
                </a:solidFill>
                <a:latin typeface="Frutiger 55 Roman"/>
              </a:rPr>
              <a:t> </a:t>
            </a:r>
            <a:r>
              <a:rPr lang="es-ES" altLang="es-ES" dirty="0" err="1">
                <a:solidFill>
                  <a:srgbClr val="000080"/>
                </a:solidFill>
                <a:latin typeface="Frutiger 55 Roman"/>
              </a:rPr>
              <a:t>kinetic</a:t>
            </a:r>
            <a:r>
              <a:rPr lang="es-ES" altLang="es-ES" dirty="0">
                <a:solidFill>
                  <a:srgbClr val="000080"/>
                </a:solidFill>
                <a:latin typeface="Frutiger 55 Roman"/>
              </a:rPr>
              <a:t> Monte Carlo </a:t>
            </a:r>
            <a:r>
              <a:rPr lang="es-ES" altLang="es-ES" dirty="0" err="1">
                <a:solidFill>
                  <a:srgbClr val="000080"/>
                </a:solidFill>
                <a:latin typeface="Frutiger 55 Roman"/>
              </a:rPr>
              <a:t>is</a:t>
            </a:r>
            <a:r>
              <a:rPr lang="es-ES" altLang="es-ES" dirty="0">
                <a:solidFill>
                  <a:srgbClr val="000080"/>
                </a:solidFill>
                <a:latin typeface="Frutiger 55 Roman"/>
              </a:rPr>
              <a:t> a </a:t>
            </a:r>
            <a:r>
              <a:rPr lang="es-ES" altLang="es-ES" dirty="0" err="1">
                <a:solidFill>
                  <a:srgbClr val="000080"/>
                </a:solidFill>
                <a:latin typeface="Frutiger 55 Roman"/>
              </a:rPr>
              <a:t>computer</a:t>
            </a:r>
            <a:r>
              <a:rPr lang="es-ES" altLang="es-ES" dirty="0">
                <a:solidFill>
                  <a:srgbClr val="000080"/>
                </a:solidFill>
                <a:latin typeface="Frutiger 55 Roman"/>
              </a:rPr>
              <a:t> </a:t>
            </a:r>
            <a:r>
              <a:rPr lang="es-ES" altLang="es-ES" dirty="0" err="1">
                <a:solidFill>
                  <a:srgbClr val="000080"/>
                </a:solidFill>
                <a:latin typeface="Frutiger 55 Roman"/>
              </a:rPr>
              <a:t>simulation</a:t>
            </a:r>
            <a:r>
              <a:rPr lang="es-ES" altLang="es-ES" dirty="0">
                <a:solidFill>
                  <a:srgbClr val="000080"/>
                </a:solidFill>
                <a:latin typeface="Frutiger 55 Roman"/>
              </a:rPr>
              <a:t> </a:t>
            </a:r>
            <a:r>
              <a:rPr lang="es-ES" altLang="es-ES" dirty="0" err="1">
                <a:solidFill>
                  <a:srgbClr val="000080"/>
                </a:solidFill>
                <a:latin typeface="Frutiger 55 Roman"/>
              </a:rPr>
              <a:t>method</a:t>
            </a:r>
            <a:r>
              <a:rPr lang="es-ES" altLang="es-ES" dirty="0">
                <a:solidFill>
                  <a:srgbClr val="000080"/>
                </a:solidFill>
                <a:latin typeface="Frutiger 55 Roman"/>
              </a:rPr>
              <a:t> </a:t>
            </a:r>
            <a:r>
              <a:rPr lang="es-ES" altLang="es-ES" dirty="0" err="1">
                <a:solidFill>
                  <a:srgbClr val="000080"/>
                </a:solidFill>
                <a:latin typeface="Frutiger 55 Roman"/>
              </a:rPr>
              <a:t>intended</a:t>
            </a:r>
            <a:r>
              <a:rPr lang="es-ES" altLang="es-ES" dirty="0">
                <a:solidFill>
                  <a:srgbClr val="000080"/>
                </a:solidFill>
                <a:latin typeface="Frutiger 55 Roman"/>
              </a:rPr>
              <a:t> to </a:t>
            </a:r>
            <a:r>
              <a:rPr lang="es-ES" altLang="es-ES" dirty="0" err="1">
                <a:solidFill>
                  <a:srgbClr val="000080"/>
                </a:solidFill>
                <a:latin typeface="Frutiger 55 Roman"/>
              </a:rPr>
              <a:t>simulate</a:t>
            </a:r>
            <a:r>
              <a:rPr lang="es-ES" altLang="es-ES" dirty="0">
                <a:solidFill>
                  <a:srgbClr val="000080"/>
                </a:solidFill>
                <a:latin typeface="Frutiger 55 Roman"/>
              </a:rPr>
              <a:t> </a:t>
            </a:r>
            <a:r>
              <a:rPr lang="es-ES" altLang="es-ES" dirty="0" err="1">
                <a:solidFill>
                  <a:srgbClr val="000080"/>
                </a:solidFill>
                <a:latin typeface="Frutiger 55 Roman"/>
              </a:rPr>
              <a:t>the</a:t>
            </a:r>
            <a:r>
              <a:rPr lang="es-ES" altLang="es-ES" dirty="0">
                <a:solidFill>
                  <a:srgbClr val="000080"/>
                </a:solidFill>
                <a:latin typeface="Frutiger 55 Roman"/>
              </a:rPr>
              <a:t> </a:t>
            </a:r>
            <a:r>
              <a:rPr lang="es-ES" altLang="es-ES" dirty="0" err="1">
                <a:solidFill>
                  <a:srgbClr val="000080"/>
                </a:solidFill>
                <a:latin typeface="Frutiger 55 Roman"/>
              </a:rPr>
              <a:t>evolution</a:t>
            </a:r>
            <a:r>
              <a:rPr lang="es-ES" altLang="es-ES" dirty="0">
                <a:solidFill>
                  <a:srgbClr val="000080"/>
                </a:solidFill>
                <a:latin typeface="Frutiger 55 Roman"/>
              </a:rPr>
              <a:t> of a set of </a:t>
            </a:r>
            <a:r>
              <a:rPr lang="es-ES" altLang="es-ES" dirty="0" err="1">
                <a:solidFill>
                  <a:srgbClr val="000080"/>
                </a:solidFill>
                <a:latin typeface="Frutiger 55 Roman"/>
              </a:rPr>
              <a:t>objects</a:t>
            </a:r>
            <a:r>
              <a:rPr lang="es-ES" altLang="es-ES" dirty="0">
                <a:solidFill>
                  <a:srgbClr val="000080"/>
                </a:solidFill>
                <a:latin typeface="Frutiger 55 Roman"/>
              </a:rPr>
              <a:t>, </a:t>
            </a:r>
            <a:r>
              <a:rPr lang="es-ES" altLang="es-ES" dirty="0" err="1" smtClean="0">
                <a:solidFill>
                  <a:srgbClr val="000080"/>
                </a:solidFill>
                <a:latin typeface="Frutiger 55 Roman"/>
              </a:rPr>
              <a:t>knowing</a:t>
            </a:r>
            <a:r>
              <a:rPr lang="es-ES" altLang="es-ES" dirty="0" smtClean="0">
                <a:solidFill>
                  <a:srgbClr val="000080"/>
                </a:solidFill>
                <a:latin typeface="Frutiger 55 Roman"/>
              </a:rPr>
              <a:t> </a:t>
            </a:r>
            <a:r>
              <a:rPr lang="es-ES" altLang="es-ES" dirty="0" err="1">
                <a:solidFill>
                  <a:srgbClr val="000080"/>
                </a:solidFill>
                <a:latin typeface="Frutiger 55 Roman"/>
              </a:rPr>
              <a:t>the</a:t>
            </a:r>
            <a:r>
              <a:rPr lang="es-ES" altLang="es-ES" dirty="0">
                <a:solidFill>
                  <a:srgbClr val="000080"/>
                </a:solidFill>
                <a:latin typeface="Frutiger 55 Roman"/>
              </a:rPr>
              <a:t> </a:t>
            </a:r>
            <a:r>
              <a:rPr lang="es-ES" altLang="es-ES" dirty="0" err="1">
                <a:solidFill>
                  <a:srgbClr val="000080"/>
                </a:solidFill>
                <a:latin typeface="Frutiger 55 Roman"/>
              </a:rPr>
              <a:t>type</a:t>
            </a:r>
            <a:r>
              <a:rPr lang="es-ES" altLang="es-ES" dirty="0">
                <a:solidFill>
                  <a:srgbClr val="000080"/>
                </a:solidFill>
                <a:latin typeface="Frutiger 55 Roman"/>
              </a:rPr>
              <a:t> of </a:t>
            </a:r>
            <a:r>
              <a:rPr lang="es-ES" altLang="es-ES" dirty="0" err="1">
                <a:solidFill>
                  <a:srgbClr val="000080"/>
                </a:solidFill>
                <a:latin typeface="Frutiger 55 Roman"/>
              </a:rPr>
              <a:t>event</a:t>
            </a:r>
            <a:r>
              <a:rPr lang="es-ES" altLang="es-ES" dirty="0">
                <a:solidFill>
                  <a:srgbClr val="000080"/>
                </a:solidFill>
                <a:latin typeface="Frutiger 55 Roman"/>
              </a:rPr>
              <a:t> </a:t>
            </a:r>
            <a:r>
              <a:rPr lang="es-ES" altLang="es-ES" dirty="0" err="1">
                <a:solidFill>
                  <a:srgbClr val="000080"/>
                </a:solidFill>
                <a:latin typeface="Frutiger 55 Roman"/>
              </a:rPr>
              <a:t>those</a:t>
            </a:r>
            <a:r>
              <a:rPr lang="es-ES" altLang="es-ES" dirty="0">
                <a:solidFill>
                  <a:srgbClr val="000080"/>
                </a:solidFill>
                <a:latin typeface="Frutiger 55 Roman"/>
              </a:rPr>
              <a:t> </a:t>
            </a:r>
            <a:r>
              <a:rPr lang="es-ES" altLang="es-ES" dirty="0" err="1">
                <a:solidFill>
                  <a:srgbClr val="000080"/>
                </a:solidFill>
                <a:latin typeface="Frutiger 55 Roman"/>
              </a:rPr>
              <a:t>objects</a:t>
            </a:r>
            <a:r>
              <a:rPr lang="es-ES" altLang="es-ES" dirty="0">
                <a:solidFill>
                  <a:srgbClr val="000080"/>
                </a:solidFill>
                <a:latin typeface="Frutiger 55 Roman"/>
              </a:rPr>
              <a:t> can </a:t>
            </a:r>
            <a:r>
              <a:rPr lang="es-ES" altLang="es-ES" dirty="0" err="1">
                <a:solidFill>
                  <a:srgbClr val="000080"/>
                </a:solidFill>
                <a:latin typeface="Frutiger 55 Roman"/>
              </a:rPr>
              <a:t>perform</a:t>
            </a:r>
            <a:r>
              <a:rPr lang="es-ES" altLang="es-ES" dirty="0">
                <a:solidFill>
                  <a:srgbClr val="000080"/>
                </a:solidFill>
                <a:latin typeface="Frutiger 55 Roman"/>
              </a:rPr>
              <a:t> and </a:t>
            </a:r>
            <a:r>
              <a:rPr lang="es-ES" altLang="es-ES" dirty="0" err="1">
                <a:solidFill>
                  <a:srgbClr val="000080"/>
                </a:solidFill>
                <a:latin typeface="Frutiger 55 Roman"/>
              </a:rPr>
              <a:t>the</a:t>
            </a:r>
            <a:r>
              <a:rPr lang="es-ES" altLang="es-ES" dirty="0">
                <a:solidFill>
                  <a:srgbClr val="000080"/>
                </a:solidFill>
                <a:latin typeface="Frutiger 55 Roman"/>
              </a:rPr>
              <a:t> </a:t>
            </a:r>
            <a:r>
              <a:rPr lang="es-ES" altLang="es-ES" dirty="0" err="1">
                <a:solidFill>
                  <a:srgbClr val="000080"/>
                </a:solidFill>
                <a:latin typeface="Frutiger 55 Roman"/>
              </a:rPr>
              <a:t>probability</a:t>
            </a:r>
            <a:r>
              <a:rPr lang="es-ES" altLang="es-ES" dirty="0">
                <a:solidFill>
                  <a:srgbClr val="000080"/>
                </a:solidFill>
                <a:latin typeface="Frutiger 55 Roman"/>
              </a:rPr>
              <a:t> </a:t>
            </a:r>
            <a:r>
              <a:rPr lang="es-ES" altLang="es-ES" dirty="0" err="1">
                <a:solidFill>
                  <a:srgbClr val="000080"/>
                </a:solidFill>
                <a:latin typeface="Frutiger 55 Roman"/>
              </a:rPr>
              <a:t>for</a:t>
            </a:r>
            <a:r>
              <a:rPr lang="es-ES" altLang="es-ES" dirty="0">
                <a:solidFill>
                  <a:srgbClr val="000080"/>
                </a:solidFill>
                <a:latin typeface="Frutiger 55 Roman"/>
              </a:rPr>
              <a:t> </a:t>
            </a:r>
            <a:r>
              <a:rPr lang="es-ES" altLang="es-ES" dirty="0" err="1">
                <a:solidFill>
                  <a:srgbClr val="000080"/>
                </a:solidFill>
                <a:latin typeface="Frutiger 55 Roman"/>
              </a:rPr>
              <a:t>each</a:t>
            </a:r>
            <a:r>
              <a:rPr lang="es-ES" altLang="es-ES" dirty="0">
                <a:solidFill>
                  <a:srgbClr val="000080"/>
                </a:solidFill>
                <a:latin typeface="Frutiger 55 Roman"/>
              </a:rPr>
              <a:t> </a:t>
            </a:r>
            <a:r>
              <a:rPr lang="es-ES" altLang="es-ES" dirty="0" err="1">
                <a:solidFill>
                  <a:srgbClr val="000080"/>
                </a:solidFill>
                <a:latin typeface="Frutiger 55 Roman"/>
              </a:rPr>
              <a:t>event</a:t>
            </a:r>
            <a:r>
              <a:rPr lang="es-ES" altLang="es-ES" dirty="0">
                <a:solidFill>
                  <a:srgbClr val="000080"/>
                </a:solidFill>
                <a:latin typeface="Frutiger 55 Roman"/>
              </a:rPr>
              <a:t> to </a:t>
            </a:r>
            <a:r>
              <a:rPr lang="es-ES" altLang="es-ES" dirty="0" err="1">
                <a:solidFill>
                  <a:srgbClr val="000080"/>
                </a:solidFill>
                <a:latin typeface="Frutiger 55 Roman"/>
              </a:rPr>
              <a:t>occur</a:t>
            </a:r>
            <a:r>
              <a:rPr lang="es-ES" altLang="es-ES" dirty="0">
                <a:solidFill>
                  <a:srgbClr val="000080"/>
                </a:solidFill>
                <a:latin typeface="Frutiger 55 Roman"/>
              </a:rPr>
              <a:t>.</a:t>
            </a:r>
          </a:p>
          <a:p>
            <a:pPr algn="just">
              <a:lnSpc>
                <a:spcPct val="110000"/>
              </a:lnSpc>
            </a:pPr>
            <a:r>
              <a:rPr lang="es-ES" altLang="es-ES" dirty="0" smtClean="0">
                <a:solidFill>
                  <a:srgbClr val="000080"/>
                </a:solidFill>
                <a:latin typeface="Frutiger 55 Roman" pitchFamily="32" charset="0"/>
              </a:rPr>
              <a:t>•</a:t>
            </a:r>
            <a:r>
              <a:rPr lang="es-ES" altLang="es-ES" dirty="0" smtClean="0">
                <a:solidFill>
                  <a:srgbClr val="000080"/>
                </a:solidFill>
                <a:latin typeface="Frutiger 55 Roman"/>
              </a:rPr>
              <a:t>Can </a:t>
            </a:r>
            <a:r>
              <a:rPr lang="es-ES" altLang="es-ES" dirty="0" err="1" smtClean="0">
                <a:solidFill>
                  <a:srgbClr val="000080"/>
                </a:solidFill>
                <a:latin typeface="Frutiger 55 Roman"/>
              </a:rPr>
              <a:t>treat</a:t>
            </a:r>
            <a:r>
              <a:rPr lang="es-ES" altLang="es-ES" dirty="0" smtClean="0">
                <a:solidFill>
                  <a:srgbClr val="000080"/>
                </a:solidFill>
                <a:latin typeface="Frutiger 55 Roman"/>
              </a:rPr>
              <a:t> </a:t>
            </a:r>
            <a:r>
              <a:rPr lang="es-ES" altLang="es-ES" dirty="0" err="1" smtClean="0">
                <a:solidFill>
                  <a:srgbClr val="000080"/>
                </a:solidFill>
                <a:latin typeface="Frutiger 55 Roman"/>
              </a:rPr>
              <a:t>difficult</a:t>
            </a:r>
            <a:r>
              <a:rPr lang="es-ES" altLang="es-ES" dirty="0" smtClean="0">
                <a:solidFill>
                  <a:srgbClr val="000080"/>
                </a:solidFill>
                <a:latin typeface="Frutiger 55 Roman"/>
              </a:rPr>
              <a:t> </a:t>
            </a:r>
            <a:r>
              <a:rPr lang="es-ES" altLang="es-ES" dirty="0" err="1" smtClean="0">
                <a:solidFill>
                  <a:srgbClr val="000080"/>
                </a:solidFill>
                <a:latin typeface="Frutiger 55 Roman"/>
              </a:rPr>
              <a:t>issues</a:t>
            </a:r>
            <a:r>
              <a:rPr lang="es-ES" altLang="es-ES" dirty="0" smtClean="0">
                <a:solidFill>
                  <a:srgbClr val="000080"/>
                </a:solidFill>
                <a:latin typeface="Frutiger 55 Roman"/>
              </a:rPr>
              <a:t> </a:t>
            </a:r>
            <a:r>
              <a:rPr lang="es-ES" altLang="es-ES" dirty="0" err="1" smtClean="0">
                <a:solidFill>
                  <a:srgbClr val="000080"/>
                </a:solidFill>
                <a:latin typeface="Frutiger 55 Roman"/>
              </a:rPr>
              <a:t>such</a:t>
            </a:r>
            <a:r>
              <a:rPr lang="es-ES" altLang="es-ES" dirty="0" smtClean="0">
                <a:solidFill>
                  <a:srgbClr val="000080"/>
                </a:solidFill>
                <a:latin typeface="Frutiger 55 Roman"/>
              </a:rPr>
              <a:t> as </a:t>
            </a:r>
            <a:r>
              <a:rPr lang="es-ES" altLang="es-ES" dirty="0" err="1" smtClean="0">
                <a:solidFill>
                  <a:srgbClr val="000080"/>
                </a:solidFill>
                <a:latin typeface="Frutiger 55 Roman"/>
              </a:rPr>
              <a:t>correlation</a:t>
            </a:r>
            <a:r>
              <a:rPr lang="es-ES" altLang="es-ES" dirty="0" smtClean="0">
                <a:solidFill>
                  <a:srgbClr val="000080"/>
                </a:solidFill>
                <a:latin typeface="Frutiger 55 Roman"/>
              </a:rPr>
              <a:t> </a:t>
            </a:r>
            <a:r>
              <a:rPr lang="es-ES" altLang="es-ES" dirty="0" err="1" smtClean="0">
                <a:solidFill>
                  <a:srgbClr val="000080"/>
                </a:solidFill>
                <a:latin typeface="Frutiger 55 Roman"/>
              </a:rPr>
              <a:t>between</a:t>
            </a:r>
            <a:r>
              <a:rPr lang="es-ES" altLang="es-ES" dirty="0" smtClean="0">
                <a:solidFill>
                  <a:srgbClr val="000080"/>
                </a:solidFill>
                <a:latin typeface="Frutiger 55 Roman"/>
              </a:rPr>
              <a:t> </a:t>
            </a:r>
            <a:r>
              <a:rPr lang="es-ES" altLang="es-ES" dirty="0" err="1" smtClean="0">
                <a:solidFill>
                  <a:srgbClr val="000080"/>
                </a:solidFill>
                <a:latin typeface="Frutiger 55 Roman"/>
              </a:rPr>
              <a:t>defects</a:t>
            </a:r>
            <a:r>
              <a:rPr lang="es-ES" altLang="es-ES" dirty="0" smtClean="0">
                <a:solidFill>
                  <a:srgbClr val="000080"/>
                </a:solidFill>
                <a:latin typeface="Frutiger 55 Roman"/>
              </a:rPr>
              <a:t> and </a:t>
            </a:r>
            <a:r>
              <a:rPr lang="es-ES" altLang="es-ES" dirty="0" err="1" smtClean="0">
                <a:solidFill>
                  <a:srgbClr val="000080"/>
                </a:solidFill>
                <a:latin typeface="Frutiger 55 Roman"/>
              </a:rPr>
              <a:t>inhomogeneities</a:t>
            </a:r>
            <a:r>
              <a:rPr lang="es-ES" altLang="es-ES" dirty="0" smtClean="0">
                <a:solidFill>
                  <a:srgbClr val="000080"/>
                </a:solidFill>
                <a:latin typeface="Frutiger 55 Roman"/>
              </a:rPr>
              <a:t>.</a:t>
            </a:r>
            <a:endParaRPr lang="es-ES" altLang="es-ES" dirty="0" smtClean="0">
              <a:solidFill>
                <a:srgbClr val="A50021"/>
              </a:solidFill>
              <a:latin typeface="Frutiger 55 Roman"/>
            </a:endParaRPr>
          </a:p>
          <a:p>
            <a:pPr algn="just">
              <a:lnSpc>
                <a:spcPct val="60000"/>
              </a:lnSpc>
            </a:pPr>
            <a:endParaRPr lang="es-ES" altLang="es-ES" dirty="0" smtClean="0">
              <a:solidFill>
                <a:srgbClr val="000080"/>
              </a:solidFill>
              <a:latin typeface="Frutiger 55 Roman" pitchFamily="32" charset="0"/>
            </a:endParaRPr>
          </a:p>
          <a:p>
            <a:pPr algn="just"/>
            <a:r>
              <a:rPr lang="es-ES" altLang="es-ES" sz="1600" dirty="0" smtClean="0">
                <a:solidFill>
                  <a:srgbClr val="A50021"/>
                </a:solidFill>
                <a:latin typeface="Frutiger 55 Roman" pitchFamily="32" charset="0"/>
              </a:rPr>
              <a:t>• CPU time of </a:t>
            </a:r>
            <a:r>
              <a:rPr lang="es-ES" altLang="es-ES" sz="1600" dirty="0" err="1" smtClean="0">
                <a:solidFill>
                  <a:srgbClr val="A50021"/>
                </a:solidFill>
                <a:latin typeface="Frutiger 55 Roman" pitchFamily="32" charset="0"/>
              </a:rPr>
              <a:t>classical</a:t>
            </a:r>
            <a:r>
              <a:rPr lang="es-ES" altLang="es-ES" sz="1600" dirty="0" smtClean="0">
                <a:solidFill>
                  <a:srgbClr val="A50021"/>
                </a:solidFill>
                <a:latin typeface="Frutiger 55 Roman" pitchFamily="32" charset="0"/>
              </a:rPr>
              <a:t> </a:t>
            </a:r>
            <a:r>
              <a:rPr lang="es-ES" altLang="es-ES" sz="1600" dirty="0" err="1" smtClean="0">
                <a:solidFill>
                  <a:srgbClr val="A50021"/>
                </a:solidFill>
                <a:latin typeface="Frutiger 55 Roman" pitchFamily="32" charset="0"/>
              </a:rPr>
              <a:t>OkMC</a:t>
            </a:r>
            <a:r>
              <a:rPr lang="es-ES" altLang="es-ES" sz="1600" dirty="0" smtClean="0">
                <a:solidFill>
                  <a:srgbClr val="A50021"/>
                </a:solidFill>
                <a:latin typeface="Frutiger 55 Roman" pitchFamily="32" charset="0"/>
              </a:rPr>
              <a:t> </a:t>
            </a:r>
            <a:r>
              <a:rPr lang="es-ES" altLang="es-ES" sz="1600" dirty="0" err="1" smtClean="0">
                <a:solidFill>
                  <a:srgbClr val="A50021"/>
                </a:solidFill>
                <a:latin typeface="Frutiger 55 Roman" pitchFamily="32" charset="0"/>
              </a:rPr>
              <a:t>simulations</a:t>
            </a:r>
            <a:r>
              <a:rPr lang="es-ES" altLang="es-ES" sz="1600" dirty="0" smtClean="0">
                <a:solidFill>
                  <a:srgbClr val="A50021"/>
                </a:solidFill>
                <a:latin typeface="Frutiger 55 Roman" pitchFamily="32" charset="0"/>
              </a:rPr>
              <a:t> </a:t>
            </a:r>
            <a:r>
              <a:rPr lang="es-ES" altLang="es-ES" sz="1600" dirty="0" err="1" smtClean="0">
                <a:solidFill>
                  <a:srgbClr val="A50021"/>
                </a:solidFill>
                <a:latin typeface="Frutiger 55 Roman" pitchFamily="32" charset="0"/>
              </a:rPr>
              <a:t>too</a:t>
            </a:r>
            <a:r>
              <a:rPr lang="es-ES" altLang="es-ES" sz="1600" dirty="0" smtClean="0">
                <a:solidFill>
                  <a:srgbClr val="A50021"/>
                </a:solidFill>
                <a:latin typeface="Frutiger 55 Roman" pitchFamily="32" charset="0"/>
              </a:rPr>
              <a:t> </a:t>
            </a:r>
            <a:r>
              <a:rPr lang="es-ES" altLang="es-ES" sz="1600" dirty="0" err="1" smtClean="0">
                <a:solidFill>
                  <a:srgbClr val="A50021"/>
                </a:solidFill>
                <a:latin typeface="Frutiger 55 Roman" pitchFamily="32" charset="0"/>
              </a:rPr>
              <a:t>slow</a:t>
            </a:r>
            <a:r>
              <a:rPr lang="es-ES" altLang="es-ES" sz="1600" dirty="0" smtClean="0">
                <a:solidFill>
                  <a:srgbClr val="A50021"/>
                </a:solidFill>
                <a:latin typeface="Frutiger 55 Roman" pitchFamily="32" charset="0"/>
              </a:rPr>
              <a:t> (</a:t>
            </a:r>
            <a:r>
              <a:rPr lang="es-ES" altLang="es-ES" sz="1600" dirty="0" err="1" smtClean="0">
                <a:solidFill>
                  <a:srgbClr val="A50021"/>
                </a:solidFill>
                <a:latin typeface="Frutiger 55 Roman" pitchFamily="32" charset="0"/>
              </a:rPr>
              <a:t>days</a:t>
            </a:r>
            <a:r>
              <a:rPr lang="es-ES" altLang="es-ES" sz="1600" dirty="0" smtClean="0">
                <a:solidFill>
                  <a:srgbClr val="A50021"/>
                </a:solidFill>
                <a:latin typeface="Frutiger 55 Roman" pitchFamily="32" charset="0"/>
              </a:rPr>
              <a:t> – </a:t>
            </a:r>
            <a:r>
              <a:rPr lang="es-ES" altLang="es-ES" sz="1600" dirty="0" err="1" smtClean="0">
                <a:solidFill>
                  <a:srgbClr val="A50021"/>
                </a:solidFill>
                <a:latin typeface="Frutiger 55 Roman" pitchFamily="32" charset="0"/>
              </a:rPr>
              <a:t>weeks</a:t>
            </a:r>
            <a:r>
              <a:rPr lang="es-ES" altLang="es-ES" sz="1600" dirty="0" smtClean="0">
                <a:solidFill>
                  <a:srgbClr val="A50021"/>
                </a:solidFill>
                <a:latin typeface="Frutiger 55 Roman" pitchFamily="32" charset="0"/>
              </a:rPr>
              <a:t>). </a:t>
            </a:r>
            <a:r>
              <a:rPr lang="es-ES" altLang="es-ES" sz="1600" dirty="0" err="1" smtClean="0">
                <a:solidFill>
                  <a:srgbClr val="A50021"/>
                </a:solidFill>
                <a:latin typeface="Frutiger 55 Roman" pitchFamily="32" charset="0"/>
              </a:rPr>
              <a:t>Limited</a:t>
            </a:r>
            <a:r>
              <a:rPr lang="es-ES" altLang="es-ES" sz="1600" dirty="0" smtClean="0">
                <a:solidFill>
                  <a:srgbClr val="A50021"/>
                </a:solidFill>
                <a:latin typeface="Frutiger 55 Roman" pitchFamily="32" charset="0"/>
              </a:rPr>
              <a:t> </a:t>
            </a:r>
            <a:r>
              <a:rPr lang="es-ES" altLang="es-ES" sz="1600" dirty="0" err="1" smtClean="0">
                <a:solidFill>
                  <a:srgbClr val="A50021"/>
                </a:solidFill>
                <a:latin typeface="Frutiger 55 Roman" pitchFamily="32" charset="0"/>
              </a:rPr>
              <a:t>to</a:t>
            </a:r>
            <a:r>
              <a:rPr lang="es-ES" altLang="es-ES" sz="1600" dirty="0" smtClean="0">
                <a:solidFill>
                  <a:srgbClr val="A50021"/>
                </a:solidFill>
                <a:latin typeface="Frutiger 55 Roman" pitchFamily="32" charset="0"/>
              </a:rPr>
              <a:t> 100000-200000 </a:t>
            </a:r>
            <a:r>
              <a:rPr lang="es-ES" altLang="es-ES" sz="1600" dirty="0" err="1" smtClean="0">
                <a:solidFill>
                  <a:srgbClr val="A50021"/>
                </a:solidFill>
                <a:latin typeface="Frutiger 55 Roman" pitchFamily="32" charset="0"/>
              </a:rPr>
              <a:t>defects</a:t>
            </a:r>
            <a:r>
              <a:rPr lang="es-ES" altLang="es-ES" sz="1600" dirty="0" smtClean="0">
                <a:solidFill>
                  <a:srgbClr val="A50021"/>
                </a:solidFill>
                <a:latin typeface="Frutiger 55 Roman" pitchFamily="32" charset="0"/>
              </a:rPr>
              <a:t>. </a:t>
            </a:r>
            <a:r>
              <a:rPr lang="es-ES" altLang="es-ES" sz="1600" dirty="0" err="1" smtClean="0">
                <a:solidFill>
                  <a:srgbClr val="A50021"/>
                </a:solidFill>
                <a:latin typeface="Frutiger 55 Roman" pitchFamily="32" charset="0"/>
              </a:rPr>
              <a:t>Only</a:t>
            </a:r>
            <a:r>
              <a:rPr lang="es-ES" altLang="es-ES" sz="1600" dirty="0" smtClean="0">
                <a:solidFill>
                  <a:srgbClr val="A50021"/>
                </a:solidFill>
                <a:latin typeface="Frutiger 55 Roman" pitchFamily="32" charset="0"/>
              </a:rPr>
              <a:t> </a:t>
            </a:r>
            <a:r>
              <a:rPr lang="es-ES" altLang="es-ES" sz="1600" dirty="0" err="1" smtClean="0">
                <a:solidFill>
                  <a:srgbClr val="A50021"/>
                </a:solidFill>
                <a:latin typeface="Frutiger 55 Roman" pitchFamily="32" charset="0"/>
              </a:rPr>
              <a:t>allows</a:t>
            </a:r>
            <a:r>
              <a:rPr lang="es-ES" altLang="es-ES" sz="1600" dirty="0" smtClean="0">
                <a:solidFill>
                  <a:srgbClr val="A50021"/>
                </a:solidFill>
                <a:latin typeface="Frutiger 55 Roman" pitchFamily="32" charset="0"/>
              </a:rPr>
              <a:t> </a:t>
            </a:r>
            <a:r>
              <a:rPr lang="es-ES" altLang="es-ES" sz="1600" dirty="0" err="1" smtClean="0">
                <a:solidFill>
                  <a:srgbClr val="A50021"/>
                </a:solidFill>
                <a:latin typeface="Frutiger 55 Roman" pitchFamily="32" charset="0"/>
              </a:rPr>
              <a:t>to</a:t>
            </a:r>
            <a:r>
              <a:rPr lang="es-ES" altLang="es-ES" sz="1600" dirty="0" smtClean="0">
                <a:solidFill>
                  <a:srgbClr val="A50021"/>
                </a:solidFill>
                <a:latin typeface="Frutiger 55 Roman" pitchFamily="32" charset="0"/>
              </a:rPr>
              <a:t> explore </a:t>
            </a:r>
            <a:r>
              <a:rPr lang="es-ES" altLang="es-ES" sz="1600" dirty="0" err="1" smtClean="0">
                <a:solidFill>
                  <a:srgbClr val="A50021"/>
                </a:solidFill>
                <a:latin typeface="Frutiger 55 Roman" pitchFamily="32" charset="0"/>
              </a:rPr>
              <a:t>small</a:t>
            </a:r>
            <a:r>
              <a:rPr lang="es-ES" altLang="es-ES" sz="1600" dirty="0" smtClean="0">
                <a:solidFill>
                  <a:srgbClr val="A50021"/>
                </a:solidFill>
                <a:latin typeface="Frutiger 55 Roman" pitchFamily="32" charset="0"/>
              </a:rPr>
              <a:t> </a:t>
            </a:r>
            <a:r>
              <a:rPr lang="es-ES" altLang="es-ES" sz="1600" dirty="0" err="1" smtClean="0">
                <a:solidFill>
                  <a:srgbClr val="A50021"/>
                </a:solidFill>
                <a:latin typeface="Frutiger 55 Roman" pitchFamily="32" charset="0"/>
              </a:rPr>
              <a:t>piece</a:t>
            </a:r>
            <a:r>
              <a:rPr lang="es-ES" altLang="es-ES" sz="1600" dirty="0" smtClean="0">
                <a:solidFill>
                  <a:srgbClr val="A50021"/>
                </a:solidFill>
                <a:latin typeface="Frutiger 55 Roman" pitchFamily="32" charset="0"/>
              </a:rPr>
              <a:t> of material.</a:t>
            </a:r>
          </a:p>
          <a:p>
            <a:pPr algn="just">
              <a:lnSpc>
                <a:spcPct val="50000"/>
              </a:lnSpc>
            </a:pPr>
            <a:endParaRPr lang="es-ES" altLang="es-ES" dirty="0" smtClean="0">
              <a:solidFill>
                <a:srgbClr val="000080"/>
              </a:solidFill>
              <a:latin typeface="Frutiger 55 Roman" pitchFamily="32" charset="0"/>
            </a:endParaRPr>
          </a:p>
          <a:p>
            <a:pPr algn="just"/>
            <a:r>
              <a:rPr lang="es-ES" altLang="es-ES" dirty="0" smtClean="0">
                <a:solidFill>
                  <a:srgbClr val="000080"/>
                </a:solidFill>
                <a:latin typeface="Frutiger 55 Roman" pitchFamily="32" charset="0"/>
              </a:rPr>
              <a:t>• </a:t>
            </a:r>
            <a:r>
              <a:rPr lang="es-ES" altLang="es-ES" dirty="0" err="1" smtClean="0">
                <a:solidFill>
                  <a:srgbClr val="000080"/>
                </a:solidFill>
                <a:latin typeface="Frutiger 55 Roman" pitchFamily="32" charset="0"/>
              </a:rPr>
              <a:t>We</a:t>
            </a:r>
            <a:r>
              <a:rPr lang="es-ES" altLang="es-ES" dirty="0" smtClean="0">
                <a:solidFill>
                  <a:srgbClr val="000080"/>
                </a:solidFill>
                <a:latin typeface="Frutiger 55 Roman" pitchFamily="32" charset="0"/>
              </a:rPr>
              <a:t> explore </a:t>
            </a:r>
            <a:r>
              <a:rPr lang="es-ES" altLang="es-ES" dirty="0" err="1" smtClean="0">
                <a:solidFill>
                  <a:srgbClr val="000080"/>
                </a:solidFill>
                <a:latin typeface="Frutiger 55 Roman" pitchFamily="32" charset="0"/>
              </a:rPr>
              <a:t>the</a:t>
            </a:r>
            <a:r>
              <a:rPr lang="es-ES" altLang="es-ES" dirty="0" smtClean="0">
                <a:solidFill>
                  <a:srgbClr val="000080"/>
                </a:solidFill>
                <a:latin typeface="Frutiger 55 Roman" pitchFamily="32" charset="0"/>
              </a:rPr>
              <a:t> </a:t>
            </a:r>
            <a:r>
              <a:rPr lang="es-ES" altLang="es-ES" dirty="0" err="1" smtClean="0">
                <a:solidFill>
                  <a:srgbClr val="000080"/>
                </a:solidFill>
                <a:latin typeface="Frutiger 55 Roman" pitchFamily="32" charset="0"/>
              </a:rPr>
              <a:t>possibility</a:t>
            </a:r>
            <a:r>
              <a:rPr lang="es-ES" altLang="es-ES" dirty="0" smtClean="0">
                <a:solidFill>
                  <a:srgbClr val="000080"/>
                </a:solidFill>
                <a:latin typeface="Frutiger 55 Roman" pitchFamily="32" charset="0"/>
              </a:rPr>
              <a:t> </a:t>
            </a:r>
            <a:r>
              <a:rPr lang="es-ES" altLang="es-ES" dirty="0" err="1" smtClean="0">
                <a:solidFill>
                  <a:srgbClr val="000080"/>
                </a:solidFill>
                <a:latin typeface="Frutiger 55 Roman" pitchFamily="32" charset="0"/>
              </a:rPr>
              <a:t>to</a:t>
            </a:r>
            <a:r>
              <a:rPr lang="es-ES" altLang="es-ES" dirty="0" smtClean="0">
                <a:solidFill>
                  <a:srgbClr val="000080"/>
                </a:solidFill>
                <a:latin typeface="Frutiger 55 Roman" pitchFamily="32" charset="0"/>
              </a:rPr>
              <a:t> use GPU (</a:t>
            </a:r>
            <a:r>
              <a:rPr lang="es-ES" altLang="es-ES" dirty="0" err="1" smtClean="0">
                <a:solidFill>
                  <a:srgbClr val="000080"/>
                </a:solidFill>
                <a:latin typeface="Frutiger 55 Roman" pitchFamily="32" charset="0"/>
              </a:rPr>
              <a:t>graphics</a:t>
            </a:r>
            <a:r>
              <a:rPr lang="es-ES" altLang="es-ES" dirty="0" smtClean="0">
                <a:solidFill>
                  <a:srgbClr val="000080"/>
                </a:solidFill>
                <a:latin typeface="Frutiger 55 Roman" pitchFamily="32" charset="0"/>
              </a:rPr>
              <a:t> </a:t>
            </a:r>
            <a:r>
              <a:rPr lang="es-ES" altLang="es-ES" dirty="0" err="1" smtClean="0">
                <a:solidFill>
                  <a:srgbClr val="000080"/>
                </a:solidFill>
                <a:latin typeface="Frutiger 55 Roman" pitchFamily="32" charset="0"/>
              </a:rPr>
              <a:t>card</a:t>
            </a:r>
            <a:r>
              <a:rPr lang="es-ES" altLang="es-ES" dirty="0" smtClean="0">
                <a:solidFill>
                  <a:srgbClr val="000080"/>
                </a:solidFill>
                <a:latin typeface="Frutiger 55 Roman" pitchFamily="32" charset="0"/>
              </a:rPr>
              <a:t>) </a:t>
            </a:r>
            <a:r>
              <a:rPr lang="es-ES" altLang="es-ES" dirty="0" err="1" smtClean="0">
                <a:solidFill>
                  <a:srgbClr val="000080"/>
                </a:solidFill>
                <a:latin typeface="Frutiger 55 Roman" pitchFamily="32" charset="0"/>
              </a:rPr>
              <a:t>programming</a:t>
            </a:r>
            <a:r>
              <a:rPr lang="es-ES" altLang="es-ES" dirty="0" smtClean="0">
                <a:solidFill>
                  <a:srgbClr val="000080"/>
                </a:solidFill>
                <a:latin typeface="Frutiger 55 Roman" pitchFamily="32" charset="0"/>
              </a:rPr>
              <a:t>.</a:t>
            </a:r>
            <a:r>
              <a:rPr lang="es-ES" altLang="es-ES" dirty="0" smtClean="0">
                <a:solidFill>
                  <a:srgbClr val="A50021"/>
                </a:solidFill>
                <a:latin typeface="Frutiger 55 Roman" pitchFamily="32" charset="0"/>
              </a:rPr>
              <a:t> </a:t>
            </a:r>
            <a:r>
              <a:rPr lang="es-ES" altLang="es-ES" dirty="0" err="1" smtClean="0">
                <a:solidFill>
                  <a:srgbClr val="A50021"/>
                </a:solidFill>
                <a:latin typeface="Frutiger 55 Roman" pitchFamily="32" charset="0"/>
              </a:rPr>
              <a:t>Thousands</a:t>
            </a:r>
            <a:r>
              <a:rPr lang="es-ES" altLang="es-ES" dirty="0" smtClean="0">
                <a:solidFill>
                  <a:srgbClr val="A50021"/>
                </a:solidFill>
                <a:latin typeface="Frutiger 55 Roman" pitchFamily="32" charset="0"/>
              </a:rPr>
              <a:t> of </a:t>
            </a:r>
            <a:r>
              <a:rPr lang="es-ES" altLang="es-ES" dirty="0" err="1" smtClean="0">
                <a:solidFill>
                  <a:srgbClr val="A50021"/>
                </a:solidFill>
                <a:latin typeface="Frutiger 55 Roman" pitchFamily="32" charset="0"/>
              </a:rPr>
              <a:t>cores</a:t>
            </a:r>
            <a:r>
              <a:rPr lang="es-ES" altLang="es-ES" dirty="0" smtClean="0">
                <a:solidFill>
                  <a:srgbClr val="A50021"/>
                </a:solidFill>
                <a:latin typeface="Frutiger 55 Roman" pitchFamily="32" charset="0"/>
              </a:rPr>
              <a:t> !</a:t>
            </a:r>
            <a:endParaRPr lang="es-ES" altLang="es-ES" dirty="0" smtClean="0">
              <a:solidFill>
                <a:srgbClr val="000080"/>
              </a:solidFill>
              <a:latin typeface="Frutiger 55 Roman" pitchFamily="32" charset="0"/>
            </a:endParaRPr>
          </a:p>
          <a:p>
            <a:pPr algn="just"/>
            <a:endParaRPr lang="es-ES" altLang="es-ES" sz="2000" dirty="0" smtClean="0">
              <a:solidFill>
                <a:srgbClr val="A50021"/>
              </a:solidFill>
            </a:endParaRPr>
          </a:p>
          <a:p>
            <a:pPr algn="just">
              <a:lnSpc>
                <a:spcPct val="110000"/>
              </a:lnSpc>
            </a:pPr>
            <a:endParaRPr lang="es-ES" altLang="es-ES" sz="2000" b="1" dirty="0">
              <a:solidFill>
                <a:srgbClr val="A50021"/>
              </a:solidFill>
            </a:endParaRPr>
          </a:p>
        </p:txBody>
      </p:sp>
      <p:grpSp>
        <p:nvGrpSpPr>
          <p:cNvPr id="7" name="6 Grupo"/>
          <p:cNvGrpSpPr/>
          <p:nvPr/>
        </p:nvGrpSpPr>
        <p:grpSpPr>
          <a:xfrm>
            <a:off x="1277639" y="3563840"/>
            <a:ext cx="7052491" cy="2340878"/>
            <a:chOff x="736145" y="3617955"/>
            <a:chExt cx="7199279" cy="2457448"/>
          </a:xfrm>
        </p:grpSpPr>
        <p:pic>
          <p:nvPicPr>
            <p:cNvPr id="8" name="7 Imagen"/>
            <p:cNvPicPr>
              <a:picLocks noChangeAspect="1"/>
            </p:cNvPicPr>
            <p:nvPr/>
          </p:nvPicPr>
          <p:blipFill>
            <a:blip r:embed="rId2">
              <a:lum/>
              <a:alphaModFix/>
            </a:blip>
            <a:srcRect t="36217" r="11465" b="13562"/>
            <a:stretch>
              <a:fillRect/>
            </a:stretch>
          </p:blipFill>
          <p:spPr>
            <a:xfrm>
              <a:off x="736145" y="3617955"/>
              <a:ext cx="7199279" cy="194472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" name="8 Conector recto"/>
            <p:cNvSpPr/>
            <p:nvPr/>
          </p:nvSpPr>
          <p:spPr>
            <a:xfrm flipV="1">
              <a:off x="2555999" y="4349008"/>
              <a:ext cx="4981623" cy="1235175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prstDash val="solid"/>
              <a:round/>
              <a:headEnd type="arrow"/>
              <a:tailEnd type="arrow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697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599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79" algn="l"/>
                  <a:tab pos="6289560" algn="l"/>
                  <a:tab pos="6738840" algn="l"/>
                  <a:tab pos="7188119" algn="l"/>
                  <a:tab pos="7637399" algn="l"/>
                  <a:tab pos="8086679" algn="l"/>
                  <a:tab pos="8535960" algn="l"/>
                  <a:tab pos="8985239" algn="l"/>
                </a:tabLst>
              </a:pPr>
              <a:endParaRPr lang="es-ES" sz="2800" b="1" i="0" u="none" strike="noStrike" baseline="-25000">
                <a:ln>
                  <a:noFill/>
                </a:ln>
                <a:solidFill>
                  <a:srgbClr val="FFFFFF"/>
                </a:solidFill>
                <a:latin typeface="Arial" pitchFamily="18"/>
                <a:ea typeface="WenQuanYi Micro Hei" pitchFamily="2"/>
                <a:cs typeface="WenQuanYi Micro Hei" pitchFamily="2"/>
              </a:endParaRPr>
            </a:p>
          </p:txBody>
        </p:sp>
        <p:sp>
          <p:nvSpPr>
            <p:cNvPr id="10" name="9 Forma libre"/>
            <p:cNvSpPr/>
            <p:nvPr/>
          </p:nvSpPr>
          <p:spPr>
            <a:xfrm rot="20775538">
              <a:off x="4099571" y="5063393"/>
              <a:ext cx="2759039" cy="576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5000" rIns="90000" bIns="45000" anchor="t" anchorCtr="0" compatLnSpc="1"/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697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599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79" algn="l"/>
                  <a:tab pos="6289560" algn="l"/>
                  <a:tab pos="6738840" algn="l"/>
                  <a:tab pos="7188119" algn="l"/>
                  <a:tab pos="7637399" algn="l"/>
                  <a:tab pos="8086679" algn="l"/>
                  <a:tab pos="8535960" algn="l"/>
                  <a:tab pos="8985239" algn="l"/>
                </a:tabLst>
              </a:pPr>
              <a:r>
                <a:rPr lang="es-ES" sz="2800" b="1" i="0" u="none" strike="noStrike" baseline="-25000" dirty="0" err="1">
                  <a:ln>
                    <a:noFill/>
                  </a:ln>
                  <a:solidFill>
                    <a:srgbClr val="000000"/>
                  </a:solidFill>
                  <a:latin typeface="Arial" pitchFamily="18"/>
                  <a:ea typeface="WenQuanYi Micro Hei" pitchFamily="2"/>
                  <a:cs typeface="WenQuanYi Micro Hei" pitchFamily="2"/>
                </a:rPr>
                <a:t>Our</a:t>
              </a:r>
              <a:r>
                <a:rPr lang="es-ES" sz="2800" b="1" i="0" u="none" strike="noStrike" baseline="-25000" dirty="0">
                  <a:ln>
                    <a:noFill/>
                  </a:ln>
                  <a:solidFill>
                    <a:srgbClr val="000000"/>
                  </a:solidFill>
                  <a:latin typeface="Arial" pitchFamily="18"/>
                  <a:ea typeface="WenQuanYi Micro Hei" pitchFamily="2"/>
                  <a:cs typeface="WenQuanYi Micro Hei" pitchFamily="2"/>
                </a:rPr>
                <a:t> GPU </a:t>
              </a:r>
              <a:r>
                <a:rPr lang="es-ES" sz="2800" b="1" i="0" u="none" strike="noStrike" baseline="-25000" dirty="0" err="1">
                  <a:ln>
                    <a:noFill/>
                  </a:ln>
                  <a:solidFill>
                    <a:srgbClr val="000000"/>
                  </a:solidFill>
                  <a:latin typeface="Arial" pitchFamily="18"/>
                  <a:ea typeface="WenQuanYi Micro Hei" pitchFamily="2"/>
                  <a:cs typeface="WenQuanYi Micro Hei" pitchFamily="2"/>
                </a:rPr>
                <a:t>kMC</a:t>
              </a:r>
              <a:r>
                <a:rPr lang="es-ES" sz="2800" b="1" i="0" u="none" strike="noStrike" baseline="-25000" dirty="0">
                  <a:ln>
                    <a:noFill/>
                  </a:ln>
                  <a:solidFill>
                    <a:srgbClr val="000000"/>
                  </a:solidFill>
                  <a:latin typeface="Arial" pitchFamily="18"/>
                  <a:ea typeface="WenQuanYi Micro Hei" pitchFamily="2"/>
                  <a:cs typeface="WenQuanYi Micro Hei" pitchFamily="2"/>
                </a:rPr>
                <a:t>: 20 </a:t>
              </a:r>
              <a:r>
                <a:rPr lang="es-ES" sz="2800" b="1" i="0" u="none" strike="noStrike" baseline="-25000" dirty="0">
                  <a:ln>
                    <a:noFill/>
                  </a:ln>
                  <a:solidFill>
                    <a:srgbClr val="000000"/>
                  </a:solidFill>
                  <a:latin typeface="Arial" pitchFamily="18"/>
                  <a:ea typeface="Arial" pitchFamily="2"/>
                  <a:cs typeface="Arial" pitchFamily="2"/>
                </a:rPr>
                <a:t>µm</a:t>
              </a:r>
            </a:p>
          </p:txBody>
        </p:sp>
        <p:sp>
          <p:nvSpPr>
            <p:cNvPr id="11" name="10 Forma libre"/>
            <p:cNvSpPr/>
            <p:nvPr/>
          </p:nvSpPr>
          <p:spPr>
            <a:xfrm>
              <a:off x="947419" y="5674004"/>
              <a:ext cx="1608580" cy="40139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5000" rIns="90000" bIns="45000" anchor="t" anchorCtr="0" compatLnSpc="1"/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697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599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79" algn="l"/>
                  <a:tab pos="6289560" algn="l"/>
                  <a:tab pos="6738840" algn="l"/>
                  <a:tab pos="7188119" algn="l"/>
                  <a:tab pos="7637399" algn="l"/>
                  <a:tab pos="8086679" algn="l"/>
                  <a:tab pos="8535960" algn="l"/>
                  <a:tab pos="8985239" algn="l"/>
                </a:tabLst>
              </a:pPr>
              <a:r>
                <a:rPr lang="es-ES" sz="1800" b="1" i="1" u="none" strike="noStrike" baseline="-25000" dirty="0" err="1">
                  <a:ln>
                    <a:noFill/>
                  </a:ln>
                  <a:solidFill>
                    <a:srgbClr val="000000"/>
                  </a:solidFill>
                  <a:latin typeface="Arial" pitchFamily="18"/>
                  <a:ea typeface="WenQuanYi Micro Hei" pitchFamily="2"/>
                  <a:cs typeface="WenQuanYi Micro Hei" pitchFamily="2"/>
                </a:rPr>
                <a:t>Typical</a:t>
              </a:r>
              <a:r>
                <a:rPr lang="es-ES" sz="1800" b="1" i="1" u="none" strike="noStrike" baseline="-25000" dirty="0">
                  <a:ln>
                    <a:noFill/>
                  </a:ln>
                  <a:solidFill>
                    <a:srgbClr val="000000"/>
                  </a:solidFill>
                  <a:latin typeface="Arial" pitchFamily="18"/>
                  <a:ea typeface="WenQuanYi Micro Hei" pitchFamily="2"/>
                  <a:cs typeface="WenQuanYi Micro Hei" pitchFamily="2"/>
                </a:rPr>
                <a:t> </a:t>
              </a:r>
              <a:r>
                <a:rPr lang="es-ES" sz="1800" b="1" i="1" u="none" strike="noStrike" baseline="-25000" dirty="0" err="1" smtClean="0">
                  <a:ln>
                    <a:noFill/>
                  </a:ln>
                  <a:solidFill>
                    <a:srgbClr val="000000"/>
                  </a:solidFill>
                  <a:latin typeface="Arial" pitchFamily="18"/>
                  <a:ea typeface="WenQuanYi Micro Hei" pitchFamily="2"/>
                  <a:cs typeface="WenQuanYi Micro Hei" pitchFamily="2"/>
                </a:rPr>
                <a:t>OkMC</a:t>
              </a:r>
              <a:r>
                <a:rPr lang="es-ES" sz="1800" b="1" i="1" u="none" strike="noStrike" baseline="-25000" dirty="0" smtClean="0">
                  <a:ln>
                    <a:noFill/>
                  </a:ln>
                  <a:solidFill>
                    <a:srgbClr val="000000"/>
                  </a:solidFill>
                  <a:latin typeface="Arial" pitchFamily="18"/>
                  <a:ea typeface="WenQuanYi Micro Hei" pitchFamily="2"/>
                  <a:cs typeface="WenQuanYi Micro Hei" pitchFamily="2"/>
                </a:rPr>
                <a:t> box</a:t>
              </a:r>
            </a:p>
            <a:p>
              <a:pPr marL="0" marR="0" lvl="0" indent="0" algn="ctr" rtl="0" hangingPunct="0">
                <a:lnSpc>
                  <a:spcPct val="100000"/>
                </a:lnSpc>
                <a:spcBef>
                  <a:spcPts val="697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599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79" algn="l"/>
                  <a:tab pos="6289560" algn="l"/>
                  <a:tab pos="6738840" algn="l"/>
                  <a:tab pos="7188119" algn="l"/>
                  <a:tab pos="7637399" algn="l"/>
                  <a:tab pos="8086679" algn="l"/>
                  <a:tab pos="8535960" algn="l"/>
                  <a:tab pos="8985239" algn="l"/>
                </a:tabLst>
              </a:pPr>
              <a:r>
                <a:rPr lang="es-ES" b="1" i="1" baseline="-25000" dirty="0" smtClean="0">
                  <a:solidFill>
                    <a:srgbClr val="000000"/>
                  </a:solidFill>
                  <a:latin typeface="Arial" pitchFamily="18"/>
                  <a:ea typeface="WenQuanYi Micro Hei" pitchFamily="2"/>
                  <a:cs typeface="WenQuanYi Micro Hei" pitchFamily="2"/>
                </a:rPr>
                <a:t>~60 </a:t>
              </a:r>
              <a:r>
                <a:rPr lang="es-ES" b="1" i="1" baseline="-25000" dirty="0" err="1" smtClean="0">
                  <a:solidFill>
                    <a:srgbClr val="000000"/>
                  </a:solidFill>
                  <a:latin typeface="Arial" pitchFamily="18"/>
                  <a:ea typeface="WenQuanYi Micro Hei" pitchFamily="2"/>
                  <a:cs typeface="WenQuanYi Micro Hei" pitchFamily="2"/>
                </a:rPr>
                <a:t>nm</a:t>
              </a:r>
              <a:endParaRPr lang="es-ES" sz="1800" b="1" i="1" u="none" strike="noStrike" baseline="-2500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WenQuanYi Micro Hei" pitchFamily="2"/>
                <a:cs typeface="WenQuanYi Micro Hei" pitchFamily="2"/>
              </a:endParaRPr>
            </a:p>
          </p:txBody>
        </p:sp>
        <p:sp>
          <p:nvSpPr>
            <p:cNvPr id="12" name="11 Rectángulo"/>
            <p:cNvSpPr/>
            <p:nvPr/>
          </p:nvSpPr>
          <p:spPr>
            <a:xfrm>
              <a:off x="882933" y="3882121"/>
              <a:ext cx="1497682" cy="1406572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13" name="12 Conector recto"/>
            <p:cNvCxnSpPr/>
            <p:nvPr/>
          </p:nvCxnSpPr>
          <p:spPr>
            <a:xfrm>
              <a:off x="2380615" y="3882121"/>
              <a:ext cx="102985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13 Conector recto"/>
            <p:cNvCxnSpPr/>
            <p:nvPr/>
          </p:nvCxnSpPr>
          <p:spPr>
            <a:xfrm flipV="1">
              <a:off x="2380615" y="4950081"/>
              <a:ext cx="1029850" cy="33861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14 Conector recto"/>
            <p:cNvCxnSpPr/>
            <p:nvPr/>
          </p:nvCxnSpPr>
          <p:spPr>
            <a:xfrm>
              <a:off x="3410465" y="3882121"/>
              <a:ext cx="0" cy="106796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15 Conector recto de flecha"/>
            <p:cNvCxnSpPr/>
            <p:nvPr/>
          </p:nvCxnSpPr>
          <p:spPr>
            <a:xfrm flipV="1">
              <a:off x="1828800" y="4757351"/>
              <a:ext cx="86497" cy="957648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16 Rectángulo"/>
          <p:cNvSpPr/>
          <p:nvPr/>
        </p:nvSpPr>
        <p:spPr>
          <a:xfrm>
            <a:off x="63358" y="6084585"/>
            <a:ext cx="9045146" cy="584775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ES" altLang="es-ES" sz="1600" b="1" dirty="0" err="1" smtClean="0">
                <a:solidFill>
                  <a:schemeClr val="bg2">
                    <a:lumMod val="25000"/>
                  </a:schemeClr>
                </a:solidFill>
                <a:latin typeface="Frutiger 55 Roman" pitchFamily="32" charset="0"/>
              </a:rPr>
              <a:t>Our</a:t>
            </a:r>
            <a:r>
              <a:rPr lang="es-ES" altLang="es-ES" sz="1600" b="1" dirty="0" smtClean="0">
                <a:solidFill>
                  <a:schemeClr val="bg2">
                    <a:lumMod val="25000"/>
                  </a:schemeClr>
                </a:solidFill>
                <a:latin typeface="Frutiger 55 Roman" pitchFamily="32" charset="0"/>
              </a:rPr>
              <a:t> GPU-</a:t>
            </a:r>
            <a:r>
              <a:rPr lang="es-ES" altLang="es-ES" sz="1600" b="1" dirty="0" err="1" smtClean="0">
                <a:solidFill>
                  <a:schemeClr val="bg2">
                    <a:lumMod val="25000"/>
                  </a:schemeClr>
                </a:solidFill>
                <a:latin typeface="Frutiger 55 Roman" pitchFamily="32" charset="0"/>
              </a:rPr>
              <a:t>OkMC</a:t>
            </a:r>
            <a:r>
              <a:rPr lang="es-ES" altLang="es-ES" sz="1600" b="1" dirty="0" smtClean="0">
                <a:solidFill>
                  <a:schemeClr val="bg2">
                    <a:lumMod val="25000"/>
                  </a:schemeClr>
                </a:solidFill>
                <a:latin typeface="Frutiger 55 Roman" pitchFamily="32" charset="0"/>
              </a:rPr>
              <a:t> </a:t>
            </a:r>
            <a:r>
              <a:rPr lang="es-ES" altLang="es-ES" sz="1600" b="1" dirty="0" err="1" smtClean="0">
                <a:solidFill>
                  <a:schemeClr val="bg2">
                    <a:lumMod val="25000"/>
                  </a:schemeClr>
                </a:solidFill>
                <a:latin typeface="Frutiger 55 Roman" pitchFamily="32" charset="0"/>
              </a:rPr>
              <a:t>is</a:t>
            </a:r>
            <a:r>
              <a:rPr lang="es-ES" altLang="es-ES" sz="1600" b="1" dirty="0" smtClean="0">
                <a:solidFill>
                  <a:schemeClr val="bg2">
                    <a:lumMod val="25000"/>
                  </a:schemeClr>
                </a:solidFill>
                <a:latin typeface="Frutiger 55 Roman" pitchFamily="32" charset="0"/>
              </a:rPr>
              <a:t> </a:t>
            </a:r>
            <a:r>
              <a:rPr lang="es-ES" altLang="es-ES" sz="1600" b="1" dirty="0" err="1" smtClean="0">
                <a:solidFill>
                  <a:schemeClr val="bg2">
                    <a:lumMod val="25000"/>
                  </a:schemeClr>
                </a:solidFill>
                <a:latin typeface="Frutiger 55 Roman" pitchFamily="32" charset="0"/>
              </a:rPr>
              <a:t>able</a:t>
            </a:r>
            <a:r>
              <a:rPr lang="es-ES" altLang="es-ES" sz="1600" b="1" dirty="0" smtClean="0">
                <a:solidFill>
                  <a:schemeClr val="bg2">
                    <a:lumMod val="25000"/>
                  </a:schemeClr>
                </a:solidFill>
                <a:latin typeface="Frutiger 55 Roman" pitchFamily="32" charset="0"/>
              </a:rPr>
              <a:t> to </a:t>
            </a:r>
            <a:r>
              <a:rPr lang="es-ES" altLang="es-ES" sz="1600" b="1" dirty="0" err="1" smtClean="0">
                <a:solidFill>
                  <a:schemeClr val="bg2">
                    <a:lumMod val="25000"/>
                  </a:schemeClr>
                </a:solidFill>
                <a:latin typeface="Frutiger 55 Roman" pitchFamily="32" charset="0"/>
              </a:rPr>
              <a:t>simulate</a:t>
            </a:r>
            <a:r>
              <a:rPr lang="es-ES" altLang="es-ES" sz="1600" b="1" dirty="0" smtClean="0">
                <a:solidFill>
                  <a:schemeClr val="bg2">
                    <a:lumMod val="25000"/>
                  </a:schemeClr>
                </a:solidFill>
                <a:latin typeface="Frutiger 55 Roman" pitchFamily="32" charset="0"/>
              </a:rPr>
              <a:t> </a:t>
            </a:r>
            <a:r>
              <a:rPr lang="es-ES" altLang="es-ES" sz="1600" b="1" dirty="0" err="1" smtClean="0">
                <a:solidFill>
                  <a:schemeClr val="bg2">
                    <a:lumMod val="25000"/>
                  </a:schemeClr>
                </a:solidFill>
                <a:latin typeface="Frutiger 55 Roman" pitchFamily="32" charset="0"/>
              </a:rPr>
              <a:t>evolution</a:t>
            </a:r>
            <a:r>
              <a:rPr lang="es-ES" altLang="es-ES" sz="1600" b="1" dirty="0" smtClean="0">
                <a:solidFill>
                  <a:schemeClr val="bg2">
                    <a:lumMod val="25000"/>
                  </a:schemeClr>
                </a:solidFill>
                <a:latin typeface="Frutiger 55 Roman" pitchFamily="32" charset="0"/>
              </a:rPr>
              <a:t> of </a:t>
            </a:r>
            <a:r>
              <a:rPr lang="es-ES" altLang="es-ES" sz="1600" b="1" dirty="0" err="1" smtClean="0">
                <a:solidFill>
                  <a:schemeClr val="bg2">
                    <a:lumMod val="25000"/>
                  </a:schemeClr>
                </a:solidFill>
                <a:latin typeface="Frutiger 55 Roman" pitchFamily="32" charset="0"/>
              </a:rPr>
              <a:t>millions</a:t>
            </a:r>
            <a:r>
              <a:rPr lang="es-ES" altLang="es-ES" sz="1600" b="1" dirty="0" smtClean="0">
                <a:solidFill>
                  <a:schemeClr val="bg2">
                    <a:lumMod val="25000"/>
                  </a:schemeClr>
                </a:solidFill>
                <a:latin typeface="Frutiger 55 Roman" pitchFamily="32" charset="0"/>
              </a:rPr>
              <a:t> of </a:t>
            </a:r>
            <a:r>
              <a:rPr lang="es-ES" altLang="es-ES" sz="1600" b="1" dirty="0" err="1" smtClean="0">
                <a:solidFill>
                  <a:schemeClr val="bg2">
                    <a:lumMod val="25000"/>
                  </a:schemeClr>
                </a:solidFill>
                <a:latin typeface="Frutiger 55 Roman" pitchFamily="32" charset="0"/>
              </a:rPr>
              <a:t>particles</a:t>
            </a:r>
            <a:r>
              <a:rPr lang="es-ES" altLang="es-ES" sz="1600" b="1" dirty="0">
                <a:solidFill>
                  <a:schemeClr val="bg2">
                    <a:lumMod val="25000"/>
                  </a:schemeClr>
                </a:solidFill>
                <a:latin typeface="Frutiger 55 Roman" pitchFamily="32" charset="0"/>
              </a:rPr>
              <a:t> </a:t>
            </a:r>
            <a:r>
              <a:rPr lang="es-ES" altLang="es-ES" sz="1600" b="1" dirty="0" smtClean="0">
                <a:solidFill>
                  <a:schemeClr val="bg2">
                    <a:lumMod val="25000"/>
                  </a:schemeClr>
                </a:solidFill>
                <a:latin typeface="Frutiger 55 Roman" pitchFamily="32" charset="0"/>
              </a:rPr>
              <a:t>in </a:t>
            </a:r>
            <a:r>
              <a:rPr lang="es-ES" altLang="es-ES" sz="1600" b="1" dirty="0" err="1" smtClean="0">
                <a:solidFill>
                  <a:schemeClr val="bg2">
                    <a:lumMod val="25000"/>
                  </a:schemeClr>
                </a:solidFill>
                <a:latin typeface="Frutiger 55 Roman" pitchFamily="32" charset="0"/>
              </a:rPr>
              <a:t>only</a:t>
            </a:r>
            <a:r>
              <a:rPr lang="es-ES" altLang="es-ES" sz="1600" b="1" dirty="0" smtClean="0">
                <a:solidFill>
                  <a:schemeClr val="bg2">
                    <a:lumMod val="25000"/>
                  </a:schemeClr>
                </a:solidFill>
                <a:latin typeface="Frutiger 55 Roman" pitchFamily="32" charset="0"/>
              </a:rPr>
              <a:t> </a:t>
            </a:r>
            <a:r>
              <a:rPr lang="es-ES" altLang="es-ES" sz="1600" b="1" dirty="0" err="1" smtClean="0">
                <a:solidFill>
                  <a:schemeClr val="bg2">
                    <a:lumMod val="25000"/>
                  </a:schemeClr>
                </a:solidFill>
                <a:latin typeface="Frutiger 55 Roman" pitchFamily="32" charset="0"/>
              </a:rPr>
              <a:t>few</a:t>
            </a:r>
            <a:r>
              <a:rPr lang="es-ES" altLang="es-ES" sz="1600" b="1" dirty="0" smtClean="0">
                <a:solidFill>
                  <a:schemeClr val="bg2">
                    <a:lumMod val="25000"/>
                  </a:schemeClr>
                </a:solidFill>
                <a:latin typeface="Frutiger 55 Roman" pitchFamily="32" charset="0"/>
              </a:rPr>
              <a:t> </a:t>
            </a:r>
            <a:r>
              <a:rPr lang="es-ES" altLang="es-ES" sz="1600" b="1" dirty="0" err="1" smtClean="0">
                <a:solidFill>
                  <a:schemeClr val="bg2">
                    <a:lumMod val="25000"/>
                  </a:schemeClr>
                </a:solidFill>
                <a:latin typeface="Frutiger 55 Roman" pitchFamily="32" charset="0"/>
              </a:rPr>
              <a:t>hours</a:t>
            </a:r>
            <a:r>
              <a:rPr lang="es-ES" altLang="es-ES" sz="1600" b="1" dirty="0" smtClean="0">
                <a:solidFill>
                  <a:schemeClr val="bg2">
                    <a:lumMod val="25000"/>
                  </a:schemeClr>
                </a:solidFill>
                <a:latin typeface="Frutiger 55 Roman" pitchFamily="32" charset="0"/>
              </a:rPr>
              <a:t>.</a:t>
            </a:r>
          </a:p>
          <a:p>
            <a:pPr algn="ctr"/>
            <a:r>
              <a:rPr lang="es-ES" altLang="es-ES" sz="1600" b="1" dirty="0" err="1" smtClean="0">
                <a:solidFill>
                  <a:schemeClr val="bg2">
                    <a:lumMod val="25000"/>
                  </a:schemeClr>
                </a:solidFill>
                <a:latin typeface="Frutiger 55 Roman" pitchFamily="32" charset="0"/>
              </a:rPr>
              <a:t>Allows</a:t>
            </a:r>
            <a:r>
              <a:rPr lang="es-ES" altLang="es-ES" sz="1600" b="1" dirty="0" smtClean="0">
                <a:solidFill>
                  <a:schemeClr val="bg2">
                    <a:lumMod val="25000"/>
                  </a:schemeClr>
                </a:solidFill>
                <a:latin typeface="Frutiger 55 Roman" pitchFamily="32" charset="0"/>
              </a:rPr>
              <a:t> to </a:t>
            </a:r>
            <a:r>
              <a:rPr lang="es-ES" altLang="es-ES" sz="1600" b="1" dirty="0" err="1" smtClean="0">
                <a:solidFill>
                  <a:schemeClr val="bg2">
                    <a:lumMod val="25000"/>
                  </a:schemeClr>
                </a:solidFill>
                <a:latin typeface="Frutiger 55 Roman" pitchFamily="32" charset="0"/>
              </a:rPr>
              <a:t>simulate</a:t>
            </a:r>
            <a:r>
              <a:rPr lang="es-ES" altLang="es-ES" sz="1600" b="1" dirty="0" smtClean="0">
                <a:solidFill>
                  <a:schemeClr val="bg2">
                    <a:lumMod val="25000"/>
                  </a:schemeClr>
                </a:solidFill>
                <a:latin typeface="Frutiger 55 Roman" pitchFamily="32" charset="0"/>
              </a:rPr>
              <a:t> </a:t>
            </a:r>
            <a:r>
              <a:rPr lang="es-ES" altLang="es-ES" sz="1600" b="1" dirty="0" err="1" smtClean="0">
                <a:solidFill>
                  <a:schemeClr val="bg2">
                    <a:lumMod val="25000"/>
                  </a:schemeClr>
                </a:solidFill>
                <a:latin typeface="Frutiger 55 Roman" pitchFamily="32" charset="0"/>
              </a:rPr>
              <a:t>evolution</a:t>
            </a:r>
            <a:r>
              <a:rPr lang="es-ES" altLang="es-ES" sz="1600" b="1" dirty="0" smtClean="0">
                <a:solidFill>
                  <a:schemeClr val="bg2">
                    <a:lumMod val="25000"/>
                  </a:schemeClr>
                </a:solidFill>
                <a:latin typeface="Frutiger 55 Roman" pitchFamily="32" charset="0"/>
              </a:rPr>
              <a:t> of </a:t>
            </a:r>
            <a:r>
              <a:rPr lang="es-ES" altLang="es-ES" sz="1600" b="1" dirty="0" err="1" smtClean="0">
                <a:solidFill>
                  <a:schemeClr val="bg2">
                    <a:lumMod val="25000"/>
                  </a:schemeClr>
                </a:solidFill>
                <a:latin typeface="Frutiger 55 Roman" pitchFamily="32" charset="0"/>
              </a:rPr>
              <a:t>defects</a:t>
            </a:r>
            <a:r>
              <a:rPr lang="es-ES" altLang="es-ES" sz="1600" b="1" dirty="0" smtClean="0">
                <a:solidFill>
                  <a:schemeClr val="bg2">
                    <a:lumMod val="25000"/>
                  </a:schemeClr>
                </a:solidFill>
                <a:latin typeface="Frutiger 55 Roman" pitchFamily="32" charset="0"/>
              </a:rPr>
              <a:t> in a </a:t>
            </a:r>
            <a:r>
              <a:rPr lang="es-ES" altLang="es-ES" sz="1600" b="1" dirty="0" err="1" smtClean="0">
                <a:solidFill>
                  <a:schemeClr val="bg2">
                    <a:lumMod val="25000"/>
                  </a:schemeClr>
                </a:solidFill>
                <a:latin typeface="Frutiger 55 Roman" pitchFamily="32" charset="0"/>
              </a:rPr>
              <a:t>realistic</a:t>
            </a:r>
            <a:r>
              <a:rPr lang="es-ES" altLang="es-ES" sz="1600" b="1" dirty="0" smtClean="0">
                <a:solidFill>
                  <a:schemeClr val="bg2">
                    <a:lumMod val="25000"/>
                  </a:schemeClr>
                </a:solidFill>
                <a:latin typeface="Frutiger 55 Roman" pitchFamily="32" charset="0"/>
              </a:rPr>
              <a:t> </a:t>
            </a:r>
            <a:r>
              <a:rPr lang="es-ES" altLang="es-ES" sz="1600" b="1" dirty="0" err="1" smtClean="0">
                <a:solidFill>
                  <a:schemeClr val="bg2">
                    <a:lumMod val="25000"/>
                  </a:schemeClr>
                </a:solidFill>
                <a:latin typeface="Frutiger 55 Roman" pitchFamily="32" charset="0"/>
              </a:rPr>
              <a:t>piece</a:t>
            </a:r>
            <a:r>
              <a:rPr lang="es-ES" altLang="es-ES" sz="1600" b="1" dirty="0" smtClean="0">
                <a:solidFill>
                  <a:schemeClr val="bg2">
                    <a:lumMod val="25000"/>
                  </a:schemeClr>
                </a:solidFill>
                <a:latin typeface="Frutiger 55 Roman" pitchFamily="32" charset="0"/>
              </a:rPr>
              <a:t> of </a:t>
            </a:r>
            <a:r>
              <a:rPr lang="es-ES" altLang="es-ES" sz="1600" b="1" dirty="0" err="1" smtClean="0">
                <a:solidFill>
                  <a:schemeClr val="bg2">
                    <a:lumMod val="25000"/>
                  </a:schemeClr>
                </a:solidFill>
                <a:latin typeface="Frutiger 55 Roman" pitchFamily="32" charset="0"/>
              </a:rPr>
              <a:t>materials</a:t>
            </a:r>
            <a:r>
              <a:rPr lang="es-ES" altLang="es-ES" sz="1600" b="1" dirty="0" smtClean="0">
                <a:solidFill>
                  <a:schemeClr val="bg2">
                    <a:lumMod val="25000"/>
                  </a:schemeClr>
                </a:solidFill>
                <a:latin typeface="Frutiger 55 Roman" pitchFamily="3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95630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039286" y="283294"/>
            <a:ext cx="7709178" cy="697434"/>
          </a:xfrm>
          <a:prstGeom prst="rect">
            <a:avLst/>
          </a:prstGeom>
          <a:ln w="28575" algn="ctr">
            <a:solidFill>
              <a:schemeClr val="folHlink"/>
            </a:solidFill>
            <a:miter lim="800000"/>
            <a:headEnd/>
            <a:tailEnd/>
          </a:ln>
        </p:spPr>
        <p:txBody>
          <a:bodyPr vert="horz" lIns="91440" tIns="45720" rIns="91440" bIns="45720" rtlCol="0" anchor="ctr">
            <a:normAutofit fontScale="82500" lnSpcReduction="20000"/>
          </a:bodyPr>
          <a:lstStyle/>
          <a:p>
            <a:pPr algn="ctr">
              <a:spcBef>
                <a:spcPct val="0"/>
              </a:spcBef>
            </a:pPr>
            <a:r>
              <a:rPr lang="en-US" sz="2800" b="1" dirty="0">
                <a:solidFill>
                  <a:srgbClr val="FFFFFF"/>
                </a:solidFill>
                <a:latin typeface="+mj-lt"/>
              </a:rPr>
              <a:t>Resistivity Recovery </a:t>
            </a:r>
            <a:r>
              <a:rPr lang="en-US" sz="2800" b="1" dirty="0" smtClean="0">
                <a:solidFill>
                  <a:srgbClr val="FFFFFF"/>
                </a:solidFill>
                <a:latin typeface="+mj-lt"/>
              </a:rPr>
              <a:t>Experiments</a:t>
            </a:r>
          </a:p>
          <a:p>
            <a:pPr algn="ctr">
              <a:spcBef>
                <a:spcPct val="0"/>
              </a:spcBef>
            </a:pPr>
            <a:r>
              <a:rPr lang="en-US" sz="2800" b="1" dirty="0" smtClean="0">
                <a:solidFill>
                  <a:srgbClr val="FFFFFF"/>
                </a:solidFill>
                <a:latin typeface="+mj-lt"/>
              </a:rPr>
              <a:t> </a:t>
            </a:r>
            <a:r>
              <a:rPr lang="en-US" sz="2800" b="1" dirty="0">
                <a:solidFill>
                  <a:srgbClr val="FFFFFF"/>
                </a:solidFill>
                <a:latin typeface="+mj-lt"/>
              </a:rPr>
              <a:t>on Fe-Cr  </a:t>
            </a:r>
          </a:p>
        </p:txBody>
      </p:sp>
      <p:pic>
        <p:nvPicPr>
          <p:cNvPr id="7" name="Imagen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840799"/>
            <a:ext cx="2736304" cy="1494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467544" y="1114291"/>
            <a:ext cx="806489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b="1" dirty="0" smtClean="0"/>
              <a:t>(</a:t>
            </a:r>
            <a:r>
              <a:rPr lang="es-ES" b="1" dirty="0" smtClean="0"/>
              <a:t>III) </a:t>
            </a:r>
            <a:r>
              <a:rPr lang="es-ES" b="1" dirty="0"/>
              <a:t>H</a:t>
            </a:r>
            <a:r>
              <a:rPr lang="es-ES" b="1" baseline="30000" dirty="0"/>
              <a:t>+</a:t>
            </a:r>
            <a:r>
              <a:rPr lang="es-ES" b="1" dirty="0"/>
              <a:t> </a:t>
            </a:r>
            <a:r>
              <a:rPr lang="es-ES" b="1" dirty="0" err="1"/>
              <a:t>Irradiation</a:t>
            </a:r>
            <a:r>
              <a:rPr lang="es-ES" b="1" dirty="0"/>
              <a:t> of Fe-Cr </a:t>
            </a:r>
            <a:r>
              <a:rPr lang="en-US" b="1" dirty="0"/>
              <a:t>samples and its diagnosis by resistivity recovery.</a:t>
            </a:r>
          </a:p>
          <a:p>
            <a:r>
              <a:rPr lang="en-US" dirty="0"/>
              <a:t>A “Resistivity Recovery (RR)" system has been developed by </a:t>
            </a:r>
            <a:r>
              <a:rPr lang="en-US" dirty="0" err="1"/>
              <a:t>Ciemat</a:t>
            </a:r>
            <a:r>
              <a:rPr lang="en-US" dirty="0"/>
              <a:t>, reaching a new method of irradiation and measure that provides cleaner results than the classical method. RR spectra have been obtained in samples Fe</a:t>
            </a:r>
            <a:r>
              <a:rPr lang="en-US" baseline="-25000" dirty="0"/>
              <a:t>100-x</a:t>
            </a:r>
            <a:r>
              <a:rPr lang="en-US" dirty="0"/>
              <a:t> </a:t>
            </a:r>
            <a:r>
              <a:rPr lang="en-US" dirty="0" err="1"/>
              <a:t>Cr</a:t>
            </a:r>
            <a:r>
              <a:rPr lang="en-US" baseline="-25000" dirty="0" err="1"/>
              <a:t>x</a:t>
            </a:r>
            <a:r>
              <a:rPr lang="en-US" dirty="0"/>
              <a:t> (x = 5, 10, 14) irradiated with  H</a:t>
            </a:r>
            <a:r>
              <a:rPr lang="en-US" baseline="30000" dirty="0"/>
              <a:t>+</a:t>
            </a:r>
            <a:r>
              <a:rPr lang="en-US" dirty="0"/>
              <a:t> of to 5 MeV. </a:t>
            </a:r>
            <a:endParaRPr lang="en-US" dirty="0" smtClean="0"/>
          </a:p>
          <a:p>
            <a:r>
              <a:rPr lang="en-US" dirty="0" smtClean="0"/>
              <a:t>Very important </a:t>
            </a:r>
            <a:r>
              <a:rPr lang="en-US" dirty="0"/>
              <a:t>for the experimental validation of the computational simulations of damage by radiation in steels</a:t>
            </a:r>
            <a:r>
              <a:rPr lang="en-US" dirty="0" smtClean="0"/>
              <a:t>.</a:t>
            </a:r>
            <a:endParaRPr lang="es-ES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6782" y="3284984"/>
            <a:ext cx="4315658" cy="3212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983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899592" y="1772816"/>
            <a:ext cx="7408333" cy="3450696"/>
          </a:xfrm>
        </p:spPr>
        <p:txBody>
          <a:bodyPr>
            <a:noAutofit/>
          </a:bodyPr>
          <a:lstStyle/>
          <a:p>
            <a:r>
              <a:rPr lang="es-ES" sz="2800" dirty="0" smtClean="0"/>
              <a:t>FT </a:t>
            </a:r>
            <a:r>
              <a:rPr lang="es-ES" sz="2800" dirty="0" err="1" smtClean="0"/>
              <a:t>group</a:t>
            </a:r>
            <a:r>
              <a:rPr lang="es-ES" sz="2800" dirty="0" smtClean="0"/>
              <a:t> at CIEMAT has a </a:t>
            </a:r>
            <a:r>
              <a:rPr lang="es-ES" sz="2800" dirty="0" err="1" smtClean="0"/>
              <a:t>long</a:t>
            </a:r>
            <a:r>
              <a:rPr lang="es-ES" sz="2800" dirty="0" smtClean="0"/>
              <a:t> </a:t>
            </a:r>
            <a:r>
              <a:rPr lang="es-ES" sz="2800" dirty="0" err="1" smtClean="0"/>
              <a:t>tradition</a:t>
            </a:r>
            <a:r>
              <a:rPr lang="es-ES" sz="2800" dirty="0" smtClean="0"/>
              <a:t> </a:t>
            </a:r>
            <a:r>
              <a:rPr lang="es-ES" sz="2800" dirty="0" err="1" smtClean="0"/>
              <a:t>on</a:t>
            </a:r>
            <a:r>
              <a:rPr lang="es-ES" sz="2800" dirty="0" smtClean="0"/>
              <a:t> </a:t>
            </a:r>
            <a:r>
              <a:rPr lang="es-ES" sz="2800" dirty="0" err="1" smtClean="0"/>
              <a:t>the</a:t>
            </a:r>
            <a:r>
              <a:rPr lang="es-ES" sz="2800" dirty="0" smtClean="0"/>
              <a:t> </a:t>
            </a:r>
            <a:r>
              <a:rPr lang="es-ES" sz="2800" dirty="0" err="1" smtClean="0"/>
              <a:t>study</a:t>
            </a:r>
            <a:r>
              <a:rPr lang="es-ES" sz="2800" dirty="0" smtClean="0"/>
              <a:t> of </a:t>
            </a:r>
            <a:r>
              <a:rPr lang="es-ES" sz="2800" dirty="0" err="1" smtClean="0"/>
              <a:t>radiation</a:t>
            </a:r>
            <a:r>
              <a:rPr lang="es-ES" sz="2800" dirty="0" smtClean="0"/>
              <a:t> </a:t>
            </a:r>
            <a:r>
              <a:rPr lang="es-ES" sz="2800" dirty="0" err="1" smtClean="0"/>
              <a:t>effects</a:t>
            </a:r>
            <a:r>
              <a:rPr lang="es-ES" sz="2800" dirty="0" smtClean="0"/>
              <a:t> </a:t>
            </a:r>
            <a:r>
              <a:rPr lang="es-ES" sz="2800" dirty="0" err="1" smtClean="0"/>
              <a:t>from</a:t>
            </a:r>
            <a:r>
              <a:rPr lang="es-ES" sz="2800" dirty="0" smtClean="0"/>
              <a:t> </a:t>
            </a:r>
            <a:r>
              <a:rPr lang="es-ES" sz="2800" dirty="0" err="1" smtClean="0"/>
              <a:t>the</a:t>
            </a:r>
            <a:r>
              <a:rPr lang="es-ES" sz="2800" dirty="0" smtClean="0"/>
              <a:t> </a:t>
            </a:r>
            <a:r>
              <a:rPr lang="es-ES" sz="2800" dirty="0" err="1" smtClean="0"/>
              <a:t>point</a:t>
            </a:r>
            <a:r>
              <a:rPr lang="es-ES" sz="2800" dirty="0" smtClean="0"/>
              <a:t> of </a:t>
            </a:r>
            <a:r>
              <a:rPr lang="es-ES" sz="2800" dirty="0" err="1" smtClean="0"/>
              <a:t>view</a:t>
            </a:r>
            <a:r>
              <a:rPr lang="es-ES" sz="2800" dirty="0" smtClean="0"/>
              <a:t> of </a:t>
            </a:r>
            <a:r>
              <a:rPr lang="es-ES" sz="2800" dirty="0" err="1" smtClean="0"/>
              <a:t>fusion</a:t>
            </a:r>
            <a:r>
              <a:rPr lang="es-ES" sz="2800" dirty="0"/>
              <a:t> </a:t>
            </a:r>
            <a:r>
              <a:rPr lang="es-ES" sz="2800" dirty="0" err="1" smtClean="0"/>
              <a:t>materials</a:t>
            </a:r>
            <a:r>
              <a:rPr lang="es-ES" sz="2800" dirty="0" smtClean="0"/>
              <a:t> </a:t>
            </a:r>
            <a:r>
              <a:rPr lang="es-ES" sz="2800" dirty="0" err="1" smtClean="0"/>
              <a:t>needs</a:t>
            </a:r>
            <a:endParaRPr lang="es-ES" sz="2800" dirty="0" smtClean="0"/>
          </a:p>
          <a:p>
            <a:r>
              <a:rPr lang="es-ES" sz="2800" dirty="0" err="1" smtClean="0"/>
              <a:t>Our</a:t>
            </a:r>
            <a:r>
              <a:rPr lang="es-ES" sz="2800" dirty="0" smtClean="0"/>
              <a:t> </a:t>
            </a:r>
            <a:r>
              <a:rPr lang="es-ES" sz="2800" dirty="0" err="1" smtClean="0"/>
              <a:t>work</a:t>
            </a:r>
            <a:r>
              <a:rPr lang="es-ES" sz="2800" dirty="0" smtClean="0"/>
              <a:t> </a:t>
            </a:r>
            <a:r>
              <a:rPr lang="es-ES" sz="2800" dirty="0" err="1" smtClean="0"/>
              <a:t>is</a:t>
            </a:r>
            <a:r>
              <a:rPr lang="es-ES" sz="2800" dirty="0" smtClean="0"/>
              <a:t> </a:t>
            </a:r>
            <a:r>
              <a:rPr lang="es-ES" sz="2800" dirty="0" err="1" smtClean="0"/>
              <a:t>organized</a:t>
            </a:r>
            <a:r>
              <a:rPr lang="es-ES" sz="2800" dirty="0" smtClean="0"/>
              <a:t> </a:t>
            </a:r>
            <a:r>
              <a:rPr lang="es-ES" sz="2800" dirty="0" err="1" smtClean="0"/>
              <a:t>along</a:t>
            </a:r>
            <a:r>
              <a:rPr lang="es-ES" sz="2800" dirty="0" smtClean="0"/>
              <a:t> </a:t>
            </a:r>
            <a:r>
              <a:rPr lang="es-ES" sz="2800" dirty="0" err="1" smtClean="0"/>
              <a:t>the</a:t>
            </a:r>
            <a:r>
              <a:rPr lang="es-ES" sz="2800" dirty="0" smtClean="0"/>
              <a:t> </a:t>
            </a:r>
            <a:r>
              <a:rPr lang="es-ES" sz="2800" dirty="0" err="1" smtClean="0"/>
              <a:t>following</a:t>
            </a:r>
            <a:r>
              <a:rPr lang="es-ES" sz="2800" dirty="0" smtClean="0"/>
              <a:t> </a:t>
            </a:r>
            <a:r>
              <a:rPr lang="es-ES" sz="2800" dirty="0" err="1" smtClean="0"/>
              <a:t>main</a:t>
            </a:r>
            <a:r>
              <a:rPr lang="es-ES" sz="2800" dirty="0" smtClean="0"/>
              <a:t> </a:t>
            </a:r>
            <a:r>
              <a:rPr lang="es-ES" sz="2800" dirty="0" err="1" smtClean="0"/>
              <a:t>lines</a:t>
            </a:r>
            <a:r>
              <a:rPr lang="es-ES" sz="2800" dirty="0" smtClean="0"/>
              <a:t>: </a:t>
            </a:r>
            <a:r>
              <a:rPr lang="es-ES" sz="2800" dirty="0" err="1" smtClean="0"/>
              <a:t>development</a:t>
            </a:r>
            <a:r>
              <a:rPr lang="es-ES" sz="2800" dirty="0" smtClean="0"/>
              <a:t> of new </a:t>
            </a:r>
            <a:r>
              <a:rPr lang="es-ES" sz="2800" dirty="0" err="1" smtClean="0"/>
              <a:t>facilities</a:t>
            </a:r>
            <a:r>
              <a:rPr lang="es-ES" sz="2800" dirty="0" smtClean="0"/>
              <a:t>, </a:t>
            </a:r>
            <a:r>
              <a:rPr lang="es-ES" sz="2800" dirty="0" err="1" smtClean="0"/>
              <a:t>radiation</a:t>
            </a:r>
            <a:r>
              <a:rPr lang="es-ES" sz="2800" dirty="0" smtClean="0"/>
              <a:t> </a:t>
            </a:r>
            <a:r>
              <a:rPr lang="es-ES" sz="2800" dirty="0" err="1" smtClean="0"/>
              <a:t>effects</a:t>
            </a:r>
            <a:r>
              <a:rPr lang="es-ES" sz="2800" dirty="0" smtClean="0"/>
              <a:t> </a:t>
            </a:r>
            <a:r>
              <a:rPr lang="es-ES" sz="2800" dirty="0" err="1" smtClean="0"/>
              <a:t>on</a:t>
            </a:r>
            <a:r>
              <a:rPr lang="es-ES" sz="2800" dirty="0" smtClean="0"/>
              <a:t> </a:t>
            </a:r>
            <a:r>
              <a:rPr lang="es-ES" sz="2800" dirty="0" err="1" smtClean="0"/>
              <a:t>functional</a:t>
            </a:r>
            <a:r>
              <a:rPr lang="es-ES" sz="2800" dirty="0" smtClean="0"/>
              <a:t> and </a:t>
            </a:r>
            <a:r>
              <a:rPr lang="es-ES" sz="2800" dirty="0" err="1" smtClean="0"/>
              <a:t>strucutural</a:t>
            </a:r>
            <a:r>
              <a:rPr lang="es-ES" sz="2800" dirty="0" smtClean="0"/>
              <a:t> </a:t>
            </a:r>
            <a:r>
              <a:rPr lang="es-ES" sz="2800" dirty="0" err="1" smtClean="0"/>
              <a:t>materials</a:t>
            </a:r>
            <a:r>
              <a:rPr lang="es-ES" sz="2800" dirty="0" smtClean="0"/>
              <a:t>, </a:t>
            </a:r>
            <a:r>
              <a:rPr lang="es-ES" sz="2800" dirty="0" err="1" smtClean="0"/>
              <a:t>modelling</a:t>
            </a:r>
            <a:r>
              <a:rPr lang="es-ES" sz="2800" dirty="0" smtClean="0"/>
              <a:t> and </a:t>
            </a:r>
            <a:r>
              <a:rPr lang="es-ES" sz="2800" dirty="0" err="1" smtClean="0"/>
              <a:t>validation</a:t>
            </a:r>
            <a:r>
              <a:rPr lang="es-ES" sz="2800" dirty="0" smtClean="0"/>
              <a:t> </a:t>
            </a:r>
            <a:r>
              <a:rPr lang="es-ES" sz="2800" dirty="0" err="1" smtClean="0"/>
              <a:t>experiments</a:t>
            </a:r>
            <a:endParaRPr lang="es-ES" sz="2800" dirty="0" smtClean="0"/>
          </a:p>
          <a:p>
            <a:r>
              <a:rPr lang="es-ES" sz="2800" dirty="0" err="1" smtClean="0"/>
              <a:t>We</a:t>
            </a:r>
            <a:r>
              <a:rPr lang="es-ES" sz="2800" dirty="0" smtClean="0"/>
              <a:t> are open to </a:t>
            </a:r>
            <a:r>
              <a:rPr lang="es-ES" sz="2800" dirty="0" err="1" smtClean="0"/>
              <a:t>collaborations</a:t>
            </a:r>
            <a:r>
              <a:rPr lang="es-ES" sz="2800" dirty="0" smtClean="0"/>
              <a:t> </a:t>
            </a:r>
            <a:r>
              <a:rPr lang="es-ES" sz="2800" dirty="0" err="1" smtClean="0"/>
              <a:t>if</a:t>
            </a:r>
            <a:r>
              <a:rPr lang="es-ES" sz="2800" dirty="0" smtClean="0"/>
              <a:t> </a:t>
            </a:r>
            <a:r>
              <a:rPr lang="es-ES" sz="2800" dirty="0" err="1" smtClean="0"/>
              <a:t>something</a:t>
            </a:r>
            <a:r>
              <a:rPr lang="es-ES" sz="2800" dirty="0" smtClean="0"/>
              <a:t> of </a:t>
            </a:r>
            <a:r>
              <a:rPr lang="es-ES" sz="2800" dirty="0" err="1" smtClean="0"/>
              <a:t>common</a:t>
            </a:r>
            <a:r>
              <a:rPr lang="es-ES" sz="2800" dirty="0" smtClean="0"/>
              <a:t> </a:t>
            </a:r>
            <a:r>
              <a:rPr lang="es-ES" sz="2800" dirty="0" err="1" smtClean="0"/>
              <a:t>interest</a:t>
            </a:r>
            <a:r>
              <a:rPr lang="es-ES" sz="2800" dirty="0" smtClean="0"/>
              <a:t> can be </a:t>
            </a:r>
            <a:r>
              <a:rPr lang="es-ES" sz="2800" dirty="0" err="1" smtClean="0"/>
              <a:t>identified</a:t>
            </a:r>
            <a:endParaRPr lang="es-ES" sz="2800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Conclusions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01845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872067" y="2780928"/>
            <a:ext cx="7408333" cy="68152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3200" b="1" dirty="0" err="1" smtClean="0">
                <a:solidFill>
                  <a:srgbClr val="0070C0"/>
                </a:solidFill>
              </a:rPr>
              <a:t>Thanks</a:t>
            </a:r>
            <a:r>
              <a:rPr lang="es-ES" sz="3200" b="1" dirty="0" smtClean="0">
                <a:solidFill>
                  <a:srgbClr val="0070C0"/>
                </a:solidFill>
              </a:rPr>
              <a:t> </a:t>
            </a:r>
            <a:r>
              <a:rPr lang="es-ES" sz="3200" b="1" dirty="0" err="1" smtClean="0">
                <a:solidFill>
                  <a:srgbClr val="0070C0"/>
                </a:solidFill>
              </a:rPr>
              <a:t>for</a:t>
            </a:r>
            <a:r>
              <a:rPr lang="es-ES" sz="3200" b="1" dirty="0" smtClean="0">
                <a:solidFill>
                  <a:srgbClr val="0070C0"/>
                </a:solidFill>
              </a:rPr>
              <a:t> </a:t>
            </a:r>
            <a:r>
              <a:rPr lang="es-ES" sz="3200" b="1" dirty="0" err="1" smtClean="0">
                <a:solidFill>
                  <a:srgbClr val="0070C0"/>
                </a:solidFill>
              </a:rPr>
              <a:t>your</a:t>
            </a:r>
            <a:r>
              <a:rPr lang="es-ES" sz="3200" b="1" dirty="0" smtClean="0">
                <a:solidFill>
                  <a:srgbClr val="0070C0"/>
                </a:solidFill>
              </a:rPr>
              <a:t> </a:t>
            </a:r>
            <a:r>
              <a:rPr lang="es-ES" sz="3200" b="1" dirty="0" err="1" smtClean="0">
                <a:solidFill>
                  <a:srgbClr val="0070C0"/>
                </a:solidFill>
              </a:rPr>
              <a:t>kind</a:t>
            </a:r>
            <a:r>
              <a:rPr lang="es-ES" sz="3200" b="1" dirty="0" smtClean="0">
                <a:solidFill>
                  <a:srgbClr val="0070C0"/>
                </a:solidFill>
              </a:rPr>
              <a:t> </a:t>
            </a:r>
            <a:r>
              <a:rPr lang="es-ES" sz="3200" b="1" dirty="0" err="1" smtClean="0">
                <a:solidFill>
                  <a:srgbClr val="0070C0"/>
                </a:solidFill>
              </a:rPr>
              <a:t>attention</a:t>
            </a:r>
            <a:r>
              <a:rPr lang="es-ES" sz="3200" b="1" dirty="0" smtClean="0">
                <a:solidFill>
                  <a:srgbClr val="0070C0"/>
                </a:solidFill>
              </a:rPr>
              <a:t>!</a:t>
            </a:r>
            <a:endParaRPr lang="es-ES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3566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5 Rectángulo"/>
          <p:cNvSpPr>
            <a:spLocks noGrp="1" noChangeArrowheads="1"/>
          </p:cNvSpPr>
          <p:nvPr>
            <p:ph idx="1"/>
          </p:nvPr>
        </p:nvSpPr>
        <p:spPr bwMode="auto">
          <a:xfrm>
            <a:off x="107504" y="908720"/>
            <a:ext cx="8568952" cy="112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 typeface="Wingdings" panose="05000000000000000000" pitchFamily="2" charset="2"/>
              <a:buChar char="Ø"/>
            </a:pPr>
            <a:r>
              <a:rPr lang="en-US" altLang="es-E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altLang="es-ES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FNL of </a:t>
            </a:r>
            <a:r>
              <a:rPr lang="en-US" altLang="es-E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CIEMAT carries out R&amp;D for the development of magnetic confinement fusion as a future energy </a:t>
            </a:r>
            <a:r>
              <a:rPr lang="en-US" altLang="es-ES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resource and coordinates the Spanish fusion research carried out as </a:t>
            </a:r>
            <a:r>
              <a:rPr lang="en-US" altLang="es-E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part of the </a:t>
            </a:r>
            <a:r>
              <a:rPr lang="en-US" altLang="es-ES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EU Fusion </a:t>
            </a:r>
            <a:r>
              <a:rPr lang="en-US" altLang="es-ES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Programme</a:t>
            </a:r>
            <a:r>
              <a:rPr lang="en-US" altLang="es-ES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s-ES" altLang="es-ES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eaLnBrk="1" hangingPunct="1">
              <a:buFont typeface="Wingdings" panose="05000000000000000000" pitchFamily="2" charset="2"/>
              <a:buChar char="Ø"/>
            </a:pPr>
            <a:endParaRPr lang="en-US" altLang="es-E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930432"/>
          </a:xfrm>
        </p:spPr>
        <p:txBody>
          <a:bodyPr>
            <a:normAutofit/>
          </a:bodyPr>
          <a:lstStyle/>
          <a:p>
            <a:r>
              <a:rPr lang="es-E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Fusion </a:t>
            </a:r>
            <a:r>
              <a:rPr lang="es-ES" sz="24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National</a:t>
            </a:r>
            <a:r>
              <a:rPr lang="es-E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4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Laboratory</a:t>
            </a:r>
            <a:r>
              <a:rPr lang="es-E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(FNL)</a:t>
            </a:r>
            <a:endParaRPr lang="es-E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5" r="3545"/>
          <a:stretch/>
        </p:blipFill>
        <p:spPr bwMode="auto">
          <a:xfrm>
            <a:off x="3520101" y="1916833"/>
            <a:ext cx="5588403" cy="4206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251520" y="1916832"/>
            <a:ext cx="331236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The </a:t>
            </a:r>
            <a:r>
              <a:rPr lang="en-US" dirty="0"/>
              <a:t>main goals of the Spanish fusion </a:t>
            </a:r>
            <a:r>
              <a:rPr lang="en-US" dirty="0" err="1"/>
              <a:t>programme</a:t>
            </a:r>
            <a:r>
              <a:rPr lang="en-US" dirty="0"/>
              <a:t> are: </a:t>
            </a: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development of </a:t>
            </a:r>
            <a:r>
              <a:rPr lang="en-US" dirty="0" smtClean="0"/>
              <a:t>the “</a:t>
            </a:r>
            <a:r>
              <a:rPr lang="en-US" dirty="0" err="1" smtClean="0"/>
              <a:t>stellarator</a:t>
            </a:r>
            <a:r>
              <a:rPr lang="en-US" dirty="0"/>
              <a:t>” concept, through the exploitation of the TJ-II </a:t>
            </a:r>
            <a:r>
              <a:rPr lang="en-US" dirty="0" smtClean="0"/>
              <a:t>device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participation in the large world </a:t>
            </a:r>
            <a:r>
              <a:rPr lang="en-US" dirty="0" smtClean="0"/>
              <a:t>fusion experiments </a:t>
            </a:r>
            <a:r>
              <a:rPr lang="en-US" dirty="0"/>
              <a:t>(JET, LHD, W7X, ITER, JT60 and IFMIF</a:t>
            </a:r>
            <a:r>
              <a:rPr lang="en-US" dirty="0" smtClean="0"/>
              <a:t>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 The </a:t>
            </a:r>
            <a:r>
              <a:rPr lang="en-US" dirty="0"/>
              <a:t>development of knowledge and technologies </a:t>
            </a:r>
            <a:r>
              <a:rPr lang="en-US" dirty="0" smtClean="0"/>
              <a:t>needed for </a:t>
            </a:r>
            <a:r>
              <a:rPr lang="en-US" dirty="0"/>
              <a:t>DEMO and the Power Plant.</a:t>
            </a:r>
            <a:endParaRPr lang="es-ES" alt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6 Elipse"/>
          <p:cNvSpPr/>
          <p:nvPr/>
        </p:nvSpPr>
        <p:spPr>
          <a:xfrm>
            <a:off x="3520101" y="4045289"/>
            <a:ext cx="1267923" cy="2304544"/>
          </a:xfrm>
          <a:prstGeom prst="ellipse">
            <a:avLst/>
          </a:prstGeom>
          <a:noFill/>
          <a:ln w="317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74095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3 Marcador de fecha"/>
          <p:cNvSpPr>
            <a:spLocks noGrp="1"/>
          </p:cNvSpPr>
          <p:nvPr>
            <p:ph type="dt" sz="quarter" idx="4294967295"/>
          </p:nvPr>
        </p:nvSpPr>
        <p:spPr>
          <a:xfrm>
            <a:off x="179388" y="6524625"/>
            <a:ext cx="4032250" cy="288925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s-ES" sz="1200" smtClean="0"/>
              <a:t>CMAM, 02/04/2009</a:t>
            </a:r>
          </a:p>
        </p:txBody>
      </p:sp>
      <p:pic>
        <p:nvPicPr>
          <p:cNvPr id="4403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39975" y="0"/>
            <a:ext cx="11957050" cy="932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6" name="AutoShape 3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1125538" y="2895600"/>
            <a:ext cx="350837" cy="1524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600"/>
          </a:p>
        </p:txBody>
      </p:sp>
      <p:sp>
        <p:nvSpPr>
          <p:cNvPr id="44037" name="Text Box 4"/>
          <p:cNvSpPr txBox="1">
            <a:spLocks noChangeArrowheads="1"/>
          </p:cNvSpPr>
          <p:nvPr/>
        </p:nvSpPr>
        <p:spPr bwMode="auto">
          <a:xfrm>
            <a:off x="90488" y="309535"/>
            <a:ext cx="5777656" cy="13256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altLang="es-ES" sz="1600" b="1" dirty="0" smtClean="0">
                <a:solidFill>
                  <a:srgbClr val="C00000"/>
                </a:solidFill>
              </a:rPr>
              <a:t>Fusion </a:t>
            </a:r>
            <a:r>
              <a:rPr lang="en-US" altLang="es-ES" sz="1600" b="1" dirty="0">
                <a:solidFill>
                  <a:srgbClr val="C00000"/>
                </a:solidFill>
              </a:rPr>
              <a:t>activities started </a:t>
            </a:r>
            <a:r>
              <a:rPr lang="en-US" altLang="es-ES" sz="1600" b="1" dirty="0" smtClean="0">
                <a:solidFill>
                  <a:srgbClr val="C00000"/>
                </a:solidFill>
              </a:rPr>
              <a:t>at CIEMAT as </a:t>
            </a:r>
            <a:r>
              <a:rPr lang="en-US" altLang="es-ES" sz="1600" b="1" dirty="0">
                <a:solidFill>
                  <a:srgbClr val="C00000"/>
                </a:solidFill>
              </a:rPr>
              <a:t>early as </a:t>
            </a:r>
            <a:r>
              <a:rPr lang="en-US" altLang="es-ES" sz="1600" b="1" dirty="0" smtClean="0">
                <a:solidFill>
                  <a:srgbClr val="C00000"/>
                </a:solidFill>
              </a:rPr>
              <a:t>1975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en-US" altLang="es-ES" sz="1600" b="1" dirty="0">
              <a:solidFill>
                <a:srgbClr val="C00000"/>
              </a:solidFill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en-US" altLang="es-ES" sz="1600" b="1" dirty="0">
                <a:solidFill>
                  <a:srgbClr val="C00000"/>
                </a:solidFill>
              </a:rPr>
              <a:t>Around </a:t>
            </a:r>
            <a:r>
              <a:rPr lang="en-US" altLang="es-ES" sz="1600" b="1" dirty="0" smtClean="0">
                <a:solidFill>
                  <a:srgbClr val="C00000"/>
                </a:solidFill>
              </a:rPr>
              <a:t>150 </a:t>
            </a:r>
            <a:r>
              <a:rPr lang="en-US" altLang="es-ES" sz="1600" b="1" dirty="0">
                <a:solidFill>
                  <a:srgbClr val="C00000"/>
                </a:solidFill>
              </a:rPr>
              <a:t>people is working presently in fusion-related </a:t>
            </a:r>
            <a:r>
              <a:rPr lang="en-US" altLang="es-ES" sz="1600" b="1" dirty="0" smtClean="0">
                <a:solidFill>
                  <a:srgbClr val="C00000"/>
                </a:solidFill>
              </a:rPr>
              <a:t>activities at CIEMAT (plus 150 more distributed in other research centers)</a:t>
            </a:r>
            <a:endParaRPr lang="en-US" altLang="es-ES" sz="1600" b="1" dirty="0">
              <a:solidFill>
                <a:srgbClr val="C00000"/>
              </a:solidFill>
            </a:endParaRPr>
          </a:p>
        </p:txBody>
      </p:sp>
      <p:sp>
        <p:nvSpPr>
          <p:cNvPr id="44038" name="Text Box 5"/>
          <p:cNvSpPr txBox="1">
            <a:spLocks noChangeArrowheads="1"/>
          </p:cNvSpPr>
          <p:nvPr/>
        </p:nvSpPr>
        <p:spPr bwMode="auto">
          <a:xfrm>
            <a:off x="2699792" y="5655050"/>
            <a:ext cx="6696744" cy="83317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s-ES" sz="1600" b="1" dirty="0" smtClean="0">
                <a:solidFill>
                  <a:srgbClr val="C00000"/>
                </a:solidFill>
              </a:rPr>
              <a:t>The </a:t>
            </a:r>
            <a:r>
              <a:rPr lang="en-US" altLang="es-ES" sz="1600" b="1" dirty="0">
                <a:solidFill>
                  <a:srgbClr val="C00000"/>
                </a:solidFill>
              </a:rPr>
              <a:t>TJ-II </a:t>
            </a:r>
            <a:r>
              <a:rPr lang="en-US" altLang="es-ES" sz="1600" b="1" dirty="0" err="1">
                <a:solidFill>
                  <a:srgbClr val="C00000"/>
                </a:solidFill>
              </a:rPr>
              <a:t>sterellator</a:t>
            </a:r>
            <a:r>
              <a:rPr lang="en-US" altLang="es-ES" sz="1600" b="1" dirty="0">
                <a:solidFill>
                  <a:srgbClr val="C00000"/>
                </a:solidFill>
              </a:rPr>
              <a:t> started operation in </a:t>
            </a:r>
            <a:r>
              <a:rPr lang="en-US" altLang="es-ES" sz="1600" b="1" dirty="0" smtClean="0">
                <a:solidFill>
                  <a:srgbClr val="C00000"/>
                </a:solidFill>
              </a:rPr>
              <a:t>1997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s-ES" sz="1600" b="1" dirty="0">
              <a:solidFill>
                <a:srgbClr val="C0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s-ES" sz="1600" b="1" dirty="0">
                <a:solidFill>
                  <a:srgbClr val="C00000"/>
                </a:solidFill>
              </a:rPr>
              <a:t>Presently is the only one in EU and the 2nd biggest in </a:t>
            </a:r>
            <a:r>
              <a:rPr lang="en-US" altLang="es-ES" sz="1600" b="1" dirty="0" smtClean="0">
                <a:solidFill>
                  <a:srgbClr val="C00000"/>
                </a:solidFill>
              </a:rPr>
              <a:t>the </a:t>
            </a:r>
            <a:r>
              <a:rPr lang="en-US" altLang="es-ES" sz="1600" b="1" dirty="0">
                <a:solidFill>
                  <a:srgbClr val="C00000"/>
                </a:solidFill>
              </a:rPr>
              <a:t>world</a:t>
            </a:r>
          </a:p>
        </p:txBody>
      </p:sp>
    </p:spTree>
    <p:extLst>
      <p:ext uri="{BB962C8B-B14F-4D97-AF65-F5344CB8AC3E}">
        <p14:creationId xmlns:p14="http://schemas.microsoft.com/office/powerpoint/2010/main" val="29914781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355600" y="1025435"/>
            <a:ext cx="8496300" cy="513986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endParaRPr lang="en-US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defRPr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Activities on Fusion Technology started many years ago (early 80´s) around the study of radiation effects on insulator materials. Only recently a significant expansion take place.</a:t>
            </a:r>
          </a:p>
          <a:p>
            <a:pPr algn="just">
              <a:defRPr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Presently, around 50 people at CIEMAT and 70-80 distributed in other research centers.</a:t>
            </a:r>
          </a:p>
          <a:p>
            <a:pPr algn="just"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defRPr/>
            </a:pP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The different research activities are focused along the following lines:</a:t>
            </a:r>
          </a:p>
          <a:p>
            <a:pPr algn="just">
              <a:defRPr/>
            </a:pPr>
            <a:endParaRPr lang="es-E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en-US" sz="20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DEMO Design </a:t>
            </a:r>
            <a:r>
              <a:rPr lang="en-US" sz="200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(mainly breeding blankets)</a:t>
            </a: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en-US" sz="20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Development of breeding blankets technologies </a:t>
            </a:r>
            <a:r>
              <a:rPr lang="en-US" sz="200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(mainly those related to liquid metals)</a:t>
            </a:r>
            <a:endParaRPr lang="en-US" sz="2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en-US" sz="20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Fusion Materials Fusion Development </a:t>
            </a:r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200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Functional and Structural materials, including production and characterization including irradiation effects)</a:t>
            </a: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en-US" sz="20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Modelling, </a:t>
            </a:r>
            <a:r>
              <a:rPr lang="en-US" sz="200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mainly of radiation damage effects</a:t>
            </a:r>
            <a:endParaRPr lang="es-ES" sz="2000" dirty="0" smtClean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en-US" sz="20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New facilities</a:t>
            </a:r>
          </a:p>
          <a:p>
            <a:pPr marL="742950" lvl="1" indent="-285750">
              <a:buFont typeface="Wingdings" panose="05000000000000000000" pitchFamily="2" charset="2"/>
              <a:buChar char="ü"/>
              <a:defRPr/>
            </a:pPr>
            <a:r>
              <a:rPr lang="en-US" sz="20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Participation in the IFMIF/EVEDA project</a:t>
            </a:r>
            <a:endParaRPr lang="es-ES" sz="2000" b="1" dirty="0" smtClean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ü"/>
              <a:defRPr/>
            </a:pPr>
            <a:r>
              <a:rPr lang="en-US" sz="20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Development of new Spanish Facilities for fusion</a:t>
            </a:r>
            <a:endParaRPr lang="es-ES" sz="2000" dirty="0" smtClean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defRPr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2 Título"/>
          <p:cNvSpPr txBox="1">
            <a:spLocks/>
          </p:cNvSpPr>
          <p:nvPr/>
        </p:nvSpPr>
        <p:spPr>
          <a:xfrm>
            <a:off x="457200" y="266320"/>
            <a:ext cx="8229600" cy="7144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Fusion </a:t>
            </a:r>
            <a:r>
              <a:rPr lang="es-ES" sz="24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Technology</a:t>
            </a:r>
            <a:r>
              <a:rPr lang="es-E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4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activities</a:t>
            </a:r>
            <a:endParaRPr lang="es-E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6048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355600" y="1025435"/>
            <a:ext cx="8496300" cy="501675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defRPr/>
            </a:pP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Most of the activities carried out at the CIEMAT group have a common background: </a:t>
            </a:r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the study of the radiation effects </a:t>
            </a:r>
            <a:endParaRPr lang="en-US" sz="20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defRPr/>
            </a:pPr>
            <a:endParaRPr lang="es-E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en-US" sz="20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Modelling and validation experiments</a:t>
            </a:r>
          </a:p>
          <a:p>
            <a:pPr marL="742950" lvl="1" indent="-285750">
              <a:buFont typeface="Wingdings" panose="05000000000000000000" pitchFamily="2" charset="2"/>
              <a:buChar char="ü"/>
              <a:defRPr/>
            </a:pPr>
            <a:r>
              <a:rPr lang="en-US" sz="200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Evaluation of damage, MD, </a:t>
            </a:r>
            <a:r>
              <a:rPr lang="en-US" sz="2000" dirty="0" err="1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Montecarlo</a:t>
            </a:r>
            <a:r>
              <a:rPr lang="en-US" sz="200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methods, rate theory methods</a:t>
            </a:r>
          </a:p>
          <a:p>
            <a:pPr marL="742950" lvl="1" indent="-285750">
              <a:buFont typeface="Wingdings" panose="05000000000000000000" pitchFamily="2" charset="2"/>
              <a:buChar char="ü"/>
              <a:defRPr/>
            </a:pPr>
            <a:r>
              <a:rPr lang="en-US" sz="200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Benchmarking experiments (resistivity recovery, desorption, …)</a:t>
            </a:r>
          </a:p>
          <a:p>
            <a:pPr marL="742950" lvl="1" indent="-285750">
              <a:buFont typeface="Wingdings" panose="05000000000000000000" pitchFamily="2" charset="2"/>
              <a:buChar char="ü"/>
              <a:defRPr/>
            </a:pPr>
            <a:endParaRPr lang="en-US" sz="2000" dirty="0" smtClean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en-US" sz="20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Physical phenomena during irradiation (RIC, RIED, FL, OA, RL, RID, …)</a:t>
            </a: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endParaRPr lang="en-US" sz="2000" b="1" dirty="0" smtClean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en-US" sz="20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Radiation effects on structural materials</a:t>
            </a: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endParaRPr lang="en-US" sz="2000" b="1" dirty="0" smtClean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en-US" sz="20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Development of new irradiation facilities</a:t>
            </a:r>
          </a:p>
          <a:p>
            <a:pPr marL="742950" lvl="1" indent="-285750">
              <a:buFont typeface="Wingdings" panose="05000000000000000000" pitchFamily="2" charset="2"/>
              <a:buChar char="ü"/>
              <a:defRPr/>
            </a:pPr>
            <a:r>
              <a:rPr lang="en-US" sz="200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IFMIF</a:t>
            </a:r>
          </a:p>
          <a:p>
            <a:pPr marL="742950" lvl="1" indent="-285750">
              <a:buFont typeface="Wingdings" panose="05000000000000000000" pitchFamily="2" charset="2"/>
              <a:buChar char="ü"/>
              <a:defRPr/>
            </a:pPr>
            <a:r>
              <a:rPr lang="en-US" sz="200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Ion irradiation</a:t>
            </a:r>
          </a:p>
          <a:p>
            <a:pPr algn="just">
              <a:defRPr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2 Título"/>
          <p:cNvSpPr txBox="1">
            <a:spLocks/>
          </p:cNvSpPr>
          <p:nvPr/>
        </p:nvSpPr>
        <p:spPr>
          <a:xfrm>
            <a:off x="457200" y="266320"/>
            <a:ext cx="8229600" cy="7144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Fusion </a:t>
            </a:r>
            <a:r>
              <a:rPr lang="es-ES" sz="24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Technology</a:t>
            </a:r>
            <a:r>
              <a:rPr lang="es-E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4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activities</a:t>
            </a:r>
            <a:endParaRPr lang="es-E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8884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New </a:t>
            </a:r>
            <a:r>
              <a:rPr lang="es-ES" dirty="0" err="1" smtClean="0"/>
              <a:t>irradiation</a:t>
            </a:r>
            <a:r>
              <a:rPr lang="es-ES" dirty="0" smtClean="0"/>
              <a:t> </a:t>
            </a:r>
            <a:r>
              <a:rPr lang="es-ES" dirty="0" err="1" smtClean="0"/>
              <a:t>facilities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974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14" descr="http://www.madrimasd.org/informacionidi/noticias/images/2010/leer-y-escribi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4652963"/>
            <a:ext cx="2667000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Text Box 2"/>
          <p:cNvSpPr txBox="1">
            <a:spLocks noChangeArrowheads="1"/>
          </p:cNvSpPr>
          <p:nvPr/>
        </p:nvSpPr>
        <p:spPr bwMode="auto">
          <a:xfrm>
            <a:off x="4872038" y="2203450"/>
            <a:ext cx="4019550" cy="1044575"/>
          </a:xfrm>
          <a:prstGeom prst="rect">
            <a:avLst/>
          </a:prstGeom>
          <a:noFill/>
          <a:ln w="38100">
            <a:solidFill>
              <a:srgbClr val="00FF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66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s-ES" sz="2000" b="1">
                <a:latin typeface="Times New Roman" pitchFamily="18" charset="0"/>
              </a:rPr>
              <a:t>To better understand radiation effects in materials, to be able to make predictions</a:t>
            </a:r>
            <a:endParaRPr lang="es-ES" altLang="es-ES" sz="2000" b="1">
              <a:latin typeface="Times New Roman" pitchFamily="18" charset="0"/>
            </a:endParaRPr>
          </a:p>
        </p:txBody>
      </p:sp>
      <p:sp>
        <p:nvSpPr>
          <p:cNvPr id="41988" name="Freeform 3"/>
          <p:cNvSpPr>
            <a:spLocks/>
          </p:cNvSpPr>
          <p:nvPr/>
        </p:nvSpPr>
        <p:spPr bwMode="auto">
          <a:xfrm rot="1411534">
            <a:off x="4572000" y="908050"/>
            <a:ext cx="2384425" cy="1295400"/>
          </a:xfrm>
          <a:custGeom>
            <a:avLst/>
            <a:gdLst>
              <a:gd name="T0" fmla="*/ 2147483647 w 1200"/>
              <a:gd name="T1" fmla="*/ 0 h 816"/>
              <a:gd name="T2" fmla="*/ 2147483647 w 1200"/>
              <a:gd name="T3" fmla="*/ 2147483647 h 816"/>
              <a:gd name="T4" fmla="*/ 0 w 1200"/>
              <a:gd name="T5" fmla="*/ 2147483647 h 816"/>
              <a:gd name="T6" fmla="*/ 2147483647 w 1200"/>
              <a:gd name="T7" fmla="*/ 2147483647 h 816"/>
              <a:gd name="T8" fmla="*/ 2147483647 w 1200"/>
              <a:gd name="T9" fmla="*/ 2147483647 h 816"/>
              <a:gd name="T10" fmla="*/ 2147483647 w 1200"/>
              <a:gd name="T11" fmla="*/ 2147483647 h 816"/>
              <a:gd name="T12" fmla="*/ 2147483647 w 1200"/>
              <a:gd name="T13" fmla="*/ 0 h 81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200" h="816">
                <a:moveTo>
                  <a:pt x="912" y="0"/>
                </a:moveTo>
                <a:lnTo>
                  <a:pt x="912" y="192"/>
                </a:lnTo>
                <a:lnTo>
                  <a:pt x="0" y="384"/>
                </a:lnTo>
                <a:lnTo>
                  <a:pt x="912" y="624"/>
                </a:lnTo>
                <a:lnTo>
                  <a:pt x="912" y="816"/>
                </a:lnTo>
                <a:lnTo>
                  <a:pt x="1200" y="432"/>
                </a:lnTo>
                <a:lnTo>
                  <a:pt x="912" y="0"/>
                </a:lnTo>
                <a:close/>
              </a:path>
            </a:pathLst>
          </a:custGeom>
          <a:solidFill>
            <a:srgbClr val="000066"/>
          </a:solidFill>
          <a:ln w="9525" cap="flat" cmpd="sng">
            <a:solidFill>
              <a:srgbClr val="00FFCC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41989" name="Text Box 4"/>
          <p:cNvSpPr txBox="1">
            <a:spLocks noChangeArrowheads="1"/>
          </p:cNvSpPr>
          <p:nvPr/>
        </p:nvSpPr>
        <p:spPr bwMode="auto">
          <a:xfrm>
            <a:off x="1201738" y="2420938"/>
            <a:ext cx="2116137" cy="4699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s-ES" sz="2400" b="1">
                <a:solidFill>
                  <a:srgbClr val="000099"/>
                </a:solidFill>
                <a:latin typeface="Times New Roman" pitchFamily="18" charset="0"/>
              </a:rPr>
              <a:t>IFMIF Project</a:t>
            </a:r>
            <a:endParaRPr lang="es-ES" altLang="es-ES" sz="2400" b="1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41990" name="Freeform 5"/>
          <p:cNvSpPr>
            <a:spLocks/>
          </p:cNvSpPr>
          <p:nvPr/>
        </p:nvSpPr>
        <p:spPr bwMode="auto">
          <a:xfrm rot="9178714">
            <a:off x="2124075" y="981075"/>
            <a:ext cx="2646363" cy="1295400"/>
          </a:xfrm>
          <a:custGeom>
            <a:avLst/>
            <a:gdLst>
              <a:gd name="T0" fmla="*/ 2147483647 w 1200"/>
              <a:gd name="T1" fmla="*/ 0 h 816"/>
              <a:gd name="T2" fmla="*/ 2147483647 w 1200"/>
              <a:gd name="T3" fmla="*/ 2147483647 h 816"/>
              <a:gd name="T4" fmla="*/ 0 w 1200"/>
              <a:gd name="T5" fmla="*/ 2147483647 h 816"/>
              <a:gd name="T6" fmla="*/ 2147483647 w 1200"/>
              <a:gd name="T7" fmla="*/ 2147483647 h 816"/>
              <a:gd name="T8" fmla="*/ 2147483647 w 1200"/>
              <a:gd name="T9" fmla="*/ 2147483647 h 816"/>
              <a:gd name="T10" fmla="*/ 2147483647 w 1200"/>
              <a:gd name="T11" fmla="*/ 2147483647 h 816"/>
              <a:gd name="T12" fmla="*/ 2147483647 w 1200"/>
              <a:gd name="T13" fmla="*/ 0 h 81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200" h="816">
                <a:moveTo>
                  <a:pt x="912" y="0"/>
                </a:moveTo>
                <a:lnTo>
                  <a:pt x="912" y="192"/>
                </a:lnTo>
                <a:lnTo>
                  <a:pt x="0" y="384"/>
                </a:lnTo>
                <a:lnTo>
                  <a:pt x="912" y="624"/>
                </a:lnTo>
                <a:lnTo>
                  <a:pt x="912" y="816"/>
                </a:lnTo>
                <a:lnTo>
                  <a:pt x="1200" y="432"/>
                </a:lnTo>
                <a:lnTo>
                  <a:pt x="912" y="0"/>
                </a:ln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rgbClr val="00FFCC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pic>
        <p:nvPicPr>
          <p:cNvPr id="41991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997200"/>
            <a:ext cx="3024187" cy="174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2" name="Text Box 7"/>
          <p:cNvSpPr txBox="1">
            <a:spLocks noChangeArrowheads="1"/>
          </p:cNvSpPr>
          <p:nvPr/>
        </p:nvSpPr>
        <p:spPr bwMode="auto">
          <a:xfrm>
            <a:off x="179388" y="4724400"/>
            <a:ext cx="388778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s-ES" sz="2000">
                <a:latin typeface="Times New Roman" pitchFamily="18" charset="0"/>
              </a:rPr>
              <a:t>Spain heavily involved through  the IFMIF-EVEDA Project included in the BA Agreement</a:t>
            </a:r>
          </a:p>
        </p:txBody>
      </p:sp>
      <p:sp>
        <p:nvSpPr>
          <p:cNvPr id="41993" name="Text Box 11"/>
          <p:cNvSpPr txBox="1">
            <a:spLocks noChangeArrowheads="1"/>
          </p:cNvSpPr>
          <p:nvPr/>
        </p:nvSpPr>
        <p:spPr bwMode="auto">
          <a:xfrm>
            <a:off x="0" y="728663"/>
            <a:ext cx="9144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GB" altLang="es-ES" sz="2000" b="1">
                <a:solidFill>
                  <a:srgbClr val="CC0000"/>
                </a:solidFill>
                <a:latin typeface="Times New Roman" pitchFamily="18" charset="0"/>
              </a:rPr>
              <a:t>Presently there are no irradiation sources similar equivalent to DEMO</a:t>
            </a:r>
          </a:p>
        </p:txBody>
      </p:sp>
      <p:pic>
        <p:nvPicPr>
          <p:cNvPr id="41994" name="Picture 10" descr="2P_000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0450" y="3429000"/>
            <a:ext cx="2968625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5" name="AutoShape 10" descr="data:image/jpeg;base64,/9j/4AAQSkZJRgABAQAAAQABAAD/2wCEAAkGBxQTEhUUExQVFhUXGBwaGBcYGBwaHBgWHhoaGBwcHhwYHSggHhwlHRocIjElJSkrLi4uGiI0ODMsNygtLisBCgoKDg0OGxAQGzAlICQsLCwsNCwsLCwsLSwsLSwsLCwsLCwsLCwsLCwsLDU0LCwsLCwsLCwsLCwsLCwsLCwsLP/AABEIAJUA4AMBIgACEQEDEQH/xAAbAAACAgMBAAAAAAAAAAAAAAAFBgMEAAECB//EAEAQAAICAAQEAwUFBgQFBQAAAAECAxEABBIhBTFBUQYTIjJhcYGRFCNCobFSYpLB0eFDcoLwBxVTY7IWJDOi8f/EABgBAAMBAQAAAAAAAAAAAAAAAAABAgME/8QAKxEAAgICAgEEAAQHAAAAAAAAAAECEQMSITFBIlFhcQQTsfAyQoGRocHh/9oADAMBAAIRAxEAPwCjEAeYxbjUD8VfMHHlManufqcTrD8frgoVnq8cw7qfnX64kOai5F1HxIx5SMsO2Oo8uOwwqGeqZfiMSnSXjPYlhy+vTHT8ZgX/ABIiegsEfPfHloy47D6YkWAdsMD0V+N5e7aaMnsDsMcHxFlzsJV+Vk48+8nFjhqgTRE8hIt/DUMKiZSpWOJ8SZX/AKt/X+WNDxPlOkh+SnFjjOQXMB/PyzQSKSFlA9DqDsb6fP64QcxkdDVYI33GIhJSMMP4lZF1T/fkdj4pyv7TH/ScaPivLAbF7/yHCSIsdeQe2LpHTY5N4ty/QyH/AEnEbeLMv2k/h/vhS+zntjf2U9sOkFjUfFsF/wCJ/D/fGj4ug7SfTCgYG1VWJfsTdsFILGg+L4P+5/D/AHxw3jKAdZP4P74VnyTdsU58qR0w6QDmvjKA8i/8J/rjZ8Wxfv8A8P8AfCZkOHPJ7O3vq8WsxwSVRu9f6RgpAhmPiqP9/wCn98c/+rY621n5f3wnx8IZt9Wr4rf6nEuSyx8tdumCkHQ0nxdH2f6f3xpvFqAfj/h/vhVSPn8cZPAdJ2wUKxlHixOdP9P74MZbjOTeMk5spJWyNAwF9tQJGEIwHtiMLgoLG3/nCtykT61jiSZjyP53hQkjs44II5Ej4GsFBYTg4acXY+FnBmCIYtpGMKxgNeEnHcXCcMSRjE6QjCChfThGJ4+DjB0RjEirgsAMnBh2xIeEgbjmN/ng6mMesAURy8QzCSSKZmkUEFQ4UimUNpNAbWcLeQ4QrIoJ1Ak/I8yPrg3xNQxmB6wof/qw/lirwSIJHGo5A/rjOMfJGDT8hR83/wAKL+F47sawQb2OCC8OHbBRxiMNjRM001XQPbh4HTEf2IdsE5HvEg4ZMeUbYYgWuQHbG2yowWm4bLGhdkoDnuMBM5ndCl2SQKBZJUgYaTYHL5cYGcQyox2vHIWNeYoPQXufkMRZnOoeTr9cIGd8JTSVAA9V7m9q+GCUhLa1YD09Rfa+uIOHzyQ6mVlUeUp9QBsE7Vf8sZLn1R2s2pWr5nVVc/5412WpGr2JY8mFQnst/leKuRyQOXiFfgX9MFM+wGXkI6Rt/wCOMii0xqOyD/xxmWAcpw0UDWLs2RXSBXMgfngjDDSj4DEWYXdB77+gwADM7w8dBgavDd8MzLeI2h2wALacN54izPDBhjjj/XEGYTAI1C2LKvgdFJi1Gx7Hlfy7/DEsaCERxZVsUob325DUfh3xMXrCtDLmNriusuMdztvhiLurGtWKwkxqaYhTRAajpJ5XgA6m3lI/ahr6Mw/ninwU3GpLKOu5rl/+7d8ZFnSZYzItOUZQFqma1PwrHHACvl+0uzlbJAH1OFDozxqk18v9STiHGQjaavlt13NXhxykomiV5AlkMoPpHIfvHClmeEtKrEwubBogXYG4IIG2FYeVmC0kwdAF0BNAd7ALE7kBef8AusXCbgzWcFkj10PkOXQhy0qkKN9Js3V9cGsnxqNnBSQNEyqF2N2Ote+x9MInDs3Gj1KsugRDTRCkkftAEb1iLhKtJGC5bUdVcjte19NsZRyJzca6/s/r/Zbg1HauD0TxHOvkP6hfax3wi+Kc8hgkGoaRprSv4dgTROLcWSWioV/N/Cqr6Tt1Nc8DeJ5CVkIRC3yLAb/iA6Y0jkVOiJQa7EqdFWVtEutCNm8uiTvzsdMCsnkdTovc/wBMNU/AZWYkwoPQPZDgWCb2LCie/LFjw34dnjzCylUpCN2YUvxXr8BhSkoq2EYtukM7oypJ5WklYo0RiVIBBa6Bot8sCLbcOoo6qBA/ZJ2HMb1i+PEIi8wq+XPrNRvCxLHpUgNAe6sDPETTSyRuI40dbPoe1JsdQeYofnirjrSCpbWywprKZhSd9xyrnQ5YPZlPSfhWBoiQxlLLlnAc6gCr3qN7G+X54JcTzaRLrkJC6hZUWau+XXCXQPss5jJhQCGuwCOXLldqSKvA+UXIvuUn60MEM74oycqBYpGJrVp8kqa5V9TgdmMzEr7uNekalNbbmq6nFum/SSbYY5mAC42syt7JB+BxFnDthDIFXYfDFebliyx2OOcrlvMcJdA8z2whAiWAotk3Z7Vt0wwRyh/s5FU8bxn/ADVY/PATNcDa1LOWNVttW/X34v5MiOJY+RjYsrFrr6b455t6r3OrFji5vmkd5aQkxf8AciZP9S3/AGxyjkqprmv6bYt5fJuw9TFaYkaRRs+/fti1BwJAT6GJPUlj/PExk75LywxRVKVv64KaA9sallAsF0vtqF/TDBDwmuUY+YH88SxQoW0iSLXV6Qylq70u9Y22bOWipwvgEsya0rT3Ni/gKvBqDhCZfWW8uW1pdbBaPXYNt8ThR8aQyrG5Uy6PSGMYfYb7kjasLXE2ZfJaOdnFquo1paz1+HQYmO7bsctUuBkyk4gzEMgdUAVgJAA4Bqrq/cPrgfmMypaQldQ8wMDXIX1rlzF3gRkMyomNxhow4IU/jFspBuh16YuLLEWQIrJaOCLIBb0aQSwvmDzvF1yzGN+pDPl5szl/MKzLAp08xrYDSSdIsqAe+AWU8SnMFElWJ9wNS+ljZA9RHM6b2w45grIj8jcAuj1GoH9cedeEREZ41hd2iRmNkBSBpr1Cu/XpWJTVfRurb+Wehw53Kxkf+2yxVTSs4Y0VNV6jQ587rC1mHl1yZhstHbqpEYDUGO33YA3raxiWThaTavvGYISNOr8V7YOxzvAhkBDxWioDbHVWkgn8Hq3vrWIg/IZPTafgSuEExeaZHlWVjYBUlVWyetEWdrG1DB7Lyv5fmwuWQodcS3rGnkwB5Lz+O2F/ifFRm855iNui6WbQdDKDuOtXfX8sTTZyZWkcqzChrEekE3YBF9L5jrjZPyiIu0O4EDQrMJIqYCwWFqTyBHMH3YH8UzMMMgiYUbs37NAE8+fLCjksmWMUgcbuF8pBunrFlu6/pgj40y3m5jROGj3NEAlSoqrrcX1wsmGOWDgxrI4NNEHFM/l5PKWBgUR9UwWUEnkbUHcqKNjFHO8B9AneRUVmkoSCgulhzNHc2CNsD4+BgAlJYXi7K3qv3Cu+GmDLSDh6xSAMY3OtifxS7Ab76SVGF+F/DflzUL4fwPLlc1s/AJ84+ZGqlS7sDzNahdH09KxY8ZZrTHGkikOWs2RoIHUFdxV3virxBPJkiIUB0pq1K1WK3qq53R3xrxNIuYkAJ0VsFJ3s1joywUJuKdmcW5Rsr8NlRZdN1sAZGPNb1cq54I8R4WJH8xwdTXoYihpsgEEGyOeBnDp4iXhZT5pexICD6QBSkEVXfli7wLP684uphGIlYgkgWCbr1Hr7sZJ8lOPBc4Tw9YSQv4gNTdDXx36nri5OLr3YvZycMLVtVGiRvR7XgY74YjJOWCfhZFLuzUKAAvuT/bAh3xc4ZxFI1KuhNm7HT5YPoF8h+GXKSxAjaZBWnWtMevpG/wAzis0UQGoolUwJPTa7+O2NcJ4akJIjLeob2bxX47kcw0X3FawwO/IjkQbGISilwO23yFuHzeZ2NKpJHW7393LE8GbJlMRCLV7i9VdOtAYr+D+CLBmmmnlUa46IalXUKo0x3PPB3KRcPhk1rK0j1VjVIT8wN+fesZylr12UlYSyHCo5E1a9SsKNfDcYW4/AOSyP3uTfy8wqsAZJNQexyYdNxYIHxvHn8nGszBFnEikb7mUBRV3HrYeyeR0kYUj4hzOZzEQeQgF1GkPQ5jc1jRWyWejQ+KMy4YSstA73qq73DKPT8Dyx3muDJm0aSMIHtW0hxpWiO3zxbiiXMu0SxxrpHpYyBdbGjdE2bA6YHngedyMc1x1G120emgoHNg38sJTV0PXizvxZmSEOW9JjRgysNNrsARftHmTveEmBGAUFqALLZs3sdt+R2wfzeZbMKJN9Hlqo1CiSAAaA3Hez3xXnaJxcV0ZTSsaq7FWfe35Yf8xlF+pr6GxcvNGPUokAQDUhohDyLKfa/wB7YF8ElyHnuMrGVIXfY6RvuaJJUn3bbcsEuO8WMa7IzaIlDgAEaqHqO/Ib7reF/wAIcGlj0lfLU5hEKFzduC9kqCGNjoL6YNeODSybxBwUvLcf3aoussjVqJJJNk+o+kbdLwVyBllyaTBRJrGoqKDMtHTR7+7FHiYzUDl8yY4kZSux1I9HoGsh6OOsv4xijESAxxopBQ+0AnIqyjce49MS4vUUkpKmS+EfD7jzy0Ji1abQupdgNVkgdADy9+K44WkUkygABtHpo6SNz6b6Wfr8cHOCZYli4YsADpdSKqjv6dhue94OzOkseiZQx2IYek2NxuOW4xy5lOUXC6v28cm2FKFNeDypGSDPyFkBQKNgxUqwo6hXPfvths4b4vgzXol0lhzIs7ctXLlyG2K+Y8NRTyBqkGkGtJHpUmiTY9ZvasJGe4U2VdJPNAGuko04cbBvZ5e7HXiWsUk+iZtSdsfT4USSTy4h5dMqnUpQqG3BF8+mO85KJJszlLB1ROoro8ZDL7+YNY1wfiXlzZoU4RHDKzXbGth26XQ5YF+JeJMIY8zo8vMFdRkQbLJzO25Ixq3zaM0qQL4M+XM2qSRI42HqtdRD0KN9+mIM4IwA2oQsg5lbBG4Fm97+uJ/DXhiPML5iZjROCr+oDy2u9q2Ngj88FuIZNDFIkia2vRNo5al9lgL5kG9j0w55N5WEY0hOycDIfOU+dYPqiUmtuoF/ngdmG8ylqiSAdSjahv7P88Eo8w2WcqimJS2ykk2K5k9QfnzwXy/hhSgkjkILEtudr7DTjKMrbR0ZsGuOMk79/sK8CmVIljVifkRZ+fuGLc0SnmKPcbflywJyPDGi3uz3LE/+WCftDse2K1OeyrLl+xv8jis4rnti9XwxHIR8RhBQ+Re7HbvuBf8AsY4QY0iWSfl9P74UvYEVc7mlZwlbjqcahkDAEEEHkQdji34iXJZWBGn8wzTo/l6bPqC8zVAAWOeK3gvPZZ+ERFIxrjVElJQijYDEEjfbtjOeJydmkZ0qE/N5UfbMzGfZlQk9vZv58jhDhfIxGwZZmG4saRfzo49Z8TZdY87GygVoW/qwP5Y8tlaOKSWGPLEurMNW7EVy2F7HnZxorSol8sbuIIskfmpZGlWVhXKyL3+WOMsJJ2nSWZnjVSEtrVdSWNIvvYwU8PZdWykZPIRjWt2b1An4cjjjJ8HikzzRyaqMI0FWKlSrEWCOexHPDZKF/N8InhEMkjJ6tOy2SNS1uT3rli5mOEfaJItKuZHRajVCQ9FRepRQA633wyPolUM4LoHkWgQDUbEAWQRfvrpiz4ezKiXLtlC1LqQ661aWIJUUeYC3Z7e/GcW65E/47+BX4kuaymc8lkeNQS2/rV4QRqrVepelAA2cPHiPi0zowkgYRxMjJIpUFj1rtV/PF7xhlRIVkYamVGVXL6CoauRJ7gG+lYRkyT/YWhZpWZShVD6rUmyxs8+t7123xoqlQ+jvxEXzkUIMwJUykLIPLEwATStg0+4I2a98JOY4QwkRswscEbOCy2Qyr1A1g8hvQwZza5dYIEkWYVLmFcyatGqn8po9tN7blR2wP8NcTl0hS7PYWojpkDE7Vpa9z22PPFMBtyviDLZDLL5TkLLJJobdiUU1qOrmfUDR53hijZlNuoKbA6bsWDZZD6gD+7Y+GEviH2RkDTwiJ1JAWNrYyFq0iJia5b1XPDGqxZyF4jmvJzAsgq2k6QKK09ahXOjjJw9y1L2CPDczppHAeCiVnU2QdV6T76PL3Y23AcvGXaNw6TetY29SnY+lW3IUnegemEnK8XmTMuM3GyIkftRRsqnYBWZd1APU0cWPCPi+IuuWCDy2oJGinQXJrrulc7G3uGJ0alcQ2sj4blZPvpEbTQp11UA7HYEPZO17DfEnF4ZzFG/mqHJIUqwpT7Lek9aI93bDbx/h8KIgOlleRQGJ3JU9RzvmNVYp+M+GmTKjX6plLeU0RVY1axSUPcB154uDtdA+WL+QyjRhY4jqITSTQ9QWt9yO+M4bwqT76OSws406tvTJvpbY8+mKs/EjGkYj9UsgEfp5qTdsQPZb08sHgGbLEREhybtt/UKsmvhfzwdci+BU4nw55Zstlnkry1OqxT/GvgAOfXDflMiEQIi0q8r/AK4q/wDLVbNDNa/MLIPUpoBuTWh3F9uWDBfbGqboTRWfKd/phg4N9iFBoVVv2jbD87rC79sjL6NY1D8PXfliyBjDLJ3RcEhu4h4fgmF6QD0dNv02OAfEvBCabjZ9XWwCPjtWKDcQmiRjC+lq9N7rfSx1GF3NDOT39oz0zA/hjqNfy3xMW/cp0/A7tLpF44RyB/vnjiQDYdz+Q3xd4dpMqg8rs/ACz+mNVzIxJuEwwZ2Q5iYBmh+7hjYioqrVyq2JAu9XIYK+JEU5SbZUpDqP4QvM7L+Xvwr52WGJ3fZA7ajZO7nnQJ22rYYF8c4uj5aVQz6WXSTTgb+8isTbsZvjeXaREk6iPce8FTz+uPOfGM8keYZVmMaOAwVQbYkUeQ7jvhjbPyyw6SxUjY0fruMSwD7qny7SyVpDigdN7feHcfLGgrK3/DF3WOYTK4jJBUstXY3H+++DecRhmopof8jaj+EkEkV1FY1wqGawrLHHH0RLY/xN/TBqPyIXVpQx56FsUWr8RNADCavgEJ8Wcdo2CxMLzDmmIGlWCkk/HU1fDG/DMjJ5u5HllTsaOnW11gjm5MzMNCr9nUtcjmOyqE/hMepD25jFCOKWGSfy/UWAUx2pJWyQbbrz5YzpQM8suU2WOKyjOEM8j1ErFRposGu9WvpaitsRcJf0vbRjkSQSrADSRfOxZIFViaOW5RGVB1KynUW6jULrtvyN40nDVjbygWe4KdlU+3+E6ee/bFuSXY076LaZ77SpjzISQJM5IZT6d6Btd12/Etj9odcQ8biaDKqmTy5CxSI4ewWiNneRTuy0dmBIwxcE8CzPD5kx8mdpDIFU3ovcAkdfdyxteBT5ew6qSLKlGoHbcgf4ZPUbqe2HaLSdCZFw8Z1JC6xxvljJrkCtpmdaog36av31vjOGZ5gpRkiNnUWd1f07cgpJPyrFCfNTeSgQsg1yMzK1GyQTqU9Prgtl1EjxkRLqk2rSFDUbJ2oWw/TCeRdDRe8Kx5iTNZu5H8kAeWLWgCSPY3oEdKxJxLKRR6p30xPCrWUXQa29QUbE0NqPXFPwxxrypsxIiFVjtGTkaBYA7/kME+KZ+PM5fLIyh2l16vMFERRW72Af2igH+b44m/UUuuv6gTJ8QkzTB4cykugjZaRwhvZkkFn473i8c0zNJEFYOFLMCCqg9wOh+H0xyuY+0RaZRHpUxvB5QCvos3tW4AFVi5mcikayqczJHpB9UiB1o7nUQCQoOwobDD4rgTdyoBQZSRVWQxR6mIto6BXcUdttR5b74JeJco615M46h1iUCmHQ2OZ35c6OCOTPmDQ8UZN0JspNGK2G7RSaDdVtv3rDLwfJ5ND98uqTkXYelq5HSp038sVtq7YjzjwrmJfKlCxapkIliLqacA+pL7ECsG8/xS8tJmFVA6xl2iU2A/IgVe1+/DtxXhCShkVgqlSFN0vy00Opx5JHwrMZKUFsv5+xBG7LW4ohfrt3wKdoANw7iiZmeGORRM0hWyoMbh+dgxkAha649GVrxR/4b+HVDy5hlGVN+nUKIB3pde/zrBvi8USyfdOWBsmxVH3bCxjPLyVAGZk8sVJeWO5c0pkdAbdACw7Brr3dDiLMHljNIvwH4yWY+7b+ZxeytJrPmxRPoOhpt11Egbixq2vYHAzJo9b9d/r8ScC/EsZ2ctflkNXYcm/InG2Pr7MmG8nxjIZdmMuafMyly9RRMES1AKqvsgbXzv34g474gy+bWLL+Q8UbOW1MRZIB6C+97npgUvDATqvY7/HGcRyQ0qymtDBif3Rz/LF+Cb5B+T4WImdLBUMa36Xy+mGrhCjy6FD8/wBcBVkQynb22PskGjdb/lhiycBAIGEMkRAOn5YpeJ0XydRUEKQSDW/u3wSjgOOONR/+3kpSx0nlv88OkJsU04tl/PKrqiYgek60IY9iPS3TASfxTmEkKzRRlT7MjABuZGoMP54OJxtS4d4F1hNNkajXQjVTA/I88ef+K5SMz96jtCoNAWuoHetXSjhiY/DgjyMpWR9TqtBWAu/82245kdsccWSaDNQsZSE9mPyxZ2On1M1Emzd4u+EpbihapLZAm11RXTdEkWPeBi7xbhpjQCadAFZSHKAfelgAbG1ONjt7+mJq+0UuOgvwrxbK6t5TrIUIBWZGjKj3mt+R5XjjxV4pYZRnCqsx2AB1gAHc/MbDC7Jl86hNElbHtDVyvtTfnibNcNaeJwaTVzPb4A/pjOzSqAmf425dSVVlkPIxqdI07m+f59cQvx5mkyyRokQAfSwstXpX0hz6WAOxN88Do8ygzJiEhQKCBZ3bbf6k4M5Ph8TTnzFaJ6uNhumhgLtdwRYwJK+Tnxyd/Z3wbyH4bOzxsJS7Ay67My6yAHN2rKNt6+JxU4a3lLmpLARYGjS9yLBY/C9vpgzw7hBywjg86JyS8tlaWhyU3dgluuBue4UrjMQ6xGWUeqNS8a7lSSB6lXlRwWthXLf/AALaZLWsAUBtICDcrqUgMQv7wKnDxk44pohG7MDKlqevbcDmK6YCRcGaJsv6CfLlXUyEum40HehQo3uBzxtFkJjZAdUS2ByDotq4H7w5j54T5ka48krp9eP0CLEiTOJJGsZ9LJR5kpoGk9QdOGAny0Uc6CrzrfYczhZyuZZQjSi9W6EnmAdwb64MjjULny5RoY8lkGzf5W9k/DngmnXBcWtk5dBPJ5uxaEjcggjqOdg7HAfjvi+KGQpemQLbCNNPpG9seQ+WDGVRQPTuLJ538d8Ikz5dpi2YilZiDaCmANWfMN7jkAna7wY432E3HZ69eCObxXJNMgj9piANizb/ABFDDbm8u6aS40lhsCbO3P8AXC/wbxFkVzGsZaQzMQAzEUNqpFBIXblhg49mPM0ypIHTlpF2K2sjkOfTFzilEI23SBiwIrs4FPJWo99PL6WcQyv6uw2FnkMUuKxzmSNU1gFwxI2pNJtb7Hc98Uo4/uBIZHkzMj3p5LHFv7K8jZ+dYzv07IqSaerPQMqxxUzcQYsG5EUfhizC+1Ykgy188bGQHXj2Tgysayyr56AqUOoliDV0oJ9/zwPXxWsqPHHlJJAwAutAHzY6sMT+HIS5coLO5Pv5Yv5LKooOlQOXTBqgsB+G+EtoEkoOs7lSK3HU9++GfLrWOgTjtbxTEYseLEOICvvxIjHEjBuZ4bG2zRofioOBWb8Or/hM0fu9pT/paxhokX8sRSpXLFREwVwzgRrXJmFEosCgUAHc/hJ+WIs7llzcemQo4RiasUVBq9qO1fQ4uzy2CtWb9Q93QfPFBlCOJGW9IOwrkRVfDBQC3xni/EIvvcsNSg0YnpwY/wALqTuG6EA9sMfCpRn8lBMweFi7MwRRKLFoLAOoDe/1xV4nlNbKqA+VpJ3HtahVHfpyxrIxvlYkijiR0S6Fsr6ibLawdVnE68jb4AX/AKAn8wtG+XzAJv29LqelrIAefQHFQcJzWXzBeRMwNyfUCyKu9CztXuusPSceVv8A5RJGR/1UWZf4tnH1wS4ZnFI+6lDDfaKYn5eXNyPuvCcSKPPc3xcrMzKoZ1UL6bFdWqv97Y5j4qgZCdSudQPMGm0ldxRuweffD9m8lFIbligZu8kbZd/402P1wKz3hHLt6guajI5MpE6WevpOrEuNIhqSqiplc3cRdSppSWbYmy3s6gb+RwrwszzSLGp8yLzK0XZGokn4UcFJPBemzDPBIRuV1NC1DcWjCvzxx4a4bn482uZgiuNrbXIyqrIxF+q7HLl7sEVTNEuvouNkg0mXiIBCwkkHuQAMQ57K+WBHLTIfZY7lT2P9cNHiHg7yTs0KFCY1BawFX1XYJochyxksWXZLdjJzBVBXuPqbb6DC6LFpMhPloT5LM5ks27ekX+z8fcRhWmy+Y9mVNQ2rQdFDttz+d4Zo86YUXWWaF7KA+0vYVy5VgTxvi7remKjVgXuRjRP2EU8tkNI1iJVYchZLH5kUo/XFdeLtFI7RtasptT+0AeXY/lgRLxzMLKHV/LKm1VhfxsixXywWycsUpM6RLGACzoo9Ovrz5C+mG1Y4ypj9wtMvmI/LErOxogajZtdyXO+ke74YTeNRssxTl5YCrW3pXYEA74ZOGeGXTKrmocwhqO5EJqiNyARyPuPXHX2yGVgs0dTDb1jcd7BwvhDbvsJwjF2BsZjMCILtYkij9PzxmMwMCQJtja7YzGYYyQjHUaYzGYQEtYhlGMxmGuxFYoCLxDJEMZjMWIjSOuu3QdsTiMEcsaxmACGaMVy27YGf8phdrMag9wN8bxmEBkvmwf8AxTyAfssdS/RsB8l4rthrgTUT7cTNC3MjfRsfmMZjMMB6y/DWnjsykqwrS6I5AI/C9Ag+/fASBIklaBYUITkXtx6QDYQkID8BjeMxjJu6LSA3iLxBIqNISXYAEBzaj4CtueBkTO6ee0jeyajXZAaO9dTjMZifAM64yv3mXj/CFH8v6YCcblJzDe4/kByxmMxUQF3xA3qAoCr5Cug/rhg4Nlh9iUD/ABJFUn3c8axmLkJdjz4e4R5eZSEuXUxmV9QHqMbLpFfE8/diP/ijAuuAhQGKtbAUTutX3rGYzCvlFVwf/9k="/>
          <p:cNvSpPr>
            <a:spLocks noChangeAspect="1" noChangeArrowheads="1"/>
          </p:cNvSpPr>
          <p:nvPr/>
        </p:nvSpPr>
        <p:spPr bwMode="auto">
          <a:xfrm>
            <a:off x="14922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600"/>
          </a:p>
        </p:txBody>
      </p:sp>
      <p:sp>
        <p:nvSpPr>
          <p:cNvPr id="41996" name="AutoShape 12" descr="data:image/jpeg;base64,/9j/4AAQSkZJRgABAQAAAQABAAD/2wCEAAkGBxQTEhUUExQVFhUXGBwaGBcYGBwaHBgWHhoaGBwcHhwYHSggHhwlHRocIjElJSkrLi4uGiI0ODMsNygtLisBCgoKDg0OGxAQGzAlICQsLCwsNCwsLCwsLSwsLSwsLCwsLCwsLCwsLCwsLDU0LCwsLCwsLCwsLCwsLCwsLCwsLP/AABEIAJUA4AMBIgACEQEDEQH/xAAbAAACAgMBAAAAAAAAAAAAAAAFBgMEAAECB//EAEAQAAICAAQEAwUFBgQFBQAAAAECAxEABBIhBTFBUQYTIjJhcYGRFCNCobFSYpLB0eFDcoLwBxVTY7IWJDOi8f/EABgBAAMBAQAAAAAAAAAAAAAAAAABAgME/8QAKxEAAgICAgEEAAQHAAAAAAAAAAECEQMSITFBIlFhcQQTsfAyQoGRocHh/9oADAMBAAIRAxEAPwCjEAeYxbjUD8VfMHHlManufqcTrD8frgoVnq8cw7qfnX64kOai5F1HxIx5SMsO2Oo8uOwwqGeqZfiMSnSXjPYlhy+vTHT8ZgX/ABIiegsEfPfHloy47D6YkWAdsMD0V+N5e7aaMnsDsMcHxFlzsJV+Vk48+8nFjhqgTRE8hIt/DUMKiZSpWOJ8SZX/AKt/X+WNDxPlOkh+SnFjjOQXMB/PyzQSKSFlA9DqDsb6fP64QcxkdDVYI33GIhJSMMP4lZF1T/fkdj4pyv7TH/ScaPivLAbF7/yHCSIsdeQe2LpHTY5N4ty/QyH/AEnEbeLMv2k/h/vhS+zntjf2U9sOkFjUfFsF/wCJ/D/fGj4ug7SfTCgYG1VWJfsTdsFILGg+L4P+5/D/AHxw3jKAdZP4P74VnyTdsU58qR0w6QDmvjKA8i/8J/rjZ8Wxfv8A8P8AfCZkOHPJ7O3vq8WsxwSVRu9f6RgpAhmPiqP9/wCn98c/+rY621n5f3wnx8IZt9Wr4rf6nEuSyx8tdumCkHQ0nxdH2f6f3xpvFqAfj/h/vhVSPn8cZPAdJ2wUKxlHixOdP9P74MZbjOTeMk5spJWyNAwF9tQJGEIwHtiMLgoLG3/nCtykT61jiSZjyP53hQkjs44II5Ej4GsFBYTg4acXY+FnBmCIYtpGMKxgNeEnHcXCcMSRjE6QjCChfThGJ4+DjB0RjEirgsAMnBh2xIeEgbjmN/ng6mMesAURy8QzCSSKZmkUEFQ4UimUNpNAbWcLeQ4QrIoJ1Ak/I8yPrg3xNQxmB6wof/qw/lirwSIJHGo5A/rjOMfJGDT8hR83/wAKL+F47sawQb2OCC8OHbBRxiMNjRM001XQPbh4HTEf2IdsE5HvEg4ZMeUbYYgWuQHbG2yowWm4bLGhdkoDnuMBM5ndCl2SQKBZJUgYaTYHL5cYGcQyox2vHIWNeYoPQXufkMRZnOoeTr9cIGd8JTSVAA9V7m9q+GCUhLa1YD09Rfa+uIOHzyQ6mVlUeUp9QBsE7Vf8sZLn1R2s2pWr5nVVc/5412WpGr2JY8mFQnst/leKuRyQOXiFfgX9MFM+wGXkI6Rt/wCOMii0xqOyD/xxmWAcpw0UDWLs2RXSBXMgfngjDDSj4DEWYXdB77+gwADM7w8dBgavDd8MzLeI2h2wALacN54izPDBhjjj/XEGYTAI1C2LKvgdFJi1Gx7Hlfy7/DEsaCERxZVsUob325DUfh3xMXrCtDLmNriusuMdztvhiLurGtWKwkxqaYhTRAajpJ5XgA6m3lI/ahr6Mw/ninwU3GpLKOu5rl/+7d8ZFnSZYzItOUZQFqma1PwrHHACvl+0uzlbJAH1OFDozxqk18v9STiHGQjaavlt13NXhxykomiV5AlkMoPpHIfvHClmeEtKrEwubBogXYG4IIG2FYeVmC0kwdAF0BNAd7ALE7kBef8AusXCbgzWcFkj10PkOXQhy0qkKN9Js3V9cGsnxqNnBSQNEyqF2N2Ote+x9MInDs3Gj1KsugRDTRCkkftAEb1iLhKtJGC5bUdVcjte19NsZRyJzca6/s/r/Zbg1HauD0TxHOvkP6hfax3wi+Kc8hgkGoaRprSv4dgTROLcWSWioV/N/Cqr6Tt1Nc8DeJ5CVkIRC3yLAb/iA6Y0jkVOiJQa7EqdFWVtEutCNm8uiTvzsdMCsnkdTovc/wBMNU/AZWYkwoPQPZDgWCb2LCie/LFjw34dnjzCylUpCN2YUvxXr8BhSkoq2EYtukM7oypJ5WklYo0RiVIBBa6Bot8sCLbcOoo6qBA/ZJ2HMb1i+PEIi8wq+XPrNRvCxLHpUgNAe6sDPETTSyRuI40dbPoe1JsdQeYofnirjrSCpbWywprKZhSd9xyrnQ5YPZlPSfhWBoiQxlLLlnAc6gCr3qN7G+X54JcTzaRLrkJC6hZUWau+XXCXQPss5jJhQCGuwCOXLldqSKvA+UXIvuUn60MEM74oycqBYpGJrVp8kqa5V9TgdmMzEr7uNekalNbbmq6nFum/SSbYY5mAC42syt7JB+BxFnDthDIFXYfDFebliyx2OOcrlvMcJdA8z2whAiWAotk3Z7Vt0wwRyh/s5FU8bxn/ADVY/PATNcDa1LOWNVttW/X34v5MiOJY+RjYsrFrr6b455t6r3OrFji5vmkd5aQkxf8AciZP9S3/AGxyjkqprmv6bYt5fJuw9TFaYkaRRs+/fti1BwJAT6GJPUlj/PExk75LywxRVKVv64KaA9sallAsF0vtqF/TDBDwmuUY+YH88SxQoW0iSLXV6Qylq70u9Y22bOWipwvgEsya0rT3Ni/gKvBqDhCZfWW8uW1pdbBaPXYNt8ThR8aQyrG5Uy6PSGMYfYb7kjasLXE2ZfJaOdnFquo1paz1+HQYmO7bsctUuBkyk4gzEMgdUAVgJAA4Bqrq/cPrgfmMypaQldQ8wMDXIX1rlzF3gRkMyomNxhow4IU/jFspBuh16YuLLEWQIrJaOCLIBb0aQSwvmDzvF1yzGN+pDPl5szl/MKzLAp08xrYDSSdIsqAe+AWU8SnMFElWJ9wNS+ljZA9RHM6b2w45grIj8jcAuj1GoH9cedeEREZ41hd2iRmNkBSBpr1Cu/XpWJTVfRurb+Wehw53Kxkf+2yxVTSs4Y0VNV6jQ587rC1mHl1yZhstHbqpEYDUGO33YA3raxiWThaTavvGYISNOr8V7YOxzvAhkBDxWioDbHVWkgn8Hq3vrWIg/IZPTafgSuEExeaZHlWVjYBUlVWyetEWdrG1DB7Lyv5fmwuWQodcS3rGnkwB5Lz+O2F/ifFRm855iNui6WbQdDKDuOtXfX8sTTZyZWkcqzChrEekE3YBF9L5jrjZPyiIu0O4EDQrMJIqYCwWFqTyBHMH3YH8UzMMMgiYUbs37NAE8+fLCjksmWMUgcbuF8pBunrFlu6/pgj40y3m5jROGj3NEAlSoqrrcX1wsmGOWDgxrI4NNEHFM/l5PKWBgUR9UwWUEnkbUHcqKNjFHO8B9AneRUVmkoSCgulhzNHc2CNsD4+BgAlJYXi7K3qv3Cu+GmDLSDh6xSAMY3OtifxS7Ab76SVGF+F/DflzUL4fwPLlc1s/AJ84+ZGqlS7sDzNahdH09KxY8ZZrTHGkikOWs2RoIHUFdxV3virxBPJkiIUB0pq1K1WK3qq53R3xrxNIuYkAJ0VsFJ3s1joywUJuKdmcW5Rsr8NlRZdN1sAZGPNb1cq54I8R4WJH8xwdTXoYihpsgEEGyOeBnDp4iXhZT5pexICD6QBSkEVXfli7wLP684uphGIlYgkgWCbr1Hr7sZJ8lOPBc4Tw9YSQv4gNTdDXx36nri5OLr3YvZycMLVtVGiRvR7XgY74YjJOWCfhZFLuzUKAAvuT/bAh3xc4ZxFI1KuhNm7HT5YPoF8h+GXKSxAjaZBWnWtMevpG/wAzis0UQGoolUwJPTa7+O2NcJ4akJIjLeob2bxX47kcw0X3FawwO/IjkQbGISilwO23yFuHzeZ2NKpJHW7393LE8GbJlMRCLV7i9VdOtAYr+D+CLBmmmnlUa46IalXUKo0x3PPB3KRcPhk1rK0j1VjVIT8wN+fesZylr12UlYSyHCo5E1a9SsKNfDcYW4/AOSyP3uTfy8wqsAZJNQexyYdNxYIHxvHn8nGszBFnEikb7mUBRV3HrYeyeR0kYUj4hzOZzEQeQgF1GkPQ5jc1jRWyWejQ+KMy4YSstA73qq73DKPT8Dyx3muDJm0aSMIHtW0hxpWiO3zxbiiXMu0SxxrpHpYyBdbGjdE2bA6YHngedyMc1x1G120emgoHNg38sJTV0PXizvxZmSEOW9JjRgysNNrsARftHmTveEmBGAUFqALLZs3sdt+R2wfzeZbMKJN9Hlqo1CiSAAaA3Hez3xXnaJxcV0ZTSsaq7FWfe35Yf8xlF+pr6GxcvNGPUokAQDUhohDyLKfa/wB7YF8ElyHnuMrGVIXfY6RvuaJJUn3bbcsEuO8WMa7IzaIlDgAEaqHqO/Ib7reF/wAIcGlj0lfLU5hEKFzduC9kqCGNjoL6YNeODSybxBwUvLcf3aoussjVqJJJNk+o+kbdLwVyBllyaTBRJrGoqKDMtHTR7+7FHiYzUDl8yY4kZSux1I9HoGsh6OOsv4xijESAxxopBQ+0AnIqyjce49MS4vUUkpKmS+EfD7jzy0Ji1abQupdgNVkgdADy9+K44WkUkygABtHpo6SNz6b6Wfr8cHOCZYli4YsADpdSKqjv6dhue94OzOkseiZQx2IYek2NxuOW4xy5lOUXC6v28cm2FKFNeDypGSDPyFkBQKNgxUqwo6hXPfvths4b4vgzXol0lhzIs7ctXLlyG2K+Y8NRTyBqkGkGtJHpUmiTY9ZvasJGe4U2VdJPNAGuko04cbBvZ5e7HXiWsUk+iZtSdsfT4USSTy4h5dMqnUpQqG3BF8+mO85KJJszlLB1ROoro8ZDL7+YNY1wfiXlzZoU4RHDKzXbGth26XQ5YF+JeJMIY8zo8vMFdRkQbLJzO25Ixq3zaM0qQL4M+XM2qSRI42HqtdRD0KN9+mIM4IwA2oQsg5lbBG4Fm97+uJ/DXhiPML5iZjROCr+oDy2u9q2Ngj88FuIZNDFIkia2vRNo5al9lgL5kG9j0w55N5WEY0hOycDIfOU+dYPqiUmtuoF/ngdmG8ylqiSAdSjahv7P88Eo8w2WcqimJS2ykk2K5k9QfnzwXy/hhSgkjkILEtudr7DTjKMrbR0ZsGuOMk79/sK8CmVIljVifkRZ+fuGLc0SnmKPcbflywJyPDGi3uz3LE/+WCftDse2K1OeyrLl+xv8jis4rnti9XwxHIR8RhBQ+Re7HbvuBf8AsY4QY0iWSfl9P74UvYEVc7mlZwlbjqcahkDAEEEHkQdji34iXJZWBGn8wzTo/l6bPqC8zVAAWOeK3gvPZZ+ERFIxrjVElJQijYDEEjfbtjOeJydmkZ0qE/N5UfbMzGfZlQk9vZv58jhDhfIxGwZZmG4saRfzo49Z8TZdY87GygVoW/qwP5Y8tlaOKSWGPLEurMNW7EVy2F7HnZxorSol8sbuIIskfmpZGlWVhXKyL3+WOMsJJ2nSWZnjVSEtrVdSWNIvvYwU8PZdWykZPIRjWt2b1An4cjjjJ8HikzzRyaqMI0FWKlSrEWCOexHPDZKF/N8InhEMkjJ6tOy2SNS1uT3rli5mOEfaJItKuZHRajVCQ9FRepRQA633wyPolUM4LoHkWgQDUbEAWQRfvrpiz4ezKiXLtlC1LqQ661aWIJUUeYC3Z7e/GcW65E/47+BX4kuaymc8lkeNQS2/rV4QRqrVepelAA2cPHiPi0zowkgYRxMjJIpUFj1rtV/PF7xhlRIVkYamVGVXL6CoauRJ7gG+lYRkyT/YWhZpWZShVD6rUmyxs8+t7123xoqlQ+jvxEXzkUIMwJUykLIPLEwATStg0+4I2a98JOY4QwkRswscEbOCy2Qyr1A1g8hvQwZza5dYIEkWYVLmFcyatGqn8po9tN7blR2wP8NcTl0hS7PYWojpkDE7Vpa9z22PPFMBtyviDLZDLL5TkLLJJobdiUU1qOrmfUDR53hijZlNuoKbA6bsWDZZD6gD+7Y+GEviH2RkDTwiJ1JAWNrYyFq0iJia5b1XPDGqxZyF4jmvJzAsgq2k6QKK09ahXOjjJw9y1L2CPDczppHAeCiVnU2QdV6T76PL3Y23AcvGXaNw6TetY29SnY+lW3IUnegemEnK8XmTMuM3GyIkftRRsqnYBWZd1APU0cWPCPi+IuuWCDy2oJGinQXJrrulc7G3uGJ0alcQ2sj4blZPvpEbTQp11UA7HYEPZO17DfEnF4ZzFG/mqHJIUqwpT7Lek9aI93bDbx/h8KIgOlleRQGJ3JU9RzvmNVYp+M+GmTKjX6plLeU0RVY1axSUPcB154uDtdA+WL+QyjRhY4jqITSTQ9QWt9yO+M4bwqT76OSws406tvTJvpbY8+mKs/EjGkYj9UsgEfp5qTdsQPZb08sHgGbLEREhybtt/UKsmvhfzwdci+BU4nw55Zstlnkry1OqxT/GvgAOfXDflMiEQIi0q8r/AK4q/wDLVbNDNa/MLIPUpoBuTWh3F9uWDBfbGqboTRWfKd/phg4N9iFBoVVv2jbD87rC79sjL6NY1D8PXfliyBjDLJ3RcEhu4h4fgmF6QD0dNv02OAfEvBCabjZ9XWwCPjtWKDcQmiRjC+lq9N7rfSx1GF3NDOT39oz0zA/hjqNfy3xMW/cp0/A7tLpF44RyB/vnjiQDYdz+Q3xd4dpMqg8rs/ACz+mNVzIxJuEwwZ2Q5iYBmh+7hjYioqrVyq2JAu9XIYK+JEU5SbZUpDqP4QvM7L+Xvwr52WGJ3fZA7ajZO7nnQJ22rYYF8c4uj5aVQz6WXSTTgb+8isTbsZvjeXaREk6iPce8FTz+uPOfGM8keYZVmMaOAwVQbYkUeQ7jvhjbPyyw6SxUjY0fruMSwD7qny7SyVpDigdN7feHcfLGgrK3/DF3WOYTK4jJBUstXY3H+++DecRhmopof8jaj+EkEkV1FY1wqGawrLHHH0RLY/xN/TBqPyIXVpQx56FsUWr8RNADCavgEJ8Wcdo2CxMLzDmmIGlWCkk/HU1fDG/DMjJ5u5HllTsaOnW11gjm5MzMNCr9nUtcjmOyqE/hMepD25jFCOKWGSfy/UWAUx2pJWyQbbrz5YzpQM8suU2WOKyjOEM8j1ErFRposGu9WvpaitsRcJf0vbRjkSQSrADSRfOxZIFViaOW5RGVB1KynUW6jULrtvyN40nDVjbygWe4KdlU+3+E6ee/bFuSXY076LaZ77SpjzISQJM5IZT6d6Btd12/Etj9odcQ8biaDKqmTy5CxSI4ewWiNneRTuy0dmBIwxcE8CzPD5kx8mdpDIFU3ovcAkdfdyxteBT5ew6qSLKlGoHbcgf4ZPUbqe2HaLSdCZFw8Z1JC6xxvljJrkCtpmdaog36av31vjOGZ5gpRkiNnUWd1f07cgpJPyrFCfNTeSgQsg1yMzK1GyQTqU9Prgtl1EjxkRLqk2rSFDUbJ2oWw/TCeRdDRe8Kx5iTNZu5H8kAeWLWgCSPY3oEdKxJxLKRR6p30xPCrWUXQa29QUbE0NqPXFPwxxrypsxIiFVjtGTkaBYA7/kME+KZ+PM5fLIyh2l16vMFERRW72Af2igH+b44m/UUuuv6gTJ8QkzTB4cykugjZaRwhvZkkFn473i8c0zNJEFYOFLMCCqg9wOh+H0xyuY+0RaZRHpUxvB5QCvos3tW4AFVi5mcikayqczJHpB9UiB1o7nUQCQoOwobDD4rgTdyoBQZSRVWQxR6mIto6BXcUdttR5b74JeJco615M46h1iUCmHQ2OZ35c6OCOTPmDQ8UZN0JspNGK2G7RSaDdVtv3rDLwfJ5ND98uqTkXYelq5HSp038sVtq7YjzjwrmJfKlCxapkIliLqacA+pL7ECsG8/xS8tJmFVA6xl2iU2A/IgVe1+/DtxXhCShkVgqlSFN0vy00Opx5JHwrMZKUFsv5+xBG7LW4ohfrt3wKdoANw7iiZmeGORRM0hWyoMbh+dgxkAha649GVrxR/4b+HVDy5hlGVN+nUKIB3pde/zrBvi8USyfdOWBsmxVH3bCxjPLyVAGZk8sVJeWO5c0pkdAbdACw7Brr3dDiLMHljNIvwH4yWY+7b+ZxeytJrPmxRPoOhpt11Egbixq2vYHAzJo9b9d/r8ScC/EsZ2ctflkNXYcm/InG2Pr7MmG8nxjIZdmMuafMyly9RRMES1AKqvsgbXzv34g474gy+bWLL+Q8UbOW1MRZIB6C+97npgUvDATqvY7/HGcRyQ0qymtDBif3Rz/LF+Cb5B+T4WImdLBUMa36Xy+mGrhCjy6FD8/wBcBVkQynb22PskGjdb/lhiycBAIGEMkRAOn5YpeJ0XydRUEKQSDW/u3wSjgOOONR/+3kpSx0nlv88OkJsU04tl/PKrqiYgek60IY9iPS3TASfxTmEkKzRRlT7MjABuZGoMP54OJxtS4d4F1hNNkajXQjVTA/I88ef+K5SMz96jtCoNAWuoHetXSjhiY/DgjyMpWR9TqtBWAu/82245kdsccWSaDNQsZSE9mPyxZ2On1M1Emzd4u+EpbihapLZAm11RXTdEkWPeBi7xbhpjQCadAFZSHKAfelgAbG1ONjt7+mJq+0UuOgvwrxbK6t5TrIUIBWZGjKj3mt+R5XjjxV4pYZRnCqsx2AB1gAHc/MbDC7Jl86hNElbHtDVyvtTfnibNcNaeJwaTVzPb4A/pjOzSqAmf425dSVVlkPIxqdI07m+f59cQvx5mkyyRokQAfSwstXpX0hz6WAOxN88Do8ygzJiEhQKCBZ3bbf6k4M5Ph8TTnzFaJ6uNhumhgLtdwRYwJK+Tnxyd/Z3wbyH4bOzxsJS7Ay67My6yAHN2rKNt6+JxU4a3lLmpLARYGjS9yLBY/C9vpgzw7hBywjg86JyS8tlaWhyU3dgluuBue4UrjMQ6xGWUeqNS8a7lSSB6lXlRwWthXLf/AALaZLWsAUBtICDcrqUgMQv7wKnDxk44pohG7MDKlqevbcDmK6YCRcGaJsv6CfLlXUyEum40HehQo3uBzxtFkJjZAdUS2ByDotq4H7w5j54T5ka48krp9eP0CLEiTOJJGsZ9LJR5kpoGk9QdOGAny0Uc6CrzrfYczhZyuZZQjSi9W6EnmAdwb64MjjULny5RoY8lkGzf5W9k/DngmnXBcWtk5dBPJ5uxaEjcggjqOdg7HAfjvi+KGQpemQLbCNNPpG9seQ+WDGVRQPTuLJ538d8Ikz5dpi2YilZiDaCmANWfMN7jkAna7wY432E3HZ69eCObxXJNMgj9piANizb/ABFDDbm8u6aS40lhsCbO3P8AXC/wbxFkVzGsZaQzMQAzEUNqpFBIXblhg49mPM0ypIHTlpF2K2sjkOfTFzilEI23SBiwIrs4FPJWo99PL6WcQyv6uw2FnkMUuKxzmSNU1gFwxI2pNJtb7Hc98Uo4/uBIZHkzMj3p5LHFv7K8jZ+dYzv07IqSaerPQMqxxUzcQYsG5EUfhizC+1Ykgy188bGQHXj2Tgysayyr56AqUOoliDV0oJ9/zwPXxWsqPHHlJJAwAutAHzY6sMT+HIS5coLO5Pv5Yv5LKooOlQOXTBqgsB+G+EtoEkoOs7lSK3HU9++GfLrWOgTjtbxTEYseLEOICvvxIjHEjBuZ4bG2zRofioOBWb8Or/hM0fu9pT/paxhokX8sRSpXLFREwVwzgRrXJmFEosCgUAHc/hJ+WIs7llzcemQo4RiasUVBq9qO1fQ4uzy2CtWb9Q93QfPFBlCOJGW9IOwrkRVfDBQC3xni/EIvvcsNSg0YnpwY/wALqTuG6EA9sMfCpRn8lBMweFi7MwRRKLFoLAOoDe/1xV4nlNbKqA+VpJ3HtahVHfpyxrIxvlYkijiR0S6Fsr6ibLawdVnE68jb4AX/AKAn8wtG+XzAJv29LqelrIAefQHFQcJzWXzBeRMwNyfUCyKu9CztXuusPSceVv8A5RJGR/1UWZf4tnH1wS4ZnFI+6lDDfaKYn5eXNyPuvCcSKPPc3xcrMzKoZ1UL6bFdWqv97Y5j4qgZCdSudQPMGm0ldxRuweffD9m8lFIbligZu8kbZd/402P1wKz3hHLt6guajI5MpE6WevpOrEuNIhqSqiplc3cRdSppSWbYmy3s6gb+RwrwszzSLGp8yLzK0XZGokn4UcFJPBemzDPBIRuV1NC1DcWjCvzxx4a4bn482uZgiuNrbXIyqrIxF+q7HLl7sEVTNEuvouNkg0mXiIBCwkkHuQAMQ57K+WBHLTIfZY7lT2P9cNHiHg7yTs0KFCY1BawFX1XYJochyxksWXZLdjJzBVBXuPqbb6DC6LFpMhPloT5LM5ks27ekX+z8fcRhWmy+Y9mVNQ2rQdFDttz+d4Zo86YUXWWaF7KA+0vYVy5VgTxvi7remKjVgXuRjRP2EU8tkNI1iJVYchZLH5kUo/XFdeLtFI7RtasptT+0AeXY/lgRLxzMLKHV/LKm1VhfxsixXywWycsUpM6RLGACzoo9Ovrz5C+mG1Y4ypj9wtMvmI/LErOxogajZtdyXO+ke74YTeNRssxTl5YCrW3pXYEA74ZOGeGXTKrmocwhqO5EJqiNyARyPuPXHX2yGVgs0dTDb1jcd7BwvhDbvsJwjF2BsZjMCILtYkij9PzxmMwMCQJtja7YzGYYyQjHUaYzGYQEtYhlGMxmGuxFYoCLxDJEMZjMWIjSOuu3QdsTiMEcsaxmACGaMVy27YGf8phdrMag9wN8bxmEBkvmwf8AxTyAfssdS/RsB8l4rthrgTUT7cTNC3MjfRsfmMZjMMB6y/DWnjsykqwrS6I5AI/C9Ag+/fASBIklaBYUITkXtx6QDYQkID8BjeMxjJu6LSA3iLxBIqNISXYAEBzaj4CtueBkTO6ee0jeyajXZAaO9dTjMZifAM64yv3mXj/CFH8v6YCcblJzDe4/kByxmMxUQF3xA3qAoCr5Cug/rhg4Nlh9iUD/ABJFUn3c8axmLkJdjz4e4R5eZSEuXUxmV9QHqMbLpFfE8/diP/ijAuuAhQGKtbAUTutX3rGYzCvlFVwf/9k="/>
          <p:cNvSpPr>
            <a:spLocks noChangeAspect="1" noChangeArrowheads="1"/>
          </p:cNvSpPr>
          <p:nvPr/>
        </p:nvSpPr>
        <p:spPr bwMode="auto">
          <a:xfrm>
            <a:off x="30162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600"/>
          </a:p>
        </p:txBody>
      </p:sp>
    </p:spTree>
    <p:extLst>
      <p:ext uri="{BB962C8B-B14F-4D97-AF65-F5344CB8AC3E}">
        <p14:creationId xmlns:p14="http://schemas.microsoft.com/office/powerpoint/2010/main" val="3117068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079" y="4744169"/>
            <a:ext cx="2409825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753694"/>
            <a:ext cx="2676525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9825" y="1794731"/>
            <a:ext cx="2740605" cy="2074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556079" y="1192501"/>
            <a:ext cx="4014561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s-ES" dirty="0"/>
              <a:t>2 </a:t>
            </a:r>
            <a:r>
              <a:rPr lang="es-ES" dirty="0" err="1"/>
              <a:t>MeV</a:t>
            </a:r>
            <a:r>
              <a:rPr lang="es-ES" dirty="0"/>
              <a:t> Van de </a:t>
            </a:r>
            <a:r>
              <a:rPr lang="es-ES" dirty="0" err="1"/>
              <a:t>Graaf</a:t>
            </a:r>
            <a:r>
              <a:rPr lang="es-ES" dirty="0"/>
              <a:t> </a:t>
            </a:r>
            <a:r>
              <a:rPr lang="es-ES" dirty="0" err="1"/>
              <a:t>electron</a:t>
            </a:r>
            <a:r>
              <a:rPr lang="es-ES" dirty="0"/>
              <a:t> </a:t>
            </a:r>
            <a:r>
              <a:rPr lang="es-ES" dirty="0" err="1"/>
              <a:t>Accelerator</a:t>
            </a:r>
            <a:endParaRPr lang="es-ES" dirty="0"/>
          </a:p>
        </p:txBody>
      </p:sp>
      <p:sp>
        <p:nvSpPr>
          <p:cNvPr id="6" name="5 Rectángulo"/>
          <p:cNvSpPr/>
          <p:nvPr/>
        </p:nvSpPr>
        <p:spPr>
          <a:xfrm>
            <a:off x="1379125" y="4211796"/>
            <a:ext cx="2328779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s-ES" dirty="0"/>
              <a:t>60 </a:t>
            </a:r>
            <a:r>
              <a:rPr lang="es-ES" dirty="0" err="1"/>
              <a:t>keV</a:t>
            </a:r>
            <a:r>
              <a:rPr lang="es-ES" dirty="0"/>
              <a:t> Ion </a:t>
            </a:r>
            <a:r>
              <a:rPr lang="es-ES" dirty="0" err="1" smtClean="0"/>
              <a:t>Implantator</a:t>
            </a:r>
            <a:endParaRPr lang="es-ES" dirty="0"/>
          </a:p>
        </p:txBody>
      </p:sp>
      <p:sp>
        <p:nvSpPr>
          <p:cNvPr id="7" name="6 Rectángulo"/>
          <p:cNvSpPr/>
          <p:nvPr/>
        </p:nvSpPr>
        <p:spPr>
          <a:xfrm>
            <a:off x="5225819" y="4211796"/>
            <a:ext cx="23769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/>
              <a:t>NAYADE: Co60 </a:t>
            </a:r>
            <a:r>
              <a:rPr lang="el-GR" dirty="0"/>
              <a:t>γ-</a:t>
            </a:r>
            <a:r>
              <a:rPr lang="es-ES" dirty="0" err="1"/>
              <a:t>source</a:t>
            </a:r>
            <a:endParaRPr lang="es-ES" dirty="0"/>
          </a:p>
        </p:txBody>
      </p:sp>
      <p:sp>
        <p:nvSpPr>
          <p:cNvPr id="8" name="7 Rectángulo"/>
          <p:cNvSpPr/>
          <p:nvPr/>
        </p:nvSpPr>
        <p:spPr>
          <a:xfrm>
            <a:off x="5463944" y="1054001"/>
            <a:ext cx="33123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err="1"/>
              <a:t>Collaboration</a:t>
            </a:r>
            <a:r>
              <a:rPr lang="es-ES" dirty="0"/>
              <a:t> </a:t>
            </a:r>
            <a:r>
              <a:rPr lang="es-ES" dirty="0" err="1"/>
              <a:t>with</a:t>
            </a:r>
            <a:r>
              <a:rPr lang="es-ES" dirty="0"/>
              <a:t> CMAM (UAM)</a:t>
            </a:r>
          </a:p>
          <a:p>
            <a:r>
              <a:rPr lang="es-ES" dirty="0"/>
              <a:t>5 </a:t>
            </a:r>
            <a:r>
              <a:rPr lang="es-ES" dirty="0" err="1"/>
              <a:t>MeV</a:t>
            </a:r>
            <a:r>
              <a:rPr lang="es-ES" dirty="0"/>
              <a:t> </a:t>
            </a:r>
            <a:r>
              <a:rPr lang="es-ES" dirty="0" err="1"/>
              <a:t>Tandem</a:t>
            </a:r>
            <a:r>
              <a:rPr lang="es-ES" dirty="0"/>
              <a:t> </a:t>
            </a:r>
            <a:r>
              <a:rPr lang="es-ES" dirty="0" err="1"/>
              <a:t>Accelerator</a:t>
            </a:r>
            <a:endParaRPr lang="es-ES" dirty="0"/>
          </a:p>
        </p:txBody>
      </p:sp>
      <p:sp>
        <p:nvSpPr>
          <p:cNvPr id="9" name="8 Rectángulo"/>
          <p:cNvSpPr/>
          <p:nvPr/>
        </p:nvSpPr>
        <p:spPr>
          <a:xfrm>
            <a:off x="1907704" y="548680"/>
            <a:ext cx="60058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b="1" dirty="0" err="1">
                <a:solidFill>
                  <a:srgbClr val="FFFFF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Electron</a:t>
            </a:r>
            <a:r>
              <a:rPr lang="es-ES" sz="2400" b="1" dirty="0">
                <a:solidFill>
                  <a:srgbClr val="FFFFF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, Gamma and Ion </a:t>
            </a:r>
            <a:r>
              <a:rPr lang="es-ES" sz="2400" b="1" dirty="0" err="1">
                <a:solidFill>
                  <a:srgbClr val="FFFFF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Irradiation</a:t>
            </a:r>
            <a:r>
              <a:rPr lang="es-ES" sz="2400" b="1" dirty="0">
                <a:solidFill>
                  <a:srgbClr val="FFFFF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es-ES" sz="2400" b="1" dirty="0" err="1" smtClean="0">
                <a:solidFill>
                  <a:srgbClr val="FFFFF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Facilities</a:t>
            </a:r>
            <a:endParaRPr lang="es-ES" sz="2400" b="1" dirty="0">
              <a:solidFill>
                <a:srgbClr val="FFFFFF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653099"/>
            <a:ext cx="2943805" cy="2207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5088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rma de onda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orma de onda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1158</TotalTime>
  <Words>1481</Words>
  <Application>Microsoft Office PowerPoint</Application>
  <PresentationFormat>On-screen Show (4:3)</PresentationFormat>
  <Paragraphs>171</Paragraphs>
  <Slides>26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9" baseType="lpstr">
      <vt:lpstr>MS PGothic</vt:lpstr>
      <vt:lpstr>Arial</vt:lpstr>
      <vt:lpstr>Calibri</vt:lpstr>
      <vt:lpstr>Constantia</vt:lpstr>
      <vt:lpstr>Frutiger 55 Roman</vt:lpstr>
      <vt:lpstr>Symbol</vt:lpstr>
      <vt:lpstr>Times New Roman</vt:lpstr>
      <vt:lpstr>WenQuanYi Micro Hei</vt:lpstr>
      <vt:lpstr>Wingdings</vt:lpstr>
      <vt:lpstr>Wingdings 2</vt:lpstr>
      <vt:lpstr>Forma de onda</vt:lpstr>
      <vt:lpstr>Documento</vt:lpstr>
      <vt:lpstr>Graph</vt:lpstr>
      <vt:lpstr>Fusion Technology at CIEMAT Overview of Material Irradiation Activities</vt:lpstr>
      <vt:lpstr>CIEMAT</vt:lpstr>
      <vt:lpstr>Fusion National Laboratory (FNL)</vt:lpstr>
      <vt:lpstr>PowerPoint Presentation</vt:lpstr>
      <vt:lpstr>PowerPoint Presentation</vt:lpstr>
      <vt:lpstr>PowerPoint Presentation</vt:lpstr>
      <vt:lpstr>New irradiation facilities</vt:lpstr>
      <vt:lpstr>PowerPoint Presentation</vt:lpstr>
      <vt:lpstr>PowerPoint Presentation</vt:lpstr>
      <vt:lpstr>PowerPoint Presentation</vt:lpstr>
      <vt:lpstr>PowerPoint Presentation</vt:lpstr>
      <vt:lpstr>TF-triple beam facility</vt:lpstr>
      <vt:lpstr>Physical phenomena during irradiation</vt:lpstr>
      <vt:lpstr>PowerPoint Presentation</vt:lpstr>
      <vt:lpstr>PowerPoint Presentation</vt:lpstr>
      <vt:lpstr>PowerPoint Presentation</vt:lpstr>
      <vt:lpstr>Radiation effects on structural materials</vt:lpstr>
      <vt:lpstr>PowerPoint Presentation</vt:lpstr>
      <vt:lpstr>PowerPoint Presentation</vt:lpstr>
      <vt:lpstr>Modelling</vt:lpstr>
      <vt:lpstr>PowerPoint Presentation</vt:lpstr>
      <vt:lpstr>PowerPoint Presentation</vt:lpstr>
      <vt:lpstr>PowerPoint Presentation</vt:lpstr>
      <vt:lpstr>PowerPoint Presentation</vt:lpstr>
      <vt:lpstr>Conclusions</vt:lpstr>
      <vt:lpstr>PowerPoint Presentation</vt:lpstr>
    </vt:vector>
  </TitlesOfParts>
  <Company>CIEMAT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Fusion Technology Division - CIEMAT Overview of Material Irradiation Activities</dc:title>
  <dc:creator>Roman Chacon, Raquel</dc:creator>
  <cp:lastModifiedBy>Kirk</cp:lastModifiedBy>
  <cp:revision>90</cp:revision>
  <dcterms:created xsi:type="dcterms:W3CDTF">2014-05-07T08:30:14Z</dcterms:created>
  <dcterms:modified xsi:type="dcterms:W3CDTF">2014-11-04T21:59:21Z</dcterms:modified>
</cp:coreProperties>
</file>