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86" r:id="rId4"/>
    <p:sldId id="266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80" r:id="rId15"/>
    <p:sldId id="283" r:id="rId16"/>
    <p:sldId id="288" r:id="rId17"/>
    <p:sldId id="282" r:id="rId18"/>
    <p:sldId id="284" r:id="rId19"/>
    <p:sldId id="287" r:id="rId20"/>
    <p:sldId id="28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7BBFC-A44D-4FAB-9027-79912B783FC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37CB519-DB4F-49FE-969B-293CF5EDB425}">
      <dgm:prSet phldrT="[Texte]"/>
      <dgm:spPr>
        <a:gradFill flip="none" rotWithShape="1">
          <a:gsLst>
            <a:gs pos="0">
              <a:srgbClr val="CCCCFF">
                <a:alpha val="68000"/>
              </a:srgbClr>
            </a:gs>
            <a:gs pos="17999">
              <a:srgbClr val="99CCFF">
                <a:alpha val="65000"/>
              </a:srgbClr>
            </a:gs>
            <a:gs pos="36000">
              <a:srgbClr val="9966FF">
                <a:alpha val="82000"/>
              </a:srgbClr>
            </a:gs>
            <a:gs pos="61000">
              <a:srgbClr val="CC99FF">
                <a:alpha val="72000"/>
              </a:srgbClr>
            </a:gs>
            <a:gs pos="82001">
              <a:srgbClr val="99CCFF">
                <a:alpha val="73000"/>
              </a:srgbClr>
            </a:gs>
            <a:gs pos="100000">
              <a:srgbClr val="CCCCFF">
                <a:alpha val="77000"/>
              </a:srgbClr>
            </a:gs>
          </a:gsLst>
          <a:lin ang="5400000" scaled="0"/>
          <a:tileRect r="-100000" b="-100000"/>
        </a:gradFill>
        <a:ln>
          <a:noFill/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9AA0E8B-0DC5-45E2-99A2-BF5A53F55AD8}" type="parTrans" cxnId="{FB2311C4-B921-4840-B180-32FFCF76E147}">
      <dgm:prSet/>
      <dgm:spPr/>
      <dgm:t>
        <a:bodyPr/>
        <a:lstStyle/>
        <a:p>
          <a:endParaRPr lang="en-US"/>
        </a:p>
      </dgm:t>
    </dgm:pt>
    <dgm:pt modelId="{12706FCE-6983-4659-A0D4-09AEFADF4C80}" type="sibTrans" cxnId="{FB2311C4-B921-4840-B180-32FFCF76E147}">
      <dgm:prSet/>
      <dgm:spPr/>
      <dgm:t>
        <a:bodyPr/>
        <a:lstStyle/>
        <a:p>
          <a:endParaRPr lang="en-US"/>
        </a:p>
      </dgm:t>
    </dgm:pt>
    <dgm:pt modelId="{2772D8D9-97F5-4A5D-B7F7-DF68F096DE1E}" type="pres">
      <dgm:prSet presAssocID="{3A47BBFC-A44D-4FAB-9027-79912B783FCE}" presName="compositeShape" presStyleCnt="0">
        <dgm:presLayoutVars>
          <dgm:chMax val="7"/>
          <dgm:dir/>
          <dgm:resizeHandles val="exact"/>
        </dgm:presLayoutVars>
      </dgm:prSet>
      <dgm:spPr/>
    </dgm:pt>
    <dgm:pt modelId="{7E3FD5A2-625E-4595-AD5A-C83C5D23DB39}" type="pres">
      <dgm:prSet presAssocID="{B37CB519-DB4F-49FE-969B-293CF5EDB425}" presName="circ1TxSh" presStyleLbl="vennNode1" presStyleIdx="0" presStyleCnt="1" custLinFactNeighborX="-1316"/>
      <dgm:spPr/>
      <dgm:t>
        <a:bodyPr/>
        <a:lstStyle/>
        <a:p>
          <a:endParaRPr lang="en-US"/>
        </a:p>
      </dgm:t>
    </dgm:pt>
  </dgm:ptLst>
  <dgm:cxnLst>
    <dgm:cxn modelId="{641F5D7E-0496-4B8B-B722-D5BB13F7F69C}" type="presOf" srcId="{3A47BBFC-A44D-4FAB-9027-79912B783FCE}" destId="{2772D8D9-97F5-4A5D-B7F7-DF68F096DE1E}" srcOrd="0" destOrd="0" presId="urn:microsoft.com/office/officeart/2005/8/layout/venn1"/>
    <dgm:cxn modelId="{FB2311C4-B921-4840-B180-32FFCF76E147}" srcId="{3A47BBFC-A44D-4FAB-9027-79912B783FCE}" destId="{B37CB519-DB4F-49FE-969B-293CF5EDB425}" srcOrd="0" destOrd="0" parTransId="{F9AA0E8B-0DC5-45E2-99A2-BF5A53F55AD8}" sibTransId="{12706FCE-6983-4659-A0D4-09AEFADF4C80}"/>
    <dgm:cxn modelId="{A4204A60-8C59-4D9A-AB7B-4343FB29523A}" type="presOf" srcId="{B37CB519-DB4F-49FE-969B-293CF5EDB425}" destId="{7E3FD5A2-625E-4595-AD5A-C83C5D23DB39}" srcOrd="0" destOrd="0" presId="urn:microsoft.com/office/officeart/2005/8/layout/venn1"/>
    <dgm:cxn modelId="{546F2537-AD5E-4779-A2DD-C1AF777C913A}" type="presParOf" srcId="{2772D8D9-97F5-4A5D-B7F7-DF68F096DE1E}" destId="{7E3FD5A2-625E-4595-AD5A-C83C5D23DB3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FD5A2-625E-4595-AD5A-C83C5D23DB39}">
      <dsp:nvSpPr>
        <dsp:cNvPr id="0" name=""/>
        <dsp:cNvSpPr/>
      </dsp:nvSpPr>
      <dsp:spPr>
        <a:xfrm>
          <a:off x="38" y="0"/>
          <a:ext cx="354938" cy="354938"/>
        </a:xfrm>
        <a:prstGeom prst="ellipse">
          <a:avLst/>
        </a:prstGeom>
        <a:gradFill flip="none" rotWithShape="1">
          <a:gsLst>
            <a:gs pos="0">
              <a:srgbClr val="CCCCFF">
                <a:alpha val="68000"/>
              </a:srgbClr>
            </a:gs>
            <a:gs pos="17999">
              <a:srgbClr val="99CCFF">
                <a:alpha val="65000"/>
              </a:srgbClr>
            </a:gs>
            <a:gs pos="36000">
              <a:srgbClr val="9966FF">
                <a:alpha val="82000"/>
              </a:srgbClr>
            </a:gs>
            <a:gs pos="61000">
              <a:srgbClr val="CC99FF">
                <a:alpha val="72000"/>
              </a:srgbClr>
            </a:gs>
            <a:gs pos="82001">
              <a:srgbClr val="99CCFF">
                <a:alpha val="73000"/>
              </a:srgbClr>
            </a:gs>
            <a:gs pos="100000">
              <a:srgbClr val="CCCCFF">
                <a:alpha val="77000"/>
              </a:srgbClr>
            </a:gs>
          </a:gsLst>
          <a:lin ang="5400000" scaled="0"/>
          <a:tileRect r="-100000" b="-10000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52017" y="51979"/>
        <a:ext cx="250980" cy="250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996950" cy="6858000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solidFill>
                  <a:srgbClr val="CCECFF"/>
                </a:solidFill>
              </a:defRPr>
            </a:lvl1pPr>
          </a:lstStyle>
          <a:p>
            <a:fld id="{D577EFC0-DA39-49B2-9F87-9D60FB316B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ltGray">
          <a:xfrm>
            <a:off x="0" y="0"/>
            <a:ext cx="996950" cy="6858000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3"/>
          <p:cNvSpPr>
            <a:spLocks/>
          </p:cNvSpPr>
          <p:nvPr userDrawn="1"/>
        </p:nvSpPr>
        <p:spPr bwMode="auto">
          <a:xfrm rot="16200000">
            <a:off x="-2969377" y="3078151"/>
            <a:ext cx="6749226" cy="81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0797" tIns="50797" rIns="108594" bIns="50797">
            <a:spAutoFit/>
          </a:bodyPr>
          <a:lstStyle/>
          <a:p>
            <a:pPr marL="6350"/>
            <a:r>
              <a:rPr lang="en-US" sz="1800" dirty="0" err="1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Nufact</a:t>
            </a:r>
            <a:r>
              <a:rPr lang="en-US" sz="1800" baseline="0" dirty="0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11</a:t>
            </a:r>
          </a:p>
          <a:p>
            <a:pPr marL="6350"/>
            <a:r>
              <a:rPr lang="en-US" sz="1400" dirty="0" err="1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XIII</a:t>
            </a:r>
            <a:r>
              <a:rPr lang="en-US" sz="1400" baseline="30000" dirty="0" err="1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th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 International Workshop on Neutrino Factories, Super Beams and Beta Beams</a:t>
            </a:r>
          </a:p>
          <a:p>
            <a:pPr marL="6350"/>
            <a:r>
              <a:rPr lang="en-US" sz="1400" dirty="0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CERN / UNIGE,</a:t>
            </a:r>
            <a:r>
              <a:rPr lang="en-US" sz="1400" baseline="0" dirty="0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 2011, 1</a:t>
            </a:r>
            <a:r>
              <a:rPr lang="en-US" sz="1400" baseline="30000" dirty="0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st</a:t>
            </a:r>
            <a:r>
              <a:rPr lang="en-US" sz="1400" baseline="0" dirty="0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-6</a:t>
            </a:r>
            <a:r>
              <a:rPr lang="en-US" sz="1400" baseline="30000" dirty="0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th</a:t>
            </a:r>
            <a:r>
              <a:rPr lang="en-US" sz="1400" baseline="0" dirty="0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 August</a:t>
            </a:r>
            <a:endParaRPr lang="en-US" sz="1400" dirty="0">
              <a:solidFill>
                <a:srgbClr val="FFFF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7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7F27C-69E6-4C82-8BEE-A903C81C55F9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7EFC0-DA39-49B2-9F87-9D60FB316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3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7F27C-69E6-4C82-8BEE-A903C81C55F9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7EFC0-DA39-49B2-9F87-9D60FB316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5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0" y="638175"/>
            <a:ext cx="3343275" cy="90488"/>
          </a:xfrm>
          <a:prstGeom prst="rect">
            <a:avLst/>
          </a:prstGeom>
          <a:solidFill>
            <a:schemeClr val="accent5">
              <a:lumMod val="75000"/>
              <a:alpha val="69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25" descr="logoLPS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275"/>
            <a:ext cx="5572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030" y="0"/>
            <a:ext cx="7772400" cy="584775"/>
          </a:xfrm>
        </p:spPr>
        <p:txBody>
          <a:bodyPr>
            <a:sp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8500" y="593725"/>
            <a:ext cx="825500" cy="307975"/>
          </a:xfrm>
        </p:spPr>
        <p:txBody>
          <a:bodyPr>
            <a:spAutoFit/>
          </a:bodyPr>
          <a:lstStyle>
            <a:lvl1pPr eaLnBrk="1" hangingPunct="1"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93B134A0-D2C3-4985-A84B-5B01B5F6AC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/>
          </p:cNvSpPr>
          <p:nvPr userDrawn="1"/>
        </p:nvSpPr>
        <p:spPr bwMode="auto">
          <a:xfrm>
            <a:off x="590550" y="6597352"/>
            <a:ext cx="8553450" cy="271863"/>
          </a:xfrm>
          <a:prstGeom prst="rect">
            <a:avLst/>
          </a:prstGeom>
          <a:noFill/>
          <a:ln>
            <a:noFill/>
          </a:ln>
          <a:extLst/>
        </p:spPr>
        <p:txBody>
          <a:bodyPr lIns="50797" tIns="50797" rIns="108594" bIns="50797">
            <a:spAutoFit/>
          </a:bodyPr>
          <a:lstStyle/>
          <a:p>
            <a:pPr marL="6350" algn="r"/>
            <a:r>
              <a:rPr lang="en-US" sz="1100" dirty="0">
                <a:solidFill>
                  <a:srgbClr val="FF3300"/>
                </a:solidFill>
                <a:latin typeface="Arial" charset="0"/>
                <a:cs typeface="Arial" charset="0"/>
                <a:sym typeface="Arial" charset="0"/>
              </a:rPr>
              <a:t>T. </a:t>
            </a:r>
            <a:r>
              <a:rPr lang="en-US" sz="1100" dirty="0" err="1">
                <a:solidFill>
                  <a:srgbClr val="FF3300"/>
                </a:solidFill>
                <a:latin typeface="Arial" charset="0"/>
                <a:cs typeface="Arial" charset="0"/>
                <a:sym typeface="Arial" charset="0"/>
              </a:rPr>
              <a:t>Lamy</a:t>
            </a:r>
            <a:r>
              <a:rPr lang="en-US" sz="1100" dirty="0">
                <a:solidFill>
                  <a:srgbClr val="FF33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100" dirty="0" smtClean="0">
                <a:solidFill>
                  <a:srgbClr val="FF3300"/>
                </a:solidFill>
                <a:latin typeface="Arial" charset="0"/>
                <a:cs typeface="Arial" charset="0"/>
                <a:sym typeface="Arial" charset="0"/>
              </a:rPr>
              <a:t>– LPSC - Nufact11, CERN/UNIGE, 2011, 1</a:t>
            </a:r>
            <a:r>
              <a:rPr lang="en-US" sz="1100" baseline="30000" dirty="0" smtClean="0">
                <a:solidFill>
                  <a:srgbClr val="FF3300"/>
                </a:solidFill>
                <a:latin typeface="Arial" charset="0"/>
                <a:cs typeface="Arial" charset="0"/>
                <a:sym typeface="Arial" charset="0"/>
              </a:rPr>
              <a:t>st</a:t>
            </a:r>
            <a:r>
              <a:rPr lang="en-US" sz="1100" baseline="0" dirty="0" smtClean="0">
                <a:solidFill>
                  <a:srgbClr val="FF33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100" dirty="0" smtClean="0">
                <a:solidFill>
                  <a:srgbClr val="FF3300"/>
                </a:solidFill>
                <a:latin typeface="Arial" charset="0"/>
                <a:cs typeface="Arial" charset="0"/>
                <a:sym typeface="Arial" charset="0"/>
              </a:rPr>
              <a:t>- 6</a:t>
            </a:r>
            <a:r>
              <a:rPr lang="en-US" sz="1100" baseline="30000" dirty="0" smtClean="0">
                <a:solidFill>
                  <a:srgbClr val="FF3300"/>
                </a:solidFill>
                <a:latin typeface="Arial" charset="0"/>
                <a:cs typeface="Arial" charset="0"/>
                <a:sym typeface="Arial" charset="0"/>
              </a:rPr>
              <a:t>th</a:t>
            </a:r>
            <a:r>
              <a:rPr lang="en-US" sz="1100" dirty="0" smtClean="0">
                <a:solidFill>
                  <a:srgbClr val="FF3300"/>
                </a:solidFill>
                <a:latin typeface="Arial" charset="0"/>
                <a:cs typeface="Arial" charset="0"/>
                <a:sym typeface="Arial" charset="0"/>
              </a:rPr>
              <a:t> August</a:t>
            </a:r>
            <a:endParaRPr lang="en-US" sz="1100" dirty="0">
              <a:solidFill>
                <a:srgbClr val="FF33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9" name="Picture 25" descr="logoLPS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275"/>
            <a:ext cx="5572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gray">
          <a:xfrm>
            <a:off x="0" y="638175"/>
            <a:ext cx="3343275" cy="90488"/>
          </a:xfrm>
          <a:prstGeom prst="rect">
            <a:avLst/>
          </a:prstGeom>
          <a:solidFill>
            <a:schemeClr val="accent5">
              <a:lumMod val="75000"/>
              <a:alpha val="69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7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7F27C-69E6-4C82-8BEE-A903C81C55F9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7EFC0-DA39-49B2-9F87-9D60FB316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3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7F27C-69E6-4C82-8BEE-A903C81C55F9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7EFC0-DA39-49B2-9F87-9D60FB316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3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7F27C-69E6-4C82-8BEE-A903C81C55F9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7EFC0-DA39-49B2-9F87-9D60FB316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3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7F27C-69E6-4C82-8BEE-A903C81C55F9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7EFC0-DA39-49B2-9F87-9D60FB316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7F27C-69E6-4C82-8BEE-A903C81C55F9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7EFC0-DA39-49B2-9F87-9D60FB316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0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7F27C-69E6-4C82-8BEE-A903C81C55F9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7EFC0-DA39-49B2-9F87-9D60FB316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9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7F27C-69E6-4C82-8BEE-A903C81C55F9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7EFC0-DA39-49B2-9F87-9D60FB316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5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100000" t="100000" r="100000" b="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 du masque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fld id="{B977F27C-69E6-4C82-8BEE-A903C81C55F9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92725" y="6264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fld id="{D577EFC0-DA39-49B2-9F87-9D60FB316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14.jpeg"/><Relationship Id="rId5" Type="http://schemas.openxmlformats.org/officeDocument/2006/relationships/image" Target="../media/image71.jpeg"/><Relationship Id="rId10" Type="http://schemas.openxmlformats.org/officeDocument/2006/relationships/image" Target="../media/image13.jpeg"/><Relationship Id="rId4" Type="http://schemas.openxmlformats.org/officeDocument/2006/relationships/image" Target="../media/image70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6.jpeg"/><Relationship Id="rId7" Type="http://schemas.openxmlformats.org/officeDocument/2006/relationships/image" Target="../media/image79.em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1.jpeg"/><Relationship Id="rId7" Type="http://schemas.openxmlformats.org/officeDocument/2006/relationships/image" Target="../media/image48.png"/><Relationship Id="rId12" Type="http://schemas.openxmlformats.org/officeDocument/2006/relationships/image" Target="../media/image14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11" Type="http://schemas.openxmlformats.org/officeDocument/2006/relationships/image" Target="../media/image13.jpeg"/><Relationship Id="rId5" Type="http://schemas.openxmlformats.org/officeDocument/2006/relationships/image" Target="../media/image83.png"/><Relationship Id="rId10" Type="http://schemas.openxmlformats.org/officeDocument/2006/relationships/image" Target="../media/image87.wmf"/><Relationship Id="rId4" Type="http://schemas.openxmlformats.org/officeDocument/2006/relationships/image" Target="../media/image82.jpeg"/><Relationship Id="rId9" Type="http://schemas.openxmlformats.org/officeDocument/2006/relationships/image" Target="../media/image8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14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8.png"/><Relationship Id="rId4" Type="http://schemas.openxmlformats.org/officeDocument/2006/relationships/image" Target="../media/image9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jpeg"/><Relationship Id="rId5" Type="http://schemas.openxmlformats.org/officeDocument/2006/relationships/image" Target="../media/image91.wmf"/><Relationship Id="rId10" Type="http://schemas.openxmlformats.org/officeDocument/2006/relationships/image" Target="../media/image13.jpeg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14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17.png"/><Relationship Id="rId7" Type="http://schemas.openxmlformats.org/officeDocument/2006/relationships/image" Target="../media/image10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10" Type="http://schemas.openxmlformats.org/officeDocument/2006/relationships/image" Target="../media/image14.jpeg"/><Relationship Id="rId4" Type="http://schemas.openxmlformats.org/officeDocument/2006/relationships/image" Target="../media/image18.png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3.jpeg"/><Relationship Id="rId7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6.png"/><Relationship Id="rId11" Type="http://schemas.openxmlformats.org/officeDocument/2006/relationships/image" Target="../media/image109.png"/><Relationship Id="rId5" Type="http://schemas.openxmlformats.org/officeDocument/2006/relationships/image" Target="../media/image105.jpeg"/><Relationship Id="rId10" Type="http://schemas.openxmlformats.org/officeDocument/2006/relationships/image" Target="../media/image108.png"/><Relationship Id="rId4" Type="http://schemas.openxmlformats.org/officeDocument/2006/relationships/image" Target="../media/image104.png"/><Relationship Id="rId9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1.jpeg"/><Relationship Id="rId7" Type="http://schemas.openxmlformats.org/officeDocument/2006/relationships/image" Target="../media/image115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10" Type="http://schemas.openxmlformats.org/officeDocument/2006/relationships/image" Target="../media/image118.jpeg"/><Relationship Id="rId4" Type="http://schemas.openxmlformats.org/officeDocument/2006/relationships/image" Target="../media/image112.jpeg"/><Relationship Id="rId9" Type="http://schemas.openxmlformats.org/officeDocument/2006/relationships/image" Target="../media/image1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jpeg"/><Relationship Id="rId4" Type="http://schemas.openxmlformats.org/officeDocument/2006/relationships/diagramData" Target="../diagrams/data1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14.jpeg"/><Relationship Id="rId2" Type="http://schemas.openxmlformats.org/officeDocument/2006/relationships/image" Target="../media/image35.jpe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pn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5.jpeg"/><Relationship Id="rId5" Type="http://schemas.openxmlformats.org/officeDocument/2006/relationships/image" Target="../media/image52.jpeg"/><Relationship Id="rId10" Type="http://schemas.openxmlformats.org/officeDocument/2006/relationships/image" Target="../media/image48.png"/><Relationship Id="rId4" Type="http://schemas.openxmlformats.org/officeDocument/2006/relationships/image" Target="../media/image51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2.jpeg"/><Relationship Id="rId7" Type="http://schemas.openxmlformats.org/officeDocument/2006/relationships/image" Target="../media/image4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1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13.jpeg"/><Relationship Id="rId5" Type="http://schemas.openxmlformats.org/officeDocument/2006/relationships/image" Target="../media/image63.jpeg"/><Relationship Id="rId10" Type="http://schemas.openxmlformats.org/officeDocument/2006/relationships/image" Target="../media/image48.pn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81724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28"/>
          <p:cNvGrpSpPr>
            <a:grpSpLocks/>
          </p:cNvGrpSpPr>
          <p:nvPr/>
        </p:nvGrpSpPr>
        <p:grpSpPr bwMode="auto">
          <a:xfrm>
            <a:off x="1066800" y="0"/>
            <a:ext cx="2654300" cy="1052513"/>
            <a:chOff x="-3465464" y="-270000"/>
            <a:chExt cx="2654641" cy="1051900"/>
          </a:xfrm>
        </p:grpSpPr>
        <p:pic>
          <p:nvPicPr>
            <p:cNvPr id="6" name="Picture 25" descr="logoLPSC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1751" y="-270000"/>
              <a:ext cx="882001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65464" y="349900"/>
              <a:ext cx="863889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9927" y="349900"/>
              <a:ext cx="669104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0" descr="logo-cnrs IN2P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7205" y="313900"/>
              <a:ext cx="972909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e 29"/>
          <p:cNvGrpSpPr>
            <a:grpSpLocks/>
          </p:cNvGrpSpPr>
          <p:nvPr/>
        </p:nvGrpSpPr>
        <p:grpSpPr bwMode="auto">
          <a:xfrm>
            <a:off x="6376988" y="0"/>
            <a:ext cx="2767012" cy="1057275"/>
            <a:chOff x="-3701362" y="-204715"/>
            <a:chExt cx="2767496" cy="1056605"/>
          </a:xfrm>
        </p:grpSpPr>
        <p:pic>
          <p:nvPicPr>
            <p:cNvPr id="11" name="Picture 28" descr="lncmi_15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2756" y="-204715"/>
              <a:ext cx="506249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9" descr="logo-cnrs IN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15566" y="383890"/>
              <a:ext cx="971868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1" descr="logo_up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01362" y="419890"/>
              <a:ext cx="903572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3" descr="insa_log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61475" y="419890"/>
              <a:ext cx="727609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174889" y="601663"/>
            <a:ext cx="1132249" cy="468312"/>
            <a:chOff x="6159" y="5802"/>
            <a:chExt cx="883" cy="342"/>
          </a:xfrm>
        </p:grpSpPr>
        <p:pic>
          <p:nvPicPr>
            <p:cNvPr id="19" name="Picture 10" descr="logo betabeam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" y="5802"/>
              <a:ext cx="47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1" descr="logo 7th eu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" y="5806"/>
              <a:ext cx="41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42" descr="logo_euromagnet_I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61" y="601663"/>
            <a:ext cx="4681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7" descr="logoIST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601663"/>
            <a:ext cx="667234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e 27"/>
          <p:cNvGrpSpPr>
            <a:grpSpLocks/>
          </p:cNvGrpSpPr>
          <p:nvPr/>
        </p:nvGrpSpPr>
        <p:grpSpPr bwMode="auto">
          <a:xfrm>
            <a:off x="4632325" y="0"/>
            <a:ext cx="881063" cy="539750"/>
            <a:chOff x="-2641148" y="3250477"/>
            <a:chExt cx="882000" cy="404813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85" b="38383"/>
            <a:stretch>
              <a:fillRect/>
            </a:stretch>
          </p:blipFill>
          <p:spPr bwMode="auto">
            <a:xfrm>
              <a:off x="-2641148" y="3534243"/>
              <a:ext cx="880439" cy="12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133" r="78647"/>
            <a:stretch>
              <a:fillRect/>
            </a:stretch>
          </p:blipFill>
          <p:spPr bwMode="auto">
            <a:xfrm>
              <a:off x="-2641148" y="3250477"/>
              <a:ext cx="882000" cy="292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604838"/>
            <a:ext cx="6286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0450" y="3868738"/>
            <a:ext cx="7983538" cy="2763837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000" u="sng" dirty="0" smtClean="0"/>
              <a:t>T. Lamy</a:t>
            </a:r>
            <a:endParaRPr lang="fr-FR" sz="1800" u="sng" dirty="0" smtClean="0"/>
          </a:p>
          <a:p>
            <a:pPr eaLnBrk="1" hangingPunct="1">
              <a:defRPr/>
            </a:pPr>
            <a:r>
              <a:rPr lang="fr-FR" sz="1600" dirty="0" smtClean="0"/>
              <a:t>M. Marie-Jeanne, P. Sortais, T. </a:t>
            </a:r>
            <a:r>
              <a:rPr lang="fr-FR" sz="1600" dirty="0" err="1" smtClean="0"/>
              <a:t>Thuillier</a:t>
            </a:r>
            <a:endParaRPr lang="fr-FR" sz="1600" dirty="0" smtClean="0"/>
          </a:p>
          <a:p>
            <a:pPr eaLnBrk="1" hangingPunct="1">
              <a:defRPr/>
            </a:pPr>
            <a:r>
              <a:rPr lang="fr-FR" sz="1400" i="1" dirty="0" smtClean="0"/>
              <a:t>Laboratoire de Physique Subatomique et de Cosmologie, Grenoble – France</a:t>
            </a:r>
          </a:p>
          <a:p>
            <a:pPr marL="514350" indent="-514350" eaLnBrk="1" hangingPunct="1">
              <a:defRPr/>
            </a:pPr>
            <a:endParaRPr lang="fr-FR" sz="2000" dirty="0" smtClean="0"/>
          </a:p>
          <a:p>
            <a:pPr marL="514350" indent="-514350" eaLnBrk="1" hangingPunct="1">
              <a:defRPr/>
            </a:pPr>
            <a:r>
              <a:rPr lang="fr-FR" sz="1600" dirty="0" smtClean="0"/>
              <a:t>I.V. </a:t>
            </a:r>
            <a:r>
              <a:rPr lang="fr-FR" sz="1600" dirty="0" err="1" smtClean="0"/>
              <a:t>Izotov</a:t>
            </a:r>
            <a:r>
              <a:rPr lang="fr-FR" sz="1600" dirty="0" smtClean="0"/>
              <a:t>, A. V. </a:t>
            </a:r>
            <a:r>
              <a:rPr lang="fr-FR" sz="1600" dirty="0" err="1" smtClean="0"/>
              <a:t>Sidorov</a:t>
            </a:r>
            <a:r>
              <a:rPr lang="fr-FR" sz="1600" dirty="0" smtClean="0"/>
              <a:t>, V. A. </a:t>
            </a:r>
            <a:r>
              <a:rPr lang="fr-FR" sz="1600" dirty="0" err="1" smtClean="0"/>
              <a:t>Skalyga</a:t>
            </a:r>
            <a:r>
              <a:rPr lang="fr-FR" sz="1600" dirty="0" smtClean="0"/>
              <a:t>, V. G. </a:t>
            </a:r>
            <a:r>
              <a:rPr lang="fr-FR" sz="1600" dirty="0" err="1" smtClean="0"/>
              <a:t>Zorin</a:t>
            </a:r>
            <a:r>
              <a:rPr lang="fr-FR" sz="1600" dirty="0" smtClean="0"/>
              <a:t> </a:t>
            </a:r>
          </a:p>
          <a:p>
            <a:pPr marL="514350" indent="-514350" eaLnBrk="1" hangingPunct="1">
              <a:defRPr/>
            </a:pPr>
            <a:r>
              <a:rPr lang="ru-RU" sz="1400" i="1" dirty="0" smtClean="0"/>
              <a:t>Институт Прикладной Физики</a:t>
            </a:r>
            <a:r>
              <a:rPr lang="fr-FR" sz="1400" i="1" dirty="0" smtClean="0"/>
              <a:t> - RAS, </a:t>
            </a:r>
            <a:r>
              <a:rPr lang="fr-FR" sz="1400" i="1" dirty="0" err="1" smtClean="0"/>
              <a:t>Nizhny</a:t>
            </a:r>
            <a:r>
              <a:rPr lang="fr-FR" sz="1400" i="1" dirty="0" smtClean="0"/>
              <a:t> Novgorod – </a:t>
            </a:r>
            <a:r>
              <a:rPr lang="fr-FR" sz="1400" i="1" dirty="0" err="1" smtClean="0"/>
              <a:t>Russia</a:t>
            </a:r>
            <a:endParaRPr lang="fr-FR" sz="1400" i="1" dirty="0" smtClean="0"/>
          </a:p>
          <a:p>
            <a:pPr marL="514350" indent="-514350" eaLnBrk="1" hangingPunct="1">
              <a:defRPr/>
            </a:pPr>
            <a:endParaRPr lang="fr-FR" sz="1800" i="1" dirty="0" smtClean="0"/>
          </a:p>
          <a:p>
            <a:pPr eaLnBrk="1" hangingPunct="1">
              <a:defRPr/>
            </a:pPr>
            <a:r>
              <a:rPr lang="fr-FR" sz="1600" dirty="0" smtClean="0"/>
              <a:t>F. Debray, C. </a:t>
            </a:r>
            <a:r>
              <a:rPr lang="fr-FR" sz="1600" dirty="0" err="1" smtClean="0"/>
              <a:t>Trophime</a:t>
            </a:r>
            <a:r>
              <a:rPr lang="fr-FR" sz="1600" dirty="0" smtClean="0"/>
              <a:t>, N. Vidal </a:t>
            </a:r>
          </a:p>
          <a:p>
            <a:pPr eaLnBrk="1" hangingPunct="1">
              <a:defRPr/>
            </a:pPr>
            <a:r>
              <a:rPr lang="fr-FR" sz="1400" i="1" dirty="0" smtClean="0"/>
              <a:t>Laboratoire National des Champs Magnétiques Intenses, Grenoble – France</a:t>
            </a: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736" y="1916832"/>
            <a:ext cx="5472608" cy="954107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/>
              <a:t>60 GHz</a:t>
            </a:r>
            <a:br>
              <a:rPr lang="en-US" sz="2800" dirty="0" smtClean="0"/>
            </a:br>
            <a:r>
              <a:rPr lang="en-US" sz="2800" dirty="0" err="1" smtClean="0"/>
              <a:t>ECR</a:t>
            </a:r>
            <a:r>
              <a:rPr lang="en-US" sz="2800" dirty="0" smtClean="0"/>
              <a:t> source status</a:t>
            </a:r>
          </a:p>
        </p:txBody>
      </p:sp>
      <p:sp>
        <p:nvSpPr>
          <p:cNvPr id="29" name="Rectangle 28"/>
          <p:cNvSpPr>
            <a:spLocks/>
          </p:cNvSpPr>
          <p:nvPr/>
        </p:nvSpPr>
        <p:spPr bwMode="auto">
          <a:xfrm>
            <a:off x="2431320" y="3457575"/>
            <a:ext cx="437292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82C1E"/>
                </a:solidFill>
                <a:latin typeface="Optima"/>
                <a:ea typeface="+mn-ea"/>
                <a:cs typeface="+mn-cs"/>
                <a:sym typeface="Optim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82C1E"/>
                </a:solidFill>
                <a:latin typeface="Optima"/>
                <a:ea typeface="+mn-ea"/>
                <a:cs typeface="+mn-cs"/>
                <a:sym typeface="Optim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82C1E"/>
                </a:solidFill>
                <a:latin typeface="Optima"/>
                <a:ea typeface="+mn-ea"/>
                <a:cs typeface="+mn-cs"/>
                <a:sym typeface="Optim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82C1E"/>
                </a:solidFill>
                <a:latin typeface="Optima"/>
                <a:ea typeface="+mn-ea"/>
                <a:cs typeface="+mn-cs"/>
                <a:sym typeface="Optim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82C1E"/>
                </a:solidFill>
                <a:latin typeface="Optima"/>
                <a:ea typeface="+mn-ea"/>
                <a:cs typeface="+mn-cs"/>
                <a:sym typeface="Optima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282C1E"/>
                </a:solidFill>
                <a:latin typeface="Optima"/>
                <a:ea typeface="+mn-ea"/>
                <a:cs typeface="+mn-cs"/>
                <a:sym typeface="Optima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282C1E"/>
                </a:solidFill>
                <a:latin typeface="Optima"/>
                <a:ea typeface="+mn-ea"/>
                <a:cs typeface="+mn-cs"/>
                <a:sym typeface="Optima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282C1E"/>
                </a:solidFill>
                <a:latin typeface="Optima"/>
                <a:ea typeface="+mn-ea"/>
                <a:cs typeface="+mn-cs"/>
                <a:sym typeface="Optima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282C1E"/>
                </a:solidFill>
                <a:latin typeface="Optima"/>
                <a:ea typeface="+mn-ea"/>
                <a:cs typeface="+mn-cs"/>
                <a:sym typeface="Optima"/>
              </a:defRPr>
            </a:lvl9pPr>
          </a:lstStyle>
          <a:p>
            <a:pPr>
              <a:defRPr/>
            </a:pPr>
            <a:r>
              <a:rPr kumimoji="1" lang="en-GB" sz="14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*</a:t>
            </a:r>
            <a:r>
              <a:rPr kumimoji="1" lang="en-GB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kumimoji="1" lang="en-GB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</a:t>
            </a:r>
            <a:r>
              <a:rPr kumimoji="1" lang="en-GB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ixty </a:t>
            </a:r>
            <a:r>
              <a:rPr kumimoji="1"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GHz </a:t>
            </a:r>
            <a:r>
              <a:rPr kumimoji="1" lang="en-GB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kumimoji="1" lang="en-GB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CR</a:t>
            </a:r>
            <a:r>
              <a:rPr kumimoji="1"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kumimoji="1" lang="en-GB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kumimoji="1"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on </a:t>
            </a:r>
            <a:r>
              <a:rPr kumimoji="1" lang="en-GB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</a:t>
            </a:r>
            <a:r>
              <a:rPr kumimoji="1"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ource using </a:t>
            </a:r>
            <a:r>
              <a:rPr kumimoji="1" lang="en-GB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</a:t>
            </a:r>
            <a:r>
              <a:rPr kumimoji="1"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egawatt</a:t>
            </a:r>
            <a:r>
              <a:rPr lang="en-GB" sz="1400" dirty="0">
                <a:solidFill>
                  <a:schemeClr val="accent2"/>
                </a:solidFill>
                <a:latin typeface="+mn-lt"/>
                <a:ea typeface="ＭＳ Ｐゴシック" charset="-128"/>
              </a:rPr>
              <a:t> </a:t>
            </a:r>
            <a:r>
              <a:rPr kumimoji="1"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Magnets</a:t>
            </a:r>
            <a:endParaRPr kumimoji="1"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9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731838"/>
            <a:ext cx="9144000" cy="5791200"/>
          </a:xfrm>
          <a:solidFill>
            <a:schemeClr val="accent6">
              <a:lumMod val="75000"/>
              <a:alpha val="29000"/>
            </a:schemeClr>
          </a:solidFill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03325" y="0"/>
            <a:ext cx="65516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ctr" defTabSz="912813" eaLnBrk="0" hangingPunct="0">
              <a:defRPr/>
            </a:pPr>
            <a:r>
              <a:rPr kumimoji="1"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LNCMI</a:t>
            </a:r>
            <a:r>
              <a:rPr kumimoji="1"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: a place to perform experiments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646238" y="608013"/>
            <a:ext cx="5334000" cy="5842000"/>
            <a:chOff x="798" y="188"/>
            <a:chExt cx="3579" cy="3949"/>
          </a:xfrm>
        </p:grpSpPr>
        <p:pic>
          <p:nvPicPr>
            <p:cNvPr id="7" name="Picture 2" descr="DSC_0105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0" t="-3415" b="10046"/>
            <a:stretch>
              <a:fillRect/>
            </a:stretch>
          </p:blipFill>
          <p:spPr bwMode="auto">
            <a:xfrm>
              <a:off x="1138" y="188"/>
              <a:ext cx="3239" cy="3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18"/>
            <p:cNvSpPr>
              <a:spLocks noChangeShapeType="1"/>
            </p:cNvSpPr>
            <p:nvPr/>
          </p:nvSpPr>
          <p:spPr bwMode="auto">
            <a:xfrm flipV="1">
              <a:off x="798" y="782"/>
              <a:ext cx="802" cy="215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2501" y="838"/>
              <a:ext cx="163" cy="80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0 h 21600"/>
                <a:gd name="T4" fmla="*/ 0 w 21600"/>
                <a:gd name="T5" fmla="*/ 0 h 21600"/>
                <a:gd name="T6" fmla="*/ 7 w 21600"/>
                <a:gd name="T7" fmla="*/ 0 h 21600"/>
                <a:gd name="T8" fmla="*/ 7 w 21600"/>
                <a:gd name="T9" fmla="*/ 0 h 21600"/>
                <a:gd name="T10" fmla="*/ 7 w 21600"/>
                <a:gd name="T11" fmla="*/ 0 h 21600"/>
                <a:gd name="T12" fmla="*/ 7 w 21600"/>
                <a:gd name="T13" fmla="*/ 0 h 21600"/>
                <a:gd name="T14" fmla="*/ 7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80 w 21600"/>
                <a:gd name="T25" fmla="*/ 3240 h 21600"/>
                <a:gd name="T26" fmla="*/ 18420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/>
            <a:p>
              <a:endParaRPr lang="en-US"/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1563" y="718"/>
              <a:ext cx="204" cy="80"/>
            </a:xfrm>
            <a:custGeom>
              <a:avLst/>
              <a:gdLst>
                <a:gd name="T0" fmla="*/ 17 w 21600"/>
                <a:gd name="T1" fmla="*/ 0 h 21600"/>
                <a:gd name="T2" fmla="*/ 17 w 21600"/>
                <a:gd name="T3" fmla="*/ 0 h 21600"/>
                <a:gd name="T4" fmla="*/ 0 w 21600"/>
                <a:gd name="T5" fmla="*/ 0 h 21600"/>
                <a:gd name="T6" fmla="*/ 17 w 21600"/>
                <a:gd name="T7" fmla="*/ 0 h 21600"/>
                <a:gd name="T8" fmla="*/ 17 w 21600"/>
                <a:gd name="T9" fmla="*/ 0 h 21600"/>
                <a:gd name="T10" fmla="*/ 17 w 21600"/>
                <a:gd name="T11" fmla="*/ 0 h 21600"/>
                <a:gd name="T12" fmla="*/ 17 w 21600"/>
                <a:gd name="T13" fmla="*/ 0 h 21600"/>
                <a:gd name="T14" fmla="*/ 17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240 h 21600"/>
                <a:gd name="T26" fmla="*/ 18424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/>
            <a:p>
              <a:endParaRPr lang="en-US"/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3822" y="1374"/>
              <a:ext cx="164" cy="80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0 h 21600"/>
                <a:gd name="T4" fmla="*/ 0 w 21600"/>
                <a:gd name="T5" fmla="*/ 0 h 21600"/>
                <a:gd name="T6" fmla="*/ 7 w 21600"/>
                <a:gd name="T7" fmla="*/ 0 h 21600"/>
                <a:gd name="T8" fmla="*/ 7 w 21600"/>
                <a:gd name="T9" fmla="*/ 0 h 21600"/>
                <a:gd name="T10" fmla="*/ 7 w 21600"/>
                <a:gd name="T11" fmla="*/ 0 h 21600"/>
                <a:gd name="T12" fmla="*/ 7 w 21600"/>
                <a:gd name="T13" fmla="*/ 0 h 21600"/>
                <a:gd name="T14" fmla="*/ 7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1 w 21600"/>
                <a:gd name="T25" fmla="*/ 3240 h 21600"/>
                <a:gd name="T26" fmla="*/ 18439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/>
            <a:p>
              <a:endParaRPr lang="en-US"/>
            </a:p>
          </p:txBody>
        </p:sp>
        <p:sp>
          <p:nvSpPr>
            <p:cNvPr id="12" name="AutoShape 21"/>
            <p:cNvSpPr>
              <a:spLocks noChangeArrowheads="1"/>
            </p:cNvSpPr>
            <p:nvPr/>
          </p:nvSpPr>
          <p:spPr bwMode="auto">
            <a:xfrm>
              <a:off x="2517" y="1010"/>
              <a:ext cx="164" cy="80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0 h 21600"/>
                <a:gd name="T4" fmla="*/ 0 w 21600"/>
                <a:gd name="T5" fmla="*/ 0 h 21600"/>
                <a:gd name="T6" fmla="*/ 7 w 21600"/>
                <a:gd name="T7" fmla="*/ 0 h 21600"/>
                <a:gd name="T8" fmla="*/ 7 w 21600"/>
                <a:gd name="T9" fmla="*/ 0 h 21600"/>
                <a:gd name="T10" fmla="*/ 7 w 21600"/>
                <a:gd name="T11" fmla="*/ 0 h 21600"/>
                <a:gd name="T12" fmla="*/ 7 w 21600"/>
                <a:gd name="T13" fmla="*/ 0 h 21600"/>
                <a:gd name="T14" fmla="*/ 7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1 w 21600"/>
                <a:gd name="T25" fmla="*/ 3240 h 21600"/>
                <a:gd name="T26" fmla="*/ 18439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/>
            <a:p>
              <a:endParaRPr lang="en-US"/>
            </a:p>
          </p:txBody>
        </p:sp>
        <p:sp>
          <p:nvSpPr>
            <p:cNvPr id="13" name="AutoShape 23"/>
            <p:cNvSpPr>
              <a:spLocks noChangeArrowheads="1"/>
            </p:cNvSpPr>
            <p:nvPr/>
          </p:nvSpPr>
          <p:spPr bwMode="auto">
            <a:xfrm>
              <a:off x="3774" y="1136"/>
              <a:ext cx="164" cy="8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0 h 21600"/>
                <a:gd name="T4" fmla="*/ 0 w 21600"/>
                <a:gd name="T5" fmla="*/ 0 h 21600"/>
                <a:gd name="T6" fmla="*/ 7 w 21600"/>
                <a:gd name="T7" fmla="*/ 0 h 21600"/>
                <a:gd name="T8" fmla="*/ 7 w 21600"/>
                <a:gd name="T9" fmla="*/ 0 h 21600"/>
                <a:gd name="T10" fmla="*/ 7 w 21600"/>
                <a:gd name="T11" fmla="*/ 0 h 21600"/>
                <a:gd name="T12" fmla="*/ 7 w 21600"/>
                <a:gd name="T13" fmla="*/ 0 h 21600"/>
                <a:gd name="T14" fmla="*/ 7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1 w 21600"/>
                <a:gd name="T25" fmla="*/ 3200 h 21600"/>
                <a:gd name="T26" fmla="*/ 18439 w 21600"/>
                <a:gd name="T27" fmla="*/ 184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/>
            <a:p>
              <a:endParaRPr lang="en-US"/>
            </a:p>
          </p:txBody>
        </p:sp>
        <p:sp>
          <p:nvSpPr>
            <p:cNvPr id="14" name="AutoShape 24"/>
            <p:cNvSpPr>
              <a:spLocks noChangeArrowheads="1"/>
            </p:cNvSpPr>
            <p:nvPr/>
          </p:nvSpPr>
          <p:spPr bwMode="auto">
            <a:xfrm>
              <a:off x="3720" y="999"/>
              <a:ext cx="164" cy="80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0 h 21600"/>
                <a:gd name="T4" fmla="*/ 0 w 21600"/>
                <a:gd name="T5" fmla="*/ 0 h 21600"/>
                <a:gd name="T6" fmla="*/ 7 w 21600"/>
                <a:gd name="T7" fmla="*/ 0 h 21600"/>
                <a:gd name="T8" fmla="*/ 7 w 21600"/>
                <a:gd name="T9" fmla="*/ 0 h 21600"/>
                <a:gd name="T10" fmla="*/ 7 w 21600"/>
                <a:gd name="T11" fmla="*/ 0 h 21600"/>
                <a:gd name="T12" fmla="*/ 7 w 21600"/>
                <a:gd name="T13" fmla="*/ 0 h 21600"/>
                <a:gd name="T14" fmla="*/ 7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1 w 21600"/>
                <a:gd name="T25" fmla="*/ 3240 h 21600"/>
                <a:gd name="T26" fmla="*/ 18439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/>
            <a:p>
              <a:endParaRPr lang="en-US"/>
            </a:p>
          </p:txBody>
        </p:sp>
        <p:sp>
          <p:nvSpPr>
            <p:cNvPr id="15" name="AutoShape 25"/>
            <p:cNvSpPr>
              <a:spLocks noChangeArrowheads="1"/>
            </p:cNvSpPr>
            <p:nvPr/>
          </p:nvSpPr>
          <p:spPr bwMode="auto">
            <a:xfrm>
              <a:off x="3704" y="782"/>
              <a:ext cx="164" cy="80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0 h 21600"/>
                <a:gd name="T4" fmla="*/ 0 w 21600"/>
                <a:gd name="T5" fmla="*/ 0 h 21600"/>
                <a:gd name="T6" fmla="*/ 7 w 21600"/>
                <a:gd name="T7" fmla="*/ 0 h 21600"/>
                <a:gd name="T8" fmla="*/ 7 w 21600"/>
                <a:gd name="T9" fmla="*/ 0 h 21600"/>
                <a:gd name="T10" fmla="*/ 7 w 21600"/>
                <a:gd name="T11" fmla="*/ 0 h 21600"/>
                <a:gd name="T12" fmla="*/ 7 w 21600"/>
                <a:gd name="T13" fmla="*/ 0 h 21600"/>
                <a:gd name="T14" fmla="*/ 7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1 w 21600"/>
                <a:gd name="T25" fmla="*/ 3240 h 21600"/>
                <a:gd name="T26" fmla="*/ 18439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/>
            <a:p>
              <a:endParaRPr lang="en-US"/>
            </a:p>
          </p:txBody>
        </p:sp>
        <p:sp>
          <p:nvSpPr>
            <p:cNvPr id="16" name="AutoShape 26"/>
            <p:cNvSpPr>
              <a:spLocks noChangeArrowheads="1"/>
            </p:cNvSpPr>
            <p:nvPr/>
          </p:nvSpPr>
          <p:spPr bwMode="auto">
            <a:xfrm>
              <a:off x="3603" y="682"/>
              <a:ext cx="163" cy="80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0 h 21600"/>
                <a:gd name="T4" fmla="*/ 0 w 21600"/>
                <a:gd name="T5" fmla="*/ 0 h 21600"/>
                <a:gd name="T6" fmla="*/ 7 w 21600"/>
                <a:gd name="T7" fmla="*/ 0 h 21600"/>
                <a:gd name="T8" fmla="*/ 7 w 21600"/>
                <a:gd name="T9" fmla="*/ 0 h 21600"/>
                <a:gd name="T10" fmla="*/ 7 w 21600"/>
                <a:gd name="T11" fmla="*/ 0 h 21600"/>
                <a:gd name="T12" fmla="*/ 7 w 21600"/>
                <a:gd name="T13" fmla="*/ 0 h 21600"/>
                <a:gd name="T14" fmla="*/ 7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80 w 21600"/>
                <a:gd name="T25" fmla="*/ 3240 h 21600"/>
                <a:gd name="T26" fmla="*/ 18420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/>
            <a:p>
              <a:endParaRPr lang="en-US"/>
            </a:p>
          </p:txBody>
        </p:sp>
      </p:grp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58750" y="790575"/>
            <a:ext cx="1706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 defTabSz="912813" eaLnBrk="0" hangingPunct="0">
              <a:defRPr/>
            </a:pP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19 T /160 mm</a:t>
            </a:r>
          </a:p>
        </p:txBody>
      </p:sp>
      <p:pic>
        <p:nvPicPr>
          <p:cNvPr id="18" name="Picture 17" descr="main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" b="7513"/>
          <a:stretch>
            <a:fillRect/>
          </a:stretch>
        </p:blipFill>
        <p:spPr bwMode="auto">
          <a:xfrm>
            <a:off x="233363" y="1195388"/>
            <a:ext cx="1509712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7143750" y="657225"/>
            <a:ext cx="180498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 defTabSz="912813" eaLnBrk="0" hangingPunct="0">
              <a:defRPr/>
            </a:pP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34 T /34 mm</a:t>
            </a: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t="42133" r="15384"/>
          <a:stretch>
            <a:fillRect/>
          </a:stretch>
        </p:blipFill>
        <p:spPr bwMode="auto">
          <a:xfrm>
            <a:off x="7486650" y="1020763"/>
            <a:ext cx="106045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6243638" y="1536700"/>
            <a:ext cx="1217612" cy="133350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4554538"/>
            <a:ext cx="18367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 defTabSz="912813" eaLnBrk="0" hangingPunct="0">
              <a:defRPr/>
            </a:pPr>
            <a:r>
              <a:rPr lang="fr-FR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Cooling</a:t>
            </a:r>
            <a:endParaRPr lang="fr-FR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defTabSz="912813" eaLnBrk="0" hangingPunct="0">
              <a:defRPr/>
            </a:pPr>
            <a:r>
              <a:rPr lang="fr-FR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1000 m3/h</a:t>
            </a:r>
          </a:p>
          <a:p>
            <a:pPr algn="ctr" defTabSz="912813" eaLnBrk="0" hangingPunct="0">
              <a:defRPr/>
            </a:pPr>
            <a:r>
              <a:rPr lang="fr-FR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deionized</a:t>
            </a:r>
            <a:r>
              <a:rPr lang="fr-FR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water</a:t>
            </a:r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V="1">
            <a:off x="1657350" y="4756150"/>
            <a:ext cx="919163" cy="498475"/>
          </a:xfrm>
          <a:prstGeom prst="line">
            <a:avLst/>
          </a:prstGeom>
          <a:noFill/>
          <a:ln w="635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lIns="64291" tIns="32146" rIns="64291" bIns="32146"/>
          <a:lstStyle/>
          <a:p>
            <a:pPr>
              <a:defRPr/>
            </a:pPr>
            <a:endParaRPr 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4962525" y="4129088"/>
            <a:ext cx="2071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/>
          <a:p>
            <a:pPr algn="ctr" defTabSz="912813" eaLnBrk="0" hangingPunct="0"/>
            <a:r>
              <a:rPr lang="fr-FR" sz="1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 Power supplies</a:t>
            </a:r>
          </a:p>
          <a:p>
            <a:pPr algn="ctr" defTabSz="912813" eaLnBrk="0" hangingPunct="0"/>
            <a:r>
              <a:rPr lang="fr-FR" sz="1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15 000 A, 400 V</a:t>
            </a:r>
          </a:p>
          <a:p>
            <a:pPr algn="ctr" defTabSz="912813" eaLnBrk="0" hangingPunct="0"/>
            <a:r>
              <a:rPr lang="fr-FR" sz="1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(24 mW)</a:t>
            </a:r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flipH="1" flipV="1">
            <a:off x="6327775" y="2511425"/>
            <a:ext cx="1011238" cy="1317625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6977063" y="5370513"/>
            <a:ext cx="2166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 defTabSz="912813" eaLnBrk="0" hangingPunct="0">
              <a:defRPr/>
            </a:pPr>
            <a:r>
              <a:rPr lang="fr-FR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28 GHz 15000 A</a:t>
            </a:r>
          </a:p>
          <a:p>
            <a:pPr algn="ctr" defTabSz="912813" eaLnBrk="0" hangingPunct="0">
              <a:defRPr/>
            </a:pPr>
            <a:r>
              <a:rPr lang="fr-FR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2.5 MW</a:t>
            </a:r>
          </a:p>
          <a:p>
            <a:pPr algn="ctr" defTabSz="912813" eaLnBrk="0" hangingPunct="0">
              <a:defRPr/>
            </a:pPr>
            <a:r>
              <a:rPr lang="fr-FR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60 GHz 30000 A</a:t>
            </a:r>
          </a:p>
          <a:p>
            <a:pPr algn="ctr" defTabSz="912813" eaLnBrk="0" hangingPunct="0">
              <a:defRPr/>
            </a:pPr>
            <a:r>
              <a:rPr lang="fr-FR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6 MW</a:t>
            </a:r>
          </a:p>
        </p:txBody>
      </p:sp>
      <p:pic>
        <p:nvPicPr>
          <p:cNvPr id="27" name="Picture 32" descr="vue 3 implant60 GH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t="24608" r="8731" b="-3665"/>
          <a:stretch>
            <a:fillRect/>
          </a:stretch>
        </p:blipFill>
        <p:spPr bwMode="auto">
          <a:xfrm>
            <a:off x="7327900" y="3852863"/>
            <a:ext cx="134937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486150"/>
            <a:ext cx="163353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Line 18"/>
          <p:cNvSpPr>
            <a:spLocks noChangeShapeType="1"/>
          </p:cNvSpPr>
          <p:nvPr/>
        </p:nvSpPr>
        <p:spPr bwMode="auto">
          <a:xfrm flipV="1">
            <a:off x="1804988" y="2182813"/>
            <a:ext cx="2120900" cy="1450975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" name="Picture 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5341938"/>
            <a:ext cx="1558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33" descr="avant montage test 60G 07122009468_J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2492375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14"/>
          <p:cNvSpPr>
            <a:spLocks noChangeShapeType="1"/>
          </p:cNvSpPr>
          <p:nvPr/>
        </p:nvSpPr>
        <p:spPr bwMode="auto">
          <a:xfrm flipH="1" flipV="1">
            <a:off x="6340475" y="2389188"/>
            <a:ext cx="1060450" cy="427037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6229350" y="2120900"/>
            <a:ext cx="4905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M5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297613" y="1785938"/>
            <a:ext cx="4889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M7</a:t>
            </a:r>
          </a:p>
        </p:txBody>
      </p:sp>
      <p:sp>
        <p:nvSpPr>
          <p:cNvPr id="3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318500" y="484188"/>
            <a:ext cx="8255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AA39AC6-57E4-46DC-9686-5D60E8DD0FF7}" type="slidenum">
              <a:rPr lang="en-US" sz="1400" smtClean="0">
                <a:solidFill>
                  <a:srgbClr val="CCECFF"/>
                </a:solidFill>
              </a:rPr>
              <a:pPr eaLnBrk="1" hangingPunct="1"/>
              <a:t>10</a:t>
            </a:fld>
            <a:endParaRPr lang="en-US" sz="1400" smtClean="0">
              <a:solidFill>
                <a:srgbClr val="CCECFF"/>
              </a:solidFill>
            </a:endParaRPr>
          </a:p>
        </p:txBody>
      </p:sp>
      <p:pic>
        <p:nvPicPr>
          <p:cNvPr id="36" name="Picture 28" descr="lncmi_15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6402388"/>
            <a:ext cx="4270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15"/>
          <p:cNvGrpSpPr>
            <a:grpSpLocks/>
          </p:cNvGrpSpPr>
          <p:nvPr/>
        </p:nvGrpSpPr>
        <p:grpSpPr bwMode="auto">
          <a:xfrm>
            <a:off x="8011751" y="0"/>
            <a:ext cx="1132249" cy="468312"/>
            <a:chOff x="6159" y="5802"/>
            <a:chExt cx="883" cy="342"/>
          </a:xfrm>
        </p:grpSpPr>
        <p:pic>
          <p:nvPicPr>
            <p:cNvPr id="38" name="Picture 10" descr="logo betabeam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" y="5802"/>
              <a:ext cx="47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1" descr="logo 7th eu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" y="5806"/>
              <a:ext cx="41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39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739775"/>
            <a:ext cx="9144000" cy="5710238"/>
          </a:xfrm>
          <a:prstGeom prst="rect">
            <a:avLst/>
          </a:prstGeom>
          <a:solidFill>
            <a:schemeClr val="accent6">
              <a:lumMod val="75000"/>
              <a:alpha val="2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fr-FR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M5 site adaptation for </a:t>
            </a:r>
            <a:r>
              <a:rPr kumimoji="1" lang="fr-FR" sz="1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SEISM</a:t>
            </a:r>
            <a:endParaRPr kumimoji="1" lang="fr-FR" sz="18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  <a:sym typeface="Arial" pitchFamily="34" charset="0"/>
            </a:endParaRP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5000"/>
              <a:buFont typeface="Arial" pitchFamily="34" charset="0"/>
              <a:buChar char="–"/>
              <a:defRPr/>
            </a:pPr>
            <a:r>
              <a:rPr kumimoji="1" lang="fr-FR" sz="1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Parallel</a:t>
            </a:r>
            <a:r>
              <a:rPr kumimoji="1" lang="fr-F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 </a:t>
            </a:r>
            <a:r>
              <a:rPr kumimoji="1" lang="fr-FR" sz="1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hydraulic</a:t>
            </a:r>
            <a:r>
              <a:rPr kumimoji="1" lang="fr-F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 circuit (</a:t>
            </a:r>
            <a:r>
              <a:rPr kumimoji="1" lang="fr-F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Symbol"/>
              </a:rPr>
              <a:t> </a:t>
            </a:r>
            <a:r>
              <a:rPr kumimoji="1" lang="fr-F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50 l/s </a:t>
            </a:r>
            <a:r>
              <a:rPr kumimoji="1" lang="fr-FR" sz="1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from</a:t>
            </a:r>
            <a:r>
              <a:rPr kumimoji="1" lang="fr-F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 150 l/s)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5000"/>
              <a:buFont typeface="Arial" pitchFamily="34" charset="0"/>
              <a:buChar char="–"/>
              <a:defRPr/>
            </a:pPr>
            <a:r>
              <a:rPr kumimoji="1" lang="fr-F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Serial </a:t>
            </a:r>
            <a:r>
              <a:rPr kumimoji="1" lang="fr-FR" sz="1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electrical</a:t>
            </a:r>
            <a:r>
              <a:rPr kumimoji="1" lang="fr-F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 connexion </a:t>
            </a:r>
            <a:r>
              <a:rPr kumimoji="1" lang="fr-FR" sz="1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with</a:t>
            </a:r>
            <a:r>
              <a:rPr kumimoji="1" lang="fr-F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 M5 (</a:t>
            </a:r>
            <a:r>
              <a:rPr kumimoji="1" lang="fr-FR" sz="1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impedance</a:t>
            </a:r>
            <a:r>
              <a:rPr kumimoji="1" lang="fr-F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 </a:t>
            </a:r>
            <a:r>
              <a:rPr kumimoji="1" lang="fr-FR" sz="1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matching</a:t>
            </a:r>
            <a:r>
              <a:rPr kumimoji="1" lang="fr-F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461962"/>
          </a:xfrm>
        </p:spPr>
        <p:txBody>
          <a:bodyPr/>
          <a:lstStyle/>
          <a:p>
            <a:pPr defTabSz="912813">
              <a:defRPr/>
            </a:pPr>
            <a:r>
              <a:rPr lang="fr-FR" sz="2400" kern="1200" dirty="0" err="1" smtClean="0"/>
              <a:t>SEISM</a:t>
            </a:r>
            <a:r>
              <a:rPr lang="fr-FR" sz="2400" kern="1200" dirty="0" smtClean="0"/>
              <a:t> prototype setup on the M5 site</a:t>
            </a:r>
          </a:p>
        </p:txBody>
      </p:sp>
      <p:pic>
        <p:nvPicPr>
          <p:cNvPr id="6" name="Picture 4" descr="schéma électrique install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1798638"/>
            <a:ext cx="2998788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roto installé low 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4233863"/>
            <a:ext cx="1557337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est en eau low 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22763"/>
            <a:ext cx="2624138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1801201010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4522788"/>
            <a:ext cx="220186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318500" y="484188"/>
            <a:ext cx="8255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D56CA2A-3EC4-46A2-BC49-74C56535D6FB}" type="slidenum">
              <a:rPr lang="en-US" sz="1400" smtClean="0">
                <a:solidFill>
                  <a:srgbClr val="CCECFF"/>
                </a:solidFill>
              </a:rPr>
              <a:pPr eaLnBrk="1" hangingPunct="1"/>
              <a:t>11</a:t>
            </a:fld>
            <a:endParaRPr lang="en-US" sz="1400" smtClean="0">
              <a:solidFill>
                <a:srgbClr val="CCECFF"/>
              </a:solidFill>
            </a:endParaRPr>
          </a:p>
        </p:txBody>
      </p:sp>
      <p:pic>
        <p:nvPicPr>
          <p:cNvPr id="11" name="Picture 28" descr="lncmi_1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6402388"/>
            <a:ext cx="4270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e 14"/>
          <p:cNvGrpSpPr>
            <a:grpSpLocks/>
          </p:cNvGrpSpPr>
          <p:nvPr/>
        </p:nvGrpSpPr>
        <p:grpSpPr bwMode="auto">
          <a:xfrm>
            <a:off x="436563" y="1809750"/>
            <a:ext cx="3940175" cy="2360613"/>
            <a:chOff x="448247" y="2772220"/>
            <a:chExt cx="3473450" cy="2074862"/>
          </a:xfrm>
        </p:grpSpPr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247" y="2772220"/>
              <a:ext cx="3473450" cy="207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2569822" y="2791755"/>
              <a:ext cx="1160149" cy="4618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+mn-lt"/>
                </a:rPr>
                <a:t>M5 site</a:t>
              </a: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025195" y="0"/>
            <a:ext cx="1132249" cy="468312"/>
            <a:chOff x="6159" y="5802"/>
            <a:chExt cx="883" cy="342"/>
          </a:xfrm>
        </p:grpSpPr>
        <p:pic>
          <p:nvPicPr>
            <p:cNvPr id="16" name="Picture 10" descr="logo betabea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" y="5802"/>
              <a:ext cx="47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logo 7th eu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" y="5806"/>
              <a:ext cx="41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62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731838"/>
            <a:ext cx="9144000" cy="5683250"/>
          </a:xfrm>
          <a:solidFill>
            <a:schemeClr val="accent6">
              <a:lumMod val="75000"/>
              <a:alpha val="29000"/>
            </a:schemeClr>
          </a:solidFill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69925" y="122238"/>
            <a:ext cx="7772400" cy="461962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SEISM magnetic field measurements principles</a:t>
            </a:r>
            <a:endParaRPr lang="en-US" sz="2400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318500" y="484188"/>
            <a:ext cx="8255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16ED214-2200-4CFC-A774-67BB81B14704}" type="slidenum">
              <a:rPr lang="en-US" sz="1400" smtClean="0">
                <a:solidFill>
                  <a:srgbClr val="CCECFF"/>
                </a:solidFill>
              </a:rPr>
              <a:pPr eaLnBrk="1" hangingPunct="1"/>
              <a:t>12</a:t>
            </a:fld>
            <a:endParaRPr lang="en-US" sz="1400" smtClean="0">
              <a:solidFill>
                <a:srgbClr val="CCECFF"/>
              </a:solidFill>
            </a:endParaRPr>
          </a:p>
        </p:txBody>
      </p:sp>
      <p:pic>
        <p:nvPicPr>
          <p:cNvPr id="7" name="Picture 42" descr="logo_euromagnet_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6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64704"/>
            <a:ext cx="9144000" cy="377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 anchor="b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Helices temperature monitoring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5000"/>
              <a:buFont typeface="Arial" pitchFamily="34" charset="0"/>
              <a:buChar char="–"/>
              <a:defRPr/>
            </a:pPr>
            <a:r>
              <a:rPr kumimoji="1"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Resistance variation with T, R=R0(1+</a:t>
            </a:r>
            <a:r>
              <a:rPr kumimoji="1"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Symbol" pitchFamily="18" charset="2"/>
              </a:rPr>
              <a:t></a:t>
            </a:r>
            <a:r>
              <a:rPr kumimoji="1"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*</a:t>
            </a:r>
            <a:r>
              <a:rPr kumimoji="1"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Symbol" pitchFamily="18" charset="2"/>
              </a:rPr>
              <a:t></a:t>
            </a:r>
            <a:r>
              <a:rPr kumimoji="1"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T), Copper (</a:t>
            </a:r>
            <a:r>
              <a:rPr kumimoji="1"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Symbol" pitchFamily="18" charset="2"/>
              </a:rPr>
              <a:t>= 0.0036)</a:t>
            </a:r>
          </a:p>
          <a:p>
            <a:pPr marL="1143000" lvl="2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/>
            </a:pPr>
            <a:r>
              <a:rPr kumimoji="1"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Symbol" pitchFamily="18" charset="2"/>
              </a:rPr>
              <a:t>R0 </a:t>
            </a:r>
            <a:r>
              <a:rPr kumimoji="1" lang="en-US" sz="16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= 3 m </a:t>
            </a:r>
            <a:r>
              <a:rPr kumimoji="1"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Symbol" pitchFamily="18" charset="2"/>
              </a:rPr>
              <a:t>at </a:t>
            </a:r>
            <a:r>
              <a:rPr kumimoji="1"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Symbol" pitchFamily="18" charset="2"/>
              </a:rPr>
              <a:t>10 °C (SSI Hall temperature in winter</a:t>
            </a:r>
            <a:r>
              <a:rPr kumimoji="1"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Symbol" pitchFamily="18" charset="2"/>
              </a:rPr>
              <a:t>...)</a:t>
            </a:r>
            <a:endParaRPr kumimoji="1"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  <a:sym typeface="Symbol" pitchFamily="18" charset="2"/>
            </a:endParaRP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5000"/>
              <a:buFont typeface="Arial" pitchFamily="34" charset="0"/>
              <a:buChar char="–"/>
              <a:defRPr/>
            </a:pPr>
            <a:r>
              <a:rPr kumimoji="1"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Symbol" pitchFamily="18" charset="2"/>
              </a:rPr>
              <a:t>R=U/I = </a:t>
            </a:r>
            <a:r>
              <a:rPr kumimoji="1"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R0(1+</a:t>
            </a:r>
            <a:r>
              <a:rPr kumimoji="1"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Symbol" pitchFamily="18" charset="2"/>
              </a:rPr>
              <a:t></a:t>
            </a:r>
            <a:r>
              <a:rPr kumimoji="1"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*</a:t>
            </a:r>
            <a:r>
              <a:rPr kumimoji="1"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Symbol" pitchFamily="18" charset="2"/>
              </a:rPr>
              <a:t></a:t>
            </a:r>
            <a:r>
              <a:rPr kumimoji="1"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T) </a:t>
            </a:r>
            <a:r>
              <a:rPr kumimoji="1"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Symbol" pitchFamily="18" charset="2"/>
              </a:rPr>
              <a:t> </a:t>
            </a:r>
            <a:r>
              <a:rPr kumimoji="1"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T</a:t>
            </a:r>
          </a:p>
          <a:p>
            <a:pPr marL="1143000" lvl="2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/>
            </a:pPr>
            <a:r>
              <a:rPr kumimoji="1"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Voltage measured during operation</a:t>
            </a:r>
          </a:p>
          <a:p>
            <a:pPr marL="1143000" lvl="2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/>
            </a:pPr>
            <a:r>
              <a:rPr kumimoji="1"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Intensity given by </a:t>
            </a:r>
            <a:r>
              <a:rPr kumimoji="1"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LNCMI</a:t>
            </a:r>
            <a:r>
              <a:rPr kumimoji="1"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 supplies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Automated magnetic induction measurements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5000"/>
              <a:buFont typeface="Arial" pitchFamily="34" charset="0"/>
              <a:buChar char="–"/>
              <a:defRPr/>
            </a:pPr>
            <a:r>
              <a:rPr kumimoji="1"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Symbol" pitchFamily="18" charset="2"/>
              </a:rPr>
              <a:t>Tesla meters, axial and radial Hall probes on specific stands (calibrated on M5)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5000"/>
              <a:buFont typeface="Arial" pitchFamily="34" charset="0"/>
              <a:buChar char="–"/>
              <a:defRPr/>
            </a:pPr>
            <a:r>
              <a:rPr kumimoji="1"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Symbol" pitchFamily="18" charset="2"/>
              </a:rPr>
              <a:t>probes movements with jacks – steppers 1 mm / 300 mm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5000"/>
              <a:buFont typeface="Arial" pitchFamily="34" charset="0"/>
              <a:buChar char="–"/>
              <a:defRPr/>
            </a:pPr>
            <a:r>
              <a:rPr kumimoji="1" lang="en-US" sz="1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Symbol" pitchFamily="18" charset="2"/>
              </a:rPr>
              <a:t>Labview</a:t>
            </a:r>
            <a:r>
              <a:rPr kumimoji="1"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Symbol" pitchFamily="18" charset="2"/>
              </a:rPr>
              <a:t> control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  <a:sym typeface="Arial" pitchFamily="34" charset="0"/>
            </a:endParaRPr>
          </a:p>
        </p:txBody>
      </p:sp>
      <p:grpSp>
        <p:nvGrpSpPr>
          <p:cNvPr id="9" name="Groupe 19"/>
          <p:cNvGrpSpPr>
            <a:grpSpLocks/>
          </p:cNvGrpSpPr>
          <p:nvPr/>
        </p:nvGrpSpPr>
        <p:grpSpPr bwMode="auto">
          <a:xfrm>
            <a:off x="6478588" y="1619250"/>
            <a:ext cx="2506662" cy="1866900"/>
            <a:chOff x="5916613" y="887413"/>
            <a:chExt cx="3035300" cy="2276475"/>
          </a:xfrm>
        </p:grpSpPr>
        <p:pic>
          <p:nvPicPr>
            <p:cNvPr id="10" name="Picture 4" descr="18022010107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613" y="887413"/>
              <a:ext cx="3035300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7633521" y="1514339"/>
              <a:ext cx="164436" cy="40730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3"/>
            <p:cNvSpPr txBox="1">
              <a:spLocks/>
            </p:cNvSpPr>
            <p:nvPr/>
          </p:nvSpPr>
          <p:spPr bwMode="auto">
            <a:xfrm>
              <a:off x="6013500" y="1428798"/>
              <a:ext cx="1525619" cy="56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1300" b="1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Voltage</a:t>
              </a:r>
            </a:p>
            <a:p>
              <a:pPr eaLnBrk="1" hangingPunct="1"/>
              <a:r>
                <a:rPr lang="en-US" sz="1300" b="1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measurement</a:t>
              </a:r>
            </a:p>
          </p:txBody>
        </p:sp>
      </p:grpSp>
      <p:pic>
        <p:nvPicPr>
          <p:cNvPr id="13" name="Picture 11" descr="1802201010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4525963"/>
            <a:ext cx="132873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ensemble-veri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9963"/>
            <a:ext cx="10017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e 32"/>
          <p:cNvGrpSpPr>
            <a:grpSpLocks/>
          </p:cNvGrpSpPr>
          <p:nvPr/>
        </p:nvGrpSpPr>
        <p:grpSpPr bwMode="auto">
          <a:xfrm>
            <a:off x="2478088" y="4540250"/>
            <a:ext cx="1328737" cy="1771650"/>
            <a:chOff x="6002338" y="4613339"/>
            <a:chExt cx="1328737" cy="1771650"/>
          </a:xfrm>
        </p:grpSpPr>
        <p:pic>
          <p:nvPicPr>
            <p:cNvPr id="16" name="Picture 5" descr="18022010107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2338" y="4613339"/>
              <a:ext cx="1328737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6"/>
            <p:cNvSpPr txBox="1">
              <a:spLocks/>
            </p:cNvSpPr>
            <p:nvPr/>
          </p:nvSpPr>
          <p:spPr bwMode="auto">
            <a:xfrm>
              <a:off x="6675438" y="5696014"/>
              <a:ext cx="444026" cy="23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1" tIns="32146" rIns="64291" bIns="32146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fr-FR" sz="1100" b="1">
                  <a:solidFill>
                    <a:srgbClr val="FFFF00"/>
                  </a:solidFill>
                  <a:latin typeface="Arial" charset="0"/>
                </a:rPr>
                <a:t>Jack</a:t>
              </a:r>
            </a:p>
          </p:txBody>
        </p:sp>
        <p:sp>
          <p:nvSpPr>
            <p:cNvPr id="18" name="Text Box 7"/>
            <p:cNvSpPr txBox="1">
              <a:spLocks/>
            </p:cNvSpPr>
            <p:nvPr/>
          </p:nvSpPr>
          <p:spPr bwMode="auto">
            <a:xfrm>
              <a:off x="6253163" y="4827651"/>
              <a:ext cx="819129" cy="23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1" tIns="32146" rIns="64291" bIns="32146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fr-FR" sz="1100" b="1">
                  <a:solidFill>
                    <a:srgbClr val="FFFF00"/>
                  </a:solidFill>
                  <a:latin typeface="Arial" charset="0"/>
                </a:rPr>
                <a:t>Hall probe</a:t>
              </a:r>
            </a:p>
          </p:txBody>
        </p:sp>
      </p:grpSp>
      <p:pic>
        <p:nvPicPr>
          <p:cNvPr id="19" name="Picture 28" descr="lncmi_15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6402388"/>
            <a:ext cx="4270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e 34"/>
          <p:cNvGrpSpPr>
            <a:grpSpLocks/>
          </p:cNvGrpSpPr>
          <p:nvPr/>
        </p:nvGrpSpPr>
        <p:grpSpPr bwMode="auto">
          <a:xfrm>
            <a:off x="1095375" y="4516438"/>
            <a:ext cx="1276350" cy="1824037"/>
            <a:chOff x="3071051" y="4224338"/>
            <a:chExt cx="1500187" cy="2143125"/>
          </a:xfrm>
        </p:grpSpPr>
        <p:pic>
          <p:nvPicPr>
            <p:cNvPr id="21" name="Picture 28" descr="P101003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051" y="4224338"/>
              <a:ext cx="1500187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9" descr="P101004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051" y="5241925"/>
              <a:ext cx="1500187" cy="112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3071051" y="4224338"/>
              <a:ext cx="1500187" cy="2143125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4291" tIns="32146" rIns="64291" bIns="32146" anchor="ctr"/>
            <a:lstStyle/>
            <a:p>
              <a:endParaRPr lang="fr-FR"/>
            </a:p>
          </p:txBody>
        </p:sp>
        <p:sp>
          <p:nvSpPr>
            <p:cNvPr id="24" name="Text Box 7"/>
            <p:cNvSpPr txBox="1">
              <a:spLocks/>
            </p:cNvSpPr>
            <p:nvPr/>
          </p:nvSpPr>
          <p:spPr bwMode="auto">
            <a:xfrm>
              <a:off x="3125026" y="5027613"/>
              <a:ext cx="1040343" cy="26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1" tIns="32146" rIns="64291" bIns="32146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fr-FR" sz="1300" b="1">
                  <a:solidFill>
                    <a:srgbClr val="FFFF00"/>
                  </a:solidFill>
                  <a:latin typeface="Arial" charset="0"/>
                  <a:ea typeface="ＭＳ Ｐゴシック" pitchFamily="34" charset="-128"/>
                </a:rPr>
                <a:t>Hall probes</a:t>
              </a:r>
            </a:p>
          </p:txBody>
        </p:sp>
      </p:grp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4511675"/>
            <a:ext cx="40322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15"/>
          <p:cNvGrpSpPr>
            <a:grpSpLocks/>
          </p:cNvGrpSpPr>
          <p:nvPr/>
        </p:nvGrpSpPr>
        <p:grpSpPr bwMode="auto">
          <a:xfrm>
            <a:off x="8028384" y="0"/>
            <a:ext cx="1132249" cy="468312"/>
            <a:chOff x="6159" y="5802"/>
            <a:chExt cx="883" cy="342"/>
          </a:xfrm>
        </p:grpSpPr>
        <p:pic>
          <p:nvPicPr>
            <p:cNvPr id="27" name="Picture 10" descr="logo betabeam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" y="5802"/>
              <a:ext cx="47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1" descr="logo 7th eu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" y="5806"/>
              <a:ext cx="41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31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560513" y="60325"/>
            <a:ext cx="5981700" cy="523875"/>
          </a:xfrm>
        </p:spPr>
        <p:txBody>
          <a:bodyPr wrap="none"/>
          <a:lstStyle/>
          <a:p>
            <a:pPr eaLnBrk="1" hangingPunct="1">
              <a:defRPr/>
            </a:pPr>
            <a:r>
              <a:rPr lang="en-US" sz="2800" dirty="0" smtClean="0"/>
              <a:t>Magnetic field measurements results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0" y="706438"/>
            <a:ext cx="9144000" cy="5707062"/>
          </a:xfrm>
          <a:solidFill>
            <a:schemeClr val="accent6">
              <a:lumMod val="75000"/>
              <a:alpha val="29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cs typeface="Arial" pitchFamily="34" charset="0"/>
              </a:rPr>
              <a:t>Axial magnetic field induction from 1500 up to 15000 A</a:t>
            </a:r>
          </a:p>
          <a:p>
            <a:pPr lvl="1" eaLnBrk="1" hangingPunct="1">
              <a:defRPr/>
            </a:pPr>
            <a:r>
              <a:rPr lang="en-US" sz="1800" dirty="0">
                <a:cs typeface="Arial" pitchFamily="34" charset="0"/>
              </a:rPr>
              <a:t>Axial and radial </a:t>
            </a:r>
            <a:r>
              <a:rPr lang="en-US" sz="1800" dirty="0" smtClean="0">
                <a:cs typeface="Arial" pitchFamily="34" charset="0"/>
              </a:rPr>
              <a:t>measurements three axis of the prototype (0, 15 and 30 mm)</a:t>
            </a:r>
            <a:endParaRPr lang="en-US" sz="1800" dirty="0">
              <a:cs typeface="Arial" pitchFamily="34" charset="0"/>
            </a:endParaRPr>
          </a:p>
          <a:p>
            <a:pPr lvl="3" eaLnBrk="1" hangingPunct="1">
              <a:defRPr/>
            </a:pPr>
            <a:endParaRPr lang="en-US" sz="1600" dirty="0" smtClean="0">
              <a:cs typeface="Arial" pitchFamily="34" charset="0"/>
            </a:endParaRPr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0"/>
          </p:nvPr>
        </p:nvSpPr>
        <p:spPr>
          <a:xfrm>
            <a:off x="8318500" y="463550"/>
            <a:ext cx="825500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E5AFE64-4478-400D-B23F-FD4C02DC2F74}" type="slidenum">
              <a:rPr lang="en-US" sz="1400" smtClean="0">
                <a:solidFill>
                  <a:srgbClr val="CCECFF"/>
                </a:solidFill>
              </a:rPr>
              <a:pPr eaLnBrk="1" hangingPunct="1"/>
              <a:t>13</a:t>
            </a:fld>
            <a:endParaRPr lang="en-US" sz="1400" smtClean="0">
              <a:solidFill>
                <a:srgbClr val="CCECFF"/>
              </a:solidFill>
            </a:endParaRPr>
          </a:p>
        </p:txBody>
      </p:sp>
      <p:pic>
        <p:nvPicPr>
          <p:cNvPr id="7" name="Image 6" descr="mesures axiales 150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568450"/>
            <a:ext cx="28686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1582738"/>
            <a:ext cx="2451100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138613"/>
            <a:ext cx="3698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98425" y="3406775"/>
            <a:ext cx="40909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cs typeface="Arial" pitchFamily="34" charset="0"/>
              </a:rPr>
              <a:t>Magnetic field induction norm</a:t>
            </a:r>
            <a:endParaRPr lang="en-US" sz="1600" dirty="0" smtClean="0">
              <a:cs typeface="Arial" pitchFamily="34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4029075" y="3856038"/>
            <a:ext cx="4995863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Expected results (and obtained)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kumimoji="1" lang="fr-FR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Axial </a:t>
            </a:r>
            <a:r>
              <a:rPr kumimoji="1" lang="fr-FR" sz="1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symetry</a:t>
            </a:r>
            <a:r>
              <a:rPr kumimoji="1" lang="fr-FR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 of the </a:t>
            </a:r>
            <a:r>
              <a:rPr kumimoji="1" lang="fr-FR" sz="1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magnetic</a:t>
            </a:r>
            <a:r>
              <a:rPr kumimoji="1" lang="fr-FR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kumimoji="1" lang="fr-FR" sz="1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field</a:t>
            </a:r>
            <a:endParaRPr kumimoji="1" lang="fr-FR" sz="18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kumimoji="1" lang="fr-FR" sz="1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Linear</a:t>
            </a:r>
            <a:r>
              <a:rPr kumimoji="1" lang="fr-FR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kumimoji="1" lang="fr-FR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increase</a:t>
            </a:r>
            <a:r>
              <a:rPr kumimoji="1" lang="fr-FR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 of B </a:t>
            </a:r>
            <a:r>
              <a:rPr kumimoji="1" lang="fr-FR" sz="1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with</a:t>
            </a:r>
            <a:r>
              <a:rPr kumimoji="1" lang="fr-FR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kumimoji="1" lang="fr-FR" sz="1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intensity</a:t>
            </a:r>
            <a:endParaRPr kumimoji="1" lang="fr-FR" sz="18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fr-FR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Unexpected</a:t>
            </a:r>
            <a:r>
              <a:rPr kumimoji="1" lang="fr-F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kumimoji="1" lang="fr-FR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results</a:t>
            </a:r>
            <a:endParaRPr kumimoji="1" lang="fr-FR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kumimoji="1" lang="fr-FR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10 mm shift of the maxima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kumimoji="1" lang="fr-FR" sz="1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Lower</a:t>
            </a:r>
            <a:r>
              <a:rPr kumimoji="1" lang="fr-FR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 amplitude on the extraction </a:t>
            </a:r>
            <a:r>
              <a:rPr kumimoji="1" lang="fr-FR" sz="1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side</a:t>
            </a:r>
            <a:endParaRPr kumimoji="1" lang="fr-FR" sz="18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kumimoji="1" lang="fr-F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No impact on the plasma </a:t>
            </a:r>
            <a:r>
              <a:rPr kumimoji="1" lang="fr-FR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characteristics</a:t>
            </a:r>
            <a:endParaRPr kumimoji="1" lang="fr-FR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6105525" y="2109788"/>
            <a:ext cx="2855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eaLnBrk="1" hangingPunct="1">
              <a:buFont typeface="Monotype Sorts" pitchFamily="2" charset="2"/>
              <a:buNone/>
              <a:defRPr/>
            </a:pPr>
            <a:r>
              <a:rPr lang="en-US" sz="2000" dirty="0" smtClean="0">
                <a:cs typeface="Arial" pitchFamily="34" charset="0"/>
              </a:rPr>
              <a:t>15000 A measurements</a:t>
            </a:r>
          </a:p>
        </p:txBody>
      </p:sp>
      <p:pic>
        <p:nvPicPr>
          <p:cNvPr id="13" name="Picture 28" descr="lncmi_1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6402388"/>
            <a:ext cx="4270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7995355" y="7020"/>
            <a:ext cx="1132249" cy="468312"/>
            <a:chOff x="6159" y="5802"/>
            <a:chExt cx="883" cy="342"/>
          </a:xfrm>
        </p:grpSpPr>
        <p:pic>
          <p:nvPicPr>
            <p:cNvPr id="15" name="Picture 10" descr="logo betabea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" y="5802"/>
              <a:ext cx="47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 descr="logo 7th eu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" y="5806"/>
              <a:ext cx="41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23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719138"/>
            <a:ext cx="9144000" cy="5705475"/>
          </a:xfrm>
          <a:solidFill>
            <a:schemeClr val="accent6">
              <a:lumMod val="75000"/>
              <a:alpha val="29000"/>
            </a:schemeClr>
          </a:solidFill>
        </p:spPr>
        <p:txBody>
          <a:bodyPr/>
          <a:lstStyle/>
          <a:p>
            <a:pPr lvl="3" eaLnBrk="1" hangingPunct="1">
              <a:buFontTx/>
              <a:buNone/>
              <a:defRPr/>
            </a:pPr>
            <a:r>
              <a:rPr lang="en-US" sz="1600" dirty="0" smtClean="0">
                <a:cs typeface="Arial" pitchFamily="34" charset="0"/>
              </a:rPr>
              <a:t> 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716016" y="836712"/>
            <a:ext cx="3535362" cy="3375025"/>
            <a:chOff x="2640" y="1056"/>
            <a:chExt cx="3168" cy="3024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2640" y="1247"/>
            <a:ext cx="3168" cy="28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2" name="Feuille de calcul" r:id="rId4" imgW="5751576" imgH="5145024" progId="Excel.Sheet.8">
                    <p:embed/>
                  </p:oleObj>
                </mc:Choice>
                <mc:Fallback>
                  <p:oleObj name="Feuille de calcul" r:id="rId4" imgW="5751576" imgH="5145024" progId="Excel.Sheet.8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1247"/>
                          <a:ext cx="3168" cy="28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3552" y="1056"/>
              <a:ext cx="1392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fr-FR" sz="1100" b="1">
                  <a:solidFill>
                    <a:srgbClr val="FF0000"/>
                  </a:solidFill>
                  <a:latin typeface="Comic Sans MS" pitchFamily="66" charset="0"/>
                </a:rPr>
                <a:t>28 GHz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539552" y="842888"/>
            <a:ext cx="3535362" cy="3378200"/>
            <a:chOff x="-4068960" y="332656"/>
            <a:chExt cx="3535362" cy="3378200"/>
          </a:xfrm>
        </p:grpSpPr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-2988840" y="332656"/>
              <a:ext cx="1553417" cy="261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fr-FR" sz="1100" b="1">
                  <a:solidFill>
                    <a:schemeClr val="accent2"/>
                  </a:solidFill>
                  <a:latin typeface="Comic Sans MS" pitchFamily="66" charset="0"/>
                </a:rPr>
                <a:t>14 GHz</a:t>
              </a:r>
              <a:endParaRPr lang="fr-FR" sz="1100" b="1">
                <a:latin typeface="Comic Sans MS" pitchFamily="66" charset="0"/>
              </a:endParaRPr>
            </a:p>
          </p:txBody>
        </p:sp>
        <p:graphicFrame>
          <p:nvGraphicFramePr>
            <p:cNvPr id="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955717"/>
                </p:ext>
              </p:extLst>
            </p:nvPr>
          </p:nvGraphicFramePr>
          <p:xfrm>
            <a:off x="-4068960" y="546932"/>
            <a:ext cx="3535362" cy="31639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3" name="Feuille de calcul" r:id="rId7" imgW="5803392" imgH="5193792" progId="Excel.Sheet.8">
                    <p:embed/>
                  </p:oleObj>
                </mc:Choice>
                <mc:Fallback>
                  <p:oleObj name="Feuille de calcul" r:id="rId7" imgW="5803392" imgH="5193792" progId="Excel.Sheet.8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068960" y="546932"/>
                          <a:ext cx="3535362" cy="31639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5" tIns="35715" rIns="37217" bIns="35715"/>
          <a:lstStyle/>
          <a:p>
            <a:pPr algn="ctr">
              <a:defRPr/>
            </a:pPr>
            <a:r>
              <a:rPr kumimoji="1"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 pitchFamily="34" charset="0"/>
              </a:rPr>
              <a:t>Iso-B for </a:t>
            </a:r>
            <a:r>
              <a:rPr kumimoji="1" lang="fr-FR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 pitchFamily="34" charset="0"/>
              </a:rPr>
              <a:t>resonance</a:t>
            </a:r>
            <a:r>
              <a:rPr kumimoji="1"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 pitchFamily="34" charset="0"/>
              </a:rPr>
              <a:t> zones</a:t>
            </a:r>
          </a:p>
        </p:txBody>
      </p:sp>
      <p:sp>
        <p:nvSpPr>
          <p:cNvPr id="25" name="Rectangle 32"/>
          <p:cNvSpPr txBox="1">
            <a:spLocks noChangeArrowheads="1"/>
          </p:cNvSpPr>
          <p:nvPr/>
        </p:nvSpPr>
        <p:spPr bwMode="auto">
          <a:xfrm>
            <a:off x="1039813" y="5187950"/>
            <a:ext cx="6738937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715" tIns="35715" rIns="37217" bIns="35715">
            <a:spAutoFit/>
          </a:bodyPr>
          <a:lstStyle/>
          <a:p>
            <a:pPr marL="241093" indent="-241093" algn="ctr" eaLnBrk="0" hangingPunct="0">
              <a:lnSpc>
                <a:spcPct val="120000"/>
              </a:lnSpc>
              <a:defRPr/>
            </a:pPr>
            <a:r>
              <a:rPr kumimoji="1" lang="fr-FR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Plasma </a:t>
            </a:r>
            <a:r>
              <a:rPr kumimoji="1" lang="fr-FR" sz="1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experiments</a:t>
            </a:r>
            <a:r>
              <a:rPr kumimoji="1" lang="fr-FR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 are </a:t>
            </a:r>
            <a:r>
              <a:rPr kumimoji="1" lang="fr-FR" sz="1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already</a:t>
            </a:r>
            <a:r>
              <a:rPr kumimoji="1" lang="fr-FR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 ‘</a:t>
            </a:r>
            <a:r>
              <a:rPr kumimoji="1" lang="fr-FR" sz="1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magnetically</a:t>
            </a:r>
            <a:r>
              <a:rPr kumimoji="1" lang="fr-FR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’ possible </a:t>
            </a:r>
            <a:r>
              <a:rPr kumimoji="1" lang="fr-FR" sz="1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at</a:t>
            </a:r>
            <a:r>
              <a:rPr kumimoji="1" lang="fr-FR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 28 GHz</a:t>
            </a:r>
          </a:p>
          <a:p>
            <a:pPr marL="241093" indent="-241093" algn="ctr" eaLnBrk="0" hangingPunct="0">
              <a:lnSpc>
                <a:spcPct val="120000"/>
              </a:lnSpc>
              <a:defRPr/>
            </a:pPr>
            <a:r>
              <a:rPr kumimoji="1" lang="fr-FR" sz="1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using</a:t>
            </a:r>
            <a:r>
              <a:rPr kumimoji="1" lang="fr-FR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 </a:t>
            </a:r>
            <a:r>
              <a:rPr kumimoji="1" lang="fr-FR" sz="1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two</a:t>
            </a:r>
            <a:r>
              <a:rPr kumimoji="1" lang="fr-FR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 LNCMI </a:t>
            </a:r>
            <a:r>
              <a:rPr kumimoji="1" lang="fr-FR" sz="1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current</a:t>
            </a:r>
            <a:r>
              <a:rPr kumimoji="1" lang="fr-FR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 supplies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286000" y="5959475"/>
            <a:ext cx="4067175" cy="373063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kumimoji="1"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Optima" charset="0"/>
              </a:rPr>
              <a:t>Phase 1 of this project is a success</a:t>
            </a: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 bwMode="auto">
          <a:xfrm>
            <a:off x="885825" y="4451002"/>
            <a:ext cx="721094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eaLnBrk="1" hangingPunct="1">
              <a:buFont typeface="Monotype Sorts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28 GHz (1T) ECR zone closed at about 12000 A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fr-FR" sz="2000" dirty="0">
                <a:solidFill>
                  <a:srgbClr val="FF6600"/>
                </a:solidFill>
                <a:cs typeface="Arial" pitchFamily="34" charset="0"/>
                <a:sym typeface="Arial" charset="0"/>
              </a:rPr>
              <a:t>The 60 </a:t>
            </a:r>
            <a:r>
              <a:rPr lang="fr-FR" sz="2000" dirty="0" smtClean="0">
                <a:solidFill>
                  <a:srgbClr val="FF6600"/>
                </a:solidFill>
                <a:cs typeface="Arial" pitchFamily="34" charset="0"/>
                <a:sym typeface="Arial" charset="0"/>
              </a:rPr>
              <a:t>GHz </a:t>
            </a:r>
            <a:r>
              <a:rPr lang="fr-FR" sz="2000" dirty="0" err="1">
                <a:solidFill>
                  <a:srgbClr val="FF6600"/>
                </a:solidFill>
                <a:cs typeface="Arial" pitchFamily="34" charset="0"/>
                <a:sym typeface="Arial" charset="0"/>
              </a:rPr>
              <a:t>closed</a:t>
            </a:r>
            <a:r>
              <a:rPr lang="fr-FR" sz="2000" dirty="0">
                <a:solidFill>
                  <a:srgbClr val="FF6600"/>
                </a:solidFill>
                <a:cs typeface="Arial" pitchFamily="34" charset="0"/>
                <a:sym typeface="Arial" charset="0"/>
              </a:rPr>
              <a:t> ECR zone </a:t>
            </a:r>
            <a:r>
              <a:rPr lang="fr-FR" sz="2000" dirty="0" err="1" smtClean="0">
                <a:solidFill>
                  <a:srgbClr val="FF6600"/>
                </a:solidFill>
                <a:cs typeface="Arial" pitchFamily="34" charset="0"/>
                <a:sym typeface="Arial" charset="0"/>
              </a:rPr>
              <a:t>should</a:t>
            </a:r>
            <a:r>
              <a:rPr lang="fr-FR" sz="2000" dirty="0" smtClean="0">
                <a:solidFill>
                  <a:srgbClr val="FF6600"/>
                </a:solidFill>
                <a:cs typeface="Arial" pitchFamily="34" charset="0"/>
                <a:sym typeface="Arial" charset="0"/>
              </a:rPr>
              <a:t> </a:t>
            </a:r>
            <a:r>
              <a:rPr lang="fr-FR" sz="2000" dirty="0" err="1">
                <a:solidFill>
                  <a:srgbClr val="FF6600"/>
                </a:solidFill>
                <a:cs typeface="Arial" pitchFamily="34" charset="0"/>
                <a:sym typeface="Arial" charset="0"/>
              </a:rPr>
              <a:t>be</a:t>
            </a:r>
            <a:r>
              <a:rPr lang="fr-FR" sz="2000" dirty="0">
                <a:solidFill>
                  <a:srgbClr val="FF6600"/>
                </a:solidFill>
                <a:cs typeface="Arial" pitchFamily="34" charset="0"/>
                <a:sym typeface="Arial" charset="0"/>
              </a:rPr>
              <a:t> </a:t>
            </a:r>
            <a:r>
              <a:rPr lang="fr-FR" sz="2000" dirty="0" err="1">
                <a:solidFill>
                  <a:srgbClr val="FF6600"/>
                </a:solidFill>
                <a:cs typeface="Arial" pitchFamily="34" charset="0"/>
                <a:sym typeface="Arial" charset="0"/>
              </a:rPr>
              <a:t>obtained</a:t>
            </a:r>
            <a:r>
              <a:rPr lang="fr-FR" sz="2000" dirty="0">
                <a:solidFill>
                  <a:srgbClr val="FF6600"/>
                </a:solidFill>
                <a:cs typeface="Arial" pitchFamily="34" charset="0"/>
                <a:sym typeface="Arial" charset="0"/>
              </a:rPr>
              <a:t> </a:t>
            </a:r>
            <a:r>
              <a:rPr lang="fr-FR" sz="2000" dirty="0" err="1">
                <a:solidFill>
                  <a:srgbClr val="FF6600"/>
                </a:solidFill>
                <a:cs typeface="Arial" pitchFamily="34" charset="0"/>
                <a:sym typeface="Arial" charset="0"/>
              </a:rPr>
              <a:t>at</a:t>
            </a:r>
            <a:r>
              <a:rPr lang="fr-FR" sz="2000" dirty="0">
                <a:solidFill>
                  <a:srgbClr val="FF6600"/>
                </a:solidFill>
                <a:cs typeface="Arial" pitchFamily="34" charset="0"/>
                <a:sym typeface="Arial" charset="0"/>
              </a:rPr>
              <a:t> 26000 A</a:t>
            </a:r>
          </a:p>
          <a:p>
            <a:pPr eaLnBrk="1" hangingPunct="1">
              <a:buFont typeface="Monotype Sorts" pitchFamily="2" charset="2"/>
              <a:buNone/>
              <a:defRPr/>
            </a:pPr>
            <a:endParaRPr lang="en-US" sz="2000" dirty="0" smtClean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28" name="Espace réservé du numéro de diapositive 9"/>
          <p:cNvSpPr>
            <a:spLocks noGrp="1"/>
          </p:cNvSpPr>
          <p:nvPr>
            <p:ph type="sldNum" sz="quarter" idx="10"/>
          </p:nvPr>
        </p:nvSpPr>
        <p:spPr>
          <a:xfrm>
            <a:off x="8318500" y="463550"/>
            <a:ext cx="825500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D5F38EC-CB88-481A-83A6-2007A9D14FD4}" type="slidenum">
              <a:rPr lang="en-US" sz="1400" smtClean="0">
                <a:solidFill>
                  <a:srgbClr val="CCECFF"/>
                </a:solidFill>
              </a:rPr>
              <a:pPr eaLnBrk="1" hangingPunct="1"/>
              <a:t>14</a:t>
            </a:fld>
            <a:endParaRPr lang="en-US" sz="1400" smtClean="0">
              <a:solidFill>
                <a:srgbClr val="CCECFF"/>
              </a:solidFill>
            </a:endParaRPr>
          </a:p>
        </p:txBody>
      </p:sp>
      <p:pic>
        <p:nvPicPr>
          <p:cNvPr id="29" name="Picture 28" descr="lncmi_15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6402388"/>
            <a:ext cx="4270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011751" y="0"/>
            <a:ext cx="1132249" cy="468312"/>
            <a:chOff x="6159" y="5802"/>
            <a:chExt cx="883" cy="342"/>
          </a:xfrm>
        </p:grpSpPr>
        <p:pic>
          <p:nvPicPr>
            <p:cNvPr id="17" name="Picture 10" descr="logo betabeam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" y="5802"/>
              <a:ext cx="47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1" descr="logo 7th eu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" y="5806"/>
              <a:ext cx="41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131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0088" y="0"/>
            <a:ext cx="7772400" cy="5238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Application for magnet time</a:t>
            </a:r>
          </a:p>
        </p:txBody>
      </p:sp>
      <p:pic>
        <p:nvPicPr>
          <p:cNvPr id="5" name="Picture 42" descr="logo_euromagnet_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0688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23925"/>
            <a:ext cx="9144000" cy="30839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defRPr/>
            </a:pPr>
            <a:r>
              <a:rPr kumimoji="1" lang="en-GB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Characterization of ion beams extracted from a </a:t>
            </a:r>
            <a:r>
              <a:rPr kumimoji="1" lang="en-GB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28 </a:t>
            </a:r>
            <a:r>
              <a:rPr kumimoji="1" lang="en-GB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GHz ECR plasma in a split </a:t>
            </a:r>
            <a:r>
              <a:rPr kumimoji="1" lang="en-GB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magnet</a:t>
            </a:r>
            <a:endParaRPr kumimoji="1" lang="en-GB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To progress towards 60 GHz ECR operation of the ECRIS</a:t>
            </a:r>
          </a:p>
          <a:p>
            <a:pPr marL="800100" lvl="1" indent="-342900" algn="just">
              <a:spcBef>
                <a:spcPct val="20000"/>
              </a:spcBef>
              <a:buClr>
                <a:schemeClr val="folHlink"/>
              </a:buClr>
              <a:buFont typeface="Tahoma" pitchFamily="34" charset="0"/>
              <a:buChar char="-"/>
              <a:defRPr/>
            </a:pPr>
            <a:r>
              <a:rPr kumimoji="1" lang="en-US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Simple beam line : magnetic spectrometer and beam characterization devices</a:t>
            </a:r>
          </a:p>
          <a:p>
            <a:pPr marL="800100" lvl="1" indent="-342900" algn="just">
              <a:spcBef>
                <a:spcPct val="20000"/>
              </a:spcBef>
              <a:buClr>
                <a:schemeClr val="folHlink"/>
              </a:buClr>
              <a:buFont typeface="Tahoma" pitchFamily="34" charset="0"/>
              <a:buChar char="-"/>
              <a:defRPr/>
            </a:pP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10 kW 28 GHz </a:t>
            </a:r>
            <a:r>
              <a:rPr kumimoji="1" lang="en-US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gyrotron</a:t>
            </a: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 available from LPSC</a:t>
            </a:r>
          </a:p>
          <a:p>
            <a:pPr marL="800100" lvl="1" indent="-342900" algn="just">
              <a:spcBef>
                <a:spcPct val="20000"/>
              </a:spcBef>
              <a:buClr>
                <a:schemeClr val="folHlink"/>
              </a:buClr>
              <a:buFont typeface="Tahoma" pitchFamily="34" charset="0"/>
              <a:buChar char="-"/>
              <a:defRPr/>
            </a:pP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A lot of safety issues (Microwaves, X rays, High voltage...)</a:t>
            </a:r>
          </a:p>
          <a:p>
            <a:pPr lvl="1" algn="just">
              <a:spcBef>
                <a:spcPct val="20000"/>
              </a:spcBef>
              <a:buClr>
                <a:schemeClr val="folHlink"/>
              </a:buClr>
              <a:defRPr/>
            </a:pPr>
            <a:endParaRPr kumimoji="1" lang="en-US" sz="9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After beam measurements (a few weeks)</a:t>
            </a:r>
          </a:p>
          <a:p>
            <a:pPr marL="800100" lvl="1" indent="-342900" algn="just">
              <a:spcBef>
                <a:spcPct val="20000"/>
              </a:spcBef>
              <a:buClr>
                <a:schemeClr val="folHlink"/>
              </a:buClr>
              <a:buFont typeface="Tahoma" pitchFamily="34" charset="0"/>
              <a:buChar char="-"/>
              <a:defRPr/>
            </a:pP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Terminate magnetic field measurements from 15000 up to 30000 </a:t>
            </a:r>
            <a:r>
              <a:rPr kumimoji="1"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A</a:t>
            </a:r>
          </a:p>
          <a:p>
            <a:pPr marL="800100" lvl="1" indent="-342900" algn="just">
              <a:spcBef>
                <a:spcPct val="20000"/>
              </a:spcBef>
              <a:buClr>
                <a:schemeClr val="folHlink"/>
              </a:buClr>
              <a:buFont typeface="Tahoma" pitchFamily="34" charset="0"/>
              <a:buChar char="-"/>
              <a:defRPr/>
            </a:pPr>
            <a:r>
              <a:rPr kumimoji="1"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If </a:t>
            </a:r>
            <a:r>
              <a:rPr kumimoji="1" lang="en-US" sz="20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gyrotron</a:t>
            </a:r>
            <a:r>
              <a:rPr kumimoji="1"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 available : 60 GHz experiments</a:t>
            </a:r>
            <a:endParaRPr kumimoji="1" lang="fr-FR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4283968" y="476672"/>
            <a:ext cx="2560124" cy="40011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lvl="1" indent="0" algn="ctr">
              <a:buFontTx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Accepted for 20 days</a:t>
            </a:r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318500" y="593725"/>
            <a:ext cx="8255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AD09B34-9CE8-41B8-8B4C-0D02ADD1CBFE}" type="slidenum">
              <a:rPr lang="en-US" sz="1400" smtClean="0">
                <a:solidFill>
                  <a:srgbClr val="CCECFF"/>
                </a:solidFill>
              </a:rPr>
              <a:pPr eaLnBrk="1" hangingPunct="1"/>
              <a:t>15</a:t>
            </a:fld>
            <a:endParaRPr lang="en-US" sz="1400" dirty="0" smtClean="0">
              <a:solidFill>
                <a:srgbClr val="CCECFF"/>
              </a:solidFill>
            </a:endParaRPr>
          </a:p>
        </p:txBody>
      </p:sp>
      <p:grpSp>
        <p:nvGrpSpPr>
          <p:cNvPr id="9" name="Groupe 34"/>
          <p:cNvGrpSpPr>
            <a:grpSpLocks/>
          </p:cNvGrpSpPr>
          <p:nvPr/>
        </p:nvGrpSpPr>
        <p:grpSpPr bwMode="auto">
          <a:xfrm>
            <a:off x="899592" y="4005064"/>
            <a:ext cx="3888432" cy="2448272"/>
            <a:chOff x="496115" y="981631"/>
            <a:chExt cx="3889423" cy="2583689"/>
          </a:xfrm>
        </p:grpSpPr>
        <p:pic>
          <p:nvPicPr>
            <p:cNvPr id="10" name="Image 3" descr="coupe source 60 GHz internal concept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15" y="981631"/>
              <a:ext cx="3889423" cy="2583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3302953" y="1593370"/>
              <a:ext cx="957768" cy="4848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</a:rPr>
                <a:t>28 GHz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</a:rPr>
                <a:t>waveguide</a:t>
              </a:r>
            </a:p>
          </p:txBody>
        </p:sp>
        <p:sp>
          <p:nvSpPr>
            <p:cNvPr id="12" name="ZoneTexte 5"/>
            <p:cNvSpPr txBox="1">
              <a:spLocks noChangeArrowheads="1"/>
            </p:cNvSpPr>
            <p:nvPr/>
          </p:nvSpPr>
          <p:spPr bwMode="auto">
            <a:xfrm>
              <a:off x="3133690" y="1050022"/>
              <a:ext cx="1019549" cy="484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dirty="0">
                  <a:solidFill>
                    <a:srgbClr val="FFFF00"/>
                  </a:solidFill>
                  <a:latin typeface="Calibri" pitchFamily="34" charset="0"/>
                  <a:sym typeface="Optima" charset="0"/>
                </a:rPr>
                <a:t>High voltage</a:t>
              </a:r>
            </a:p>
            <a:p>
              <a:pPr algn="ctr" eaLnBrk="1" hangingPunct="1"/>
              <a:r>
                <a:rPr lang="en-US" sz="1400" dirty="0">
                  <a:solidFill>
                    <a:srgbClr val="FFFF00"/>
                  </a:solidFill>
                  <a:latin typeface="Calibri" pitchFamily="34" charset="0"/>
                  <a:sym typeface="Optima" charset="0"/>
                </a:rPr>
                <a:t>ring</a:t>
              </a:r>
            </a:p>
          </p:txBody>
        </p:sp>
        <p:sp>
          <p:nvSpPr>
            <p:cNvPr id="13" name="ZoneTexte 6"/>
            <p:cNvSpPr txBox="1">
              <a:spLocks noChangeArrowheads="1"/>
            </p:cNvSpPr>
            <p:nvPr/>
          </p:nvSpPr>
          <p:spPr bwMode="auto">
            <a:xfrm>
              <a:off x="1504484" y="2957393"/>
              <a:ext cx="774815" cy="484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FFFF00"/>
                  </a:solidFill>
                  <a:latin typeface="Calibri" pitchFamily="34" charset="0"/>
                  <a:sym typeface="Optima" charset="0"/>
                </a:rPr>
                <a:t>Plasma</a:t>
              </a:r>
            </a:p>
            <a:p>
              <a:pPr eaLnBrk="1" hangingPunct="1"/>
              <a:r>
                <a:rPr lang="en-US" sz="1400" dirty="0">
                  <a:solidFill>
                    <a:srgbClr val="FFFF00"/>
                  </a:solidFill>
                  <a:latin typeface="Calibri" pitchFamily="34" charset="0"/>
                  <a:sym typeface="Optima" charset="0"/>
                </a:rPr>
                <a:t>chamber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500187" y="1134344"/>
              <a:ext cx="851728" cy="4848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00"/>
                  </a:solidFill>
                  <a:latin typeface="+mn-lt"/>
                </a:rPr>
                <a:t>Plasma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00"/>
                  </a:solidFill>
                  <a:latin typeface="+mn-lt"/>
                </a:rPr>
                <a:t>electrode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96115" y="2881402"/>
              <a:ext cx="1049703" cy="484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00"/>
                  </a:solidFill>
                  <a:latin typeface="+mn-lt"/>
                </a:rPr>
                <a:t>Extraction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00"/>
                  </a:solidFill>
                  <a:latin typeface="+mn-lt"/>
                </a:rPr>
                <a:t>insulator</a:t>
              </a:r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 flipH="1">
              <a:off x="2458702" y="1425985"/>
              <a:ext cx="852187" cy="503887"/>
            </a:xfrm>
            <a:prstGeom prst="straightConnector1">
              <a:avLst/>
            </a:prstGeom>
            <a:ln w="158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flipH="1">
              <a:off x="3557070" y="2159975"/>
              <a:ext cx="156813" cy="315046"/>
            </a:xfrm>
            <a:prstGeom prst="straightConnector1">
              <a:avLst/>
            </a:prstGeom>
            <a:ln w="158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1967579" y="1692890"/>
              <a:ext cx="213177" cy="379040"/>
            </a:xfrm>
            <a:prstGeom prst="straightConnector1">
              <a:avLst/>
            </a:prstGeom>
            <a:ln w="158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>
              <a:stCxn id="15" idx="0"/>
            </p:cNvCxnSpPr>
            <p:nvPr/>
          </p:nvCxnSpPr>
          <p:spPr>
            <a:xfrm flipV="1">
              <a:off x="1020966" y="2233261"/>
              <a:ext cx="369752" cy="648141"/>
            </a:xfrm>
            <a:prstGeom prst="straightConnector1">
              <a:avLst/>
            </a:prstGeom>
            <a:ln w="158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V="1">
              <a:off x="1900413" y="2381796"/>
              <a:ext cx="562756" cy="578895"/>
            </a:xfrm>
            <a:prstGeom prst="straightConnector1">
              <a:avLst/>
            </a:prstGeom>
            <a:ln w="158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578773" y="985182"/>
              <a:ext cx="851728" cy="4848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00"/>
                  </a:solidFill>
                  <a:latin typeface="+mn-lt"/>
                </a:rPr>
                <a:t>Puller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FF00"/>
                  </a:solidFill>
                  <a:latin typeface="+mn-lt"/>
                </a:rPr>
                <a:t>electrode</a:t>
              </a: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>
              <a:off x="1094427" y="1559437"/>
              <a:ext cx="625174" cy="546232"/>
            </a:xfrm>
            <a:prstGeom prst="straightConnector1">
              <a:avLst/>
            </a:prstGeom>
            <a:ln w="158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932040" y="5013176"/>
            <a:ext cx="409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ECRIS 28 GHz prototype design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8037895" y="0"/>
            <a:ext cx="1132249" cy="468312"/>
            <a:chOff x="6159" y="5802"/>
            <a:chExt cx="883" cy="342"/>
          </a:xfrm>
        </p:grpSpPr>
        <p:pic>
          <p:nvPicPr>
            <p:cNvPr id="24" name="Picture 10" descr="logo betabea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" y="5802"/>
              <a:ext cx="47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1" descr="logo 7th eu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" y="5806"/>
              <a:ext cx="41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84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69925" y="122535"/>
            <a:ext cx="7772400" cy="46166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Efficiencies and currents expected ...?</a:t>
            </a:r>
            <a:endParaRPr lang="en-US" sz="2400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318500" y="593725"/>
            <a:ext cx="8255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26CE959-5930-4978-A4B5-2426CFE4B8C4}" type="slidenum">
              <a:rPr lang="en-US" sz="1400" smtClean="0">
                <a:solidFill>
                  <a:srgbClr val="CCECFF"/>
                </a:solidFill>
              </a:rPr>
              <a:pPr eaLnBrk="1" hangingPunct="1"/>
              <a:t>16</a:t>
            </a:fld>
            <a:endParaRPr lang="en-US" sz="1400" smtClean="0">
              <a:solidFill>
                <a:srgbClr val="CCECFF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0" y="935038"/>
            <a:ext cx="9144000" cy="5590306"/>
          </a:xfrm>
          <a:prstGeom prst="rect">
            <a:avLst/>
          </a:prstGeom>
          <a:solidFill>
            <a:schemeClr val="accent6">
              <a:lumMod val="75000"/>
              <a:alpha val="29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Fast ionization, efficient ionization</a:t>
            </a:r>
            <a:endParaRPr kumimoji="1" lang="en-US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SzPct val="110000"/>
              <a:buFont typeface="Wingdings" pitchFamily="2" charset="2"/>
              <a:buChar char="§"/>
              <a:defRPr/>
            </a:pP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High density </a:t>
            </a:r>
            <a:r>
              <a:rPr kumimoji="1"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necessary</a:t>
            </a:r>
            <a:endParaRPr kumimoji="1" lang="en-US" sz="18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SzPct val="110000"/>
              <a:buFont typeface="Wingdings" pitchFamily="2" charset="2"/>
              <a:buChar char="§"/>
              <a:defRPr/>
            </a:pPr>
            <a:r>
              <a:rPr kumimoji="1"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High </a:t>
            </a: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ECR frequency </a:t>
            </a:r>
            <a:r>
              <a:rPr kumimoji="1"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(60 GHz) and </a:t>
            </a: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high power density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SzPct val="110000"/>
              <a:buFont typeface="Wingdings" pitchFamily="2" charset="2"/>
              <a:buChar char="§"/>
              <a:defRPr/>
            </a:pP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60 GHz : cut-off density 4.46x10</a:t>
            </a:r>
            <a:r>
              <a:rPr kumimoji="1" lang="en-US" sz="2000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13</a:t>
            </a: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 ions/cm</a:t>
            </a:r>
            <a:r>
              <a:rPr kumimoji="1" lang="en-US" sz="2000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3</a:t>
            </a: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 to be compared with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110000"/>
              <a:defRPr/>
            </a:pP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     2x10</a:t>
            </a:r>
            <a:r>
              <a:rPr kumimoji="1" lang="en-US" sz="2000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10</a:t>
            </a: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 ions/cm</a:t>
            </a:r>
            <a:r>
              <a:rPr kumimoji="1" lang="en-US" sz="2000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3</a:t>
            </a: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 He </a:t>
            </a:r>
            <a:r>
              <a:rPr kumimoji="1"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...(</a:t>
            </a:r>
            <a:r>
              <a:rPr kumimoji="1"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5 </a:t>
            </a: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x 10</a:t>
            </a:r>
            <a:r>
              <a:rPr kumimoji="1" lang="en-US" sz="2000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12</a:t>
            </a: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in a 0.25 l </a:t>
            </a:r>
            <a:r>
              <a:rPr kumimoji="1"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(</a:t>
            </a: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plasma</a:t>
            </a:r>
            <a:r>
              <a:rPr kumimoji="1"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): </a:t>
            </a:r>
            <a:r>
              <a:rPr kumimoji="1"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2x10</a:t>
            </a:r>
            <a:r>
              <a:rPr kumimoji="1" lang="en-US" kern="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</a:t>
            </a:r>
            <a:r>
              <a:rPr kumimoji="1"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ions/cm</a:t>
            </a:r>
            <a:r>
              <a:rPr kumimoji="1" lang="en-US" kern="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kumimoji="1" lang="en-US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110000"/>
              <a:defRPr/>
            </a:pPr>
            <a:r>
              <a:rPr kumimoji="1"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			(</a:t>
            </a: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ratio </a:t>
            </a: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  <a:sym typeface="Symbol"/>
              </a:rPr>
              <a:t> </a:t>
            </a: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4.5 10</a:t>
            </a:r>
            <a:r>
              <a:rPr kumimoji="1" lang="en-US" sz="2000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-4</a:t>
            </a: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)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SzPct val="110000"/>
              <a:buFont typeface="Wingdings" pitchFamily="2" charset="2"/>
              <a:buChar char="§"/>
              <a:defRPr/>
            </a:pP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Multi-</a:t>
            </a:r>
            <a:r>
              <a:rPr kumimoji="1" lang="en-US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Ampères</a:t>
            </a: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 source !!!! Certainly avoid multi charged ions...</a:t>
            </a:r>
            <a:endParaRPr kumimoji="1" lang="en-US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pitchFamily="34" charset="0"/>
            </a:endParaRPr>
          </a:p>
          <a:p>
            <a:pPr marL="1257300" lvl="2" indent="-34290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High intensity beam line will be required (mandatory</a:t>
            </a:r>
            <a:r>
              <a:rPr kumimoji="1"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...)</a:t>
            </a:r>
          </a:p>
          <a:p>
            <a:pPr marL="1257300" lvl="2" indent="-34290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But good news from Russia</a:t>
            </a:r>
          </a:p>
          <a:p>
            <a:pPr marL="6350">
              <a:defRPr/>
            </a:pP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8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International Workshop ‘Strong Microwaves and Terahertz Waves Sources and Applications’</a:t>
            </a:r>
          </a:p>
          <a:p>
            <a:pPr marL="6350" algn="ctr">
              <a:defRPr/>
            </a:pPr>
            <a:r>
              <a:rPr lang="en-US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July 9 - 16, 2011 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Nizhny Novgorod, </a:t>
            </a:r>
            <a:r>
              <a:rPr lang="en-US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Russia </a:t>
            </a:r>
            <a:endParaRPr lang="en-US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6350" lvl="2" algn="ctr">
              <a:defRPr/>
            </a:pPr>
            <a:r>
              <a:rPr kumimoji="1" lang="en-US" kern="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1.6 mm extraction hole leads to 80% efficiency for He</a:t>
            </a:r>
            <a:r>
              <a:rPr kumimoji="1" lang="en-US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+</a:t>
            </a:r>
            <a:r>
              <a:rPr kumimoji="1" lang="en-US" kern="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and only 300 mA total current</a:t>
            </a:r>
          </a:p>
          <a:p>
            <a:pPr marL="6350" algn="ctr">
              <a:defRPr/>
            </a:pPr>
            <a:endParaRPr kumimoji="1" lang="en-US" sz="16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pitchFamily="34" charset="0"/>
            </a:endParaRPr>
          </a:p>
          <a:p>
            <a:pPr marL="0" lvl="2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r>
              <a:rPr kumimoji="1"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“Gas utilization efficiency optimization for short-pulsed ECR ion source”</a:t>
            </a:r>
          </a:p>
          <a:p>
            <a:pPr marL="0" lvl="2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r>
              <a:rPr kumimoji="1"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	I. V. </a:t>
            </a:r>
            <a:r>
              <a:rPr kumimoji="1" 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Izotov</a:t>
            </a:r>
            <a:r>
              <a:rPr kumimoji="1"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, V. A. </a:t>
            </a:r>
            <a:r>
              <a:rPr kumimoji="1" 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Skalyga</a:t>
            </a:r>
            <a:r>
              <a:rPr kumimoji="1"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, V. G. </a:t>
            </a:r>
            <a:r>
              <a:rPr kumimoji="1" 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Zorin</a:t>
            </a:r>
            <a:r>
              <a:rPr kumimoji="1"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 (IAP Nizhny Novgorod)</a:t>
            </a:r>
          </a:p>
          <a:p>
            <a:pPr>
              <a:defRPr/>
            </a:pPr>
            <a:r>
              <a:rPr lang="en-US" dirty="0" smtClean="0">
                <a:cs typeface="Arial" pitchFamily="34" charset="0"/>
              </a:rPr>
              <a:t> </a:t>
            </a:r>
            <a:endParaRPr lang="en-US" dirty="0"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SzPct val="110000"/>
              <a:buFont typeface="Wingdings" pitchFamily="2" charset="2"/>
              <a:buChar char="§"/>
              <a:defRPr/>
            </a:pPr>
            <a:endParaRPr kumimoji="1" lang="en-US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SzPct val="110000"/>
              <a:buFont typeface="Wingdings" pitchFamily="2" charset="2"/>
              <a:buChar char="§"/>
              <a:defRPr/>
            </a:pPr>
            <a:endParaRPr kumimoji="1" lang="en-US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SzPct val="110000"/>
              <a:buFont typeface="Wingdings" pitchFamily="2" charset="2"/>
              <a:buChar char="§"/>
              <a:defRPr/>
            </a:pPr>
            <a:endParaRPr kumimoji="1" lang="en-US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pitchFamily="34" charset="0"/>
            </a:endParaRP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8016687" y="0"/>
            <a:ext cx="1132249" cy="468312"/>
            <a:chOff x="6159" y="5802"/>
            <a:chExt cx="883" cy="342"/>
          </a:xfrm>
        </p:grpSpPr>
        <p:pic>
          <p:nvPicPr>
            <p:cNvPr id="8" name="Picture 10" descr="logo betabea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" y="5802"/>
              <a:ext cx="47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logo 7th e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" y="5806"/>
              <a:ext cx="41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7740352" y="5877272"/>
            <a:ext cx="863600" cy="404813"/>
            <a:chOff x="2587" y="1229"/>
            <a:chExt cx="565" cy="408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85" b="38383"/>
            <a:stretch>
              <a:fillRect/>
            </a:stretch>
          </p:blipFill>
          <p:spPr bwMode="auto">
            <a:xfrm>
              <a:off x="2587" y="1515"/>
              <a:ext cx="56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133" r="78647"/>
            <a:stretch>
              <a:fillRect/>
            </a:stretch>
          </p:blipFill>
          <p:spPr bwMode="auto">
            <a:xfrm>
              <a:off x="2587" y="1229"/>
              <a:ext cx="565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8983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4619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 smtClean="0"/>
              <a:t>LNCMI</a:t>
            </a:r>
            <a:r>
              <a:rPr lang="en-US" sz="2400" dirty="0" smtClean="0"/>
              <a:t> site preparation for future experiments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318500" y="593725"/>
            <a:ext cx="8255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AD09B34-9CE8-41B8-8B4C-0D02ADD1CBFE}" type="slidenum">
              <a:rPr lang="en-US" sz="1400" smtClean="0">
                <a:solidFill>
                  <a:srgbClr val="CCECFF"/>
                </a:solidFill>
              </a:rPr>
              <a:pPr eaLnBrk="1" hangingPunct="1"/>
              <a:t>17</a:t>
            </a:fld>
            <a:endParaRPr lang="en-US" sz="1400" dirty="0" smtClean="0">
              <a:solidFill>
                <a:srgbClr val="CCECFF"/>
              </a:solidFill>
            </a:endParaRPr>
          </a:p>
        </p:txBody>
      </p:sp>
      <p:sp>
        <p:nvSpPr>
          <p:cNvPr id="6" name="Rectangle 51"/>
          <p:cNvSpPr txBox="1">
            <a:spLocks noChangeArrowheads="1"/>
          </p:cNvSpPr>
          <p:nvPr/>
        </p:nvSpPr>
        <p:spPr bwMode="auto">
          <a:xfrm>
            <a:off x="0" y="765175"/>
            <a:ext cx="9144000" cy="5672138"/>
          </a:xfrm>
          <a:prstGeom prst="rect">
            <a:avLst/>
          </a:prstGeom>
          <a:solidFill>
            <a:schemeClr val="accent6">
              <a:lumMod val="75000"/>
              <a:alpha val="29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kumimoji="1"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 Design of the High intensity beam line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SzPct val="110000"/>
              <a:buFont typeface="Wingdings" pitchFamily="2" charset="2"/>
              <a:buChar char="§"/>
              <a:defRPr/>
            </a:pP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  <a:sym typeface="Symbol" pitchFamily="18" charset="2"/>
              </a:rPr>
              <a:t>Vacuum components (turbo pumps, chambers, tubes...) ordered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SzPct val="110000"/>
              <a:buFont typeface="Wingdings" pitchFamily="2" charset="2"/>
              <a:buChar char="§"/>
              <a:defRPr/>
            </a:pP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  <a:sym typeface="Symbol" pitchFamily="18" charset="2"/>
              </a:rPr>
              <a:t>Stands ordered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SzPct val="110000"/>
              <a:buFont typeface="Wingdings" pitchFamily="2" charset="2"/>
              <a:buChar char="§"/>
              <a:defRPr/>
            </a:pP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  <a:sym typeface="Symbol" pitchFamily="18" charset="2"/>
              </a:rPr>
              <a:t>Magnetic spectrometer current supply operational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SzPct val="110000"/>
              <a:buFont typeface="Wingdings" pitchFamily="2" charset="2"/>
              <a:buChar char="§"/>
              <a:defRPr/>
            </a:pP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  <a:sym typeface="Symbol" pitchFamily="18" charset="2"/>
              </a:rPr>
              <a:t>LNCMI installation in M3 </a:t>
            </a:r>
            <a:r>
              <a:rPr kumimoji="1"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  <a:sym typeface="Symbol" pitchFamily="18" charset="2"/>
              </a:rPr>
              <a:t>rather problematic...</a:t>
            </a:r>
            <a:endParaRPr kumimoji="1"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pitchFamily="34" charset="0"/>
              <a:sym typeface="Symbol" pitchFamily="18" charset="2"/>
            </a:endParaRPr>
          </a:p>
          <a:p>
            <a:pPr lvl="3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kumimoji="1" lang="en-US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  <a:sym typeface="Symbol" pitchFamily="18" charset="2"/>
              </a:rPr>
              <a:t> </a:t>
            </a:r>
            <a:r>
              <a:rPr kumimoji="1" lang="en-US" sz="1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  <a:sym typeface="Symbol" pitchFamily="18" charset="2"/>
              </a:rPr>
              <a:t>Concrete foundation slab resistance ... (Magnet &gt; 2 tons)...</a:t>
            </a:r>
          </a:p>
          <a:p>
            <a:pPr lvl="3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kumimoji="1" lang="en-US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  <a:sym typeface="Symbol" pitchFamily="18" charset="2"/>
              </a:rPr>
              <a:t> Layout</a:t>
            </a:r>
          </a:p>
          <a:p>
            <a:pPr lvl="3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kumimoji="1" lang="en-US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  <a:sym typeface="Symbol" pitchFamily="18" charset="2"/>
              </a:rPr>
              <a:t> Magnetic fringing fields from other magnets and prototype (for </a:t>
            </a:r>
            <a:r>
              <a:rPr kumimoji="1" lang="en-US" sz="1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  <a:sym typeface="Symbol" pitchFamily="18" charset="2"/>
              </a:rPr>
              <a:t>gyrotron</a:t>
            </a:r>
            <a:r>
              <a:rPr kumimoji="1" lang="en-US" sz="1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  <a:sym typeface="Symbol" pitchFamily="18" charset="2"/>
              </a:rPr>
              <a:t>)</a:t>
            </a:r>
          </a:p>
          <a:p>
            <a:pPr lvl="3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kumimoji="1"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  <a:sym typeface="Symbol" pitchFamily="18" charset="2"/>
              </a:rPr>
              <a:t>A lot of safety issues (HV, MW, X rays...)</a:t>
            </a:r>
            <a:endParaRPr kumimoji="1" lang="en-US" sz="18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pitchFamily="34" charset="0"/>
              <a:sym typeface="Symbol" pitchFamily="18" charset="2"/>
            </a:endParaRPr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6" t="-2" r="25761" b="43472"/>
          <a:stretch>
            <a:fillRect/>
          </a:stretch>
        </p:blipFill>
        <p:spPr bwMode="auto">
          <a:xfrm>
            <a:off x="2671763" y="3930650"/>
            <a:ext cx="4176712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9" descr="alim 400 A low r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4167188"/>
            <a:ext cx="190976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4"/>
          <p:cNvGrpSpPr>
            <a:grpSpLocks/>
          </p:cNvGrpSpPr>
          <p:nvPr/>
        </p:nvGrpSpPr>
        <p:grpSpPr bwMode="auto">
          <a:xfrm>
            <a:off x="7177088" y="3848100"/>
            <a:ext cx="1543050" cy="2265363"/>
            <a:chOff x="6794710" y="3766782"/>
            <a:chExt cx="1544072" cy="2264183"/>
          </a:xfrm>
        </p:grpSpPr>
        <p:pic>
          <p:nvPicPr>
            <p:cNvPr id="10" name="Imag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0525" y="3766782"/>
              <a:ext cx="1472442" cy="1104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4710" y="4905691"/>
              <a:ext cx="1544072" cy="1125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8011751" y="0"/>
            <a:ext cx="1132249" cy="468312"/>
            <a:chOff x="6159" y="5802"/>
            <a:chExt cx="883" cy="342"/>
          </a:xfrm>
        </p:grpSpPr>
        <p:pic>
          <p:nvPicPr>
            <p:cNvPr id="13" name="Picture 10" descr="logo betabea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" y="5802"/>
              <a:ext cx="47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 descr="logo 7th eu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" y="5806"/>
              <a:ext cx="41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52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69925" y="60325"/>
            <a:ext cx="7772400" cy="52387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60 GHz </a:t>
            </a:r>
            <a:r>
              <a:rPr lang="en-US" sz="2800" dirty="0" err="1" smtClean="0"/>
              <a:t>gyrotron</a:t>
            </a:r>
            <a:endParaRPr lang="en-US" sz="2800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318500" y="593725"/>
            <a:ext cx="8255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FF0B46B-7870-4CE0-8865-13BAD13F5861}" type="slidenum">
              <a:rPr lang="en-US" sz="1400" smtClean="0">
                <a:solidFill>
                  <a:srgbClr val="CCECFF"/>
                </a:solidFill>
              </a:rPr>
              <a:pPr eaLnBrk="1" hangingPunct="1"/>
              <a:t>18</a:t>
            </a:fld>
            <a:endParaRPr lang="en-US" sz="1400" dirty="0" smtClean="0">
              <a:solidFill>
                <a:srgbClr val="CCECFF"/>
              </a:solidFill>
            </a:endParaRPr>
          </a:p>
        </p:txBody>
      </p:sp>
      <p:sp>
        <p:nvSpPr>
          <p:cNvPr id="6" name="Espace réservé du contenu 51"/>
          <p:cNvSpPr txBox="1">
            <a:spLocks/>
          </p:cNvSpPr>
          <p:nvPr/>
        </p:nvSpPr>
        <p:spPr bwMode="auto">
          <a:xfrm>
            <a:off x="0" y="831850"/>
            <a:ext cx="9144000" cy="5583238"/>
          </a:xfrm>
          <a:prstGeom prst="rect">
            <a:avLst/>
          </a:prstGeom>
          <a:solidFill>
            <a:schemeClr val="accent6">
              <a:lumMod val="75000"/>
              <a:alpha val="29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latin typeface="+mj-lt"/>
              </a:rPr>
              <a:t>Pulsed 60 GHz 300 kW </a:t>
            </a:r>
            <a:r>
              <a:rPr lang="en-US" sz="2000" dirty="0" err="1" smtClean="0">
                <a:latin typeface="+mj-lt"/>
              </a:rPr>
              <a:t>gyrotron</a:t>
            </a:r>
            <a:r>
              <a:rPr lang="en-US" sz="2000" dirty="0" smtClean="0">
                <a:latin typeface="+mj-lt"/>
              </a:rPr>
              <a:t> manufactured by </a:t>
            </a:r>
            <a:r>
              <a:rPr lang="en-US" sz="2000" b="1" dirty="0" smtClean="0">
                <a:latin typeface="+mj-lt"/>
              </a:rPr>
              <a:t>GYCOM</a:t>
            </a:r>
            <a:r>
              <a:rPr lang="en-US" sz="2000" dirty="0" smtClean="0">
                <a:latin typeface="+mj-lt"/>
              </a:rPr>
              <a:t> </a:t>
            </a:r>
          </a:p>
          <a:p>
            <a:pPr marL="0" indent="0" eaLnBrk="1" hangingPunct="1">
              <a:buFont typeface="Monotype Sorts" pitchFamily="2" charset="2"/>
              <a:buNone/>
              <a:defRPr/>
            </a:pPr>
            <a:r>
              <a:rPr lang="en-US" sz="2000" dirty="0" smtClean="0">
                <a:latin typeface="+mj-lt"/>
              </a:rPr>
              <a:t>Supplies Institute of Applied Physics - RAS (Nizhny Novgorod – Russia)</a:t>
            </a:r>
          </a:p>
          <a:p>
            <a:pPr lvl="1">
              <a:defRPr/>
            </a:pPr>
            <a:r>
              <a:rPr lang="en-US" sz="1800" dirty="0" smtClean="0"/>
              <a:t>Frequency </a:t>
            </a:r>
            <a:r>
              <a:rPr lang="en-US" sz="1800" dirty="0"/>
              <a:t>60 GHz</a:t>
            </a:r>
            <a:r>
              <a:rPr lang="en-US" sz="1800" dirty="0" smtClean="0"/>
              <a:t>,</a:t>
            </a:r>
            <a:r>
              <a:rPr lang="en-US" sz="1800" dirty="0"/>
              <a:t> MW power 10 - 300 kW</a:t>
            </a:r>
            <a:endParaRPr lang="fr-FR" sz="1800" dirty="0"/>
          </a:p>
          <a:p>
            <a:pPr lvl="1">
              <a:defRPr/>
            </a:pPr>
            <a:r>
              <a:rPr lang="en-US" sz="1800" dirty="0" smtClean="0"/>
              <a:t>Pulse duration from 50 </a:t>
            </a:r>
            <a:r>
              <a:rPr lang="ru-RU" sz="1800" dirty="0" smtClean="0"/>
              <a:t>m</a:t>
            </a:r>
            <a:r>
              <a:rPr lang="en-US" sz="1800" dirty="0" smtClean="0"/>
              <a:t>s to 1 </a:t>
            </a:r>
            <a:r>
              <a:rPr lang="fr-FR" sz="1800" dirty="0" smtClean="0"/>
              <a:t>ms</a:t>
            </a:r>
            <a:r>
              <a:rPr lang="en-US" sz="1800" dirty="0" smtClean="0"/>
              <a:t>, </a:t>
            </a:r>
            <a:r>
              <a:rPr lang="en-US" sz="1800" dirty="0"/>
              <a:t>pulse repetition rate up to 5 </a:t>
            </a:r>
            <a:r>
              <a:rPr lang="en-US" sz="1800" dirty="0" smtClean="0"/>
              <a:t>Hz </a:t>
            </a:r>
            <a:endParaRPr lang="fr-FR" sz="1800" dirty="0"/>
          </a:p>
          <a:p>
            <a:pPr lvl="1">
              <a:defRPr/>
            </a:pPr>
            <a:endParaRPr lang="fr-FR" sz="1600" dirty="0" smtClean="0"/>
          </a:p>
          <a:p>
            <a:pPr eaLnBrk="1" hangingPunct="1">
              <a:defRPr/>
            </a:pPr>
            <a:endParaRPr lang="en-US" sz="2000" dirty="0" smtClean="0">
              <a:latin typeface="+mj-lt"/>
            </a:endParaRPr>
          </a:p>
          <a:p>
            <a:pPr lvl="1" eaLnBrk="1" hangingPunct="1">
              <a:defRPr/>
            </a:pPr>
            <a:endParaRPr lang="en-US" sz="1400" dirty="0" smtClean="0"/>
          </a:p>
        </p:txBody>
      </p:sp>
      <p:pic>
        <p:nvPicPr>
          <p:cNvPr id="7" name="Picture 37" descr="logoIST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645" y="6242050"/>
            <a:ext cx="8778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8257232" y="5708650"/>
            <a:ext cx="863600" cy="404813"/>
            <a:chOff x="2587" y="1229"/>
            <a:chExt cx="565" cy="408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85" b="38383"/>
            <a:stretch>
              <a:fillRect/>
            </a:stretch>
          </p:blipFill>
          <p:spPr bwMode="auto">
            <a:xfrm>
              <a:off x="2587" y="1515"/>
              <a:ext cx="56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133" r="78647"/>
            <a:stretch>
              <a:fillRect/>
            </a:stretch>
          </p:blipFill>
          <p:spPr bwMode="auto">
            <a:xfrm>
              <a:off x="2587" y="1229"/>
              <a:ext cx="565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e 13"/>
          <p:cNvGrpSpPr>
            <a:grpSpLocks/>
          </p:cNvGrpSpPr>
          <p:nvPr/>
        </p:nvGrpSpPr>
        <p:grpSpPr bwMode="auto">
          <a:xfrm>
            <a:off x="0" y="3089275"/>
            <a:ext cx="2840038" cy="2089150"/>
            <a:chOff x="1213063" y="2350143"/>
            <a:chExt cx="4843181" cy="3564684"/>
          </a:xfrm>
        </p:grpSpPr>
        <p:pic>
          <p:nvPicPr>
            <p:cNvPr id="12" name="Image 7" descr="gyrotron2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063" y="2421451"/>
              <a:ext cx="4843181" cy="349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2"/>
            <p:cNvSpPr txBox="1">
              <a:spLocks noChangeArrowheads="1"/>
            </p:cNvSpPr>
            <p:nvPr/>
          </p:nvSpPr>
          <p:spPr bwMode="auto">
            <a:xfrm>
              <a:off x="4502311" y="2350143"/>
              <a:ext cx="1432108" cy="7882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1pPr>
              <a:lvl2pPr marL="742950" indent="-28575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2pPr>
              <a:lvl3pPr marL="1143000" indent="-22860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3pPr>
              <a:lvl4pPr marL="1600200" indent="-22860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4pPr>
              <a:lvl5pPr marL="2057400" indent="-22860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solidFill>
                    <a:srgbClr val="FFFF00"/>
                  </a:solidFill>
                  <a:latin typeface="+mn-lt"/>
                </a:rPr>
                <a:t>Tube</a:t>
              </a:r>
            </a:p>
          </p:txBody>
        </p:sp>
      </p:grpSp>
      <p:grpSp>
        <p:nvGrpSpPr>
          <p:cNvPr id="14" name="Groupe 11"/>
          <p:cNvGrpSpPr>
            <a:grpSpLocks/>
          </p:cNvGrpSpPr>
          <p:nvPr/>
        </p:nvGrpSpPr>
        <p:grpSpPr bwMode="auto">
          <a:xfrm>
            <a:off x="2962275" y="2778125"/>
            <a:ext cx="2960688" cy="2692400"/>
            <a:chOff x="3125338" y="2791213"/>
            <a:chExt cx="2961564" cy="2692509"/>
          </a:xfrm>
        </p:grpSpPr>
        <p:pic>
          <p:nvPicPr>
            <p:cNvPr id="15" name="Picture 3" descr="gyrmag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338" y="2799836"/>
              <a:ext cx="2961564" cy="268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ZoneTexte 12"/>
            <p:cNvSpPr txBox="1">
              <a:spLocks noChangeArrowheads="1"/>
            </p:cNvSpPr>
            <p:nvPr/>
          </p:nvSpPr>
          <p:spPr bwMode="auto">
            <a:xfrm>
              <a:off x="4168635" y="2791213"/>
              <a:ext cx="1902388" cy="7080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1pPr>
              <a:lvl2pPr marL="742950" indent="-28575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2pPr>
              <a:lvl3pPr marL="1143000" indent="-22860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3pPr>
              <a:lvl4pPr marL="1600200" indent="-22860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4pPr>
              <a:lvl5pPr marL="2057400" indent="-22860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dirty="0" err="1" smtClean="0">
                  <a:solidFill>
                    <a:srgbClr val="FFFF00"/>
                  </a:solidFill>
                  <a:latin typeface="+mn-lt"/>
                </a:rPr>
                <a:t>Gyrotron</a:t>
              </a:r>
              <a:r>
                <a:rPr lang="en-US" sz="2000" dirty="0" smtClean="0">
                  <a:solidFill>
                    <a:srgbClr val="FFFF00"/>
                  </a:solidFill>
                  <a:latin typeface="+mn-lt"/>
                </a:rPr>
                <a:t> in the</a:t>
              </a:r>
            </a:p>
            <a:p>
              <a:pPr algn="ctr" eaLnBrk="1" hangingPunct="1">
                <a:defRPr/>
              </a:pPr>
              <a:r>
                <a:rPr lang="en-US" sz="2000" dirty="0" err="1" smtClean="0">
                  <a:solidFill>
                    <a:srgbClr val="FFFF00"/>
                  </a:solidFill>
                  <a:latin typeface="+mn-lt"/>
                </a:rPr>
                <a:t>cryomagnet</a:t>
              </a:r>
              <a:endParaRPr lang="en-US" sz="2000" dirty="0" smtClean="0">
                <a:solidFill>
                  <a:srgbClr val="FFFF00"/>
                </a:solidFill>
                <a:latin typeface="+mn-lt"/>
              </a:endParaRPr>
            </a:p>
          </p:txBody>
        </p:sp>
      </p:grpSp>
      <p:grpSp>
        <p:nvGrpSpPr>
          <p:cNvPr id="17" name="Groupe 12"/>
          <p:cNvGrpSpPr>
            <a:grpSpLocks/>
          </p:cNvGrpSpPr>
          <p:nvPr/>
        </p:nvGrpSpPr>
        <p:grpSpPr bwMode="auto">
          <a:xfrm>
            <a:off x="5961063" y="3302000"/>
            <a:ext cx="3087687" cy="1454150"/>
            <a:chOff x="6057367" y="3330054"/>
            <a:chExt cx="3086633" cy="1452942"/>
          </a:xfrm>
        </p:grpSpPr>
        <p:pic>
          <p:nvPicPr>
            <p:cNvPr id="18" name="Image 8" descr="MOU1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0895" y="3330054"/>
              <a:ext cx="1583105" cy="145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9" descr="MOU2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367" y="3335074"/>
              <a:ext cx="1463394" cy="144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6"/>
            <p:cNvSpPr txBox="1">
              <a:spLocks noChangeArrowheads="1"/>
            </p:cNvSpPr>
            <p:nvPr/>
          </p:nvSpPr>
          <p:spPr bwMode="auto">
            <a:xfrm>
              <a:off x="6319215" y="4376934"/>
              <a:ext cx="2524851" cy="3997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1pPr>
              <a:lvl2pPr marL="742950" indent="-28575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2pPr>
              <a:lvl3pPr marL="1143000" indent="-22860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3pPr>
              <a:lvl4pPr marL="1600200" indent="-22860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4pPr>
              <a:lvl5pPr marL="2057400" indent="-22860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dirty="0" smtClean="0">
                  <a:solidFill>
                    <a:srgbClr val="FFFF00"/>
                  </a:solidFill>
                  <a:latin typeface="+mn-lt"/>
                </a:rPr>
                <a:t>Matching Optics Unit</a:t>
              </a: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2733675" y="5432425"/>
            <a:ext cx="353545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Delivery at Grenoble </a:t>
            </a:r>
            <a:r>
              <a:rPr lang="en-US" sz="1800" dirty="0" smtClean="0">
                <a:latin typeface="+mn-lt"/>
              </a:rPr>
              <a:t>spring </a:t>
            </a:r>
            <a:r>
              <a:rPr lang="en-US" sz="1800" dirty="0">
                <a:latin typeface="+mn-lt"/>
              </a:rPr>
              <a:t>2012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44475" y="5748338"/>
            <a:ext cx="8461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200" dirty="0"/>
              <a:t>Project #3965	 </a:t>
            </a:r>
          </a:p>
          <a:p>
            <a:pPr eaLnBrk="0" hangingPunct="0"/>
            <a:r>
              <a:rPr lang="en-US" sz="1200" b="1" dirty="0"/>
              <a:t>Design, Manufacturing and Tests of Short Pulse ECR Multi-Charged Ion Source Prototype with High Ionization </a:t>
            </a:r>
            <a:r>
              <a:rPr lang="en-US" sz="1200" b="1" dirty="0" smtClean="0"/>
              <a:t>Efficiency</a:t>
            </a:r>
            <a:endParaRPr lang="en-US" sz="600" dirty="0"/>
          </a:p>
        </p:txBody>
      </p:sp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8011751" y="-1488"/>
            <a:ext cx="1132249" cy="468312"/>
            <a:chOff x="6159" y="5802"/>
            <a:chExt cx="883" cy="342"/>
          </a:xfrm>
        </p:grpSpPr>
        <p:pic>
          <p:nvPicPr>
            <p:cNvPr id="24" name="Picture 10" descr="logo betabeam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" y="5802"/>
              <a:ext cx="47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1" descr="logo 7th eu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" y="5806"/>
              <a:ext cx="41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3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Eqipex</a:t>
            </a:r>
            <a:r>
              <a:rPr lang="en-US" dirty="0" smtClean="0"/>
              <a:t> 2011 under preparation</a:t>
            </a:r>
            <a:endParaRPr lang="en-US" dirty="0"/>
          </a:p>
        </p:txBody>
      </p:sp>
      <p:pic>
        <p:nvPicPr>
          <p:cNvPr id="38" name="Picture 3" descr="polygone2"/>
          <p:cNvPicPr>
            <a:picLocks noChangeAspect="1" noChangeArrowheads="1"/>
          </p:cNvPicPr>
          <p:nvPr/>
        </p:nvPicPr>
        <p:blipFill>
          <a:blip r:embed="rId3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7"/>
          <a:stretch>
            <a:fillRect/>
          </a:stretch>
        </p:blipFill>
        <p:spPr bwMode="auto">
          <a:xfrm>
            <a:off x="-18132" y="1592981"/>
            <a:ext cx="9148393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4355976" y="3681213"/>
            <a:ext cx="4775692" cy="290984"/>
          </a:xfrm>
          <a:prstGeom prst="rect">
            <a:avLst/>
          </a:prstGeom>
          <a:gradFill rotWithShape="1">
            <a:gsLst>
              <a:gs pos="0">
                <a:srgbClr val="FFF200">
                  <a:alpha val="77000"/>
                </a:srgbClr>
              </a:gs>
              <a:gs pos="22501">
                <a:srgbClr val="FF7A00"/>
              </a:gs>
              <a:gs pos="35001">
                <a:srgbClr val="FF0300"/>
              </a:gs>
              <a:gs pos="50000">
                <a:srgbClr val="4D0808"/>
              </a:gs>
              <a:gs pos="64999">
                <a:srgbClr val="FF0300"/>
              </a:gs>
              <a:gs pos="77499">
                <a:srgbClr val="FF7A00"/>
              </a:gs>
              <a:gs pos="100000">
                <a:srgbClr val="FFF2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fr-FR"/>
          </a:p>
        </p:txBody>
      </p:sp>
      <p:cxnSp>
        <p:nvCxnSpPr>
          <p:cNvPr id="40" name="AutoShape 7"/>
          <p:cNvCxnSpPr>
            <a:cxnSpLocks noChangeShapeType="1"/>
          </p:cNvCxnSpPr>
          <p:nvPr/>
        </p:nvCxnSpPr>
        <p:spPr bwMode="auto">
          <a:xfrm>
            <a:off x="9136065" y="4203972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8"/>
          <p:cNvCxnSpPr>
            <a:cxnSpLocks noChangeShapeType="1"/>
          </p:cNvCxnSpPr>
          <p:nvPr/>
        </p:nvCxnSpPr>
        <p:spPr bwMode="auto">
          <a:xfrm>
            <a:off x="9136065" y="4203972"/>
            <a:ext cx="146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9"/>
          <p:cNvCxnSpPr>
            <a:cxnSpLocks noChangeShapeType="1"/>
          </p:cNvCxnSpPr>
          <p:nvPr/>
        </p:nvCxnSpPr>
        <p:spPr bwMode="auto">
          <a:xfrm>
            <a:off x="9136065" y="4203972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Line 10"/>
          <p:cNvSpPr>
            <a:spLocks noChangeShapeType="1"/>
          </p:cNvSpPr>
          <p:nvPr/>
        </p:nvSpPr>
        <p:spPr bwMode="auto">
          <a:xfrm>
            <a:off x="672007" y="4473847"/>
            <a:ext cx="1008184" cy="3603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735018" y="4972322"/>
            <a:ext cx="1450730" cy="646331"/>
          </a:xfrm>
          <a:prstGeom prst="rect">
            <a:avLst/>
          </a:prstGeom>
          <a:solidFill>
            <a:schemeClr val="hlink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40 T  HIGH FIELD</a:t>
            </a:r>
          </a:p>
          <a:p>
            <a:r>
              <a:rPr lang="en-US">
                <a:solidFill>
                  <a:srgbClr val="FFFF00"/>
                </a:solidFill>
              </a:rPr>
              <a:t>MAGNETS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6603881" y="2186260"/>
            <a:ext cx="2176095" cy="646331"/>
          </a:xfrm>
          <a:prstGeom prst="rect">
            <a:avLst/>
          </a:prstGeom>
          <a:solidFill>
            <a:schemeClr val="hlink">
              <a:alpha val="7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>
                <a:solidFill>
                  <a:srgbClr val="FFFF00"/>
                </a:solidFill>
              </a:rPr>
              <a:t>HIGH FIELDS MAGNETS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 25 MW POWER SUPPLIES</a:t>
            </a: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3787253" y="2257697"/>
            <a:ext cx="1232710" cy="430887"/>
          </a:xfrm>
          <a:prstGeom prst="rect">
            <a:avLst/>
          </a:prstGeom>
          <a:solidFill>
            <a:schemeClr val="hlink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>
                <a:solidFill>
                  <a:srgbClr val="FFFF00"/>
                </a:solidFill>
              </a:rPr>
              <a:t>ION SOURCES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PLASMAS </a:t>
            </a:r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4361844" y="2900635"/>
            <a:ext cx="5862" cy="7858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" name="Picture 3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19" r="68117"/>
          <a:stretch>
            <a:fillRect/>
          </a:stretch>
        </p:blipFill>
        <p:spPr bwMode="auto">
          <a:xfrm>
            <a:off x="2204799" y="5258072"/>
            <a:ext cx="789842" cy="71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6" descr="ESR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8" y="3543572"/>
            <a:ext cx="681403" cy="72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Line 39"/>
          <p:cNvSpPr>
            <a:spLocks noChangeShapeType="1"/>
          </p:cNvSpPr>
          <p:nvPr/>
        </p:nvSpPr>
        <p:spPr bwMode="auto">
          <a:xfrm flipV="1">
            <a:off x="1680191" y="4762772"/>
            <a:ext cx="791307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" name="Picture 6" descr="Logo_LNCMI_1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6" y="2765697"/>
            <a:ext cx="785446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190" y="5186635"/>
            <a:ext cx="1619249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255294"/>
              </p:ext>
            </p:extLst>
          </p:nvPr>
        </p:nvGraphicFramePr>
        <p:xfrm>
          <a:off x="5746631" y="5186635"/>
          <a:ext cx="829407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Image" r:id="rId8" imgW="2160670" imgH="1444633" progId="">
                  <p:embed/>
                </p:oleObj>
              </mc:Choice>
              <mc:Fallback>
                <p:oleObj name="Image" r:id="rId8" imgW="2160670" imgH="14446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631" y="5186635"/>
                        <a:ext cx="829407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83" y="2757760"/>
            <a:ext cx="104481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Line 25"/>
          <p:cNvSpPr>
            <a:spLocks noChangeShapeType="1"/>
          </p:cNvSpPr>
          <p:nvPr/>
        </p:nvSpPr>
        <p:spPr bwMode="auto">
          <a:xfrm flipV="1">
            <a:off x="7527073" y="2900635"/>
            <a:ext cx="5862" cy="7858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477" y="5043760"/>
            <a:ext cx="65942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ZoneTexte 69"/>
          <p:cNvSpPr txBox="1"/>
          <p:nvPr/>
        </p:nvSpPr>
        <p:spPr>
          <a:xfrm>
            <a:off x="16024" y="764704"/>
            <a:ext cx="8541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Superconducting bus from LNCMI to LPSC (4*15000 A) allowing future ECRIS R&amp;D</a:t>
            </a:r>
          </a:p>
          <a:p>
            <a:r>
              <a:rPr lang="en-US" dirty="0" smtClean="0"/>
              <a:t>28 and 60 GHz ion sources for SPIRAL2</a:t>
            </a:r>
            <a:endParaRPr lang="en-US" dirty="0"/>
          </a:p>
        </p:txBody>
      </p:sp>
      <p:sp>
        <p:nvSpPr>
          <p:cNvPr id="2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318500" y="593725"/>
            <a:ext cx="8255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FF0B46B-7870-4CE0-8865-13BAD13F5861}" type="slidenum">
              <a:rPr lang="en-US" sz="1400" smtClean="0">
                <a:solidFill>
                  <a:srgbClr val="CCECFF"/>
                </a:solidFill>
              </a:rPr>
              <a:pPr eaLnBrk="1" hangingPunct="1"/>
              <a:t>19</a:t>
            </a:fld>
            <a:endParaRPr lang="en-US" sz="1400" dirty="0" smtClean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5"/>
          <p:cNvSpPr txBox="1">
            <a:spLocks/>
          </p:cNvSpPr>
          <p:nvPr/>
        </p:nvSpPr>
        <p:spPr bwMode="auto">
          <a:xfrm>
            <a:off x="0" y="744538"/>
            <a:ext cx="9144000" cy="5680075"/>
          </a:xfrm>
          <a:prstGeom prst="rect">
            <a:avLst/>
          </a:prstGeom>
          <a:solidFill>
            <a:schemeClr val="accent6">
              <a:lumMod val="75000"/>
              <a:alpha val="29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1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Euro-nu</a:t>
            </a:r>
            <a:r>
              <a:rPr kumimoji="1" lang="en-US" sz="1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kumimoji="1" lang="en-US" sz="1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Symbol"/>
              </a:rPr>
              <a:t>Beta Beams</a:t>
            </a:r>
            <a:endParaRPr kumimoji="1" lang="en-US" sz="1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endParaRPr kumimoji="1"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High ionization efficiency ion source required, delivering high intensity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kumimoji="1" lang="en-US" sz="1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Radiation hard ECR ion source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kumimoji="1" lang="en-US" sz="1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low volume, high plasma density (high ECR frequency)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kumimoji="1" lang="en-US" sz="1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10 Hz operation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1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LPSC long </a:t>
            </a:r>
            <a:r>
              <a:rPr kumimoji="1" lang="en-US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term </a:t>
            </a:r>
            <a:r>
              <a:rPr kumimoji="1" lang="en-US" sz="1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strategy in ECR ion sources development</a:t>
            </a:r>
            <a:endParaRPr kumimoji="1" lang="en-US" sz="1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kumimoji="1" lang="en-US" sz="1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 take </a:t>
            </a:r>
            <a:r>
              <a:rPr kumimoji="1" lang="en-US" sz="1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advantage of this project to develop the ECR ion source operating</a:t>
            </a:r>
          </a:p>
          <a:p>
            <a:pPr marL="1200150" lvl="2" indent="-285750" eaLnBrk="0" hangingPunct="0"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kumimoji="1" lang="en-US" sz="1400" b="1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At the highest present ECR frequency</a:t>
            </a:r>
          </a:p>
          <a:p>
            <a:pPr marL="1200150" lvl="2" indent="-285750" eaLnBrk="0" hangingPunct="0"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kumimoji="1" lang="en-US" sz="1400" b="1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For a reasonable cost (warm technology for the magnet)</a:t>
            </a:r>
          </a:p>
        </p:txBody>
      </p:sp>
      <p:grpSp>
        <p:nvGrpSpPr>
          <p:cNvPr id="5" name="Groupe 61"/>
          <p:cNvGrpSpPr>
            <a:grpSpLocks/>
          </p:cNvGrpSpPr>
          <p:nvPr/>
        </p:nvGrpSpPr>
        <p:grpSpPr bwMode="auto">
          <a:xfrm>
            <a:off x="3513138" y="1184275"/>
            <a:ext cx="4733925" cy="2744788"/>
            <a:chOff x="3446875" y="2078850"/>
            <a:chExt cx="4733003" cy="2745305"/>
          </a:xfrm>
        </p:grpSpPr>
        <p:pic>
          <p:nvPicPr>
            <p:cNvPr id="6" name="Picture 6" descr="beta bea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33"/>
            <a:stretch>
              <a:fillRect/>
            </a:stretch>
          </p:blipFill>
          <p:spPr bwMode="auto">
            <a:xfrm>
              <a:off x="3446875" y="2078850"/>
              <a:ext cx="4733003" cy="2745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102245" y="2439281"/>
              <a:ext cx="404734" cy="1794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57803" y="2618702"/>
              <a:ext cx="404734" cy="1810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227564" y="2078850"/>
              <a:ext cx="809467" cy="9907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</a:rPr>
                <a:t>Decay</a:t>
              </a:r>
              <a:r>
                <a:rPr lang="fr-FR" sz="1800" dirty="0">
                  <a:solidFill>
                    <a:srgbClr val="FF0000"/>
                  </a:solidFill>
                </a:rPr>
                <a:t> ring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7219" y="4328762"/>
              <a:ext cx="1439583" cy="360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83268" y="4276364"/>
              <a:ext cx="1980814" cy="4953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Based on CERN accelerators</a:t>
              </a:r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669925" y="61913"/>
            <a:ext cx="7772400" cy="4619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60 GHz ECR ion source for the Beta Beams</a:t>
            </a:r>
          </a:p>
        </p:txBody>
      </p:sp>
      <p:sp>
        <p:nvSpPr>
          <p:cNvPr id="13" name="Ellipse 38"/>
          <p:cNvSpPr>
            <a:spLocks noChangeArrowheads="1"/>
          </p:cNvSpPr>
          <p:nvPr/>
        </p:nvSpPr>
        <p:spPr bwMode="auto">
          <a:xfrm>
            <a:off x="3648075" y="2263775"/>
            <a:ext cx="436563" cy="269875"/>
          </a:xfrm>
          <a:prstGeom prst="ellipse">
            <a:avLst/>
          </a:prstGeom>
          <a:solidFill>
            <a:srgbClr val="92D050">
              <a:alpha val="34901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fr-FR" sz="1400"/>
          </a:p>
        </p:txBody>
      </p:sp>
      <p:sp>
        <p:nvSpPr>
          <p:cNvPr id="14" name="Ellipse 39"/>
          <p:cNvSpPr>
            <a:spLocks noChangeArrowheads="1"/>
          </p:cNvSpPr>
          <p:nvPr/>
        </p:nvSpPr>
        <p:spPr bwMode="auto">
          <a:xfrm>
            <a:off x="3873500" y="3208338"/>
            <a:ext cx="809625" cy="269875"/>
          </a:xfrm>
          <a:prstGeom prst="ellipse">
            <a:avLst/>
          </a:prstGeom>
          <a:solidFill>
            <a:srgbClr val="92D050">
              <a:alpha val="34901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fr-FR" sz="1400"/>
          </a:p>
        </p:txBody>
      </p:sp>
      <p:cxnSp>
        <p:nvCxnSpPr>
          <p:cNvPr id="15" name="Connecteur droit avec flèche 43"/>
          <p:cNvCxnSpPr>
            <a:cxnSpLocks noChangeShapeType="1"/>
            <a:stCxn id="27" idx="3"/>
            <a:endCxn id="13" idx="1"/>
          </p:cNvCxnSpPr>
          <p:nvPr/>
        </p:nvCxnSpPr>
        <p:spPr bwMode="auto">
          <a:xfrm>
            <a:off x="2805113" y="1524000"/>
            <a:ext cx="906462" cy="779463"/>
          </a:xfrm>
          <a:prstGeom prst="straightConnector1">
            <a:avLst/>
          </a:prstGeom>
          <a:noFill/>
          <a:ln w="25400" algn="ctr">
            <a:solidFill>
              <a:srgbClr val="92D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necteur droit avec flèche 45"/>
          <p:cNvCxnSpPr>
            <a:cxnSpLocks noChangeShapeType="1"/>
            <a:endCxn id="14" idx="2"/>
          </p:cNvCxnSpPr>
          <p:nvPr/>
        </p:nvCxnSpPr>
        <p:spPr bwMode="auto">
          <a:xfrm>
            <a:off x="1847850" y="3178175"/>
            <a:ext cx="2025650" cy="165100"/>
          </a:xfrm>
          <a:prstGeom prst="straightConnector1">
            <a:avLst/>
          </a:prstGeom>
          <a:noFill/>
          <a:ln w="25400" algn="ctr">
            <a:solidFill>
              <a:srgbClr val="92D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" name="Groupe 52"/>
          <p:cNvGrpSpPr>
            <a:grpSpLocks/>
          </p:cNvGrpSpPr>
          <p:nvPr/>
        </p:nvGrpSpPr>
        <p:grpSpPr bwMode="auto">
          <a:xfrm>
            <a:off x="354013" y="2794000"/>
            <a:ext cx="1452562" cy="1169988"/>
            <a:chOff x="257845" y="2374181"/>
            <a:chExt cx="1710035" cy="1337221"/>
          </a:xfrm>
        </p:grpSpPr>
        <p:pic>
          <p:nvPicPr>
            <p:cNvPr id="18" name="Picture 91" descr="synoptiqu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45" y="2374181"/>
              <a:ext cx="1710035" cy="133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93"/>
            <p:cNvSpPr>
              <a:spLocks/>
            </p:cNvSpPr>
            <p:nvPr/>
          </p:nvSpPr>
          <p:spPr bwMode="auto">
            <a:xfrm>
              <a:off x="614803" y="2521149"/>
              <a:ext cx="1050317" cy="3030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64291" tIns="32146" rIns="64291" bIns="32146" anchor="ctr">
              <a:spAutoFit/>
            </a:bodyPr>
            <a:lstStyle/>
            <a:p>
              <a:pPr>
                <a:defRPr/>
              </a:pPr>
              <a:r>
                <a:rPr lang="en-GB" sz="1300" dirty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251.33 m</a:t>
              </a:r>
              <a:r>
                <a:rPr lang="fr-FR" sz="1300" dirty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0" name="Rectangle 7"/>
            <p:cNvSpPr>
              <a:spLocks/>
            </p:cNvSpPr>
            <p:nvPr/>
          </p:nvSpPr>
          <p:spPr bwMode="auto">
            <a:xfrm>
              <a:off x="692051" y="2827363"/>
              <a:ext cx="792510" cy="566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/>
            <a:p>
              <a:pPr algn="ctr"/>
              <a:r>
                <a:rPr lang="en-US" sz="1400">
                  <a:solidFill>
                    <a:srgbClr val="FF0000"/>
                  </a:solidFill>
                  <a:latin typeface="Arial" charset="0"/>
                  <a:cs typeface="Arial" charset="0"/>
                </a:rPr>
                <a:t>10 Hz</a:t>
              </a:r>
              <a:endParaRPr lang="en-US" sz="1400" baseline="30000">
                <a:solidFill>
                  <a:srgbClr val="FF0000"/>
                </a:solidFill>
                <a:latin typeface="Arial" charset="0"/>
                <a:cs typeface="Arial" charset="0"/>
              </a:endParaRPr>
            </a:p>
            <a:p>
              <a:pPr algn="ctr"/>
              <a:r>
                <a:rPr lang="en-US" sz="1400">
                  <a:solidFill>
                    <a:srgbClr val="FF0000"/>
                  </a:solidFill>
                  <a:latin typeface="Arial" charset="0"/>
                  <a:cs typeface="Arial" charset="0"/>
                </a:rPr>
                <a:t>50 µs</a:t>
              </a:r>
              <a:endParaRPr lang="en-US" sz="1400" baseline="300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1" name="Rectangle 7"/>
          <p:cNvSpPr>
            <a:spLocks/>
          </p:cNvSpPr>
          <p:nvPr/>
        </p:nvSpPr>
        <p:spPr bwMode="auto">
          <a:xfrm>
            <a:off x="244475" y="2000250"/>
            <a:ext cx="2897188" cy="711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For a 100 % ionization efficiency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I(He</a:t>
            </a:r>
            <a:r>
              <a:rPr lang="en-US" sz="14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2+</a:t>
            </a: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) = 32 mA + all other species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I extracted 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 several 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100 mA</a:t>
            </a:r>
            <a:endParaRPr lang="en-US" sz="1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Ellipse 53"/>
          <p:cNvSpPr>
            <a:spLocks noChangeArrowheads="1"/>
          </p:cNvSpPr>
          <p:nvPr/>
        </p:nvSpPr>
        <p:spPr bwMode="auto">
          <a:xfrm>
            <a:off x="3829050" y="2533650"/>
            <a:ext cx="434975" cy="269875"/>
          </a:xfrm>
          <a:prstGeom prst="ellipse">
            <a:avLst/>
          </a:prstGeom>
          <a:solidFill>
            <a:srgbClr val="FF0000">
              <a:alpha val="34901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fr-FR" sz="1400"/>
          </a:p>
        </p:txBody>
      </p:sp>
      <p:cxnSp>
        <p:nvCxnSpPr>
          <p:cNvPr id="23" name="Connecteur droit avec flèche 54"/>
          <p:cNvCxnSpPr>
            <a:cxnSpLocks noChangeShapeType="1"/>
            <a:stCxn id="21" idx="3"/>
            <a:endCxn id="22" idx="2"/>
          </p:cNvCxnSpPr>
          <p:nvPr/>
        </p:nvCxnSpPr>
        <p:spPr bwMode="auto">
          <a:xfrm>
            <a:off x="3141663" y="2355850"/>
            <a:ext cx="687387" cy="312738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e 64"/>
          <p:cNvGrpSpPr/>
          <p:nvPr/>
        </p:nvGrpSpPr>
        <p:grpSpPr>
          <a:xfrm>
            <a:off x="7179927" y="1969524"/>
            <a:ext cx="1779654" cy="307777"/>
            <a:chOff x="6198470" y="4676745"/>
            <a:chExt cx="2531063" cy="4377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5" name="Rectangle 24"/>
            <p:cNvSpPr/>
            <p:nvPr/>
          </p:nvSpPr>
          <p:spPr>
            <a:xfrm>
              <a:off x="6198470" y="4676745"/>
              <a:ext cx="2531063" cy="43772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aseline="30000" dirty="0">
                  <a:solidFill>
                    <a:srgbClr val="FF0000"/>
                  </a:solidFill>
                  <a:latin typeface="Arial" charset="0"/>
                  <a:sym typeface="Arial" charset="0"/>
                </a:rPr>
                <a:t>6</a:t>
              </a:r>
              <a:r>
                <a:rPr lang="en-US" sz="1400" dirty="0">
                  <a:solidFill>
                    <a:srgbClr val="FF0000"/>
                  </a:solidFill>
                  <a:latin typeface="Arial" charset="0"/>
                  <a:sym typeface="Arial" charset="0"/>
                </a:rPr>
                <a:t>He </a:t>
              </a:r>
              <a:r>
                <a:rPr lang="en-US" sz="1400" dirty="0">
                  <a:solidFill>
                    <a:srgbClr val="FF0000"/>
                  </a:solidFill>
                  <a:latin typeface="Arial" charset="0"/>
                  <a:sym typeface="Symbol"/>
                </a:rPr>
                <a:t> </a:t>
              </a:r>
              <a:r>
                <a:rPr lang="en-US" sz="1400" baseline="30000" dirty="0">
                  <a:solidFill>
                    <a:srgbClr val="FF0000"/>
                  </a:solidFill>
                  <a:latin typeface="Arial" charset="0"/>
                  <a:sym typeface="Arial" charset="0"/>
                </a:rPr>
                <a:t>6</a:t>
              </a:r>
              <a:r>
                <a:rPr lang="en-US" sz="1400" dirty="0">
                  <a:solidFill>
                    <a:srgbClr val="FF0000"/>
                  </a:solidFill>
                  <a:latin typeface="Arial" charset="0"/>
                  <a:sym typeface="Arial" charset="0"/>
                </a:rPr>
                <a:t>Li + e</a:t>
              </a:r>
              <a:r>
                <a:rPr lang="en-US" sz="1400" baseline="30000" dirty="0">
                  <a:solidFill>
                    <a:srgbClr val="FF0000"/>
                  </a:solidFill>
                  <a:latin typeface="Arial" charset="0"/>
                  <a:sym typeface="Arial" charset="0"/>
                </a:rPr>
                <a:t>-</a:t>
              </a:r>
              <a:r>
                <a:rPr lang="en-US" sz="1400" dirty="0">
                  <a:solidFill>
                    <a:srgbClr val="FF0000"/>
                  </a:solidFill>
                  <a:latin typeface="Arial" charset="0"/>
                  <a:sym typeface="Arial" charset="0"/>
                </a:rPr>
                <a:t> + </a:t>
              </a:r>
              <a:r>
                <a:rPr lang="en-US" sz="1400" dirty="0">
                  <a:solidFill>
                    <a:srgbClr val="FF0000"/>
                  </a:solidFill>
                  <a:latin typeface="Arial" charset="0"/>
                  <a:sym typeface="Symbol"/>
                </a:rPr>
                <a:t></a:t>
              </a:r>
              <a:r>
                <a:rPr lang="en-US" sz="1400" baseline="-25000" dirty="0">
                  <a:solidFill>
                    <a:srgbClr val="FF0000"/>
                  </a:solidFill>
                  <a:latin typeface="Arial" charset="0"/>
                  <a:sym typeface="Symbol"/>
                </a:rPr>
                <a:t>e-</a:t>
              </a:r>
              <a:endParaRPr lang="en-US" sz="1400" baseline="-25000" dirty="0"/>
            </a:p>
          </p:txBody>
        </p:sp>
        <p:cxnSp>
          <p:nvCxnSpPr>
            <p:cNvPr id="26" name="Connecteur droit 25"/>
            <p:cNvCxnSpPr/>
            <p:nvPr/>
          </p:nvCxnSpPr>
          <p:spPr bwMode="auto">
            <a:xfrm rot="10800000">
              <a:off x="8182690" y="4740752"/>
              <a:ext cx="174812" cy="0"/>
            </a:xfrm>
            <a:prstGeom prst="line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98475" y="1184275"/>
            <a:ext cx="2306638" cy="681038"/>
          </a:xfrm>
          <a:prstGeom prst="rect">
            <a:avLst/>
          </a:prstGeom>
          <a:solidFill>
            <a:srgbClr val="FFFFFF">
              <a:alpha val="91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35715" tIns="35715" rIns="37217" bIns="35715">
            <a:spAutoFit/>
          </a:bodyPr>
          <a:lstStyle/>
          <a:p>
            <a:pPr marL="0" lvl="1" algn="ctr">
              <a:lnSpc>
                <a:spcPct val="110000"/>
              </a:lnSpc>
              <a:buClr>
                <a:srgbClr val="FF0000"/>
              </a:buClr>
              <a:buSzPct val="135000"/>
              <a:defRPr/>
            </a:pPr>
            <a:r>
              <a:rPr lang="en-US" sz="1200" baseline="30000" dirty="0">
                <a:solidFill>
                  <a:srgbClr val="FF0000"/>
                </a:solidFill>
                <a:latin typeface="Arial" charset="0"/>
                <a:sym typeface="Arial" charset="0"/>
              </a:rPr>
              <a:t>6</a:t>
            </a:r>
            <a:r>
              <a:rPr lang="en-US" sz="1200" dirty="0">
                <a:solidFill>
                  <a:srgbClr val="FF0000"/>
                </a:solidFill>
                <a:latin typeface="Arial" charset="0"/>
                <a:sym typeface="Arial" charset="0"/>
              </a:rPr>
              <a:t>He</a:t>
            </a:r>
            <a:r>
              <a:rPr lang="en-US" sz="1200" dirty="0">
                <a:solidFill>
                  <a:srgbClr val="004982"/>
                </a:solidFill>
                <a:latin typeface="Arial" charset="0"/>
                <a:sym typeface="Arial" charset="0"/>
              </a:rPr>
              <a:t>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charset="0"/>
                <a:sym typeface="Arial" charset="0"/>
              </a:rPr>
              <a:t>(t</a:t>
            </a:r>
            <a:r>
              <a:rPr lang="en-US" sz="1200" baseline="-25000" dirty="0">
                <a:solidFill>
                  <a:schemeClr val="bg1">
                    <a:lumMod val="75000"/>
                  </a:schemeClr>
                </a:solidFill>
                <a:latin typeface="Arial" charset="0"/>
                <a:sym typeface="Arial" charset="0"/>
              </a:rPr>
              <a:t>1/2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charset="0"/>
                <a:sym typeface="Arial" charset="0"/>
              </a:rPr>
              <a:t> = 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Arial" charset="0"/>
                <a:sym typeface="Arial" charset="0"/>
              </a:rPr>
              <a:t>807 ms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charset="0"/>
                <a:sym typeface="Arial" charset="0"/>
              </a:rPr>
              <a:t>), </a:t>
            </a:r>
            <a:r>
              <a:rPr lang="en-US" sz="1200" baseline="30000" dirty="0">
                <a:solidFill>
                  <a:schemeClr val="bg1">
                    <a:lumMod val="75000"/>
                  </a:schemeClr>
                </a:solidFill>
                <a:latin typeface="Arial" charset="0"/>
                <a:sym typeface="Arial" charset="0"/>
              </a:rPr>
              <a:t>18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charset="0"/>
                <a:sym typeface="Arial" charset="0"/>
              </a:rPr>
              <a:t>Ne, </a:t>
            </a:r>
            <a:r>
              <a:rPr lang="en-US" sz="1200" baseline="30000" dirty="0">
                <a:solidFill>
                  <a:schemeClr val="bg1">
                    <a:lumMod val="75000"/>
                  </a:schemeClr>
                </a:solidFill>
                <a:latin typeface="Arial" charset="0"/>
                <a:sym typeface="Arial" charset="0"/>
              </a:rPr>
              <a:t>8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charset="0"/>
                <a:sym typeface="Arial" charset="0"/>
              </a:rPr>
              <a:t>B , </a:t>
            </a:r>
            <a:r>
              <a:rPr lang="en-US" sz="1200" baseline="30000" dirty="0">
                <a:solidFill>
                  <a:schemeClr val="bg1">
                    <a:lumMod val="75000"/>
                  </a:schemeClr>
                </a:solidFill>
                <a:latin typeface="Arial" charset="0"/>
                <a:sym typeface="Arial" charset="0"/>
              </a:rPr>
              <a:t>8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charset="0"/>
                <a:sym typeface="Arial" charset="0"/>
              </a:rPr>
              <a:t>Li</a:t>
            </a:r>
          </a:p>
          <a:p>
            <a:pPr marL="0" lvl="1" algn="ctr">
              <a:lnSpc>
                <a:spcPct val="110000"/>
              </a:lnSpc>
              <a:buClr>
                <a:srgbClr val="FF0000"/>
              </a:buClr>
              <a:buSzPct val="135000"/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  <a:sym typeface="Arial" charset="0"/>
              </a:rPr>
              <a:t>Continuous production</a:t>
            </a:r>
          </a:p>
          <a:p>
            <a:pPr marL="0" lvl="1" algn="ctr">
              <a:lnSpc>
                <a:spcPct val="110000"/>
              </a:lnSpc>
              <a:buClr>
                <a:srgbClr val="FF0000"/>
              </a:buClr>
              <a:buSzPct val="135000"/>
              <a:defRPr/>
            </a:pPr>
            <a:r>
              <a:rPr lang="en-US" sz="1200" dirty="0">
                <a:solidFill>
                  <a:srgbClr val="FF0000"/>
                </a:solidFill>
                <a:latin typeface="Arial" charset="0"/>
                <a:sym typeface="Arial" charset="0"/>
              </a:rPr>
              <a:t>5 . 10</a:t>
            </a:r>
            <a:r>
              <a:rPr lang="en-US" sz="1200" baseline="30000" dirty="0">
                <a:solidFill>
                  <a:srgbClr val="FF0000"/>
                </a:solidFill>
                <a:latin typeface="Arial" charset="0"/>
                <a:sym typeface="Arial" charset="0"/>
              </a:rPr>
              <a:t>13</a:t>
            </a:r>
            <a:r>
              <a:rPr lang="en-US" sz="1200" dirty="0">
                <a:solidFill>
                  <a:srgbClr val="FF0000"/>
                </a:solidFill>
                <a:latin typeface="Arial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charset="0"/>
                <a:sym typeface="Arial" charset="0"/>
              </a:rPr>
              <a:t>pps</a:t>
            </a:r>
            <a:endParaRPr lang="en-US" sz="1200" baseline="30000" dirty="0">
              <a:solidFill>
                <a:srgbClr val="FF0000"/>
              </a:solidFill>
              <a:latin typeface="Arial" charset="0"/>
              <a:sym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45238" y="1179513"/>
            <a:ext cx="5270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sym typeface="Symbol"/>
              </a:rPr>
              <a:t></a:t>
            </a:r>
            <a:r>
              <a:rPr lang="en-US" baseline="-25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sym typeface="Symbol"/>
              </a:rPr>
              <a:t>e-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 bwMode="auto">
          <a:xfrm rot="10800000">
            <a:off x="6529388" y="1228725"/>
            <a:ext cx="122237" cy="0"/>
          </a:xfrm>
          <a:prstGeom prst="line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Espace réservé du numéro de diapositive 76"/>
          <p:cNvSpPr>
            <a:spLocks noGrp="1"/>
          </p:cNvSpPr>
          <p:nvPr>
            <p:ph type="sldNum" sz="quarter" idx="10"/>
          </p:nvPr>
        </p:nvSpPr>
        <p:spPr>
          <a:xfrm>
            <a:off x="8318500" y="487363"/>
            <a:ext cx="8255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1F29587-51EE-4AC2-A7CA-09FA58FD39B4}" type="slidenum">
              <a:rPr lang="en-US" sz="1400" smtClean="0">
                <a:solidFill>
                  <a:srgbClr val="CCECFF"/>
                </a:solidFill>
              </a:rPr>
              <a:pPr eaLnBrk="1" hangingPunct="1"/>
              <a:t>2</a:t>
            </a:fld>
            <a:endParaRPr lang="en-US" sz="1400" smtClean="0">
              <a:solidFill>
                <a:srgbClr val="CCECFF"/>
              </a:solidFill>
            </a:endParaRPr>
          </a:p>
        </p:txBody>
      </p:sp>
      <p:sp>
        <p:nvSpPr>
          <p:cNvPr id="31" name="ZoneTexte 31"/>
          <p:cNvSpPr txBox="1">
            <a:spLocks noChangeArrowheads="1"/>
          </p:cNvSpPr>
          <p:nvPr/>
        </p:nvSpPr>
        <p:spPr bwMode="auto">
          <a:xfrm>
            <a:off x="3795713" y="1349375"/>
            <a:ext cx="1817687" cy="722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chemeClr val="bg2"/>
                </a:solidFill>
                <a:latin typeface="Arial" charset="0"/>
                <a:cs typeface="Arial" charset="0"/>
              </a:rPr>
              <a:t>Superconducting</a:t>
            </a:r>
          </a:p>
          <a:p>
            <a:pPr algn="ctr" eaLnBrk="1" hangingPunct="1"/>
            <a:r>
              <a:rPr lang="en-US" sz="1400">
                <a:solidFill>
                  <a:schemeClr val="bg2"/>
                </a:solidFill>
                <a:latin typeface="Arial" charset="0"/>
                <a:cs typeface="Arial" charset="0"/>
              </a:rPr>
              <a:t>Proton LINAC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 rot="10800000" flipV="1">
            <a:off x="3754438" y="1704975"/>
            <a:ext cx="325437" cy="254000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Espace réservé du contenu 32" descr="bunche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24075" y="3352800"/>
            <a:ext cx="1177925" cy="633413"/>
          </a:xfrm>
          <a:solidFill>
            <a:schemeClr val="accent6">
              <a:lumMod val="75000"/>
              <a:alpha val="29000"/>
            </a:schemeClr>
          </a:solidFill>
        </p:spPr>
      </p:pic>
      <p:grpSp>
        <p:nvGrpSpPr>
          <p:cNvPr id="34" name="Group 15"/>
          <p:cNvGrpSpPr>
            <a:grpSpLocks/>
          </p:cNvGrpSpPr>
          <p:nvPr/>
        </p:nvGrpSpPr>
        <p:grpSpPr bwMode="auto">
          <a:xfrm>
            <a:off x="8012113" y="0"/>
            <a:ext cx="1131887" cy="439738"/>
            <a:chOff x="6159" y="5802"/>
            <a:chExt cx="883" cy="342"/>
          </a:xfrm>
        </p:grpSpPr>
        <p:pic>
          <p:nvPicPr>
            <p:cNvPr id="35" name="Picture 10" descr="logo betabea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" y="5802"/>
              <a:ext cx="47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1" descr="logo 7th eu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" y="5806"/>
              <a:ext cx="41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82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318500" y="593725"/>
            <a:ext cx="8255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86C7046-762E-428C-8D0A-49657FD6BABD}" type="slidenum">
              <a:rPr lang="en-US" sz="1400" smtClean="0">
                <a:solidFill>
                  <a:srgbClr val="CCECFF"/>
                </a:solidFill>
              </a:rPr>
              <a:pPr eaLnBrk="1" hangingPunct="1"/>
              <a:t>20</a:t>
            </a:fld>
            <a:endParaRPr lang="en-US" sz="1400" smtClean="0">
              <a:solidFill>
                <a:srgbClr val="CCECFF"/>
              </a:solidFill>
            </a:endParaRPr>
          </a:p>
        </p:txBody>
      </p:sp>
      <p:pic>
        <p:nvPicPr>
          <p:cNvPr id="5" name="Picture 4" descr="C:\Bureau\LPSC-Lab\COMIC-multi\Manip-Muti\Photos\MultiBeam\25 - Extraction type COMIC (Couronne de masse - Ar)\Nouveau dossier\001 10x6W (P=1.3e-3mbar (3.96V) - THTprin=20KV - THTInt=12kV - Icf=1.675mA) (F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C:\Documents and Settings\Sortais\Bureau\MultiBeam\Multi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665288"/>
            <a:ext cx="462915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C:\Documents and Settings\Sortais\Bureau\MultiBeam\Multi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665288"/>
            <a:ext cx="462915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C:\Documents and Settings\Sortais\Bureau\MultiBeam\Multi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665288"/>
            <a:ext cx="462915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C:\Documents and Settings\Sortais\Bureau\MultiBeam\Multi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665288"/>
            <a:ext cx="462915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nts and Settings\Sortais\Bureau\MultiBeam\Multi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665288"/>
            <a:ext cx="462915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Sortais\Bureau\MultiBeam\Multi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665288"/>
            <a:ext cx="462915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Documents and Settings\Sortais\Bureau\MultiBeam\Multi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0"/>
            <a:ext cx="462915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:\Documents and Settings\Sortais\Bureau\MultiBeam\Multi0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773488"/>
            <a:ext cx="462915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3497263" y="2676525"/>
            <a:ext cx="3162300" cy="776288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sz="3200" dirty="0" smtClean="0"/>
              <a:t>Thank you !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5524" y="5962054"/>
            <a:ext cx="9118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acknowledge the financial support of the European Community under the European Commission Framework </a:t>
            </a:r>
            <a:r>
              <a:rPr lang="en-US" dirty="0" err="1"/>
              <a:t>Programme</a:t>
            </a:r>
            <a:r>
              <a:rPr lang="en-US" dirty="0"/>
              <a:t> 7 Design Study: </a:t>
            </a:r>
            <a:r>
              <a:rPr lang="en-US" dirty="0" err="1"/>
              <a:t>EUROnu</a:t>
            </a:r>
            <a:r>
              <a:rPr lang="en-US" dirty="0"/>
              <a:t>, Project Number 212372. The EC is not liable for any use that may be made of the information contained herein.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9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30"/>
          <p:cNvSpPr txBox="1">
            <a:spLocks/>
          </p:cNvSpPr>
          <p:nvPr/>
        </p:nvSpPr>
        <p:spPr bwMode="auto">
          <a:xfrm>
            <a:off x="0" y="746125"/>
            <a:ext cx="91440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/>
              <a:t>Classical ‘Minimum B’ ECRIS</a:t>
            </a:r>
          </a:p>
          <a:p>
            <a:pPr marL="0" indent="0">
              <a:buNone/>
              <a:defRPr/>
            </a:pPr>
            <a:endParaRPr lang="fr-FR" sz="1800" dirty="0"/>
          </a:p>
        </p:txBody>
      </p:sp>
      <p:pic>
        <p:nvPicPr>
          <p:cNvPr id="8" name="Picture 33" descr="source sans plas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1" y="1620862"/>
            <a:ext cx="18923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1039214" y="93960"/>
            <a:ext cx="7208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400" b="1" dirty="0" smtClean="0"/>
              <a:t>E</a:t>
            </a:r>
            <a:r>
              <a:rPr lang="en-US" sz="2400" dirty="0" smtClean="0"/>
              <a:t>lectron </a:t>
            </a:r>
            <a:r>
              <a:rPr lang="en-US" sz="2400" b="1" dirty="0" smtClean="0"/>
              <a:t>C</a:t>
            </a:r>
            <a:r>
              <a:rPr lang="en-US" sz="2400" dirty="0" smtClean="0"/>
              <a:t>yclotron </a:t>
            </a:r>
            <a:r>
              <a:rPr lang="en-US" sz="2400" b="1" dirty="0" smtClean="0"/>
              <a:t>R</a:t>
            </a:r>
            <a:r>
              <a:rPr lang="en-US" sz="2400" dirty="0" smtClean="0"/>
              <a:t>esonance </a:t>
            </a:r>
            <a:r>
              <a:rPr lang="en-US" sz="2400" b="1" dirty="0" smtClean="0"/>
              <a:t>I</a:t>
            </a:r>
            <a:r>
              <a:rPr lang="en-US" sz="2400" dirty="0" smtClean="0"/>
              <a:t>on </a:t>
            </a:r>
            <a:r>
              <a:rPr lang="en-US" sz="2400" b="1" dirty="0" smtClean="0"/>
              <a:t>S</a:t>
            </a:r>
            <a:r>
              <a:rPr lang="en-US" sz="2400" dirty="0" smtClean="0"/>
              <a:t>ources (Basics)</a:t>
            </a:r>
            <a:endParaRPr lang="en-US" sz="2400" dirty="0"/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592896" y="1393850"/>
            <a:ext cx="2424112" cy="314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4291" tIns="32146" rIns="64291" bIns="32146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Vacuum chamber</a:t>
            </a:r>
          </a:p>
          <a:p>
            <a:pPr>
              <a:defRPr/>
            </a:pPr>
            <a:endParaRPr lang="en-US" sz="800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Magnetic field</a:t>
            </a:r>
          </a:p>
          <a:p>
            <a:pPr>
              <a:defRPr/>
            </a:pPr>
            <a:r>
              <a:rPr lang="en-US" sz="14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(axial </a:t>
            </a:r>
            <a:r>
              <a:rPr lang="en-US" sz="14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+ radial)</a:t>
            </a:r>
          </a:p>
          <a:p>
            <a:pPr>
              <a:defRPr/>
            </a:pPr>
            <a:endParaRPr lang="en-US" sz="800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Gas injection (typically 2) or vapor + gas</a:t>
            </a:r>
          </a:p>
          <a:p>
            <a:pPr>
              <a:defRPr/>
            </a:pPr>
            <a:endParaRPr lang="en-US" sz="800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Microwaves (ECR)</a:t>
            </a:r>
          </a:p>
          <a:p>
            <a:pPr>
              <a:defRPr/>
            </a:pPr>
            <a:r>
              <a:rPr lang="en-US" sz="14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Electron heating</a:t>
            </a:r>
          </a:p>
          <a:p>
            <a:pPr>
              <a:defRPr/>
            </a:pPr>
            <a:r>
              <a:rPr lang="en-US" sz="14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Confinement of the plasma (hot e</a:t>
            </a:r>
            <a:r>
              <a:rPr lang="en-US" sz="1400" baseline="300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14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cold ions)</a:t>
            </a:r>
          </a:p>
          <a:p>
            <a:pPr>
              <a:defRPr/>
            </a:pPr>
            <a:endParaRPr lang="en-US" sz="800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Step by step ionization</a:t>
            </a:r>
          </a:p>
          <a:p>
            <a:pPr>
              <a:defRPr/>
            </a:pPr>
            <a:endParaRPr lang="en-US" sz="800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Extraction (High Voltage)</a:t>
            </a:r>
          </a:p>
        </p:txBody>
      </p:sp>
      <p:pic>
        <p:nvPicPr>
          <p:cNvPr id="11" name="Picture 23" descr="ecrt2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1" y="1628800"/>
            <a:ext cx="18954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44"/>
          <p:cNvGrpSpPr>
            <a:grpSpLocks/>
          </p:cNvGrpSpPr>
          <p:nvPr/>
        </p:nvGrpSpPr>
        <p:grpSpPr bwMode="auto">
          <a:xfrm>
            <a:off x="1194308" y="1144215"/>
            <a:ext cx="1135063" cy="1717675"/>
            <a:chOff x="1368" y="2452"/>
            <a:chExt cx="1017" cy="1539"/>
          </a:xfrm>
        </p:grpSpPr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1368" y="2452"/>
              <a:ext cx="101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fr-FR" sz="1300">
                  <a:solidFill>
                    <a:srgbClr val="FF0000"/>
                  </a:solidFill>
                  <a:latin typeface="Comic Sans MS" pitchFamily="66" charset="0"/>
                </a:rPr>
                <a:t>Microwaves </a:t>
              </a:r>
            </a:p>
          </p:txBody>
        </p:sp>
        <p:grpSp>
          <p:nvGrpSpPr>
            <p:cNvPr id="19" name="Group 43"/>
            <p:cNvGrpSpPr>
              <a:grpSpLocks/>
            </p:cNvGrpSpPr>
            <p:nvPr/>
          </p:nvGrpSpPr>
          <p:grpSpPr bwMode="auto">
            <a:xfrm>
              <a:off x="1891" y="2629"/>
              <a:ext cx="278" cy="1362"/>
              <a:chOff x="1891" y="2629"/>
              <a:chExt cx="278" cy="1362"/>
            </a:xfrm>
          </p:grpSpPr>
          <p:sp>
            <p:nvSpPr>
              <p:cNvPr id="20" name="Oval 24"/>
              <p:cNvSpPr>
                <a:spLocks noChangeArrowheads="1"/>
              </p:cNvSpPr>
              <p:nvPr/>
            </p:nvSpPr>
            <p:spPr bwMode="auto">
              <a:xfrm rot="-306242">
                <a:off x="1891" y="3841"/>
                <a:ext cx="278" cy="150"/>
              </a:xfrm>
              <a:prstGeom prst="ellips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" name="Freeform 25"/>
              <p:cNvSpPr>
                <a:spLocks/>
              </p:cNvSpPr>
              <p:nvPr/>
            </p:nvSpPr>
            <p:spPr bwMode="auto">
              <a:xfrm rot="5193983">
                <a:off x="1343" y="3187"/>
                <a:ext cx="1221" cy="105"/>
              </a:xfrm>
              <a:custGeom>
                <a:avLst/>
                <a:gdLst>
                  <a:gd name="T0" fmla="*/ 0 w 928"/>
                  <a:gd name="T1" fmla="*/ 44 h 154"/>
                  <a:gd name="T2" fmla="*/ 188 w 928"/>
                  <a:gd name="T3" fmla="*/ 1 h 154"/>
                  <a:gd name="T4" fmla="*/ 395 w 928"/>
                  <a:gd name="T5" fmla="*/ 38 h 154"/>
                  <a:gd name="T6" fmla="*/ 554 w 928"/>
                  <a:gd name="T7" fmla="*/ 7 h 154"/>
                  <a:gd name="T8" fmla="*/ 729 w 928"/>
                  <a:gd name="T9" fmla="*/ 42 h 154"/>
                  <a:gd name="T10" fmla="*/ 917 w 928"/>
                  <a:gd name="T11" fmla="*/ 7 h 154"/>
                  <a:gd name="T12" fmla="*/ 1095 w 928"/>
                  <a:gd name="T13" fmla="*/ 42 h 154"/>
                  <a:gd name="T14" fmla="*/ 1239 w 928"/>
                  <a:gd name="T15" fmla="*/ 7 h 154"/>
                  <a:gd name="T16" fmla="*/ 1471 w 928"/>
                  <a:gd name="T17" fmla="*/ 44 h 154"/>
                  <a:gd name="T18" fmla="*/ 1633 w 928"/>
                  <a:gd name="T19" fmla="*/ 3 h 154"/>
                  <a:gd name="T20" fmla="*/ 1805 w 928"/>
                  <a:gd name="T21" fmla="*/ 46 h 154"/>
                  <a:gd name="T22" fmla="*/ 1983 w 928"/>
                  <a:gd name="T23" fmla="*/ 21 h 154"/>
                  <a:gd name="T24" fmla="*/ 2114 w 928"/>
                  <a:gd name="T25" fmla="*/ 21 h 1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8"/>
                  <a:gd name="T40" fmla="*/ 0 h 154"/>
                  <a:gd name="T41" fmla="*/ 928 w 928"/>
                  <a:gd name="T42" fmla="*/ 154 h 1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8" h="154">
                    <a:moveTo>
                      <a:pt x="0" y="138"/>
                    </a:moveTo>
                    <a:cubicBezTo>
                      <a:pt x="27" y="72"/>
                      <a:pt x="54" y="6"/>
                      <a:pt x="83" y="3"/>
                    </a:cubicBezTo>
                    <a:cubicBezTo>
                      <a:pt x="112" y="0"/>
                      <a:pt x="146" y="115"/>
                      <a:pt x="173" y="118"/>
                    </a:cubicBezTo>
                    <a:cubicBezTo>
                      <a:pt x="200" y="121"/>
                      <a:pt x="219" y="20"/>
                      <a:pt x="243" y="22"/>
                    </a:cubicBezTo>
                    <a:cubicBezTo>
                      <a:pt x="267" y="24"/>
                      <a:pt x="293" y="131"/>
                      <a:pt x="320" y="131"/>
                    </a:cubicBezTo>
                    <a:cubicBezTo>
                      <a:pt x="347" y="131"/>
                      <a:pt x="376" y="22"/>
                      <a:pt x="403" y="22"/>
                    </a:cubicBezTo>
                    <a:cubicBezTo>
                      <a:pt x="430" y="22"/>
                      <a:pt x="457" y="131"/>
                      <a:pt x="480" y="131"/>
                    </a:cubicBezTo>
                    <a:cubicBezTo>
                      <a:pt x="503" y="131"/>
                      <a:pt x="516" y="21"/>
                      <a:pt x="544" y="22"/>
                    </a:cubicBezTo>
                    <a:cubicBezTo>
                      <a:pt x="572" y="23"/>
                      <a:pt x="617" y="140"/>
                      <a:pt x="646" y="138"/>
                    </a:cubicBezTo>
                    <a:cubicBezTo>
                      <a:pt x="675" y="136"/>
                      <a:pt x="693" y="9"/>
                      <a:pt x="717" y="10"/>
                    </a:cubicBezTo>
                    <a:cubicBezTo>
                      <a:pt x="741" y="11"/>
                      <a:pt x="767" y="134"/>
                      <a:pt x="793" y="144"/>
                    </a:cubicBezTo>
                    <a:cubicBezTo>
                      <a:pt x="819" y="154"/>
                      <a:pt x="848" y="80"/>
                      <a:pt x="870" y="67"/>
                    </a:cubicBezTo>
                    <a:cubicBezTo>
                      <a:pt x="892" y="54"/>
                      <a:pt x="910" y="60"/>
                      <a:pt x="928" y="67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" name="Group 45"/>
          <p:cNvGrpSpPr>
            <a:grpSpLocks/>
          </p:cNvGrpSpPr>
          <p:nvPr/>
        </p:nvGrpSpPr>
        <p:grpSpPr bwMode="auto">
          <a:xfrm>
            <a:off x="-5842" y="2873400"/>
            <a:ext cx="1609725" cy="692150"/>
            <a:chOff x="34" y="3982"/>
            <a:chExt cx="1441" cy="620"/>
          </a:xfrm>
        </p:grpSpPr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V="1">
              <a:off x="638" y="4164"/>
              <a:ext cx="837" cy="95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34" y="3982"/>
              <a:ext cx="546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fr-FR" sz="1300" i="1">
                  <a:solidFill>
                    <a:srgbClr val="FFFF00"/>
                  </a:solidFill>
                  <a:latin typeface="Comic Sans MS" pitchFamily="66" charset="0"/>
                </a:rPr>
                <a:t>Gas </a:t>
              </a:r>
            </a:p>
            <a:p>
              <a:pPr eaLnBrk="1" hangingPunct="1"/>
              <a:r>
                <a:rPr lang="fr-FR" sz="1300" i="1">
                  <a:solidFill>
                    <a:srgbClr val="FFFF00"/>
                  </a:solidFill>
                  <a:latin typeface="Comic Sans MS" pitchFamily="66" charset="0"/>
                </a:rPr>
                <a:t>or </a:t>
              </a:r>
            </a:p>
            <a:p>
              <a:pPr eaLnBrk="1" hangingPunct="1"/>
              <a:r>
                <a:rPr lang="fr-FR" sz="1300" i="1">
                  <a:solidFill>
                    <a:srgbClr val="FFFF00"/>
                  </a:solidFill>
                  <a:latin typeface="Comic Sans MS" pitchFamily="66" charset="0"/>
                </a:rPr>
                <a:t>vapor</a:t>
              </a:r>
            </a:p>
          </p:txBody>
        </p:sp>
      </p:grpSp>
      <p:grpSp>
        <p:nvGrpSpPr>
          <p:cNvPr id="25" name="Group 42"/>
          <p:cNvGrpSpPr>
            <a:grpSpLocks/>
          </p:cNvGrpSpPr>
          <p:nvPr/>
        </p:nvGrpSpPr>
        <p:grpSpPr bwMode="auto">
          <a:xfrm>
            <a:off x="1851533" y="3405212"/>
            <a:ext cx="261362" cy="1088777"/>
            <a:chOff x="1957" y="4335"/>
            <a:chExt cx="228" cy="1362"/>
          </a:xfrm>
        </p:grpSpPr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2075" y="4335"/>
              <a:ext cx="0" cy="1011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1957" y="5346"/>
              <a:ext cx="228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2023" y="5420"/>
              <a:ext cx="104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7"/>
            <p:cNvSpPr>
              <a:spLocks noChangeShapeType="1"/>
            </p:cNvSpPr>
            <p:nvPr/>
          </p:nvSpPr>
          <p:spPr bwMode="auto">
            <a:xfrm>
              <a:off x="2075" y="5420"/>
              <a:ext cx="0" cy="214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8"/>
            <p:cNvSpPr>
              <a:spLocks noChangeShapeType="1"/>
            </p:cNvSpPr>
            <p:nvPr/>
          </p:nvSpPr>
          <p:spPr bwMode="auto">
            <a:xfrm>
              <a:off x="2001" y="5627"/>
              <a:ext cx="141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9"/>
            <p:cNvSpPr>
              <a:spLocks noChangeShapeType="1"/>
            </p:cNvSpPr>
            <p:nvPr/>
          </p:nvSpPr>
          <p:spPr bwMode="auto">
            <a:xfrm>
              <a:off x="2016" y="5627"/>
              <a:ext cx="37" cy="67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>
              <a:off x="2068" y="5630"/>
              <a:ext cx="37" cy="67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>
              <a:off x="2117" y="5630"/>
              <a:ext cx="37" cy="67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5" name="Picture 79" descr="APHOENIX 2Bstru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r="1910"/>
          <a:stretch>
            <a:fillRect/>
          </a:stretch>
        </p:blipFill>
        <p:spPr bwMode="auto">
          <a:xfrm>
            <a:off x="5796136" y="3933056"/>
            <a:ext cx="21115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4716016" y="908720"/>
            <a:ext cx="4283968" cy="2892976"/>
            <a:chOff x="4860032" y="2060848"/>
            <a:chExt cx="4283968" cy="2892976"/>
          </a:xfrm>
        </p:grpSpPr>
        <p:grpSp>
          <p:nvGrpSpPr>
            <p:cNvPr id="12" name="Group 30"/>
            <p:cNvGrpSpPr>
              <a:grpSpLocks/>
            </p:cNvGrpSpPr>
            <p:nvPr/>
          </p:nvGrpSpPr>
          <p:grpSpPr bwMode="auto">
            <a:xfrm>
              <a:off x="6111875" y="2476599"/>
              <a:ext cx="2055813" cy="1431925"/>
              <a:chOff x="5120" y="2688"/>
              <a:chExt cx="2806" cy="1954"/>
            </a:xfrm>
          </p:grpSpPr>
          <p:pic>
            <p:nvPicPr>
              <p:cNvPr id="13" name="Picture 2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0" y="2688"/>
                <a:ext cx="2806" cy="19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 Box 27"/>
              <p:cNvSpPr txBox="1">
                <a:spLocks noChangeArrowheads="1"/>
              </p:cNvSpPr>
              <p:nvPr/>
            </p:nvSpPr>
            <p:spPr bwMode="auto">
              <a:xfrm>
                <a:off x="6967" y="3293"/>
                <a:ext cx="674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FR" sz="1300" b="1">
                    <a:solidFill>
                      <a:srgbClr val="FC0024"/>
                    </a:solidFill>
                    <a:latin typeface="Comic Sans MS" pitchFamily="66" charset="0"/>
                  </a:rPr>
                  <a:t>ECR</a:t>
                </a:r>
              </a:p>
            </p:txBody>
          </p:sp>
          <p:sp>
            <p:nvSpPr>
              <p:cNvPr id="15" name="Freeform 29"/>
              <p:cNvSpPr>
                <a:spLocks/>
              </p:cNvSpPr>
              <p:nvPr/>
            </p:nvSpPr>
            <p:spPr bwMode="auto">
              <a:xfrm rot="-470587">
                <a:off x="5922" y="3477"/>
                <a:ext cx="689" cy="511"/>
              </a:xfrm>
              <a:custGeom>
                <a:avLst/>
                <a:gdLst>
                  <a:gd name="T0" fmla="*/ 0 w 711"/>
                  <a:gd name="T1" fmla="*/ 226 h 555"/>
                  <a:gd name="T2" fmla="*/ 256 w 711"/>
                  <a:gd name="T3" fmla="*/ 64 h 555"/>
                  <a:gd name="T4" fmla="*/ 544 w 711"/>
                  <a:gd name="T5" fmla="*/ 1 h 555"/>
                  <a:gd name="T6" fmla="*/ 645 w 711"/>
                  <a:gd name="T7" fmla="*/ 69 h 555"/>
                  <a:gd name="T8" fmla="*/ 558 w 711"/>
                  <a:gd name="T9" fmla="*/ 254 h 555"/>
                  <a:gd name="T10" fmla="*/ 349 w 711"/>
                  <a:gd name="T11" fmla="*/ 433 h 5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1"/>
                  <a:gd name="T19" fmla="*/ 0 h 555"/>
                  <a:gd name="T20" fmla="*/ 711 w 711"/>
                  <a:gd name="T21" fmla="*/ 555 h 5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1" h="555">
                    <a:moveTo>
                      <a:pt x="0" y="289"/>
                    </a:moveTo>
                    <a:cubicBezTo>
                      <a:pt x="90" y="209"/>
                      <a:pt x="181" y="130"/>
                      <a:pt x="281" y="82"/>
                    </a:cubicBezTo>
                    <a:cubicBezTo>
                      <a:pt x="381" y="34"/>
                      <a:pt x="527" y="0"/>
                      <a:pt x="598" y="1"/>
                    </a:cubicBezTo>
                    <a:cubicBezTo>
                      <a:pt x="669" y="2"/>
                      <a:pt x="707" y="35"/>
                      <a:pt x="709" y="89"/>
                    </a:cubicBezTo>
                    <a:cubicBezTo>
                      <a:pt x="711" y="143"/>
                      <a:pt x="667" y="248"/>
                      <a:pt x="613" y="326"/>
                    </a:cubicBezTo>
                    <a:cubicBezTo>
                      <a:pt x="559" y="404"/>
                      <a:pt x="471" y="479"/>
                      <a:pt x="384" y="55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Rectangle 5"/>
            <p:cNvSpPr>
              <a:spLocks/>
            </p:cNvSpPr>
            <p:nvPr/>
          </p:nvSpPr>
          <p:spPr bwMode="auto">
            <a:xfrm>
              <a:off x="7452320" y="2060848"/>
              <a:ext cx="1604537" cy="3726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64291" tIns="32146" rIns="64291" bIns="32146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FFFF00"/>
                  </a:solidFill>
                </a:rPr>
                <a:t>B</a:t>
              </a:r>
              <a:r>
                <a:rPr lang="en-US" sz="2000" baseline="-25000" dirty="0">
                  <a:solidFill>
                    <a:srgbClr val="FFFF00"/>
                  </a:solidFill>
                </a:rPr>
                <a:t>rad</a:t>
              </a:r>
              <a:r>
                <a:rPr lang="en-US" sz="2000" dirty="0">
                  <a:solidFill>
                    <a:srgbClr val="FFFF00"/>
                  </a:solidFill>
                </a:rPr>
                <a:t> ≈ 2*B</a:t>
              </a:r>
              <a:r>
                <a:rPr lang="en-US" sz="2000" baseline="-25000" dirty="0">
                  <a:solidFill>
                    <a:srgbClr val="FFFF00"/>
                  </a:solidFill>
                </a:rPr>
                <a:t>ECR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37" name="Line 23"/>
            <p:cNvSpPr>
              <a:spLocks noChangeShapeType="1"/>
            </p:cNvSpPr>
            <p:nvPr/>
          </p:nvSpPr>
          <p:spPr bwMode="auto">
            <a:xfrm flipH="1">
              <a:off x="7239000" y="2492896"/>
              <a:ext cx="285328" cy="22659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lIns="64291" tIns="32146" rIns="64291" bIns="32146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" name="Text Box 21"/>
            <p:cNvSpPr txBox="1">
              <a:spLocks/>
            </p:cNvSpPr>
            <p:nvPr/>
          </p:nvSpPr>
          <p:spPr bwMode="auto">
            <a:xfrm>
              <a:off x="4860032" y="3861048"/>
              <a:ext cx="1703666" cy="3726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64291" tIns="32146" rIns="64291" bIns="32146">
              <a:spAutoFit/>
            </a:bodyPr>
            <a:lstStyle/>
            <a:p>
              <a:pPr>
                <a:defRPr/>
              </a:pPr>
              <a:r>
                <a:rPr lang="en-US" sz="2000" dirty="0" err="1">
                  <a:solidFill>
                    <a:srgbClr val="FFFF00"/>
                  </a:solidFill>
                </a:rPr>
                <a:t>B</a:t>
              </a:r>
              <a:r>
                <a:rPr lang="en-US" sz="2000" baseline="-25000" dirty="0" err="1">
                  <a:solidFill>
                    <a:srgbClr val="FFFF00"/>
                  </a:solidFill>
                </a:rPr>
                <a:t>inj</a:t>
              </a:r>
              <a:r>
                <a:rPr lang="en-US" sz="2000" dirty="0">
                  <a:solidFill>
                    <a:srgbClr val="FFFF00"/>
                  </a:solidFill>
                </a:rPr>
                <a:t> ≈ </a:t>
              </a:r>
              <a:r>
                <a:rPr lang="en-US" sz="2000" dirty="0" smtClean="0">
                  <a:solidFill>
                    <a:srgbClr val="FFFF00"/>
                  </a:solidFill>
                </a:rPr>
                <a:t>4 </a:t>
              </a:r>
              <a:r>
                <a:rPr lang="en-US" sz="2000" dirty="0">
                  <a:solidFill>
                    <a:srgbClr val="FFFF00"/>
                  </a:solidFill>
                </a:rPr>
                <a:t>* B</a:t>
              </a:r>
              <a:r>
                <a:rPr lang="en-US" sz="2000" baseline="-25000" dirty="0">
                  <a:solidFill>
                    <a:srgbClr val="FFFF00"/>
                  </a:solidFill>
                </a:rPr>
                <a:t>ECR</a:t>
              </a:r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 flipV="1">
              <a:off x="5868143" y="3130647"/>
              <a:ext cx="562819" cy="65839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lIns="64291" tIns="32146" rIns="64291" bIns="32146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" name="Text Box 27"/>
            <p:cNvSpPr txBox="1">
              <a:spLocks/>
            </p:cNvSpPr>
            <p:nvPr/>
          </p:nvSpPr>
          <p:spPr bwMode="auto">
            <a:xfrm>
              <a:off x="6156176" y="4581128"/>
              <a:ext cx="1846654" cy="3726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64291" tIns="32146" rIns="64291" bIns="32146">
              <a:spAutoFit/>
            </a:bodyPr>
            <a:lstStyle/>
            <a:p>
              <a:pPr>
                <a:defRPr/>
              </a:pPr>
              <a:r>
                <a:rPr lang="en-US" sz="2000" dirty="0" err="1">
                  <a:solidFill>
                    <a:schemeClr val="accent2">
                      <a:lumMod val="50000"/>
                    </a:schemeClr>
                  </a:solidFill>
                </a:rPr>
                <a:t>B</a:t>
              </a:r>
              <a:r>
                <a:rPr lang="en-US" sz="2000" baseline="-25000" dirty="0" err="1">
                  <a:solidFill>
                    <a:schemeClr val="accent2">
                      <a:lumMod val="50000"/>
                    </a:schemeClr>
                  </a:solidFill>
                </a:rPr>
                <a:t>med</a:t>
              </a:r>
              <a:r>
                <a:rPr lang="en-US" sz="2000" dirty="0">
                  <a:solidFill>
                    <a:schemeClr val="accent2">
                      <a:lumMod val="50000"/>
                    </a:schemeClr>
                  </a:solidFill>
                </a:rPr>
                <a:t> ≈ 0.6 B</a:t>
              </a:r>
              <a:r>
                <a:rPr lang="en-US" sz="2000" baseline="-25000" dirty="0">
                  <a:solidFill>
                    <a:schemeClr val="accent2">
                      <a:lumMod val="50000"/>
                    </a:schemeClr>
                  </a:solidFill>
                </a:rPr>
                <a:t>ECR</a:t>
              </a:r>
            </a:p>
          </p:txBody>
        </p:sp>
        <p:sp>
          <p:nvSpPr>
            <p:cNvPr id="41" name="Text Box 29"/>
            <p:cNvSpPr txBox="1">
              <a:spLocks/>
            </p:cNvSpPr>
            <p:nvPr/>
          </p:nvSpPr>
          <p:spPr bwMode="auto">
            <a:xfrm>
              <a:off x="7442382" y="4149080"/>
              <a:ext cx="1690778" cy="3726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64291" tIns="32146" rIns="64291" bIns="32146">
              <a:spAutoFit/>
            </a:bodyPr>
            <a:lstStyle/>
            <a:p>
              <a:pPr>
                <a:defRPr/>
              </a:pPr>
              <a:r>
                <a:rPr lang="en-US" sz="2000" dirty="0" err="1">
                  <a:solidFill>
                    <a:schemeClr val="accent2">
                      <a:lumMod val="50000"/>
                    </a:schemeClr>
                  </a:solidFill>
                </a:rPr>
                <a:t>B</a:t>
              </a:r>
              <a:r>
                <a:rPr lang="en-US" sz="2000" baseline="-25000" dirty="0" err="1">
                  <a:solidFill>
                    <a:schemeClr val="accent2">
                      <a:lumMod val="50000"/>
                    </a:schemeClr>
                  </a:solidFill>
                </a:rPr>
                <a:t>ext</a:t>
              </a:r>
              <a:r>
                <a:rPr lang="en-US" sz="2000" dirty="0">
                  <a:solidFill>
                    <a:schemeClr val="accent2">
                      <a:lumMod val="50000"/>
                    </a:schemeClr>
                  </a:solidFill>
                </a:rPr>
                <a:t> ≈ 0.9 B</a:t>
              </a:r>
              <a:r>
                <a:rPr lang="en-US" sz="2000" baseline="-25000" dirty="0">
                  <a:solidFill>
                    <a:schemeClr val="accent2">
                      <a:lumMod val="50000"/>
                    </a:schemeClr>
                  </a:solidFill>
                </a:rPr>
                <a:t>rad</a:t>
              </a:r>
            </a:p>
          </p:txBody>
        </p:sp>
        <p:sp>
          <p:nvSpPr>
            <p:cNvPr id="42" name="Line 23"/>
            <p:cNvSpPr>
              <a:spLocks noChangeShapeType="1"/>
            </p:cNvSpPr>
            <p:nvPr/>
          </p:nvSpPr>
          <p:spPr bwMode="auto">
            <a:xfrm flipH="1" flipV="1">
              <a:off x="6781800" y="3451324"/>
              <a:ext cx="22448" cy="985788"/>
            </a:xfrm>
            <a:prstGeom prst="line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lIns="64291" tIns="32146" rIns="64291" bIns="32146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 flipH="1" flipV="1">
              <a:off x="7178674" y="3435448"/>
              <a:ext cx="417661" cy="713631"/>
            </a:xfrm>
            <a:prstGeom prst="line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lIns="64291" tIns="32146" rIns="64291" bIns="32146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8115300" y="3317974"/>
              <a:ext cx="1028700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1" tIns="32146" rIns="64291" bIns="32146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fr-FR" sz="1400" b="1" i="1">
                  <a:solidFill>
                    <a:srgbClr val="FF00FF"/>
                  </a:solidFill>
                  <a:latin typeface="Comic Sans MS" pitchFamily="66" charset="0"/>
                </a:rPr>
                <a:t>Ion</a:t>
              </a:r>
            </a:p>
            <a:p>
              <a:pPr eaLnBrk="1" hangingPunct="1"/>
              <a:r>
                <a:rPr lang="fr-FR" sz="1400" b="1" i="1">
                  <a:solidFill>
                    <a:srgbClr val="FF00FF"/>
                  </a:solidFill>
                  <a:latin typeface="Comic Sans MS" pitchFamily="66" charset="0"/>
                </a:rPr>
                <a:t>Extraction</a:t>
              </a: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>
              <a:off x="7383463" y="3278287"/>
              <a:ext cx="677862" cy="249237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48" name="Text Box 24"/>
            <p:cNvSpPr txBox="1">
              <a:spLocks noChangeArrowheads="1"/>
            </p:cNvSpPr>
            <p:nvPr/>
          </p:nvSpPr>
          <p:spPr bwMode="auto">
            <a:xfrm>
              <a:off x="4900613" y="2279749"/>
              <a:ext cx="1022350" cy="55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1" tIns="32146" rIns="64291" bIns="32146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fr-FR" sz="1600" b="1" i="1">
                  <a:solidFill>
                    <a:srgbClr val="FFFF00"/>
                  </a:solidFill>
                  <a:latin typeface="Comic Sans MS" pitchFamily="66" charset="0"/>
                </a:rPr>
                <a:t>Gas </a:t>
              </a:r>
            </a:p>
            <a:p>
              <a:pPr eaLnBrk="1" hangingPunct="1"/>
              <a:r>
                <a:rPr lang="fr-FR" sz="1600" b="1" i="1">
                  <a:solidFill>
                    <a:srgbClr val="FFFF00"/>
                  </a:solidFill>
                  <a:latin typeface="Comic Sans MS" pitchFamily="66" charset="0"/>
                </a:rPr>
                <a:t>Injection</a:t>
              </a:r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>
              <a:off x="5957888" y="2762349"/>
              <a:ext cx="693737" cy="20796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</p:grpSp>
      <p:sp>
        <p:nvSpPr>
          <p:cNvPr id="5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318500" y="501650"/>
            <a:ext cx="8255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85C9CC1-E9A4-440B-A9CF-7F4850492D60}" type="slidenum">
              <a:rPr lang="en-US" sz="1400" smtClean="0">
                <a:solidFill>
                  <a:srgbClr val="CCECFF"/>
                </a:solidFill>
              </a:rPr>
              <a:pPr eaLnBrk="1" hangingPunct="1"/>
              <a:t>3</a:t>
            </a:fld>
            <a:endParaRPr lang="en-US" sz="1400" dirty="0" smtClean="0">
              <a:solidFill>
                <a:srgbClr val="CCECFF"/>
              </a:solidFill>
            </a:endParaRPr>
          </a:p>
        </p:txBody>
      </p:sp>
      <p:sp>
        <p:nvSpPr>
          <p:cNvPr id="51" name="Text Box 21"/>
          <p:cNvSpPr txBox="1">
            <a:spLocks/>
          </p:cNvSpPr>
          <p:nvPr/>
        </p:nvSpPr>
        <p:spPr bwMode="auto">
          <a:xfrm>
            <a:off x="4860032" y="3068960"/>
            <a:ext cx="1356135" cy="4958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64291" tIns="32146" rIns="64291" bIns="32146">
            <a:spAutoFit/>
          </a:bodyPr>
          <a:lstStyle/>
          <a:p>
            <a:pPr algn="ctr">
              <a:defRPr/>
            </a:pPr>
            <a:r>
              <a:rPr lang="en-US" sz="1400" dirty="0" err="1">
                <a:solidFill>
                  <a:srgbClr val="FF0000"/>
                </a:solidFill>
              </a:rPr>
              <a:t>B</a:t>
            </a:r>
            <a:r>
              <a:rPr lang="en-US" sz="1400" baseline="-25000" dirty="0" err="1">
                <a:solidFill>
                  <a:srgbClr val="FF0000"/>
                </a:solidFill>
              </a:rPr>
              <a:t>inj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= 4 T </a:t>
            </a:r>
          </a:p>
          <a:p>
            <a:pPr algn="ctr"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@ ECR 28 GHz 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grpSp>
        <p:nvGrpSpPr>
          <p:cNvPr id="52" name="Groupe 51"/>
          <p:cNvGrpSpPr/>
          <p:nvPr/>
        </p:nvGrpSpPr>
        <p:grpSpPr>
          <a:xfrm>
            <a:off x="0" y="4653136"/>
            <a:ext cx="9144000" cy="1781869"/>
            <a:chOff x="0" y="1935162"/>
            <a:chExt cx="9144000" cy="1781869"/>
          </a:xfrm>
        </p:grpSpPr>
        <p:sp>
          <p:nvSpPr>
            <p:cNvPr id="53" name="Rectangle 52"/>
            <p:cNvSpPr/>
            <p:nvPr/>
          </p:nvSpPr>
          <p:spPr bwMode="auto">
            <a:xfrm>
              <a:off x="0" y="1935162"/>
              <a:ext cx="9144000" cy="17818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4" name="Text Box 36"/>
            <p:cNvSpPr txBox="1">
              <a:spLocks/>
            </p:cNvSpPr>
            <p:nvPr/>
          </p:nvSpPr>
          <p:spPr bwMode="auto">
            <a:xfrm>
              <a:off x="395536" y="2276872"/>
              <a:ext cx="1844794" cy="40347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64291" tIns="32146" rIns="64291" bIns="32146">
              <a:spAutoFit/>
            </a:bodyPr>
            <a:lstStyle/>
            <a:p>
              <a:pPr>
                <a:defRPr/>
              </a:pPr>
              <a:r>
                <a:rPr lang="en-US" sz="220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2200" baseline="-2500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extracted</a:t>
              </a:r>
              <a:r>
                <a:rPr lang="en-US" sz="2200" baseline="-25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2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 </a:t>
              </a:r>
              <a:r>
                <a:rPr lang="en-US" sz="220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n</a:t>
              </a:r>
              <a:r>
                <a:rPr lang="en-US" sz="2200" baseline="-2500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i</a:t>
              </a:r>
              <a:r>
                <a:rPr lang="en-US" sz="22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 =</a:t>
              </a:r>
            </a:p>
          </p:txBody>
        </p:sp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625" y="1988840"/>
              <a:ext cx="2800102" cy="1050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Text Box 37"/>
            <p:cNvSpPr txBox="1">
              <a:spLocks/>
            </p:cNvSpPr>
            <p:nvPr/>
          </p:nvSpPr>
          <p:spPr bwMode="auto">
            <a:xfrm>
              <a:off x="5292080" y="2132856"/>
              <a:ext cx="3801164" cy="6804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64291" tIns="32146" rIns="64291" bIns="32146">
              <a:spAutoFit/>
            </a:bodyPr>
            <a:lstStyle/>
            <a:p>
              <a:pPr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Electronic </a:t>
              </a:r>
              <a:r>
                <a:rPr lang="en-US" sz="2000" dirty="0" err="1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cyclotronic</a:t>
              </a:r>
              <a:r>
                <a:rPr lang="en-US" sz="20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Resonance</a:t>
              </a:r>
            </a:p>
            <a:p>
              <a:pPr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Cutoff density </a:t>
              </a:r>
              <a:r>
                <a:rPr lang="en-US" sz="20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</a:t>
              </a:r>
              <a:r>
                <a:rPr lang="en-US" sz="2000" baseline="-25000" dirty="0" err="1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pe</a:t>
              </a:r>
              <a:r>
                <a:rPr lang="en-US" sz="20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 = </a:t>
              </a:r>
              <a:r>
                <a:rPr lang="en-US" sz="2000" baseline="-25000" dirty="0" err="1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ce</a:t>
              </a:r>
              <a:endParaRPr lang="en-US" sz="2000" baseline="-25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endParaRPr>
            </a:p>
          </p:txBody>
        </p:sp>
        <p:sp>
          <p:nvSpPr>
            <p:cNvPr id="57" name="Text Box 38"/>
            <p:cNvSpPr txBox="1">
              <a:spLocks/>
            </p:cNvSpPr>
            <p:nvPr/>
          </p:nvSpPr>
          <p:spPr bwMode="auto">
            <a:xfrm>
              <a:off x="1331640" y="3284984"/>
              <a:ext cx="5379119" cy="32622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64291" tIns="32146" rIns="64291" bIns="32146">
              <a:spAutoFit/>
            </a:bodyPr>
            <a:lstStyle/>
            <a:p>
              <a:pPr>
                <a:defRPr/>
              </a:pPr>
              <a:r>
                <a:rPr lang="en-US" sz="1700" dirty="0">
                  <a:solidFill>
                    <a:srgbClr val="C00000"/>
                  </a:solidFill>
                  <a:latin typeface="Comic Sans MS" pitchFamily="66" charset="0"/>
                </a:rPr>
                <a:t>To increase I, increase n</a:t>
              </a:r>
              <a:r>
                <a:rPr lang="en-US" sz="1700" baseline="-25000" dirty="0">
                  <a:solidFill>
                    <a:srgbClr val="C00000"/>
                  </a:solidFill>
                  <a:latin typeface="Comic Sans MS" pitchFamily="66" charset="0"/>
                </a:rPr>
                <a:t>e</a:t>
              </a:r>
              <a:r>
                <a:rPr lang="en-US" sz="1700" dirty="0">
                  <a:solidFill>
                    <a:srgbClr val="C00000"/>
                  </a:solidFill>
                  <a:latin typeface="Comic Sans MS" pitchFamily="66" charset="0"/>
                </a:rPr>
                <a:t> so </a:t>
              </a:r>
              <a:r>
                <a:rPr lang="en-US" sz="1700" dirty="0">
                  <a:solidFill>
                    <a:srgbClr val="C00000"/>
                  </a:solidFill>
                  <a:latin typeface="Comic Sans MS" pitchFamily="66" charset="0"/>
                  <a:sym typeface="Symbol" pitchFamily="18" charset="2"/>
                </a:rPr>
                <a:t></a:t>
              </a:r>
              <a:r>
                <a:rPr lang="en-US" sz="1700" baseline="-25000" dirty="0" err="1">
                  <a:solidFill>
                    <a:srgbClr val="C00000"/>
                  </a:solidFill>
                  <a:latin typeface="Comic Sans MS" pitchFamily="66" charset="0"/>
                  <a:sym typeface="Symbol" pitchFamily="18" charset="2"/>
                </a:rPr>
                <a:t>ce</a:t>
              </a:r>
              <a:r>
                <a:rPr lang="en-US" sz="1700" dirty="0">
                  <a:solidFill>
                    <a:srgbClr val="C00000"/>
                  </a:solidFill>
                  <a:latin typeface="Comic Sans MS" pitchFamily="66" charset="0"/>
                  <a:sym typeface="Symbol" pitchFamily="18" charset="2"/>
                </a:rPr>
                <a:t> and consequently B</a:t>
              </a:r>
            </a:p>
          </p:txBody>
        </p:sp>
        <p:sp>
          <p:nvSpPr>
            <p:cNvPr id="58" name="Rectangle 7"/>
            <p:cNvSpPr>
              <a:spLocks/>
            </p:cNvSpPr>
            <p:nvPr/>
          </p:nvSpPr>
          <p:spPr bwMode="auto">
            <a:xfrm>
              <a:off x="6300192" y="2924944"/>
              <a:ext cx="1460440" cy="34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</a:rPr>
                <a:t>I ∝ </a:t>
              </a:r>
              <a:r>
                <a:rPr lang="en-US" sz="1800" b="1" dirty="0" smtClean="0">
                  <a:solidFill>
                    <a:srgbClr val="000000"/>
                  </a:solidFill>
                </a:rPr>
                <a:t>ω</a:t>
              </a:r>
              <a:r>
                <a:rPr lang="en-US" sz="1800" b="1" baseline="-25000" dirty="0" smtClean="0">
                  <a:solidFill>
                    <a:srgbClr val="000000"/>
                  </a:solidFill>
                </a:rPr>
                <a:t>ce</a:t>
              </a:r>
              <a:r>
                <a:rPr lang="en-US" sz="1800" b="1" baseline="30000" dirty="0" smtClean="0">
                  <a:solidFill>
                    <a:srgbClr val="000000"/>
                  </a:solidFill>
                </a:rPr>
                <a:t>2</a:t>
              </a:r>
              <a:endParaRPr lang="en-US" sz="1800" b="1" baseline="30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7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51"/>
          <p:cNvSpPr>
            <a:spLocks noGrp="1"/>
          </p:cNvSpPr>
          <p:nvPr>
            <p:ph idx="1"/>
          </p:nvPr>
        </p:nvSpPr>
        <p:spPr>
          <a:xfrm>
            <a:off x="0" y="731838"/>
            <a:ext cx="9144000" cy="5729287"/>
          </a:xfrm>
          <a:solidFill>
            <a:schemeClr val="accent6">
              <a:lumMod val="75000"/>
              <a:alpha val="29000"/>
            </a:schemeClr>
          </a:solidFill>
        </p:spPr>
        <p:txBody>
          <a:bodyPr/>
          <a:lstStyle/>
          <a:p>
            <a:pPr eaLnBrk="1" hangingPunct="1">
              <a:buFont typeface="Monotype Sorts" pitchFamily="2" charset="2"/>
              <a:buNone/>
              <a:defRPr/>
            </a:pPr>
            <a:r>
              <a:rPr lang="fr-FR" sz="2000" dirty="0" smtClean="0">
                <a:latin typeface="+mj-lt"/>
              </a:rPr>
              <a:t>			‘simple’ </a:t>
            </a:r>
            <a:r>
              <a:rPr lang="fr-FR" sz="2000" dirty="0" err="1" smtClean="0">
                <a:latin typeface="+mj-lt"/>
              </a:rPr>
              <a:t>magnetic</a:t>
            </a:r>
            <a:r>
              <a:rPr lang="fr-FR" sz="2000" dirty="0" smtClean="0">
                <a:latin typeface="+mj-lt"/>
              </a:rPr>
              <a:t> structure, </a:t>
            </a:r>
            <a:r>
              <a:rPr lang="fr-FR" sz="2000" dirty="0" err="1" smtClean="0">
                <a:latin typeface="+mj-lt"/>
              </a:rPr>
              <a:t>pulsed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Microwave</a:t>
            </a:r>
            <a:endParaRPr lang="fr-FR" sz="2000" dirty="0" smtClean="0">
              <a:latin typeface="+mj-lt"/>
            </a:endParaRPr>
          </a:p>
          <a:p>
            <a:pPr eaLnBrk="1" hangingPunct="1">
              <a:buFont typeface="Monotype Sorts" pitchFamily="2" charset="2"/>
              <a:buNone/>
              <a:defRPr/>
            </a:pPr>
            <a:endParaRPr lang="fr-FR" sz="800" dirty="0" smtClean="0">
              <a:latin typeface="+mj-lt"/>
            </a:endParaRPr>
          </a:p>
          <a:p>
            <a:pPr eaLnBrk="1" hangingPunct="1">
              <a:defRPr/>
            </a:pPr>
            <a:r>
              <a:rPr lang="fr-FR" sz="2000" dirty="0" smtClean="0">
                <a:latin typeface="+mj-lt"/>
              </a:rPr>
              <a:t>CUSP </a:t>
            </a:r>
            <a:r>
              <a:rPr lang="fr-FR" sz="2000" dirty="0" err="1" smtClean="0">
                <a:latin typeface="+mj-lt"/>
              </a:rPr>
              <a:t>magnetic</a:t>
            </a:r>
            <a:r>
              <a:rPr lang="fr-FR" sz="2000" dirty="0" smtClean="0">
                <a:latin typeface="+mj-lt"/>
              </a:rPr>
              <a:t> structure</a:t>
            </a:r>
          </a:p>
          <a:p>
            <a:pPr lvl="1" eaLnBrk="1" hangingPunct="1">
              <a:defRPr/>
            </a:pPr>
            <a:r>
              <a:rPr lang="fr-FR" sz="1800" dirty="0" smtClean="0"/>
              <a:t>Compact </a:t>
            </a:r>
            <a:r>
              <a:rPr lang="fr-FR" sz="1800" dirty="0"/>
              <a:t>source (l = 100 mm</a:t>
            </a:r>
            <a:r>
              <a:rPr lang="fr-FR" sz="1800" dirty="0" smtClean="0"/>
              <a:t>)</a:t>
            </a:r>
          </a:p>
          <a:p>
            <a:pPr lvl="1" eaLnBrk="1" hangingPunct="1">
              <a:defRPr/>
            </a:pPr>
            <a:r>
              <a:rPr lang="fr-FR" sz="1800" dirty="0" err="1"/>
              <a:t>Spherical</a:t>
            </a:r>
            <a:r>
              <a:rPr lang="fr-FR" sz="1800" dirty="0"/>
              <a:t> ECR zone </a:t>
            </a:r>
            <a:r>
              <a:rPr lang="fr-FR" sz="1800" dirty="0" err="1"/>
              <a:t>at</a:t>
            </a:r>
            <a:r>
              <a:rPr lang="fr-FR" sz="1800" dirty="0"/>
              <a:t> center</a:t>
            </a:r>
          </a:p>
          <a:p>
            <a:pPr lvl="1" eaLnBrk="1" hangingPunct="1">
              <a:defRPr/>
            </a:pPr>
            <a:endParaRPr lang="fr-FR" sz="14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57163" y="0"/>
            <a:ext cx="7772400" cy="46196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First 60 GHz </a:t>
            </a:r>
            <a:r>
              <a:rPr lang="en-US" sz="2400" dirty="0" err="1" smtClean="0"/>
              <a:t>ECRIS</a:t>
            </a:r>
            <a:r>
              <a:rPr lang="en-US" sz="2400" dirty="0" smtClean="0"/>
              <a:t> ‘SEISM’ prototype specifications</a:t>
            </a:r>
            <a:endParaRPr lang="en-US" sz="2400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318500" y="487363"/>
            <a:ext cx="8255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3A19473-81E4-403F-802A-D957D8D2ADB5}" type="slidenum">
              <a:rPr lang="en-US" sz="1400" smtClean="0">
                <a:solidFill>
                  <a:srgbClr val="CCECFF"/>
                </a:solidFill>
              </a:rPr>
              <a:pPr eaLnBrk="1" hangingPunct="1"/>
              <a:t>4</a:t>
            </a:fld>
            <a:endParaRPr lang="en-US" sz="1400" smtClean="0">
              <a:solidFill>
                <a:srgbClr val="CCECFF"/>
              </a:solidFill>
            </a:endParaRPr>
          </a:p>
        </p:txBody>
      </p:sp>
      <p:pic>
        <p:nvPicPr>
          <p:cNvPr id="7" name="Picture 34" descr="cusp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5936" r="31964"/>
          <a:stretch>
            <a:fillRect/>
          </a:stretch>
        </p:blipFill>
        <p:spPr bwMode="auto">
          <a:xfrm>
            <a:off x="3956050" y="1219200"/>
            <a:ext cx="116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136"/>
          <p:cNvGrpSpPr>
            <a:grpSpLocks/>
          </p:cNvGrpSpPr>
          <p:nvPr/>
        </p:nvGrpSpPr>
        <p:grpSpPr bwMode="auto">
          <a:xfrm>
            <a:off x="5168900" y="1147763"/>
            <a:ext cx="1330325" cy="1355725"/>
            <a:chOff x="5919438" y="978918"/>
            <a:chExt cx="1329407" cy="1355080"/>
          </a:xfrm>
        </p:grpSpPr>
        <p:grpSp>
          <p:nvGrpSpPr>
            <p:cNvPr id="9" name="Groupe 54"/>
            <p:cNvGrpSpPr>
              <a:grpSpLocks/>
            </p:cNvGrpSpPr>
            <p:nvPr/>
          </p:nvGrpSpPr>
          <p:grpSpPr bwMode="auto">
            <a:xfrm>
              <a:off x="5919438" y="978918"/>
              <a:ext cx="1329407" cy="1355080"/>
              <a:chOff x="5403574" y="1630017"/>
              <a:chExt cx="1891112" cy="1928192"/>
            </a:xfrm>
          </p:grpSpPr>
          <p:pic>
            <p:nvPicPr>
              <p:cNvPr id="12" name="Image 51" descr="2 bobines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574" y="1630017"/>
                <a:ext cx="1606827" cy="1928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Flèche en arc 12"/>
              <p:cNvSpPr/>
              <p:nvPr/>
            </p:nvSpPr>
            <p:spPr bwMode="auto">
              <a:xfrm rot="16200000">
                <a:off x="5329876" y="2175549"/>
                <a:ext cx="1406633" cy="1051621"/>
              </a:xfrm>
              <a:prstGeom prst="circularArrow">
                <a:avLst>
                  <a:gd name="adj1" fmla="val 4668"/>
                  <a:gd name="adj2" fmla="val 1024428"/>
                  <a:gd name="adj3" fmla="val 20389882"/>
                  <a:gd name="adj4" fmla="val 10843674"/>
                  <a:gd name="adj5" fmla="val 9861"/>
                </a:avLst>
              </a:prstGeom>
              <a:solidFill>
                <a:srgbClr val="FFFF00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/>
              </a:p>
            </p:txBody>
          </p:sp>
          <p:sp>
            <p:nvSpPr>
              <p:cNvPr id="14" name="Flèche en arc 13"/>
              <p:cNvSpPr/>
              <p:nvPr/>
            </p:nvSpPr>
            <p:spPr bwMode="auto">
              <a:xfrm rot="15869502" flipH="1">
                <a:off x="6066689" y="1930574"/>
                <a:ext cx="1404374" cy="1051621"/>
              </a:xfrm>
              <a:prstGeom prst="circularArrow">
                <a:avLst>
                  <a:gd name="adj1" fmla="val 4668"/>
                  <a:gd name="adj2" fmla="val 1024428"/>
                  <a:gd name="adj3" fmla="val 20389882"/>
                  <a:gd name="adj4" fmla="val 10843674"/>
                  <a:gd name="adj5" fmla="val 9861"/>
                </a:avLst>
              </a:prstGeom>
              <a:solidFill>
                <a:srgbClr val="FFFF00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/>
              </a:p>
            </p:txBody>
          </p:sp>
        </p:grpSp>
        <p:graphicFrame>
          <p:nvGraphicFramePr>
            <p:cNvPr id="10" name="Diagramme 9"/>
            <p:cNvGraphicFramePr/>
            <p:nvPr/>
          </p:nvGraphicFramePr>
          <p:xfrm>
            <a:off x="6299710" y="1472237"/>
            <a:ext cx="364106" cy="3547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1" name="ZoneTexte 10"/>
            <p:cNvSpPr txBox="1"/>
            <p:nvPr/>
          </p:nvSpPr>
          <p:spPr>
            <a:xfrm>
              <a:off x="6584142" y="1416860"/>
              <a:ext cx="533032" cy="3078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ECR</a:t>
              </a: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2439988"/>
            <a:ext cx="4612644" cy="24724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50797" tIns="50797" rIns="52933" bIns="50797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Arial" charset="0"/>
              </a:rPr>
              <a:t>Specifications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5000"/>
              <a:buFont typeface="Arial" charset="0"/>
              <a:buChar char="–"/>
              <a:defRPr/>
            </a:pPr>
            <a:r>
              <a:rPr kumimoji="1"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charset="0"/>
              </a:rPr>
              <a:t>60 GHz ECR, 10 Hz duty factor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5000"/>
              <a:buFont typeface="Arial" charset="0"/>
              <a:buChar char="–"/>
              <a:defRPr/>
            </a:pPr>
            <a:r>
              <a:rPr kumimoji="1" lang="en-US" sz="1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charset="0"/>
              </a:rPr>
              <a:t>Cw</a:t>
            </a:r>
            <a:r>
              <a:rPr kumimoji="1"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charset="0"/>
              </a:rPr>
              <a:t> magnetic field (future </a:t>
            </a:r>
            <a:r>
              <a:rPr kumimoji="1" lang="en-US" sz="1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charset="0"/>
              </a:rPr>
              <a:t>cw</a:t>
            </a:r>
            <a:r>
              <a:rPr kumimoji="1"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charset="0"/>
              </a:rPr>
              <a:t> source)</a:t>
            </a:r>
          </a:p>
          <a:p>
            <a:pPr marL="1200150" lvl="2" indent="-28575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5000"/>
              <a:buFont typeface="Arial" charset="0"/>
              <a:buChar char="–"/>
              <a:defRPr/>
            </a:pPr>
            <a:r>
              <a:rPr kumimoji="1" lang="en-US" sz="1600" dirty="0"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Injection 6 T</a:t>
            </a:r>
          </a:p>
          <a:p>
            <a:pPr marL="1200150" lvl="2" indent="-28575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5000"/>
              <a:buFont typeface="Arial" charset="0"/>
              <a:buChar char="–"/>
              <a:defRPr/>
            </a:pPr>
            <a:r>
              <a:rPr kumimoji="1" lang="en-US" sz="1600" dirty="0"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Extraction 3 T</a:t>
            </a:r>
          </a:p>
          <a:p>
            <a:pPr marL="1200150" lvl="2" indent="-28575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5000"/>
              <a:buFont typeface="Arial" charset="0"/>
              <a:buChar char="–"/>
              <a:defRPr/>
            </a:pPr>
            <a:r>
              <a:rPr kumimoji="1"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charset="0"/>
              </a:rPr>
              <a:t>Radial </a:t>
            </a:r>
            <a:r>
              <a:rPr kumimoji="1"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charset="0"/>
              </a:rPr>
              <a:t>4T</a:t>
            </a:r>
          </a:p>
          <a:p>
            <a:pPr marL="1200150" lvl="2" indent="-28575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5000"/>
              <a:buFont typeface="Arial" charset="0"/>
              <a:buChar char="–"/>
              <a:defRPr/>
            </a:pPr>
            <a:r>
              <a:rPr kumimoji="1"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charset="0"/>
              </a:rPr>
              <a:t>2.14 </a:t>
            </a:r>
            <a:r>
              <a:rPr kumimoji="1"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charset="0"/>
              </a:rPr>
              <a:t>T Spherical </a:t>
            </a:r>
            <a:r>
              <a:rPr kumimoji="1"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charset="0"/>
              </a:rPr>
              <a:t>ECR zone</a:t>
            </a:r>
            <a:endParaRPr kumimoji="1"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  <a:sym typeface="Arial" charset="0"/>
            </a:endParaRPr>
          </a:p>
        </p:txBody>
      </p:sp>
      <p:grpSp>
        <p:nvGrpSpPr>
          <p:cNvPr id="16" name="Groupe 22"/>
          <p:cNvGrpSpPr>
            <a:grpSpLocks/>
          </p:cNvGrpSpPr>
          <p:nvPr/>
        </p:nvGrpSpPr>
        <p:grpSpPr bwMode="auto">
          <a:xfrm>
            <a:off x="3863975" y="2020888"/>
            <a:ext cx="5280025" cy="3154362"/>
            <a:chOff x="3670061" y="4337050"/>
            <a:chExt cx="7510702" cy="4486315"/>
          </a:xfrm>
        </p:grpSpPr>
        <p:sp>
          <p:nvSpPr>
            <p:cNvPr id="17" name="Freeform 5"/>
            <p:cNvSpPr>
              <a:spLocks noChangeArrowheads="1"/>
            </p:cNvSpPr>
            <p:nvPr/>
          </p:nvSpPr>
          <p:spPr bwMode="auto">
            <a:xfrm>
              <a:off x="4903027" y="4337050"/>
              <a:ext cx="6277736" cy="3793161"/>
            </a:xfrm>
            <a:custGeom>
              <a:avLst/>
              <a:gdLst>
                <a:gd name="T0" fmla="*/ 0 w 2780"/>
                <a:gd name="T1" fmla="*/ 2147483647 h 1680"/>
                <a:gd name="T2" fmla="*/ 0 w 2780"/>
                <a:gd name="T3" fmla="*/ 2147483647 h 1680"/>
                <a:gd name="T4" fmla="*/ 2147483647 w 2780"/>
                <a:gd name="T5" fmla="*/ 2147483647 h 1680"/>
                <a:gd name="T6" fmla="*/ 2147483647 w 2780"/>
                <a:gd name="T7" fmla="*/ 0 h 1680"/>
                <a:gd name="T8" fmla="*/ 2147483647 w 2780"/>
                <a:gd name="T9" fmla="*/ 0 h 1680"/>
                <a:gd name="T10" fmla="*/ 2147483647 w 2780"/>
                <a:gd name="T11" fmla="*/ 2147483647 h 1680"/>
                <a:gd name="T12" fmla="*/ 2147483647 w 2780"/>
                <a:gd name="T13" fmla="*/ 2147483647 h 1680"/>
                <a:gd name="T14" fmla="*/ 2147483647 w 2780"/>
                <a:gd name="T15" fmla="*/ 2147483647 h 1680"/>
                <a:gd name="T16" fmla="*/ 2147483647 w 2780"/>
                <a:gd name="T17" fmla="*/ 2147483647 h 1680"/>
                <a:gd name="T18" fmla="*/ 2147483647 w 2780"/>
                <a:gd name="T19" fmla="*/ 2147483647 h 1680"/>
                <a:gd name="T20" fmla="*/ 2147483647 w 2780"/>
                <a:gd name="T21" fmla="*/ 2147483647 h 1680"/>
                <a:gd name="T22" fmla="*/ 2147483647 w 2780"/>
                <a:gd name="T23" fmla="*/ 2147483647 h 1680"/>
                <a:gd name="T24" fmla="*/ 0 w 2780"/>
                <a:gd name="T25" fmla="*/ 2147483647 h 16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80"/>
                <a:gd name="T40" fmla="*/ 0 h 1680"/>
                <a:gd name="T41" fmla="*/ 2780 w 2780"/>
                <a:gd name="T42" fmla="*/ 1680 h 16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80" h="1680">
                  <a:moveTo>
                    <a:pt x="0" y="1196"/>
                  </a:moveTo>
                  <a:lnTo>
                    <a:pt x="0" y="480"/>
                  </a:lnTo>
                  <a:lnTo>
                    <a:pt x="1036" y="480"/>
                  </a:lnTo>
                  <a:lnTo>
                    <a:pt x="1036" y="0"/>
                  </a:lnTo>
                  <a:lnTo>
                    <a:pt x="1740" y="0"/>
                  </a:lnTo>
                  <a:lnTo>
                    <a:pt x="1740" y="480"/>
                  </a:lnTo>
                  <a:lnTo>
                    <a:pt x="2780" y="480"/>
                  </a:lnTo>
                  <a:lnTo>
                    <a:pt x="2780" y="1196"/>
                  </a:lnTo>
                  <a:lnTo>
                    <a:pt x="1744" y="1196"/>
                  </a:lnTo>
                  <a:lnTo>
                    <a:pt x="1744" y="1680"/>
                  </a:lnTo>
                  <a:lnTo>
                    <a:pt x="1036" y="1680"/>
                  </a:lnTo>
                  <a:lnTo>
                    <a:pt x="1036" y="1196"/>
                  </a:lnTo>
                  <a:lnTo>
                    <a:pt x="0" y="1196"/>
                  </a:lnTo>
                  <a:close/>
                </a:path>
              </a:pathLst>
            </a:custGeom>
            <a:solidFill>
              <a:srgbClr val="D7D3E1"/>
            </a:soli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7628649" y="4355113"/>
              <a:ext cx="1059085" cy="48769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27998" tIns="66559" rIns="127998" bIns="66559"/>
            <a:lstStyle>
              <a:lvl1pPr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1pPr>
              <a:lvl2pPr marL="742950" indent="-28575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2pPr>
              <a:lvl3pPr marL="11430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3pPr>
              <a:lvl4pPr marL="16002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4pPr>
              <a:lvl5pPr marL="20574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5pPr>
              <a:lvl6pPr marL="25146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6pPr>
              <a:lvl7pPr marL="29718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7pPr>
              <a:lvl8pPr marL="34290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8pPr>
              <a:lvl9pPr marL="38862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ct val="100000"/>
                <a:buFont typeface="Arial" charset="0"/>
                <a:buNone/>
                <a:defRPr/>
              </a:pPr>
              <a:r>
                <a:rPr lang="en-GB" sz="1400" b="1" kern="0" smtClean="0">
                  <a:solidFill>
                    <a:srgbClr val="0000FF"/>
                  </a:solidFill>
                  <a:latin typeface="Comic Sans MS" pitchFamily="66" charset="0"/>
                </a:rPr>
                <a:t>4 T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9518744" y="5863346"/>
              <a:ext cx="1059086" cy="4718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27998" tIns="66559" rIns="127998" bIns="66559"/>
            <a:lstStyle>
              <a:lvl1pPr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1pPr>
              <a:lvl2pPr marL="742950" indent="-28575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2pPr>
              <a:lvl3pPr marL="11430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3pPr>
              <a:lvl4pPr marL="16002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4pPr>
              <a:lvl5pPr marL="20574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5pPr>
              <a:lvl6pPr marL="25146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6pPr>
              <a:lvl7pPr marL="29718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7pPr>
              <a:lvl8pPr marL="34290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8pPr>
              <a:lvl9pPr marL="38862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66FF"/>
                </a:buClr>
                <a:buSzPct val="100000"/>
                <a:buFont typeface="Arial" charset="0"/>
                <a:buNone/>
                <a:defRPr/>
              </a:pPr>
              <a:r>
                <a:rPr lang="en-GB" sz="1400" b="1" kern="0" smtClean="0">
                  <a:solidFill>
                    <a:srgbClr val="FF66FF"/>
                  </a:solidFill>
                  <a:latin typeface="Comic Sans MS" pitchFamily="66" charset="0"/>
                </a:rPr>
                <a:t>3 T</a:t>
              </a: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5722746" y="5935596"/>
              <a:ext cx="1061344" cy="6525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27998" tIns="66559" rIns="127998" bIns="66559"/>
            <a:lstStyle>
              <a:lvl1pPr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1pPr>
              <a:lvl2pPr marL="742950" indent="-28575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2pPr>
              <a:lvl3pPr marL="11430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3pPr>
              <a:lvl4pPr marL="16002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4pPr>
              <a:lvl5pPr marL="20574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5pPr>
              <a:lvl6pPr marL="25146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6pPr>
              <a:lvl7pPr marL="29718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7pPr>
              <a:lvl8pPr marL="34290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8pPr>
              <a:lvl9pPr marL="38862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100000"/>
                <a:buFont typeface="Arial" charset="0"/>
                <a:buNone/>
                <a:defRPr/>
              </a:pPr>
              <a:r>
                <a:rPr lang="en-GB" sz="1400" b="1" kern="0" smtClean="0">
                  <a:solidFill>
                    <a:srgbClr val="FF3300"/>
                  </a:solidFill>
                  <a:latin typeface="Comic Sans MS" pitchFamily="66" charset="0"/>
                </a:rPr>
                <a:t>6 T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7601551" y="7768957"/>
              <a:ext cx="1059085" cy="58929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27998" tIns="66559" rIns="127998" bIns="66559"/>
            <a:lstStyle>
              <a:lvl1pPr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1pPr>
              <a:lvl2pPr marL="742950" indent="-28575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2pPr>
              <a:lvl3pPr marL="11430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3pPr>
              <a:lvl4pPr marL="16002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4pPr>
              <a:lvl5pPr marL="20574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5pPr>
              <a:lvl6pPr marL="25146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6pPr>
              <a:lvl7pPr marL="29718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7pPr>
              <a:lvl8pPr marL="34290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8pPr>
              <a:lvl9pPr marL="38862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ct val="100000"/>
                <a:buFont typeface="Arial" charset="0"/>
                <a:buNone/>
                <a:defRPr/>
              </a:pPr>
              <a:r>
                <a:rPr lang="en-GB" sz="1400" b="1" kern="0" smtClean="0">
                  <a:solidFill>
                    <a:srgbClr val="0000FF"/>
                  </a:solidFill>
                  <a:latin typeface="Comic Sans MS" pitchFamily="66" charset="0"/>
                </a:rPr>
                <a:t>4 T</a:t>
              </a: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5379503" y="5472740"/>
              <a:ext cx="1650728" cy="7405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27998" tIns="66559" rIns="127998" bIns="66559"/>
            <a:lstStyle>
              <a:lvl1pPr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1pPr>
              <a:lvl2pPr marL="742950" indent="-28575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2pPr>
              <a:lvl3pPr marL="11430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3pPr>
              <a:lvl4pPr marL="16002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4pPr>
              <a:lvl5pPr marL="20574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5pPr>
              <a:lvl6pPr marL="25146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6pPr>
              <a:lvl7pPr marL="29718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7pPr>
              <a:lvl8pPr marL="34290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8pPr>
              <a:lvl9pPr marL="38862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en-GB" sz="1600" kern="0" dirty="0" smtClean="0">
                  <a:solidFill>
                    <a:srgbClr val="333399"/>
                  </a:solidFill>
                  <a:latin typeface="+mn-lt"/>
                </a:rPr>
                <a:t>Injection</a:t>
              </a: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9116788" y="5432099"/>
              <a:ext cx="1765896" cy="5780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27998" tIns="66559" rIns="127998" bIns="66559"/>
            <a:lstStyle>
              <a:lvl1pPr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1pPr>
              <a:lvl2pPr marL="742950" indent="-28575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2pPr>
              <a:lvl3pPr marL="11430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3pPr>
              <a:lvl4pPr marL="16002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4pPr>
              <a:lvl5pPr marL="20574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5pPr>
              <a:lvl6pPr marL="25146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6pPr>
              <a:lvl7pPr marL="29718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7pPr>
              <a:lvl8pPr marL="34290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8pPr>
              <a:lvl9pPr marL="38862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en-GB" sz="1600" kern="0" dirty="0" smtClean="0">
                  <a:solidFill>
                    <a:srgbClr val="333399"/>
                  </a:solidFill>
                  <a:latin typeface="+mn-lt"/>
                </a:rPr>
                <a:t>Extraction</a:t>
              </a: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3670061" y="7044192"/>
              <a:ext cx="2621746" cy="14269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27998" tIns="66559" rIns="127998" bIns="66559"/>
            <a:lstStyle>
              <a:lvl1pPr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1pPr>
              <a:lvl2pPr marL="742950" indent="-28575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2pPr>
              <a:lvl3pPr marL="11430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3pPr>
              <a:lvl4pPr marL="16002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4pPr>
              <a:lvl5pPr marL="20574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5pPr>
              <a:lvl6pPr marL="25146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6pPr>
              <a:lvl7pPr marL="29718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7pPr>
              <a:lvl8pPr marL="34290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8pPr>
              <a:lvl9pPr marL="38862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8000"/>
                </a:buClr>
                <a:buSzPct val="100000"/>
                <a:buFont typeface="Arial" charset="0"/>
                <a:buNone/>
                <a:defRPr/>
              </a:pPr>
              <a:r>
                <a:rPr lang="fr-FR" sz="1300" kern="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Magnetic</a:t>
              </a:r>
              <a:r>
                <a:rPr lang="fr-FR" sz="1300" kern="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fr-FR" sz="1300" kern="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field</a:t>
              </a:r>
              <a:r>
                <a:rPr lang="fr-FR" sz="1300" kern="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fr-FR" sz="1300" kern="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lines</a:t>
              </a:r>
              <a:r>
                <a:rPr lang="fr-FR" sz="1300" kern="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fr-FR" sz="1300" kern="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crossing</a:t>
              </a:r>
              <a:r>
                <a:rPr lang="fr-FR" sz="1300" kern="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the ECR zone </a:t>
              </a:r>
              <a:r>
                <a:rPr lang="fr-FR" sz="1300" kern="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don’t</a:t>
              </a:r>
              <a:r>
                <a:rPr lang="fr-FR" sz="1300" kern="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fr-FR" sz="1300" kern="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touch</a:t>
              </a:r>
              <a:r>
                <a:rPr lang="fr-FR" sz="1300" kern="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the </a:t>
              </a:r>
              <a:r>
                <a:rPr lang="fr-FR" sz="1300" kern="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walls</a:t>
              </a:r>
              <a:endParaRPr lang="fr-FR" sz="1300" kern="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Oval 13"/>
            <p:cNvSpPr>
              <a:spLocks noChangeArrowheads="1"/>
            </p:cNvSpPr>
            <p:nvPr/>
          </p:nvSpPr>
          <p:spPr bwMode="auto">
            <a:xfrm>
              <a:off x="7529289" y="5644335"/>
              <a:ext cx="914562" cy="11447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Oval 14"/>
            <p:cNvSpPr>
              <a:spLocks noChangeArrowheads="1"/>
            </p:cNvSpPr>
            <p:nvPr/>
          </p:nvSpPr>
          <p:spPr bwMode="auto">
            <a:xfrm>
              <a:off x="7396056" y="5312434"/>
              <a:ext cx="1255547" cy="1808524"/>
            </a:xfrm>
            <a:prstGeom prst="ellipse">
              <a:avLst/>
            </a:prstGeom>
            <a:noFill/>
            <a:ln w="9360">
              <a:solidFill>
                <a:srgbClr val="FF00FF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15"/>
            <p:cNvSpPr>
              <a:spLocks noChangeArrowheads="1"/>
            </p:cNvSpPr>
            <p:nvPr/>
          </p:nvSpPr>
          <p:spPr bwMode="auto">
            <a:xfrm>
              <a:off x="8163836" y="4702819"/>
              <a:ext cx="855850" cy="1571452"/>
            </a:xfrm>
            <a:custGeom>
              <a:avLst/>
              <a:gdLst>
                <a:gd name="T0" fmla="*/ 0 w 1800"/>
                <a:gd name="T1" fmla="*/ 0 h 1080"/>
                <a:gd name="T2" fmla="*/ 2147483647 w 1800"/>
                <a:gd name="T3" fmla="*/ 2147483647 h 1080"/>
                <a:gd name="T4" fmla="*/ 2147483647 w 1800"/>
                <a:gd name="T5" fmla="*/ 2147483647 h 1080"/>
                <a:gd name="T6" fmla="*/ 0 60000 65536"/>
                <a:gd name="T7" fmla="*/ 0 60000 65536"/>
                <a:gd name="T8" fmla="*/ 0 60000 65536"/>
                <a:gd name="T9" fmla="*/ 0 w 1800"/>
                <a:gd name="T10" fmla="*/ 0 h 1080"/>
                <a:gd name="T11" fmla="*/ 1800 w 1800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00" h="1080">
                  <a:moveTo>
                    <a:pt x="0" y="0"/>
                  </a:moveTo>
                  <a:cubicBezTo>
                    <a:pt x="120" y="360"/>
                    <a:pt x="240" y="720"/>
                    <a:pt x="540" y="900"/>
                  </a:cubicBezTo>
                  <a:cubicBezTo>
                    <a:pt x="840" y="1080"/>
                    <a:pt x="1320" y="1080"/>
                    <a:pt x="1800" y="1080"/>
                  </a:cubicBezTo>
                </a:path>
              </a:pathLst>
            </a:custGeom>
            <a:noFill/>
            <a:ln w="28448">
              <a:solidFill>
                <a:srgbClr val="008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16"/>
            <p:cNvSpPr>
              <a:spLocks noChangeArrowheads="1"/>
            </p:cNvSpPr>
            <p:nvPr/>
          </p:nvSpPr>
          <p:spPr bwMode="auto">
            <a:xfrm flipH="1">
              <a:off x="6946679" y="4716366"/>
              <a:ext cx="871657" cy="1571452"/>
            </a:xfrm>
            <a:custGeom>
              <a:avLst/>
              <a:gdLst>
                <a:gd name="T0" fmla="*/ 0 w 1800"/>
                <a:gd name="T1" fmla="*/ 0 h 1080"/>
                <a:gd name="T2" fmla="*/ 2147483647 w 1800"/>
                <a:gd name="T3" fmla="*/ 2147483647 h 1080"/>
                <a:gd name="T4" fmla="*/ 2147483647 w 1800"/>
                <a:gd name="T5" fmla="*/ 2147483647 h 1080"/>
                <a:gd name="T6" fmla="*/ 0 60000 65536"/>
                <a:gd name="T7" fmla="*/ 0 60000 65536"/>
                <a:gd name="T8" fmla="*/ 0 60000 65536"/>
                <a:gd name="T9" fmla="*/ 0 w 1800"/>
                <a:gd name="T10" fmla="*/ 0 h 1080"/>
                <a:gd name="T11" fmla="*/ 1800 w 1800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00" h="1080">
                  <a:moveTo>
                    <a:pt x="0" y="0"/>
                  </a:moveTo>
                  <a:cubicBezTo>
                    <a:pt x="120" y="360"/>
                    <a:pt x="240" y="720"/>
                    <a:pt x="540" y="900"/>
                  </a:cubicBezTo>
                  <a:cubicBezTo>
                    <a:pt x="840" y="1080"/>
                    <a:pt x="1320" y="1080"/>
                    <a:pt x="1800" y="1080"/>
                  </a:cubicBezTo>
                </a:path>
              </a:pathLst>
            </a:custGeom>
            <a:noFill/>
            <a:ln w="28448">
              <a:solidFill>
                <a:srgbClr val="008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 flipV="1">
              <a:off x="5596288" y="6283303"/>
              <a:ext cx="1630405" cy="797015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miter lim="800000"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5361437" y="5405005"/>
              <a:ext cx="0" cy="1625640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miter lim="800000"/>
              <a:headEnd type="triangle" w="med" len="med"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 rot="16200000">
              <a:off x="4206519" y="6054095"/>
              <a:ext cx="1844649" cy="4967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27998" tIns="66559" rIns="127998" bIns="66559">
              <a:spAutoFit/>
            </a:bodyPr>
            <a:lstStyle>
              <a:lvl1pPr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1pPr>
              <a:lvl2pPr marL="742950" indent="-28575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2pPr>
              <a:lvl3pPr marL="11430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3pPr>
              <a:lvl4pPr marL="16002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4pPr>
              <a:lvl5pPr marL="20574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5pPr>
              <a:lvl6pPr marL="25146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6pPr>
              <a:lvl7pPr marL="29718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7pPr>
              <a:lvl8pPr marL="34290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8pPr>
              <a:lvl9pPr marL="38862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9pPr>
            </a:lstStyle>
            <a:p>
              <a:pPr eaLnBrk="1" fontAlgn="auto" hangingPunct="1">
                <a:spcBef>
                  <a:spcPts val="879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GB" sz="1400" kern="0" smtClean="0">
                  <a:solidFill>
                    <a:srgbClr val="000000"/>
                  </a:solidFill>
                  <a:latin typeface="Comic Sans MS" pitchFamily="66" charset="0"/>
                </a:rPr>
                <a:t>     </a:t>
              </a:r>
              <a:r>
                <a:rPr lang="en-GB" sz="1400" kern="0" smtClean="0">
                  <a:solidFill>
                    <a:srgbClr val="333399"/>
                  </a:solidFill>
                  <a:latin typeface="Comic Sans MS" pitchFamily="66" charset="0"/>
                </a:rPr>
                <a:t>60 mm</a:t>
              </a:r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6519882" y="8270196"/>
              <a:ext cx="2967247" cy="0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miter lim="800000"/>
              <a:headEnd type="triangle" w="med" len="med"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>
              <a:off x="6111153" y="8281485"/>
              <a:ext cx="3786965" cy="54188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27998" tIns="66559" rIns="127998" bIns="66559">
              <a:spAutoFit/>
            </a:bodyPr>
            <a:lstStyle>
              <a:lvl1pPr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1pPr>
              <a:lvl2pPr marL="742950" indent="-28575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2pPr>
              <a:lvl3pPr marL="11430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3pPr>
              <a:lvl4pPr marL="16002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4pPr>
              <a:lvl5pPr marL="20574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5pPr>
              <a:lvl6pPr marL="25146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6pPr>
              <a:lvl7pPr marL="29718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7pPr>
              <a:lvl8pPr marL="34290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8pPr>
              <a:lvl9pPr marL="38862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9pPr>
            </a:lstStyle>
            <a:p>
              <a:pPr algn="ctr" eaLnBrk="1" fontAlgn="auto" hangingPunct="1">
                <a:spcBef>
                  <a:spcPts val="879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GB" sz="1600" kern="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100 mm between the </a:t>
              </a:r>
              <a:r>
                <a:rPr lang="en-GB" sz="1600" kern="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r>
                <a:rPr lang="en-GB" sz="1600" kern="0" baseline="-250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max</a:t>
              </a:r>
              <a:endParaRPr lang="en-GB" sz="1600" kern="0" baseline="-25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6095345" y="6396194"/>
              <a:ext cx="424538" cy="183787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 flipH="1">
              <a:off x="9462290" y="6312654"/>
              <a:ext cx="424538" cy="193496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6" name="Group 24"/>
            <p:cNvGrpSpPr>
              <a:grpSpLocks/>
            </p:cNvGrpSpPr>
            <p:nvPr/>
          </p:nvGrpSpPr>
          <p:grpSpPr bwMode="auto">
            <a:xfrm>
              <a:off x="7315200" y="4525962"/>
              <a:ext cx="1781175" cy="3408361"/>
              <a:chOff x="3536" y="2200"/>
              <a:chExt cx="789" cy="1509"/>
            </a:xfrm>
          </p:grpSpPr>
          <p:sp>
            <p:nvSpPr>
              <p:cNvPr id="42" name="Freeform 25"/>
              <p:cNvSpPr>
                <a:spLocks noChangeArrowheads="1"/>
              </p:cNvSpPr>
              <p:nvPr/>
            </p:nvSpPr>
            <p:spPr bwMode="auto">
              <a:xfrm>
                <a:off x="3537" y="2200"/>
                <a:ext cx="788" cy="755"/>
              </a:xfrm>
              <a:custGeom>
                <a:avLst/>
                <a:gdLst>
                  <a:gd name="T0" fmla="*/ 0 w 913"/>
                  <a:gd name="T1" fmla="*/ 994 h 658"/>
                  <a:gd name="T2" fmla="*/ 9 w 913"/>
                  <a:gd name="T3" fmla="*/ 667 h 658"/>
                  <a:gd name="T4" fmla="*/ 39 w 913"/>
                  <a:gd name="T5" fmla="*/ 373 h 658"/>
                  <a:gd name="T6" fmla="*/ 96 w 913"/>
                  <a:gd name="T7" fmla="*/ 79 h 658"/>
                  <a:gd name="T8" fmla="*/ 211 w 913"/>
                  <a:gd name="T9" fmla="*/ 0 h 658"/>
                  <a:gd name="T10" fmla="*/ 318 w 913"/>
                  <a:gd name="T11" fmla="*/ 79 h 658"/>
                  <a:gd name="T12" fmla="*/ 356 w 913"/>
                  <a:gd name="T13" fmla="*/ 283 h 658"/>
                  <a:gd name="T14" fmla="*/ 380 w 913"/>
                  <a:gd name="T15" fmla="*/ 508 h 658"/>
                  <a:gd name="T16" fmla="*/ 423 w 913"/>
                  <a:gd name="T17" fmla="*/ 644 h 658"/>
                  <a:gd name="T18" fmla="*/ 520 w 913"/>
                  <a:gd name="T19" fmla="*/ 667 h 658"/>
                  <a:gd name="T20" fmla="*/ 572 w 913"/>
                  <a:gd name="T21" fmla="*/ 587 h 658"/>
                  <a:gd name="T22" fmla="*/ 587 w 913"/>
                  <a:gd name="T23" fmla="*/ 530 h 6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3"/>
                  <a:gd name="T37" fmla="*/ 0 h 658"/>
                  <a:gd name="T38" fmla="*/ 913 w 913"/>
                  <a:gd name="T39" fmla="*/ 658 h 6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3" h="658">
                    <a:moveTo>
                      <a:pt x="0" y="658"/>
                    </a:moveTo>
                    <a:cubicBezTo>
                      <a:pt x="2" y="583"/>
                      <a:pt x="5" y="509"/>
                      <a:pt x="15" y="441"/>
                    </a:cubicBezTo>
                    <a:cubicBezTo>
                      <a:pt x="25" y="373"/>
                      <a:pt x="38" y="312"/>
                      <a:pt x="60" y="247"/>
                    </a:cubicBezTo>
                    <a:cubicBezTo>
                      <a:pt x="82" y="182"/>
                      <a:pt x="105" y="93"/>
                      <a:pt x="150" y="52"/>
                    </a:cubicBezTo>
                    <a:cubicBezTo>
                      <a:pt x="195" y="11"/>
                      <a:pt x="272" y="0"/>
                      <a:pt x="329" y="0"/>
                    </a:cubicBezTo>
                    <a:cubicBezTo>
                      <a:pt x="386" y="0"/>
                      <a:pt x="457" y="21"/>
                      <a:pt x="494" y="52"/>
                    </a:cubicBezTo>
                    <a:cubicBezTo>
                      <a:pt x="531" y="83"/>
                      <a:pt x="538" y="140"/>
                      <a:pt x="554" y="187"/>
                    </a:cubicBezTo>
                    <a:cubicBezTo>
                      <a:pt x="570" y="234"/>
                      <a:pt x="574" y="296"/>
                      <a:pt x="591" y="336"/>
                    </a:cubicBezTo>
                    <a:cubicBezTo>
                      <a:pt x="608" y="376"/>
                      <a:pt x="622" y="409"/>
                      <a:pt x="658" y="426"/>
                    </a:cubicBezTo>
                    <a:cubicBezTo>
                      <a:pt x="694" y="443"/>
                      <a:pt x="769" y="447"/>
                      <a:pt x="808" y="441"/>
                    </a:cubicBezTo>
                    <a:cubicBezTo>
                      <a:pt x="847" y="435"/>
                      <a:pt x="873" y="404"/>
                      <a:pt x="890" y="389"/>
                    </a:cubicBezTo>
                    <a:cubicBezTo>
                      <a:pt x="907" y="374"/>
                      <a:pt x="910" y="362"/>
                      <a:pt x="913" y="351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26"/>
              <p:cNvSpPr>
                <a:spLocks noChangeArrowheads="1"/>
              </p:cNvSpPr>
              <p:nvPr/>
            </p:nvSpPr>
            <p:spPr bwMode="auto">
              <a:xfrm flipV="1">
                <a:off x="3536" y="2954"/>
                <a:ext cx="788" cy="755"/>
              </a:xfrm>
              <a:custGeom>
                <a:avLst/>
                <a:gdLst>
                  <a:gd name="T0" fmla="*/ 0 w 913"/>
                  <a:gd name="T1" fmla="*/ 994 h 658"/>
                  <a:gd name="T2" fmla="*/ 9 w 913"/>
                  <a:gd name="T3" fmla="*/ 667 h 658"/>
                  <a:gd name="T4" fmla="*/ 39 w 913"/>
                  <a:gd name="T5" fmla="*/ 373 h 658"/>
                  <a:gd name="T6" fmla="*/ 96 w 913"/>
                  <a:gd name="T7" fmla="*/ 79 h 658"/>
                  <a:gd name="T8" fmla="*/ 211 w 913"/>
                  <a:gd name="T9" fmla="*/ 0 h 658"/>
                  <a:gd name="T10" fmla="*/ 318 w 913"/>
                  <a:gd name="T11" fmla="*/ 79 h 658"/>
                  <a:gd name="T12" fmla="*/ 356 w 913"/>
                  <a:gd name="T13" fmla="*/ 283 h 658"/>
                  <a:gd name="T14" fmla="*/ 380 w 913"/>
                  <a:gd name="T15" fmla="*/ 508 h 658"/>
                  <a:gd name="T16" fmla="*/ 423 w 913"/>
                  <a:gd name="T17" fmla="*/ 644 h 658"/>
                  <a:gd name="T18" fmla="*/ 520 w 913"/>
                  <a:gd name="T19" fmla="*/ 667 h 658"/>
                  <a:gd name="T20" fmla="*/ 572 w 913"/>
                  <a:gd name="T21" fmla="*/ 587 h 658"/>
                  <a:gd name="T22" fmla="*/ 587 w 913"/>
                  <a:gd name="T23" fmla="*/ 530 h 6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3"/>
                  <a:gd name="T37" fmla="*/ 0 h 658"/>
                  <a:gd name="T38" fmla="*/ 913 w 913"/>
                  <a:gd name="T39" fmla="*/ 658 h 6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3" h="658">
                    <a:moveTo>
                      <a:pt x="0" y="658"/>
                    </a:moveTo>
                    <a:cubicBezTo>
                      <a:pt x="2" y="583"/>
                      <a:pt x="5" y="509"/>
                      <a:pt x="15" y="441"/>
                    </a:cubicBezTo>
                    <a:cubicBezTo>
                      <a:pt x="25" y="373"/>
                      <a:pt x="38" y="312"/>
                      <a:pt x="60" y="247"/>
                    </a:cubicBezTo>
                    <a:cubicBezTo>
                      <a:pt x="82" y="182"/>
                      <a:pt x="105" y="93"/>
                      <a:pt x="150" y="52"/>
                    </a:cubicBezTo>
                    <a:cubicBezTo>
                      <a:pt x="195" y="11"/>
                      <a:pt x="272" y="0"/>
                      <a:pt x="329" y="0"/>
                    </a:cubicBezTo>
                    <a:cubicBezTo>
                      <a:pt x="386" y="0"/>
                      <a:pt x="457" y="21"/>
                      <a:pt x="494" y="52"/>
                    </a:cubicBezTo>
                    <a:cubicBezTo>
                      <a:pt x="531" y="83"/>
                      <a:pt x="538" y="140"/>
                      <a:pt x="554" y="187"/>
                    </a:cubicBezTo>
                    <a:cubicBezTo>
                      <a:pt x="570" y="234"/>
                      <a:pt x="574" y="296"/>
                      <a:pt x="591" y="336"/>
                    </a:cubicBezTo>
                    <a:cubicBezTo>
                      <a:pt x="608" y="376"/>
                      <a:pt x="622" y="409"/>
                      <a:pt x="658" y="426"/>
                    </a:cubicBezTo>
                    <a:cubicBezTo>
                      <a:pt x="694" y="443"/>
                      <a:pt x="769" y="447"/>
                      <a:pt x="808" y="441"/>
                    </a:cubicBezTo>
                    <a:cubicBezTo>
                      <a:pt x="847" y="435"/>
                      <a:pt x="873" y="404"/>
                      <a:pt x="890" y="389"/>
                    </a:cubicBezTo>
                    <a:cubicBezTo>
                      <a:pt x="907" y="374"/>
                      <a:pt x="910" y="362"/>
                      <a:pt x="913" y="351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7495416" y="5542733"/>
              <a:ext cx="1142638" cy="96635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27998" tIns="66559" rIns="127998" bIns="66559"/>
            <a:lstStyle>
              <a:lvl1pPr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1pPr>
              <a:lvl2pPr marL="742950" indent="-28575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2pPr>
              <a:lvl3pPr marL="11430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3pPr>
              <a:lvl4pPr marL="16002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4pPr>
              <a:lvl5pPr marL="2057400" indent="-228600" defTabSz="650875" eaLnBrk="0" hangingPunct="0"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5pPr>
              <a:lvl6pPr marL="25146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6pPr>
              <a:lvl7pPr marL="29718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7pPr>
              <a:lvl8pPr marL="34290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8pPr>
              <a:lvl9pPr marL="38862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300163" algn="l"/>
                  <a:tab pos="2600325" algn="l"/>
                  <a:tab pos="3902075" algn="l"/>
                  <a:tab pos="5202238" algn="l"/>
                  <a:tab pos="6502400" algn="l"/>
                  <a:tab pos="7802563" algn="l"/>
                  <a:tab pos="9102725" algn="l"/>
                  <a:tab pos="10402888" algn="l"/>
                  <a:tab pos="11704638" algn="l"/>
                  <a:tab pos="13004800" algn="l"/>
                  <a:tab pos="14304963" algn="l"/>
                </a:tabLs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en-GB" sz="1400" b="1" kern="0" dirty="0" smtClean="0">
                  <a:solidFill>
                    <a:srgbClr val="FC0024"/>
                  </a:solidFill>
                  <a:latin typeface="Comic Sans MS" pitchFamily="66" charset="0"/>
                </a:rPr>
                <a:t>ECR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en-GB" sz="1400" b="1" kern="0" dirty="0" smtClean="0">
                  <a:solidFill>
                    <a:srgbClr val="FC0024"/>
                  </a:solidFill>
                  <a:latin typeface="Comic Sans MS" pitchFamily="66" charset="0"/>
                </a:rPr>
                <a:t>zone </a:t>
              </a:r>
              <a:r>
                <a:rPr lang="en-GB" sz="1400" b="1" kern="0" dirty="0" smtClean="0">
                  <a:solidFill>
                    <a:srgbClr val="FC0024"/>
                  </a:solidFill>
                </a:rPr>
                <a:t>2.14 T</a:t>
              </a:r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5781459" y="6342006"/>
              <a:ext cx="72713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Line 29"/>
            <p:cNvSpPr>
              <a:spLocks noChangeShapeType="1"/>
            </p:cNvSpPr>
            <p:nvPr/>
          </p:nvSpPr>
          <p:spPr bwMode="auto">
            <a:xfrm flipH="1">
              <a:off x="9450998" y="6260724"/>
              <a:ext cx="792621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Line 30"/>
            <p:cNvSpPr>
              <a:spLocks noChangeShapeType="1"/>
            </p:cNvSpPr>
            <p:nvPr/>
          </p:nvSpPr>
          <p:spPr bwMode="auto">
            <a:xfrm flipV="1">
              <a:off x="7965117" y="4926344"/>
              <a:ext cx="2259" cy="51027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Line 31"/>
            <p:cNvSpPr>
              <a:spLocks noChangeShapeType="1"/>
            </p:cNvSpPr>
            <p:nvPr/>
          </p:nvSpPr>
          <p:spPr bwMode="auto">
            <a:xfrm flipH="1">
              <a:off x="7958343" y="7247397"/>
              <a:ext cx="9033" cy="37931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4" name="ZoneTexte 65"/>
          <p:cNvSpPr txBox="1">
            <a:spLocks noChangeArrowheads="1"/>
          </p:cNvSpPr>
          <p:nvPr/>
        </p:nvSpPr>
        <p:spPr bwMode="auto">
          <a:xfrm>
            <a:off x="0" y="5365328"/>
            <a:ext cx="91440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282C1E"/>
                </a:solidFill>
                <a:latin typeface="Optima" charset="0"/>
                <a:sym typeface="Optima" charset="0"/>
              </a:defRPr>
            </a:lvl1pPr>
            <a:lvl2pPr marL="742950" indent="-285750" eaLnBrk="0" hangingPunct="0">
              <a:defRPr sz="2400">
                <a:solidFill>
                  <a:srgbClr val="282C1E"/>
                </a:solidFill>
                <a:latin typeface="Optima" charset="0"/>
                <a:sym typeface="Optima" charset="0"/>
              </a:defRPr>
            </a:lvl2pPr>
            <a:lvl3pPr marL="1143000" indent="-228600" eaLnBrk="0" hangingPunct="0">
              <a:defRPr sz="2400">
                <a:solidFill>
                  <a:srgbClr val="282C1E"/>
                </a:solidFill>
                <a:latin typeface="Optima" charset="0"/>
                <a:sym typeface="Optima" charset="0"/>
              </a:defRPr>
            </a:lvl3pPr>
            <a:lvl4pPr marL="1600200" indent="-228600" eaLnBrk="0" hangingPunct="0">
              <a:defRPr sz="2400">
                <a:solidFill>
                  <a:srgbClr val="282C1E"/>
                </a:solidFill>
                <a:latin typeface="Optima" charset="0"/>
                <a:sym typeface="Optima" charset="0"/>
              </a:defRPr>
            </a:lvl4pPr>
            <a:lvl5pPr marL="2057400" indent="-228600" eaLnBrk="0" hangingPunct="0">
              <a:defRPr sz="2400">
                <a:solidFill>
                  <a:srgbClr val="282C1E"/>
                </a:solidFill>
                <a:latin typeface="Optima" charset="0"/>
                <a:sym typeface="Opti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82C1E"/>
                </a:solidFill>
                <a:latin typeface="Optima" charset="0"/>
                <a:sym typeface="Opti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82C1E"/>
                </a:solidFill>
                <a:latin typeface="Optima" charset="0"/>
                <a:sym typeface="Opti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82C1E"/>
                </a:solidFill>
                <a:latin typeface="Optima" charset="0"/>
                <a:sym typeface="Opti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82C1E"/>
                </a:solidFill>
                <a:latin typeface="Optima" charset="0"/>
                <a:sym typeface="Optima" charset="0"/>
              </a:defRPr>
            </a:lvl9pPr>
          </a:lstStyle>
          <a:p>
            <a:pPr eaLnBrk="1" hangingPunct="1">
              <a:defRPr/>
            </a:pPr>
            <a:r>
              <a:rPr kumimoji="1" lang="fr-F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	</a:t>
            </a:r>
            <a:r>
              <a:rPr kumimoji="1" lang="fr-FR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Presently</a:t>
            </a:r>
            <a:r>
              <a:rPr kumimoji="1" 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no ECRIS </a:t>
            </a:r>
            <a:r>
              <a:rPr kumimoji="1" lang="fr-FR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with</a:t>
            </a:r>
            <a:r>
              <a:rPr kumimoji="1" 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kumimoji="1" lang="fr-FR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such</a:t>
            </a:r>
            <a:r>
              <a:rPr kumimoji="1" 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a (</a:t>
            </a:r>
            <a:r>
              <a:rPr kumimoji="1" lang="fr-FR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high</a:t>
            </a:r>
            <a:r>
              <a:rPr kumimoji="1" 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) </a:t>
            </a:r>
            <a:r>
              <a:rPr kumimoji="1" lang="fr-FR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magnetic</a:t>
            </a:r>
            <a:r>
              <a:rPr kumimoji="1" 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kumimoji="1" lang="fr-FR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field</a:t>
            </a:r>
            <a:r>
              <a:rPr kumimoji="1" 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(and </a:t>
            </a:r>
            <a:r>
              <a:rPr kumimoji="1" lang="fr-FR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high</a:t>
            </a:r>
            <a:r>
              <a:rPr kumimoji="1" 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gradient)</a:t>
            </a:r>
          </a:p>
          <a:p>
            <a:pPr eaLnBrk="1" hangingPunct="1">
              <a:defRPr/>
            </a:pPr>
            <a:r>
              <a:rPr kumimoji="1" 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			</a:t>
            </a:r>
          </a:p>
          <a:p>
            <a:pPr eaLnBrk="1" hangingPunct="1">
              <a:defRPr/>
            </a:pPr>
            <a:r>
              <a:rPr kumimoji="1"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Conceptual </a:t>
            </a:r>
            <a:r>
              <a:rPr kumimoji="1"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design undergoing for superconducting 56 GHz minimum B ECRIS in </a:t>
            </a:r>
            <a:r>
              <a:rPr kumimoji="1"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 and China</a:t>
            </a:r>
            <a:r>
              <a:rPr kumimoji="1"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endParaRPr kumimoji="1" lang="fr-FR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</a:endParaRPr>
          </a:p>
        </p:txBody>
      </p:sp>
      <p:grpSp>
        <p:nvGrpSpPr>
          <p:cNvPr id="45" name="Group 15"/>
          <p:cNvGrpSpPr>
            <a:grpSpLocks/>
          </p:cNvGrpSpPr>
          <p:nvPr/>
        </p:nvGrpSpPr>
        <p:grpSpPr bwMode="auto">
          <a:xfrm>
            <a:off x="8012113" y="0"/>
            <a:ext cx="1131887" cy="439738"/>
            <a:chOff x="6159" y="5802"/>
            <a:chExt cx="883" cy="342"/>
          </a:xfrm>
        </p:grpSpPr>
        <p:pic>
          <p:nvPicPr>
            <p:cNvPr id="46" name="Picture 10" descr="logo betabeam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" y="5802"/>
              <a:ext cx="47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1" descr="logo 7th eu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" y="5806"/>
              <a:ext cx="41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78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0" y="706438"/>
            <a:ext cx="9144000" cy="5708650"/>
          </a:xfrm>
          <a:solidFill>
            <a:schemeClr val="accent6">
              <a:lumMod val="75000"/>
              <a:alpha val="29000"/>
            </a:schemeClr>
          </a:solidFill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79463" y="0"/>
            <a:ext cx="7772400" cy="52387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60 GHz ECRIS prototype simulation</a:t>
            </a:r>
            <a:endParaRPr lang="en-US" sz="2800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318500" y="508000"/>
            <a:ext cx="8255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2532587-476F-45BC-8DDD-EB45C0980887}" type="slidenum">
              <a:rPr lang="en-US" sz="1400" smtClean="0">
                <a:solidFill>
                  <a:srgbClr val="CCECFF"/>
                </a:solidFill>
              </a:rPr>
              <a:pPr eaLnBrk="1" hangingPunct="1"/>
              <a:t>5</a:t>
            </a:fld>
            <a:endParaRPr lang="en-US" sz="1400" smtClean="0">
              <a:solidFill>
                <a:srgbClr val="CCECFF"/>
              </a:solidFill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0" y="849313"/>
            <a:ext cx="7308304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000" dirty="0"/>
              <a:t>R&amp;D towards high ECR frequency for future ECRIS</a:t>
            </a:r>
          </a:p>
          <a:p>
            <a:pPr lvl="1">
              <a:defRPr/>
            </a:pPr>
            <a:r>
              <a:rPr lang="en-US" sz="1600" dirty="0"/>
              <a:t>Low cost and fast development</a:t>
            </a:r>
          </a:p>
          <a:p>
            <a:pPr lvl="1">
              <a:defRPr/>
            </a:pPr>
            <a:r>
              <a:rPr lang="en-US" sz="1600" dirty="0"/>
              <a:t>No superconductors, high field techniques (copper and water)</a:t>
            </a:r>
          </a:p>
          <a:p>
            <a:pPr lvl="1">
              <a:defRPr/>
            </a:pPr>
            <a:r>
              <a:rPr lang="en-US" sz="1600" dirty="0"/>
              <a:t>Collaboration with CNRS intense magnetic fields laboratory (LNCMI)</a:t>
            </a:r>
          </a:p>
          <a:p>
            <a:pPr lvl="2">
              <a:defRPr/>
            </a:pPr>
            <a:r>
              <a:rPr lang="en-US" sz="1200" dirty="0"/>
              <a:t>Choice : </a:t>
            </a:r>
            <a:r>
              <a:rPr lang="en-US" sz="1200" dirty="0" err="1"/>
              <a:t>Polyhelix</a:t>
            </a:r>
            <a:r>
              <a:rPr lang="en-US" sz="1200" dirty="0"/>
              <a:t> technique (high currents in copper helices</a:t>
            </a:r>
            <a:r>
              <a:rPr lang="en-US" sz="1200" dirty="0" smtClean="0"/>
              <a:t>)</a:t>
            </a:r>
            <a:endParaRPr lang="en-US" sz="1800" dirty="0" smtClean="0"/>
          </a:p>
          <a:p>
            <a:pPr lvl="1">
              <a:defRPr/>
            </a:pPr>
            <a:endParaRPr lang="en-US" sz="1600" dirty="0"/>
          </a:p>
        </p:txBody>
      </p:sp>
      <p:grpSp>
        <p:nvGrpSpPr>
          <p:cNvPr id="2" name="Groupe 1"/>
          <p:cNvGrpSpPr/>
          <p:nvPr/>
        </p:nvGrpSpPr>
        <p:grpSpPr>
          <a:xfrm>
            <a:off x="1475656" y="3717032"/>
            <a:ext cx="1611313" cy="1153432"/>
            <a:chOff x="4695825" y="2533650"/>
            <a:chExt cx="1611313" cy="1153432"/>
          </a:xfrm>
        </p:grpSpPr>
        <p:pic>
          <p:nvPicPr>
            <p:cNvPr id="21" name="Picture 14" descr="Bspline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002" y="2577370"/>
              <a:ext cx="1519212" cy="1109712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4695825" y="2533650"/>
              <a:ext cx="1611313" cy="30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buClr>
                  <a:schemeClr val="bg1"/>
                </a:buClr>
                <a:buSzPct val="110000"/>
              </a:pPr>
              <a:r>
                <a:rPr lang="en-US" sz="1400" i="1">
                  <a:solidFill>
                    <a:srgbClr val="FF0000"/>
                  </a:solidFill>
                </a:rPr>
                <a:t>Magnetic field lines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4734162" y="3264657"/>
              <a:ext cx="649463" cy="30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buClr>
                  <a:schemeClr val="bg1"/>
                </a:buClr>
                <a:buSzPct val="110000"/>
              </a:pPr>
              <a:r>
                <a:rPr lang="fr-FR" sz="1400">
                  <a:solidFill>
                    <a:srgbClr val="FF0000"/>
                  </a:solidFill>
                </a:rPr>
                <a:t>2.14 T</a:t>
              </a:r>
            </a:p>
          </p:txBody>
        </p:sp>
      </p:grp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5076056" y="5373216"/>
            <a:ext cx="2928937" cy="998537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89995" tIns="46798" rIns="89995" bIns="46798">
            <a:spAutoFit/>
          </a:bodyPr>
          <a:lstStyle>
            <a:lvl1pPr defTabSz="650875" eaLnBrk="0" hangingPunct="0">
              <a:tabLst>
                <a:tab pos="0" algn="l"/>
                <a:tab pos="1300163" algn="l"/>
                <a:tab pos="2600325" algn="l"/>
                <a:tab pos="3902075" algn="l"/>
                <a:tab pos="5202238" algn="l"/>
                <a:tab pos="6502400" algn="l"/>
                <a:tab pos="7802563" algn="l"/>
                <a:tab pos="9102725" algn="l"/>
                <a:tab pos="10402888" algn="l"/>
                <a:tab pos="11704638" algn="l"/>
                <a:tab pos="13004800" algn="l"/>
                <a:tab pos="14304963" algn="l"/>
              </a:tabLst>
              <a:defRPr sz="2400">
                <a:solidFill>
                  <a:srgbClr val="282C1E"/>
                </a:solidFill>
                <a:latin typeface="Optima" charset="0"/>
                <a:sym typeface="Optima" charset="0"/>
              </a:defRPr>
            </a:lvl1pPr>
            <a:lvl2pPr marL="742950" indent="-285750" defTabSz="650875" eaLnBrk="0" hangingPunct="0">
              <a:tabLst>
                <a:tab pos="0" algn="l"/>
                <a:tab pos="1300163" algn="l"/>
                <a:tab pos="2600325" algn="l"/>
                <a:tab pos="3902075" algn="l"/>
                <a:tab pos="5202238" algn="l"/>
                <a:tab pos="6502400" algn="l"/>
                <a:tab pos="7802563" algn="l"/>
                <a:tab pos="9102725" algn="l"/>
                <a:tab pos="10402888" algn="l"/>
                <a:tab pos="11704638" algn="l"/>
                <a:tab pos="13004800" algn="l"/>
                <a:tab pos="14304963" algn="l"/>
              </a:tabLst>
              <a:defRPr sz="2400">
                <a:solidFill>
                  <a:srgbClr val="282C1E"/>
                </a:solidFill>
                <a:latin typeface="Optima" charset="0"/>
                <a:sym typeface="Optima" charset="0"/>
              </a:defRPr>
            </a:lvl2pPr>
            <a:lvl3pPr marL="1143000" indent="-228600" defTabSz="650875" eaLnBrk="0" hangingPunct="0">
              <a:tabLst>
                <a:tab pos="0" algn="l"/>
                <a:tab pos="1300163" algn="l"/>
                <a:tab pos="2600325" algn="l"/>
                <a:tab pos="3902075" algn="l"/>
                <a:tab pos="5202238" algn="l"/>
                <a:tab pos="6502400" algn="l"/>
                <a:tab pos="7802563" algn="l"/>
                <a:tab pos="9102725" algn="l"/>
                <a:tab pos="10402888" algn="l"/>
                <a:tab pos="11704638" algn="l"/>
                <a:tab pos="13004800" algn="l"/>
                <a:tab pos="14304963" algn="l"/>
              </a:tabLst>
              <a:defRPr sz="2400">
                <a:solidFill>
                  <a:srgbClr val="282C1E"/>
                </a:solidFill>
                <a:latin typeface="Optima" charset="0"/>
                <a:sym typeface="Optima" charset="0"/>
              </a:defRPr>
            </a:lvl3pPr>
            <a:lvl4pPr marL="1600200" indent="-228600" defTabSz="650875" eaLnBrk="0" hangingPunct="0">
              <a:tabLst>
                <a:tab pos="0" algn="l"/>
                <a:tab pos="1300163" algn="l"/>
                <a:tab pos="2600325" algn="l"/>
                <a:tab pos="3902075" algn="l"/>
                <a:tab pos="5202238" algn="l"/>
                <a:tab pos="6502400" algn="l"/>
                <a:tab pos="7802563" algn="l"/>
                <a:tab pos="9102725" algn="l"/>
                <a:tab pos="10402888" algn="l"/>
                <a:tab pos="11704638" algn="l"/>
                <a:tab pos="13004800" algn="l"/>
                <a:tab pos="14304963" algn="l"/>
              </a:tabLst>
              <a:defRPr sz="2400">
                <a:solidFill>
                  <a:srgbClr val="282C1E"/>
                </a:solidFill>
                <a:latin typeface="Optima" charset="0"/>
                <a:sym typeface="Optima" charset="0"/>
              </a:defRPr>
            </a:lvl4pPr>
            <a:lvl5pPr marL="2057400" indent="-228600" defTabSz="650875" eaLnBrk="0" hangingPunct="0">
              <a:tabLst>
                <a:tab pos="0" algn="l"/>
                <a:tab pos="1300163" algn="l"/>
                <a:tab pos="2600325" algn="l"/>
                <a:tab pos="3902075" algn="l"/>
                <a:tab pos="5202238" algn="l"/>
                <a:tab pos="6502400" algn="l"/>
                <a:tab pos="7802563" algn="l"/>
                <a:tab pos="9102725" algn="l"/>
                <a:tab pos="10402888" algn="l"/>
                <a:tab pos="11704638" algn="l"/>
                <a:tab pos="13004800" algn="l"/>
                <a:tab pos="14304963" algn="l"/>
              </a:tabLst>
              <a:defRPr sz="2400">
                <a:solidFill>
                  <a:srgbClr val="282C1E"/>
                </a:solidFill>
                <a:latin typeface="Optima" charset="0"/>
                <a:sym typeface="Optima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300163" algn="l"/>
                <a:tab pos="2600325" algn="l"/>
                <a:tab pos="3902075" algn="l"/>
                <a:tab pos="5202238" algn="l"/>
                <a:tab pos="6502400" algn="l"/>
                <a:tab pos="7802563" algn="l"/>
                <a:tab pos="9102725" algn="l"/>
                <a:tab pos="10402888" algn="l"/>
                <a:tab pos="11704638" algn="l"/>
                <a:tab pos="13004800" algn="l"/>
                <a:tab pos="14304963" algn="l"/>
              </a:tabLst>
              <a:defRPr sz="2400">
                <a:solidFill>
                  <a:srgbClr val="282C1E"/>
                </a:solidFill>
                <a:latin typeface="Optima" charset="0"/>
                <a:sym typeface="Optima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300163" algn="l"/>
                <a:tab pos="2600325" algn="l"/>
                <a:tab pos="3902075" algn="l"/>
                <a:tab pos="5202238" algn="l"/>
                <a:tab pos="6502400" algn="l"/>
                <a:tab pos="7802563" algn="l"/>
                <a:tab pos="9102725" algn="l"/>
                <a:tab pos="10402888" algn="l"/>
                <a:tab pos="11704638" algn="l"/>
                <a:tab pos="13004800" algn="l"/>
                <a:tab pos="14304963" algn="l"/>
              </a:tabLst>
              <a:defRPr sz="2400">
                <a:solidFill>
                  <a:srgbClr val="282C1E"/>
                </a:solidFill>
                <a:latin typeface="Optima" charset="0"/>
                <a:sym typeface="Optima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300163" algn="l"/>
                <a:tab pos="2600325" algn="l"/>
                <a:tab pos="3902075" algn="l"/>
                <a:tab pos="5202238" algn="l"/>
                <a:tab pos="6502400" algn="l"/>
                <a:tab pos="7802563" algn="l"/>
                <a:tab pos="9102725" algn="l"/>
                <a:tab pos="10402888" algn="l"/>
                <a:tab pos="11704638" algn="l"/>
                <a:tab pos="13004800" algn="l"/>
                <a:tab pos="14304963" algn="l"/>
              </a:tabLst>
              <a:defRPr sz="2400">
                <a:solidFill>
                  <a:srgbClr val="282C1E"/>
                </a:solidFill>
                <a:latin typeface="Optima" charset="0"/>
                <a:sym typeface="Optima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300163" algn="l"/>
                <a:tab pos="2600325" algn="l"/>
                <a:tab pos="3902075" algn="l"/>
                <a:tab pos="5202238" algn="l"/>
                <a:tab pos="6502400" algn="l"/>
                <a:tab pos="7802563" algn="l"/>
                <a:tab pos="9102725" algn="l"/>
                <a:tab pos="10402888" algn="l"/>
                <a:tab pos="11704638" algn="l"/>
                <a:tab pos="13004800" algn="l"/>
                <a:tab pos="14304963" algn="l"/>
              </a:tabLst>
              <a:defRPr sz="2400">
                <a:solidFill>
                  <a:srgbClr val="282C1E"/>
                </a:solidFill>
                <a:latin typeface="Optima" charset="0"/>
                <a:sym typeface="Optima" charset="0"/>
              </a:defRPr>
            </a:lvl9pPr>
          </a:lstStyle>
          <a:p>
            <a:pPr eaLnBrk="1" hangingPunct="1">
              <a:spcBef>
                <a:spcPts val="100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GB" sz="1400" dirty="0" smtClean="0">
                <a:solidFill>
                  <a:srgbClr val="FC0024"/>
                </a:solidFill>
                <a:latin typeface="+mn-lt"/>
              </a:rPr>
              <a:t> &gt; 7 T injection </a:t>
            </a:r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(spec. 6T)</a:t>
            </a:r>
          </a:p>
          <a:p>
            <a:pPr eaLnBrk="1" hangingPunct="1">
              <a:spcBef>
                <a:spcPts val="100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GB" sz="1400" dirty="0" smtClean="0">
                <a:solidFill>
                  <a:srgbClr val="FC0024"/>
                </a:solidFill>
                <a:latin typeface="+mn-lt"/>
              </a:rPr>
              <a:t> &gt; 3.5 T ion extraction </a:t>
            </a:r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(spec. 3T)</a:t>
            </a:r>
          </a:p>
          <a:p>
            <a:pPr eaLnBrk="1" hangingPunct="1">
              <a:spcBef>
                <a:spcPts val="100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GB" sz="1400" dirty="0" smtClean="0">
                <a:solidFill>
                  <a:srgbClr val="FC0024"/>
                </a:solidFill>
                <a:latin typeface="+mn-lt"/>
              </a:rPr>
              <a:t> &gt; 4.6 T radial mirror </a:t>
            </a:r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(spec. 4T)</a:t>
            </a:r>
          </a:p>
        </p:txBody>
      </p:sp>
      <p:grpSp>
        <p:nvGrpSpPr>
          <p:cNvPr id="27" name="Group 15"/>
          <p:cNvGrpSpPr>
            <a:grpSpLocks/>
          </p:cNvGrpSpPr>
          <p:nvPr/>
        </p:nvGrpSpPr>
        <p:grpSpPr bwMode="auto">
          <a:xfrm>
            <a:off x="8012113" y="0"/>
            <a:ext cx="1131887" cy="438150"/>
            <a:chOff x="6159" y="5802"/>
            <a:chExt cx="883" cy="342"/>
          </a:xfrm>
        </p:grpSpPr>
        <p:pic>
          <p:nvPicPr>
            <p:cNvPr id="28" name="Picture 10" descr="logo betabea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" y="5802"/>
              <a:ext cx="47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1" descr="logo 7th e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" y="5806"/>
              <a:ext cx="41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Rectangle 30"/>
          <p:cNvSpPr/>
          <p:nvPr/>
        </p:nvSpPr>
        <p:spPr>
          <a:xfrm>
            <a:off x="323528" y="5013176"/>
            <a:ext cx="3816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5000"/>
              <a:buFont typeface="Arial" pitchFamily="34" charset="0"/>
              <a:buChar char="–"/>
              <a:defRPr/>
            </a:pPr>
            <a:r>
              <a:rPr kumimoji="1"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30000A</a:t>
            </a:r>
            <a:r>
              <a:rPr kumimoji="1" lang="en-US" sz="1600" dirty="0"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, J~650 A/mm2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5000"/>
              <a:buFont typeface="Arial" pitchFamily="34" charset="0"/>
              <a:buChar char="–"/>
              <a:defRPr/>
            </a:pPr>
            <a:r>
              <a:rPr kumimoji="1"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P ~ </a:t>
            </a:r>
            <a:r>
              <a:rPr kumimoji="1" lang="en-US" sz="1600" dirty="0"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6 </a:t>
            </a:r>
            <a:r>
              <a:rPr kumimoji="1"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MW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5000"/>
              <a:buFont typeface="Arial" pitchFamily="34" charset="0"/>
              <a:buChar char="–"/>
              <a:defRPr/>
            </a:pPr>
            <a:r>
              <a:rPr kumimoji="1"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T</a:t>
            </a:r>
            <a:r>
              <a:rPr kumimoji="1" lang="en-US" sz="1600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Max</a:t>
            </a:r>
            <a:r>
              <a:rPr kumimoji="1" lang="en-US" sz="1600" dirty="0"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 loc. ~ 330 °C (H1)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5000"/>
              <a:buFont typeface="Arial" pitchFamily="34" charset="0"/>
              <a:buChar char="–"/>
              <a:defRPr/>
            </a:pPr>
            <a:r>
              <a:rPr kumimoji="1"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T</a:t>
            </a:r>
            <a:r>
              <a:rPr kumimoji="1" lang="en-US" sz="1600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Mean</a:t>
            </a:r>
            <a:r>
              <a:rPr kumimoji="1" lang="en-US" sz="1600" dirty="0"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 ~ 80°C to 180°C (H1</a:t>
            </a:r>
            <a:r>
              <a:rPr kumimoji="1"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)</a:t>
            </a:r>
            <a:endParaRPr kumimoji="1" lang="en-US" sz="1600" dirty="0">
              <a:effectLst>
                <a:outerShdw blurRad="38100" dist="38100" dir="2700000" algn="tl">
                  <a:srgbClr val="000000"/>
                </a:outerShdw>
              </a:effectLst>
              <a:sym typeface="Arial" pitchFamily="34" charset="0"/>
            </a:endParaRPr>
          </a:p>
        </p:txBody>
      </p:sp>
      <p:grpSp>
        <p:nvGrpSpPr>
          <p:cNvPr id="33" name="Groupe 111"/>
          <p:cNvGrpSpPr>
            <a:grpSpLocks/>
          </p:cNvGrpSpPr>
          <p:nvPr/>
        </p:nvGrpSpPr>
        <p:grpSpPr bwMode="auto">
          <a:xfrm>
            <a:off x="7380312" y="1052736"/>
            <a:ext cx="1100138" cy="1023938"/>
            <a:chOff x="1351721" y="2054086"/>
            <a:chExt cx="1563757" cy="1457740"/>
          </a:xfrm>
        </p:grpSpPr>
        <p:pic>
          <p:nvPicPr>
            <p:cNvPr id="34" name="Picture 9" descr="P101005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59" t="10368" r="15472" b="12688"/>
            <a:stretch>
              <a:fillRect/>
            </a:stretch>
          </p:blipFill>
          <p:spPr bwMode="auto">
            <a:xfrm>
              <a:off x="1351721" y="2054086"/>
              <a:ext cx="1563757" cy="145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Groupe 110"/>
            <p:cNvGrpSpPr>
              <a:grpSpLocks/>
            </p:cNvGrpSpPr>
            <p:nvPr/>
          </p:nvGrpSpPr>
          <p:grpSpPr bwMode="auto">
            <a:xfrm>
              <a:off x="1417983" y="2703443"/>
              <a:ext cx="1444486" cy="463828"/>
              <a:chOff x="1417983" y="2703443"/>
              <a:chExt cx="1444486" cy="463828"/>
            </a:xfrm>
          </p:grpSpPr>
          <p:sp>
            <p:nvSpPr>
              <p:cNvPr id="36" name="Line 82"/>
              <p:cNvSpPr>
                <a:spLocks noChangeShapeType="1"/>
              </p:cNvSpPr>
              <p:nvPr/>
            </p:nvSpPr>
            <p:spPr bwMode="auto">
              <a:xfrm flipH="1">
                <a:off x="1417983" y="2703443"/>
                <a:ext cx="331304" cy="119270"/>
              </a:xfrm>
              <a:prstGeom prst="line">
                <a:avLst/>
              </a:prstGeom>
              <a:noFill/>
              <a:ln w="31750">
                <a:solidFill>
                  <a:srgbClr val="00CCFF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83"/>
              <p:cNvSpPr>
                <a:spLocks noChangeShapeType="1"/>
              </p:cNvSpPr>
              <p:nvPr/>
            </p:nvSpPr>
            <p:spPr bwMode="auto">
              <a:xfrm flipH="1">
                <a:off x="1563757" y="2747557"/>
                <a:ext cx="387866" cy="313696"/>
              </a:xfrm>
              <a:prstGeom prst="line">
                <a:avLst/>
              </a:prstGeom>
              <a:noFill/>
              <a:ln w="31750">
                <a:solidFill>
                  <a:srgbClr val="00CCFF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84"/>
              <p:cNvSpPr>
                <a:spLocks noChangeShapeType="1"/>
              </p:cNvSpPr>
              <p:nvPr/>
            </p:nvSpPr>
            <p:spPr bwMode="auto">
              <a:xfrm flipH="1">
                <a:off x="1802295" y="2826182"/>
                <a:ext cx="275708" cy="341088"/>
              </a:xfrm>
              <a:prstGeom prst="line">
                <a:avLst/>
              </a:prstGeom>
              <a:noFill/>
              <a:ln w="31750">
                <a:solidFill>
                  <a:srgbClr val="00CCFF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85"/>
              <p:cNvSpPr>
                <a:spLocks noChangeShapeType="1"/>
              </p:cNvSpPr>
              <p:nvPr/>
            </p:nvSpPr>
            <p:spPr bwMode="auto">
              <a:xfrm>
                <a:off x="2196363" y="2877055"/>
                <a:ext cx="149272" cy="290216"/>
              </a:xfrm>
              <a:prstGeom prst="line">
                <a:avLst/>
              </a:prstGeom>
              <a:noFill/>
              <a:ln w="31750">
                <a:solidFill>
                  <a:srgbClr val="00CCFF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86"/>
              <p:cNvSpPr>
                <a:spLocks noChangeShapeType="1"/>
              </p:cNvSpPr>
              <p:nvPr/>
            </p:nvSpPr>
            <p:spPr bwMode="auto">
              <a:xfrm>
                <a:off x="2373019" y="2853932"/>
                <a:ext cx="264164" cy="233826"/>
              </a:xfrm>
              <a:prstGeom prst="line">
                <a:avLst/>
              </a:prstGeom>
              <a:noFill/>
              <a:ln w="31750">
                <a:solidFill>
                  <a:srgbClr val="00CCFF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87"/>
              <p:cNvSpPr>
                <a:spLocks noChangeShapeType="1"/>
              </p:cNvSpPr>
              <p:nvPr/>
            </p:nvSpPr>
            <p:spPr bwMode="auto">
              <a:xfrm>
                <a:off x="2587756" y="2835431"/>
                <a:ext cx="274713" cy="186065"/>
              </a:xfrm>
              <a:prstGeom prst="line">
                <a:avLst/>
              </a:prstGeom>
              <a:noFill/>
              <a:ln w="31750">
                <a:solidFill>
                  <a:srgbClr val="00CCFF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3" name="Groupe 42"/>
          <p:cNvGrpSpPr/>
          <p:nvPr/>
        </p:nvGrpSpPr>
        <p:grpSpPr>
          <a:xfrm>
            <a:off x="4644008" y="2420888"/>
            <a:ext cx="3737620" cy="2867665"/>
            <a:chOff x="539552" y="3573016"/>
            <a:chExt cx="3737620" cy="2867665"/>
          </a:xfrm>
        </p:grpSpPr>
        <p:grpSp>
          <p:nvGrpSpPr>
            <p:cNvPr id="3" name="Groupe 2"/>
            <p:cNvGrpSpPr/>
            <p:nvPr/>
          </p:nvGrpSpPr>
          <p:grpSpPr>
            <a:xfrm>
              <a:off x="539552" y="3573016"/>
              <a:ext cx="3737620" cy="2867665"/>
              <a:chOff x="114300" y="2439635"/>
              <a:chExt cx="4554538" cy="3494440"/>
            </a:xfrm>
          </p:grpSpPr>
          <p:pic>
            <p:nvPicPr>
              <p:cNvPr id="11" name="Picture 58" descr="3D field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" y="2439635"/>
                <a:ext cx="4554538" cy="3494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35"/>
              <p:cNvSpPr txBox="1">
                <a:spLocks noChangeArrowheads="1"/>
              </p:cNvSpPr>
              <p:nvPr/>
            </p:nvSpPr>
            <p:spPr bwMode="auto">
              <a:xfrm>
                <a:off x="539552" y="4869160"/>
                <a:ext cx="1371587" cy="366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>
                    <a:schemeClr val="bg1"/>
                  </a:buClr>
                  <a:buSzPct val="110000"/>
                </a:pPr>
                <a:r>
                  <a:rPr lang="fr-FR" sz="1800" dirty="0"/>
                  <a:t>Injection</a:t>
                </a:r>
              </a:p>
            </p:txBody>
          </p:sp>
          <p:sp>
            <p:nvSpPr>
              <p:cNvPr id="10" name="Text Box 36"/>
              <p:cNvSpPr txBox="1">
                <a:spLocks noChangeArrowheads="1"/>
              </p:cNvSpPr>
              <p:nvPr/>
            </p:nvSpPr>
            <p:spPr bwMode="auto">
              <a:xfrm>
                <a:off x="2299682" y="4434961"/>
                <a:ext cx="1451621" cy="450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>
                    <a:schemeClr val="bg1"/>
                  </a:buClr>
                  <a:buSzPct val="110000"/>
                </a:pPr>
                <a:r>
                  <a:rPr lang="fr-FR" sz="1800" dirty="0"/>
                  <a:t>Extraction</a:t>
                </a:r>
              </a:p>
            </p:txBody>
          </p:sp>
          <p:sp>
            <p:nvSpPr>
              <p:cNvPr id="12" name="Text Box 38"/>
              <p:cNvSpPr txBox="1">
                <a:spLocks noChangeArrowheads="1"/>
              </p:cNvSpPr>
              <p:nvPr/>
            </p:nvSpPr>
            <p:spPr bwMode="auto">
              <a:xfrm>
                <a:off x="849313" y="3286125"/>
                <a:ext cx="466725" cy="3698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eaLnBrk="0" hangingPunct="0">
                  <a:buClr>
                    <a:schemeClr val="bg1"/>
                  </a:buClr>
                  <a:buSzPct val="110000"/>
                  <a:defRPr/>
                </a:pPr>
                <a:r>
                  <a:rPr lang="en-US" sz="1800" dirty="0">
                    <a:solidFill>
                      <a:srgbClr val="FFFFFF"/>
                    </a:solidFill>
                    <a:latin typeface="+mn-lt"/>
                  </a:rPr>
                  <a:t>H1</a:t>
                </a:r>
              </a:p>
            </p:txBody>
          </p:sp>
          <p:sp>
            <p:nvSpPr>
              <p:cNvPr id="13" name="Line 39"/>
              <p:cNvSpPr>
                <a:spLocks noChangeShapeType="1"/>
              </p:cNvSpPr>
              <p:nvPr/>
            </p:nvSpPr>
            <p:spPr bwMode="auto">
              <a:xfrm>
                <a:off x="1493838" y="3930650"/>
                <a:ext cx="9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Text Box 44"/>
              <p:cNvSpPr txBox="1">
                <a:spLocks noChangeArrowheads="1"/>
              </p:cNvSpPr>
              <p:nvPr/>
            </p:nvSpPr>
            <p:spPr bwMode="auto">
              <a:xfrm>
                <a:off x="2843808" y="3284984"/>
                <a:ext cx="466725" cy="3683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eaLnBrk="0" hangingPunct="0">
                  <a:buClr>
                    <a:schemeClr val="bg1"/>
                  </a:buClr>
                  <a:buSzPct val="110000"/>
                  <a:defRPr/>
                </a:pPr>
                <a:r>
                  <a:rPr lang="en-US" sz="1800" dirty="0">
                    <a:solidFill>
                      <a:srgbClr val="FFFFFF"/>
                    </a:solidFill>
                    <a:latin typeface="+mn-lt"/>
                  </a:rPr>
                  <a:t>H2</a:t>
                </a:r>
              </a:p>
            </p:txBody>
          </p:sp>
          <p:sp>
            <p:nvSpPr>
              <p:cNvPr id="15" name="Line 45"/>
              <p:cNvSpPr>
                <a:spLocks noChangeShapeType="1"/>
              </p:cNvSpPr>
              <p:nvPr/>
            </p:nvSpPr>
            <p:spPr bwMode="auto">
              <a:xfrm>
                <a:off x="3048000" y="3976688"/>
                <a:ext cx="9525" cy="0"/>
              </a:xfrm>
              <a:prstGeom prst="line">
                <a:avLst/>
              </a:prstGeom>
              <a:noFill/>
              <a:ln w="38100">
                <a:solidFill>
                  <a:srgbClr val="CC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Text Box 50"/>
              <p:cNvSpPr txBox="1">
                <a:spLocks noChangeArrowheads="1"/>
              </p:cNvSpPr>
              <p:nvPr/>
            </p:nvSpPr>
            <p:spPr bwMode="auto">
              <a:xfrm>
                <a:off x="539552" y="2924944"/>
                <a:ext cx="5000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buClr>
                    <a:schemeClr val="bg1"/>
                  </a:buClr>
                  <a:buSzPct val="110000"/>
                </a:pPr>
                <a:r>
                  <a:rPr lang="en-US" sz="1800" dirty="0">
                    <a:solidFill>
                      <a:srgbClr val="800080"/>
                    </a:solidFill>
                  </a:rPr>
                  <a:t>H3</a:t>
                </a:r>
              </a:p>
            </p:txBody>
          </p:sp>
          <p:sp>
            <p:nvSpPr>
              <p:cNvPr id="17" name="Line 51"/>
              <p:cNvSpPr>
                <a:spLocks noChangeShapeType="1"/>
              </p:cNvSpPr>
              <p:nvPr/>
            </p:nvSpPr>
            <p:spPr bwMode="auto">
              <a:xfrm>
                <a:off x="1771650" y="3559175"/>
                <a:ext cx="9525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Text Box 59"/>
              <p:cNvSpPr txBox="1">
                <a:spLocks noChangeArrowheads="1"/>
              </p:cNvSpPr>
              <p:nvPr/>
            </p:nvSpPr>
            <p:spPr bwMode="auto">
              <a:xfrm>
                <a:off x="2987824" y="2924944"/>
                <a:ext cx="466725" cy="369887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eaLnBrk="0" hangingPunct="0">
                  <a:buClr>
                    <a:schemeClr val="bg1"/>
                  </a:buClr>
                  <a:buSzPct val="110000"/>
                  <a:defRPr/>
                </a:pPr>
                <a:r>
                  <a:rPr lang="en-US" sz="1800" dirty="0">
                    <a:solidFill>
                      <a:srgbClr val="FF0000"/>
                    </a:solidFill>
                    <a:latin typeface="+mn-lt"/>
                  </a:rPr>
                  <a:t>H4</a:t>
                </a:r>
              </a:p>
            </p:txBody>
          </p:sp>
          <p:sp>
            <p:nvSpPr>
              <p:cNvPr id="19" name="Line 60"/>
              <p:cNvSpPr>
                <a:spLocks noChangeShapeType="1"/>
              </p:cNvSpPr>
              <p:nvPr/>
            </p:nvSpPr>
            <p:spPr bwMode="auto">
              <a:xfrm>
                <a:off x="3151188" y="3473450"/>
                <a:ext cx="9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2" name="ZoneTexte 41"/>
            <p:cNvSpPr txBox="1"/>
            <p:nvPr/>
          </p:nvSpPr>
          <p:spPr>
            <a:xfrm>
              <a:off x="3419872" y="3573016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</a:rPr>
                <a:t>Getdp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44" name="Groupe 90"/>
          <p:cNvGrpSpPr>
            <a:grpSpLocks/>
          </p:cNvGrpSpPr>
          <p:nvPr/>
        </p:nvGrpSpPr>
        <p:grpSpPr bwMode="auto">
          <a:xfrm>
            <a:off x="827584" y="2492896"/>
            <a:ext cx="2922587" cy="1179513"/>
            <a:chOff x="8594035" y="1491411"/>
            <a:chExt cx="4158974" cy="1676329"/>
          </a:xfrm>
        </p:grpSpPr>
        <p:pic>
          <p:nvPicPr>
            <p:cNvPr id="45" name="Image 86" descr="éclaté hélices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4035" y="1580411"/>
              <a:ext cx="4158974" cy="1538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0"/>
            <p:cNvSpPr>
              <a:spLocks noChangeArrowheads="1"/>
            </p:cNvSpPr>
            <p:nvPr/>
          </p:nvSpPr>
          <p:spPr bwMode="auto">
            <a:xfrm>
              <a:off x="10454294" y="2697990"/>
              <a:ext cx="748216" cy="43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000">
                  <a:solidFill>
                    <a:srgbClr val="FFFFFF"/>
                  </a:solidFill>
                  <a:latin typeface="Arial" charset="0"/>
                </a:rPr>
                <a:t>Plasma</a:t>
              </a:r>
            </a:p>
            <a:p>
              <a:r>
                <a:rPr lang="fr-FR" sz="1000">
                  <a:solidFill>
                    <a:srgbClr val="FFFFFF"/>
                  </a:solidFill>
                  <a:latin typeface="Arial" charset="0"/>
                </a:rPr>
                <a:t>Chamber</a:t>
              </a:r>
              <a:endParaRPr lang="fr-FR" sz="1000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8849477" y="1491411"/>
              <a:ext cx="891830" cy="43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fr-FR" sz="1000">
                  <a:solidFill>
                    <a:srgbClr val="FFFFFF"/>
                  </a:solidFill>
                  <a:latin typeface="Arial" charset="0"/>
                </a:rPr>
                <a:t>Extraction helices</a:t>
              </a:r>
              <a:endParaRPr lang="fr-FR" sz="100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8892234" y="2730045"/>
              <a:ext cx="589620" cy="4376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10000"/>
                      <a:lumOff val="90000"/>
                    </a:schemeClr>
                  </a:solidFill>
                </a:rPr>
                <a:t>H4</a:t>
              </a: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9680654" y="2486379"/>
              <a:ext cx="587362" cy="4376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10000"/>
                      <a:lumOff val="90000"/>
                    </a:schemeClr>
                  </a:solidFill>
                </a:rPr>
                <a:t>H2</a:t>
              </a:r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11836884" y="2634766"/>
              <a:ext cx="891830" cy="43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fr-FR" sz="1000">
                  <a:solidFill>
                    <a:srgbClr val="FFFFFF"/>
                  </a:solidFill>
                  <a:latin typeface="Arial" charset="0"/>
                </a:rPr>
                <a:t>injection</a:t>
              </a:r>
            </a:p>
            <a:p>
              <a:r>
                <a:rPr lang="fr-FR" sz="1000">
                  <a:solidFill>
                    <a:srgbClr val="FFFFFF"/>
                  </a:solidFill>
                  <a:latin typeface="Arial" charset="0"/>
                </a:rPr>
                <a:t>helices  </a:t>
              </a:r>
              <a:endParaRPr lang="fr-FR" sz="100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12104652" y="1595194"/>
              <a:ext cx="589620" cy="4399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10000"/>
                      <a:lumOff val="90000"/>
                    </a:schemeClr>
                  </a:solidFill>
                </a:rPr>
                <a:t>H3</a:t>
              </a: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11384004" y="1843372"/>
              <a:ext cx="589622" cy="4376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10000"/>
                      <a:lumOff val="90000"/>
                    </a:schemeClr>
                  </a:solidFill>
                </a:rPr>
                <a:t>H1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5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27075"/>
            <a:ext cx="9144000" cy="5722938"/>
          </a:xfrm>
          <a:prstGeom prst="rect">
            <a:avLst/>
          </a:prstGeom>
          <a:solidFill>
            <a:schemeClr val="accent6">
              <a:lumMod val="75000"/>
              <a:alpha val="29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r>
              <a:rPr kumimoji="1"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5" name="Picture 3" descr="Photo1034low 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3757" r="1994" b="5730"/>
          <a:stretch>
            <a:fillRect/>
          </a:stretch>
        </p:blipFill>
        <p:spPr bwMode="auto">
          <a:xfrm>
            <a:off x="3131840" y="2348880"/>
            <a:ext cx="1049337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14675" y="-12700"/>
            <a:ext cx="2894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pPr algn="ctr" defTabSz="912813" eaLnBrk="0" hangingPunct="0">
              <a:defRPr/>
            </a:pPr>
            <a:r>
              <a:rPr kumimoji="1"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 pitchFamily="34" charset="0"/>
              </a:rPr>
              <a:t>Helices construction</a:t>
            </a:r>
          </a:p>
        </p:txBody>
      </p:sp>
      <p:pic>
        <p:nvPicPr>
          <p:cNvPr id="7" name="Picture 9" descr="P10100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7" r="9518" b="12688"/>
          <a:stretch>
            <a:fillRect/>
          </a:stretch>
        </p:blipFill>
        <p:spPr bwMode="auto">
          <a:xfrm>
            <a:off x="49213" y="1255713"/>
            <a:ext cx="130968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782638"/>
            <a:ext cx="14144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SzPct val="110000"/>
            </a:pPr>
            <a:r>
              <a:rPr lang="en-US" sz="1200">
                <a:latin typeface="Comic Sans MS" pitchFamily="66" charset="0"/>
              </a:rPr>
              <a:t>Helical slit cut by spark erosion</a:t>
            </a:r>
          </a:p>
        </p:txBody>
      </p:sp>
      <p:grpSp>
        <p:nvGrpSpPr>
          <p:cNvPr id="9" name="Groupe 65"/>
          <p:cNvGrpSpPr>
            <a:grpSpLocks/>
          </p:cNvGrpSpPr>
          <p:nvPr/>
        </p:nvGrpSpPr>
        <p:grpSpPr bwMode="auto">
          <a:xfrm>
            <a:off x="107504" y="2564904"/>
            <a:ext cx="2636837" cy="2336800"/>
            <a:chOff x="1755103" y="1039622"/>
            <a:chExt cx="2635647" cy="2337562"/>
          </a:xfrm>
        </p:grpSpPr>
        <p:pic>
          <p:nvPicPr>
            <p:cNvPr id="10" name="Picture 2" descr="Photo1025low r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9" t="7060" r="7916" b="4657"/>
            <a:stretch>
              <a:fillRect/>
            </a:stretch>
          </p:blipFill>
          <p:spPr bwMode="auto">
            <a:xfrm>
              <a:off x="1914144" y="1755648"/>
              <a:ext cx="2182368" cy="162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755103" y="1039622"/>
              <a:ext cx="2635647" cy="553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bg1"/>
                </a:buClr>
                <a:buSzPct val="110000"/>
              </a:pPr>
              <a:r>
                <a:rPr lang="en-US" sz="1200">
                  <a:latin typeface="Comic Sans MS" pitchFamily="66" charset="0"/>
                </a:rPr>
                <a:t>Chemical treatment</a:t>
              </a:r>
            </a:p>
            <a:p>
              <a:pPr algn="ctr">
                <a:spcBef>
                  <a:spcPct val="50000"/>
                </a:spcBef>
                <a:buClr>
                  <a:schemeClr val="bg1"/>
                </a:buClr>
                <a:buSzPct val="110000"/>
              </a:pPr>
              <a:r>
                <a:rPr lang="en-US" sz="1200">
                  <a:latin typeface="Comic Sans MS" pitchFamily="66" charset="0"/>
                </a:rPr>
                <a:t>Positioning the prepreg insulators</a:t>
              </a:r>
            </a:p>
          </p:txBody>
        </p:sp>
      </p:grpSp>
      <p:sp>
        <p:nvSpPr>
          <p:cNvPr id="1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318500" y="452438"/>
            <a:ext cx="8255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6986238-8D93-4854-81F0-50B96A03904B}" type="slidenum">
              <a:rPr lang="en-US" sz="1400" smtClean="0">
                <a:solidFill>
                  <a:srgbClr val="CCECFF"/>
                </a:solidFill>
              </a:rPr>
              <a:pPr eaLnBrk="1" hangingPunct="1"/>
              <a:t>6</a:t>
            </a:fld>
            <a:endParaRPr lang="en-US" sz="1400" smtClean="0">
              <a:solidFill>
                <a:srgbClr val="CCECFF"/>
              </a:solidFill>
            </a:endParaRPr>
          </a:p>
        </p:txBody>
      </p:sp>
      <p:grpSp>
        <p:nvGrpSpPr>
          <p:cNvPr id="13" name="Groupe 68"/>
          <p:cNvGrpSpPr>
            <a:grpSpLocks/>
          </p:cNvGrpSpPr>
          <p:nvPr/>
        </p:nvGrpSpPr>
        <p:grpSpPr bwMode="auto">
          <a:xfrm>
            <a:off x="4973638" y="771525"/>
            <a:ext cx="3752850" cy="1901825"/>
            <a:chOff x="292608" y="4355526"/>
            <a:chExt cx="3752651" cy="1901804"/>
          </a:xfrm>
        </p:grpSpPr>
        <p:grpSp>
          <p:nvGrpSpPr>
            <p:cNvPr id="14" name="Group 25"/>
            <p:cNvGrpSpPr>
              <a:grpSpLocks/>
            </p:cNvGrpSpPr>
            <p:nvPr/>
          </p:nvGrpSpPr>
          <p:grpSpPr bwMode="auto">
            <a:xfrm>
              <a:off x="779844" y="4355526"/>
              <a:ext cx="2820987" cy="1520668"/>
              <a:chOff x="3242" y="3022"/>
              <a:chExt cx="2528" cy="1362"/>
            </a:xfrm>
          </p:grpSpPr>
          <p:pic>
            <p:nvPicPr>
              <p:cNvPr id="17" name="Picture 26" descr="H1-terminé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3" y="3022"/>
                <a:ext cx="1080" cy="1166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 Box 27"/>
              <p:cNvSpPr txBox="1">
                <a:spLocks noChangeArrowheads="1"/>
              </p:cNvSpPr>
              <p:nvPr/>
            </p:nvSpPr>
            <p:spPr bwMode="auto">
              <a:xfrm>
                <a:off x="3242" y="3943"/>
                <a:ext cx="415" cy="24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fr-FR" sz="1200" b="1" dirty="0">
                    <a:solidFill>
                      <a:schemeClr val="bg1">
                        <a:lumMod val="75000"/>
                      </a:schemeClr>
                    </a:solidFill>
                    <a:latin typeface="Comic Sans MS" pitchFamily="66" charset="0"/>
                    <a:ea typeface="MS PGothic" pitchFamily="34" charset="-128"/>
                  </a:rPr>
                  <a:t>H1</a:t>
                </a:r>
              </a:p>
            </p:txBody>
          </p:sp>
          <p:pic>
            <p:nvPicPr>
              <p:cNvPr id="19" name="Picture 28" descr="H3-terminé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6" y="3022"/>
                <a:ext cx="1474" cy="1153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 Box 29"/>
              <p:cNvSpPr txBox="1">
                <a:spLocks noChangeArrowheads="1"/>
              </p:cNvSpPr>
              <p:nvPr/>
            </p:nvSpPr>
            <p:spPr bwMode="auto">
              <a:xfrm>
                <a:off x="5392" y="3932"/>
                <a:ext cx="364" cy="24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fr-FR" sz="1200" b="1" dirty="0">
                    <a:solidFill>
                      <a:schemeClr val="bg1">
                        <a:lumMod val="75000"/>
                      </a:schemeClr>
                    </a:solidFill>
                    <a:latin typeface="Comic Sans MS" pitchFamily="66" charset="0"/>
                    <a:ea typeface="MS PGothic" pitchFamily="34" charset="-128"/>
                  </a:rPr>
                  <a:t>H3</a:t>
                </a:r>
              </a:p>
            </p:txBody>
          </p:sp>
          <p:sp>
            <p:nvSpPr>
              <p:cNvPr id="21" name="Text Box 30"/>
              <p:cNvSpPr txBox="1">
                <a:spLocks noChangeArrowheads="1"/>
              </p:cNvSpPr>
              <p:nvPr/>
            </p:nvSpPr>
            <p:spPr bwMode="auto">
              <a:xfrm>
                <a:off x="3290" y="3303"/>
                <a:ext cx="907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FR" sz="1100" b="1">
                    <a:solidFill>
                      <a:srgbClr val="FF0000"/>
                    </a:solidFill>
                    <a:latin typeface="Comic Sans MS" pitchFamily="66" charset="0"/>
                    <a:ea typeface="ＭＳ Ｐゴシック" pitchFamily="34" charset="-128"/>
                  </a:rPr>
                  <a:t>2 current leads per helix</a:t>
                </a:r>
              </a:p>
            </p:txBody>
          </p:sp>
          <p:sp>
            <p:nvSpPr>
              <p:cNvPr id="22" name="Oval 31"/>
              <p:cNvSpPr>
                <a:spLocks noChangeArrowheads="1"/>
              </p:cNvSpPr>
              <p:nvPr/>
            </p:nvSpPr>
            <p:spPr bwMode="auto">
              <a:xfrm>
                <a:off x="3515" y="3022"/>
                <a:ext cx="227" cy="9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" name="Oval 32"/>
              <p:cNvSpPr>
                <a:spLocks noChangeArrowheads="1"/>
              </p:cNvSpPr>
              <p:nvPr/>
            </p:nvSpPr>
            <p:spPr bwMode="auto">
              <a:xfrm rot="1204204">
                <a:off x="4014" y="3067"/>
                <a:ext cx="227" cy="9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24" name="Group 33"/>
              <p:cNvGrpSpPr>
                <a:grpSpLocks/>
              </p:cNvGrpSpPr>
              <p:nvPr/>
            </p:nvGrpSpPr>
            <p:grpSpPr bwMode="auto">
              <a:xfrm>
                <a:off x="3742" y="3203"/>
                <a:ext cx="1769" cy="1181"/>
                <a:chOff x="3742" y="3203"/>
                <a:chExt cx="1769" cy="1181"/>
              </a:xfrm>
            </p:grpSpPr>
            <p:sp>
              <p:nvSpPr>
                <p:cNvPr id="25" name="Oval 34"/>
                <p:cNvSpPr>
                  <a:spLocks noChangeArrowheads="1"/>
                </p:cNvSpPr>
                <p:nvPr/>
              </p:nvSpPr>
              <p:spPr bwMode="auto">
                <a:xfrm>
                  <a:off x="3742" y="3974"/>
                  <a:ext cx="272" cy="227"/>
                </a:xfrm>
                <a:prstGeom prst="ellips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" name="Oval 35"/>
                <p:cNvSpPr>
                  <a:spLocks noChangeArrowheads="1"/>
                </p:cNvSpPr>
                <p:nvPr/>
              </p:nvSpPr>
              <p:spPr bwMode="auto">
                <a:xfrm>
                  <a:off x="5239" y="3203"/>
                  <a:ext cx="272" cy="227"/>
                </a:xfrm>
                <a:prstGeom prst="ellips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811" y="4242"/>
                  <a:ext cx="0" cy="12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4739" y="3434"/>
                  <a:ext cx="601" cy="95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292608" y="5827123"/>
              <a:ext cx="1727108" cy="430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FFFFFF"/>
                  </a:solidFill>
                  <a:latin typeface="+mn-lt"/>
                </a:rPr>
                <a:t>Ring with recess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FFFF"/>
                  </a:solidFill>
                  <a:latin typeface="+mn-lt"/>
                </a:rPr>
                <a:t>on the internal coils  </a:t>
              </a:r>
            </a:p>
          </p:txBody>
        </p:sp>
        <p:sp>
          <p:nvSpPr>
            <p:cNvPr id="16" name="Rectangle 37"/>
            <p:cNvSpPr>
              <a:spLocks noChangeArrowheads="1"/>
            </p:cNvSpPr>
            <p:nvPr/>
          </p:nvSpPr>
          <p:spPr bwMode="auto">
            <a:xfrm>
              <a:off x="2024478" y="5912847"/>
              <a:ext cx="2020781" cy="215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rgbClr val="FFFFFF"/>
                  </a:solidFill>
                  <a:latin typeface="+mn-lt"/>
                </a:rPr>
                <a:t>Keys on the external coils</a:t>
              </a:r>
            </a:p>
          </p:txBody>
        </p:sp>
      </p:grpSp>
      <p:grpSp>
        <p:nvGrpSpPr>
          <p:cNvPr id="29" name="Groupe 69"/>
          <p:cNvGrpSpPr>
            <a:grpSpLocks/>
          </p:cNvGrpSpPr>
          <p:nvPr/>
        </p:nvGrpSpPr>
        <p:grpSpPr bwMode="auto">
          <a:xfrm>
            <a:off x="1473200" y="993775"/>
            <a:ext cx="3457575" cy="1079500"/>
            <a:chOff x="497332" y="5053584"/>
            <a:chExt cx="3458680" cy="1080000"/>
          </a:xfrm>
        </p:grpSpPr>
        <p:pic>
          <p:nvPicPr>
            <p:cNvPr id="30" name="Image 60" descr="ensheliceinj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32" y="5053584"/>
              <a:ext cx="97826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61" descr="ensheliceinj1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268" y="5053584"/>
              <a:ext cx="1115702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62" descr="ensheliceinj2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808" y="5053584"/>
              <a:ext cx="1301204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e 70"/>
          <p:cNvGrpSpPr>
            <a:grpSpLocks/>
          </p:cNvGrpSpPr>
          <p:nvPr/>
        </p:nvGrpSpPr>
        <p:grpSpPr bwMode="auto">
          <a:xfrm>
            <a:off x="4330700" y="2767013"/>
            <a:ext cx="1997075" cy="3690937"/>
            <a:chOff x="4958946" y="2428258"/>
            <a:chExt cx="2167128" cy="4004685"/>
          </a:xfrm>
        </p:grpSpPr>
        <p:grpSp>
          <p:nvGrpSpPr>
            <p:cNvPr id="34" name="Groupe 63"/>
            <p:cNvGrpSpPr>
              <a:grpSpLocks/>
            </p:cNvGrpSpPr>
            <p:nvPr/>
          </p:nvGrpSpPr>
          <p:grpSpPr bwMode="auto">
            <a:xfrm>
              <a:off x="4958946" y="2428258"/>
              <a:ext cx="2167128" cy="4004685"/>
              <a:chOff x="6848706" y="2794018"/>
              <a:chExt cx="2167128" cy="4004685"/>
            </a:xfrm>
          </p:grpSpPr>
          <p:sp>
            <p:nvSpPr>
              <p:cNvPr id="36" name="Text Box 12"/>
              <p:cNvSpPr txBox="1">
                <a:spLocks noChangeArrowheads="1"/>
              </p:cNvSpPr>
              <p:nvPr/>
            </p:nvSpPr>
            <p:spPr bwMode="auto">
              <a:xfrm>
                <a:off x="7202486" y="2794018"/>
                <a:ext cx="1409700" cy="5540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5" tIns="45718" rIns="91435" bIns="45718">
                <a:spAutoFit/>
              </a:bodyPr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>
                    <a:schemeClr val="bg1"/>
                  </a:buClr>
                  <a:buSzPct val="110000"/>
                </a:pPr>
                <a:r>
                  <a:rPr lang="en-US" sz="1200">
                    <a:latin typeface="Comic Sans MS" pitchFamily="66" charset="0"/>
                  </a:rPr>
                  <a:t>Oven</a:t>
                </a:r>
              </a:p>
              <a:p>
                <a:pPr algn="ctr">
                  <a:spcBef>
                    <a:spcPct val="50000"/>
                  </a:spcBef>
                  <a:buClr>
                    <a:schemeClr val="bg1"/>
                  </a:buClr>
                  <a:buSzPct val="110000"/>
                </a:pPr>
                <a:r>
                  <a:rPr lang="en-US" sz="1200">
                    <a:latin typeface="Comic Sans MS" pitchFamily="66" charset="0"/>
                  </a:rPr>
                  <a:t>Final machining</a:t>
                </a:r>
              </a:p>
            </p:txBody>
          </p:sp>
          <p:pic>
            <p:nvPicPr>
              <p:cNvPr id="37" name="Picture 14" descr="P1010012low res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contras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463" t="31081" r="37856" b="30942"/>
              <a:stretch>
                <a:fillRect/>
              </a:stretch>
            </p:blipFill>
            <p:spPr bwMode="auto">
              <a:xfrm>
                <a:off x="6998208" y="4698987"/>
                <a:ext cx="1816608" cy="2099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 Box 5"/>
              <p:cNvSpPr txBox="1">
                <a:spLocks noChangeArrowheads="1"/>
              </p:cNvSpPr>
              <p:nvPr/>
            </p:nvSpPr>
            <p:spPr bwMode="auto">
              <a:xfrm>
                <a:off x="6848706" y="4676820"/>
                <a:ext cx="2167128" cy="276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5" tIns="45718" rIns="91435" bIns="45718">
                <a:spAutoFit/>
              </a:bodyPr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spcAft>
                    <a:spcPts val="600"/>
                  </a:spcAft>
                  <a:buClr>
                    <a:schemeClr val="accent1"/>
                  </a:buClr>
                  <a:buSzPct val="110000"/>
                </a:pPr>
                <a:r>
                  <a:rPr lang="en-GB" sz="1200" b="1">
                    <a:solidFill>
                      <a:srgbClr val="000000"/>
                    </a:solidFill>
                    <a:latin typeface="Comic Sans MS" pitchFamily="66" charset="0"/>
                  </a:rPr>
                  <a:t>pitches from 2 to 5 mm</a:t>
                </a:r>
                <a:endParaRPr lang="en-US" sz="1200" b="1" u="sng">
                  <a:latin typeface="Comic Sans MS" pitchFamily="66" charset="0"/>
                </a:endParaRPr>
              </a:p>
            </p:txBody>
          </p:sp>
        </p:grpSp>
        <p:pic>
          <p:nvPicPr>
            <p:cNvPr id="35" name="Picture 22" descr="01122009455 low re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4" r="9953" b="16966"/>
            <a:stretch>
              <a:fillRect/>
            </a:stretch>
          </p:blipFill>
          <p:spPr bwMode="auto">
            <a:xfrm>
              <a:off x="5205982" y="3011579"/>
              <a:ext cx="1633728" cy="1312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47" descr="Z:\donnees\SSI Photos et images\SEISM\Photos Proto cuivre 1\1611200996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 t="17139" r="6248" b="27911"/>
          <a:stretch>
            <a:fillRect/>
          </a:stretch>
        </p:blipFill>
        <p:spPr bwMode="auto">
          <a:xfrm>
            <a:off x="323528" y="5013176"/>
            <a:ext cx="263366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e 74"/>
          <p:cNvGrpSpPr>
            <a:grpSpLocks/>
          </p:cNvGrpSpPr>
          <p:nvPr/>
        </p:nvGrpSpPr>
        <p:grpSpPr bwMode="auto">
          <a:xfrm>
            <a:off x="6792913" y="3028950"/>
            <a:ext cx="1619250" cy="3263900"/>
            <a:chOff x="6792532" y="2724911"/>
            <a:chExt cx="1619948" cy="3263885"/>
          </a:xfrm>
        </p:grpSpPr>
        <p:pic>
          <p:nvPicPr>
            <p:cNvPr id="41" name="Picture 23" descr="26012010511 low res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017" b="7626"/>
            <a:stretch>
              <a:fillRect/>
            </a:stretch>
          </p:blipFill>
          <p:spPr bwMode="auto">
            <a:xfrm>
              <a:off x="6792532" y="3415094"/>
              <a:ext cx="1619948" cy="143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4" descr="26012010515 low res"/>
            <p:cNvPicPr>
              <a:picLocks noChangeAspect="1" noChangeArrowheads="1"/>
            </p:cNvPicPr>
            <p:nvPr/>
          </p:nvPicPr>
          <p:blipFill>
            <a:blip r:embed="rId14" cstate="print">
              <a:lum bright="4000" contras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969" y="4876799"/>
              <a:ext cx="1483075" cy="1111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6953088" y="2724911"/>
              <a:ext cx="1298837" cy="646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buClr>
                  <a:schemeClr val="bg1"/>
                </a:buClr>
                <a:buSzPct val="110000"/>
              </a:pPr>
              <a:r>
                <a:rPr lang="en-US" sz="1200">
                  <a:latin typeface="Comic Sans MS" pitchFamily="66" charset="0"/>
                </a:rPr>
                <a:t>Cleaning</a:t>
              </a:r>
            </a:p>
            <a:p>
              <a:pPr algn="ctr">
                <a:buClr>
                  <a:schemeClr val="bg1"/>
                </a:buClr>
                <a:buSzPct val="110000"/>
              </a:pPr>
              <a:r>
                <a:rPr lang="en-US" sz="1200">
                  <a:latin typeface="Comic Sans MS" pitchFamily="66" charset="0"/>
                </a:rPr>
                <a:t>to prevent shortcuts</a:t>
              </a:r>
            </a:p>
          </p:txBody>
        </p:sp>
      </p:grpSp>
      <p:pic>
        <p:nvPicPr>
          <p:cNvPr id="44" name="Picture 28" descr="lncmi_15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6402388"/>
            <a:ext cx="4270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15"/>
          <p:cNvGrpSpPr>
            <a:grpSpLocks/>
          </p:cNvGrpSpPr>
          <p:nvPr/>
        </p:nvGrpSpPr>
        <p:grpSpPr bwMode="auto">
          <a:xfrm>
            <a:off x="7995479" y="0"/>
            <a:ext cx="1132249" cy="468312"/>
            <a:chOff x="6159" y="5802"/>
            <a:chExt cx="883" cy="342"/>
          </a:xfrm>
        </p:grpSpPr>
        <p:pic>
          <p:nvPicPr>
            <p:cNvPr id="46" name="Picture 10" descr="logo betabea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" y="5802"/>
              <a:ext cx="47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1" descr="logo 7th eu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" y="5806"/>
              <a:ext cx="41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39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731838"/>
            <a:ext cx="9144000" cy="5683250"/>
          </a:xfrm>
          <a:solidFill>
            <a:schemeClr val="accent6">
              <a:lumMod val="75000"/>
              <a:alpha val="29000"/>
            </a:schemeClr>
          </a:solidFill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Image 29" descr="ens passage coura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1047750"/>
            <a:ext cx="20288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69925" y="0"/>
            <a:ext cx="7772400" cy="52387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Prototype mechanical design</a:t>
            </a:r>
            <a:endParaRPr lang="en-US" sz="2800" dirty="0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318500" y="593725"/>
            <a:ext cx="8255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1703B4F-B1E5-4315-B165-AEF34912F64E}" type="slidenum">
              <a:rPr lang="en-US" sz="1400" smtClean="0">
                <a:solidFill>
                  <a:srgbClr val="CCECFF"/>
                </a:solidFill>
              </a:rPr>
              <a:pPr eaLnBrk="1" hangingPunct="1"/>
              <a:t>7</a:t>
            </a:fld>
            <a:endParaRPr lang="en-US" sz="1400" smtClean="0">
              <a:solidFill>
                <a:srgbClr val="CCECFF"/>
              </a:solidFill>
            </a:endParaRPr>
          </a:p>
        </p:txBody>
      </p:sp>
      <p:pic>
        <p:nvPicPr>
          <p:cNvPr id="8" name="Picture 11" descr="CAO proto ouve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516313"/>
            <a:ext cx="214947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6864350" y="984250"/>
            <a:ext cx="2279650" cy="1930400"/>
            <a:chOff x="2339" y="1917"/>
            <a:chExt cx="2967" cy="2540"/>
          </a:xfrm>
        </p:grpSpPr>
        <p:pic>
          <p:nvPicPr>
            <p:cNvPr id="10" name="Picture 12" descr="CAO 2 échangeurs séparé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" y="1917"/>
              <a:ext cx="2967" cy="2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28"/>
            <p:cNvSpPr>
              <a:spLocks/>
            </p:cNvSpPr>
            <p:nvPr/>
          </p:nvSpPr>
          <p:spPr bwMode="auto">
            <a:xfrm>
              <a:off x="2820" y="4099"/>
              <a:ext cx="1849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  <a:latin typeface="Comic Sans MS" pitchFamily="66" charset="0"/>
                </a:rPr>
                <a:t>2 sub-assemblies</a:t>
              </a:r>
            </a:p>
          </p:txBody>
        </p:sp>
      </p:grpSp>
      <p:grpSp>
        <p:nvGrpSpPr>
          <p:cNvPr id="12" name="Groupe 3"/>
          <p:cNvGrpSpPr>
            <a:grpSpLocks/>
          </p:cNvGrpSpPr>
          <p:nvPr/>
        </p:nvGrpSpPr>
        <p:grpSpPr bwMode="auto">
          <a:xfrm>
            <a:off x="3783013" y="947738"/>
            <a:ext cx="3055937" cy="1882775"/>
            <a:chOff x="-704830" y="241149"/>
            <a:chExt cx="4315451" cy="2657434"/>
          </a:xfrm>
        </p:grpSpPr>
        <p:pic>
          <p:nvPicPr>
            <p:cNvPr id="13" name="Picture 16" descr="CAO 1 échangeur avec sa bob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513" y="241149"/>
              <a:ext cx="2787108" cy="246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29"/>
            <p:cNvSpPr>
              <a:spLocks/>
            </p:cNvSpPr>
            <p:nvPr/>
          </p:nvSpPr>
          <p:spPr bwMode="auto">
            <a:xfrm>
              <a:off x="-704830" y="2618291"/>
              <a:ext cx="2281699" cy="280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1" tIns="32146" rIns="64291" bIns="32146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  <a:latin typeface="Comic Sans MS" pitchFamily="66" charset="0"/>
                </a:rPr>
                <a:t>helices and current leads </a:t>
              </a:r>
            </a:p>
          </p:txBody>
        </p:sp>
      </p:grpSp>
      <p:grpSp>
        <p:nvGrpSpPr>
          <p:cNvPr id="15" name="Groupe 2"/>
          <p:cNvGrpSpPr>
            <a:grpSpLocks/>
          </p:cNvGrpSpPr>
          <p:nvPr/>
        </p:nvGrpSpPr>
        <p:grpSpPr bwMode="auto">
          <a:xfrm>
            <a:off x="257175" y="974725"/>
            <a:ext cx="2449513" cy="1912938"/>
            <a:chOff x="421198" y="1352853"/>
            <a:chExt cx="2449512" cy="1912921"/>
          </a:xfrm>
        </p:grpSpPr>
        <p:pic>
          <p:nvPicPr>
            <p:cNvPr id="16" name="Picture 18" descr="CAO échangeur seu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8" y="1352853"/>
              <a:ext cx="2449512" cy="165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30"/>
            <p:cNvSpPr>
              <a:spLocks/>
            </p:cNvSpPr>
            <p:nvPr/>
          </p:nvSpPr>
          <p:spPr bwMode="auto">
            <a:xfrm>
              <a:off x="454536" y="2984788"/>
              <a:ext cx="2273299" cy="28098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64291" tIns="32146" rIns="64291" bIns="32146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rgbClr val="FFFF00"/>
                  </a:solidFill>
                  <a:latin typeface="+mn-lt"/>
                </a:rPr>
                <a:t>The basic part: ‘exchanger’</a:t>
              </a:r>
            </a:p>
          </p:txBody>
        </p:sp>
      </p:grpSp>
      <p:grpSp>
        <p:nvGrpSpPr>
          <p:cNvPr id="18" name="Groupe 5"/>
          <p:cNvGrpSpPr>
            <a:grpSpLocks/>
          </p:cNvGrpSpPr>
          <p:nvPr/>
        </p:nvGrpSpPr>
        <p:grpSpPr bwMode="auto">
          <a:xfrm>
            <a:off x="4165600" y="3633788"/>
            <a:ext cx="2174875" cy="2198687"/>
            <a:chOff x="2839990" y="3538683"/>
            <a:chExt cx="2646410" cy="2555540"/>
          </a:xfrm>
        </p:grpSpPr>
        <p:pic>
          <p:nvPicPr>
            <p:cNvPr id="19" name="Picture 15" descr="Maquette Assemblage complet  v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990" y="3538683"/>
              <a:ext cx="2646410" cy="2555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9"/>
            <p:cNvSpPr txBox="1"/>
            <p:nvPr/>
          </p:nvSpPr>
          <p:spPr>
            <a:xfrm>
              <a:off x="4653844" y="3590347"/>
              <a:ext cx="751425" cy="4280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+mn-lt"/>
                </a:rPr>
                <a:t>CAD</a:t>
              </a:r>
            </a:p>
          </p:txBody>
        </p:sp>
      </p:grp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8012113" y="0"/>
            <a:ext cx="1131887" cy="438150"/>
            <a:chOff x="6159" y="5802"/>
            <a:chExt cx="883" cy="342"/>
          </a:xfrm>
        </p:grpSpPr>
        <p:pic>
          <p:nvPicPr>
            <p:cNvPr id="22" name="Picture 10" descr="logo betabea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" y="5802"/>
              <a:ext cx="47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1" descr="logo 7th eu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" y="5806"/>
              <a:ext cx="41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8" descr="lncmi_15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6402388"/>
            <a:ext cx="4270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e 36"/>
          <p:cNvGrpSpPr>
            <a:grpSpLocks/>
          </p:cNvGrpSpPr>
          <p:nvPr/>
        </p:nvGrpSpPr>
        <p:grpSpPr bwMode="auto">
          <a:xfrm>
            <a:off x="2255838" y="3521075"/>
            <a:ext cx="1873250" cy="2727325"/>
            <a:chOff x="959678" y="5128589"/>
            <a:chExt cx="2661699" cy="3879162"/>
          </a:xfrm>
        </p:grpSpPr>
        <p:pic>
          <p:nvPicPr>
            <p:cNvPr id="26" name="Image 29" descr="demi seism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678" y="5128589"/>
              <a:ext cx="2661699" cy="341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9"/>
            <p:cNvSpPr>
              <a:spLocks/>
            </p:cNvSpPr>
            <p:nvPr/>
          </p:nvSpPr>
          <p:spPr bwMode="auto">
            <a:xfrm>
              <a:off x="1146898" y="8569708"/>
              <a:ext cx="2244399" cy="43804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rgbClr val="FFFF00"/>
                  </a:solidFill>
                  <a:latin typeface="+mj-lt"/>
                  <a:sym typeface="Optima" charset="0"/>
                </a:rPr>
                <a:t>Extraction Flange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381750" y="3921125"/>
            <a:ext cx="2566988" cy="1825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Characteristics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5000"/>
              <a:buFont typeface="Arial" pitchFamily="34" charset="0"/>
              <a:buChar char="–"/>
              <a:defRPr/>
            </a:pPr>
            <a:r>
              <a:rPr kumimoji="1"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Diameter 620 mm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5000"/>
              <a:buFont typeface="Arial" pitchFamily="34" charset="0"/>
              <a:buChar char="–"/>
              <a:defRPr/>
            </a:pPr>
            <a:r>
              <a:rPr kumimoji="1"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Length 480 mm 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5000"/>
              <a:buFont typeface="Arial" pitchFamily="34" charset="0"/>
              <a:buChar char="–"/>
              <a:defRPr/>
            </a:pPr>
            <a:r>
              <a:rPr kumimoji="1"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600 kg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5000"/>
              <a:buFont typeface="Arial" pitchFamily="34" charset="0"/>
              <a:buChar char="–"/>
              <a:defRPr/>
            </a:pPr>
            <a:r>
              <a:rPr kumimoji="1"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30 tons Repel force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5000"/>
              <a:buFont typeface="Arial" pitchFamily="34" charset="0"/>
              <a:buChar char="–"/>
              <a:defRPr/>
            </a:pPr>
            <a:endParaRPr kumimoji="1"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51"/>
          <p:cNvSpPr txBox="1">
            <a:spLocks/>
          </p:cNvSpPr>
          <p:nvPr/>
        </p:nvSpPr>
        <p:spPr bwMode="auto">
          <a:xfrm>
            <a:off x="0" y="771525"/>
            <a:ext cx="9144000" cy="5702300"/>
          </a:xfrm>
          <a:prstGeom prst="rect">
            <a:avLst/>
          </a:prstGeom>
          <a:solidFill>
            <a:schemeClr val="accent6">
              <a:lumMod val="75000"/>
              <a:alpha val="29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5207000" eaLnBrk="1" hangingPunct="1">
              <a:defRPr/>
            </a:pPr>
            <a:r>
              <a:rPr lang="en-US" sz="1800" dirty="0" smtClean="0">
                <a:latin typeface="+mj-lt"/>
              </a:rPr>
              <a:t>Water cooling</a:t>
            </a:r>
          </a:p>
          <a:p>
            <a:pPr marL="5207000" eaLnBrk="1" hangingPunct="1">
              <a:buFont typeface="Monotype Sorts" pitchFamily="2" charset="2"/>
              <a:buNone/>
              <a:tabLst>
                <a:tab pos="5205413" algn="l"/>
              </a:tabLst>
              <a:defRPr/>
            </a:pPr>
            <a:r>
              <a:rPr lang="en-US" sz="1600" dirty="0" smtClean="0">
                <a:latin typeface="+mj-lt"/>
              </a:rPr>
              <a:t>	(</a:t>
            </a:r>
            <a:r>
              <a:rPr lang="en-US" sz="1600" dirty="0" err="1" smtClean="0">
                <a:latin typeface="+mj-lt"/>
              </a:rPr>
              <a:t>deionized</a:t>
            </a:r>
            <a:r>
              <a:rPr lang="en-US" sz="1600" dirty="0" smtClean="0">
                <a:latin typeface="+mj-lt"/>
              </a:rPr>
              <a:t> water )</a:t>
            </a:r>
          </a:p>
          <a:p>
            <a:pPr marL="5375275" lvl="1" eaLnBrk="1" hangingPunct="1">
              <a:defRPr/>
            </a:pPr>
            <a:r>
              <a:rPr lang="en-US" sz="1400" dirty="0" smtClean="0">
                <a:latin typeface="+mj-lt"/>
              </a:rPr>
              <a:t>Water cooling flow ~ 30 l/s</a:t>
            </a:r>
          </a:p>
          <a:p>
            <a:pPr marL="5375275" lvl="1" eaLnBrk="1" hangingPunct="1">
              <a:defRPr/>
            </a:pPr>
            <a:r>
              <a:rPr lang="en-US" sz="1400" dirty="0" smtClean="0">
                <a:latin typeface="+mj-lt"/>
              </a:rPr>
              <a:t>Pin =  27 bars ; Pout = 4 bars</a:t>
            </a:r>
          </a:p>
          <a:p>
            <a:pPr marL="5375275" lvl="1" eaLnBrk="1" hangingPunct="1">
              <a:defRPr/>
            </a:pPr>
            <a:r>
              <a:rPr lang="en-US" sz="1400" dirty="0" err="1" smtClean="0">
                <a:latin typeface="+mj-lt"/>
              </a:rPr>
              <a:t>Tinlet</a:t>
            </a:r>
            <a:r>
              <a:rPr lang="en-US" sz="1400" dirty="0" smtClean="0">
                <a:latin typeface="+mj-lt"/>
              </a:rPr>
              <a:t> = 20 °C, </a:t>
            </a:r>
            <a:r>
              <a:rPr lang="en-US" sz="1400" dirty="0" err="1" smtClean="0">
                <a:latin typeface="+mj-lt"/>
              </a:rPr>
              <a:t>Toutlet</a:t>
            </a:r>
            <a:r>
              <a:rPr lang="en-US" sz="1400" dirty="0" smtClean="0">
                <a:latin typeface="+mj-lt"/>
              </a:rPr>
              <a:t> = 40 °C</a:t>
            </a:r>
          </a:p>
        </p:txBody>
      </p:sp>
      <p:pic>
        <p:nvPicPr>
          <p:cNvPr id="5" name="Picture 38" descr="e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r="7074"/>
          <a:stretch>
            <a:fillRect/>
          </a:stretch>
        </p:blipFill>
        <p:spPr bwMode="auto">
          <a:xfrm>
            <a:off x="160338" y="747713"/>
            <a:ext cx="45085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39"/>
          <p:cNvSpPr>
            <a:spLocks noChangeShapeType="1"/>
          </p:cNvSpPr>
          <p:nvPr/>
        </p:nvSpPr>
        <p:spPr bwMode="auto">
          <a:xfrm>
            <a:off x="1525588" y="842963"/>
            <a:ext cx="184150" cy="787400"/>
          </a:xfrm>
          <a:prstGeom prst="line">
            <a:avLst/>
          </a:prstGeom>
          <a:noFill/>
          <a:ln w="889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7" name="Line 40"/>
          <p:cNvSpPr>
            <a:spLocks noChangeShapeType="1"/>
          </p:cNvSpPr>
          <p:nvPr/>
        </p:nvSpPr>
        <p:spPr bwMode="auto">
          <a:xfrm>
            <a:off x="2714625" y="755650"/>
            <a:ext cx="150813" cy="800100"/>
          </a:xfrm>
          <a:prstGeom prst="line">
            <a:avLst/>
          </a:prstGeom>
          <a:noFill/>
          <a:ln w="889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8" name="Line 41"/>
          <p:cNvSpPr>
            <a:spLocks noChangeShapeType="1"/>
          </p:cNvSpPr>
          <p:nvPr/>
        </p:nvSpPr>
        <p:spPr bwMode="auto">
          <a:xfrm flipH="1">
            <a:off x="2203450" y="5588000"/>
            <a:ext cx="14288" cy="690563"/>
          </a:xfrm>
          <a:prstGeom prst="line">
            <a:avLst/>
          </a:prstGeom>
          <a:noFill/>
          <a:ln w="889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9" name="Line 42"/>
          <p:cNvSpPr>
            <a:spLocks noChangeShapeType="1"/>
          </p:cNvSpPr>
          <p:nvPr/>
        </p:nvSpPr>
        <p:spPr bwMode="auto">
          <a:xfrm flipH="1">
            <a:off x="3143250" y="5456238"/>
            <a:ext cx="14288" cy="690562"/>
          </a:xfrm>
          <a:prstGeom prst="line">
            <a:avLst/>
          </a:prstGeom>
          <a:noFill/>
          <a:ln w="889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1820863" y="3340100"/>
            <a:ext cx="698500" cy="428625"/>
            <a:chOff x="14108" y="28012"/>
            <a:chExt cx="520" cy="320"/>
          </a:xfrm>
        </p:grpSpPr>
        <p:sp>
          <p:nvSpPr>
            <p:cNvPr id="11" name="Line 44"/>
            <p:cNvSpPr>
              <a:spLocks noChangeShapeType="1"/>
            </p:cNvSpPr>
            <p:nvPr/>
          </p:nvSpPr>
          <p:spPr bwMode="auto">
            <a:xfrm flipV="1">
              <a:off x="14108" y="28308"/>
              <a:ext cx="520" cy="24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45"/>
            <p:cNvSpPr>
              <a:spLocks noChangeShapeType="1"/>
            </p:cNvSpPr>
            <p:nvPr/>
          </p:nvSpPr>
          <p:spPr bwMode="auto">
            <a:xfrm>
              <a:off x="14592" y="28160"/>
              <a:ext cx="0" cy="14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46"/>
            <p:cNvSpPr>
              <a:spLocks noChangeShapeType="1"/>
            </p:cNvSpPr>
            <p:nvPr/>
          </p:nvSpPr>
          <p:spPr bwMode="auto">
            <a:xfrm>
              <a:off x="14596" y="28012"/>
              <a:ext cx="0" cy="14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47"/>
            <p:cNvSpPr>
              <a:spLocks noChangeShapeType="1"/>
            </p:cNvSpPr>
            <p:nvPr/>
          </p:nvSpPr>
          <p:spPr bwMode="auto">
            <a:xfrm>
              <a:off x="14528" y="28016"/>
              <a:ext cx="0" cy="14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48"/>
            <p:cNvSpPr>
              <a:spLocks noChangeShapeType="1"/>
            </p:cNvSpPr>
            <p:nvPr/>
          </p:nvSpPr>
          <p:spPr bwMode="auto">
            <a:xfrm>
              <a:off x="14440" y="28168"/>
              <a:ext cx="0" cy="14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49"/>
            <p:cNvSpPr>
              <a:spLocks noChangeShapeType="1"/>
            </p:cNvSpPr>
            <p:nvPr/>
          </p:nvSpPr>
          <p:spPr bwMode="auto">
            <a:xfrm>
              <a:off x="14364" y="28172"/>
              <a:ext cx="0" cy="14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0"/>
            <p:cNvSpPr>
              <a:spLocks noChangeShapeType="1"/>
            </p:cNvSpPr>
            <p:nvPr/>
          </p:nvSpPr>
          <p:spPr bwMode="auto">
            <a:xfrm>
              <a:off x="14516" y="28168"/>
              <a:ext cx="0" cy="14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51"/>
            <p:cNvSpPr>
              <a:spLocks noChangeShapeType="1"/>
            </p:cNvSpPr>
            <p:nvPr/>
          </p:nvSpPr>
          <p:spPr bwMode="auto">
            <a:xfrm flipV="1">
              <a:off x="14352" y="28164"/>
              <a:ext cx="260" cy="12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Line 52"/>
          <p:cNvSpPr>
            <a:spLocks noChangeShapeType="1"/>
          </p:cNvSpPr>
          <p:nvPr/>
        </p:nvSpPr>
        <p:spPr bwMode="auto">
          <a:xfrm flipV="1">
            <a:off x="1846263" y="4278313"/>
            <a:ext cx="677862" cy="28575"/>
          </a:xfrm>
          <a:prstGeom prst="line">
            <a:avLst/>
          </a:prstGeom>
          <a:noFill/>
          <a:ln w="317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0" name="Line 53"/>
          <p:cNvSpPr>
            <a:spLocks noChangeShapeType="1"/>
          </p:cNvSpPr>
          <p:nvPr/>
        </p:nvSpPr>
        <p:spPr bwMode="auto">
          <a:xfrm flipV="1">
            <a:off x="2486025" y="4291013"/>
            <a:ext cx="0" cy="19685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arrow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1" name="Line 54"/>
          <p:cNvSpPr>
            <a:spLocks noChangeShapeType="1"/>
          </p:cNvSpPr>
          <p:nvPr/>
        </p:nvSpPr>
        <p:spPr bwMode="auto">
          <a:xfrm flipV="1">
            <a:off x="2476500" y="4489450"/>
            <a:ext cx="0" cy="163513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arrow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" name="Line 55"/>
          <p:cNvSpPr>
            <a:spLocks noChangeShapeType="1"/>
          </p:cNvSpPr>
          <p:nvPr/>
        </p:nvSpPr>
        <p:spPr bwMode="auto">
          <a:xfrm flipV="1">
            <a:off x="2363788" y="4502150"/>
            <a:ext cx="0" cy="157163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arrow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3" name="Line 56"/>
          <p:cNvSpPr>
            <a:spLocks noChangeShapeType="1"/>
          </p:cNvSpPr>
          <p:nvPr/>
        </p:nvSpPr>
        <p:spPr bwMode="auto">
          <a:xfrm flipV="1">
            <a:off x="2132013" y="4494213"/>
            <a:ext cx="409575" cy="14287"/>
          </a:xfrm>
          <a:prstGeom prst="line">
            <a:avLst/>
          </a:prstGeom>
          <a:noFill/>
          <a:ln w="317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4" name="Line 57"/>
          <p:cNvSpPr>
            <a:spLocks noChangeShapeType="1"/>
          </p:cNvSpPr>
          <p:nvPr/>
        </p:nvSpPr>
        <p:spPr bwMode="auto">
          <a:xfrm flipV="1">
            <a:off x="2384425" y="4297363"/>
            <a:ext cx="0" cy="195262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arrow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5" name="Line 58"/>
          <p:cNvSpPr>
            <a:spLocks noChangeShapeType="1"/>
          </p:cNvSpPr>
          <p:nvPr/>
        </p:nvSpPr>
        <p:spPr bwMode="auto">
          <a:xfrm flipV="1">
            <a:off x="2276475" y="4303713"/>
            <a:ext cx="0" cy="193675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arrow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6" name="Line 59"/>
          <p:cNvSpPr>
            <a:spLocks noChangeShapeType="1"/>
          </p:cNvSpPr>
          <p:nvPr/>
        </p:nvSpPr>
        <p:spPr bwMode="auto">
          <a:xfrm flipV="1">
            <a:off x="2159000" y="4303713"/>
            <a:ext cx="0" cy="193675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arrow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7" name="Freeform 60"/>
          <p:cNvSpPr>
            <a:spLocks/>
          </p:cNvSpPr>
          <p:nvPr/>
        </p:nvSpPr>
        <p:spPr bwMode="auto">
          <a:xfrm>
            <a:off x="1938338" y="2519363"/>
            <a:ext cx="169862" cy="233362"/>
          </a:xfrm>
          <a:custGeom>
            <a:avLst/>
            <a:gdLst>
              <a:gd name="T0" fmla="*/ 2147483647 w 78"/>
              <a:gd name="T1" fmla="*/ 0 h 174"/>
              <a:gd name="T2" fmla="*/ 2147483647 w 78"/>
              <a:gd name="T3" fmla="*/ 2147483647 h 174"/>
              <a:gd name="T4" fmla="*/ 0 w 78"/>
              <a:gd name="T5" fmla="*/ 2147483647 h 174"/>
              <a:gd name="T6" fmla="*/ 0 60000 65536"/>
              <a:gd name="T7" fmla="*/ 0 60000 65536"/>
              <a:gd name="T8" fmla="*/ 0 60000 65536"/>
              <a:gd name="T9" fmla="*/ 0 w 78"/>
              <a:gd name="T10" fmla="*/ 0 h 174"/>
              <a:gd name="T11" fmla="*/ 78 w 78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174">
                <a:moveTo>
                  <a:pt x="48" y="0"/>
                </a:moveTo>
                <a:lnTo>
                  <a:pt x="78" y="162"/>
                </a:lnTo>
                <a:lnTo>
                  <a:pt x="0" y="174"/>
                </a:lnTo>
              </a:path>
            </a:pathLst>
          </a:custGeom>
          <a:noFill/>
          <a:ln w="50800">
            <a:solidFill>
              <a:srgbClr val="00CCFF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8" name="Freeform 61"/>
          <p:cNvSpPr>
            <a:spLocks/>
          </p:cNvSpPr>
          <p:nvPr/>
        </p:nvSpPr>
        <p:spPr bwMode="auto">
          <a:xfrm>
            <a:off x="1598613" y="2768600"/>
            <a:ext cx="112712" cy="928688"/>
          </a:xfrm>
          <a:custGeom>
            <a:avLst/>
            <a:gdLst>
              <a:gd name="T0" fmla="*/ 2147483647 w 84"/>
              <a:gd name="T1" fmla="*/ 0 h 690"/>
              <a:gd name="T2" fmla="*/ 0 w 84"/>
              <a:gd name="T3" fmla="*/ 2147483647 h 690"/>
              <a:gd name="T4" fmla="*/ 2147483647 w 84"/>
              <a:gd name="T5" fmla="*/ 2147483647 h 690"/>
              <a:gd name="T6" fmla="*/ 0 60000 65536"/>
              <a:gd name="T7" fmla="*/ 0 60000 65536"/>
              <a:gd name="T8" fmla="*/ 0 60000 65536"/>
              <a:gd name="T9" fmla="*/ 0 w 84"/>
              <a:gd name="T10" fmla="*/ 0 h 690"/>
              <a:gd name="T11" fmla="*/ 84 w 84"/>
              <a:gd name="T12" fmla="*/ 690 h 6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690">
                <a:moveTo>
                  <a:pt x="84" y="0"/>
                </a:moveTo>
                <a:lnTo>
                  <a:pt x="0" y="30"/>
                </a:lnTo>
                <a:lnTo>
                  <a:pt x="72" y="690"/>
                </a:lnTo>
              </a:path>
            </a:pathLst>
          </a:custGeom>
          <a:noFill/>
          <a:ln w="508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9" name="Line 62"/>
          <p:cNvSpPr>
            <a:spLocks noChangeShapeType="1"/>
          </p:cNvSpPr>
          <p:nvPr/>
        </p:nvSpPr>
        <p:spPr bwMode="auto">
          <a:xfrm flipH="1" flipV="1">
            <a:off x="1697038" y="4448175"/>
            <a:ext cx="14287" cy="322263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0" name="Line 63"/>
          <p:cNvSpPr>
            <a:spLocks noChangeShapeType="1"/>
          </p:cNvSpPr>
          <p:nvPr/>
        </p:nvSpPr>
        <p:spPr bwMode="auto">
          <a:xfrm flipH="1" flipV="1">
            <a:off x="2139950" y="3027363"/>
            <a:ext cx="23813" cy="314325"/>
          </a:xfrm>
          <a:prstGeom prst="line">
            <a:avLst/>
          </a:prstGeom>
          <a:noFill/>
          <a:ln w="4445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1" name="Line 64"/>
          <p:cNvSpPr>
            <a:spLocks noChangeShapeType="1"/>
          </p:cNvSpPr>
          <p:nvPr/>
        </p:nvSpPr>
        <p:spPr bwMode="auto">
          <a:xfrm>
            <a:off x="2155825" y="4691063"/>
            <a:ext cx="25400" cy="361950"/>
          </a:xfrm>
          <a:prstGeom prst="line">
            <a:avLst/>
          </a:prstGeom>
          <a:noFill/>
          <a:ln w="4445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2" name="Freeform 65"/>
          <p:cNvSpPr>
            <a:spLocks/>
          </p:cNvSpPr>
          <p:nvPr/>
        </p:nvSpPr>
        <p:spPr bwMode="auto">
          <a:xfrm>
            <a:off x="1558925" y="4713288"/>
            <a:ext cx="174625" cy="274637"/>
          </a:xfrm>
          <a:custGeom>
            <a:avLst/>
            <a:gdLst>
              <a:gd name="T0" fmla="*/ 0 w 124"/>
              <a:gd name="T1" fmla="*/ 0 h 203"/>
              <a:gd name="T2" fmla="*/ 2147483647 w 124"/>
              <a:gd name="T3" fmla="*/ 2147483647 h 203"/>
              <a:gd name="T4" fmla="*/ 2147483647 w 124"/>
              <a:gd name="T5" fmla="*/ 2147483647 h 203"/>
              <a:gd name="T6" fmla="*/ 2147483647 w 124"/>
              <a:gd name="T7" fmla="*/ 2147483647 h 203"/>
              <a:gd name="T8" fmla="*/ 2147483647 w 124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"/>
              <a:gd name="T16" fmla="*/ 0 h 203"/>
              <a:gd name="T17" fmla="*/ 124 w 124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" h="203">
                <a:moveTo>
                  <a:pt x="0" y="0"/>
                </a:moveTo>
                <a:cubicBezTo>
                  <a:pt x="0" y="58"/>
                  <a:pt x="0" y="117"/>
                  <a:pt x="18" y="150"/>
                </a:cubicBezTo>
                <a:cubicBezTo>
                  <a:pt x="36" y="183"/>
                  <a:pt x="92" y="203"/>
                  <a:pt x="108" y="198"/>
                </a:cubicBezTo>
                <a:cubicBezTo>
                  <a:pt x="124" y="193"/>
                  <a:pt x="114" y="144"/>
                  <a:pt x="114" y="120"/>
                </a:cubicBezTo>
                <a:cubicBezTo>
                  <a:pt x="114" y="96"/>
                  <a:pt x="111" y="75"/>
                  <a:pt x="108" y="54"/>
                </a:cubicBezTo>
              </a:path>
            </a:pathLst>
          </a:custGeom>
          <a:noFill/>
          <a:ln w="38100" cap="rnd">
            <a:solidFill>
              <a:srgbClr val="00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3" name="Freeform 66"/>
          <p:cNvSpPr>
            <a:spLocks/>
          </p:cNvSpPr>
          <p:nvPr/>
        </p:nvSpPr>
        <p:spPr bwMode="auto">
          <a:xfrm>
            <a:off x="1535113" y="3001963"/>
            <a:ext cx="55562" cy="307975"/>
          </a:xfrm>
          <a:custGeom>
            <a:avLst/>
            <a:gdLst>
              <a:gd name="T0" fmla="*/ 2147483647 w 42"/>
              <a:gd name="T1" fmla="*/ 0 h 186"/>
              <a:gd name="T2" fmla="*/ 2147483647 w 42"/>
              <a:gd name="T3" fmla="*/ 2147483647 h 186"/>
              <a:gd name="T4" fmla="*/ 2147483647 w 42"/>
              <a:gd name="T5" fmla="*/ 2147483647 h 186"/>
              <a:gd name="T6" fmla="*/ 0 60000 65536"/>
              <a:gd name="T7" fmla="*/ 0 60000 65536"/>
              <a:gd name="T8" fmla="*/ 0 60000 65536"/>
              <a:gd name="T9" fmla="*/ 0 w 42"/>
              <a:gd name="T10" fmla="*/ 0 h 186"/>
              <a:gd name="T11" fmla="*/ 42 w 42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186">
                <a:moveTo>
                  <a:pt x="42" y="0"/>
                </a:moveTo>
                <a:cubicBezTo>
                  <a:pt x="27" y="41"/>
                  <a:pt x="12" y="83"/>
                  <a:pt x="6" y="114"/>
                </a:cubicBezTo>
                <a:cubicBezTo>
                  <a:pt x="0" y="145"/>
                  <a:pt x="3" y="165"/>
                  <a:pt x="6" y="186"/>
                </a:cubicBezTo>
              </a:path>
            </a:pathLst>
          </a:custGeom>
          <a:noFill/>
          <a:ln w="38100" cap="rnd">
            <a:solidFill>
              <a:srgbClr val="00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4" name="Freeform 67"/>
          <p:cNvSpPr>
            <a:spLocks/>
          </p:cNvSpPr>
          <p:nvPr/>
        </p:nvSpPr>
        <p:spPr bwMode="auto">
          <a:xfrm>
            <a:off x="2001838" y="4979988"/>
            <a:ext cx="127000" cy="217487"/>
          </a:xfrm>
          <a:custGeom>
            <a:avLst/>
            <a:gdLst>
              <a:gd name="T0" fmla="*/ 0 w 94"/>
              <a:gd name="T1" fmla="*/ 0 h 162"/>
              <a:gd name="T2" fmla="*/ 2147483647 w 94"/>
              <a:gd name="T3" fmla="*/ 2147483647 h 162"/>
              <a:gd name="T4" fmla="*/ 2147483647 w 94"/>
              <a:gd name="T5" fmla="*/ 2147483647 h 162"/>
              <a:gd name="T6" fmla="*/ 2147483647 w 94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162"/>
              <a:gd name="T14" fmla="*/ 94 w 94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162">
                <a:moveTo>
                  <a:pt x="0" y="0"/>
                </a:moveTo>
                <a:cubicBezTo>
                  <a:pt x="22" y="16"/>
                  <a:pt x="45" y="33"/>
                  <a:pt x="60" y="54"/>
                </a:cubicBezTo>
                <a:cubicBezTo>
                  <a:pt x="75" y="75"/>
                  <a:pt x="86" y="108"/>
                  <a:pt x="90" y="126"/>
                </a:cubicBezTo>
                <a:cubicBezTo>
                  <a:pt x="94" y="144"/>
                  <a:pt x="89" y="153"/>
                  <a:pt x="84" y="162"/>
                </a:cubicBezTo>
              </a:path>
            </a:pathLst>
          </a:custGeom>
          <a:noFill/>
          <a:ln w="38100" cap="rnd">
            <a:solidFill>
              <a:srgbClr val="00CC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5" name="Freeform 68"/>
          <p:cNvSpPr>
            <a:spLocks/>
          </p:cNvSpPr>
          <p:nvPr/>
        </p:nvSpPr>
        <p:spPr bwMode="auto">
          <a:xfrm>
            <a:off x="1985963" y="2986088"/>
            <a:ext cx="146050" cy="98425"/>
          </a:xfrm>
          <a:custGeom>
            <a:avLst/>
            <a:gdLst>
              <a:gd name="T0" fmla="*/ 2147483647 w 108"/>
              <a:gd name="T1" fmla="*/ 2147483647 h 73"/>
              <a:gd name="T2" fmla="*/ 2147483647 w 108"/>
              <a:gd name="T3" fmla="*/ 2147483647 h 73"/>
              <a:gd name="T4" fmla="*/ 2147483647 w 108"/>
              <a:gd name="T5" fmla="*/ 2147483647 h 73"/>
              <a:gd name="T6" fmla="*/ 0 w 108"/>
              <a:gd name="T7" fmla="*/ 2147483647 h 73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73"/>
              <a:gd name="T14" fmla="*/ 108 w 108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73">
                <a:moveTo>
                  <a:pt x="108" y="25"/>
                </a:moveTo>
                <a:cubicBezTo>
                  <a:pt x="92" y="12"/>
                  <a:pt x="76" y="0"/>
                  <a:pt x="60" y="1"/>
                </a:cubicBezTo>
                <a:cubicBezTo>
                  <a:pt x="44" y="2"/>
                  <a:pt x="22" y="19"/>
                  <a:pt x="12" y="31"/>
                </a:cubicBezTo>
                <a:cubicBezTo>
                  <a:pt x="2" y="43"/>
                  <a:pt x="1" y="58"/>
                  <a:pt x="0" y="73"/>
                </a:cubicBezTo>
              </a:path>
            </a:pathLst>
          </a:custGeom>
          <a:noFill/>
          <a:ln w="38100" cap="rnd">
            <a:solidFill>
              <a:srgbClr val="00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6" name="Rectangle 77"/>
          <p:cNvSpPr>
            <a:spLocks/>
          </p:cNvSpPr>
          <p:nvPr/>
        </p:nvSpPr>
        <p:spPr bwMode="auto">
          <a:xfrm>
            <a:off x="666750" y="839788"/>
            <a:ext cx="7620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64291" tIns="32146" rIns="64291" bIns="32146">
            <a:spAutoFit/>
          </a:bodyPr>
          <a:lstStyle/>
          <a:p>
            <a:r>
              <a:rPr lang="en-US" sz="1600" b="1">
                <a:solidFill>
                  <a:srgbClr val="0099FF"/>
                </a:solidFill>
                <a:latin typeface="Tahoma" pitchFamily="34" charset="0"/>
                <a:cs typeface="Tahoma" pitchFamily="34" charset="0"/>
                <a:sym typeface="Arial" charset="0"/>
              </a:rPr>
              <a:t>Water</a:t>
            </a:r>
          </a:p>
          <a:p>
            <a:r>
              <a:rPr lang="en-US" sz="1600" b="1">
                <a:solidFill>
                  <a:srgbClr val="0099FF"/>
                </a:solidFill>
                <a:latin typeface="Tahoma" pitchFamily="34" charset="0"/>
                <a:cs typeface="Tahoma" pitchFamily="34" charset="0"/>
                <a:sym typeface="Arial" charset="0"/>
              </a:rPr>
              <a:t>Inlet</a:t>
            </a:r>
          </a:p>
        </p:txBody>
      </p:sp>
      <p:sp>
        <p:nvSpPr>
          <p:cNvPr id="37" name="Rectangle 78"/>
          <p:cNvSpPr>
            <a:spLocks/>
          </p:cNvSpPr>
          <p:nvPr/>
        </p:nvSpPr>
        <p:spPr bwMode="auto">
          <a:xfrm>
            <a:off x="71438" y="3176588"/>
            <a:ext cx="1331912" cy="803275"/>
          </a:xfrm>
          <a:prstGeom prst="rect">
            <a:avLst/>
          </a:prstGeom>
          <a:solidFill>
            <a:schemeClr val="accent3">
              <a:lumMod val="60000"/>
              <a:lumOff val="40000"/>
              <a:alpha val="87000"/>
            </a:schemeClr>
          </a:solidFill>
          <a:ln w="25400">
            <a:noFill/>
            <a:miter lim="800000"/>
            <a:headEnd/>
            <a:tailEnd type="none" w="lg" len="lg"/>
          </a:ln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CC00"/>
                </a:solidFill>
                <a:latin typeface="Tahoma" pitchFamily="34" charset="0"/>
                <a:cs typeface="Tahoma" pitchFamily="34" charset="0"/>
                <a:sym typeface="Arial" pitchFamily="34" charset="0"/>
              </a:rPr>
              <a:t>Water</a:t>
            </a:r>
          </a:p>
          <a:p>
            <a:pPr>
              <a:defRPr/>
            </a:pPr>
            <a:r>
              <a:rPr lang="en-US" sz="1600" b="1" dirty="0">
                <a:solidFill>
                  <a:srgbClr val="00CC00"/>
                </a:solidFill>
                <a:latin typeface="Tahoma" pitchFamily="34" charset="0"/>
                <a:cs typeface="Tahoma" pitchFamily="34" charset="0"/>
                <a:sym typeface="Arial" pitchFamily="34" charset="0"/>
              </a:rPr>
              <a:t>distribution</a:t>
            </a:r>
          </a:p>
          <a:p>
            <a:pPr>
              <a:defRPr/>
            </a:pPr>
            <a:r>
              <a:rPr lang="en-US" sz="1600" b="1" dirty="0">
                <a:solidFill>
                  <a:srgbClr val="00CC00"/>
                </a:solidFill>
                <a:latin typeface="Tahoma" pitchFamily="34" charset="0"/>
                <a:cs typeface="Tahoma" pitchFamily="34" charset="0"/>
                <a:sym typeface="Arial" pitchFamily="34" charset="0"/>
              </a:rPr>
              <a:t>part</a:t>
            </a:r>
          </a:p>
        </p:txBody>
      </p:sp>
      <p:sp>
        <p:nvSpPr>
          <p:cNvPr id="38" name="Rectangle 80"/>
          <p:cNvSpPr>
            <a:spLocks/>
          </p:cNvSpPr>
          <p:nvPr/>
        </p:nvSpPr>
        <p:spPr bwMode="auto">
          <a:xfrm>
            <a:off x="1176338" y="6135688"/>
            <a:ext cx="7747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64291" tIns="32146" rIns="64291" bIns="32146">
            <a:spAutoFit/>
          </a:bodyPr>
          <a:lstStyle/>
          <a:p>
            <a:r>
              <a:rPr lang="en-US" sz="1600" b="1">
                <a:solidFill>
                  <a:srgbClr val="0099FF"/>
                </a:solidFill>
                <a:latin typeface="Tahoma" pitchFamily="34" charset="0"/>
                <a:cs typeface="Tahoma" pitchFamily="34" charset="0"/>
                <a:sym typeface="Arial" charset="0"/>
              </a:rPr>
              <a:t>Outlet</a:t>
            </a:r>
          </a:p>
        </p:txBody>
      </p:sp>
      <p:sp>
        <p:nvSpPr>
          <p:cNvPr id="39" name="Titre 1"/>
          <p:cNvSpPr>
            <a:spLocks noGrp="1"/>
          </p:cNvSpPr>
          <p:nvPr>
            <p:ph type="title"/>
          </p:nvPr>
        </p:nvSpPr>
        <p:spPr>
          <a:xfrm>
            <a:off x="669925" y="0"/>
            <a:ext cx="7772400" cy="523875"/>
          </a:xfrm>
        </p:spPr>
        <p:txBody>
          <a:bodyPr/>
          <a:lstStyle/>
          <a:p>
            <a:pPr>
              <a:defRPr/>
            </a:pPr>
            <a:r>
              <a:rPr lang="fr-FR" sz="2800" dirty="0" smtClean="0"/>
              <a:t>Radial </a:t>
            </a:r>
            <a:r>
              <a:rPr lang="fr-FR" sz="2800" dirty="0" err="1" smtClean="0"/>
              <a:t>cooling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helices</a:t>
            </a:r>
            <a:endParaRPr lang="fr-FR" sz="2800" dirty="0"/>
          </a:p>
        </p:txBody>
      </p:sp>
      <p:grpSp>
        <p:nvGrpSpPr>
          <p:cNvPr id="40" name="Groupe 111"/>
          <p:cNvGrpSpPr>
            <a:grpSpLocks/>
          </p:cNvGrpSpPr>
          <p:nvPr/>
        </p:nvGrpSpPr>
        <p:grpSpPr bwMode="auto">
          <a:xfrm rot="5400000">
            <a:off x="7989888" y="966788"/>
            <a:ext cx="1195387" cy="1112837"/>
            <a:chOff x="1351721" y="2054086"/>
            <a:chExt cx="1563757" cy="1457740"/>
          </a:xfrm>
        </p:grpSpPr>
        <p:pic>
          <p:nvPicPr>
            <p:cNvPr id="41" name="Picture 9" descr="P101005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59" t="10368" r="15472" b="12688"/>
            <a:stretch>
              <a:fillRect/>
            </a:stretch>
          </p:blipFill>
          <p:spPr bwMode="auto">
            <a:xfrm>
              <a:off x="1351721" y="2054086"/>
              <a:ext cx="1563757" cy="145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Groupe 110"/>
            <p:cNvGrpSpPr>
              <a:grpSpLocks/>
            </p:cNvGrpSpPr>
            <p:nvPr/>
          </p:nvGrpSpPr>
          <p:grpSpPr bwMode="auto">
            <a:xfrm>
              <a:off x="1417983" y="2703443"/>
              <a:ext cx="1444486" cy="463828"/>
              <a:chOff x="1417983" y="2703443"/>
              <a:chExt cx="1444486" cy="463828"/>
            </a:xfrm>
          </p:grpSpPr>
          <p:sp>
            <p:nvSpPr>
              <p:cNvPr id="43" name="Line 82"/>
              <p:cNvSpPr>
                <a:spLocks noChangeShapeType="1"/>
              </p:cNvSpPr>
              <p:nvPr/>
            </p:nvSpPr>
            <p:spPr bwMode="auto">
              <a:xfrm flipH="1">
                <a:off x="1417983" y="2703443"/>
                <a:ext cx="331304" cy="119270"/>
              </a:xfrm>
              <a:prstGeom prst="line">
                <a:avLst/>
              </a:prstGeom>
              <a:noFill/>
              <a:ln w="31750">
                <a:solidFill>
                  <a:srgbClr val="00CCFF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83"/>
              <p:cNvSpPr>
                <a:spLocks noChangeShapeType="1"/>
              </p:cNvSpPr>
              <p:nvPr/>
            </p:nvSpPr>
            <p:spPr bwMode="auto">
              <a:xfrm flipH="1">
                <a:off x="1563757" y="2747557"/>
                <a:ext cx="387866" cy="313696"/>
              </a:xfrm>
              <a:prstGeom prst="line">
                <a:avLst/>
              </a:prstGeom>
              <a:noFill/>
              <a:ln w="31750">
                <a:solidFill>
                  <a:srgbClr val="00CCFF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84"/>
              <p:cNvSpPr>
                <a:spLocks noChangeShapeType="1"/>
              </p:cNvSpPr>
              <p:nvPr/>
            </p:nvSpPr>
            <p:spPr bwMode="auto">
              <a:xfrm flipH="1">
                <a:off x="1802295" y="2826182"/>
                <a:ext cx="275708" cy="341088"/>
              </a:xfrm>
              <a:prstGeom prst="line">
                <a:avLst/>
              </a:prstGeom>
              <a:noFill/>
              <a:ln w="31750">
                <a:solidFill>
                  <a:srgbClr val="00CCFF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85"/>
              <p:cNvSpPr>
                <a:spLocks noChangeShapeType="1"/>
              </p:cNvSpPr>
              <p:nvPr/>
            </p:nvSpPr>
            <p:spPr bwMode="auto">
              <a:xfrm>
                <a:off x="2196363" y="2877055"/>
                <a:ext cx="149272" cy="290216"/>
              </a:xfrm>
              <a:prstGeom prst="line">
                <a:avLst/>
              </a:prstGeom>
              <a:noFill/>
              <a:ln w="31750">
                <a:solidFill>
                  <a:srgbClr val="00CCFF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86"/>
              <p:cNvSpPr>
                <a:spLocks noChangeShapeType="1"/>
              </p:cNvSpPr>
              <p:nvPr/>
            </p:nvSpPr>
            <p:spPr bwMode="auto">
              <a:xfrm>
                <a:off x="2373019" y="2853932"/>
                <a:ext cx="264164" cy="233826"/>
              </a:xfrm>
              <a:prstGeom prst="line">
                <a:avLst/>
              </a:prstGeom>
              <a:noFill/>
              <a:ln w="31750">
                <a:solidFill>
                  <a:srgbClr val="00CCFF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87"/>
              <p:cNvSpPr>
                <a:spLocks noChangeShapeType="1"/>
              </p:cNvSpPr>
              <p:nvPr/>
            </p:nvSpPr>
            <p:spPr bwMode="auto">
              <a:xfrm>
                <a:off x="2587756" y="2835431"/>
                <a:ext cx="274713" cy="186065"/>
              </a:xfrm>
              <a:prstGeom prst="line">
                <a:avLst/>
              </a:prstGeom>
              <a:noFill/>
              <a:ln w="31750">
                <a:solidFill>
                  <a:srgbClr val="00CCFF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318500" y="501650"/>
            <a:ext cx="8255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C6D650A-BC40-4940-B7D6-DA1FB25AE06B}" type="slidenum">
              <a:rPr lang="en-US" sz="1400" smtClean="0">
                <a:solidFill>
                  <a:srgbClr val="CCECFF"/>
                </a:solidFill>
              </a:rPr>
              <a:pPr eaLnBrk="1" hangingPunct="1"/>
              <a:t>8</a:t>
            </a:fld>
            <a:endParaRPr lang="en-US" sz="1400" smtClean="0">
              <a:solidFill>
                <a:srgbClr val="CCECFF"/>
              </a:solidFill>
            </a:endParaRPr>
          </a:p>
        </p:txBody>
      </p:sp>
      <p:grpSp>
        <p:nvGrpSpPr>
          <p:cNvPr id="50" name="Group 4"/>
          <p:cNvGrpSpPr>
            <a:grpSpLocks/>
          </p:cNvGrpSpPr>
          <p:nvPr/>
        </p:nvGrpSpPr>
        <p:grpSpPr bwMode="auto">
          <a:xfrm>
            <a:off x="6081713" y="2571750"/>
            <a:ext cx="2949575" cy="1624013"/>
            <a:chOff x="586" y="2014"/>
            <a:chExt cx="2785" cy="1534"/>
          </a:xfrm>
        </p:grpSpPr>
        <p:grpSp>
          <p:nvGrpSpPr>
            <p:cNvPr id="51" name="Group 5"/>
            <p:cNvGrpSpPr>
              <a:grpSpLocks/>
            </p:cNvGrpSpPr>
            <p:nvPr/>
          </p:nvGrpSpPr>
          <p:grpSpPr bwMode="auto">
            <a:xfrm>
              <a:off x="637" y="2014"/>
              <a:ext cx="2734" cy="1486"/>
              <a:chOff x="189" y="1350"/>
              <a:chExt cx="3398" cy="1982"/>
            </a:xfrm>
          </p:grpSpPr>
          <p:pic>
            <p:nvPicPr>
              <p:cNvPr id="57" name="Picture 6" descr="H1S1-30kA-24Ls-h75k-24kapton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" y="1350"/>
                <a:ext cx="3398" cy="1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7" descr="H1S1-30kA-24Ls-h75k-24kaptons-legend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9" y="2506"/>
                <a:ext cx="818" cy="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2" name="Freeform 8"/>
            <p:cNvSpPr>
              <a:spLocks/>
            </p:cNvSpPr>
            <p:nvPr/>
          </p:nvSpPr>
          <p:spPr bwMode="auto">
            <a:xfrm>
              <a:off x="1083" y="2127"/>
              <a:ext cx="1302" cy="194"/>
            </a:xfrm>
            <a:custGeom>
              <a:avLst/>
              <a:gdLst>
                <a:gd name="T0" fmla="*/ 0 w 1302"/>
                <a:gd name="T1" fmla="*/ 9 h 864"/>
                <a:gd name="T2" fmla="*/ 30 w 1302"/>
                <a:gd name="T3" fmla="*/ 9 h 864"/>
                <a:gd name="T4" fmla="*/ 39 w 1302"/>
                <a:gd name="T5" fmla="*/ 9 h 864"/>
                <a:gd name="T6" fmla="*/ 81 w 1302"/>
                <a:gd name="T7" fmla="*/ 10 h 864"/>
                <a:gd name="T8" fmla="*/ 1302 w 1302"/>
                <a:gd name="T9" fmla="*/ 0 h 864"/>
                <a:gd name="T10" fmla="*/ 1224 w 1302"/>
                <a:gd name="T11" fmla="*/ 0 h 864"/>
                <a:gd name="T12" fmla="*/ 0 w 1302"/>
                <a:gd name="T13" fmla="*/ 9 h 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2"/>
                <a:gd name="T22" fmla="*/ 0 h 864"/>
                <a:gd name="T23" fmla="*/ 1302 w 1302"/>
                <a:gd name="T24" fmla="*/ 864 h 8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2" h="864">
                  <a:moveTo>
                    <a:pt x="0" y="816"/>
                  </a:moveTo>
                  <a:cubicBezTo>
                    <a:pt x="13" y="820"/>
                    <a:pt x="20" y="825"/>
                    <a:pt x="30" y="834"/>
                  </a:cubicBezTo>
                  <a:cubicBezTo>
                    <a:pt x="33" y="836"/>
                    <a:pt x="39" y="840"/>
                    <a:pt x="39" y="840"/>
                  </a:cubicBezTo>
                  <a:lnTo>
                    <a:pt x="81" y="864"/>
                  </a:lnTo>
                  <a:lnTo>
                    <a:pt x="1302" y="18"/>
                  </a:lnTo>
                  <a:lnTo>
                    <a:pt x="1224" y="0"/>
                  </a:lnTo>
                  <a:lnTo>
                    <a:pt x="0" y="816"/>
                  </a:lnTo>
                  <a:close/>
                </a:path>
              </a:pathLst>
            </a:cu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" name="Freeform 9"/>
            <p:cNvSpPr>
              <a:spLocks/>
            </p:cNvSpPr>
            <p:nvPr/>
          </p:nvSpPr>
          <p:spPr bwMode="auto">
            <a:xfrm>
              <a:off x="1602" y="2403"/>
              <a:ext cx="1680" cy="194"/>
            </a:xfrm>
            <a:custGeom>
              <a:avLst/>
              <a:gdLst>
                <a:gd name="T0" fmla="*/ 0 w 1680"/>
                <a:gd name="T1" fmla="*/ 7 h 981"/>
                <a:gd name="T2" fmla="*/ 1569 w 1680"/>
                <a:gd name="T3" fmla="*/ 0 h 981"/>
                <a:gd name="T4" fmla="*/ 1680 w 1680"/>
                <a:gd name="T5" fmla="*/ 0 h 981"/>
                <a:gd name="T6" fmla="*/ 99 w 1680"/>
                <a:gd name="T7" fmla="*/ 8 h 981"/>
                <a:gd name="T8" fmla="*/ 0 w 1680"/>
                <a:gd name="T9" fmla="*/ 7 h 9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0"/>
                <a:gd name="T16" fmla="*/ 0 h 981"/>
                <a:gd name="T17" fmla="*/ 1680 w 1680"/>
                <a:gd name="T18" fmla="*/ 981 h 9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0" h="981">
                  <a:moveTo>
                    <a:pt x="0" y="897"/>
                  </a:moveTo>
                  <a:lnTo>
                    <a:pt x="1569" y="0"/>
                  </a:lnTo>
                  <a:lnTo>
                    <a:pt x="1680" y="48"/>
                  </a:lnTo>
                  <a:lnTo>
                    <a:pt x="99" y="981"/>
                  </a:lnTo>
                  <a:lnTo>
                    <a:pt x="0" y="897"/>
                  </a:lnTo>
                  <a:close/>
                </a:path>
              </a:pathLst>
            </a:cu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586" y="3192"/>
              <a:ext cx="1752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bg1"/>
                </a:buClr>
                <a:buSzPct val="110000"/>
              </a:pPr>
              <a:r>
                <a:rPr lang="en-US" sz="1600">
                  <a:solidFill>
                    <a:srgbClr val="FF6600"/>
                  </a:solidFill>
                  <a:latin typeface="Comic Sans MS" pitchFamily="66" charset="0"/>
                </a:rPr>
                <a:t>Insulators</a:t>
              </a:r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V="1">
              <a:off x="865" y="2384"/>
              <a:ext cx="242" cy="89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 flipV="1">
              <a:off x="1359" y="2579"/>
              <a:ext cx="564" cy="67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4962525" y="4572000"/>
            <a:ext cx="4010025" cy="1809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marL="355600" indent="-342900" defTabSz="912813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Arial" pitchFamily="34" charset="0"/>
              </a:rPr>
              <a:t>Worth case (thinner pitch of H1)</a:t>
            </a:r>
            <a:endParaRPr lang="en-US" sz="1800" dirty="0">
              <a:solidFill>
                <a:srgbClr val="FC0024"/>
              </a:solidFill>
              <a:latin typeface="Comic Sans MS" pitchFamily="66" charset="0"/>
              <a:sym typeface="Arial" pitchFamily="34" charset="0"/>
            </a:endParaRPr>
          </a:p>
          <a:p>
            <a:pPr marL="717550" lvl="1" indent="-285750" defTabSz="912813"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kumimoji="1"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I = 30000 A</a:t>
            </a:r>
          </a:p>
          <a:p>
            <a:pPr marL="717550" lvl="1" indent="-285750" defTabSz="912813"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kumimoji="1"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Empty space : 1.7 mm</a:t>
            </a:r>
          </a:p>
          <a:p>
            <a:pPr marL="717550" lvl="1" indent="-285750" defTabSz="912813"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kumimoji="1"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Arial" pitchFamily="34" charset="0"/>
              </a:rPr>
              <a:t>Copper thickness : 2 mm</a:t>
            </a:r>
          </a:p>
          <a:p>
            <a:pPr marL="717550" lvl="1" indent="-285750" defTabSz="912813"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kumimoji="1"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Arial" pitchFamily="34" charset="0"/>
              </a:rPr>
              <a:t>Tmean</a:t>
            </a:r>
            <a:r>
              <a:rPr kumimoji="1"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Arial" pitchFamily="34" charset="0"/>
              </a:rPr>
              <a:t> = 180 °C, </a:t>
            </a:r>
            <a:r>
              <a:rPr kumimoji="1"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Arial" pitchFamily="34" charset="0"/>
              </a:rPr>
              <a:t>Tmax</a:t>
            </a:r>
            <a:r>
              <a:rPr kumimoji="1"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Arial" pitchFamily="34" charset="0"/>
              </a:rPr>
              <a:t> = 330 °C </a:t>
            </a:r>
          </a:p>
          <a:p>
            <a:pPr marL="717550" lvl="1" indent="-285750" defTabSz="912813">
              <a:spcBef>
                <a:spcPct val="20000"/>
              </a:spcBef>
              <a:buClr>
                <a:schemeClr val="folHlink"/>
              </a:buClr>
              <a:defRPr/>
            </a:pPr>
            <a:endParaRPr kumimoji="1"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  <a:sym typeface="Arial" pitchFamily="34" charset="0"/>
            </a:endParaRPr>
          </a:p>
        </p:txBody>
      </p:sp>
      <p:grpSp>
        <p:nvGrpSpPr>
          <p:cNvPr id="60" name="Groupe 61"/>
          <p:cNvGrpSpPr>
            <a:grpSpLocks/>
          </p:cNvGrpSpPr>
          <p:nvPr/>
        </p:nvGrpSpPr>
        <p:grpSpPr bwMode="auto">
          <a:xfrm>
            <a:off x="4757738" y="2292350"/>
            <a:ext cx="1339850" cy="2197100"/>
            <a:chOff x="4757484" y="2292096"/>
            <a:chExt cx="1339850" cy="2197545"/>
          </a:xfrm>
        </p:grpSpPr>
        <p:pic>
          <p:nvPicPr>
            <p:cNvPr id="61" name="Picture 16" descr="cal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31"/>
            <a:stretch>
              <a:fillRect/>
            </a:stretch>
          </p:blipFill>
          <p:spPr bwMode="auto">
            <a:xfrm>
              <a:off x="4757484" y="2328672"/>
              <a:ext cx="1339850" cy="2160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ZoneTexte 60"/>
            <p:cNvSpPr txBox="1">
              <a:spLocks noChangeArrowheads="1"/>
            </p:cNvSpPr>
            <p:nvPr/>
          </p:nvSpPr>
          <p:spPr bwMode="auto">
            <a:xfrm>
              <a:off x="4828032" y="2292096"/>
              <a:ext cx="111761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About 700</a:t>
              </a:r>
            </a:p>
            <a:p>
              <a:pPr eaLnBrk="1" hangingPunct="1"/>
              <a:r>
                <a:rPr lang="en-US" sz="160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insulators</a:t>
              </a:r>
            </a:p>
          </p:txBody>
        </p:sp>
      </p:grpSp>
      <p:sp>
        <p:nvSpPr>
          <p:cNvPr id="63" name="ZoneTexte 62"/>
          <p:cNvSpPr txBox="1">
            <a:spLocks noChangeArrowheads="1"/>
          </p:cNvSpPr>
          <p:nvPr/>
        </p:nvSpPr>
        <p:spPr bwMode="auto">
          <a:xfrm>
            <a:off x="6278563" y="4170363"/>
            <a:ext cx="2454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600">
                <a:latin typeface="Tahoma" pitchFamily="34" charset="0"/>
                <a:cs typeface="Tahoma" pitchFamily="34" charset="0"/>
              </a:rPr>
              <a:t>10 % of the total surface</a:t>
            </a:r>
          </a:p>
        </p:txBody>
      </p:sp>
      <p:pic>
        <p:nvPicPr>
          <p:cNvPr id="64" name="Picture 28" descr="lncmi_15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6402388"/>
            <a:ext cx="4270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Group 15"/>
          <p:cNvGrpSpPr>
            <a:grpSpLocks/>
          </p:cNvGrpSpPr>
          <p:nvPr/>
        </p:nvGrpSpPr>
        <p:grpSpPr bwMode="auto">
          <a:xfrm>
            <a:off x="8011751" y="0"/>
            <a:ext cx="1132249" cy="468312"/>
            <a:chOff x="6159" y="5802"/>
            <a:chExt cx="883" cy="342"/>
          </a:xfrm>
        </p:grpSpPr>
        <p:pic>
          <p:nvPicPr>
            <p:cNvPr id="66" name="Picture 10" descr="logo betabea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" y="5802"/>
              <a:ext cx="47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11" descr="logo 7th eu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" y="5806"/>
              <a:ext cx="41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294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59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69925" y="0"/>
            <a:ext cx="7772400" cy="523875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SEISM prototype assembly</a:t>
            </a:r>
            <a:endParaRPr lang="en-US" sz="280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0" y="731838"/>
            <a:ext cx="9144000" cy="5715000"/>
          </a:xfrm>
          <a:solidFill>
            <a:schemeClr val="accent6">
              <a:lumMod val="75000"/>
              <a:alpha val="29000"/>
            </a:schemeClr>
          </a:solidFill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318500" y="484188"/>
            <a:ext cx="8255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7E4C7C2-F3B1-4000-98FF-AB56D3C0DC5B}" type="slidenum">
              <a:rPr lang="en-US" sz="1400" smtClean="0">
                <a:solidFill>
                  <a:srgbClr val="CCECFF"/>
                </a:solidFill>
              </a:rPr>
              <a:pPr eaLnBrk="1" hangingPunct="1"/>
              <a:t>9</a:t>
            </a:fld>
            <a:endParaRPr lang="en-US" sz="1400" smtClean="0">
              <a:solidFill>
                <a:srgbClr val="CCECFF"/>
              </a:solidFill>
            </a:endParaRPr>
          </a:p>
        </p:txBody>
      </p:sp>
      <p:pic>
        <p:nvPicPr>
          <p:cNvPr id="7" name="Picture 5" descr="louis monte low 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r="4205"/>
          <a:stretch>
            <a:fillRect/>
          </a:stretch>
        </p:blipFill>
        <p:spPr bwMode="auto">
          <a:xfrm>
            <a:off x="149225" y="922338"/>
            <a:ext cx="20796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P1010038low 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946150"/>
            <a:ext cx="22669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P1010040 low 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346551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P1010028 low r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5"/>
          <a:stretch>
            <a:fillRect/>
          </a:stretch>
        </p:blipFill>
        <p:spPr bwMode="auto">
          <a:xfrm>
            <a:off x="2322513" y="930275"/>
            <a:ext cx="2151062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P1010034 low r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r="6644" b="1642"/>
          <a:stretch>
            <a:fillRect/>
          </a:stretch>
        </p:blipFill>
        <p:spPr bwMode="auto">
          <a:xfrm>
            <a:off x="122238" y="3471863"/>
            <a:ext cx="2747962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P1010041 low r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3463925"/>
            <a:ext cx="305435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94" descr="kapton seism à glisser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941388"/>
            <a:ext cx="20780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1" descr="proto monté recadrée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871538"/>
            <a:ext cx="60166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8" descr="lncmi_15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6402388"/>
            <a:ext cx="4270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8011751" y="23912"/>
            <a:ext cx="1132249" cy="468312"/>
            <a:chOff x="6159" y="5802"/>
            <a:chExt cx="883" cy="342"/>
          </a:xfrm>
        </p:grpSpPr>
        <p:pic>
          <p:nvPicPr>
            <p:cNvPr id="17" name="Picture 10" descr="logo betabeam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" y="5802"/>
              <a:ext cx="47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1" descr="logo 7th eu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" y="5806"/>
              <a:ext cx="41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160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titi">
  <a:themeElements>
    <a:clrScheme name="Default Design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Default Design">
      <a:majorFont>
        <a:latin typeface="Tahoma"/>
        <a:ea typeface=""/>
        <a:cs typeface="Times New Roman"/>
      </a:majorFont>
      <a:minorFont>
        <a:latin typeface="Tahoma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titi</Template>
  <TotalTime>673</TotalTime>
  <Words>1435</Words>
  <Application>Microsoft Office PowerPoint</Application>
  <PresentationFormat>On-screen Show (4:3)</PresentationFormat>
  <Paragraphs>348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Thème titi</vt:lpstr>
      <vt:lpstr>Feuille de calcul</vt:lpstr>
      <vt:lpstr>Image</vt:lpstr>
      <vt:lpstr>60 GHz ECR source status</vt:lpstr>
      <vt:lpstr>60 GHz ECR ion source for the Beta Beams</vt:lpstr>
      <vt:lpstr>PowerPoint Presentation</vt:lpstr>
      <vt:lpstr>First 60 GHz ECRIS ‘SEISM’ prototype specifications</vt:lpstr>
      <vt:lpstr>60 GHz ECRIS prototype simulation</vt:lpstr>
      <vt:lpstr>PowerPoint Presentation</vt:lpstr>
      <vt:lpstr>Prototype mechanical design</vt:lpstr>
      <vt:lpstr>Radial cooling of the helices</vt:lpstr>
      <vt:lpstr>SEISM prototype assembly</vt:lpstr>
      <vt:lpstr>PowerPoint Presentation</vt:lpstr>
      <vt:lpstr>SEISM prototype setup on the M5 site</vt:lpstr>
      <vt:lpstr>SEISM magnetic field measurements principles</vt:lpstr>
      <vt:lpstr>Magnetic field measurements results</vt:lpstr>
      <vt:lpstr>PowerPoint Presentation</vt:lpstr>
      <vt:lpstr>Application for magnet time</vt:lpstr>
      <vt:lpstr>Efficiencies and currents expected ...?</vt:lpstr>
      <vt:lpstr>LNCMI site preparation for future experiments</vt:lpstr>
      <vt:lpstr>60 GHz gyrotron</vt:lpstr>
      <vt:lpstr>Eqipex 2011 under preparation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 Lamy</dc:creator>
  <cp:lastModifiedBy>Kirk T McDonald</cp:lastModifiedBy>
  <cp:revision>71</cp:revision>
  <dcterms:created xsi:type="dcterms:W3CDTF">2011-07-12T07:03:38Z</dcterms:created>
  <dcterms:modified xsi:type="dcterms:W3CDTF">2011-08-10T18:41:13Z</dcterms:modified>
</cp:coreProperties>
</file>