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07" r:id="rId3"/>
    <p:sldId id="259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20" r:id="rId13"/>
    <p:sldId id="322" r:id="rId14"/>
    <p:sldId id="323" r:id="rId15"/>
    <p:sldId id="324" r:id="rId16"/>
    <p:sldId id="326" r:id="rId17"/>
    <p:sldId id="332" r:id="rId18"/>
    <p:sldId id="329" r:id="rId19"/>
    <p:sldId id="335" r:id="rId20"/>
    <p:sldId id="331" r:id="rId21"/>
    <p:sldId id="334" r:id="rId22"/>
    <p:sldId id="333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4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2014-05-22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2014-05-22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2014-05-22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2014-05-22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Study of a new high power spallation target concept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err="1" smtClean="0">
                <a:solidFill>
                  <a:schemeClr val="bg1"/>
                </a:solidFill>
              </a:rPr>
              <a:t>Yongjoong</a:t>
            </a:r>
            <a:r>
              <a:rPr lang="sv-SE" sz="2000" dirty="0" smtClean="0">
                <a:solidFill>
                  <a:schemeClr val="bg1"/>
                </a:solidFill>
              </a:rPr>
              <a:t> Lee</a:t>
            </a:r>
          </a:p>
          <a:p>
            <a:r>
              <a:rPr lang="sv-SE" sz="2000" smtClean="0">
                <a:solidFill>
                  <a:schemeClr val="bg1"/>
                </a:solidFill>
              </a:rPr>
              <a:t>ESS, Materials</a:t>
            </a:r>
            <a:r>
              <a:rPr lang="sv-SE" sz="2000" dirty="0" smtClean="0">
                <a:solidFill>
                  <a:schemeClr val="bg1"/>
                </a:solidFill>
              </a:rPr>
              <a:t>, Target Division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5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 High Power </a:t>
            </a:r>
            <a:r>
              <a:rPr lang="en-GB" sz="1600" dirty="0" err="1" smtClean="0">
                <a:solidFill>
                  <a:srgbClr val="FFFFFF"/>
                </a:solidFill>
              </a:rPr>
              <a:t>Targetry</a:t>
            </a:r>
            <a:r>
              <a:rPr lang="en-GB" sz="1600" dirty="0" smtClean="0">
                <a:solidFill>
                  <a:srgbClr val="FFFFFF"/>
                </a:solidFill>
              </a:rPr>
              <a:t> Workshop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May 20,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analysis: Water cooled target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985361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Cooled Target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Principal Stress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Principal Stress</a:t>
                      </a:r>
                      <a:r>
                        <a:rPr lang="en-US" dirty="0" smtClean="0"/>
                        <a:t>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</a:t>
                      </a:r>
                      <a:r>
                        <a:rPr lang="en-US" baseline="0" dirty="0" smtClean="0"/>
                        <a:t>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MPa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 MPa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28999"/>
            <a:ext cx="4104456" cy="3304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86" y="3429000"/>
            <a:ext cx="411386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heat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rmAutofit/>
          </a:bodyPr>
          <a:lstStyle/>
          <a:p>
            <a:r>
              <a:rPr lang="en-US" dirty="0" smtClean="0"/>
              <a:t>Irradiation history: 5 years operation with 5000 hours per year beam on target at 5 MW</a:t>
            </a:r>
          </a:p>
          <a:p>
            <a:r>
              <a:rPr lang="en-US" dirty="0" smtClean="0"/>
              <a:t>Benchmark (MCNPX): 41.5 kW in bare W at time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05781"/>
              </p:ext>
            </p:extLst>
          </p:nvPr>
        </p:nvGraphicFramePr>
        <p:xfrm>
          <a:off x="395536" y="3212976"/>
          <a:ext cx="835293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3"/>
                <a:gridCol w="1080120"/>
                <a:gridCol w="1008112"/>
                <a:gridCol w="1008112"/>
                <a:gridCol w="1152128"/>
                <a:gridCol w="1224136"/>
                <a:gridCol w="1008111"/>
              </a:tblGrid>
              <a:tr h="3582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Dose rate calculated by FLUKA in kW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Cooling time [s]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86400</a:t>
                      </a:r>
                      <a:endParaRPr lang="en-US" dirty="0"/>
                    </a:p>
                  </a:txBody>
                  <a:tcPr/>
                </a:tc>
              </a:tr>
              <a:tr h="6183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He-cooled</a:t>
                      </a:r>
                    </a:p>
                    <a:p>
                      <a:pPr algn="ctr"/>
                      <a:r>
                        <a:rPr lang="en-US" dirty="0" smtClean="0"/>
                        <a:t>Naked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</a:tr>
              <a:tr h="358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He-cooled </a:t>
                      </a:r>
                      <a:r>
                        <a:rPr lang="en-US" baseline="0" dirty="0" smtClean="0"/>
                        <a:t> 0.5 mm Ta-clad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</a:tr>
              <a:tr h="358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H2O-cooled</a:t>
                      </a:r>
                      <a:r>
                        <a:rPr lang="en-US" baseline="0" dirty="0" smtClean="0"/>
                        <a:t> 0.5 mm Ta-clad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</a:tr>
              <a:tr h="358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D2O-cooled 0.5 mm Ta-clad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heat analysis: Thermal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69160"/>
          </a:xfrm>
        </p:spPr>
        <p:txBody>
          <a:bodyPr>
            <a:normAutofit lnSpcReduction="10000"/>
          </a:bodyPr>
          <a:lstStyle/>
          <a:p>
            <a:pPr marL="321400" indent="-321400">
              <a:buFont typeface="Arial"/>
              <a:buChar char="•"/>
            </a:pPr>
            <a:r>
              <a:rPr lang="en-US" dirty="0" smtClean="0"/>
              <a:t>Assumptions:</a:t>
            </a:r>
          </a:p>
          <a:p>
            <a:pPr marL="721450" lvl="1" indent="-321400">
              <a:buFont typeface="Arial"/>
              <a:buChar char="•"/>
            </a:pPr>
            <a:r>
              <a:rPr lang="en-US" dirty="0" smtClean="0"/>
              <a:t>Normalization </a:t>
            </a:r>
            <a:r>
              <a:rPr lang="en-US" dirty="0"/>
              <a:t>factor </a:t>
            </a:r>
            <a:r>
              <a:rPr lang="en-US" dirty="0" smtClean="0"/>
              <a:t>in decay heat to make it total 47 kW</a:t>
            </a:r>
          </a:p>
          <a:p>
            <a:pPr marL="721450" lvl="1" indent="-321400">
              <a:buFont typeface="Arial"/>
              <a:buChar char="•"/>
            </a:pPr>
            <a:r>
              <a:rPr lang="en-US" dirty="0" smtClean="0"/>
              <a:t>Loss of coolant in the target and the monolith, with air ingression</a:t>
            </a:r>
            <a:endParaRPr lang="en-US" dirty="0"/>
          </a:p>
          <a:p>
            <a:pPr marL="321400" indent="-321400">
              <a:buFont typeface="Arial"/>
              <a:buChar char="•"/>
            </a:pPr>
            <a:r>
              <a:rPr lang="en-US" dirty="0" smtClean="0"/>
              <a:t>Simple </a:t>
            </a:r>
            <a:r>
              <a:rPr lang="en-US" dirty="0"/>
              <a:t>tungsten disc surrounded by monolith shielding </a:t>
            </a:r>
            <a:r>
              <a:rPr lang="en-US" dirty="0" smtClean="0"/>
              <a:t>blocks with 2 cm air gap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26" t="8983" r="23922" b="16239"/>
          <a:stretch/>
        </p:blipFill>
        <p:spPr>
          <a:xfrm>
            <a:off x="5436096" y="1484784"/>
            <a:ext cx="2808312" cy="279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293096"/>
            <a:ext cx="2826806" cy="23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heat analysis: Temperatures at thermal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08428"/>
              </p:ext>
            </p:extLst>
          </p:nvPr>
        </p:nvGraphicFramePr>
        <p:xfrm>
          <a:off x="467544" y="1556792"/>
          <a:ext cx="8280920" cy="166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622"/>
                <a:gridCol w="1352395"/>
                <a:gridCol w="1319085"/>
                <a:gridCol w="2051909"/>
                <a:gridCol w="2051909"/>
              </a:tblGrid>
              <a:tr h="698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Decay Heat at time 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Decay heat at thermal equilibrium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to reach thermal equilibrium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temperature</a:t>
                      </a:r>
                      <a:r>
                        <a:rPr lang="en-US" baseline="0" dirty="0" smtClean="0"/>
                        <a:t> at thermal equilibrium</a:t>
                      </a:r>
                      <a:endParaRPr lang="en-US" dirty="0"/>
                    </a:p>
                  </a:txBody>
                  <a:tcPr/>
                </a:tc>
              </a:tr>
              <a:tr h="3815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min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912 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270 min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928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</a:rPr>
                        <a:t> K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45024"/>
            <a:ext cx="4109623" cy="259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45024"/>
            <a:ext cx="4109622" cy="25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heat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7"/>
          </a:xfrm>
        </p:spPr>
        <p:txBody>
          <a:bodyPr>
            <a:normAutofit/>
          </a:bodyPr>
          <a:lstStyle/>
          <a:p>
            <a:r>
              <a:rPr lang="en-US" dirty="0" smtClean="0"/>
              <a:t>Tungsten and tantalum oxidation: exothermic process</a:t>
            </a:r>
          </a:p>
          <a:p>
            <a:pPr lvl="1"/>
            <a:r>
              <a:rPr lang="en-US" dirty="0" smtClean="0"/>
              <a:t>W + O2 -&gt; WO2, </a:t>
            </a:r>
            <a:r>
              <a:rPr lang="en-US" dirty="0" err="1" smtClean="0"/>
              <a:t>dH</a:t>
            </a:r>
            <a:r>
              <a:rPr lang="en-US" dirty="0" smtClean="0"/>
              <a:t> = -589.7 kJ/W-</a:t>
            </a:r>
            <a:r>
              <a:rPr lang="en-US" dirty="0" err="1" smtClean="0"/>
              <a:t>mol</a:t>
            </a:r>
            <a:endParaRPr lang="en-US" dirty="0" smtClean="0"/>
          </a:p>
          <a:p>
            <a:pPr lvl="1"/>
            <a:r>
              <a:rPr lang="en-US" dirty="0"/>
              <a:t>W + </a:t>
            </a:r>
            <a:r>
              <a:rPr lang="en-US" dirty="0" smtClean="0"/>
              <a:t>1.5*O2 </a:t>
            </a:r>
            <a:r>
              <a:rPr lang="en-US" dirty="0"/>
              <a:t>-&gt; </a:t>
            </a:r>
            <a:r>
              <a:rPr lang="en-US" dirty="0" smtClean="0"/>
              <a:t>WO3, </a:t>
            </a:r>
            <a:r>
              <a:rPr lang="en-US" dirty="0" err="1"/>
              <a:t>dH</a:t>
            </a:r>
            <a:r>
              <a:rPr lang="en-US" dirty="0"/>
              <a:t> = </a:t>
            </a:r>
            <a:r>
              <a:rPr lang="en-US" dirty="0" smtClean="0"/>
              <a:t>-842.9 </a:t>
            </a:r>
            <a:r>
              <a:rPr lang="en-US" dirty="0"/>
              <a:t>kJ/W-</a:t>
            </a:r>
            <a:r>
              <a:rPr lang="en-US" dirty="0" err="1"/>
              <a:t>mol</a:t>
            </a:r>
            <a:endParaRPr lang="en-US" dirty="0"/>
          </a:p>
          <a:p>
            <a:pPr lvl="1"/>
            <a:r>
              <a:rPr lang="en-US" dirty="0" smtClean="0"/>
              <a:t>Ta </a:t>
            </a:r>
            <a:r>
              <a:rPr lang="en-US" dirty="0"/>
              <a:t>+ </a:t>
            </a:r>
            <a:r>
              <a:rPr lang="en-US" dirty="0" smtClean="0"/>
              <a:t>1.25*O2 </a:t>
            </a:r>
            <a:r>
              <a:rPr lang="en-US" dirty="0"/>
              <a:t>-&gt; </a:t>
            </a:r>
            <a:r>
              <a:rPr lang="en-US" dirty="0" smtClean="0"/>
              <a:t>0.5*Ta2O5, </a:t>
            </a:r>
            <a:r>
              <a:rPr lang="en-US" dirty="0" err="1"/>
              <a:t>dH</a:t>
            </a:r>
            <a:r>
              <a:rPr lang="en-US" dirty="0"/>
              <a:t> = </a:t>
            </a:r>
            <a:r>
              <a:rPr lang="en-US" dirty="0" smtClean="0"/>
              <a:t>-1023.0 </a:t>
            </a:r>
            <a:r>
              <a:rPr lang="en-US" dirty="0"/>
              <a:t>kJ/W-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smtClean="0"/>
              <a:t>Literature survey on tungsten and tantalum oxidation in air led to the estimation that the exothermic heat generated on the target surface will reach 10 kW at 800 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Thermomechanical properties under flat proton beam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321400" indent="-321400">
              <a:buFont typeface="Arial"/>
              <a:buChar char="•"/>
            </a:pPr>
            <a:r>
              <a:rPr lang="en-US" sz="2200" dirty="0"/>
              <a:t>New accelerator </a:t>
            </a:r>
            <a:r>
              <a:rPr lang="en-US" sz="2200" dirty="0" smtClean="0"/>
              <a:t>baseline at ESS:</a:t>
            </a:r>
            <a:endParaRPr lang="en-US" sz="2200" dirty="0"/>
          </a:p>
          <a:p>
            <a:pPr marL="778560" lvl="1" indent="-321400">
              <a:buFont typeface="Arial"/>
              <a:buChar char="•"/>
            </a:pPr>
            <a:r>
              <a:rPr lang="en-US" sz="2200" dirty="0" err="1" smtClean="0"/>
              <a:t>Rastered</a:t>
            </a:r>
            <a:r>
              <a:rPr lang="en-US" sz="2200" dirty="0" smtClean="0"/>
              <a:t> </a:t>
            </a:r>
            <a:r>
              <a:rPr lang="en-US" sz="2200" dirty="0"/>
              <a:t>beam scanning a rectangular surface on beam </a:t>
            </a:r>
            <a:r>
              <a:rPr lang="en-US" sz="2200" dirty="0" smtClean="0"/>
              <a:t>window: dx = 140 mm, </a:t>
            </a:r>
            <a:r>
              <a:rPr lang="en-US" sz="2200" dirty="0" err="1" smtClean="0"/>
              <a:t>dy</a:t>
            </a:r>
            <a:r>
              <a:rPr lang="en-US" sz="2200" dirty="0" smtClean="0"/>
              <a:t> = 32 mm</a:t>
            </a:r>
            <a:endParaRPr lang="en-US" sz="2200" dirty="0"/>
          </a:p>
          <a:p>
            <a:pPr marL="778560" lvl="1" indent="-321400">
              <a:buFont typeface="Arial"/>
              <a:buChar char="•"/>
            </a:pPr>
            <a:r>
              <a:rPr lang="en-US" sz="2200" dirty="0"/>
              <a:t>Beam parameters changed from 2.5 GeV/2.0 mA to 2.0 GeV/2.5 </a:t>
            </a:r>
            <a:r>
              <a:rPr lang="en-US" sz="2200" dirty="0" smtClean="0"/>
              <a:t>mA, giving the peak current density on target 55.8 uA/cm2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02" t="9638" b="9559"/>
          <a:stretch/>
        </p:blipFill>
        <p:spPr>
          <a:xfrm>
            <a:off x="467544" y="3789040"/>
            <a:ext cx="4106810" cy="2703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02" t="9638" b="9559"/>
          <a:stretch/>
        </p:blipFill>
        <p:spPr>
          <a:xfrm>
            <a:off x="4499992" y="3789040"/>
            <a:ext cx="4106812" cy="27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target configuration –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Minimizing tungsten volume:</a:t>
            </a:r>
          </a:p>
          <a:p>
            <a:pPr lvl="1"/>
            <a:r>
              <a:rPr lang="en-US" dirty="0"/>
              <a:t>No visible neutronic penalty by reducing the W slab length from 40 cm to 30 cm and the W slab total thickness from 80 mm to 70 mm</a:t>
            </a:r>
          </a:p>
          <a:p>
            <a:pPr lvl="1"/>
            <a:r>
              <a:rPr lang="en-US" dirty="0"/>
              <a:t>Reduced W slab size reduces decay heat in W by </a:t>
            </a:r>
            <a:r>
              <a:rPr lang="en-US" dirty="0" smtClean="0"/>
              <a:t>more than 10 </a:t>
            </a:r>
            <a:r>
              <a:rPr lang="en-US" dirty="0"/>
              <a:t>%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Optimizing temperature and stress configurations in W volume.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through going proton beam shall be allowed!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pic>
        <p:nvPicPr>
          <p:cNvPr id="5" name="Picture 4" descr="pre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20399" r="3547" b="20252"/>
          <a:stretch/>
        </p:blipFill>
        <p:spPr>
          <a:xfrm>
            <a:off x="323528" y="4077072"/>
            <a:ext cx="4392488" cy="2269354"/>
          </a:xfrm>
          <a:prstGeom prst="rect">
            <a:avLst/>
          </a:prstGeom>
        </p:spPr>
      </p:pic>
      <p:pic>
        <p:nvPicPr>
          <p:cNvPr id="9" name="Picture 8" descr="Blu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16105" r="13296" b="12418"/>
          <a:stretch/>
        </p:blipFill>
        <p:spPr>
          <a:xfrm>
            <a:off x="4716016" y="3688010"/>
            <a:ext cx="4249830" cy="29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CFD: Transient </a:t>
            </a:r>
            <a:r>
              <a:rPr lang="en-US" dirty="0" smtClean="0"/>
              <a:t>flow </a:t>
            </a:r>
            <a:r>
              <a:rPr lang="en-US" dirty="0"/>
              <a:t>analysis – V2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92085"/>
              </p:ext>
            </p:extLst>
          </p:nvPr>
        </p:nvGraphicFramePr>
        <p:xfrm>
          <a:off x="467544" y="16288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Cooled Target: 3 kg/s @ 6 bar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Temperature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Temperature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Temperature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697.30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753.47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 Drop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 </a:t>
                      </a:r>
                      <a:r>
                        <a:rPr lang="en-US" dirty="0" err="1" smtClean="0"/>
                        <a:t>kPa</a:t>
                      </a:r>
                      <a:r>
                        <a:rPr lang="en-US" dirty="0" smtClean="0"/>
                        <a:t>: Surface and time averaged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70364"/>
              </p:ext>
            </p:extLst>
          </p:nvPr>
        </p:nvGraphicFramePr>
        <p:xfrm>
          <a:off x="467544" y="414908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Cooled Target: 99 kg/s @ 6 bar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Temperature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Temp: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Temperature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320.11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411.76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91.65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320.31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417.21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96.90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 Drop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 </a:t>
                      </a:r>
                      <a:r>
                        <a:rPr lang="en-US" dirty="0" err="1" smtClean="0"/>
                        <a:t>kPa</a:t>
                      </a:r>
                      <a:r>
                        <a:rPr lang="en-US" dirty="0" smtClean="0"/>
                        <a:t>: Surface and time averaged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analysis: Helium and water cooled targets –V2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578828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Cooled Target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von-</a:t>
                      </a:r>
                      <a:r>
                        <a:rPr lang="en-US" dirty="0" err="1" smtClean="0"/>
                        <a:t>Mises</a:t>
                      </a:r>
                      <a:r>
                        <a:rPr lang="en-US" dirty="0" smtClean="0"/>
                        <a:t> Stress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von-</a:t>
                      </a:r>
                      <a:r>
                        <a:rPr lang="en-US" baseline="0" dirty="0" err="1" smtClean="0"/>
                        <a:t>Mises</a:t>
                      </a:r>
                      <a:r>
                        <a:rPr lang="en-US" baseline="0" dirty="0" smtClean="0"/>
                        <a:t> Stress</a:t>
                      </a:r>
                      <a:r>
                        <a:rPr lang="en-US" dirty="0" smtClean="0"/>
                        <a:t>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 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 (30 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 (60 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91772"/>
              </p:ext>
            </p:extLst>
          </p:nvPr>
        </p:nvGraphicFramePr>
        <p:xfrm>
          <a:off x="467544" y="414908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Cooled Target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von-</a:t>
                      </a:r>
                      <a:r>
                        <a:rPr lang="en-US" dirty="0" err="1" smtClean="0"/>
                        <a:t>Mises</a:t>
                      </a:r>
                      <a:r>
                        <a:rPr lang="en-US" dirty="0" smtClean="0"/>
                        <a:t> Stress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von-</a:t>
                      </a:r>
                      <a:r>
                        <a:rPr lang="en-US" baseline="0" dirty="0" err="1" smtClean="0"/>
                        <a:t>Mises</a:t>
                      </a:r>
                      <a:r>
                        <a:rPr lang="en-US" baseline="0" dirty="0" smtClean="0"/>
                        <a:t> Stress</a:t>
                      </a:r>
                      <a:r>
                        <a:rPr lang="en-US" dirty="0" smtClean="0"/>
                        <a:t>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MPa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 MPa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and mechanical analysis: </a:t>
            </a:r>
            <a:br>
              <a:rPr lang="en-US" dirty="0" smtClean="0"/>
            </a:br>
            <a:r>
              <a:rPr lang="en-US" dirty="0" smtClean="0"/>
              <a:t>Beam entrance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760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of the 33 sectors could be considered as an 150 kW spallation 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94893"/>
              </p:ext>
            </p:extLst>
          </p:nvPr>
        </p:nvGraphicFramePr>
        <p:xfrm>
          <a:off x="467544" y="2132856"/>
          <a:ext cx="81369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944216"/>
                <a:gridCol w="1944216"/>
                <a:gridCol w="19442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Temperatures</a:t>
                      </a:r>
                      <a:r>
                        <a:rPr lang="en-US" baseline="0" dirty="0" smtClean="0"/>
                        <a:t> in Beam Window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Temp. Amplitude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Cooled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457.87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485.71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27.84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Cooled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321.63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351.49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29.86 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08648"/>
              </p:ext>
            </p:extLst>
          </p:nvPr>
        </p:nvGraphicFramePr>
        <p:xfrm>
          <a:off x="467544" y="4365104"/>
          <a:ext cx="81369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944216"/>
                <a:gridCol w="1944216"/>
                <a:gridCol w="19442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Stresses</a:t>
                      </a:r>
                      <a:r>
                        <a:rPr lang="en-US" baseline="0" dirty="0" smtClean="0"/>
                        <a:t> in Beam Window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Stress Amplitude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Cooled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MPa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Cooled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3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Spallation Target at 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5488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 MW spallation source</a:t>
            </a:r>
          </a:p>
          <a:p>
            <a:pPr lvl="1"/>
            <a:r>
              <a:rPr lang="en-US" dirty="0" smtClean="0"/>
              <a:t>5 MW (2.0 GeV/2.5 mA) proton beam </a:t>
            </a:r>
          </a:p>
          <a:p>
            <a:pPr lvl="1"/>
            <a:r>
              <a:rPr lang="en-US" dirty="0" smtClean="0"/>
              <a:t>2.86 ms long beam pulse with 14 Hz repetition rate</a:t>
            </a:r>
          </a:p>
          <a:p>
            <a:r>
              <a:rPr lang="en-US" dirty="0" smtClean="0"/>
              <a:t>Rotating tungsten target:</a:t>
            </a:r>
          </a:p>
          <a:p>
            <a:pPr lvl="1"/>
            <a:r>
              <a:rPr lang="en-US" dirty="0" smtClean="0"/>
              <a:t>Helium cooled target with water cooled backup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8"/>
          <a:stretch/>
        </p:blipFill>
        <p:spPr>
          <a:xfrm>
            <a:off x="4572000" y="1700808"/>
            <a:ext cx="4320480" cy="2592288"/>
          </a:xfrm>
          <a:prstGeom prst="rect">
            <a:avLst/>
          </a:prstGeom>
        </p:spPr>
      </p:pic>
      <p:pic>
        <p:nvPicPr>
          <p:cNvPr id="6" name="Picture 5" descr="01_tungsten_arrangement_and_flow_pattern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68"/>
          <a:stretch/>
        </p:blipFill>
        <p:spPr>
          <a:xfrm>
            <a:off x="4505359" y="4293096"/>
            <a:ext cx="4381313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2088232" cy="233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23477" r="8127" b="21854"/>
          <a:stretch>
            <a:fillRect/>
          </a:stretch>
        </p:blipFill>
        <p:spPr bwMode="auto">
          <a:xfrm>
            <a:off x="179512" y="4509120"/>
            <a:ext cx="1874838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4664" t="23477" r="8127" b="218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10367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feasibility of the target concept based on </a:t>
            </a:r>
            <a:r>
              <a:rPr lang="en-US" dirty="0" err="1" smtClean="0"/>
              <a:t>sectorized</a:t>
            </a:r>
            <a:r>
              <a:rPr lang="en-US" dirty="0" smtClean="0"/>
              <a:t> horizontal slabs is demonstrated, both for helium cooled and water cooled options at 5 MW proton beam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62575"/>
              </p:ext>
            </p:extLst>
          </p:nvPr>
        </p:nvGraphicFramePr>
        <p:xfrm>
          <a:off x="539552" y="2564904"/>
          <a:ext cx="8136903" cy="203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12168"/>
                <a:gridCol w="1728192"/>
                <a:gridCol w="1728192"/>
                <a:gridCol w="1728191"/>
              </a:tblGrid>
              <a:tr h="698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W slabs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Post-pulse temp.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Post-pulse tensile stress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temp.</a:t>
                      </a:r>
                      <a:r>
                        <a:rPr lang="en-US" baseline="0" dirty="0" smtClean="0"/>
                        <a:t> at LOCA</a:t>
                      </a:r>
                      <a:endParaRPr lang="en-US" dirty="0" smtClean="0"/>
                    </a:p>
                  </a:txBody>
                  <a:tcPr/>
                </a:tc>
              </a:tr>
              <a:tr h="5470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3 kg</a:t>
                      </a:r>
                      <a:r>
                        <a:rPr lang="en-US" baseline="0" dirty="0" smtClean="0"/>
                        <a:t>/s @ 6 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495 bare W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801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K (528 C)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125 MPa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&lt; 639 C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98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99 kg/s @ 6</a:t>
                      </a:r>
                      <a:r>
                        <a:rPr lang="en-US" baseline="0" dirty="0" smtClean="0"/>
                        <a:t> 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495 </a:t>
                      </a:r>
                      <a:r>
                        <a:rPr lang="en-US" baseline="0" dirty="0" smtClean="0"/>
                        <a:t>Ta clad </a:t>
                      </a:r>
                      <a:r>
                        <a:rPr lang="en-US" dirty="0" smtClean="0"/>
                        <a:t>W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417 K (144 C)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104 MPa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&lt; 655 C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725144"/>
            <a:ext cx="8352928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exothermic heat generated from the oxidation of tungsten and tantalum could reach 10 kW at high temperatures above 700 C.</a:t>
            </a:r>
          </a:p>
          <a:p>
            <a:r>
              <a:rPr lang="en-US" dirty="0" smtClean="0"/>
              <a:t>There are relatively small number of tungsten blocks in three standardized shapes. </a:t>
            </a:r>
          </a:p>
          <a:p>
            <a:r>
              <a:rPr lang="en-US" dirty="0" smtClean="0"/>
              <a:t>The post pulse peak equivalent stress in the beam window is below 300 MPa both for helium cooled and water cooled options.</a:t>
            </a:r>
          </a:p>
        </p:txBody>
      </p:sp>
    </p:spTree>
    <p:extLst>
      <p:ext uri="{BB962C8B-B14F-4D97-AF65-F5344CB8AC3E}">
        <p14:creationId xmlns:p14="http://schemas.microsoft.com/office/powerpoint/2010/main" val="23281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Thermal and mechanical optimization</a:t>
            </a:r>
          </a:p>
          <a:p>
            <a:pPr lvl="1"/>
            <a:r>
              <a:rPr lang="en-US" dirty="0"/>
              <a:t>Target vessel optimization </a:t>
            </a:r>
          </a:p>
          <a:p>
            <a:pPr lvl="1"/>
            <a:r>
              <a:rPr lang="en-US" dirty="0" smtClean="0"/>
              <a:t>Analysis of non-axisymmetric flux distribution</a:t>
            </a:r>
          </a:p>
          <a:p>
            <a:pPr lvl="1"/>
            <a:r>
              <a:rPr lang="en-US" dirty="0" smtClean="0"/>
              <a:t>Analysis of dynamic effects of the beam rastering </a:t>
            </a:r>
          </a:p>
          <a:p>
            <a:pPr lvl="1"/>
            <a:r>
              <a:rPr lang="en-US" dirty="0" smtClean="0"/>
              <a:t>Down to earth engineering and prototyping</a:t>
            </a:r>
          </a:p>
          <a:p>
            <a:r>
              <a:rPr lang="en-US" dirty="0" smtClean="0"/>
              <a:t>Special thanks to Eric Pitcher, Per Nilsson and Thomas </a:t>
            </a:r>
            <a:r>
              <a:rPr lang="en-US" dirty="0" err="1" smtClean="0"/>
              <a:t>McManamy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2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420888"/>
            <a:ext cx="82296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0000FF"/>
                </a:solidFill>
              </a:rPr>
              <a:t>Thank you for your comments and feedback!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 a target concept that is based on simple design, with small number of standard type tungsten blocks in large dimensions.</a:t>
            </a:r>
          </a:p>
          <a:p>
            <a:r>
              <a:rPr lang="en-US" dirty="0" smtClean="0"/>
              <a:t>Looking for a target concept that is based on simple cooling flow patterns such that CFD simulations have better predictability. </a:t>
            </a:r>
          </a:p>
          <a:p>
            <a:r>
              <a:rPr lang="en-US" dirty="0"/>
              <a:t>Demonstration of technical feasibility of a new target concept that </a:t>
            </a:r>
            <a:r>
              <a:rPr lang="en-US" dirty="0" smtClean="0"/>
              <a:t>is readily adaptable </a:t>
            </a:r>
            <a:r>
              <a:rPr lang="en-US" dirty="0"/>
              <a:t>both for </a:t>
            </a:r>
            <a:r>
              <a:rPr lang="en-US" dirty="0" smtClean="0"/>
              <a:t>helium </a:t>
            </a:r>
            <a:r>
              <a:rPr lang="en-US" dirty="0"/>
              <a:t>cooled and </a:t>
            </a:r>
            <a:r>
              <a:rPr lang="en-US" dirty="0" smtClean="0"/>
              <a:t>water </a:t>
            </a:r>
            <a:r>
              <a:rPr lang="en-US" dirty="0"/>
              <a:t>cooled options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configuration </a:t>
            </a:r>
            <a:r>
              <a:rPr lang="en-US" dirty="0" smtClean="0"/>
              <a:t>used for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r>
              <a:rPr lang="en-US" dirty="0" smtClean="0"/>
              <a:t>Five 40 cm long horizontal tungsten slabs with equal thickness 16 mm.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563" b="4636"/>
          <a:stretch/>
        </p:blipFill>
        <p:spPr>
          <a:xfrm>
            <a:off x="179512" y="3212976"/>
            <a:ext cx="4223879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573016"/>
            <a:ext cx="4594306" cy="16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power deposition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404863"/>
          </a:xfrm>
        </p:spPr>
        <p:txBody>
          <a:bodyPr/>
          <a:lstStyle/>
          <a:p>
            <a:r>
              <a:rPr lang="en-US" dirty="0" smtClean="0"/>
              <a:t>TDR Baseline (2013): </a:t>
            </a:r>
          </a:p>
          <a:p>
            <a:pPr lvl="1"/>
            <a:r>
              <a:rPr lang="en-US" dirty="0" smtClean="0"/>
              <a:t>5 MW (2.5 GeV/2.0 mA) double </a:t>
            </a:r>
            <a:r>
              <a:rPr lang="en-US" dirty="0"/>
              <a:t>G</a:t>
            </a:r>
            <a:r>
              <a:rPr lang="en-US" dirty="0" smtClean="0"/>
              <a:t>aussian beam with peak current density 53 uA/cm2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2708920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87554"/>
              </p:ext>
            </p:extLst>
          </p:nvPr>
        </p:nvGraphicFramePr>
        <p:xfrm>
          <a:off x="611560" y="4005064"/>
          <a:ext cx="331236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789"/>
                <a:gridCol w="1696579"/>
              </a:tblGrid>
              <a:tr h="7379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Deposited power [kW]</a:t>
                      </a:r>
                      <a:endParaRPr lang="en-US" dirty="0"/>
                    </a:p>
                  </a:txBody>
                  <a:tcPr/>
                </a:tc>
              </a:tr>
              <a:tr h="427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</a:t>
                      </a:r>
                      <a:endParaRPr lang="en-US" dirty="0"/>
                    </a:p>
                  </a:txBody>
                  <a:tcPr/>
                </a:tc>
              </a:tr>
              <a:tr h="427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1374</a:t>
                      </a:r>
                      <a:endParaRPr lang="en-US" dirty="0"/>
                    </a:p>
                  </a:txBody>
                  <a:tcPr/>
                </a:tc>
              </a:tr>
              <a:tr h="427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594</a:t>
                      </a:r>
                      <a:endParaRPr lang="en-US" dirty="0"/>
                    </a:p>
                  </a:txBody>
                  <a:tcPr/>
                </a:tc>
              </a:tr>
              <a:tr h="4275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Total 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2788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325" t="11245" r="12139" b="10628"/>
          <a:stretch/>
        </p:blipFill>
        <p:spPr>
          <a:xfrm>
            <a:off x="4788024" y="1412776"/>
            <a:ext cx="3860675" cy="2881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560" t="12067" r="1242" b="10766"/>
          <a:stretch/>
        </p:blipFill>
        <p:spPr>
          <a:xfrm>
            <a:off x="4788024" y="4235391"/>
            <a:ext cx="3961897" cy="26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4114800" cy="2304256"/>
          </a:xfrm>
        </p:spPr>
        <p:txBody>
          <a:bodyPr/>
          <a:lstStyle/>
          <a:p>
            <a:r>
              <a:rPr lang="en-US" dirty="0" smtClean="0"/>
              <a:t>Helium cooled option</a:t>
            </a:r>
          </a:p>
          <a:p>
            <a:pPr lvl="1"/>
            <a:r>
              <a:rPr lang="en-US" dirty="0" smtClean="0"/>
              <a:t>3 kg/s mass flow rate</a:t>
            </a:r>
          </a:p>
          <a:p>
            <a:pPr lvl="1"/>
            <a:r>
              <a:rPr lang="en-US" dirty="0" smtClean="0"/>
              <a:t>3 bar operation pressure</a:t>
            </a:r>
          </a:p>
          <a:p>
            <a:pPr lvl="1"/>
            <a:r>
              <a:rPr lang="en-US" dirty="0" smtClean="0"/>
              <a:t>Total 363 tungsten slabs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383" b="11258"/>
          <a:stretch/>
        </p:blipFill>
        <p:spPr>
          <a:xfrm>
            <a:off x="4932040" y="1484784"/>
            <a:ext cx="3744416" cy="239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084" b="9274"/>
          <a:stretch/>
        </p:blipFill>
        <p:spPr>
          <a:xfrm>
            <a:off x="4932040" y="4077072"/>
            <a:ext cx="3744416" cy="24312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4077072"/>
            <a:ext cx="41148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cooled option</a:t>
            </a:r>
          </a:p>
          <a:p>
            <a:pPr lvl="1"/>
            <a:r>
              <a:rPr lang="en-US" dirty="0" smtClean="0"/>
              <a:t>99 kg/s mass flow rate</a:t>
            </a:r>
          </a:p>
          <a:p>
            <a:pPr lvl="1"/>
            <a:r>
              <a:rPr lang="en-US" dirty="0" smtClean="0"/>
              <a:t>6 bar operation pressure</a:t>
            </a:r>
          </a:p>
          <a:p>
            <a:pPr lvl="1"/>
            <a:r>
              <a:rPr lang="en-US" dirty="0" smtClean="0"/>
              <a:t>Total 264 tungsten slabs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CFD: Transient helium flow analysis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0874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Cooled Target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Temperature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Temperature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Temperature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728.5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813.9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85.4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736.0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818.8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82.8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432.8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450.9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 Drop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97.0 </a:t>
                      </a:r>
                      <a:r>
                        <a:rPr lang="en-US" dirty="0" err="1" smtClean="0"/>
                        <a:t>kPa</a:t>
                      </a:r>
                      <a:r>
                        <a:rPr lang="en-US" dirty="0" smtClean="0"/>
                        <a:t>: Surface and time averaged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9120"/>
            <a:ext cx="3096344" cy="1955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09120"/>
            <a:ext cx="3096344" cy="1955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509120"/>
            <a:ext cx="2520280" cy="21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CFD: Transient water flow analysis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21250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Cooled Target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Temperature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Temp: Post-pulse (Bulk/Surface)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Temperature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326.1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429.7 K/393.6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103.6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334.3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428.9 K/402.3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94.6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310.0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329.4 K/324.8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 Drop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35.3 </a:t>
                      </a:r>
                      <a:r>
                        <a:rPr lang="en-US" dirty="0" err="1" smtClean="0"/>
                        <a:t>kPa</a:t>
                      </a:r>
                      <a:r>
                        <a:rPr lang="en-US" dirty="0" smtClean="0"/>
                        <a:t>: Surface and time averaged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65104"/>
            <a:ext cx="307834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52" y="4365104"/>
            <a:ext cx="3078342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365104"/>
            <a:ext cx="2588100" cy="21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analysis: Helium cooled target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426558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Helium Cooled Target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Volume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Principal Stress Pre-pulse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Principal Stress</a:t>
                      </a:r>
                      <a:r>
                        <a:rPr lang="en-US" dirty="0" smtClean="0"/>
                        <a:t> Post-pulse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 Amplitude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</a:t>
                      </a:r>
                      <a:r>
                        <a:rPr lang="en-US" baseline="0" dirty="0" smtClean="0"/>
                        <a:t>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 MPa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MPa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01008"/>
            <a:ext cx="3934998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50" y="3501008"/>
            <a:ext cx="393499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2349</TotalTime>
  <Words>1264</Words>
  <Application>Microsoft Office PowerPoint</Application>
  <PresentationFormat>On-screen Show (4:3)</PresentationFormat>
  <Paragraphs>318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ESS Core Powerpoint template</vt:lpstr>
      <vt:lpstr>Study of a new high power spallation target concept</vt:lpstr>
      <vt:lpstr>Spallation Target at ESS</vt:lpstr>
      <vt:lpstr>Motivation</vt:lpstr>
      <vt:lpstr>Target configuration used for this study</vt:lpstr>
      <vt:lpstr>Beam power deposition </vt:lpstr>
      <vt:lpstr>Flow analysis</vt:lpstr>
      <vt:lpstr>CFD: Transient helium flow analysis</vt:lpstr>
      <vt:lpstr>CFD: Transient water flow analysis</vt:lpstr>
      <vt:lpstr>Stress analysis: Helium cooled target</vt:lpstr>
      <vt:lpstr>Stress analysis: Water cooled target</vt:lpstr>
      <vt:lpstr>Decay heat analysis</vt:lpstr>
      <vt:lpstr>Decay heat analysis: Thermal equilibrium</vt:lpstr>
      <vt:lpstr>Decay heat analysis: Temperatures at thermal equilibrium</vt:lpstr>
      <vt:lpstr>Exothermic heat analysis</vt:lpstr>
      <vt:lpstr>Thermomechanical properties under flat proton beam profile</vt:lpstr>
      <vt:lpstr>Evolution of target configuration – V2</vt:lpstr>
      <vt:lpstr>CFD: Transient flow analysis – V2</vt:lpstr>
      <vt:lpstr>Stress analysis: Helium and water cooled targets –V2</vt:lpstr>
      <vt:lpstr>Thermal and mechanical analysis:  Beam entrance window</vt:lpstr>
      <vt:lpstr>Conclusions</vt:lpstr>
      <vt:lpstr>Outlook</vt:lpstr>
      <vt:lpstr>Open discussions</vt:lpstr>
    </vt:vector>
  </TitlesOfParts>
  <Company>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Kirk T McDonald</cp:lastModifiedBy>
  <cp:revision>66</cp:revision>
  <cp:lastPrinted>2014-05-23T02:11:18Z</cp:lastPrinted>
  <dcterms:created xsi:type="dcterms:W3CDTF">2013-10-29T16:05:10Z</dcterms:created>
  <dcterms:modified xsi:type="dcterms:W3CDTF">2014-05-23T02:11:47Z</dcterms:modified>
</cp:coreProperties>
</file>