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1" r:id="rId3"/>
    <p:sldId id="304" r:id="rId4"/>
    <p:sldId id="261" r:id="rId5"/>
    <p:sldId id="262" r:id="rId6"/>
    <p:sldId id="385" r:id="rId7"/>
    <p:sldId id="305" r:id="rId8"/>
    <p:sldId id="352" r:id="rId9"/>
    <p:sldId id="307" r:id="rId10"/>
    <p:sldId id="368" r:id="rId11"/>
    <p:sldId id="369" r:id="rId12"/>
    <p:sldId id="370" r:id="rId13"/>
    <p:sldId id="317" r:id="rId14"/>
    <p:sldId id="371" r:id="rId15"/>
    <p:sldId id="372" r:id="rId16"/>
    <p:sldId id="320" r:id="rId17"/>
    <p:sldId id="373" r:id="rId18"/>
    <p:sldId id="321" r:id="rId19"/>
    <p:sldId id="322" r:id="rId20"/>
    <p:sldId id="375" r:id="rId21"/>
    <p:sldId id="374" r:id="rId22"/>
    <p:sldId id="376" r:id="rId23"/>
    <p:sldId id="377" r:id="rId24"/>
    <p:sldId id="378" r:id="rId25"/>
    <p:sldId id="379" r:id="rId26"/>
    <p:sldId id="380" r:id="rId27"/>
    <p:sldId id="384" r:id="rId28"/>
    <p:sldId id="381" r:id="rId29"/>
    <p:sldId id="382" r:id="rId30"/>
    <p:sldId id="383" r:id="rId31"/>
    <p:sldId id="318" r:id="rId32"/>
    <p:sldId id="3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33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7" autoAdjust="0"/>
    <p:restoredTop sz="90318" autoAdjust="0"/>
  </p:normalViewPr>
  <p:slideViewPr>
    <p:cSldViewPr snapToGrid="0" snapToObjects="1">
      <p:cViewPr>
        <p:scale>
          <a:sx n="120" d="100"/>
          <a:sy n="120" d="100"/>
        </p:scale>
        <p:origin x="-1144" y="-1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99F2-D68D-D34B-A310-88046446C9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4B149-3C20-3743-8CB1-3D3416D162A6}">
      <dgm:prSet phldrT="[Text]"/>
      <dgm:spPr/>
      <dgm:t>
        <a:bodyPr/>
        <a:lstStyle/>
        <a:p>
          <a:r>
            <a:rPr lang="en-US" altLang="zh-CN" dirty="0" smtClean="0"/>
            <a:t>Track </a:t>
          </a:r>
          <a:r>
            <a:rPr lang="el-GR" altLang="zh-CN" dirty="0" smtClean="0"/>
            <a:t>π</a:t>
          </a:r>
          <a:r>
            <a:rPr lang="en-US" altLang="zh-CN" dirty="0" smtClean="0"/>
            <a:t>+ in the individuals, calculate N</a:t>
          </a:r>
          <a:r>
            <a:rPr lang="el-GR" altLang="zh-CN" baseline="-25000" dirty="0" smtClean="0"/>
            <a:t>π</a:t>
          </a:r>
          <a:r>
            <a:rPr lang="el-GR" altLang="zh-CN" dirty="0" smtClean="0"/>
            <a:t> </a:t>
          </a:r>
          <a:r>
            <a:rPr lang="en-US" altLang="zh-CN" dirty="0" smtClean="0"/>
            <a:t>and </a:t>
          </a:r>
          <a:r>
            <a:rPr lang="en-US" altLang="zh-CN" dirty="0" smtClean="0">
              <a:solidFill>
                <a:srgbClr val="000000"/>
              </a:solidFill>
            </a:rPr>
            <a:t>N</a:t>
          </a:r>
          <a:r>
            <a:rPr lang="el-GR" altLang="zh-CN" baseline="-25000" dirty="0" smtClean="0">
              <a:solidFill>
                <a:srgbClr val="000000"/>
              </a:solidFill>
            </a:rPr>
            <a:t>μ,</a:t>
          </a:r>
          <a:r>
            <a:rPr lang="en-US" altLang="zh-CN" baseline="-25000" dirty="0" smtClean="0">
              <a:solidFill>
                <a:srgbClr val="000000"/>
              </a:solidFill>
            </a:rPr>
            <a:t>end </a:t>
          </a:r>
          <a:r>
            <a:rPr lang="en-US" altLang="zh-CN" baseline="0" dirty="0" smtClean="0">
              <a:solidFill>
                <a:srgbClr val="000000"/>
              </a:solidFill>
            </a:rPr>
            <a:t>for </a:t>
          </a:r>
          <a:r>
            <a:rPr lang="en-US" altLang="zh-CN" baseline="0" smtClean="0">
              <a:solidFill>
                <a:srgbClr val="000000"/>
              </a:solidFill>
            </a:rPr>
            <a:t>each case</a:t>
          </a:r>
          <a:endParaRPr lang="en-US" dirty="0">
            <a:solidFill>
              <a:srgbClr val="0000FF"/>
            </a:solidFill>
          </a:endParaRPr>
        </a:p>
      </dgm:t>
    </dgm:pt>
    <dgm:pt modelId="{EAA3A027-A80C-E849-B477-F6A094F4606F}" type="parTrans" cxnId="{1E19ACCB-2CA4-394E-9001-3D8E3BC90F69}">
      <dgm:prSet/>
      <dgm:spPr/>
      <dgm:t>
        <a:bodyPr/>
        <a:lstStyle/>
        <a:p>
          <a:endParaRPr lang="en-US"/>
        </a:p>
      </dgm:t>
    </dgm:pt>
    <dgm:pt modelId="{DC32756D-0CB6-4B4A-A537-4A3F4C86BC57}" type="sibTrans" cxnId="{1E19ACCB-2CA4-394E-9001-3D8E3BC90F69}">
      <dgm:prSet/>
      <dgm:spPr/>
      <dgm:t>
        <a:bodyPr/>
        <a:lstStyle/>
        <a:p>
          <a:endParaRPr lang="en-US"/>
        </a:p>
      </dgm:t>
    </dgm:pt>
    <dgm:pt modelId="{54145D59-D502-3741-8453-D16166107D8E}">
      <dgm:prSet phldrT="[Text]"/>
      <dgm:spPr/>
      <dgm:t>
        <a:bodyPr/>
        <a:lstStyle/>
        <a:p>
          <a:r>
            <a:rPr lang="en-US" altLang="zh-CN" dirty="0" smtClean="0"/>
            <a:t>Select the best individuals, make the offspring. A child</a:t>
          </a:r>
          <a:r>
            <a:rPr lang="zh-CN" altLang="en-US" dirty="0" smtClean="0"/>
            <a:t> </a:t>
          </a:r>
          <a:r>
            <a:rPr lang="en-US" altLang="zh-CN" dirty="0" smtClean="0"/>
            <a:t>generation is generated</a:t>
          </a:r>
          <a:endParaRPr lang="en-US" dirty="0"/>
        </a:p>
      </dgm:t>
    </dgm:pt>
    <dgm:pt modelId="{EF1E0DA1-F745-8B43-A8D7-91EA2FB5F679}" type="parTrans" cxnId="{C39E8A85-BDA6-3148-A652-3E216F899155}">
      <dgm:prSet/>
      <dgm:spPr/>
      <dgm:t>
        <a:bodyPr/>
        <a:lstStyle/>
        <a:p>
          <a:endParaRPr lang="en-US"/>
        </a:p>
      </dgm:t>
    </dgm:pt>
    <dgm:pt modelId="{F444E123-813B-5A41-8B35-623D227C7230}" type="sibTrans" cxnId="{C39E8A85-BDA6-3148-A652-3E216F899155}">
      <dgm:prSet/>
      <dgm:spPr/>
      <dgm:t>
        <a:bodyPr/>
        <a:lstStyle/>
        <a:p>
          <a:endParaRPr lang="en-US"/>
        </a:p>
      </dgm:t>
    </dgm:pt>
    <dgm:pt modelId="{8FEC722B-F34A-0E48-A8B6-8FDE6CB2DDD4}">
      <dgm:prSet phldrT="[Text]"/>
      <dgm:spPr/>
      <dgm:t>
        <a:bodyPr/>
        <a:lstStyle/>
        <a:p>
          <a:r>
            <a:rPr lang="en-US" altLang="zh-CN" dirty="0" smtClean="0"/>
            <a:t>Model the B-field in the horns, based on the parameters of each horn</a:t>
          </a:r>
          <a:endParaRPr lang="en-US" dirty="0"/>
        </a:p>
      </dgm:t>
    </dgm:pt>
    <dgm:pt modelId="{CB535F5A-5079-F544-A962-29BD4A4866D2}" type="parTrans" cxnId="{51E7F7A6-23E9-6649-A529-AF761616ABA0}">
      <dgm:prSet/>
      <dgm:spPr/>
      <dgm:t>
        <a:bodyPr/>
        <a:lstStyle/>
        <a:p>
          <a:endParaRPr lang="en-US"/>
        </a:p>
      </dgm:t>
    </dgm:pt>
    <dgm:pt modelId="{C6C039CC-9306-F84A-8CC3-3A7D7325E2D6}" type="sibTrans" cxnId="{51E7F7A6-23E9-6649-A529-AF761616ABA0}">
      <dgm:prSet/>
      <dgm:spPr/>
      <dgm:t>
        <a:bodyPr/>
        <a:lstStyle/>
        <a:p>
          <a:endParaRPr lang="en-US"/>
        </a:p>
      </dgm:t>
    </dgm:pt>
    <dgm:pt modelId="{BA7F2FAC-A7C4-B94B-BFE3-A124FC4CCB3A}" type="pres">
      <dgm:prSet presAssocID="{8D4899F2-D68D-D34B-A310-88046446C9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D5591-57E1-CC4B-907B-54FB8061FCE0}" type="pres">
      <dgm:prSet presAssocID="{5BC4B149-3C20-3743-8CB1-3D3416D162A6}" presName="dummy" presStyleCnt="0"/>
      <dgm:spPr/>
    </dgm:pt>
    <dgm:pt modelId="{4783B2ED-FAC2-D64E-B886-B2A9F3CC8145}" type="pres">
      <dgm:prSet presAssocID="{5BC4B149-3C20-3743-8CB1-3D3416D162A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028F0-A137-664D-A28B-3F085679D645}" type="pres">
      <dgm:prSet presAssocID="{DC32756D-0CB6-4B4A-A537-4A3F4C86BC57}" presName="sibTrans" presStyleLbl="node1" presStyleIdx="0" presStyleCnt="3"/>
      <dgm:spPr/>
      <dgm:t>
        <a:bodyPr/>
        <a:lstStyle/>
        <a:p>
          <a:endParaRPr lang="en-US"/>
        </a:p>
      </dgm:t>
    </dgm:pt>
    <dgm:pt modelId="{86A33928-ABB9-0447-ADA3-1D03AB71DACE}" type="pres">
      <dgm:prSet presAssocID="{54145D59-D502-3741-8453-D16166107D8E}" presName="dummy" presStyleCnt="0"/>
      <dgm:spPr/>
    </dgm:pt>
    <dgm:pt modelId="{857F11B2-740A-5942-82A4-285DA8FC249D}" type="pres">
      <dgm:prSet presAssocID="{54145D59-D502-3741-8453-D16166107D8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5A249-4E65-8B47-89F6-927E139F236D}" type="pres">
      <dgm:prSet presAssocID="{F444E123-813B-5A41-8B35-623D227C7230}" presName="sibTrans" presStyleLbl="node1" presStyleIdx="1" presStyleCnt="3"/>
      <dgm:spPr/>
      <dgm:t>
        <a:bodyPr/>
        <a:lstStyle/>
        <a:p>
          <a:endParaRPr lang="en-US"/>
        </a:p>
      </dgm:t>
    </dgm:pt>
    <dgm:pt modelId="{BD06A25D-143E-B54A-BA89-4E6EA2C72F55}" type="pres">
      <dgm:prSet presAssocID="{8FEC722B-F34A-0E48-A8B6-8FDE6CB2DDD4}" presName="dummy" presStyleCnt="0"/>
      <dgm:spPr/>
    </dgm:pt>
    <dgm:pt modelId="{B4E3BCB3-47D7-B443-AFD3-3A6DCAC7A6ED}" type="pres">
      <dgm:prSet presAssocID="{8FEC722B-F34A-0E48-A8B6-8FDE6CB2DDD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0FBCF-57FB-7040-8ACA-746FCF6485EA}" type="pres">
      <dgm:prSet presAssocID="{C6C039CC-9306-F84A-8CC3-3A7D7325E2D6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ACE8DDF-7D99-2749-A6E2-A04422F439D9}" type="presOf" srcId="{8FEC722B-F34A-0E48-A8B6-8FDE6CB2DDD4}" destId="{B4E3BCB3-47D7-B443-AFD3-3A6DCAC7A6ED}" srcOrd="0" destOrd="0" presId="urn:microsoft.com/office/officeart/2005/8/layout/cycle1"/>
    <dgm:cxn modelId="{C39E8A85-BDA6-3148-A652-3E216F899155}" srcId="{8D4899F2-D68D-D34B-A310-88046446C9CD}" destId="{54145D59-D502-3741-8453-D16166107D8E}" srcOrd="1" destOrd="0" parTransId="{EF1E0DA1-F745-8B43-A8D7-91EA2FB5F679}" sibTransId="{F444E123-813B-5A41-8B35-623D227C7230}"/>
    <dgm:cxn modelId="{184CAD9C-5F77-764F-8ED2-8B9329E11190}" type="presOf" srcId="{54145D59-D502-3741-8453-D16166107D8E}" destId="{857F11B2-740A-5942-82A4-285DA8FC249D}" srcOrd="0" destOrd="0" presId="urn:microsoft.com/office/officeart/2005/8/layout/cycle1"/>
    <dgm:cxn modelId="{F09BBD94-7F78-0042-9BC8-BF249E88EE7A}" type="presOf" srcId="{F444E123-813B-5A41-8B35-623D227C7230}" destId="{7E75A249-4E65-8B47-89F6-927E139F236D}" srcOrd="0" destOrd="0" presId="urn:microsoft.com/office/officeart/2005/8/layout/cycle1"/>
    <dgm:cxn modelId="{1E19ACCB-2CA4-394E-9001-3D8E3BC90F69}" srcId="{8D4899F2-D68D-D34B-A310-88046446C9CD}" destId="{5BC4B149-3C20-3743-8CB1-3D3416D162A6}" srcOrd="0" destOrd="0" parTransId="{EAA3A027-A80C-E849-B477-F6A094F4606F}" sibTransId="{DC32756D-0CB6-4B4A-A537-4A3F4C86BC57}"/>
    <dgm:cxn modelId="{D5CF8C3E-47EE-8B42-9C70-5CEE8442F950}" type="presOf" srcId="{C6C039CC-9306-F84A-8CC3-3A7D7325E2D6}" destId="{0160FBCF-57FB-7040-8ACA-746FCF6485EA}" srcOrd="0" destOrd="0" presId="urn:microsoft.com/office/officeart/2005/8/layout/cycle1"/>
    <dgm:cxn modelId="{51E7F7A6-23E9-6649-A529-AF761616ABA0}" srcId="{8D4899F2-D68D-D34B-A310-88046446C9CD}" destId="{8FEC722B-F34A-0E48-A8B6-8FDE6CB2DDD4}" srcOrd="2" destOrd="0" parTransId="{CB535F5A-5079-F544-A962-29BD4A4866D2}" sibTransId="{C6C039CC-9306-F84A-8CC3-3A7D7325E2D6}"/>
    <dgm:cxn modelId="{DDA06F35-D05F-1A4D-8421-B83DB775D52D}" type="presOf" srcId="{8D4899F2-D68D-D34B-A310-88046446C9CD}" destId="{BA7F2FAC-A7C4-B94B-BFE3-A124FC4CCB3A}" srcOrd="0" destOrd="0" presId="urn:microsoft.com/office/officeart/2005/8/layout/cycle1"/>
    <dgm:cxn modelId="{C9930F8E-B1BC-014A-B2FB-A8DD2BA082C1}" type="presOf" srcId="{5BC4B149-3C20-3743-8CB1-3D3416D162A6}" destId="{4783B2ED-FAC2-D64E-B886-B2A9F3CC8145}" srcOrd="0" destOrd="0" presId="urn:microsoft.com/office/officeart/2005/8/layout/cycle1"/>
    <dgm:cxn modelId="{916C0FC5-273C-424F-A7F9-76DB780F5B0B}" type="presOf" srcId="{DC32756D-0CB6-4B4A-A537-4A3F4C86BC57}" destId="{27F028F0-A137-664D-A28B-3F085679D645}" srcOrd="0" destOrd="0" presId="urn:microsoft.com/office/officeart/2005/8/layout/cycle1"/>
    <dgm:cxn modelId="{19943580-28F4-F54E-8288-20ED068E2A48}" type="presParOf" srcId="{BA7F2FAC-A7C4-B94B-BFE3-A124FC4CCB3A}" destId="{425D5591-57E1-CC4B-907B-54FB8061FCE0}" srcOrd="0" destOrd="0" presId="urn:microsoft.com/office/officeart/2005/8/layout/cycle1"/>
    <dgm:cxn modelId="{8D3D935C-53D2-4A40-9B8D-486A63F3A402}" type="presParOf" srcId="{BA7F2FAC-A7C4-B94B-BFE3-A124FC4CCB3A}" destId="{4783B2ED-FAC2-D64E-B886-B2A9F3CC8145}" srcOrd="1" destOrd="0" presId="urn:microsoft.com/office/officeart/2005/8/layout/cycle1"/>
    <dgm:cxn modelId="{9BD28CA9-BD4E-604D-93A1-DAFE4728DCFA}" type="presParOf" srcId="{BA7F2FAC-A7C4-B94B-BFE3-A124FC4CCB3A}" destId="{27F028F0-A137-664D-A28B-3F085679D645}" srcOrd="2" destOrd="0" presId="urn:microsoft.com/office/officeart/2005/8/layout/cycle1"/>
    <dgm:cxn modelId="{CABAAE41-B38C-FB4D-88DC-1D1F5D566F1E}" type="presParOf" srcId="{BA7F2FAC-A7C4-B94B-BFE3-A124FC4CCB3A}" destId="{86A33928-ABB9-0447-ADA3-1D03AB71DACE}" srcOrd="3" destOrd="0" presId="urn:microsoft.com/office/officeart/2005/8/layout/cycle1"/>
    <dgm:cxn modelId="{0816002D-094C-0549-A92C-66CB464A39CD}" type="presParOf" srcId="{BA7F2FAC-A7C4-B94B-BFE3-A124FC4CCB3A}" destId="{857F11B2-740A-5942-82A4-285DA8FC249D}" srcOrd="4" destOrd="0" presId="urn:microsoft.com/office/officeart/2005/8/layout/cycle1"/>
    <dgm:cxn modelId="{3B7EA45D-0427-2046-BB38-9F7CC2F3FE62}" type="presParOf" srcId="{BA7F2FAC-A7C4-B94B-BFE3-A124FC4CCB3A}" destId="{7E75A249-4E65-8B47-89F6-927E139F236D}" srcOrd="5" destOrd="0" presId="urn:microsoft.com/office/officeart/2005/8/layout/cycle1"/>
    <dgm:cxn modelId="{B7130078-D67C-8D4C-95FA-67523819DCDF}" type="presParOf" srcId="{BA7F2FAC-A7C4-B94B-BFE3-A124FC4CCB3A}" destId="{BD06A25D-143E-B54A-BA89-4E6EA2C72F55}" srcOrd="6" destOrd="0" presId="urn:microsoft.com/office/officeart/2005/8/layout/cycle1"/>
    <dgm:cxn modelId="{FCCACC72-4ABB-5843-B875-3EE0C2D6C51F}" type="presParOf" srcId="{BA7F2FAC-A7C4-B94B-BFE3-A124FC4CCB3A}" destId="{B4E3BCB3-47D7-B443-AFD3-3A6DCAC7A6ED}" srcOrd="7" destOrd="0" presId="urn:microsoft.com/office/officeart/2005/8/layout/cycle1"/>
    <dgm:cxn modelId="{17A44311-F3B3-CC47-B0FB-CBD8D35980D9}" type="presParOf" srcId="{BA7F2FAC-A7C4-B94B-BFE3-A124FC4CCB3A}" destId="{0160FBCF-57FB-7040-8ACA-746FCF6485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899F2-D68D-D34B-A310-88046446C9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4B149-3C20-3743-8CB1-3D3416D162A6}">
      <dgm:prSet phldrT="[Text]"/>
      <dgm:spPr/>
      <dgm:t>
        <a:bodyPr/>
        <a:lstStyle/>
        <a:p>
          <a:r>
            <a:rPr lang="en-US" altLang="zh-CN" dirty="0" smtClean="0"/>
            <a:t>Track </a:t>
          </a:r>
          <a:r>
            <a:rPr lang="el-GR" altLang="zh-CN" dirty="0" smtClean="0"/>
            <a:t>π</a:t>
          </a:r>
          <a:r>
            <a:rPr lang="en-US" altLang="zh-CN" dirty="0" smtClean="0"/>
            <a:t>+ in the individuals, calculate N</a:t>
          </a:r>
          <a:r>
            <a:rPr lang="el-GR" altLang="zh-CN" baseline="-25000" dirty="0" smtClean="0"/>
            <a:t>π</a:t>
          </a:r>
          <a:r>
            <a:rPr lang="el-GR" altLang="zh-CN" dirty="0" smtClean="0"/>
            <a:t> </a:t>
          </a:r>
          <a:r>
            <a:rPr lang="en-US" altLang="zh-CN" dirty="0" smtClean="0"/>
            <a:t>and </a:t>
          </a:r>
          <a:r>
            <a:rPr lang="en-US" altLang="zh-CN" dirty="0" smtClean="0">
              <a:solidFill>
                <a:srgbClr val="000000"/>
              </a:solidFill>
            </a:rPr>
            <a:t>N</a:t>
          </a:r>
          <a:r>
            <a:rPr lang="el-GR" altLang="zh-CN" baseline="-25000" dirty="0" smtClean="0">
              <a:solidFill>
                <a:srgbClr val="000000"/>
              </a:solidFill>
            </a:rPr>
            <a:t>μ,</a:t>
          </a:r>
          <a:r>
            <a:rPr lang="en-US" altLang="zh-CN" baseline="-25000" dirty="0" smtClean="0">
              <a:solidFill>
                <a:srgbClr val="000000"/>
              </a:solidFill>
            </a:rPr>
            <a:t>end </a:t>
          </a:r>
          <a:r>
            <a:rPr lang="en-US" altLang="zh-CN" baseline="0" dirty="0" smtClean="0">
              <a:solidFill>
                <a:srgbClr val="000000"/>
              </a:solidFill>
            </a:rPr>
            <a:t>for </a:t>
          </a:r>
          <a:r>
            <a:rPr lang="en-US" altLang="zh-CN" baseline="0" smtClean="0">
              <a:solidFill>
                <a:srgbClr val="000000"/>
              </a:solidFill>
            </a:rPr>
            <a:t>each case</a:t>
          </a:r>
          <a:endParaRPr lang="en-US" dirty="0">
            <a:solidFill>
              <a:srgbClr val="0000FF"/>
            </a:solidFill>
          </a:endParaRPr>
        </a:p>
      </dgm:t>
    </dgm:pt>
    <dgm:pt modelId="{EAA3A027-A80C-E849-B477-F6A094F4606F}" type="parTrans" cxnId="{1E19ACCB-2CA4-394E-9001-3D8E3BC90F69}">
      <dgm:prSet/>
      <dgm:spPr/>
      <dgm:t>
        <a:bodyPr/>
        <a:lstStyle/>
        <a:p>
          <a:endParaRPr lang="en-US"/>
        </a:p>
      </dgm:t>
    </dgm:pt>
    <dgm:pt modelId="{DC32756D-0CB6-4B4A-A537-4A3F4C86BC57}" type="sibTrans" cxnId="{1E19ACCB-2CA4-394E-9001-3D8E3BC90F69}">
      <dgm:prSet/>
      <dgm:spPr/>
      <dgm:t>
        <a:bodyPr/>
        <a:lstStyle/>
        <a:p>
          <a:endParaRPr lang="en-US"/>
        </a:p>
      </dgm:t>
    </dgm:pt>
    <dgm:pt modelId="{54145D59-D502-3741-8453-D16166107D8E}">
      <dgm:prSet phldrT="[Text]"/>
      <dgm:spPr/>
      <dgm:t>
        <a:bodyPr/>
        <a:lstStyle/>
        <a:p>
          <a:r>
            <a:rPr lang="en-US" altLang="zh-CN" dirty="0" smtClean="0"/>
            <a:t>Select the best individuals, make the offspring. A child</a:t>
          </a:r>
          <a:r>
            <a:rPr lang="zh-CN" altLang="en-US" dirty="0" smtClean="0"/>
            <a:t> </a:t>
          </a:r>
          <a:r>
            <a:rPr lang="en-US" altLang="zh-CN" dirty="0" smtClean="0"/>
            <a:t>generation is generated</a:t>
          </a:r>
          <a:endParaRPr lang="en-US" dirty="0"/>
        </a:p>
      </dgm:t>
    </dgm:pt>
    <dgm:pt modelId="{EF1E0DA1-F745-8B43-A8D7-91EA2FB5F679}" type="parTrans" cxnId="{C39E8A85-BDA6-3148-A652-3E216F899155}">
      <dgm:prSet/>
      <dgm:spPr/>
      <dgm:t>
        <a:bodyPr/>
        <a:lstStyle/>
        <a:p>
          <a:endParaRPr lang="en-US"/>
        </a:p>
      </dgm:t>
    </dgm:pt>
    <dgm:pt modelId="{F444E123-813B-5A41-8B35-623D227C7230}" type="sibTrans" cxnId="{C39E8A85-BDA6-3148-A652-3E216F899155}">
      <dgm:prSet/>
      <dgm:spPr/>
      <dgm:t>
        <a:bodyPr/>
        <a:lstStyle/>
        <a:p>
          <a:endParaRPr lang="en-US"/>
        </a:p>
      </dgm:t>
    </dgm:pt>
    <dgm:pt modelId="{8FEC722B-F34A-0E48-A8B6-8FDE6CB2DDD4}">
      <dgm:prSet phldrT="[Text]"/>
      <dgm:spPr/>
      <dgm:t>
        <a:bodyPr/>
        <a:lstStyle/>
        <a:p>
          <a:r>
            <a:rPr lang="en-US" altLang="zh-CN" dirty="0" smtClean="0"/>
            <a:t>Model the B-field in the horns, based on the parameters of each horn</a:t>
          </a:r>
          <a:endParaRPr lang="en-US" dirty="0"/>
        </a:p>
      </dgm:t>
    </dgm:pt>
    <dgm:pt modelId="{CB535F5A-5079-F544-A962-29BD4A4866D2}" type="parTrans" cxnId="{51E7F7A6-23E9-6649-A529-AF761616ABA0}">
      <dgm:prSet/>
      <dgm:spPr/>
      <dgm:t>
        <a:bodyPr/>
        <a:lstStyle/>
        <a:p>
          <a:endParaRPr lang="en-US"/>
        </a:p>
      </dgm:t>
    </dgm:pt>
    <dgm:pt modelId="{C6C039CC-9306-F84A-8CC3-3A7D7325E2D6}" type="sibTrans" cxnId="{51E7F7A6-23E9-6649-A529-AF761616ABA0}">
      <dgm:prSet/>
      <dgm:spPr/>
      <dgm:t>
        <a:bodyPr/>
        <a:lstStyle/>
        <a:p>
          <a:endParaRPr lang="en-US"/>
        </a:p>
      </dgm:t>
    </dgm:pt>
    <dgm:pt modelId="{BA7F2FAC-A7C4-B94B-BFE3-A124FC4CCB3A}" type="pres">
      <dgm:prSet presAssocID="{8D4899F2-D68D-D34B-A310-88046446C9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D5591-57E1-CC4B-907B-54FB8061FCE0}" type="pres">
      <dgm:prSet presAssocID="{5BC4B149-3C20-3743-8CB1-3D3416D162A6}" presName="dummy" presStyleCnt="0"/>
      <dgm:spPr/>
    </dgm:pt>
    <dgm:pt modelId="{4783B2ED-FAC2-D64E-B886-B2A9F3CC8145}" type="pres">
      <dgm:prSet presAssocID="{5BC4B149-3C20-3743-8CB1-3D3416D162A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028F0-A137-664D-A28B-3F085679D645}" type="pres">
      <dgm:prSet presAssocID="{DC32756D-0CB6-4B4A-A537-4A3F4C86BC57}" presName="sibTrans" presStyleLbl="node1" presStyleIdx="0" presStyleCnt="3"/>
      <dgm:spPr/>
      <dgm:t>
        <a:bodyPr/>
        <a:lstStyle/>
        <a:p>
          <a:endParaRPr lang="en-US"/>
        </a:p>
      </dgm:t>
    </dgm:pt>
    <dgm:pt modelId="{86A33928-ABB9-0447-ADA3-1D03AB71DACE}" type="pres">
      <dgm:prSet presAssocID="{54145D59-D502-3741-8453-D16166107D8E}" presName="dummy" presStyleCnt="0"/>
      <dgm:spPr/>
    </dgm:pt>
    <dgm:pt modelId="{857F11B2-740A-5942-82A4-285DA8FC249D}" type="pres">
      <dgm:prSet presAssocID="{54145D59-D502-3741-8453-D16166107D8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5A249-4E65-8B47-89F6-927E139F236D}" type="pres">
      <dgm:prSet presAssocID="{F444E123-813B-5A41-8B35-623D227C7230}" presName="sibTrans" presStyleLbl="node1" presStyleIdx="1" presStyleCnt="3"/>
      <dgm:spPr/>
      <dgm:t>
        <a:bodyPr/>
        <a:lstStyle/>
        <a:p>
          <a:endParaRPr lang="en-US"/>
        </a:p>
      </dgm:t>
    </dgm:pt>
    <dgm:pt modelId="{BD06A25D-143E-B54A-BA89-4E6EA2C72F55}" type="pres">
      <dgm:prSet presAssocID="{8FEC722B-F34A-0E48-A8B6-8FDE6CB2DDD4}" presName="dummy" presStyleCnt="0"/>
      <dgm:spPr/>
    </dgm:pt>
    <dgm:pt modelId="{B4E3BCB3-47D7-B443-AFD3-3A6DCAC7A6ED}" type="pres">
      <dgm:prSet presAssocID="{8FEC722B-F34A-0E48-A8B6-8FDE6CB2DDD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0FBCF-57FB-7040-8ACA-746FCF6485EA}" type="pres">
      <dgm:prSet presAssocID="{C6C039CC-9306-F84A-8CC3-3A7D7325E2D6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39E8A85-BDA6-3148-A652-3E216F899155}" srcId="{8D4899F2-D68D-D34B-A310-88046446C9CD}" destId="{54145D59-D502-3741-8453-D16166107D8E}" srcOrd="1" destOrd="0" parTransId="{EF1E0DA1-F745-8B43-A8D7-91EA2FB5F679}" sibTransId="{F444E123-813B-5A41-8B35-623D227C7230}"/>
    <dgm:cxn modelId="{1E19ACCB-2CA4-394E-9001-3D8E3BC90F69}" srcId="{8D4899F2-D68D-D34B-A310-88046446C9CD}" destId="{5BC4B149-3C20-3743-8CB1-3D3416D162A6}" srcOrd="0" destOrd="0" parTransId="{EAA3A027-A80C-E849-B477-F6A094F4606F}" sibTransId="{DC32756D-0CB6-4B4A-A537-4A3F4C86BC57}"/>
    <dgm:cxn modelId="{9A44DCB3-0319-774F-A1C3-4B8CC4ADAE89}" type="presOf" srcId="{C6C039CC-9306-F84A-8CC3-3A7D7325E2D6}" destId="{0160FBCF-57FB-7040-8ACA-746FCF6485EA}" srcOrd="0" destOrd="0" presId="urn:microsoft.com/office/officeart/2005/8/layout/cycle1"/>
    <dgm:cxn modelId="{3A1E6E24-E17C-E342-A447-9A174A1F18F8}" type="presOf" srcId="{54145D59-D502-3741-8453-D16166107D8E}" destId="{857F11B2-740A-5942-82A4-285DA8FC249D}" srcOrd="0" destOrd="0" presId="urn:microsoft.com/office/officeart/2005/8/layout/cycle1"/>
    <dgm:cxn modelId="{FADC3287-835F-4A44-86F1-951649C82E8E}" type="presOf" srcId="{8D4899F2-D68D-D34B-A310-88046446C9CD}" destId="{BA7F2FAC-A7C4-B94B-BFE3-A124FC4CCB3A}" srcOrd="0" destOrd="0" presId="urn:microsoft.com/office/officeart/2005/8/layout/cycle1"/>
    <dgm:cxn modelId="{51E7F7A6-23E9-6649-A529-AF761616ABA0}" srcId="{8D4899F2-D68D-D34B-A310-88046446C9CD}" destId="{8FEC722B-F34A-0E48-A8B6-8FDE6CB2DDD4}" srcOrd="2" destOrd="0" parTransId="{CB535F5A-5079-F544-A962-29BD4A4866D2}" sibTransId="{C6C039CC-9306-F84A-8CC3-3A7D7325E2D6}"/>
    <dgm:cxn modelId="{D53140A7-0731-6A42-808F-519D0CADADD8}" type="presOf" srcId="{8FEC722B-F34A-0E48-A8B6-8FDE6CB2DDD4}" destId="{B4E3BCB3-47D7-B443-AFD3-3A6DCAC7A6ED}" srcOrd="0" destOrd="0" presId="urn:microsoft.com/office/officeart/2005/8/layout/cycle1"/>
    <dgm:cxn modelId="{229274AF-B958-7747-AC86-5079DD95BC25}" type="presOf" srcId="{F444E123-813B-5A41-8B35-623D227C7230}" destId="{7E75A249-4E65-8B47-89F6-927E139F236D}" srcOrd="0" destOrd="0" presId="urn:microsoft.com/office/officeart/2005/8/layout/cycle1"/>
    <dgm:cxn modelId="{E929D18A-7CAB-F84B-850C-4E56A27045E9}" type="presOf" srcId="{5BC4B149-3C20-3743-8CB1-3D3416D162A6}" destId="{4783B2ED-FAC2-D64E-B886-B2A9F3CC8145}" srcOrd="0" destOrd="0" presId="urn:microsoft.com/office/officeart/2005/8/layout/cycle1"/>
    <dgm:cxn modelId="{73E4FCFD-3C2B-724E-8B15-AADC8FAD567D}" type="presOf" srcId="{DC32756D-0CB6-4B4A-A537-4A3F4C86BC57}" destId="{27F028F0-A137-664D-A28B-3F085679D645}" srcOrd="0" destOrd="0" presId="urn:microsoft.com/office/officeart/2005/8/layout/cycle1"/>
    <dgm:cxn modelId="{C1B31DB4-F54E-7042-B046-3B4CBE4FFAA0}" type="presParOf" srcId="{BA7F2FAC-A7C4-B94B-BFE3-A124FC4CCB3A}" destId="{425D5591-57E1-CC4B-907B-54FB8061FCE0}" srcOrd="0" destOrd="0" presId="urn:microsoft.com/office/officeart/2005/8/layout/cycle1"/>
    <dgm:cxn modelId="{81BE02CE-0653-E947-8BE5-FCA978EDE416}" type="presParOf" srcId="{BA7F2FAC-A7C4-B94B-BFE3-A124FC4CCB3A}" destId="{4783B2ED-FAC2-D64E-B886-B2A9F3CC8145}" srcOrd="1" destOrd="0" presId="urn:microsoft.com/office/officeart/2005/8/layout/cycle1"/>
    <dgm:cxn modelId="{E370D18F-6040-B64F-8F9D-C8884FDDA064}" type="presParOf" srcId="{BA7F2FAC-A7C4-B94B-BFE3-A124FC4CCB3A}" destId="{27F028F0-A137-664D-A28B-3F085679D645}" srcOrd="2" destOrd="0" presId="urn:microsoft.com/office/officeart/2005/8/layout/cycle1"/>
    <dgm:cxn modelId="{CE7CD10F-2622-784D-9EA4-752484AF8BD9}" type="presParOf" srcId="{BA7F2FAC-A7C4-B94B-BFE3-A124FC4CCB3A}" destId="{86A33928-ABB9-0447-ADA3-1D03AB71DACE}" srcOrd="3" destOrd="0" presId="urn:microsoft.com/office/officeart/2005/8/layout/cycle1"/>
    <dgm:cxn modelId="{B5C7061B-F36A-3143-87D9-904850F099E6}" type="presParOf" srcId="{BA7F2FAC-A7C4-B94B-BFE3-A124FC4CCB3A}" destId="{857F11B2-740A-5942-82A4-285DA8FC249D}" srcOrd="4" destOrd="0" presId="urn:microsoft.com/office/officeart/2005/8/layout/cycle1"/>
    <dgm:cxn modelId="{3EC79284-5062-BF40-8E80-A809EF39D68F}" type="presParOf" srcId="{BA7F2FAC-A7C4-B94B-BFE3-A124FC4CCB3A}" destId="{7E75A249-4E65-8B47-89F6-927E139F236D}" srcOrd="5" destOrd="0" presId="urn:microsoft.com/office/officeart/2005/8/layout/cycle1"/>
    <dgm:cxn modelId="{F6F0D812-4CB1-314B-B69F-C7EE200EFDE5}" type="presParOf" srcId="{BA7F2FAC-A7C4-B94B-BFE3-A124FC4CCB3A}" destId="{BD06A25D-143E-B54A-BA89-4E6EA2C72F55}" srcOrd="6" destOrd="0" presId="urn:microsoft.com/office/officeart/2005/8/layout/cycle1"/>
    <dgm:cxn modelId="{9E5B81C4-DBE3-9845-8386-23A97B7CE66D}" type="presParOf" srcId="{BA7F2FAC-A7C4-B94B-BFE3-A124FC4CCB3A}" destId="{B4E3BCB3-47D7-B443-AFD3-3A6DCAC7A6ED}" srcOrd="7" destOrd="0" presId="urn:microsoft.com/office/officeart/2005/8/layout/cycle1"/>
    <dgm:cxn modelId="{EEE18994-0652-4B45-BAE7-872655DDEE70}" type="presParOf" srcId="{BA7F2FAC-A7C4-B94B-BFE3-A124FC4CCB3A}" destId="{0160FBCF-57FB-7040-8ACA-746FCF6485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3B2ED-FAC2-D64E-B886-B2A9F3CC8145}">
      <dsp:nvSpPr>
        <dsp:cNvPr id="0" name=""/>
        <dsp:cNvSpPr/>
      </dsp:nvSpPr>
      <dsp:spPr>
        <a:xfrm>
          <a:off x="3917465" y="387950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Track </a:t>
          </a:r>
          <a:r>
            <a:rPr lang="el-GR" altLang="zh-CN" sz="2100" kern="1200" dirty="0" smtClean="0"/>
            <a:t>π</a:t>
          </a:r>
          <a:r>
            <a:rPr lang="en-US" altLang="zh-CN" sz="2100" kern="1200" dirty="0" smtClean="0"/>
            <a:t>+ in the individuals, calculate N</a:t>
          </a:r>
          <a:r>
            <a:rPr lang="el-GR" altLang="zh-CN" sz="2100" kern="1200" baseline="-25000" dirty="0" smtClean="0"/>
            <a:t>π</a:t>
          </a:r>
          <a:r>
            <a:rPr lang="el-GR" altLang="zh-CN" sz="2100" kern="1200" dirty="0" smtClean="0"/>
            <a:t> </a:t>
          </a:r>
          <a:r>
            <a:rPr lang="en-US" altLang="zh-CN" sz="2100" kern="1200" dirty="0" smtClean="0"/>
            <a:t>and </a:t>
          </a:r>
          <a:r>
            <a:rPr lang="en-US" altLang="zh-CN" sz="2100" kern="1200" dirty="0" smtClean="0">
              <a:solidFill>
                <a:srgbClr val="000000"/>
              </a:solidFill>
            </a:rPr>
            <a:t>N</a:t>
          </a:r>
          <a:r>
            <a:rPr lang="el-GR" altLang="zh-CN" sz="2100" kern="1200" baseline="-25000" dirty="0" smtClean="0">
              <a:solidFill>
                <a:srgbClr val="000000"/>
              </a:solidFill>
            </a:rPr>
            <a:t>μ,</a:t>
          </a:r>
          <a:r>
            <a:rPr lang="en-US" altLang="zh-CN" sz="2100" kern="1200" baseline="-25000" dirty="0" smtClean="0">
              <a:solidFill>
                <a:srgbClr val="000000"/>
              </a:solidFill>
            </a:rPr>
            <a:t>end </a:t>
          </a:r>
          <a:r>
            <a:rPr lang="en-US" altLang="zh-CN" sz="2100" kern="1200" baseline="0" dirty="0" smtClean="0">
              <a:solidFill>
                <a:srgbClr val="000000"/>
              </a:solidFill>
            </a:rPr>
            <a:t>for </a:t>
          </a:r>
          <a:r>
            <a:rPr lang="en-US" altLang="zh-CN" sz="2100" kern="1200" baseline="0" smtClean="0">
              <a:solidFill>
                <a:srgbClr val="000000"/>
              </a:solidFill>
            </a:rPr>
            <a:t>each case</a:t>
          </a:r>
          <a:endParaRPr lang="en-US" sz="2100" kern="1200" dirty="0">
            <a:solidFill>
              <a:srgbClr val="0000FF"/>
            </a:solidFill>
          </a:endParaRPr>
        </a:p>
      </dsp:txBody>
      <dsp:txXfrm>
        <a:off x="3917465" y="387950"/>
        <a:ext cx="1982768" cy="1982768"/>
      </dsp:txXfrm>
    </dsp:sp>
    <dsp:sp modelId="{27F028F0-A137-664D-A28B-3F085679D645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2961478"/>
            <a:gd name="adj4" fmla="val 53316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F11B2-740A-5942-82A4-285DA8FC249D}">
      <dsp:nvSpPr>
        <dsp:cNvPr id="0" name=""/>
        <dsp:cNvSpPr/>
      </dsp:nvSpPr>
      <dsp:spPr>
        <a:xfrm>
          <a:off x="2251994" y="3272631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Select the best individuals, make the offspring. A child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generation is generated</a:t>
          </a:r>
          <a:endParaRPr lang="en-US" sz="2100" kern="1200" dirty="0"/>
        </a:p>
      </dsp:txBody>
      <dsp:txXfrm>
        <a:off x="2251994" y="3272631"/>
        <a:ext cx="1982768" cy="1982768"/>
      </dsp:txXfrm>
    </dsp:sp>
    <dsp:sp modelId="{7E75A249-4E65-8B47-89F6-927E139F236D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10170048"/>
            <a:gd name="adj4" fmla="val 7261886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3BCB3-47D7-B443-AFD3-3A6DCAC7A6ED}">
      <dsp:nvSpPr>
        <dsp:cNvPr id="0" name=""/>
        <dsp:cNvSpPr/>
      </dsp:nvSpPr>
      <dsp:spPr>
        <a:xfrm>
          <a:off x="586523" y="387950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Model the B-field in the horns, based on the parameters of each horn</a:t>
          </a:r>
          <a:endParaRPr lang="en-US" sz="2100" kern="1200" dirty="0"/>
        </a:p>
      </dsp:txBody>
      <dsp:txXfrm>
        <a:off x="586523" y="387950"/>
        <a:ext cx="1982768" cy="1982768"/>
      </dsp:txXfrm>
    </dsp:sp>
    <dsp:sp modelId="{0160FBCF-57FB-7040-8ACA-746FCF6485EA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16854501"/>
            <a:gd name="adj4" fmla="val 14968863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3B2ED-FAC2-D64E-B886-B2A9F3CC8145}">
      <dsp:nvSpPr>
        <dsp:cNvPr id="0" name=""/>
        <dsp:cNvSpPr/>
      </dsp:nvSpPr>
      <dsp:spPr>
        <a:xfrm>
          <a:off x="3917465" y="387950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Track </a:t>
          </a:r>
          <a:r>
            <a:rPr lang="el-GR" altLang="zh-CN" sz="2100" kern="1200" dirty="0" smtClean="0"/>
            <a:t>π</a:t>
          </a:r>
          <a:r>
            <a:rPr lang="en-US" altLang="zh-CN" sz="2100" kern="1200" dirty="0" smtClean="0"/>
            <a:t>+ in the individuals, calculate N</a:t>
          </a:r>
          <a:r>
            <a:rPr lang="el-GR" altLang="zh-CN" sz="2100" kern="1200" baseline="-25000" dirty="0" smtClean="0"/>
            <a:t>π</a:t>
          </a:r>
          <a:r>
            <a:rPr lang="el-GR" altLang="zh-CN" sz="2100" kern="1200" dirty="0" smtClean="0"/>
            <a:t> </a:t>
          </a:r>
          <a:r>
            <a:rPr lang="en-US" altLang="zh-CN" sz="2100" kern="1200" dirty="0" smtClean="0"/>
            <a:t>and </a:t>
          </a:r>
          <a:r>
            <a:rPr lang="en-US" altLang="zh-CN" sz="2100" kern="1200" dirty="0" smtClean="0">
              <a:solidFill>
                <a:srgbClr val="000000"/>
              </a:solidFill>
            </a:rPr>
            <a:t>N</a:t>
          </a:r>
          <a:r>
            <a:rPr lang="el-GR" altLang="zh-CN" sz="2100" kern="1200" baseline="-25000" dirty="0" smtClean="0">
              <a:solidFill>
                <a:srgbClr val="000000"/>
              </a:solidFill>
            </a:rPr>
            <a:t>μ,</a:t>
          </a:r>
          <a:r>
            <a:rPr lang="en-US" altLang="zh-CN" sz="2100" kern="1200" baseline="-25000" dirty="0" smtClean="0">
              <a:solidFill>
                <a:srgbClr val="000000"/>
              </a:solidFill>
            </a:rPr>
            <a:t>end </a:t>
          </a:r>
          <a:r>
            <a:rPr lang="en-US" altLang="zh-CN" sz="2100" kern="1200" baseline="0" dirty="0" smtClean="0">
              <a:solidFill>
                <a:srgbClr val="000000"/>
              </a:solidFill>
            </a:rPr>
            <a:t>for </a:t>
          </a:r>
          <a:r>
            <a:rPr lang="en-US" altLang="zh-CN" sz="2100" kern="1200" baseline="0" smtClean="0">
              <a:solidFill>
                <a:srgbClr val="000000"/>
              </a:solidFill>
            </a:rPr>
            <a:t>each case</a:t>
          </a:r>
          <a:endParaRPr lang="en-US" sz="2100" kern="1200" dirty="0">
            <a:solidFill>
              <a:srgbClr val="0000FF"/>
            </a:solidFill>
          </a:endParaRPr>
        </a:p>
      </dsp:txBody>
      <dsp:txXfrm>
        <a:off x="3917465" y="387950"/>
        <a:ext cx="1982768" cy="1982768"/>
      </dsp:txXfrm>
    </dsp:sp>
    <dsp:sp modelId="{27F028F0-A137-664D-A28B-3F085679D645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2961478"/>
            <a:gd name="adj4" fmla="val 53316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F11B2-740A-5942-82A4-285DA8FC249D}">
      <dsp:nvSpPr>
        <dsp:cNvPr id="0" name=""/>
        <dsp:cNvSpPr/>
      </dsp:nvSpPr>
      <dsp:spPr>
        <a:xfrm>
          <a:off x="2251994" y="3272631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Select the best individuals, make the offspring. A child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generation is generated</a:t>
          </a:r>
          <a:endParaRPr lang="en-US" sz="2100" kern="1200" dirty="0"/>
        </a:p>
      </dsp:txBody>
      <dsp:txXfrm>
        <a:off x="2251994" y="3272631"/>
        <a:ext cx="1982768" cy="1982768"/>
      </dsp:txXfrm>
    </dsp:sp>
    <dsp:sp modelId="{7E75A249-4E65-8B47-89F6-927E139F236D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10170048"/>
            <a:gd name="adj4" fmla="val 7261886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3BCB3-47D7-B443-AFD3-3A6DCAC7A6ED}">
      <dsp:nvSpPr>
        <dsp:cNvPr id="0" name=""/>
        <dsp:cNvSpPr/>
      </dsp:nvSpPr>
      <dsp:spPr>
        <a:xfrm>
          <a:off x="586523" y="387950"/>
          <a:ext cx="1982768" cy="198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Model the B-field in the horns, based on the parameters of each horn</a:t>
          </a:r>
          <a:endParaRPr lang="en-US" sz="2100" kern="1200" dirty="0"/>
        </a:p>
      </dsp:txBody>
      <dsp:txXfrm>
        <a:off x="586523" y="387950"/>
        <a:ext cx="1982768" cy="1982768"/>
      </dsp:txXfrm>
    </dsp:sp>
    <dsp:sp modelId="{0160FBCF-57FB-7040-8ACA-746FCF6485EA}">
      <dsp:nvSpPr>
        <dsp:cNvPr id="0" name=""/>
        <dsp:cNvSpPr/>
      </dsp:nvSpPr>
      <dsp:spPr>
        <a:xfrm>
          <a:off x="901398" y="-1084"/>
          <a:ext cx="4683960" cy="4683960"/>
        </a:xfrm>
        <a:prstGeom prst="circularArrow">
          <a:avLst>
            <a:gd name="adj1" fmla="val 8255"/>
            <a:gd name="adj2" fmla="val 576636"/>
            <a:gd name="adj3" fmla="val 16854501"/>
            <a:gd name="adj4" fmla="val 14968863"/>
            <a:gd name="adj5" fmla="val 9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AB4F-7A7B-5F4C-AE10-FB02C98D021C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BC08C-9241-1E43-91D4-04B24264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2185D-7004-2F44-B630-F7E227741FFD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C727-467B-1846-B7B1-41C9E634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1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Far</a:t>
            </a:r>
            <a:r>
              <a:rPr lang="en-US" sz="1500" baseline="0" dirty="0" smtClean="0"/>
              <a:t> Detector Diameter: 5 meters; Near: 2.5 meters. Far detector length: 12-16 meters. Near detector roughly a quarter of the far one long.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# of </a:t>
            </a:r>
            <a:r>
              <a:rPr lang="en-US" dirty="0" err="1" smtClean="0"/>
              <a:t>muons</a:t>
            </a:r>
            <a:r>
              <a:rPr lang="en-US" dirty="0" smtClean="0"/>
              <a:t> at the end of decay</a:t>
            </a:r>
            <a:r>
              <a:rPr lang="en-US" baseline="0" dirty="0" smtClean="0"/>
              <a:t> straight: 29520;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 mass: 0.51</a:t>
            </a:r>
            <a:r>
              <a:rPr lang="en-US" baseline="0" dirty="0" smtClean="0"/>
              <a:t> MeV;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mass: 105.66 MeV; </a:t>
            </a:r>
            <a:r>
              <a:rPr lang="en-US" baseline="0" dirty="0" err="1" smtClean="0"/>
              <a:t>Tauon</a:t>
            </a:r>
            <a:r>
              <a:rPr lang="en-US" baseline="0" dirty="0" smtClean="0"/>
              <a:t> mass: 1.78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NuMI</a:t>
            </a:r>
            <a:r>
              <a:rPr lang="en-US" baseline="0" dirty="0" smtClean="0"/>
              <a:t> horn used on 46 cm Inconel yields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([ -1.43137807e-07,   1.21568903e-03])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The optimized horn for</a:t>
            </a:r>
            <a:r>
              <a:rPr lang="en-US" baseline="0" dirty="0" smtClean="0"/>
              <a:t> 46 cm Inc. target yields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([ -1.46935529e-07,   1.23467765e-03])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7473"/>
            <a:ext cx="8229599" cy="176812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sz="4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572" y="4193816"/>
            <a:ext cx="6515599" cy="628179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3F99-5F5F-1142-97DD-658DBE97A8BF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F4F-E1B4-0045-9613-09210FAD03C6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7217"/>
            <a:ext cx="2057400" cy="5128946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7217"/>
            <a:ext cx="6019800" cy="5128946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9BFD-D264-C84F-9E49-FD449A49F6B9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370"/>
            <a:ext cx="9144000" cy="5256794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0325-F50A-C543-B888-54C59BDFA608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28440"/>
            <a:ext cx="2895600" cy="252347"/>
          </a:xfr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12"/>
            <a:ext cx="2133600" cy="252347"/>
          </a:xfrm>
        </p:spPr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69370"/>
            <a:ext cx="4564523" cy="5256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523" y="869369"/>
            <a:ext cx="4579477" cy="525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8A81-C4EA-1F4D-9BD2-0DE2E3412C3B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0711"/>
            <a:ext cx="4040188" cy="721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2409"/>
            <a:ext cx="4040188" cy="3773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0711"/>
            <a:ext cx="4041775" cy="721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2409"/>
            <a:ext cx="4041775" cy="37737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EF-1F24-0249-8F00-1711807BE308}" type="datetime1">
              <a:rPr lang="en-US" smtClean="0"/>
              <a:t>5/20/14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1AE-0D20-2B49-95CD-2BD4E339D434}" type="datetime1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343D-444B-F84B-8DDF-44738987A956}" type="datetime1">
              <a:rPr lang="en-US" smtClean="0"/>
              <a:t>5/20/14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462"/>
            <a:ext cx="3008313" cy="10142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3462"/>
            <a:ext cx="5111750" cy="52227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7726"/>
            <a:ext cx="3008313" cy="4208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8FC-AFC9-5C42-AC88-6AEEF63BCA09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171"/>
            <a:ext cx="5486400" cy="37474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381-F5FB-004A-B7F6-31EFB4AA42C6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75000"/>
                <a:alpha val="66000"/>
              </a:schemeClr>
            </a:gs>
            <a:gs pos="100000">
              <a:schemeClr val="bg1">
                <a:lumMod val="85000"/>
                <a:alpha val="53000"/>
              </a:schemeClr>
            </a:gs>
            <a:gs pos="50000">
              <a:schemeClr val="accent3">
                <a:lumMod val="75000"/>
                <a:alpha val="6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1648"/>
            <a:ext cx="9144000" cy="51545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9128"/>
            <a:ext cx="1111196" cy="25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3F15-EC64-2440-9948-477E39E715E6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Ao Liu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D781-B12D-B84E-9526-74FF54ED02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uSTORMlogo.eps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6921" r="13152" b="14945"/>
          <a:stretch/>
        </p:blipFill>
        <p:spPr>
          <a:xfrm>
            <a:off x="-1" y="0"/>
            <a:ext cx="1594423" cy="869369"/>
          </a:xfrm>
          <a:prstGeom prst="rect">
            <a:avLst/>
          </a:prstGeom>
        </p:spPr>
      </p:pic>
      <p:pic>
        <p:nvPicPr>
          <p:cNvPr id="8" name="Picture 7" descr="IU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59" y="-4564"/>
            <a:ext cx="873933" cy="873933"/>
          </a:xfrm>
          <a:prstGeom prst="rect">
            <a:avLst/>
          </a:prstGeom>
        </p:spPr>
      </p:pic>
      <p:pic>
        <p:nvPicPr>
          <p:cNvPr id="9" name="Picture 8" descr="Fermilogo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99" y="9202"/>
            <a:ext cx="846132" cy="846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8395" y="0"/>
            <a:ext cx="5832763" cy="8693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8975" y="6488301"/>
            <a:ext cx="416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Fermilab,</a:t>
            </a:r>
            <a:r>
              <a:rPr lang="en-US" sz="1400" baseline="0" dirty="0" smtClean="0"/>
              <a:t> Indiana University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08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Horn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Optimization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for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nuSTORM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altLang="zh-CN" sz="2800" dirty="0" smtClean="0">
                <a:latin typeface="Times New Roman"/>
                <a:cs typeface="Times New Roman"/>
              </a:rPr>
              <a:t>HPTW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05/21/2014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572" y="4193816"/>
            <a:ext cx="6515599" cy="12404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Ao Liu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baseline="30000" dirty="0" smtClean="0">
                <a:solidFill>
                  <a:schemeClr val="tx1"/>
                </a:solidFill>
              </a:rPr>
              <a:t>A. </a:t>
            </a:r>
            <a:r>
              <a:rPr lang="en-US" baseline="30000" dirty="0" err="1" smtClean="0">
                <a:solidFill>
                  <a:schemeClr val="tx1"/>
                </a:solidFill>
              </a:rPr>
              <a:t>Bross</a:t>
            </a:r>
            <a:r>
              <a:rPr lang="en-US" baseline="30000" dirty="0" smtClean="0">
                <a:solidFill>
                  <a:schemeClr val="tx1"/>
                </a:solidFill>
              </a:rPr>
              <a:t>, D. </a:t>
            </a:r>
            <a:r>
              <a:rPr lang="en-US" baseline="30000" dirty="0" err="1" smtClean="0">
                <a:solidFill>
                  <a:schemeClr val="tx1"/>
                </a:solidFill>
              </a:rPr>
              <a:t>Neuffer</a:t>
            </a:r>
            <a:r>
              <a:rPr lang="en-US" baseline="300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Fermilab, Indiana University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1560" y="6228466"/>
            <a:ext cx="2895600" cy="26968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www.frankliuao.com</a:t>
            </a:r>
            <a:r>
              <a:rPr lang="en-US" dirty="0" smtClean="0"/>
              <a:t>/</a:t>
            </a:r>
            <a:r>
              <a:rPr lang="en-US" dirty="0" err="1" smtClean="0"/>
              <a:t>research.html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Muons from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P</a:t>
            </a:r>
            <a:r>
              <a:rPr lang="en-US" altLang="zh-CN" sz="2800" dirty="0" smtClean="0"/>
              <a:t>ions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en-US" altLang="zh-CN" sz="2800" dirty="0" smtClean="0"/>
              <a:t> the End of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Pion</a:t>
            </a:r>
            <a:r>
              <a:rPr lang="en-US" sz="2800" dirty="0" smtClean="0"/>
              <a:t> </a:t>
            </a:r>
            <a:r>
              <a:rPr lang="en-US" sz="2800" dirty="0" smtClean="0"/>
              <a:t>Beamline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" y="892473"/>
            <a:ext cx="4522407" cy="42321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 descr="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3" r="1274" b="25239"/>
          <a:stretch/>
        </p:blipFill>
        <p:spPr>
          <a:xfrm>
            <a:off x="2408220" y="5156201"/>
            <a:ext cx="4144985" cy="971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55" y="869368"/>
            <a:ext cx="4547096" cy="4255261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18480" y="5147733"/>
            <a:ext cx="2082853" cy="9803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Number of </a:t>
            </a:r>
            <a:r>
              <a:rPr lang="el-GR" altLang="zh-CN" sz="1500" dirty="0" smtClean="0"/>
              <a:t>μ</a:t>
            </a:r>
            <a:r>
              <a:rPr lang="en-US" altLang="zh-CN" sz="1500" dirty="0" smtClean="0"/>
              <a:t>+ in</a:t>
            </a:r>
            <a:r>
              <a:rPr lang="el-GR" altLang="zh-CN" sz="1500" dirty="0" smtClean="0"/>
              <a:t> 2</a:t>
            </a:r>
            <a:r>
              <a:rPr lang="en-US" altLang="zh-CN" sz="1500" dirty="0" smtClean="0"/>
              <a:t>000 </a:t>
            </a:r>
            <a:r>
              <a:rPr lang="el-GR" altLang="zh-CN" sz="1500" dirty="0" smtClean="0"/>
              <a:t>μ</a:t>
            </a:r>
            <a:r>
              <a:rPr lang="en-US" altLang="zh-CN" sz="1500" dirty="0" smtClean="0"/>
              <a:t>m needs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to be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maximized!</a:t>
            </a:r>
            <a:endParaRPr lang="en-US" sz="1500" dirty="0"/>
          </a:p>
        </p:txBody>
      </p:sp>
      <p:sp>
        <p:nvSpPr>
          <p:cNvPr id="10" name="Rounded Rectangle 9"/>
          <p:cNvSpPr/>
          <p:nvPr/>
        </p:nvSpPr>
        <p:spPr>
          <a:xfrm>
            <a:off x="6790214" y="5147733"/>
            <a:ext cx="2082853" cy="9803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>
                <a:solidFill>
                  <a:srgbClr val="0000FF"/>
                </a:solidFill>
              </a:rPr>
              <a:t>G4Beamline</a:t>
            </a:r>
            <a:r>
              <a:rPr lang="en-US" altLang="zh-CN" sz="1500" dirty="0" smtClean="0"/>
              <a:t> used as the tracking tool; </a:t>
            </a:r>
            <a:r>
              <a:rPr lang="en-US" altLang="zh-CN" sz="1500" dirty="0" smtClean="0">
                <a:solidFill>
                  <a:srgbClr val="0000FF"/>
                </a:solidFill>
              </a:rPr>
              <a:t>Geant4</a:t>
            </a:r>
            <a:r>
              <a:rPr lang="en-US" altLang="zh-CN" sz="1500" dirty="0" smtClean="0"/>
              <a:t> implemented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04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Muons from</a:t>
            </a:r>
            <a:r>
              <a:rPr lang="zh-CN" altLang="en-US" sz="2800" dirty="0"/>
              <a:t> </a:t>
            </a:r>
            <a:r>
              <a:rPr lang="en-US" altLang="zh-CN" sz="2800" dirty="0"/>
              <a:t>Pions</a:t>
            </a:r>
            <a:r>
              <a:rPr lang="zh-CN" altLang="en-US" sz="2800" dirty="0"/>
              <a:t> </a:t>
            </a:r>
            <a:r>
              <a:rPr lang="en-US" altLang="zh-CN" sz="2800" dirty="0"/>
              <a:t>at the End of the Pion</a:t>
            </a:r>
            <a:r>
              <a:rPr lang="en-US" sz="2800" dirty="0"/>
              <a:t> </a:t>
            </a:r>
            <a:r>
              <a:rPr lang="en-US" sz="2800" dirty="0" smtClean="0"/>
              <a:t>Beamline</a:t>
            </a:r>
            <a:r>
              <a:rPr lang="en-US" sz="2800" dirty="0" smtClean="0"/>
              <a:t> (Cont’d)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 descr="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3" r="1274" b="25239"/>
          <a:stretch/>
        </p:blipFill>
        <p:spPr>
          <a:xfrm>
            <a:off x="2470154" y="5248319"/>
            <a:ext cx="4066116" cy="953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2896" r="7223" b="4487"/>
          <a:stretch/>
        </p:blipFill>
        <p:spPr>
          <a:xfrm>
            <a:off x="1346199" y="869369"/>
            <a:ext cx="6350000" cy="434567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074527" y="1081382"/>
            <a:ext cx="1422206" cy="834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Green: Ring momentum acceptance</a:t>
            </a:r>
            <a:endParaRPr lang="en-US" sz="1500" dirty="0"/>
          </a:p>
        </p:txBody>
      </p:sp>
      <p:sp>
        <p:nvSpPr>
          <p:cNvPr id="14" name="Rounded Rectangle 13"/>
          <p:cNvSpPr/>
          <p:nvPr/>
        </p:nvSpPr>
        <p:spPr>
          <a:xfrm>
            <a:off x="7014635" y="1269998"/>
            <a:ext cx="1464732" cy="1174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Red: </a:t>
            </a:r>
            <a:r>
              <a:rPr lang="en-US" sz="1500" dirty="0" smtClean="0"/>
              <a:t>Extract</a:t>
            </a:r>
          </a:p>
          <a:p>
            <a:pPr algn="ctr"/>
            <a:r>
              <a:rPr lang="en-US" sz="1500" dirty="0" smtClean="0"/>
              <a:t>for muon cooling studies</a:t>
            </a:r>
            <a:endParaRPr lang="en-US" sz="1500" dirty="0"/>
          </a:p>
        </p:txBody>
      </p:sp>
      <p:sp>
        <p:nvSpPr>
          <p:cNvPr id="16" name="Rounded Rectangle 15"/>
          <p:cNvSpPr/>
          <p:nvPr/>
        </p:nvSpPr>
        <p:spPr>
          <a:xfrm>
            <a:off x="3649133" y="3341982"/>
            <a:ext cx="1422206" cy="834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Number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we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need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to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maximize!</a:t>
            </a:r>
            <a:endParaRPr lang="en-US" sz="15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3" y="2641605"/>
            <a:ext cx="762000" cy="4764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500" dirty="0" smtClean="0"/>
              <a:t>0</a:t>
            </a:r>
            <a:r>
              <a:rPr lang="en-US" altLang="zh-CN" sz="1500" dirty="0" smtClean="0"/>
              <a:t>.012</a:t>
            </a:r>
            <a:r>
              <a:rPr lang="en-US" altLang="zh-CN" sz="1500" dirty="0"/>
              <a:t> </a:t>
            </a:r>
            <a:r>
              <a:rPr lang="en-US" altLang="zh-CN" sz="1500" dirty="0" smtClean="0"/>
              <a:t>/ POT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04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Goal(s)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Single</a:t>
            </a:r>
            <a:r>
              <a:rPr lang="zh-CN" alt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Goal:  Maximize muons 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en-US" sz="2400" dirty="0" smtClean="0"/>
              <a:t> transverse and momentum acceptance of the ring -- </a:t>
            </a:r>
          </a:p>
          <a:p>
            <a:pPr lvl="1"/>
            <a:r>
              <a:rPr lang="en-US" sz="2000" dirty="0" smtClean="0"/>
              <a:t>Why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directly use this criterion:</a:t>
            </a:r>
          </a:p>
          <a:p>
            <a:pPr lvl="2"/>
            <a:r>
              <a:rPr lang="en-US" sz="1800" dirty="0" smtClean="0"/>
              <a:t>Phase space of pions from each horn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design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is different, need to re-match the optics;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Need </a:t>
            </a:r>
            <a:r>
              <a:rPr lang="en-US" sz="1800" dirty="0" smtClean="0">
                <a:solidFill>
                  <a:srgbClr val="000000"/>
                </a:solidFill>
              </a:rPr>
              <a:t>full </a:t>
            </a:r>
            <a:r>
              <a:rPr lang="en-US" sz="1800" dirty="0" smtClean="0">
                <a:solidFill>
                  <a:srgbClr val="000000"/>
                </a:solidFill>
              </a:rPr>
              <a:t>Monte</a:t>
            </a:r>
            <a:r>
              <a:rPr lang="zh-CN" alt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Carlo simulation for each design;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Too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much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computing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power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and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time</a:t>
            </a:r>
          </a:p>
          <a:p>
            <a:r>
              <a:rPr lang="en-US" altLang="zh-CN" sz="2400" dirty="0" smtClean="0">
                <a:solidFill>
                  <a:srgbClr val="008000"/>
                </a:solidFill>
              </a:rPr>
              <a:t>Alternative </a:t>
            </a:r>
            <a:r>
              <a:rPr lang="en-US" altLang="zh-CN" sz="2400" dirty="0" smtClean="0">
                <a:solidFill>
                  <a:srgbClr val="000000"/>
                </a:solidFill>
              </a:rPr>
              <a:t>Goal</a:t>
            </a:r>
            <a:r>
              <a:rPr lang="en-US" altLang="zh-CN" sz="2400" dirty="0" smtClean="0">
                <a:solidFill>
                  <a:srgbClr val="008000"/>
                </a:solidFill>
              </a:rPr>
              <a:t>s: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</a:rPr>
              <a:t>For </a:t>
            </a:r>
            <a:r>
              <a:rPr lang="en-US" altLang="zh-CN" sz="2000" dirty="0" smtClean="0">
                <a:solidFill>
                  <a:srgbClr val="000000"/>
                </a:solidFill>
              </a:rPr>
              <a:t>horns </a:t>
            </a:r>
            <a:r>
              <a:rPr lang="en-US" altLang="zh-CN" sz="2000" dirty="0" smtClean="0">
                <a:solidFill>
                  <a:srgbClr val="000000"/>
                </a:solidFill>
              </a:rPr>
              <a:t>collecting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pions</a:t>
            </a:r>
            <a:r>
              <a:rPr lang="en-US" altLang="zh-CN" sz="2000" dirty="0" smtClean="0">
                <a:solidFill>
                  <a:srgbClr val="000000"/>
                </a:solidFill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for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which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the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optics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can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be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matched,</a:t>
            </a:r>
          </a:p>
          <a:p>
            <a:pPr lvl="1"/>
            <a:r>
              <a:rPr lang="en-US" altLang="zh-CN" sz="2000" dirty="0" smtClean="0">
                <a:solidFill>
                  <a:srgbClr val="008000"/>
                </a:solidFill>
              </a:rPr>
              <a:t>Maximize</a:t>
            </a:r>
            <a:r>
              <a:rPr lang="zh-CN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muons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within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3.8+-10%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GeV</a:t>
            </a:r>
            <a:r>
              <a:rPr lang="en-US" altLang="zh-CN" sz="2000" dirty="0" smtClean="0">
                <a:solidFill>
                  <a:srgbClr val="000000"/>
                </a:solidFill>
              </a:rPr>
              <a:t>/c, at the end of the production </a:t>
            </a:r>
            <a:r>
              <a:rPr lang="en-US" altLang="zh-CN" sz="2000" dirty="0" smtClean="0">
                <a:solidFill>
                  <a:srgbClr val="000000"/>
                </a:solidFill>
              </a:rPr>
              <a:t>straight (</a:t>
            </a:r>
            <a:r>
              <a:rPr lang="en-US" altLang="zh-CN" sz="2000" dirty="0" smtClean="0">
                <a:solidFill>
                  <a:srgbClr val="008000"/>
                </a:solidFill>
              </a:rPr>
              <a:t>N</a:t>
            </a:r>
            <a:r>
              <a:rPr lang="el-GR" altLang="zh-CN" sz="2000" baseline="-25000" dirty="0" smtClean="0">
                <a:solidFill>
                  <a:srgbClr val="008000"/>
                </a:solidFill>
              </a:rPr>
              <a:t>μ</a:t>
            </a:r>
            <a:r>
              <a:rPr lang="el-GR" altLang="zh-CN" sz="2000" baseline="-25000" dirty="0" smtClean="0">
                <a:solidFill>
                  <a:srgbClr val="008000"/>
                </a:solidFill>
              </a:rPr>
              <a:t>,</a:t>
            </a:r>
            <a:r>
              <a:rPr lang="en-US" altLang="zh-CN" sz="2000" baseline="-25000" dirty="0" smtClean="0">
                <a:solidFill>
                  <a:srgbClr val="008000"/>
                </a:solidFill>
              </a:rPr>
              <a:t>end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altLang="zh-CN" sz="2000" dirty="0" smtClean="0">
                <a:solidFill>
                  <a:srgbClr val="008000"/>
                </a:solidFill>
              </a:rPr>
              <a:t>Maximize </a:t>
            </a:r>
            <a:r>
              <a:rPr lang="en-US" altLang="zh-CN" sz="2100" dirty="0" smtClean="0">
                <a:solidFill>
                  <a:srgbClr val="0000FF"/>
                </a:solidFill>
              </a:rPr>
              <a:t>pions</a:t>
            </a:r>
            <a:r>
              <a:rPr lang="en-US" altLang="zh-CN" sz="2100" dirty="0" smtClean="0"/>
              <a:t> </a:t>
            </a:r>
            <a:r>
              <a:rPr lang="en-US" altLang="zh-CN" sz="2100" dirty="0"/>
              <a:t>within 2000 </a:t>
            </a:r>
            <a:r>
              <a:rPr lang="el-GR" altLang="zh-CN" sz="2100" dirty="0" smtClean="0"/>
              <a:t>μ</a:t>
            </a:r>
            <a:r>
              <a:rPr lang="en-US" altLang="zh-CN" sz="2100" dirty="0" smtClean="0"/>
              <a:t>m</a:t>
            </a:r>
            <a:r>
              <a:rPr lang="zh-CN" altLang="zh-CN" sz="2100" dirty="0" smtClean="0"/>
              <a:t> </a:t>
            </a:r>
            <a:r>
              <a:rPr lang="en-US" altLang="zh-CN" sz="2100" dirty="0" smtClean="0"/>
              <a:t>at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the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end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of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the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horn</a:t>
            </a:r>
            <a:r>
              <a:rPr lang="zh-CN" altLang="zh-CN" sz="2100" dirty="0"/>
              <a:t> </a:t>
            </a:r>
            <a:r>
              <a:rPr lang="en-US" altLang="zh-CN" sz="2100" dirty="0" smtClean="0"/>
              <a:t>(</a:t>
            </a:r>
            <a:r>
              <a:rPr lang="en-US" altLang="zh-CN" sz="2100" dirty="0" smtClean="0">
                <a:solidFill>
                  <a:srgbClr val="008000"/>
                </a:solidFill>
              </a:rPr>
              <a:t>N</a:t>
            </a:r>
            <a:r>
              <a:rPr lang="el-GR" altLang="zh-CN" sz="2100" baseline="-25000" dirty="0" smtClean="0">
                <a:solidFill>
                  <a:srgbClr val="008000"/>
                </a:solidFill>
              </a:rPr>
              <a:t>π</a:t>
            </a:r>
            <a:r>
              <a:rPr lang="en-US" altLang="zh-CN" sz="2100" dirty="0" smtClean="0"/>
              <a:t>)</a:t>
            </a:r>
            <a:endParaRPr lang="en-US" altLang="zh-CN" sz="21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en-US" altLang="zh-CN" sz="2000" dirty="0" smtClean="0"/>
              <a:t>They </a:t>
            </a:r>
            <a:r>
              <a:rPr lang="en-US" altLang="zh-CN" sz="2000" dirty="0" smtClean="0"/>
              <a:t>must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 </a:t>
            </a:r>
            <a:r>
              <a:rPr lang="en-US" altLang="zh-CN" sz="2000" dirty="0" smtClean="0"/>
              <a:t>optimized </a:t>
            </a:r>
            <a:r>
              <a:rPr lang="en-US" altLang="zh-CN" sz="2000" dirty="0" smtClean="0">
                <a:solidFill>
                  <a:srgbClr val="0000FF"/>
                </a:solidFill>
              </a:rPr>
              <a:t>simultaneously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– No formula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 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     analytical correlation of the two.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206570"/>
            <a:ext cx="533400" cy="855132"/>
            <a:chOff x="457200" y="2015068"/>
            <a:chExt cx="533400" cy="643465"/>
          </a:xfrm>
        </p:grpSpPr>
        <p:sp>
          <p:nvSpPr>
            <p:cNvPr id="9" name="Left Bracket 8"/>
            <p:cNvSpPr/>
            <p:nvPr/>
          </p:nvSpPr>
          <p:spPr>
            <a:xfrm>
              <a:off x="838200" y="2015068"/>
              <a:ext cx="152400" cy="414866"/>
            </a:xfrm>
            <a:prstGeom prst="leftBracke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rved Right Arrow 16"/>
            <p:cNvSpPr/>
            <p:nvPr/>
          </p:nvSpPr>
          <p:spPr>
            <a:xfrm>
              <a:off x="457200" y="2201333"/>
              <a:ext cx="381000" cy="457200"/>
            </a:xfrm>
            <a:prstGeom prst="curvedRightArrow">
              <a:avLst>
                <a:gd name="adj1" fmla="val 1557"/>
                <a:gd name="adj2" fmla="val 27517"/>
                <a:gd name="adj3" fmla="val 4444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29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Maximizing </a:t>
            </a:r>
            <a:r>
              <a:rPr lang="en-US" altLang="zh-CN" sz="2800" dirty="0">
                <a:solidFill>
                  <a:srgbClr val="000000"/>
                </a:solidFill>
              </a:rPr>
              <a:t>N</a:t>
            </a:r>
            <a:r>
              <a:rPr lang="el-GR" altLang="zh-CN" sz="2800" baseline="-25000" dirty="0">
                <a:solidFill>
                  <a:srgbClr val="000000"/>
                </a:solidFill>
              </a:rPr>
              <a:t>μ,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end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" y="869369"/>
            <a:ext cx="2553239" cy="5256795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π</a:t>
            </a:r>
            <a:r>
              <a:rPr lang="en-US" sz="2200" dirty="0" smtClean="0"/>
              <a:t>+ after the horn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are</a:t>
            </a:r>
            <a:r>
              <a:rPr lang="en-US" sz="2200" dirty="0" smtClean="0"/>
              <a:t> linearly distributed in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4-6 </a:t>
            </a:r>
            <a:r>
              <a:rPr lang="en-US" sz="2200" dirty="0" err="1" smtClean="0"/>
              <a:t>GeV</a:t>
            </a:r>
            <a:r>
              <a:rPr lang="en-US" sz="2200" dirty="0" smtClean="0"/>
              <a:t>/c (                        ), </a:t>
            </a:r>
            <a:r>
              <a:rPr lang="en-US" altLang="zh-CN" sz="2200" dirty="0" smtClean="0"/>
              <a:t>the</a:t>
            </a:r>
            <a:r>
              <a:rPr lang="zh-CN" altLang="en-US" sz="2200" dirty="0" smtClean="0"/>
              <a:t> </a:t>
            </a:r>
            <a:r>
              <a:rPr lang="el-GR" sz="2200" dirty="0" smtClean="0"/>
              <a:t>μ</a:t>
            </a:r>
            <a:r>
              <a:rPr lang="en-US" sz="2200" dirty="0" smtClean="0"/>
              <a:t>+ within 3.8±10% </a:t>
            </a:r>
            <a:r>
              <a:rPr lang="en-US" sz="2200" dirty="0" err="1" smtClean="0"/>
              <a:t>GeV</a:t>
            </a:r>
            <a:r>
              <a:rPr lang="en-US" sz="2200" dirty="0" smtClean="0"/>
              <a:t>/c from the </a:t>
            </a:r>
            <a:r>
              <a:rPr lang="en-US" sz="2200" i="1" dirty="0" smtClean="0">
                <a:solidFill>
                  <a:srgbClr val="008000"/>
                </a:solidFill>
              </a:rPr>
              <a:t>N</a:t>
            </a:r>
            <a:r>
              <a:rPr lang="en-US" sz="2200" i="1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/>
              <a:t> </a:t>
            </a:r>
            <a:r>
              <a:rPr lang="el-GR" sz="2200" dirty="0" smtClean="0"/>
              <a:t>π</a:t>
            </a:r>
            <a:r>
              <a:rPr lang="en-US" sz="2200" dirty="0" smtClean="0"/>
              <a:t>+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within</a:t>
            </a:r>
            <a:r>
              <a:rPr lang="en-US" sz="2200" dirty="0" smtClean="0"/>
              <a:t> </a:t>
            </a:r>
            <a:r>
              <a:rPr lang="en-US" altLang="zh-CN" sz="2200" i="1" dirty="0" smtClean="0"/>
              <a:t>P</a:t>
            </a:r>
            <a:r>
              <a:rPr lang="en-US" altLang="zh-CN" sz="2200" i="1" baseline="-25000" dirty="0" smtClean="0"/>
              <a:t>0</a:t>
            </a:r>
            <a:r>
              <a:rPr lang="en-US" sz="2200" i="1" dirty="0" smtClean="0"/>
              <a:t>x(1±m)</a:t>
            </a:r>
            <a:r>
              <a:rPr lang="en-US" sz="2200" dirty="0" smtClean="0"/>
              <a:t> </a:t>
            </a:r>
            <a:r>
              <a:rPr lang="en-US" sz="2200" dirty="0" err="1" smtClean="0"/>
              <a:t>GeV</a:t>
            </a:r>
            <a:r>
              <a:rPr lang="en-US" sz="2200" dirty="0"/>
              <a:t>/c can</a:t>
            </a:r>
            <a:r>
              <a:rPr lang="zh-CN" altLang="en-US" sz="2200" dirty="0"/>
              <a:t> </a:t>
            </a:r>
            <a:r>
              <a:rPr lang="en-US" altLang="zh-CN" sz="2200" dirty="0"/>
              <a:t>be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estimated</a:t>
            </a:r>
            <a:r>
              <a:rPr lang="en-US" sz="2200" dirty="0" smtClean="0"/>
              <a:t>.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altLang="zh-CN" sz="2200" dirty="0" smtClean="0">
                <a:solidFill>
                  <a:srgbClr val="008000"/>
                </a:solidFill>
              </a:rPr>
              <a:t>m=</a:t>
            </a:r>
            <a:r>
              <a:rPr lang="el-GR" altLang="zh-CN" sz="2200" dirty="0" smtClean="0">
                <a:solidFill>
                  <a:srgbClr val="008000"/>
                </a:solidFill>
              </a:rPr>
              <a:t>Δ</a:t>
            </a:r>
            <a:r>
              <a:rPr lang="en-US" altLang="zh-CN" sz="2200" dirty="0" smtClean="0">
                <a:solidFill>
                  <a:srgbClr val="008000"/>
                </a:solidFill>
              </a:rPr>
              <a:t>P/P</a:t>
            </a:r>
            <a:r>
              <a:rPr lang="en-US" altLang="zh-CN" sz="2200" baseline="-25000" dirty="0" smtClean="0">
                <a:solidFill>
                  <a:srgbClr val="008000"/>
                </a:solidFill>
              </a:rPr>
              <a:t>0 </a:t>
            </a:r>
            <a:r>
              <a:rPr lang="en-US" altLang="zh-CN" sz="2200" dirty="0" smtClean="0">
                <a:solidFill>
                  <a:srgbClr val="008000"/>
                </a:solidFill>
              </a:rPr>
              <a:t>and P</a:t>
            </a:r>
            <a:r>
              <a:rPr lang="en-US" altLang="zh-CN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altLang="zh-CN" sz="2200" dirty="0" smtClean="0">
                <a:solidFill>
                  <a:srgbClr val="008000"/>
                </a:solidFill>
              </a:rPr>
              <a:t>=5 </a:t>
            </a:r>
            <a:r>
              <a:rPr lang="en-US" altLang="zh-CN" sz="2200" dirty="0" err="1" smtClean="0">
                <a:solidFill>
                  <a:srgbClr val="008000"/>
                </a:solidFill>
              </a:rPr>
              <a:t>GeV</a:t>
            </a:r>
            <a:r>
              <a:rPr lang="en-US" altLang="zh-CN" sz="2200" dirty="0" smtClean="0">
                <a:solidFill>
                  <a:srgbClr val="008000"/>
                </a:solidFill>
              </a:rPr>
              <a:t>/c</a:t>
            </a:r>
            <a:r>
              <a:rPr lang="en-US" altLang="zh-CN" sz="2200" dirty="0" smtClean="0"/>
              <a:t>) 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 descr="Screen Shot 2013-11-20 at 10.08.22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-351"/>
          <a:stretch/>
        </p:blipFill>
        <p:spPr>
          <a:xfrm>
            <a:off x="2553240" y="869369"/>
            <a:ext cx="6590760" cy="5256795"/>
          </a:xfrm>
        </p:spPr>
      </p:pic>
      <p:sp>
        <p:nvSpPr>
          <p:cNvPr id="9" name="Line Callout 1 8"/>
          <p:cNvSpPr/>
          <p:nvPr/>
        </p:nvSpPr>
        <p:spPr>
          <a:xfrm>
            <a:off x="6299199" y="2556932"/>
            <a:ext cx="2387600" cy="1798049"/>
          </a:xfrm>
          <a:prstGeom prst="borderCallout1">
            <a:avLst>
              <a:gd name="adj1" fmla="val 47681"/>
              <a:gd name="adj2" fmla="val -120"/>
              <a:gd name="adj3" fmla="val 25911"/>
              <a:gd name="adj4" fmla="val -355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tracking in G4BL well matches the estimation. (Both for Inconel and Graphite)</a:t>
            </a:r>
          </a:p>
          <a:p>
            <a:pPr algn="ctr"/>
            <a:r>
              <a:rPr lang="en-US" dirty="0" smtClean="0"/>
              <a:t>Maximum value found at m=0.18.</a:t>
            </a:r>
          </a:p>
        </p:txBody>
      </p:sp>
      <p:pic>
        <p:nvPicPr>
          <p:cNvPr id="3" name="Picture 2" descr="Screen Shot 2014-05-15 at 4.1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1" y="4626100"/>
            <a:ext cx="4740873" cy="514162"/>
          </a:xfrm>
          <a:prstGeom prst="rect">
            <a:avLst/>
          </a:prstGeom>
        </p:spPr>
      </p:pic>
      <p:pic>
        <p:nvPicPr>
          <p:cNvPr id="11" name="Picture 10" descr="Screen Shot 2014-05-15 at 4.54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6" y="2245215"/>
            <a:ext cx="1969732" cy="339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0728" y="5735666"/>
            <a:ext cx="384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m</a:t>
            </a:r>
            <a:r>
              <a:rPr lang="en-US" altLang="zh-CN" sz="1100" dirty="0" smtClean="0"/>
              <a:t>=</a:t>
            </a:r>
            <a:r>
              <a:rPr lang="en-US" altLang="zh-CN" sz="1100" baseline="-25000" dirty="0" smtClean="0"/>
              <a:t> </a:t>
            </a:r>
            <a:endParaRPr lang="en-US" sz="1100" dirty="0"/>
          </a:p>
        </p:txBody>
      </p:sp>
      <p:pic>
        <p:nvPicPr>
          <p:cNvPr id="13" name="Picture 12" descr="Screen Shot 2014-05-20 at 7.35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9" y="5234440"/>
            <a:ext cx="5272615" cy="40045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01854" y="5048250"/>
            <a:ext cx="0" cy="186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8931" y="5048250"/>
            <a:ext cx="0" cy="186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13815" y="5049245"/>
            <a:ext cx="0" cy="186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7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</a:t>
            </a:r>
            <a:r>
              <a:rPr lang="en-US" altLang="zh-CN" dirty="0" smtClean="0">
                <a:solidFill>
                  <a:srgbClr val="000000"/>
                </a:solidFill>
              </a:rPr>
              <a:t>N</a:t>
            </a:r>
            <a:r>
              <a:rPr lang="el-GR" altLang="zh-CN" baseline="-25000" dirty="0" smtClean="0">
                <a:solidFill>
                  <a:srgbClr val="000000"/>
                </a:solidFill>
              </a:rPr>
              <a:t>π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l-GR" dirty="0" smtClean="0"/>
              <a:t>π</a:t>
            </a:r>
            <a:r>
              <a:rPr lang="en-US" dirty="0" smtClean="0"/>
              <a:t>+ beams from different </a:t>
            </a:r>
            <a:r>
              <a:rPr lang="en-US" dirty="0" smtClean="0"/>
              <a:t>horn collections</a:t>
            </a:r>
            <a:r>
              <a:rPr lang="en-US" dirty="0" smtClean="0"/>
              <a:t> </a:t>
            </a:r>
            <a:r>
              <a:rPr lang="en-US" dirty="0" smtClean="0"/>
              <a:t>have very different phase space </a:t>
            </a:r>
            <a:r>
              <a:rPr lang="en-US" dirty="0" smtClean="0"/>
              <a:t>distributions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Distorted</a:t>
            </a:r>
            <a:r>
              <a:rPr lang="en-US" dirty="0" smtClean="0"/>
              <a:t> bivariate Gaussian in the phase space – </a:t>
            </a:r>
            <a:r>
              <a:rPr lang="en-US" dirty="0" smtClean="0"/>
              <a:t>must be </a:t>
            </a:r>
            <a:r>
              <a:rPr lang="en-US" dirty="0" smtClean="0"/>
              <a:t>fitted in order to obtain </a:t>
            </a:r>
            <a:r>
              <a:rPr lang="en-US" dirty="0" err="1" smtClean="0">
                <a:solidFill>
                  <a:srgbClr val="008000"/>
                </a:solidFill>
              </a:rPr>
              <a:t>Twiss</a:t>
            </a:r>
            <a:r>
              <a:rPr lang="en-US" dirty="0" smtClean="0">
                <a:solidFill>
                  <a:srgbClr val="008000"/>
                </a:solidFill>
              </a:rPr>
              <a:t> (Optics)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parameters for matching;</a:t>
            </a:r>
          </a:p>
          <a:p>
            <a:pPr lvl="1"/>
            <a:r>
              <a:rPr lang="en-US" altLang="zh-CN" dirty="0" smtClean="0">
                <a:solidFill>
                  <a:srgbClr val="008000"/>
                </a:solidFill>
              </a:rPr>
              <a:t>N</a:t>
            </a:r>
            <a:r>
              <a:rPr lang="el-GR" altLang="zh-CN" baseline="-25000" dirty="0" smtClean="0">
                <a:solidFill>
                  <a:srgbClr val="008000"/>
                </a:solidFill>
              </a:rPr>
              <a:t>π</a:t>
            </a:r>
            <a:r>
              <a:rPr lang="en-US" altLang="zh-CN" baseline="-25000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obtained from counting </a:t>
            </a:r>
            <a:r>
              <a:rPr lang="el-GR" altLang="zh-CN" dirty="0" smtClean="0">
                <a:solidFill>
                  <a:srgbClr val="000000"/>
                </a:solidFill>
              </a:rPr>
              <a:t>π</a:t>
            </a:r>
            <a:r>
              <a:rPr lang="en-US" altLang="zh-CN" dirty="0" smtClean="0">
                <a:solidFill>
                  <a:srgbClr val="000000"/>
                </a:solidFill>
              </a:rPr>
              <a:t>+ in the fitted 2000 </a:t>
            </a:r>
            <a:r>
              <a:rPr lang="el-GR" altLang="zh-CN" dirty="0" smtClean="0">
                <a:solidFill>
                  <a:srgbClr val="000000"/>
                </a:solidFill>
              </a:rPr>
              <a:t>μ</a:t>
            </a:r>
            <a:r>
              <a:rPr lang="en-US" altLang="zh-CN" dirty="0" smtClean="0">
                <a:solidFill>
                  <a:srgbClr val="000000"/>
                </a:solidFill>
              </a:rPr>
              <a:t>m acceptance ellipse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phase space area (more than 2000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en-US" dirty="0" smtClean="0">
                <a:solidFill>
                  <a:srgbClr val="000000"/>
                </a:solidFill>
              </a:rPr>
              <a:t>m) causes fitting bias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8A81-C4EA-1F4D-9BD2-0DE2E3412C3B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</a:t>
            </a:r>
            <a:r>
              <a:rPr lang="en-US" altLang="zh-CN" dirty="0" smtClean="0">
                <a:solidFill>
                  <a:srgbClr val="000000"/>
                </a:solidFill>
              </a:rPr>
              <a:t>N</a:t>
            </a:r>
            <a:r>
              <a:rPr lang="el-GR" altLang="zh-CN" baseline="-25000" dirty="0" smtClean="0">
                <a:solidFill>
                  <a:srgbClr val="000000"/>
                </a:solidFill>
              </a:rPr>
              <a:t>π</a:t>
            </a:r>
            <a:r>
              <a:rPr lang="en-US" altLang="zh-CN" baseline="-25000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(Cont’d)</a:t>
            </a:r>
            <a:endParaRPr lang="en-US" dirty="0"/>
          </a:p>
        </p:txBody>
      </p:sp>
      <p:pic>
        <p:nvPicPr>
          <p:cNvPr id="7" name="Content Placeholder 6" descr="Screen Shot 2014-05-16 at 12.12.09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"/>
          <a:stretch/>
        </p:blipFill>
        <p:spPr>
          <a:xfrm>
            <a:off x="-1" y="869950"/>
            <a:ext cx="5528733" cy="5252847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28732" y="869369"/>
            <a:ext cx="3615268" cy="52567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Direct statistics gives biased fit –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Iterative Gauss-Newton </a:t>
            </a:r>
            <a:r>
              <a:rPr lang="en-US" dirty="0" smtClean="0"/>
              <a:t>method</a:t>
            </a:r>
            <a:r>
              <a:rPr lang="zh-CN" alt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33FF66"/>
                </a:solidFill>
              </a:rPr>
              <a:t>green</a:t>
            </a:r>
          </a:p>
          <a:p>
            <a:pPr lvl="1"/>
            <a:r>
              <a:rPr lang="en-US" dirty="0" smtClean="0"/>
              <a:t>Iteratively discards particles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largest emittance </a:t>
            </a:r>
            <a:r>
              <a:rPr lang="en-US" dirty="0" smtClean="0"/>
              <a:t>until </a:t>
            </a:r>
            <a:r>
              <a:rPr lang="en-US" dirty="0" err="1" smtClean="0"/>
              <a:t>rms</a:t>
            </a:r>
            <a:r>
              <a:rPr lang="en-US" dirty="0" smtClean="0"/>
              <a:t> emittance reaches a specific value</a:t>
            </a:r>
          </a:p>
          <a:p>
            <a:r>
              <a:rPr lang="en-US" dirty="0" smtClean="0"/>
              <a:t>Better </a:t>
            </a:r>
            <a:r>
              <a:rPr lang="en-US" dirty="0" smtClean="0"/>
              <a:t>match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the core of the </a:t>
            </a:r>
            <a:r>
              <a:rPr lang="en-US" dirty="0" smtClean="0"/>
              <a:t>beam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14</a:t>
            </a:fld>
            <a:endParaRPr lang="en-US"/>
          </a:p>
        </p:txBody>
      </p:sp>
      <p:sp>
        <p:nvSpPr>
          <p:cNvPr id="10" name="Donut 9"/>
          <p:cNvSpPr/>
          <p:nvPr/>
        </p:nvSpPr>
        <p:spPr>
          <a:xfrm>
            <a:off x="4123267" y="1409698"/>
            <a:ext cx="482600" cy="516467"/>
          </a:xfrm>
          <a:prstGeom prst="donut">
            <a:avLst>
              <a:gd name="adj" fmla="val 51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640667" y="5346699"/>
            <a:ext cx="482600" cy="499533"/>
          </a:xfrm>
          <a:prstGeom prst="donut">
            <a:avLst>
              <a:gd name="adj" fmla="val 51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990600" y="5113866"/>
            <a:ext cx="482600" cy="482600"/>
          </a:xfrm>
          <a:prstGeom prst="donut">
            <a:avLst>
              <a:gd name="adj" fmla="val 51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551461" y="1270000"/>
            <a:ext cx="482600" cy="507999"/>
          </a:xfrm>
          <a:prstGeom prst="donut">
            <a:avLst>
              <a:gd name="adj" fmla="val 51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5"/>
          </p:cNvCxnSpPr>
          <p:nvPr/>
        </p:nvCxnSpPr>
        <p:spPr>
          <a:xfrm>
            <a:off x="4535192" y="1850530"/>
            <a:ext cx="1696275" cy="19171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5"/>
          </p:cNvCxnSpPr>
          <p:nvPr/>
        </p:nvCxnSpPr>
        <p:spPr>
          <a:xfrm>
            <a:off x="1963386" y="1703604"/>
            <a:ext cx="4268081" cy="20640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 flipV="1">
            <a:off x="1473200" y="3915833"/>
            <a:ext cx="4707467" cy="14393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</p:cNvCxnSpPr>
          <p:nvPr/>
        </p:nvCxnSpPr>
        <p:spPr>
          <a:xfrm flipV="1">
            <a:off x="4123267" y="3915833"/>
            <a:ext cx="2108200" cy="16806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6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Maximizing </a:t>
            </a:r>
            <a:r>
              <a:rPr lang="en-US" altLang="zh-CN" sz="2800" dirty="0">
                <a:solidFill>
                  <a:srgbClr val="000000"/>
                </a:solidFill>
              </a:rPr>
              <a:t>N</a:t>
            </a:r>
            <a:r>
              <a:rPr lang="el-GR" altLang="zh-CN" sz="2800" baseline="-25000" dirty="0">
                <a:solidFill>
                  <a:srgbClr val="000000"/>
                </a:solidFill>
              </a:rPr>
              <a:t>π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(Cont’d)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869370"/>
            <a:ext cx="3501234" cy="520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 set of </a:t>
            </a:r>
            <a:r>
              <a:rPr lang="en-US" dirty="0" err="1" smtClean="0"/>
              <a:t>Twiss</a:t>
            </a:r>
            <a:r>
              <a:rPr lang="en-US" dirty="0" smtClean="0"/>
              <a:t> parameters (</a:t>
            </a:r>
            <a:r>
              <a:rPr lang="el-GR" dirty="0" smtClean="0"/>
              <a:t>α </a:t>
            </a:r>
            <a:r>
              <a:rPr lang="en-US" dirty="0" smtClean="0"/>
              <a:t>and </a:t>
            </a:r>
            <a:r>
              <a:rPr lang="el-GR" dirty="0" smtClean="0"/>
              <a:t>β</a:t>
            </a:r>
            <a:r>
              <a:rPr lang="en-US" dirty="0" smtClean="0"/>
              <a:t>) </a:t>
            </a:r>
            <a:r>
              <a:rPr lang="en-US" dirty="0" smtClean="0"/>
              <a:t>useable</a:t>
            </a:r>
            <a:r>
              <a:rPr lang="en-US" dirty="0"/>
              <a:t>?</a:t>
            </a:r>
            <a:endParaRPr lang="en-US" dirty="0"/>
          </a:p>
          <a:p>
            <a:r>
              <a:rPr lang="en-US" dirty="0" smtClean="0"/>
              <a:t>A range of feasible </a:t>
            </a:r>
            <a:r>
              <a:rPr lang="en-US" dirty="0" err="1" smtClean="0"/>
              <a:t>Twiss</a:t>
            </a:r>
            <a:r>
              <a:rPr lang="en-US" dirty="0" smtClean="0"/>
              <a:t> from MADX;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Quad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gradient limit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size limit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beamline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Able to find a match?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Next set of parameters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34" y="869370"/>
            <a:ext cx="5642766" cy="52021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6700" y="3161670"/>
            <a:ext cx="431801" cy="1452663"/>
            <a:chOff x="275164" y="3297766"/>
            <a:chExt cx="431801" cy="1608193"/>
          </a:xfrm>
        </p:grpSpPr>
        <p:sp>
          <p:nvSpPr>
            <p:cNvPr id="9" name="Left Bracket 8"/>
            <p:cNvSpPr/>
            <p:nvPr/>
          </p:nvSpPr>
          <p:spPr>
            <a:xfrm>
              <a:off x="554565" y="3297766"/>
              <a:ext cx="152400" cy="841254"/>
            </a:xfrm>
            <a:prstGeom prst="leftBracke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275164" y="3623730"/>
              <a:ext cx="304797" cy="1282229"/>
            </a:xfrm>
            <a:prstGeom prst="curvedRightArrow">
              <a:avLst>
                <a:gd name="adj1" fmla="val 1557"/>
                <a:gd name="adj2" fmla="val 27517"/>
                <a:gd name="adj3" fmla="val 4444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Curved Right Arrow 11"/>
          <p:cNvSpPr/>
          <p:nvPr/>
        </p:nvSpPr>
        <p:spPr>
          <a:xfrm>
            <a:off x="287863" y="4656667"/>
            <a:ext cx="283635" cy="762001"/>
          </a:xfrm>
          <a:prstGeom prst="curvedRightArrow">
            <a:avLst>
              <a:gd name="adj1" fmla="val 1557"/>
              <a:gd name="adj2" fmla="val 27517"/>
              <a:gd name="adj3" fmla="val 4444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0800000">
            <a:off x="3310466" y="2635253"/>
            <a:ext cx="313266" cy="3020478"/>
          </a:xfrm>
          <a:prstGeom prst="curvedRightArrow">
            <a:avLst>
              <a:gd name="adj1" fmla="val 1557"/>
              <a:gd name="adj2" fmla="val 27517"/>
              <a:gd name="adj3" fmla="val 4444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5729" y="1632002"/>
            <a:ext cx="138461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Example: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In the range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Directly use </a:t>
            </a:r>
            <a:r>
              <a:rPr lang="en-US" altLang="zh-CN" sz="1400" dirty="0" smtClean="0">
                <a:solidFill>
                  <a:srgbClr val="0000FF"/>
                </a:solidFill>
              </a:rPr>
              <a:t>N</a:t>
            </a:r>
            <a:r>
              <a:rPr lang="el-GR" altLang="zh-CN" sz="1400" baseline="-25000" dirty="0" smtClean="0">
                <a:solidFill>
                  <a:srgbClr val="0000FF"/>
                </a:solidFill>
              </a:rPr>
              <a:t>π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1087" y="4988468"/>
            <a:ext cx="89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Scale </a:t>
            </a:r>
            <a:r>
              <a:rPr lang="en-US" altLang="zh-CN" sz="1400" dirty="0" smtClean="0">
                <a:solidFill>
                  <a:srgbClr val="FF0000"/>
                </a:solidFill>
              </a:rPr>
              <a:t>N</a:t>
            </a:r>
            <a:r>
              <a:rPr lang="el-GR" altLang="zh-CN" sz="1400" baseline="-25000" dirty="0" smtClean="0">
                <a:solidFill>
                  <a:srgbClr val="FF0000"/>
                </a:solidFill>
              </a:rPr>
              <a:t>π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3500" y="2349500"/>
            <a:ext cx="736103" cy="97366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4745" y="4569250"/>
            <a:ext cx="148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Out of the range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2313" y="5143500"/>
            <a:ext cx="7772400" cy="757767"/>
          </a:xfrm>
        </p:spPr>
        <p:txBody>
          <a:bodyPr/>
          <a:lstStyle/>
          <a:p>
            <a:pPr algn="ctr"/>
            <a:r>
              <a:rPr lang="en-US" dirty="0" smtClean="0"/>
              <a:t>How to optimize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2313" y="3643313"/>
            <a:ext cx="7772400" cy="1500187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Multiple Objective Genetic Algorithm (MOGA)</a:t>
            </a:r>
            <a:endParaRPr lang="en-US" sz="45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8A81-C4EA-1F4D-9BD2-0DE2E3412C3B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Screen Shot 2014-05-16 at 11.5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33"/>
            <a:ext cx="2576542" cy="2209808"/>
          </a:xfrm>
          <a:prstGeom prst="rect">
            <a:avLst/>
          </a:prstGeom>
        </p:spPr>
      </p:pic>
      <p:pic>
        <p:nvPicPr>
          <p:cNvPr id="11" name="Picture 10" descr="Screen Shot 2014-05-16 at 11.57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40" y="1433505"/>
            <a:ext cx="2787660" cy="2209808"/>
          </a:xfrm>
          <a:prstGeom prst="rect">
            <a:avLst/>
          </a:prstGeom>
        </p:spPr>
      </p:pic>
      <p:pic>
        <p:nvPicPr>
          <p:cNvPr id="12" name="Picture 11" descr="Screen Shot 2014-05-16 at 11.58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66" y="1405086"/>
            <a:ext cx="2510367" cy="2218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7600" y="1272739"/>
            <a:ext cx="559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dirty="0" smtClean="0">
                <a:solidFill>
                  <a:srgbClr val="FF0000"/>
                </a:solidFill>
              </a:rPr>
              <a:t>+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8067" y="1272739"/>
            <a:ext cx="559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dirty="0" smtClean="0">
                <a:solidFill>
                  <a:srgbClr val="FF0000"/>
                </a:solidFill>
              </a:rPr>
              <a:t>=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333" y="758755"/>
            <a:ext cx="1391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Many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endParaRPr lang="el-GR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generations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505" y="1035754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Big but calm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4949" y="1014588"/>
            <a:ext cx="23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Aggressive but small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7226" y="1003488"/>
            <a:ext cx="171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Big Aggressive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5602" y="2063532"/>
            <a:ext cx="104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Nature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chooses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better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survives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370"/>
            <a:ext cx="3443023" cy="5096364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A python-</a:t>
            </a:r>
            <a:r>
              <a:rPr lang="en-US" altLang="zh-CN" sz="2000" dirty="0" err="1" smtClean="0"/>
              <a:t>mpi</a:t>
            </a:r>
            <a:r>
              <a:rPr lang="en-US" altLang="zh-CN" sz="2000" dirty="0" smtClean="0"/>
              <a:t> code to run the Genetic Algorithm (GA), to improve the individuals</a:t>
            </a:r>
          </a:p>
          <a:p>
            <a:pPr lvl="1"/>
            <a:r>
              <a:rPr lang="en-US" altLang="zh-CN" sz="1800" dirty="0" smtClean="0">
                <a:solidFill>
                  <a:srgbClr val="3366FF"/>
                </a:solidFill>
              </a:rPr>
              <a:t>Different individuals are different combinations of parameters</a:t>
            </a:r>
          </a:p>
          <a:p>
            <a:pPr lvl="1"/>
            <a:r>
              <a:rPr lang="en-US" altLang="zh-CN" sz="1800" dirty="0" smtClean="0">
                <a:solidFill>
                  <a:srgbClr val="3366FF"/>
                </a:solidFill>
              </a:rPr>
              <a:t>They give different objective values</a:t>
            </a:r>
          </a:p>
          <a:p>
            <a:pPr lvl="2"/>
            <a:r>
              <a:rPr lang="en-US" altLang="zh-CN" sz="1600" dirty="0" smtClean="0"/>
              <a:t>(Different horns yield different N</a:t>
            </a:r>
            <a:r>
              <a:rPr lang="el-GR" altLang="zh-CN" sz="1600" baseline="-25000" dirty="0" smtClean="0"/>
              <a:t>π</a:t>
            </a:r>
            <a:r>
              <a:rPr lang="el-GR" altLang="zh-CN" sz="1600" dirty="0" smtClean="0"/>
              <a:t> </a:t>
            </a:r>
            <a:r>
              <a:rPr lang="en-US" altLang="zh-CN" sz="1600" dirty="0" smtClean="0"/>
              <a:t>and </a:t>
            </a:r>
            <a:r>
              <a:rPr lang="en-US" altLang="zh-CN" sz="1600" dirty="0">
                <a:solidFill>
                  <a:srgbClr val="000000"/>
                </a:solidFill>
              </a:rPr>
              <a:t>N</a:t>
            </a:r>
            <a:r>
              <a:rPr lang="el-GR" altLang="zh-CN" sz="1600" baseline="-25000" dirty="0">
                <a:solidFill>
                  <a:srgbClr val="000000"/>
                </a:solidFill>
              </a:rPr>
              <a:t>μ,</a:t>
            </a:r>
            <a:r>
              <a:rPr lang="en-US" altLang="zh-CN" sz="1600" baseline="-25000" dirty="0" smtClean="0">
                <a:solidFill>
                  <a:srgbClr val="000000"/>
                </a:solidFill>
              </a:rPr>
              <a:t>end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800" dirty="0" smtClean="0">
                <a:solidFill>
                  <a:srgbClr val="3366FF"/>
                </a:solidFill>
              </a:rPr>
              <a:t>Objectives to be maximized / minimized</a:t>
            </a:r>
          </a:p>
          <a:p>
            <a:pPr lvl="2"/>
            <a:r>
              <a:rPr lang="en-US" altLang="zh-CN" sz="1600" dirty="0" smtClean="0"/>
              <a:t>(Max. </a:t>
            </a:r>
            <a:r>
              <a:rPr lang="en-US" altLang="zh-CN" sz="1600" dirty="0"/>
              <a:t>N</a:t>
            </a:r>
            <a:r>
              <a:rPr lang="el-GR" altLang="zh-CN" sz="1600" baseline="-25000" dirty="0"/>
              <a:t>π</a:t>
            </a:r>
            <a:r>
              <a:rPr lang="el-GR" altLang="zh-CN" sz="1600" dirty="0"/>
              <a:t> </a:t>
            </a:r>
            <a:r>
              <a:rPr lang="en-US" altLang="zh-CN" sz="1600" dirty="0"/>
              <a:t>and N</a:t>
            </a:r>
            <a:r>
              <a:rPr lang="el-GR" altLang="zh-CN" sz="1600" baseline="-25000" dirty="0"/>
              <a:t>μ,</a:t>
            </a:r>
            <a:r>
              <a:rPr lang="en-US" altLang="zh-CN" sz="1600" baseline="-25000" dirty="0"/>
              <a:t>end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800" dirty="0" smtClean="0">
                <a:solidFill>
                  <a:srgbClr val="3366FF"/>
                </a:solidFill>
              </a:rPr>
              <a:t>Parameter constraints;</a:t>
            </a:r>
          </a:p>
          <a:p>
            <a:pPr lvl="2"/>
            <a:r>
              <a:rPr lang="en-US" altLang="zh-CN" sz="1600" dirty="0" smtClean="0">
                <a:solidFill>
                  <a:srgbClr val="3366FF"/>
                </a:solidFill>
              </a:rPr>
              <a:t>(</a:t>
            </a:r>
            <a:r>
              <a:rPr lang="en-US" altLang="zh-CN" sz="1600" dirty="0" smtClean="0">
                <a:solidFill>
                  <a:srgbClr val="FF0000"/>
                </a:solidFill>
              </a:rPr>
              <a:t>Current in horn, neck radius, etc.</a:t>
            </a:r>
            <a:r>
              <a:rPr lang="en-US" altLang="zh-CN" sz="1600" dirty="0" smtClean="0">
                <a:solidFill>
                  <a:srgbClr val="3366FF"/>
                </a:solidFill>
              </a:rPr>
              <a:t>)</a:t>
            </a:r>
            <a:endParaRPr lang="en-US" altLang="zh-CN" sz="16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Screen Shot 2014-05-16 at 12.0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23" y="869370"/>
            <a:ext cx="5700977" cy="3280482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3443023" y="4149852"/>
            <a:ext cx="570097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An individual horn is a combination of the above parameters, and horn the current (9 parameters);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Select parents based on the objectives, produce offspring;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Parameters are treated like “genes” – genes of children are the </a:t>
            </a:r>
            <a:r>
              <a:rPr lang="en-US" sz="1600" dirty="0" smtClean="0">
                <a:solidFill>
                  <a:srgbClr val="3366FF"/>
                </a:solidFill>
              </a:rPr>
              <a:t>crossover and mutation of the parents’ genes</a:t>
            </a:r>
            <a:r>
              <a:rPr lang="en-US" sz="16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Eventually, 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whole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population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will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improved, i.e.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gives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larger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</a:t>
            </a:r>
            <a:r>
              <a:rPr lang="el-GR" altLang="zh-CN" sz="1600" baseline="-25000" dirty="0" smtClean="0"/>
              <a:t>π</a:t>
            </a:r>
            <a:r>
              <a:rPr lang="el-GR" altLang="zh-CN" sz="1600" dirty="0" smtClean="0"/>
              <a:t> </a:t>
            </a:r>
            <a:r>
              <a:rPr lang="en-US" altLang="zh-CN" sz="1600" dirty="0"/>
              <a:t>and N</a:t>
            </a:r>
            <a:r>
              <a:rPr lang="el-GR" altLang="zh-CN" sz="1600" baseline="-25000" dirty="0"/>
              <a:t>μ,</a:t>
            </a:r>
            <a:r>
              <a:rPr lang="en-US" altLang="zh-CN" sz="1600" baseline="-25000" dirty="0"/>
              <a:t>end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58345" y="877836"/>
            <a:ext cx="41857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A scan of 5 different values for each parameter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is 2 MILLION runs!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4667" y="2844800"/>
            <a:ext cx="1185333" cy="149013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800" y="4216400"/>
            <a:ext cx="440267" cy="5842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MOGA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07301"/>
              </p:ext>
            </p:extLst>
          </p:nvPr>
        </p:nvGraphicFramePr>
        <p:xfrm>
          <a:off x="2566374" y="892071"/>
          <a:ext cx="6486758" cy="525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266" y="1284237"/>
            <a:ext cx="2302933" cy="1890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 </a:t>
            </a:r>
            <a:r>
              <a:rPr lang="en-US" altLang="zh-CN" dirty="0" smtClean="0"/>
              <a:t>starts,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 individual horns produced 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489199" y="2130214"/>
            <a:ext cx="694268" cy="2743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566374" y="5177366"/>
            <a:ext cx="1989667" cy="313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266" y="4258101"/>
            <a:ext cx="2302933" cy="1890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maximum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reached,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improving</a:t>
            </a:r>
            <a:r>
              <a:rPr lang="zh-CN" altLang="en-US" dirty="0" smtClean="0"/>
              <a:t>,</a:t>
            </a:r>
            <a:r>
              <a:rPr lang="en-US" altLang="zh-CN" dirty="0" smtClean="0"/>
              <a:t>stop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32133" y="4758267"/>
            <a:ext cx="1811867" cy="1642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Population size: 200;</a:t>
            </a:r>
          </a:p>
          <a:p>
            <a:pPr algn="ctr"/>
            <a:r>
              <a:rPr lang="en-US" sz="1600" dirty="0" smtClean="0"/>
              <a:t>Generation limit:</a:t>
            </a:r>
            <a:r>
              <a:rPr lang="en-US" sz="1600" dirty="0"/>
              <a:t> </a:t>
            </a:r>
            <a:r>
              <a:rPr lang="en-US" sz="1600" dirty="0" smtClean="0"/>
              <a:t>100;</a:t>
            </a:r>
          </a:p>
          <a:p>
            <a:pPr algn="ctr"/>
            <a:r>
              <a:rPr lang="en-US" sz="1600" dirty="0" smtClean="0"/>
              <a:t>CPUs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used in each generation</a:t>
            </a:r>
            <a:r>
              <a:rPr lang="en-US" sz="1600" smtClean="0"/>
              <a:t>: </a:t>
            </a:r>
            <a:r>
              <a:rPr lang="en-US" sz="1600" smtClean="0"/>
              <a:t>~</a:t>
            </a:r>
            <a:r>
              <a:rPr lang="en-US" sz="1600" smtClean="0"/>
              <a:t>1200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4705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277783"/>
            <a:ext cx="7772400" cy="1362075"/>
          </a:xfrm>
        </p:spPr>
        <p:txBody>
          <a:bodyPr anchor="ctr"/>
          <a:lstStyle/>
          <a:p>
            <a:pPr algn="ctr"/>
            <a:r>
              <a:rPr lang="en-US" sz="3000" dirty="0" smtClean="0"/>
              <a:t>who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we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are,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what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we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do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2777596"/>
            <a:ext cx="7772400" cy="1500187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nuSTORM</a:t>
            </a:r>
            <a:r>
              <a:rPr lang="zh-CN" altLang="en-US" sz="4500" dirty="0" smtClean="0"/>
              <a:t> </a:t>
            </a:r>
            <a:r>
              <a:rPr lang="en-US" altLang="zh-CN" sz="4500" dirty="0"/>
              <a:t>O</a:t>
            </a:r>
            <a:r>
              <a:rPr lang="en-US" altLang="zh-CN" sz="4500" dirty="0" smtClean="0"/>
              <a:t>verview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0262" y="6228440"/>
            <a:ext cx="2895600" cy="252347"/>
          </a:xfr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000" dirty="0" smtClean="0"/>
              <a:t>It works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Optimization Results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Collection of </a:t>
            </a:r>
            <a:r>
              <a:rPr lang="el-GR" sz="2800" dirty="0" smtClean="0"/>
              <a:t>π</a:t>
            </a:r>
            <a:r>
              <a:rPr lang="en-US" sz="2800" dirty="0" smtClean="0"/>
              <a:t>+ from a 38 cm Inconel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(2.5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interaction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lengths)</a:t>
            </a:r>
            <a:endParaRPr lang="en-US" sz="2800" dirty="0"/>
          </a:p>
        </p:txBody>
      </p:sp>
      <p:pic>
        <p:nvPicPr>
          <p:cNvPr id="7" name="Content Placeholder 6" descr="horn_firs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3916" r="5648" b="4762"/>
          <a:stretch/>
        </p:blipFill>
        <p:spPr>
          <a:xfrm>
            <a:off x="0" y="869369"/>
            <a:ext cx="4631739" cy="44815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horn_la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3152" r="6244" b="4444"/>
          <a:stretch/>
        </p:blipFill>
        <p:spPr>
          <a:xfrm>
            <a:off x="4631739" y="869369"/>
            <a:ext cx="4514786" cy="4481564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564467" y="4030135"/>
            <a:ext cx="1634066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5257802" y="2362200"/>
            <a:ext cx="736600" cy="24553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7667" y="1295400"/>
            <a:ext cx="407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Shorter (2 m) + lower current (225 kA)</a:t>
            </a:r>
          </a:p>
          <a:p>
            <a:r>
              <a:rPr lang="en-US" dirty="0" smtClean="0"/>
              <a:t>+  narrower outer conductor !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5113863" y="1664732"/>
            <a:ext cx="1032933" cy="3923268"/>
          </a:xfrm>
          <a:prstGeom prst="mathMultiply">
            <a:avLst>
              <a:gd name="adj1" fmla="val 23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350933"/>
            <a:ext cx="623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N</a:t>
            </a:r>
            <a:r>
              <a:rPr lang="el-GR" altLang="zh-CN" baseline="-25000" dirty="0">
                <a:solidFill>
                  <a:srgbClr val="000000"/>
                </a:solidFill>
              </a:rPr>
              <a:t>μ,</a:t>
            </a:r>
            <a:r>
              <a:rPr lang="en-US" altLang="zh-CN" baseline="-25000" dirty="0">
                <a:solidFill>
                  <a:srgbClr val="000000"/>
                </a:solidFill>
              </a:rPr>
              <a:t>end</a:t>
            </a:r>
            <a:r>
              <a:rPr lang="en-US" dirty="0" smtClean="0"/>
              <a:t> increased by </a:t>
            </a:r>
            <a:r>
              <a:rPr lang="en-US" dirty="0" smtClean="0">
                <a:solidFill>
                  <a:srgbClr val="0000FF"/>
                </a:solidFill>
              </a:rPr>
              <a:t>14%</a:t>
            </a:r>
            <a:r>
              <a:rPr lang="en-US" dirty="0" smtClean="0"/>
              <a:t>; </a:t>
            </a:r>
            <a:r>
              <a:rPr lang="en-US" altLang="zh-CN" dirty="0" smtClean="0">
                <a:solidFill>
                  <a:srgbClr val="000000"/>
                </a:solidFill>
              </a:rPr>
              <a:t>N</a:t>
            </a:r>
            <a:r>
              <a:rPr lang="el-GR" altLang="zh-CN" baseline="-25000" dirty="0" smtClean="0">
                <a:solidFill>
                  <a:srgbClr val="000000"/>
                </a:solidFill>
              </a:rPr>
              <a:t>π</a:t>
            </a:r>
            <a:r>
              <a:rPr lang="en-US" altLang="zh-CN" baseline="-25000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increased by </a:t>
            </a:r>
            <a:r>
              <a:rPr lang="en-US" altLang="zh-CN" dirty="0" smtClean="0">
                <a:solidFill>
                  <a:srgbClr val="0000FF"/>
                </a:solidFill>
              </a:rPr>
              <a:t>18%</a:t>
            </a:r>
            <a:r>
              <a:rPr lang="en-US" altLang="zh-CN" dirty="0" smtClean="0">
                <a:solidFill>
                  <a:srgbClr val="000000"/>
                </a:solidFill>
              </a:rPr>
              <a:t>;</a:t>
            </a:r>
          </a:p>
          <a:p>
            <a:pPr algn="ctr"/>
            <a:r>
              <a:rPr lang="en-US" dirty="0" smtClean="0"/>
              <a:t>Then, Pion beamline re-matched; </a:t>
            </a:r>
            <a:r>
              <a:rPr lang="el-GR" dirty="0" smtClean="0"/>
              <a:t>π</a:t>
            </a:r>
            <a:r>
              <a:rPr lang="en-US" dirty="0" smtClean="0"/>
              <a:t>+ re-tracked;</a:t>
            </a:r>
          </a:p>
          <a:p>
            <a:pPr algn="ctr"/>
            <a:r>
              <a:rPr lang="el-GR" dirty="0" smtClean="0"/>
              <a:t>μ</a:t>
            </a:r>
            <a:r>
              <a:rPr lang="en-US" dirty="0" smtClean="0"/>
              <a:t>+ in both 2000 </a:t>
            </a:r>
            <a:r>
              <a:rPr lang="el-GR" dirty="0" smtClean="0"/>
              <a:t>μ</a:t>
            </a:r>
            <a:r>
              <a:rPr lang="en-US" dirty="0" smtClean="0"/>
              <a:t>m and 3.8±10% </a:t>
            </a:r>
            <a:r>
              <a:rPr lang="en-US" dirty="0" err="1" smtClean="0"/>
              <a:t>GeV</a:t>
            </a:r>
            <a:r>
              <a:rPr lang="en-US" dirty="0" smtClean="0"/>
              <a:t>/c increased by </a:t>
            </a:r>
            <a:r>
              <a:rPr lang="en-US" dirty="0" smtClean="0">
                <a:solidFill>
                  <a:srgbClr val="0000FF"/>
                </a:solidFill>
              </a:rPr>
              <a:t>8.3%</a:t>
            </a:r>
            <a:endParaRPr lang="el-GR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796" y="5359399"/>
            <a:ext cx="33528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Why not as</a:t>
            </a:r>
            <a:r>
              <a:rPr lang="zh-CN" alt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high?</a:t>
            </a:r>
          </a:p>
          <a:p>
            <a:r>
              <a:rPr lang="en-US" sz="1400" dirty="0" smtClean="0"/>
              <a:t>Higher-order effects not considered: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Beta-beat, phase space difference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</a:t>
            </a:r>
            <a:r>
              <a:rPr lang="en-US" altLang="zh-CN" sz="1400" dirty="0" smtClean="0">
                <a:solidFill>
                  <a:srgbClr val="FF0000"/>
                </a:solidFill>
              </a:rPr>
              <a:t>off</a:t>
            </a:r>
            <a:r>
              <a:rPr lang="zh-CN" altLang="en-US" sz="1400" dirty="0" smtClean="0">
                <a:solidFill>
                  <a:srgbClr val="FF0000"/>
                </a:solidFill>
              </a:rPr>
              <a:t>-</a:t>
            </a:r>
            <a:r>
              <a:rPr lang="en-US" altLang="zh-CN" sz="1400" dirty="0" smtClean="0">
                <a:solidFill>
                  <a:srgbClr val="FF0000"/>
                </a:solidFill>
              </a:rPr>
              <a:t>momentum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particles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etc.</a:t>
            </a:r>
            <a:endParaRPr lang="en-US" sz="1400" dirty="0" smtClean="0"/>
          </a:p>
        </p:txBody>
      </p:sp>
      <p:sp>
        <p:nvSpPr>
          <p:cNvPr id="16" name="Bent Arrow 15"/>
          <p:cNvSpPr/>
          <p:nvPr/>
        </p:nvSpPr>
        <p:spPr>
          <a:xfrm>
            <a:off x="5869020" y="5486400"/>
            <a:ext cx="277776" cy="457200"/>
          </a:xfrm>
          <a:prstGeom prst="bentArrow">
            <a:avLst>
              <a:gd name="adj1" fmla="val 15856"/>
              <a:gd name="adj2" fmla="val 12808"/>
              <a:gd name="adj3" fmla="val 25000"/>
              <a:gd name="adj4" fmla="val 4375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Collection of </a:t>
            </a:r>
            <a:r>
              <a:rPr lang="el-GR" sz="2800" dirty="0"/>
              <a:t>π</a:t>
            </a:r>
            <a:r>
              <a:rPr lang="en-US" sz="2800" dirty="0"/>
              <a:t>+ from a 4</a:t>
            </a:r>
            <a:r>
              <a:rPr lang="en-US" altLang="zh-CN" sz="2800" dirty="0" smtClean="0"/>
              <a:t>6</a:t>
            </a:r>
            <a:r>
              <a:rPr lang="en-US" sz="2800" dirty="0" smtClean="0"/>
              <a:t> </a:t>
            </a:r>
            <a:r>
              <a:rPr lang="en-US" sz="2800" dirty="0"/>
              <a:t>cm </a:t>
            </a:r>
            <a:r>
              <a:rPr lang="en-US" sz="2800" dirty="0" smtClean="0"/>
              <a:t>Inconel (3 interaction lengths)</a:t>
            </a:r>
            <a:endParaRPr lang="en-US" sz="2800" dirty="0"/>
          </a:p>
        </p:txBody>
      </p:sp>
      <p:pic>
        <p:nvPicPr>
          <p:cNvPr id="7" name="Content Placeholder 6" descr="horn_firs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755" r="7007" b="4761"/>
          <a:stretch/>
        </p:blipFill>
        <p:spPr>
          <a:xfrm>
            <a:off x="1" y="869370"/>
            <a:ext cx="4636184" cy="4437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horn_la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4074" r="7517" b="5390"/>
          <a:stretch/>
        </p:blipFill>
        <p:spPr>
          <a:xfrm>
            <a:off x="4636185" y="869370"/>
            <a:ext cx="4507815" cy="4437232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5274736" y="2946398"/>
            <a:ext cx="677331" cy="19473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139261" y="2260597"/>
            <a:ext cx="948270" cy="3344333"/>
          </a:xfrm>
          <a:prstGeom prst="mathMultiply">
            <a:avLst>
              <a:gd name="adj1" fmla="val 23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2088" y="5306602"/>
            <a:ext cx="810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N</a:t>
            </a:r>
            <a:r>
              <a:rPr lang="el-GR" altLang="zh-CN" baseline="-25000" dirty="0">
                <a:solidFill>
                  <a:srgbClr val="000000"/>
                </a:solidFill>
              </a:rPr>
              <a:t>μ,</a:t>
            </a:r>
            <a:r>
              <a:rPr lang="en-US" altLang="zh-CN" baseline="-25000" dirty="0">
                <a:solidFill>
                  <a:srgbClr val="000000"/>
                </a:solidFill>
              </a:rPr>
              <a:t>end</a:t>
            </a:r>
            <a:r>
              <a:rPr lang="en-US" dirty="0" smtClean="0"/>
              <a:t> and </a:t>
            </a:r>
            <a:r>
              <a:rPr lang="en-US" altLang="zh-CN" dirty="0" smtClean="0">
                <a:solidFill>
                  <a:srgbClr val="000000"/>
                </a:solidFill>
              </a:rPr>
              <a:t>N</a:t>
            </a:r>
            <a:r>
              <a:rPr lang="el-GR" altLang="zh-CN" baseline="-25000" dirty="0" smtClean="0">
                <a:solidFill>
                  <a:srgbClr val="000000"/>
                </a:solidFill>
              </a:rPr>
              <a:t>π</a:t>
            </a:r>
            <a:r>
              <a:rPr lang="en-US" altLang="zh-CN" baseline="-25000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increased by ~</a:t>
            </a:r>
            <a:r>
              <a:rPr lang="en-US" altLang="zh-CN" dirty="0" smtClean="0">
                <a:solidFill>
                  <a:srgbClr val="0000FF"/>
                </a:solidFill>
              </a:rPr>
              <a:t>20%</a:t>
            </a:r>
            <a:r>
              <a:rPr lang="en-US" altLang="zh-CN" dirty="0" smtClean="0">
                <a:solidFill>
                  <a:srgbClr val="000000"/>
                </a:solidFill>
              </a:rPr>
              <a:t>; (If just changing the target length: ~</a:t>
            </a:r>
            <a:r>
              <a:rPr lang="en-US" altLang="zh-CN" dirty="0" smtClean="0">
                <a:solidFill>
                  <a:srgbClr val="FF0000"/>
                </a:solidFill>
              </a:rPr>
              <a:t>5%</a:t>
            </a:r>
            <a:r>
              <a:rPr lang="en-US" altLang="zh-CN" dirty="0" smtClean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dirty="0" smtClean="0"/>
              <a:t>Then, Pion beamline re-matched; </a:t>
            </a:r>
            <a:r>
              <a:rPr lang="el-GR" dirty="0" smtClean="0"/>
              <a:t>π</a:t>
            </a:r>
            <a:r>
              <a:rPr lang="en-US" dirty="0" smtClean="0"/>
              <a:t>+ re-tracked;</a:t>
            </a:r>
          </a:p>
          <a:p>
            <a:pPr algn="ctr"/>
            <a:r>
              <a:rPr lang="el-GR" dirty="0" smtClean="0"/>
              <a:t>μ</a:t>
            </a:r>
            <a:r>
              <a:rPr lang="en-US" dirty="0" smtClean="0"/>
              <a:t>+ in both 2000 </a:t>
            </a:r>
            <a:r>
              <a:rPr lang="el-GR" dirty="0" smtClean="0"/>
              <a:t>μ</a:t>
            </a:r>
            <a:r>
              <a:rPr lang="en-US" dirty="0" smtClean="0"/>
              <a:t>m and 3.8±10% </a:t>
            </a:r>
            <a:r>
              <a:rPr lang="en-US" dirty="0" err="1" smtClean="0"/>
              <a:t>GeV</a:t>
            </a:r>
            <a:r>
              <a:rPr lang="en-US" dirty="0" smtClean="0"/>
              <a:t>/c increased by ~</a:t>
            </a:r>
            <a:r>
              <a:rPr lang="en-US" dirty="0" smtClean="0">
                <a:solidFill>
                  <a:srgbClr val="0000FF"/>
                </a:solidFill>
              </a:rPr>
              <a:t>16%</a:t>
            </a:r>
            <a:endParaRPr lang="el-GR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4802" y="1278466"/>
            <a:ext cx="299117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/>
              <a:t>Even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shorter</a:t>
            </a:r>
            <a:r>
              <a:rPr lang="zh-CN" altLang="en-US" sz="1500" dirty="0" smtClean="0"/>
              <a:t> </a:t>
            </a:r>
            <a:r>
              <a:rPr lang="en-US" sz="1500" dirty="0" smtClean="0"/>
              <a:t>(</a:t>
            </a:r>
            <a:r>
              <a:rPr lang="en-US" altLang="zh-CN" sz="1500" dirty="0" smtClean="0"/>
              <a:t>1.6</a:t>
            </a:r>
            <a:r>
              <a:rPr lang="en-US" sz="1500" dirty="0" smtClean="0"/>
              <a:t> m) +</a:t>
            </a:r>
            <a:r>
              <a:rPr lang="zh-CN" altLang="en-US" sz="1500" dirty="0" smtClean="0"/>
              <a:t> </a:t>
            </a:r>
            <a:endParaRPr lang="en-US" altLang="zh-CN" sz="1500" dirty="0" smtClean="0"/>
          </a:p>
          <a:p>
            <a:r>
              <a:rPr lang="en-US" altLang="zh-CN" sz="1500" dirty="0" smtClean="0"/>
              <a:t>Even</a:t>
            </a:r>
            <a:r>
              <a:rPr lang="en-US" sz="1500" dirty="0" smtClean="0"/>
              <a:t> lower current (</a:t>
            </a:r>
            <a:r>
              <a:rPr lang="zh-CN" altLang="zh-CN" sz="1500" dirty="0" smtClean="0"/>
              <a:t>2</a:t>
            </a:r>
            <a:r>
              <a:rPr lang="en-US" altLang="zh-CN" sz="1500" dirty="0" smtClean="0"/>
              <a:t>19</a:t>
            </a:r>
            <a:r>
              <a:rPr lang="zh-CN" altLang="en-US" sz="1500" dirty="0" smtClean="0"/>
              <a:t> </a:t>
            </a:r>
            <a:r>
              <a:rPr lang="en-US" sz="1500" dirty="0" smtClean="0"/>
              <a:t>kA)</a:t>
            </a:r>
            <a:r>
              <a:rPr lang="zh-CN" altLang="en-US" sz="1500" dirty="0" smtClean="0"/>
              <a:t> </a:t>
            </a:r>
            <a:r>
              <a:rPr lang="en-US" altLang="zh-CN" sz="1500" dirty="0" smtClean="0"/>
              <a:t>+</a:t>
            </a:r>
          </a:p>
          <a:p>
            <a:r>
              <a:rPr lang="en-US" sz="1500" dirty="0" smtClean="0"/>
              <a:t>Even</a:t>
            </a:r>
            <a:r>
              <a:rPr lang="zh-CN" altLang="en-US" sz="1500" dirty="0" smtClean="0"/>
              <a:t> </a:t>
            </a:r>
            <a:r>
              <a:rPr lang="en-US" sz="1500" dirty="0" smtClean="0"/>
              <a:t>narrower outer conductor 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494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000" dirty="0" smtClean="0"/>
              <a:t>importance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of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the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optimization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Conclusions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nuSTORM</a:t>
            </a:r>
            <a:r>
              <a:rPr lang="en-US" dirty="0" smtClean="0"/>
              <a:t> benefits </a:t>
            </a:r>
            <a:r>
              <a:rPr lang="en-US" dirty="0" smtClean="0"/>
              <a:t>from </a:t>
            </a:r>
            <a:r>
              <a:rPr lang="en-US" dirty="0" smtClean="0"/>
              <a:t>the </a:t>
            </a:r>
            <a:r>
              <a:rPr lang="en-US" dirty="0" smtClean="0"/>
              <a:t>optimization:</a:t>
            </a:r>
            <a:endParaRPr lang="en-US" dirty="0" smtClean="0"/>
          </a:p>
          <a:p>
            <a:pPr lvl="1"/>
            <a:r>
              <a:rPr lang="en-US" dirty="0" smtClean="0"/>
              <a:t>Expect 8.3% more neutrino flux, </a:t>
            </a:r>
            <a:r>
              <a:rPr lang="en-US" dirty="0" smtClean="0"/>
              <a:t>with</a:t>
            </a:r>
            <a:r>
              <a:rPr lang="zh-CN" alt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38 cm Inconel target;</a:t>
            </a:r>
          </a:p>
          <a:p>
            <a:pPr lvl="1"/>
            <a:r>
              <a:rPr lang="en-US" dirty="0" smtClean="0"/>
              <a:t>Expect 16% more flux,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lang="zh-CN" alt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46 cm Inconel target.</a:t>
            </a:r>
          </a:p>
          <a:p>
            <a:r>
              <a:rPr lang="en-US" dirty="0" smtClean="0"/>
              <a:t>Other horn-based projects – e.g. LBNE:</a:t>
            </a:r>
          </a:p>
          <a:p>
            <a:pPr lvl="1"/>
            <a:r>
              <a:rPr lang="en-US" dirty="0" smtClean="0"/>
              <a:t>Algorithm is expected to work </a:t>
            </a:r>
            <a:r>
              <a:rPr lang="en-US" dirty="0" smtClean="0"/>
              <a:t>if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objectives are known;</a:t>
            </a:r>
          </a:p>
          <a:p>
            <a:pPr lvl="1"/>
            <a:r>
              <a:rPr lang="en-US" dirty="0" smtClean="0"/>
              <a:t>Algorithm may be </a:t>
            </a:r>
            <a:r>
              <a:rPr lang="en-US" dirty="0" smtClean="0">
                <a:solidFill>
                  <a:srgbClr val="0000FF"/>
                </a:solidFill>
              </a:rPr>
              <a:t>less complicated and faster</a:t>
            </a:r>
            <a:r>
              <a:rPr lang="en-US" dirty="0" smtClean="0"/>
              <a:t>, if no beamline tracking is needed;</a:t>
            </a:r>
          </a:p>
          <a:p>
            <a:pPr lvl="1"/>
            <a:r>
              <a:rPr lang="en-US" dirty="0" smtClean="0"/>
              <a:t>MOGA allows adding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constraints </a:t>
            </a:r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obtain</a:t>
            </a:r>
            <a:r>
              <a:rPr lang="zh-CN" alt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more realistic design + optimization</a:t>
            </a:r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Modify the objectives based on </a:t>
            </a:r>
            <a:r>
              <a:rPr lang="en-US" dirty="0" smtClean="0"/>
              <a:t>further </a:t>
            </a:r>
            <a:r>
              <a:rPr lang="en-US" dirty="0" smtClean="0">
                <a:solidFill>
                  <a:srgbClr val="996600"/>
                </a:solidFill>
              </a:rPr>
              <a:t>ring </a:t>
            </a:r>
            <a:r>
              <a:rPr lang="en-US" dirty="0" smtClean="0"/>
              <a:t>design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studies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Collaboration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projects</a:t>
            </a:r>
            <a:r>
              <a:rPr lang="en-US" dirty="0" smtClean="0"/>
              <a:t> if needed </a:t>
            </a:r>
            <a:r>
              <a:rPr lang="en-US" dirty="0" smtClean="0"/>
              <a:t>and interested.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0325-F50A-C543-B888-54C59BDFA608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000" dirty="0" smtClean="0"/>
              <a:t>your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comments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are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welcome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Thanks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000" dirty="0" smtClean="0"/>
              <a:t>in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case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I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forgot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Back</a:t>
            </a:r>
            <a:r>
              <a:rPr lang="zh-CN" altLang="en-US" sz="4500" dirty="0" smtClean="0"/>
              <a:t> </a:t>
            </a:r>
            <a:r>
              <a:rPr lang="en-US" altLang="zh-CN" sz="4500" dirty="0" smtClean="0"/>
              <a:t>Ups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 smtClean="0"/>
              <a:t> </a:t>
            </a:r>
            <a:r>
              <a:rPr lang="en-US" dirty="0" smtClean="0"/>
              <a:t>– Site Plan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" r="-51"/>
          <a:stretch/>
        </p:blipFill>
        <p:spPr>
          <a:xfrm>
            <a:off x="533404" y="869369"/>
            <a:ext cx="8043333" cy="52567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5" y="869368"/>
            <a:ext cx="1574796" cy="840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Photo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courtesy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of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nuSTORM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 smtClean="0">
                <a:solidFill>
                  <a:srgbClr val="0000FF"/>
                </a:solidFill>
              </a:rPr>
              <a:t>collaboration</a:t>
            </a:r>
            <a:endParaRPr lang="en-US" sz="15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3-05-03 at 11.3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4" y="869369"/>
            <a:ext cx="4459548" cy="125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RingLayou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42" y="2129202"/>
            <a:ext cx="7401158" cy="126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799" y="3525335"/>
            <a:ext cx="9351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</a:rPr>
              <a:t>Main</a:t>
            </a:r>
            <a:r>
              <a:rPr lang="zh-CN" altLang="en-US" sz="1300" dirty="0" smtClean="0">
                <a:solidFill>
                  <a:schemeClr val="bg1"/>
                </a:solidFill>
              </a:rPr>
              <a:t> </a:t>
            </a:r>
            <a:r>
              <a:rPr lang="en-US" altLang="zh-CN" sz="1300" dirty="0" smtClean="0">
                <a:solidFill>
                  <a:schemeClr val="bg1"/>
                </a:solidFill>
              </a:rPr>
              <a:t>Ring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4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past decade, a lot of effort has been spent on neutrino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+mj-lt"/>
                <a:cs typeface="Times New Roman"/>
              </a:rPr>
              <a:t>o</a:t>
            </a:r>
            <a:r>
              <a:rPr lang="en-US" dirty="0" smtClean="0">
                <a:latin typeface="+mj-lt"/>
                <a:cs typeface="Times New Roman"/>
              </a:rPr>
              <a:t>scillation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D9B-7B0F-0545-B412-1314820017BC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nuOsc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" y="2530075"/>
            <a:ext cx="8752184" cy="2740583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-1366032" y="3749703"/>
            <a:ext cx="7998886" cy="315027"/>
          </a:xfrm>
          <a:prstGeom prst="mathMultiply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-1366032" y="4900061"/>
            <a:ext cx="7998886" cy="315027"/>
          </a:xfrm>
          <a:prstGeom prst="mathMultiply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8707" y="1937260"/>
            <a:ext cx="52462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channels accessible by </a:t>
            </a:r>
            <a:r>
              <a:rPr lang="el-G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ν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/>
              </a:rPr>
              <a:t>STORM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26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370"/>
            <a:ext cx="4969512" cy="525679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100 KW target station</a:t>
            </a:r>
          </a:p>
          <a:p>
            <a:pPr lvl="1"/>
            <a:r>
              <a:rPr lang="en-US" sz="2000" dirty="0" smtClean="0"/>
              <a:t>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 from MI;</a:t>
            </a:r>
          </a:p>
          <a:p>
            <a:pPr lvl="1"/>
            <a:r>
              <a:rPr lang="en-US" sz="2000" dirty="0" smtClean="0"/>
              <a:t>Magnetic horn to collect </a:t>
            </a:r>
            <a:r>
              <a:rPr lang="el-GR" sz="2000" dirty="0" smtClean="0"/>
              <a:t>π</a:t>
            </a:r>
            <a:r>
              <a:rPr lang="en-US" sz="2000" dirty="0" smtClean="0"/>
              <a:t>+ or </a:t>
            </a:r>
            <a:r>
              <a:rPr lang="el-GR" sz="2000" dirty="0" smtClean="0"/>
              <a:t>π</a:t>
            </a:r>
            <a:r>
              <a:rPr lang="en-US" sz="2000" dirty="0"/>
              <a:t>-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Target material: graphite or Inconel;</a:t>
            </a:r>
            <a:endParaRPr lang="en-US" sz="16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A total run exposure of 10</a:t>
            </a:r>
            <a:r>
              <a:rPr lang="en-US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sz="2400" dirty="0" smtClean="0">
                <a:solidFill>
                  <a:srgbClr val="FF0000"/>
                </a:solidFill>
              </a:rPr>
              <a:t> protons over a period of 4-5 years</a:t>
            </a:r>
          </a:p>
          <a:p>
            <a:pPr lvl="1"/>
            <a:r>
              <a:rPr lang="en-US" sz="2000" dirty="0" smtClean="0"/>
              <a:t>8 x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protons per pulse; cycle time 1.33 sec.</a:t>
            </a:r>
          </a:p>
          <a:p>
            <a:pPr lvl="1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total of 2.6 x 10</a:t>
            </a:r>
            <a:r>
              <a:rPr lang="en-US" sz="2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useful</a:t>
            </a:r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 decays, updated from 1.9 x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en-US" sz="2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useful muon decays in the proposal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Pion beamline to transport and inject the pions, and to accept the muons from pion decay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No full-aperture fast kicker or separate pion decay channel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69512" y="869369"/>
            <a:ext cx="4174488" cy="5256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Gold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target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gives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the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most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pion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productivity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but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is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not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recommended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(intensive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energy deposition in a horn)</a:t>
            </a:r>
          </a:p>
          <a:p>
            <a:pPr lvl="1"/>
            <a:r>
              <a:rPr lang="en-US" dirty="0" smtClean="0"/>
              <a:t>Graphite is the baseline target material in the proposal; </a:t>
            </a:r>
          </a:p>
          <a:p>
            <a:pPr lvl="1"/>
            <a:r>
              <a:rPr lang="en-US" altLang="zh-CN" dirty="0" smtClean="0"/>
              <a:t>Inconel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yields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rise,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gold;</a:t>
            </a:r>
          </a:p>
          <a:p>
            <a:r>
              <a:rPr lang="en-US" altLang="zh-CN" dirty="0" smtClean="0">
                <a:solidFill>
                  <a:srgbClr val="008000"/>
                </a:solidFill>
              </a:rPr>
              <a:t>Inconel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used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in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the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optimization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425869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 smtClean="0"/>
              <a:t> </a:t>
            </a:r>
            <a:r>
              <a:rPr lang="en-US" dirty="0" smtClean="0"/>
              <a:t>– Site Plan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" r="-51"/>
          <a:stretch/>
        </p:blipFill>
        <p:spPr>
          <a:xfrm>
            <a:off x="533404" y="869369"/>
            <a:ext cx="8043333" cy="52567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5" y="869368"/>
            <a:ext cx="1574796" cy="840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Photo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courtesy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of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nuSTORM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 smtClean="0">
                <a:solidFill>
                  <a:srgbClr val="0000FF"/>
                </a:solidFill>
              </a:rPr>
              <a:t>collaboration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799" y="3525335"/>
            <a:ext cx="9351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</a:rPr>
              <a:t>Main</a:t>
            </a:r>
            <a:r>
              <a:rPr lang="zh-CN" altLang="en-US" sz="1300" dirty="0" smtClean="0">
                <a:solidFill>
                  <a:schemeClr val="bg1"/>
                </a:solidFill>
              </a:rPr>
              <a:t> </a:t>
            </a:r>
            <a:r>
              <a:rPr lang="en-US" altLang="zh-CN" sz="1300" dirty="0" smtClean="0">
                <a:solidFill>
                  <a:schemeClr val="bg1"/>
                </a:solidFill>
              </a:rPr>
              <a:t>Ring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Maximizing </a:t>
            </a:r>
            <a:r>
              <a:rPr lang="en-US" altLang="zh-CN" sz="2800" dirty="0">
                <a:solidFill>
                  <a:srgbClr val="000000"/>
                </a:solidFill>
              </a:rPr>
              <a:t>N</a:t>
            </a:r>
            <a:r>
              <a:rPr lang="el-GR" altLang="zh-CN" sz="2800" baseline="-25000" dirty="0">
                <a:solidFill>
                  <a:srgbClr val="000000"/>
                </a:solidFill>
              </a:rPr>
              <a:t>μ,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end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" y="869369"/>
            <a:ext cx="3704624" cy="525679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e.g. </a:t>
            </a:r>
            <a:r>
              <a:rPr lang="en-US" sz="2200" i="1" dirty="0" smtClean="0"/>
              <a:t>a</a:t>
            </a:r>
            <a:r>
              <a:rPr lang="en-US" sz="2200" dirty="0" smtClean="0"/>
              <a:t>= </a:t>
            </a:r>
            <a:r>
              <a:rPr lang="en-US" sz="2200" dirty="0"/>
              <a:t>-1.46935529e-</a:t>
            </a:r>
            <a:r>
              <a:rPr lang="en-US" sz="2200" dirty="0" smtClean="0"/>
              <a:t>07,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i="1" dirty="0" smtClean="0"/>
              <a:t>b</a:t>
            </a:r>
            <a:r>
              <a:rPr lang="en-US" sz="2200" dirty="0" smtClean="0"/>
              <a:t>=</a:t>
            </a:r>
            <a:r>
              <a:rPr lang="en-US" sz="2200" dirty="0"/>
              <a:t>1.23467765e-</a:t>
            </a:r>
            <a:r>
              <a:rPr lang="en-US" sz="2200" dirty="0" smtClean="0"/>
              <a:t>03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i="1" dirty="0" smtClean="0"/>
              <a:t>a</a:t>
            </a:r>
            <a:r>
              <a:rPr lang="en-US" sz="2200" dirty="0" smtClean="0"/>
              <a:t> and </a:t>
            </a:r>
            <a:r>
              <a:rPr lang="en-US" sz="2200" i="1" dirty="0" smtClean="0"/>
              <a:t>b</a:t>
            </a:r>
            <a:r>
              <a:rPr lang="en-US" sz="2200" dirty="0" smtClean="0"/>
              <a:t> changes only slightly </a:t>
            </a:r>
            <a:r>
              <a:rPr lang="en-US" sz="2200" dirty="0" err="1" smtClean="0"/>
              <a:t>w.r.t</a:t>
            </a:r>
            <a:r>
              <a:rPr lang="en-US" sz="2200" dirty="0" smtClean="0"/>
              <a:t> different horns (Usually a few percent)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29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25" y="869369"/>
            <a:ext cx="5439375" cy="5256795"/>
          </a:xfrm>
        </p:spPr>
      </p:pic>
      <p:pic>
        <p:nvPicPr>
          <p:cNvPr id="11" name="Picture 10" descr="Screen Shot 2014-05-15 at 4.54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8" y="1006552"/>
            <a:ext cx="2576317" cy="4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Maximizing </a:t>
            </a:r>
            <a:r>
              <a:rPr lang="en-US" altLang="zh-CN" sz="2800" dirty="0">
                <a:solidFill>
                  <a:srgbClr val="000000"/>
                </a:solidFill>
              </a:rPr>
              <a:t>N</a:t>
            </a:r>
            <a:r>
              <a:rPr lang="el-GR" altLang="zh-CN" sz="2800" baseline="-25000" dirty="0">
                <a:solidFill>
                  <a:srgbClr val="000000"/>
                </a:solidFill>
              </a:rPr>
              <a:t>μ,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end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869369"/>
            <a:ext cx="9144000" cy="5256795"/>
          </a:xfrm>
        </p:spPr>
        <p:txBody>
          <a:bodyPr>
            <a:normAutofit/>
          </a:bodyPr>
          <a:lstStyle/>
          <a:p>
            <a:r>
              <a:rPr lang="en-US" dirty="0" smtClean="0"/>
              <a:t>The above implies that the maximum number </a:t>
            </a:r>
            <a:r>
              <a:rPr lang="en-US" dirty="0"/>
              <a:t>of </a:t>
            </a:r>
            <a:r>
              <a:rPr lang="el-GR" dirty="0" smtClean="0"/>
              <a:t>μ</a:t>
            </a:r>
            <a:r>
              <a:rPr lang="en-US" dirty="0"/>
              <a:t>+ within 3.8±10% </a:t>
            </a:r>
            <a:r>
              <a:rPr lang="en-US" dirty="0" err="1"/>
              <a:t>GeV</a:t>
            </a:r>
            <a:r>
              <a:rPr lang="en-US" dirty="0"/>
              <a:t>/c </a:t>
            </a:r>
            <a:r>
              <a:rPr lang="en-US" dirty="0" smtClean="0"/>
              <a:t>generated is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Assuming the phase space acceptance of the pion beamline P</a:t>
            </a:r>
            <a:r>
              <a:rPr lang="el-GR" baseline="-25000" dirty="0" smtClean="0">
                <a:solidFill>
                  <a:srgbClr val="000000"/>
                </a:solidFill>
              </a:rPr>
              <a:t>Φ</a:t>
            </a:r>
            <a:r>
              <a:rPr lang="en-US" dirty="0" smtClean="0">
                <a:solidFill>
                  <a:srgbClr val="000000"/>
                </a:solidFill>
              </a:rPr>
              <a:t> for different initial conditions is the same;</a:t>
            </a: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his has taken the momentum acceptance and decay kinematics into account.</a:t>
            </a:r>
          </a:p>
          <a:p>
            <a:r>
              <a:rPr lang="en-US" dirty="0" smtClean="0"/>
              <a:t>Horn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variation</a:t>
            </a:r>
            <a:r>
              <a:rPr lang="zh-CN" altLang="en-US" dirty="0" smtClean="0"/>
              <a:t> </a:t>
            </a:r>
            <a:r>
              <a:rPr lang="en-US" dirty="0" smtClean="0"/>
              <a:t>gives slightly different coefficients </a:t>
            </a:r>
            <a:r>
              <a:rPr lang="en-US" i="1" dirty="0" smtClean="0"/>
              <a:t>a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, and very different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8A81-C4EA-1F4D-9BD2-0DE2E3412C3B}" type="datetime1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 descr="Screen Shot 2014-05-15 at 4.3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6325"/>
            <a:ext cx="5412316" cy="531062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1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MOGA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39997"/>
              </p:ext>
            </p:extLst>
          </p:nvPr>
        </p:nvGraphicFramePr>
        <p:xfrm>
          <a:off x="2566374" y="892071"/>
          <a:ext cx="6486758" cy="525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266" y="1284237"/>
            <a:ext cx="2302933" cy="1890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 </a:t>
            </a:r>
            <a:r>
              <a:rPr lang="en-US" altLang="zh-CN" dirty="0" smtClean="0"/>
              <a:t>starts,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 individual horns produced 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489199" y="2130214"/>
            <a:ext cx="694268" cy="2743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566374" y="5177366"/>
            <a:ext cx="1989667" cy="313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266" y="4258101"/>
            <a:ext cx="2302933" cy="1890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maximum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reached,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improving</a:t>
            </a:r>
            <a:r>
              <a:rPr lang="zh-CN" altLang="en-US" dirty="0" smtClean="0"/>
              <a:t>,</a:t>
            </a:r>
            <a:r>
              <a:rPr lang="en-US" altLang="zh-CN" dirty="0" smtClean="0"/>
              <a:t>stop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41374" y="4484157"/>
            <a:ext cx="1611758" cy="1664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~40,000 core-hours used in each search</a:t>
            </a:r>
          </a:p>
        </p:txBody>
      </p:sp>
    </p:spTree>
    <p:extLst>
      <p:ext uri="{BB962C8B-B14F-4D97-AF65-F5344CB8AC3E}">
        <p14:creationId xmlns:p14="http://schemas.microsoft.com/office/powerpoint/2010/main" val="108682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 smtClean="0"/>
              <a:t> </a:t>
            </a:r>
            <a:r>
              <a:rPr lang="en-US" dirty="0" smtClean="0"/>
              <a:t>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3.8 </a:t>
            </a:r>
            <a:r>
              <a:rPr lang="en-US" sz="3000" dirty="0" err="1" smtClean="0"/>
              <a:t>GeV</a:t>
            </a:r>
            <a:r>
              <a:rPr lang="en-US" sz="3000" dirty="0" smtClean="0"/>
              <a:t>/c muon decay ring (±10%) + near detector + far detector to study </a:t>
            </a:r>
            <a:r>
              <a:rPr lang="en-US" sz="3000" dirty="0" err="1" smtClean="0"/>
              <a:t>eV</a:t>
            </a:r>
            <a:r>
              <a:rPr lang="en-US" sz="3000" dirty="0" smtClean="0"/>
              <a:t>-scale neutrino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smtClean="0"/>
              <a:t>oscillations and neutrino cross sections</a:t>
            </a:r>
            <a:r>
              <a:rPr lang="en-US" sz="3000" dirty="0" smtClean="0">
                <a:latin typeface="Times New Roman"/>
                <a:cs typeface="Times New Roman"/>
              </a:rPr>
              <a:t>.</a:t>
            </a:r>
            <a:endParaRPr lang="en-US" sz="30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/>
              <a:t>                        ,</a:t>
            </a:r>
          </a:p>
          <a:p>
            <a:pPr lvl="2"/>
            <a:r>
              <a:rPr lang="en-US" sz="2000" dirty="0" smtClean="0"/>
              <a:t>      </a:t>
            </a:r>
            <a:r>
              <a:rPr lang="en-US" altLang="zh-CN" sz="2000" dirty="0" smtClean="0"/>
              <a:t>Well understood neutrino flux + flavor</a:t>
            </a:r>
            <a:endParaRPr lang="en-US" sz="2000" dirty="0"/>
          </a:p>
          <a:p>
            <a:pPr lvl="1"/>
            <a:r>
              <a:rPr lang="zh-CN" altLang="en-US" sz="2400" dirty="0" smtClean="0"/>
              <a:t>                 </a:t>
            </a:r>
            <a:r>
              <a:rPr lang="el-GR" altLang="zh-CN" sz="2400" dirty="0" smtClean="0"/>
              <a:t> </a:t>
            </a:r>
            <a:r>
              <a:rPr lang="zh-CN" altLang="zh-CN" sz="2400" dirty="0" smtClean="0"/>
              <a:t>,</a:t>
            </a:r>
            <a:r>
              <a:rPr lang="en-US" altLang="zh-CN" sz="2400" dirty="0" smtClean="0"/>
              <a:t>                   clean neutrino flux also utilizable</a:t>
            </a:r>
            <a:endParaRPr lang="en-US" sz="2400" dirty="0" smtClean="0"/>
          </a:p>
          <a:p>
            <a:pPr lvl="1"/>
            <a:r>
              <a:rPr lang="en-US" sz="2400" dirty="0" smtClean="0"/>
              <a:t>Provides a technology test bed 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muon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facilities</a:t>
            </a:r>
            <a:r>
              <a:rPr lang="en-US" sz="2400" dirty="0" smtClean="0"/>
              <a:t>;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Affordable</a:t>
            </a:r>
          </a:p>
          <a:p>
            <a:pPr lvl="2"/>
            <a:r>
              <a:rPr lang="en-US" altLang="zh-CN" sz="2000" dirty="0" smtClean="0">
                <a:solidFill>
                  <a:srgbClr val="0000FF"/>
                </a:solidFill>
              </a:rPr>
              <a:t>Old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technology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0000FF"/>
                </a:solidFill>
              </a:rPr>
              <a:t>Simple</a:t>
            </a:r>
            <a:r>
              <a:rPr lang="en-US" sz="2000" dirty="0"/>
              <a:t> implementation </a:t>
            </a:r>
            <a:endParaRPr lang="en-US" sz="2000" dirty="0" smtClean="0">
              <a:solidFill>
                <a:srgbClr val="008000"/>
              </a:solidFill>
            </a:endParaRPr>
          </a:p>
          <a:p>
            <a:pPr lvl="1"/>
            <a:r>
              <a:rPr lang="en-US" altLang="zh-CN" sz="2400" dirty="0" smtClean="0"/>
              <a:t>Now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has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FNAL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Stage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approval.</a:t>
            </a:r>
            <a:endParaRPr lang="en-US" sz="2400" dirty="0"/>
          </a:p>
          <a:p>
            <a:pPr lvl="1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32294"/>
              </p:ext>
            </p:extLst>
          </p:nvPr>
        </p:nvGraphicFramePr>
        <p:xfrm>
          <a:off x="810685" y="2317752"/>
          <a:ext cx="2000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Equation" r:id="rId4" imgW="1066800" imgH="254000" progId="Equation.3">
                  <p:embed/>
                </p:oleObj>
              </mc:Choice>
              <mc:Fallback>
                <p:oleObj name="Equation" r:id="rId4" imgW="1066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685" y="2317752"/>
                        <a:ext cx="20002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52973"/>
              </p:ext>
            </p:extLst>
          </p:nvPr>
        </p:nvGraphicFramePr>
        <p:xfrm>
          <a:off x="2962275" y="2317750"/>
          <a:ext cx="2024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6" imgW="1079500" imgH="254000" progId="Equation.3">
                  <p:embed/>
                </p:oleObj>
              </mc:Choice>
              <mc:Fallback>
                <p:oleObj name="Equation" r:id="rId6" imgW="107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2275" y="2317750"/>
                        <a:ext cx="20240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ent-Up Arrow 9"/>
          <p:cNvSpPr/>
          <p:nvPr/>
        </p:nvSpPr>
        <p:spPr>
          <a:xfrm rot="5400000">
            <a:off x="1310733" y="2787137"/>
            <a:ext cx="216931" cy="254001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78480"/>
              </p:ext>
            </p:extLst>
          </p:nvPr>
        </p:nvGraphicFramePr>
        <p:xfrm>
          <a:off x="832906" y="3122613"/>
          <a:ext cx="1595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8" imgW="850900" imgH="254000" progId="Equation.3">
                  <p:embed/>
                </p:oleObj>
              </mc:Choice>
              <mc:Fallback>
                <p:oleObj name="Equation" r:id="rId8" imgW="850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2906" y="3122613"/>
                        <a:ext cx="1595438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31529"/>
              </p:ext>
            </p:extLst>
          </p:nvPr>
        </p:nvGraphicFramePr>
        <p:xfrm>
          <a:off x="2570690" y="3122613"/>
          <a:ext cx="15001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Equation" r:id="rId10" imgW="800100" imgH="254000" progId="Equation.3">
                  <p:embed/>
                </p:oleObj>
              </mc:Choice>
              <mc:Fallback>
                <p:oleObj name="Equation" r:id="rId10" imgW="800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0690" y="3122613"/>
                        <a:ext cx="1500188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0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100 KW target station</a:t>
            </a:r>
          </a:p>
          <a:p>
            <a:pPr lvl="1"/>
            <a:r>
              <a:rPr lang="en-US" sz="2000" dirty="0" smtClean="0"/>
              <a:t>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 from MI;</a:t>
            </a:r>
          </a:p>
          <a:p>
            <a:pPr lvl="1"/>
            <a:r>
              <a:rPr lang="en-US" sz="2000" dirty="0" smtClean="0"/>
              <a:t>Magnetic horn to collect </a:t>
            </a:r>
            <a:r>
              <a:rPr lang="el-GR" sz="2000" dirty="0" smtClean="0"/>
              <a:t>π</a:t>
            </a:r>
            <a:r>
              <a:rPr lang="en-US" sz="2000" dirty="0" smtClean="0"/>
              <a:t>+ or </a:t>
            </a:r>
            <a:r>
              <a:rPr lang="el-GR" sz="2000" dirty="0" smtClean="0"/>
              <a:t>π</a:t>
            </a:r>
            <a:r>
              <a:rPr lang="en-US" sz="2000" dirty="0"/>
              <a:t>-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Target material: graphite or Inconel;</a:t>
            </a:r>
            <a:endParaRPr lang="en-US" sz="1600" dirty="0"/>
          </a:p>
          <a:p>
            <a:r>
              <a:rPr lang="en-US" sz="2400" dirty="0" smtClean="0">
                <a:solidFill>
                  <a:srgbClr val="008000"/>
                </a:solidFill>
              </a:rPr>
              <a:t>A total run exposure of 10</a:t>
            </a:r>
            <a:r>
              <a:rPr lang="en-US" sz="2400" baseline="30000" dirty="0" smtClean="0">
                <a:solidFill>
                  <a:srgbClr val="008000"/>
                </a:solidFill>
              </a:rPr>
              <a:t>21</a:t>
            </a:r>
            <a:r>
              <a:rPr lang="en-US" sz="2400" dirty="0" smtClean="0">
                <a:solidFill>
                  <a:srgbClr val="008000"/>
                </a:solidFill>
              </a:rPr>
              <a:t> protons over 4-5 years</a:t>
            </a:r>
          </a:p>
          <a:p>
            <a:pPr lvl="1"/>
            <a:r>
              <a:rPr lang="en-US" altLang="zh-CN" sz="2000" dirty="0" smtClean="0"/>
              <a:t>2.6 x 10</a:t>
            </a:r>
            <a:r>
              <a:rPr lang="en-US" altLang="zh-CN" sz="2000" baseline="30000" dirty="0" smtClean="0"/>
              <a:t>18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useful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muon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decays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Pion beamline to transport and inject the pions, and to accept the muons from pion decay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 smtClean="0"/>
              <a:t>No full-aperture fast kicker or separate pion decay channel needed. “Stochastic injection” used.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-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</a:pPr>
            <a:r>
              <a:rPr lang="en-US" dirty="0" smtClean="0">
                <a:solidFill>
                  <a:srgbClr val="0000FF"/>
                </a:solidFill>
              </a:rPr>
              <a:t>Gold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target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produces the most pions– but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recommended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(energy deposition in </a:t>
            </a:r>
            <a:r>
              <a:rPr lang="en-US" altLang="zh-CN" dirty="0" smtClean="0">
                <a:solidFill>
                  <a:srgbClr val="008000"/>
                </a:solidFill>
              </a:rPr>
              <a:t>the </a:t>
            </a:r>
            <a:r>
              <a:rPr lang="en-US" altLang="zh-CN" dirty="0" smtClean="0">
                <a:solidFill>
                  <a:srgbClr val="008000"/>
                </a:solidFill>
              </a:rPr>
              <a:t>horn)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Graphite</a:t>
            </a:r>
            <a:r>
              <a:rPr lang="en-US" dirty="0" smtClean="0"/>
              <a:t> is the baseline target material; 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Inconel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/>
              <a:t>yields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 is more tolerable;</a:t>
            </a:r>
          </a:p>
          <a:p>
            <a:pPr lvl="1"/>
            <a:r>
              <a:rPr lang="en-US" altLang="zh-CN" dirty="0" smtClean="0"/>
              <a:t>Simulation tool: </a:t>
            </a:r>
            <a:r>
              <a:rPr lang="en-US" altLang="zh-CN" dirty="0" smtClean="0">
                <a:solidFill>
                  <a:srgbClr val="0000FF"/>
                </a:solidFill>
              </a:rPr>
              <a:t>MARS15</a:t>
            </a:r>
          </a:p>
          <a:p>
            <a:pPr>
              <a:buClr>
                <a:srgbClr val="008000"/>
              </a:buClr>
            </a:pPr>
            <a:r>
              <a:rPr lang="en-US" altLang="zh-CN" dirty="0" smtClean="0">
                <a:solidFill>
                  <a:srgbClr val="0000FF"/>
                </a:solidFill>
              </a:rPr>
              <a:t>Inconel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used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in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our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optimization</a:t>
            </a:r>
            <a:r>
              <a:rPr lang="zh-CN" altLang="en-US" dirty="0" smtClean="0">
                <a:solidFill>
                  <a:srgbClr val="008000"/>
                </a:solidFill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</a:rPr>
              <a:t>study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9667" y="5058833"/>
            <a:ext cx="2074333" cy="1031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Courtesy of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Sergei Striganov, APC, FNAL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3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 smtClean="0"/>
              <a:t> </a:t>
            </a:r>
            <a:r>
              <a:rPr lang="en-US" dirty="0" smtClean="0"/>
              <a:t>– Facility near site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2" b="-248"/>
          <a:stretch/>
        </p:blipFill>
        <p:spPr>
          <a:xfrm>
            <a:off x="0" y="869369"/>
            <a:ext cx="9144000" cy="338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74" y="3012499"/>
            <a:ext cx="1501422" cy="840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FF"/>
                </a:solidFill>
              </a:rPr>
              <a:t>Photo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courtesy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of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>
                <a:solidFill>
                  <a:srgbClr val="0000FF"/>
                </a:solidFill>
              </a:rPr>
              <a:t>nuSTORM</a:t>
            </a:r>
            <a:r>
              <a:rPr lang="zh-CN" altLang="en-US" sz="1500" dirty="0">
                <a:solidFill>
                  <a:srgbClr val="0000FF"/>
                </a:solidFill>
              </a:rPr>
              <a:t> </a:t>
            </a:r>
            <a:r>
              <a:rPr lang="en-US" altLang="zh-CN" sz="1500" dirty="0" smtClean="0">
                <a:solidFill>
                  <a:srgbClr val="0000FF"/>
                </a:solidFill>
              </a:rPr>
              <a:t>collaboration</a:t>
            </a:r>
            <a:endParaRPr lang="en-US" sz="15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7880" y="4256036"/>
            <a:ext cx="8218786" cy="1640417"/>
            <a:chOff x="1568395" y="4256036"/>
            <a:chExt cx="8218786" cy="1640417"/>
          </a:xfrm>
        </p:grpSpPr>
        <p:pic>
          <p:nvPicPr>
            <p:cNvPr id="9" name="Inj.gif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t="38300" b="21907"/>
            <a:stretch/>
          </p:blipFill>
          <p:spPr>
            <a:xfrm>
              <a:off x="1568395" y="4256036"/>
              <a:ext cx="5826898" cy="16404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95293" y="4504267"/>
              <a:ext cx="23918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Wingdings"/>
                </a:rPr>
                <a:t></a:t>
              </a:r>
              <a:r>
                <a:rPr lang="zh-CN" altLang="en-US" dirty="0" smtClean="0">
                  <a:sym typeface="Wingdings"/>
                </a:rPr>
                <a:t> </a:t>
              </a:r>
              <a:r>
                <a:rPr lang="en-US" dirty="0" smtClean="0"/>
                <a:t>Animation of </a:t>
              </a:r>
            </a:p>
            <a:p>
              <a:r>
                <a:rPr lang="en-US" dirty="0" smtClean="0"/>
                <a:t>the pions and muons</a:t>
              </a:r>
            </a:p>
            <a:p>
              <a:r>
                <a:rPr lang="zh-CN" altLang="en-US" dirty="0" smtClean="0"/>
                <a:t> </a:t>
              </a:r>
              <a:r>
                <a:rPr lang="en-US" altLang="zh-CN" dirty="0" smtClean="0"/>
                <a:t>in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the</a:t>
              </a:r>
              <a:r>
                <a:rPr lang="en-US" altLang="zh-CN" dirty="0"/>
                <a:t> </a:t>
              </a:r>
              <a:r>
                <a:rPr lang="en-US" dirty="0" smtClean="0"/>
                <a:t>facility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3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0">
                <p:cTn id="2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000" dirty="0" smtClean="0"/>
              <a:t>What to optimize 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500" dirty="0" smtClean="0"/>
              <a:t>Pion Beamline</a:t>
            </a:r>
            <a:r>
              <a:rPr lang="zh-CN" altLang="en-US" sz="4500" dirty="0" smtClean="0"/>
              <a:t> </a:t>
            </a:r>
            <a:r>
              <a:rPr lang="en-US" altLang="zh-CN" sz="4500" dirty="0" smtClean="0"/>
              <a:t>D&amp;S</a:t>
            </a:r>
            <a:r>
              <a:rPr lang="en-US" sz="4500" dirty="0" smtClean="0"/>
              <a:t> </a:t>
            </a: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Beamline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pion beamline consists of the transport beamline, the beam combination section (BCS), and 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storage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ring</a:t>
            </a:r>
            <a:r>
              <a:rPr lang="en-US" sz="2000" dirty="0" smtClean="0"/>
              <a:t> production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straight shared by </a:t>
            </a:r>
            <a:r>
              <a:rPr lang="el-GR" sz="2000" dirty="0" smtClean="0"/>
              <a:t>π </a:t>
            </a:r>
            <a:r>
              <a:rPr lang="en-US" sz="2000" dirty="0" smtClean="0"/>
              <a:t>and </a:t>
            </a:r>
            <a:r>
              <a:rPr lang="el-GR" sz="2000" dirty="0" smtClean="0"/>
              <a:t>μ.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beamline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designed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reference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momentum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P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=5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/c,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simulation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was </a:t>
            </a:r>
            <a:r>
              <a:rPr lang="en-US" altLang="zh-CN" sz="2000" dirty="0" smtClean="0">
                <a:solidFill>
                  <a:srgbClr val="0000FF"/>
                </a:solidFill>
              </a:rPr>
              <a:t>initially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/>
              <a:t>done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using</a:t>
            </a:r>
            <a:r>
              <a:rPr lang="zh-CN" altLang="en-US" sz="2000" dirty="0" smtClean="0"/>
              <a:t> </a:t>
            </a:r>
            <a:r>
              <a:rPr lang="el-GR" altLang="zh-CN" sz="2000" dirty="0" smtClean="0"/>
              <a:t>π</a:t>
            </a:r>
            <a:r>
              <a:rPr lang="en-US" altLang="zh-CN" sz="2000" dirty="0" smtClean="0"/>
              <a:t>+ collected by a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NuMI</a:t>
            </a:r>
            <a:r>
              <a:rPr lang="en-US" altLang="zh-CN" sz="2000" dirty="0" smtClean="0"/>
              <a:t>-like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horn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slightly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different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lengths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target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position,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full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optimization.</a:t>
            </a:r>
            <a:r>
              <a:rPr lang="zh-CN" altLang="en-US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781-B12D-B84E-9526-74FF54ED02D4}" type="slidenum">
              <a:rPr lang="en-US" smtClean="0"/>
              <a:t>8</a:t>
            </a:fld>
            <a:endParaRPr lang="en-US"/>
          </a:p>
        </p:txBody>
      </p:sp>
      <p:pic>
        <p:nvPicPr>
          <p:cNvPr id="21" name="Picture 20" descr="Ring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25" y="5018110"/>
            <a:ext cx="6459241" cy="1108053"/>
          </a:xfrm>
          <a:prstGeom prst="rect">
            <a:avLst/>
          </a:prstGeom>
        </p:spPr>
      </p:pic>
      <p:pic>
        <p:nvPicPr>
          <p:cNvPr id="22" name="Picture 21" descr="Screen Shot 2013-05-03 at 11.3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0" y="2674884"/>
            <a:ext cx="8294535" cy="2343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Frame 22"/>
          <p:cNvSpPr/>
          <p:nvPr/>
        </p:nvSpPr>
        <p:spPr>
          <a:xfrm>
            <a:off x="3323167" y="4286250"/>
            <a:ext cx="3937000" cy="635000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9667" y="3948668"/>
            <a:ext cx="16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Pion Beamline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77634" y="4419455"/>
            <a:ext cx="1413933" cy="1778000"/>
            <a:chOff x="3067051" y="4440621"/>
            <a:chExt cx="1413933" cy="1778000"/>
          </a:xfrm>
        </p:grpSpPr>
        <p:sp>
          <p:nvSpPr>
            <p:cNvPr id="25" name="Frame 24"/>
            <p:cNvSpPr/>
            <p:nvPr/>
          </p:nvSpPr>
          <p:spPr>
            <a:xfrm>
              <a:off x="3067051" y="5886304"/>
              <a:ext cx="408516" cy="332317"/>
            </a:xfrm>
            <a:prstGeom prst="frame">
              <a:avLst>
                <a:gd name="adj1" fmla="val 0"/>
              </a:avLst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4072468" y="4440621"/>
              <a:ext cx="408516" cy="332317"/>
            </a:xfrm>
            <a:prstGeom prst="frame">
              <a:avLst>
                <a:gd name="adj1" fmla="val 0"/>
              </a:avLst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6" idx="2"/>
            </p:cNvCxnSpPr>
            <p:nvPr/>
          </p:nvCxnSpPr>
          <p:spPr>
            <a:xfrm flipH="1">
              <a:off x="3323167" y="4772938"/>
              <a:ext cx="953559" cy="111336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68776" y="5202251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64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42965</TotalTime>
  <Words>2042</Words>
  <Application>Microsoft Macintosh PowerPoint</Application>
  <PresentationFormat>On-screen Show (4:3)</PresentationFormat>
  <Paragraphs>318</Paragraphs>
  <Slides>32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Presentation1</vt:lpstr>
      <vt:lpstr>Equation</vt:lpstr>
      <vt:lpstr>Horn Optimization for nuSTORM HPTW 05/21/2014</vt:lpstr>
      <vt:lpstr>who we are, what we do</vt:lpstr>
      <vt:lpstr>Overview – Site Plan</vt:lpstr>
      <vt:lpstr>Overview - Motivation</vt:lpstr>
      <vt:lpstr>Overview - Facility</vt:lpstr>
      <vt:lpstr>Overview - Target</vt:lpstr>
      <vt:lpstr>Overview – Facility near site</vt:lpstr>
      <vt:lpstr>What to optimize </vt:lpstr>
      <vt:lpstr>Pion Beamline Definition</vt:lpstr>
      <vt:lpstr>Muons from Pions at the End of the Pion Beamline</vt:lpstr>
      <vt:lpstr>Muons from Pions at the End of the Pion Beamline (Cont’d)</vt:lpstr>
      <vt:lpstr>Optimization Goal(s)</vt:lpstr>
      <vt:lpstr>Maximizing Nμ,end</vt:lpstr>
      <vt:lpstr>Maximizing Nπ</vt:lpstr>
      <vt:lpstr>Maximizing Nπ (Cont’d)</vt:lpstr>
      <vt:lpstr>Maximizing Nπ (Cont’d)</vt:lpstr>
      <vt:lpstr>How to optimize</vt:lpstr>
      <vt:lpstr>pyGAmpi</vt:lpstr>
      <vt:lpstr>MOGA process</vt:lpstr>
      <vt:lpstr>It works</vt:lpstr>
      <vt:lpstr>Collection of π+ from a 38 cm Inconel (2.5 interaction lengths)</vt:lpstr>
      <vt:lpstr>Collection of π+ from a 46 cm Inconel (3 interaction lengths)</vt:lpstr>
      <vt:lpstr>importance of the optimization</vt:lpstr>
      <vt:lpstr>Conclusions and Future</vt:lpstr>
      <vt:lpstr>your comments are welcome</vt:lpstr>
      <vt:lpstr>in case I forgot</vt:lpstr>
      <vt:lpstr>Overview – Site Plan</vt:lpstr>
      <vt:lpstr>Introduction-Motivation</vt:lpstr>
      <vt:lpstr>Introduction-Facility</vt:lpstr>
      <vt:lpstr>Maximizing Nμ,end</vt:lpstr>
      <vt:lpstr>Maximizing Nμ,end</vt:lpstr>
      <vt:lpstr>MOGA process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Ao Liu</dc:creator>
  <cp:lastModifiedBy>Frank Ao Liu</cp:lastModifiedBy>
  <cp:revision>930</cp:revision>
  <dcterms:created xsi:type="dcterms:W3CDTF">2013-01-27T05:42:24Z</dcterms:created>
  <dcterms:modified xsi:type="dcterms:W3CDTF">2014-05-21T00:44:10Z</dcterms:modified>
</cp:coreProperties>
</file>