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38"/>
  </p:notesMasterIdLst>
  <p:handoutMasterIdLst>
    <p:handoutMasterId r:id="rId39"/>
  </p:handoutMasterIdLst>
  <p:sldIdLst>
    <p:sldId id="357" r:id="rId2"/>
    <p:sldId id="353" r:id="rId3"/>
    <p:sldId id="358" r:id="rId4"/>
    <p:sldId id="354" r:id="rId5"/>
    <p:sldId id="355" r:id="rId6"/>
    <p:sldId id="303" r:id="rId7"/>
    <p:sldId id="336" r:id="rId8"/>
    <p:sldId id="307" r:id="rId9"/>
    <p:sldId id="332" r:id="rId10"/>
    <p:sldId id="341" r:id="rId11"/>
    <p:sldId id="315" r:id="rId12"/>
    <p:sldId id="338" r:id="rId13"/>
    <p:sldId id="337" r:id="rId14"/>
    <p:sldId id="310" r:id="rId15"/>
    <p:sldId id="342" r:id="rId16"/>
    <p:sldId id="364" r:id="rId17"/>
    <p:sldId id="351" r:id="rId18"/>
    <p:sldId id="352" r:id="rId19"/>
    <p:sldId id="340" r:id="rId20"/>
    <p:sldId id="339" r:id="rId21"/>
    <p:sldId id="344" r:id="rId22"/>
    <p:sldId id="349" r:id="rId23"/>
    <p:sldId id="350" r:id="rId24"/>
    <p:sldId id="359" r:id="rId25"/>
    <p:sldId id="331" r:id="rId26"/>
    <p:sldId id="334" r:id="rId27"/>
    <p:sldId id="308" r:id="rId28"/>
    <p:sldId id="311" r:id="rId29"/>
    <p:sldId id="362" r:id="rId30"/>
    <p:sldId id="346" r:id="rId31"/>
    <p:sldId id="347" r:id="rId32"/>
    <p:sldId id="361" r:id="rId33"/>
    <p:sldId id="348" r:id="rId34"/>
    <p:sldId id="343" r:id="rId35"/>
    <p:sldId id="345" r:id="rId36"/>
    <p:sldId id="363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pitchFamily="2" charset="2"/>
      <a:buChar char="§"/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pitchFamily="2" charset="2"/>
      <a:buChar char="§"/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pitchFamily="2" charset="2"/>
      <a:buChar char="§"/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pitchFamily="2" charset="2"/>
      <a:buChar char="§"/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50000"/>
      </a:spcAft>
      <a:buClr>
        <a:srgbClr val="004080"/>
      </a:buClr>
      <a:buSzPct val="65000"/>
      <a:buFont typeface="Wingdings" pitchFamily="2" charset="2"/>
      <a:buChar char="§"/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 baseline="300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CCCC"/>
    <a:srgbClr val="FF0000"/>
    <a:srgbClr val="3333FF"/>
    <a:srgbClr val="808080"/>
    <a:srgbClr val="66CCFF"/>
    <a:srgbClr val="00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21" autoAdjust="0"/>
    <p:restoredTop sz="95009" autoAdjust="0"/>
  </p:normalViewPr>
  <p:slideViewPr>
    <p:cSldViewPr snapToGrid="0">
      <p:cViewPr varScale="1">
        <p:scale>
          <a:sx n="102" d="100"/>
          <a:sy n="102" d="100"/>
        </p:scale>
        <p:origin x="6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100912\Documents\IPF\beam%20winddow\bulging%20measurement\Copy%20of%20IPF%20measurements-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969886209364895"/>
          <c:y val="0.12003071424582569"/>
          <c:w val="0.59860485964233712"/>
          <c:h val="0.648991499446370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'IPF Window'!$AE$2</c:f>
              <c:strCache>
                <c:ptCount val="1"/>
                <c:pt idx="0">
                  <c:v>contour (T-B)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'IPF Window'!$AE$4:$AE$28</c:f>
              <c:numCache>
                <c:formatCode>#\ ?/?</c:formatCode>
                <c:ptCount val="25"/>
                <c:pt idx="0" formatCode="General">
                  <c:v>0</c:v>
                </c:pt>
                <c:pt idx="1">
                  <c:v>0.125</c:v>
                </c:pt>
                <c:pt idx="2">
                  <c:v>0.25</c:v>
                </c:pt>
                <c:pt idx="3">
                  <c:v>0.37500000000000111</c:v>
                </c:pt>
                <c:pt idx="4">
                  <c:v>0.5</c:v>
                </c:pt>
                <c:pt idx="5">
                  <c:v>0.62500000000000233</c:v>
                </c:pt>
                <c:pt idx="6">
                  <c:v>0.75000000000000233</c:v>
                </c:pt>
                <c:pt idx="7">
                  <c:v>0.87500000000000233</c:v>
                </c:pt>
                <c:pt idx="8">
                  <c:v>1</c:v>
                </c:pt>
                <c:pt idx="9">
                  <c:v>1.125</c:v>
                </c:pt>
                <c:pt idx="10">
                  <c:v>1.25</c:v>
                </c:pt>
                <c:pt idx="11">
                  <c:v>1.375</c:v>
                </c:pt>
                <c:pt idx="12">
                  <c:v>1.5</c:v>
                </c:pt>
                <c:pt idx="13">
                  <c:v>1.625</c:v>
                </c:pt>
                <c:pt idx="14">
                  <c:v>1.7500000000000031</c:v>
                </c:pt>
                <c:pt idx="15">
                  <c:v>1.875</c:v>
                </c:pt>
                <c:pt idx="16">
                  <c:v>2</c:v>
                </c:pt>
                <c:pt idx="17">
                  <c:v>2.125</c:v>
                </c:pt>
                <c:pt idx="18">
                  <c:v>2.25</c:v>
                </c:pt>
                <c:pt idx="19">
                  <c:v>2.3749999999999987</c:v>
                </c:pt>
                <c:pt idx="20">
                  <c:v>2.5</c:v>
                </c:pt>
                <c:pt idx="21">
                  <c:v>2.625</c:v>
                </c:pt>
                <c:pt idx="22">
                  <c:v>2.75</c:v>
                </c:pt>
                <c:pt idx="23">
                  <c:v>2.8749999999999987</c:v>
                </c:pt>
                <c:pt idx="24">
                  <c:v>3</c:v>
                </c:pt>
              </c:numCache>
            </c:numRef>
          </c:xVal>
          <c:yVal>
            <c:numRef>
              <c:f>'IPF Window'!$AG$4:$AG$28</c:f>
              <c:numCache>
                <c:formatCode>0.000</c:formatCode>
                <c:ptCount val="25"/>
                <c:pt idx="0">
                  <c:v>0</c:v>
                </c:pt>
                <c:pt idx="1">
                  <c:v>1.9685039370078851E-4</c:v>
                </c:pt>
                <c:pt idx="2">
                  <c:v>-3.937007874015767E-4</c:v>
                </c:pt>
                <c:pt idx="3">
                  <c:v>-2.5590551181102366E-3</c:v>
                </c:pt>
                <c:pt idx="4">
                  <c:v>-5.3149606299212624E-3</c:v>
                </c:pt>
                <c:pt idx="5">
                  <c:v>-9.4488188976378003E-3</c:v>
                </c:pt>
                <c:pt idx="6">
                  <c:v>-1.4173228346456701E-2</c:v>
                </c:pt>
                <c:pt idx="7">
                  <c:v>-2.4330708661417445E-2</c:v>
                </c:pt>
                <c:pt idx="8">
                  <c:v>-3.622047244094502E-2</c:v>
                </c:pt>
                <c:pt idx="9">
                  <c:v>-4.6181102362204414E-2</c:v>
                </c:pt>
                <c:pt idx="10">
                  <c:v>-5.2952755905512072E-2</c:v>
                </c:pt>
                <c:pt idx="11">
                  <c:v>-5.8070866141732333E-2</c:v>
                </c:pt>
                <c:pt idx="12">
                  <c:v>-5.9763779527559291E-2</c:v>
                </c:pt>
                <c:pt idx="13">
                  <c:v>-5.9448818897637833E-2</c:v>
                </c:pt>
                <c:pt idx="14">
                  <c:v>-5.6574803149606313E-2</c:v>
                </c:pt>
                <c:pt idx="15">
                  <c:v>-5.1968503937007922E-2</c:v>
                </c:pt>
                <c:pt idx="16">
                  <c:v>-4.4881889763779388E-2</c:v>
                </c:pt>
                <c:pt idx="17">
                  <c:v>-3.3779527559055264E-2</c:v>
                </c:pt>
                <c:pt idx="18">
                  <c:v>-2.1535433070866264E-2</c:v>
                </c:pt>
                <c:pt idx="19">
                  <c:v>-1.0039370078740159E-2</c:v>
                </c:pt>
                <c:pt idx="20">
                  <c:v>-4.3307086614173445E-3</c:v>
                </c:pt>
                <c:pt idx="21">
                  <c:v>-1.9291338582677231E-3</c:v>
                </c:pt>
                <c:pt idx="22">
                  <c:v>-3.937007874015767E-4</c:v>
                </c:pt>
                <c:pt idx="23">
                  <c:v>-3.937007874015767E-4</c:v>
                </c:pt>
                <c:pt idx="24">
                  <c:v>-3.937007874015767E-4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'IPF Window'!$AH$2</c:f>
              <c:strCache>
                <c:ptCount val="1"/>
                <c:pt idx="0">
                  <c:v>contour (L-R)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'IPF Window'!$AH$4:$AH$28</c:f>
              <c:numCache>
                <c:formatCode>#\ ?/?</c:formatCode>
                <c:ptCount val="25"/>
                <c:pt idx="0" formatCode="General">
                  <c:v>0</c:v>
                </c:pt>
                <c:pt idx="1">
                  <c:v>0.125</c:v>
                </c:pt>
                <c:pt idx="2">
                  <c:v>0.25</c:v>
                </c:pt>
                <c:pt idx="3">
                  <c:v>0.37500000000000111</c:v>
                </c:pt>
                <c:pt idx="4">
                  <c:v>0.5</c:v>
                </c:pt>
                <c:pt idx="5">
                  <c:v>0.62500000000000233</c:v>
                </c:pt>
                <c:pt idx="6">
                  <c:v>0.75000000000000233</c:v>
                </c:pt>
                <c:pt idx="7">
                  <c:v>0.87500000000000233</c:v>
                </c:pt>
                <c:pt idx="8">
                  <c:v>1</c:v>
                </c:pt>
                <c:pt idx="9">
                  <c:v>1.125</c:v>
                </c:pt>
                <c:pt idx="10">
                  <c:v>1.25</c:v>
                </c:pt>
                <c:pt idx="11">
                  <c:v>1.375</c:v>
                </c:pt>
                <c:pt idx="12">
                  <c:v>1.5</c:v>
                </c:pt>
                <c:pt idx="13">
                  <c:v>1.625</c:v>
                </c:pt>
                <c:pt idx="14">
                  <c:v>1.7500000000000031</c:v>
                </c:pt>
                <c:pt idx="15">
                  <c:v>1.875</c:v>
                </c:pt>
                <c:pt idx="16">
                  <c:v>2</c:v>
                </c:pt>
                <c:pt idx="17">
                  <c:v>2.125</c:v>
                </c:pt>
                <c:pt idx="18">
                  <c:v>2.25</c:v>
                </c:pt>
                <c:pt idx="19">
                  <c:v>2.3749999999999987</c:v>
                </c:pt>
                <c:pt idx="20">
                  <c:v>2.5</c:v>
                </c:pt>
                <c:pt idx="21">
                  <c:v>2.625</c:v>
                </c:pt>
                <c:pt idx="22">
                  <c:v>2.75</c:v>
                </c:pt>
                <c:pt idx="23">
                  <c:v>2.8749999999999987</c:v>
                </c:pt>
                <c:pt idx="24">
                  <c:v>3</c:v>
                </c:pt>
              </c:numCache>
            </c:numRef>
          </c:xVal>
          <c:yVal>
            <c:numRef>
              <c:f>'IPF Window'!$AJ$4:$AJ$28</c:f>
              <c:numCache>
                <c:formatCode>0.000</c:formatCode>
                <c:ptCount val="25"/>
                <c:pt idx="0">
                  <c:v>0</c:v>
                </c:pt>
                <c:pt idx="1">
                  <c:v>3.937007874015767E-4</c:v>
                </c:pt>
                <c:pt idx="2">
                  <c:v>0</c:v>
                </c:pt>
                <c:pt idx="3">
                  <c:v>-1.2598425196850456E-3</c:v>
                </c:pt>
                <c:pt idx="4">
                  <c:v>-3.9763779527559294E-3</c:v>
                </c:pt>
                <c:pt idx="5">
                  <c:v>-8.6614173228346768E-3</c:v>
                </c:pt>
                <c:pt idx="6">
                  <c:v>-1.2598425196850449E-2</c:v>
                </c:pt>
                <c:pt idx="7">
                  <c:v>-2.3622047244094491E-2</c:v>
                </c:pt>
                <c:pt idx="8">
                  <c:v>-3.5433070866141926E-2</c:v>
                </c:pt>
                <c:pt idx="9">
                  <c:v>-4.4921259842519878E-2</c:v>
                </c:pt>
                <c:pt idx="10">
                  <c:v>-5.1181102362204439E-2</c:v>
                </c:pt>
                <c:pt idx="11">
                  <c:v>-5.5944881889763813E-2</c:v>
                </c:pt>
                <c:pt idx="12">
                  <c:v>-5.7795275590551184E-2</c:v>
                </c:pt>
                <c:pt idx="13">
                  <c:v>-5.6771653543307092E-2</c:v>
                </c:pt>
                <c:pt idx="14">
                  <c:v>-5.3700787401574822E-2</c:v>
                </c:pt>
                <c:pt idx="15">
                  <c:v>-4.8188976377952754E-2</c:v>
                </c:pt>
                <c:pt idx="16">
                  <c:v>-3.9173228346456694E-2</c:v>
                </c:pt>
                <c:pt idx="17">
                  <c:v>-2.7047244094488252E-2</c:v>
                </c:pt>
                <c:pt idx="18">
                  <c:v>-1.4960629921259849E-2</c:v>
                </c:pt>
                <c:pt idx="19">
                  <c:v>-5.6692913385827043E-3</c:v>
                </c:pt>
                <c:pt idx="20">
                  <c:v>-2.480314960629944E-3</c:v>
                </c:pt>
                <c:pt idx="21">
                  <c:v>-7.8740157480314992E-4</c:v>
                </c:pt>
                <c:pt idx="22">
                  <c:v>-3.937007874015767E-4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'IPF Window'!$AE$32</c:f>
              <c:strCache>
                <c:ptCount val="1"/>
                <c:pt idx="0">
                  <c:v>thickness (T-B)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'IPF Window'!$AE$37:$AE$55</c:f>
              <c:numCache>
                <c:formatCode>#\ ?/?</c:formatCode>
                <c:ptCount val="19"/>
                <c:pt idx="0">
                  <c:v>0.37500000000000111</c:v>
                </c:pt>
                <c:pt idx="1">
                  <c:v>0.5</c:v>
                </c:pt>
                <c:pt idx="2">
                  <c:v>0.62500000000000233</c:v>
                </c:pt>
                <c:pt idx="3">
                  <c:v>0.75000000000000233</c:v>
                </c:pt>
                <c:pt idx="4">
                  <c:v>0.87500000000000233</c:v>
                </c:pt>
                <c:pt idx="5">
                  <c:v>1</c:v>
                </c:pt>
                <c:pt idx="6">
                  <c:v>1.125</c:v>
                </c:pt>
                <c:pt idx="7">
                  <c:v>1.25</c:v>
                </c:pt>
                <c:pt idx="8">
                  <c:v>1.375</c:v>
                </c:pt>
                <c:pt idx="9">
                  <c:v>1.5</c:v>
                </c:pt>
                <c:pt idx="10">
                  <c:v>1.625</c:v>
                </c:pt>
                <c:pt idx="11">
                  <c:v>1.7500000000000031</c:v>
                </c:pt>
                <c:pt idx="12">
                  <c:v>1.875</c:v>
                </c:pt>
                <c:pt idx="13">
                  <c:v>2</c:v>
                </c:pt>
                <c:pt idx="14">
                  <c:v>2.125</c:v>
                </c:pt>
                <c:pt idx="15">
                  <c:v>2.25</c:v>
                </c:pt>
                <c:pt idx="16">
                  <c:v>2.3749999999999987</c:v>
                </c:pt>
                <c:pt idx="17">
                  <c:v>2.5</c:v>
                </c:pt>
                <c:pt idx="18">
                  <c:v>2.625</c:v>
                </c:pt>
              </c:numCache>
            </c:numRef>
          </c:xVal>
          <c:yVal>
            <c:numRef>
              <c:f>'IPF Window'!$AF$37:$AF$55</c:f>
              <c:numCache>
                <c:formatCode>0.000</c:formatCode>
                <c:ptCount val="19"/>
                <c:pt idx="0">
                  <c:v>2.7000000000000142E-2</c:v>
                </c:pt>
                <c:pt idx="1">
                  <c:v>2.7000000000000142E-2</c:v>
                </c:pt>
                <c:pt idx="2">
                  <c:v>2.7000000000000142E-2</c:v>
                </c:pt>
                <c:pt idx="3">
                  <c:v>2.7000000000000142E-2</c:v>
                </c:pt>
                <c:pt idx="4">
                  <c:v>2.8000000000000011E-2</c:v>
                </c:pt>
                <c:pt idx="5">
                  <c:v>2.7000000000000142E-2</c:v>
                </c:pt>
                <c:pt idx="6">
                  <c:v>2.7000000000000142E-2</c:v>
                </c:pt>
                <c:pt idx="7">
                  <c:v>2.7000000000000142E-2</c:v>
                </c:pt>
                <c:pt idx="8">
                  <c:v>2.7000000000000142E-2</c:v>
                </c:pt>
                <c:pt idx="9">
                  <c:v>2.6000000000000086E-2</c:v>
                </c:pt>
                <c:pt idx="10">
                  <c:v>2.6000000000000086E-2</c:v>
                </c:pt>
                <c:pt idx="11">
                  <c:v>2.6000000000000086E-2</c:v>
                </c:pt>
                <c:pt idx="12">
                  <c:v>2.7000000000000142E-2</c:v>
                </c:pt>
                <c:pt idx="13">
                  <c:v>2.7000000000000142E-2</c:v>
                </c:pt>
                <c:pt idx="14">
                  <c:v>2.7000000000000142E-2</c:v>
                </c:pt>
                <c:pt idx="15">
                  <c:v>2.8000000000000011E-2</c:v>
                </c:pt>
                <c:pt idx="16">
                  <c:v>2.7000000000000142E-2</c:v>
                </c:pt>
                <c:pt idx="17">
                  <c:v>2.7000000000000142E-2</c:v>
                </c:pt>
                <c:pt idx="18">
                  <c:v>2.6000000000000086E-2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'IPF Window'!$AH$32</c:f>
              <c:strCache>
                <c:ptCount val="1"/>
                <c:pt idx="0">
                  <c:v>thickness (L-R)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'IPF Window'!$AH$37:$AH$55</c:f>
              <c:numCache>
                <c:formatCode>#\ ?/?</c:formatCode>
                <c:ptCount val="19"/>
                <c:pt idx="0">
                  <c:v>0.37500000000000111</c:v>
                </c:pt>
                <c:pt idx="1">
                  <c:v>0.5</c:v>
                </c:pt>
                <c:pt idx="2">
                  <c:v>0.62500000000000233</c:v>
                </c:pt>
                <c:pt idx="3">
                  <c:v>0.75000000000000233</c:v>
                </c:pt>
                <c:pt idx="4">
                  <c:v>0.87500000000000233</c:v>
                </c:pt>
                <c:pt idx="5">
                  <c:v>1</c:v>
                </c:pt>
                <c:pt idx="6">
                  <c:v>1.125</c:v>
                </c:pt>
                <c:pt idx="7">
                  <c:v>1.25</c:v>
                </c:pt>
                <c:pt idx="8">
                  <c:v>1.375</c:v>
                </c:pt>
                <c:pt idx="9">
                  <c:v>1.5</c:v>
                </c:pt>
                <c:pt idx="10">
                  <c:v>1.625</c:v>
                </c:pt>
                <c:pt idx="11">
                  <c:v>1.7500000000000031</c:v>
                </c:pt>
                <c:pt idx="12">
                  <c:v>1.875</c:v>
                </c:pt>
                <c:pt idx="13">
                  <c:v>2</c:v>
                </c:pt>
                <c:pt idx="14">
                  <c:v>2.125</c:v>
                </c:pt>
                <c:pt idx="15">
                  <c:v>2.25</c:v>
                </c:pt>
                <c:pt idx="16">
                  <c:v>2.3749999999999987</c:v>
                </c:pt>
                <c:pt idx="17">
                  <c:v>2.5</c:v>
                </c:pt>
                <c:pt idx="18">
                  <c:v>2.625</c:v>
                </c:pt>
              </c:numCache>
            </c:numRef>
          </c:xVal>
          <c:yVal>
            <c:numRef>
              <c:f>'IPF Window'!$AI$37:$AI$55</c:f>
              <c:numCache>
                <c:formatCode>0.000</c:formatCode>
                <c:ptCount val="19"/>
                <c:pt idx="0">
                  <c:v>2.7000000000000142E-2</c:v>
                </c:pt>
                <c:pt idx="1">
                  <c:v>2.7000000000000142E-2</c:v>
                </c:pt>
                <c:pt idx="2">
                  <c:v>2.7000000000000142E-2</c:v>
                </c:pt>
                <c:pt idx="3">
                  <c:v>2.8000000000000011E-2</c:v>
                </c:pt>
                <c:pt idx="4">
                  <c:v>2.8000000000000011E-2</c:v>
                </c:pt>
                <c:pt idx="5">
                  <c:v>2.8000000000000011E-2</c:v>
                </c:pt>
                <c:pt idx="6">
                  <c:v>2.7000000000000142E-2</c:v>
                </c:pt>
                <c:pt idx="7">
                  <c:v>2.7000000000000142E-2</c:v>
                </c:pt>
                <c:pt idx="8">
                  <c:v>2.7000000000000142E-2</c:v>
                </c:pt>
                <c:pt idx="9">
                  <c:v>2.6000000000000086E-2</c:v>
                </c:pt>
                <c:pt idx="10">
                  <c:v>2.6000000000000086E-2</c:v>
                </c:pt>
                <c:pt idx="11">
                  <c:v>2.6000000000000086E-2</c:v>
                </c:pt>
                <c:pt idx="12">
                  <c:v>2.7000000000000142E-2</c:v>
                </c:pt>
                <c:pt idx="13">
                  <c:v>2.7000000000000142E-2</c:v>
                </c:pt>
                <c:pt idx="14">
                  <c:v>2.8000000000000011E-2</c:v>
                </c:pt>
                <c:pt idx="15">
                  <c:v>2.7000000000000142E-2</c:v>
                </c:pt>
                <c:pt idx="16">
                  <c:v>2.7000000000000142E-2</c:v>
                </c:pt>
                <c:pt idx="17">
                  <c:v>2.6000000000000086E-2</c:v>
                </c:pt>
                <c:pt idx="18">
                  <c:v>2.6000000000000086E-2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044592"/>
        <c:axId val="184045152"/>
      </c:scatterChart>
      <c:valAx>
        <c:axId val="184044592"/>
        <c:scaling>
          <c:orientation val="minMax"/>
          <c:max val="3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800" baseline="0"/>
                  <a:t>distance (in.)</a:t>
                </a:r>
              </a:p>
            </c:rich>
          </c:tx>
          <c:layout>
            <c:manualLayout>
              <c:xMode val="edge"/>
              <c:yMode val="edge"/>
              <c:x val="0.34557335505475811"/>
              <c:y val="0.8614893617021248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4045152"/>
        <c:crossesAt val="-8.0000000000000224E-2"/>
        <c:crossBetween val="midCat"/>
        <c:minorUnit val="0.5"/>
      </c:valAx>
      <c:valAx>
        <c:axId val="184045152"/>
        <c:scaling>
          <c:orientation val="minMax"/>
          <c:max val="4.0000000000000112E-2"/>
          <c:min val="-8.0000000000000224E-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800" baseline="0"/>
                  <a:t>measurement (in.)</a:t>
                </a:r>
              </a:p>
            </c:rich>
          </c:tx>
          <c:layout>
            <c:manualLayout>
              <c:xMode val="edge"/>
              <c:yMode val="edge"/>
              <c:x val="8.7504422448761859E-3"/>
              <c:y val="0.18006757134081638"/>
            </c:manualLayout>
          </c:layout>
          <c:overlay val="0"/>
          <c:spPr>
            <a:noFill/>
            <a:ln w="25400">
              <a:noFill/>
            </a:ln>
          </c:spPr>
        </c:title>
        <c:numFmt formatCode="0.00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4044592"/>
        <c:crossesAt val="0"/>
        <c:crossBetween val="midCat"/>
        <c:majorUnit val="1.0000000000000042E-2"/>
        <c:minorUnit val="2.0000000000000052E-3"/>
      </c:val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033513667934495"/>
          <c:y val="0.22120232311386651"/>
          <c:w val="0.21640509222061541"/>
          <c:h val="0.4415971407829334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17" tIns="44058" rIns="88117" bIns="44058" numCol="1" anchor="t" anchorCtr="0" compatLnSpc="1">
            <a:prstTxWarp prst="textNoShape">
              <a:avLst/>
            </a:prstTxWarp>
          </a:bodyPr>
          <a:lstStyle>
            <a:lvl1pPr defTabSz="881245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17" tIns="44058" rIns="88117" bIns="44058" numCol="1" anchor="t" anchorCtr="0" compatLnSpc="1">
            <a:prstTxWarp prst="textNoShape">
              <a:avLst/>
            </a:prstTxWarp>
          </a:bodyPr>
          <a:lstStyle>
            <a:lvl1pPr algn="r" defTabSz="881245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17" tIns="44058" rIns="88117" bIns="44058" numCol="1" anchor="b" anchorCtr="0" compatLnSpc="1">
            <a:prstTxWarp prst="textNoShape">
              <a:avLst/>
            </a:prstTxWarp>
          </a:bodyPr>
          <a:lstStyle>
            <a:lvl1pPr defTabSz="881245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17" tIns="44058" rIns="88117" bIns="44058" numCol="1" anchor="b" anchorCtr="0" compatLnSpc="1">
            <a:prstTxWarp prst="textNoShape">
              <a:avLst/>
            </a:prstTxWarp>
          </a:bodyPr>
          <a:lstStyle>
            <a:lvl1pPr algn="r" defTabSz="881245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Arial" charset="0"/>
              </a:defRPr>
            </a:lvl1pPr>
          </a:lstStyle>
          <a:p>
            <a:pPr>
              <a:defRPr/>
            </a:pPr>
            <a:fld id="{7C717C45-2FF2-4FF4-9B41-71A145D81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0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75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3" rIns="91388" bIns="45693" numCol="1" anchor="t" anchorCtr="0" compatLnSpc="1">
            <a:prstTxWarp prst="textNoShape">
              <a:avLst/>
            </a:prstTxWarp>
          </a:bodyPr>
          <a:lstStyle>
            <a:lvl1pPr defTabSz="913290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824" y="0"/>
            <a:ext cx="30475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3" rIns="91388" bIns="45693" numCol="1" anchor="t" anchorCtr="0" compatLnSpc="1">
            <a:prstTxWarp prst="textNoShape">
              <a:avLst/>
            </a:prstTxWarp>
          </a:bodyPr>
          <a:lstStyle>
            <a:lvl1pPr algn="r" defTabSz="913290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247" y="4419600"/>
            <a:ext cx="517990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3" rIns="91388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9200"/>
            <a:ext cx="30475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3" rIns="91388" bIns="45693" numCol="1" anchor="b" anchorCtr="0" compatLnSpc="1">
            <a:prstTxWarp prst="textNoShape">
              <a:avLst/>
            </a:prstTxWarp>
          </a:bodyPr>
          <a:lstStyle>
            <a:lvl1pPr defTabSz="913290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824" y="8839200"/>
            <a:ext cx="304757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3" rIns="91388" bIns="45693" numCol="1" anchor="b" anchorCtr="0" compatLnSpc="1">
            <a:prstTxWarp prst="textNoShape">
              <a:avLst/>
            </a:prstTxWarp>
          </a:bodyPr>
          <a:lstStyle>
            <a:lvl1pPr algn="r" defTabSz="913290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300" b="0" baseline="0">
                <a:latin typeface="Times" pitchFamily="18" charset="0"/>
              </a:defRPr>
            </a:lvl1pPr>
          </a:lstStyle>
          <a:p>
            <a:pPr>
              <a:defRPr/>
            </a:pPr>
            <a:fld id="{FD744C42-ADC2-46E1-8D43-27F24668B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06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1A8E9-EDC2-4791-ACC3-09070748975E}" type="slidenum">
              <a:rPr lang="en-US" smtClean="0">
                <a:latin typeface="Times"/>
              </a:rPr>
              <a:pPr/>
              <a:t>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0974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8A395-B56E-4FDB-A47E-6C5DBD8842CB}" type="slidenum">
              <a:rPr lang="en-US" smtClean="0">
                <a:latin typeface="Times"/>
              </a:rPr>
              <a:pPr/>
              <a:t>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2382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A25F23-F0D2-410D-88ED-7CD457B34EF5}" type="slidenum">
              <a:rPr lang="en-US" smtClean="0">
                <a:latin typeface="Times"/>
              </a:rPr>
              <a:pPr/>
              <a:t>10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0541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0FB50-7E83-4963-8E9C-5ED117BD2CA7}" type="slidenum">
              <a:rPr lang="en-US" smtClean="0">
                <a:latin typeface="Times"/>
              </a:rPr>
              <a:pPr/>
              <a:t>14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204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6D7D-E65B-4AAD-B16D-C6208F74A9F2}" type="slidenum">
              <a:rPr lang="en-US" smtClean="0">
                <a:latin typeface="Times"/>
              </a:rPr>
              <a:pPr/>
              <a:t>20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394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E1C8D-87CF-4B71-BC01-121FFF53DE1A}" type="slidenum">
              <a:rPr lang="en-US" smtClean="0">
                <a:latin typeface="Times"/>
              </a:rPr>
              <a:pPr/>
              <a:t>24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3394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5DC8C-5976-4610-B0B0-16D2CE96CCFB}" type="slidenum">
              <a:rPr lang="en-US" smtClean="0">
                <a:latin typeface="Times"/>
              </a:rPr>
              <a:pPr/>
              <a:t>27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9520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3F440-4FDB-42B5-8236-4B5965F304C0}" type="slidenum">
              <a:rPr lang="en-US" smtClean="0">
                <a:latin typeface="Times"/>
              </a:rPr>
              <a:pPr/>
              <a:t>28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690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rtlCol="0" anchor="t">
            <a:normAutofit/>
          </a:bodyPr>
          <a:lstStyle>
            <a:lvl1pPr algn="ctr">
              <a:defRPr lang="en-US" baseline="0">
                <a:solidFill>
                  <a:srgbClr val="000000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28418" y="5102163"/>
            <a:ext cx="2479849" cy="523875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51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96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134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51833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6160"/>
            <a:ext cx="7772400" cy="1005840"/>
          </a:xfrm>
        </p:spPr>
        <p:txBody>
          <a:bodyPr rtlCol="0" anchor="t">
            <a:normAutofit/>
          </a:bodyPr>
          <a:lstStyle>
            <a:lvl1pPr algn="ctr">
              <a:defRPr lang="en-US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28418" y="5102163"/>
            <a:ext cx="2479849" cy="523875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9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267200" y="1295400"/>
            <a:ext cx="4114800" cy="30480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57725" y="4419600"/>
            <a:ext cx="3724275" cy="152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i="1">
                <a:latin typeface="+mn-lt"/>
              </a:defRPr>
            </a:lvl1pPr>
            <a:lvl2pPr marL="0" indent="0">
              <a:buFontTx/>
              <a:buNone/>
              <a:defRPr sz="1600">
                <a:latin typeface="+mn-lt"/>
              </a:defRPr>
            </a:lvl2pPr>
            <a:lvl3pPr marL="0" indent="0">
              <a:buFontTx/>
              <a:buNone/>
              <a:defRPr sz="1600">
                <a:latin typeface="+mn-lt"/>
              </a:defRPr>
            </a:lvl3pPr>
            <a:lvl4pPr marL="0" indent="0">
              <a:buFontTx/>
              <a:buNone/>
              <a:defRPr sz="1600">
                <a:latin typeface="+mn-lt"/>
              </a:defRPr>
            </a:lvl4pPr>
            <a:lvl5pPr marL="0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84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648200" y="1600200"/>
            <a:ext cx="40386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48200" y="4572000"/>
            <a:ext cx="3810000" cy="1447800"/>
          </a:xfrm>
          <a:prstGeom prst="rect">
            <a:avLst/>
          </a:prstGeom>
        </p:spPr>
        <p:txBody>
          <a:bodyPr/>
          <a:lstStyle>
            <a:lvl1pPr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 baseline="0">
                <a:solidFill>
                  <a:schemeClr val="bg1"/>
                </a:solidFill>
              </a:defRPr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baseline="0">
                <a:solidFill>
                  <a:schemeClr val="bg1"/>
                </a:solidFill>
              </a:defRPr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 baseline="0">
                <a:solidFill>
                  <a:schemeClr val="bg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8191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963949-AC29-42A6-A53A-CB98A78ADB6D}" type="datetimeFigureOut">
              <a:rPr lang="en-US" smtClean="0"/>
              <a:t>5/23/2014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759398-746C-4FE6-B26A-6B05999EE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3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6669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3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8451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8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48200" y="4906963"/>
            <a:ext cx="4038600" cy="121920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4648200" y="1600200"/>
            <a:ext cx="4038600" cy="3200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rgbClr val="898989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53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24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3100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6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15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sz="3200"/>
            </a:lvl1pPr>
            <a:lvl2pPr marL="741363" marR="0" indent="-2841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defRPr>
            </a:lvl2pPr>
            <a:lvl3pPr marL="1147763" marR="0" indent="-233363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400"/>
            </a:lvl3pPr>
            <a:lvl4pPr marL="1482725" marR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32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6559550"/>
            <a:ext cx="4572000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b="0" baseline="0" dirty="0">
                <a:solidFill>
                  <a:srgbClr val="FFFFFF"/>
                </a:solidFill>
                <a:latin typeface="Frutiger LT Std 57 Condensed"/>
              </a:rPr>
              <a:t>Operated by Los Alamos National Security, LLC for the U.S. Department of Energy's NNSA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6600" y="6611938"/>
            <a:ext cx="35052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baseline="0" dirty="0">
                <a:solidFill>
                  <a:srgbClr val="FFFFFF"/>
                </a:solidFill>
                <a:latin typeface="Frutiger LT Std 45 Light"/>
              </a:rPr>
              <a:t> </a:t>
            </a:r>
            <a:r>
              <a:rPr lang="en-US" sz="1000" b="0" baseline="0" dirty="0">
                <a:solidFill>
                  <a:srgbClr val="F4B834"/>
                </a:solidFill>
                <a:latin typeface="Frutiger LT Std 45 Light"/>
              </a:rPr>
              <a:t>|  </a:t>
            </a:r>
            <a:r>
              <a:rPr lang="en-US" sz="1000" baseline="0" dirty="0">
                <a:solidFill>
                  <a:srgbClr val="FFFFFF"/>
                </a:solidFill>
                <a:latin typeface="Frutiger LT Std 45 Light"/>
              </a:rPr>
              <a:t>UNCLASSIFIED  </a:t>
            </a:r>
            <a:r>
              <a:rPr lang="en-US" sz="1000" b="0" baseline="0" dirty="0">
                <a:solidFill>
                  <a:srgbClr val="F4B834"/>
                </a:solidFill>
                <a:latin typeface="Frutiger LT Std 45 Light"/>
              </a:rPr>
              <a:t>|</a:t>
            </a:r>
            <a:r>
              <a:rPr lang="en-US" sz="1000" b="0" baseline="0" dirty="0">
                <a:solidFill>
                  <a:srgbClr val="FFFFFF"/>
                </a:solidFill>
                <a:latin typeface="Frutiger LT Std 45 Light"/>
              </a:rPr>
              <a:t>  </a:t>
            </a:r>
            <a:fld id="{164854F1-88A3-4FE6-9936-4AA351855148}" type="slidenum">
              <a:rPr lang="en-US" sz="1000" b="0" baseline="0">
                <a:solidFill>
                  <a:srgbClr val="FFFFFF"/>
                </a:solidFill>
                <a:latin typeface="Frutiger LT Std 45 Ligh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 b="0" baseline="0" dirty="0">
              <a:solidFill>
                <a:srgbClr val="FFFFFF"/>
              </a:solidFill>
              <a:latin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247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6075" indent="-346075" algn="l" rtl="0" eaLnBrk="0" fontAlgn="base" hangingPunct="0">
        <a:spcBef>
          <a:spcPts val="900"/>
        </a:spcBef>
        <a:spcAft>
          <a:spcPct val="0"/>
        </a:spcAft>
        <a:buClr>
          <a:srgbClr val="F4B834"/>
        </a:buClr>
        <a:buFont typeface="Wingdings" pitchFamily="2" charset="2"/>
        <a:buChar char="§"/>
        <a:defRPr lang="en-US" sz="2800" kern="1200">
          <a:solidFill>
            <a:srgbClr val="000000"/>
          </a:solidFill>
          <a:latin typeface="+mn-lt"/>
          <a:ea typeface="+mn-ea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4B834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7763" indent="-233363" algn="l" rtl="0" eaLnBrk="0" fontAlgn="base" hangingPunct="0">
        <a:spcBef>
          <a:spcPts val="575"/>
        </a:spcBef>
        <a:spcAft>
          <a:spcPct val="0"/>
        </a:spcAft>
        <a:buClr>
          <a:srgbClr val="F4B834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82725" indent="-222250" algn="l" rtl="0" eaLnBrk="0" fontAlgn="base" hangingPunct="0">
        <a:spcBef>
          <a:spcPct val="20000"/>
        </a:spcBef>
        <a:spcAft>
          <a:spcPct val="0"/>
        </a:spcAft>
        <a:buClr>
          <a:srgbClr val="F4B834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830388" indent="-225425" algn="l" rtl="0" eaLnBrk="0" fontAlgn="base" hangingPunct="0">
        <a:spcBef>
          <a:spcPct val="20000"/>
        </a:spcBef>
        <a:spcAft>
          <a:spcPct val="0"/>
        </a:spcAft>
        <a:buClr>
          <a:srgbClr val="F4B834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11" Type="http://schemas.openxmlformats.org/officeDocument/2006/relationships/image" Target="../media/image17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3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3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365885"/>
            <a:ext cx="7772400" cy="100584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 Irradiation Examination of an Alloy 718 Beam Window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374775" y="2486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F4B834"/>
              </a:buClr>
              <a:buFont typeface="Wingdings" pitchFamily="2" charset="2"/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B834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F4B834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B834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B834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Tx/>
            </a:pPr>
            <a:r>
              <a:rPr lang="en-US" sz="2000" b="0" baseline="0" dirty="0" smtClean="0">
                <a:solidFill>
                  <a:schemeClr val="tx1"/>
                </a:solidFill>
              </a:rPr>
              <a:t>Stuart A. Maloy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1</a:t>
            </a:r>
            <a:r>
              <a:rPr lang="en-US" sz="2000" b="0" baseline="0" dirty="0" smtClean="0">
                <a:solidFill>
                  <a:schemeClr val="tx1"/>
                </a:solidFill>
              </a:rPr>
              <a:t>, </a:t>
            </a:r>
          </a:p>
          <a:p>
            <a:pPr>
              <a:buSzTx/>
            </a:pPr>
            <a:r>
              <a:rPr lang="en-US" sz="2000" b="0" baseline="0" dirty="0" smtClean="0">
                <a:solidFill>
                  <a:schemeClr val="tx1"/>
                </a:solidFill>
              </a:rPr>
              <a:t>Hong Bach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0" baseline="0" dirty="0" smtClean="0">
                <a:solidFill>
                  <a:schemeClr val="tx1"/>
                </a:solidFill>
              </a:rPr>
              <a:t>, Tarik A. Saleh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1</a:t>
            </a:r>
            <a:r>
              <a:rPr lang="en-US" sz="2000" b="0" baseline="0" dirty="0" smtClean="0">
                <a:solidFill>
                  <a:schemeClr val="tx1"/>
                </a:solidFill>
              </a:rPr>
              <a:t>, Tobias J. Romero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0" baseline="0" dirty="0" smtClean="0">
                <a:solidFill>
                  <a:schemeClr val="tx1"/>
                </a:solidFill>
              </a:rPr>
              <a:t>,</a:t>
            </a:r>
          </a:p>
          <a:p>
            <a:pPr>
              <a:buSzTx/>
            </a:pPr>
            <a:r>
              <a:rPr lang="en-US" sz="2000" b="0" baseline="0" dirty="0" smtClean="0">
                <a:solidFill>
                  <a:schemeClr val="tx1"/>
                </a:solidFill>
              </a:rPr>
              <a:t>Osman Anderoglu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1</a:t>
            </a:r>
            <a:r>
              <a:rPr lang="en-US" sz="2000" b="0" baseline="0" dirty="0" smtClean="0">
                <a:solidFill>
                  <a:schemeClr val="tx1"/>
                </a:solidFill>
              </a:rPr>
              <a:t>, Bulent H. Sencer</a:t>
            </a:r>
            <a:r>
              <a:rPr lang="en-US" sz="2000" b="0" baseline="30000" dirty="0" smtClean="0">
                <a:solidFill>
                  <a:schemeClr val="tx1"/>
                </a:solidFill>
              </a:rPr>
              <a:t>3</a:t>
            </a:r>
          </a:p>
          <a:p>
            <a:pPr>
              <a:buSzTx/>
            </a:pPr>
            <a:endParaRPr lang="en-US" sz="2000" b="0" baseline="30000" dirty="0" smtClean="0">
              <a:solidFill>
                <a:schemeClr val="tx1"/>
              </a:solidFill>
            </a:endParaRPr>
          </a:p>
          <a:p>
            <a:pPr>
              <a:buSzTx/>
            </a:pPr>
            <a:r>
              <a:rPr lang="en-US" sz="1600" b="0" baseline="0" dirty="0" smtClean="0">
                <a:solidFill>
                  <a:schemeClr val="tx1"/>
                </a:solidFill>
              </a:rPr>
              <a:t>1. Materials Science and Technology Division -Los Alamos National Laboratory</a:t>
            </a:r>
          </a:p>
          <a:p>
            <a:pPr>
              <a:buSzTx/>
            </a:pPr>
            <a:r>
              <a:rPr lang="en-US" sz="1600" b="0" baseline="0" dirty="0" smtClean="0">
                <a:solidFill>
                  <a:schemeClr val="tx1"/>
                </a:solidFill>
              </a:rPr>
              <a:t>2. Chemistry Division -Los Alamos National Laboratory</a:t>
            </a:r>
          </a:p>
          <a:p>
            <a:pPr>
              <a:buSzTx/>
            </a:pPr>
            <a:r>
              <a:rPr lang="en-US" sz="1600" b="0" baseline="0" dirty="0" smtClean="0">
                <a:solidFill>
                  <a:schemeClr val="tx1"/>
                </a:solidFill>
              </a:rPr>
              <a:t>3. Idaho National </a:t>
            </a:r>
            <a:r>
              <a:rPr lang="en-US" sz="1600" b="0" baseline="0" dirty="0" smtClean="0">
                <a:solidFill>
                  <a:schemeClr val="tx1"/>
                </a:solidFill>
              </a:rPr>
              <a:t>Laboratory</a:t>
            </a:r>
          </a:p>
          <a:p>
            <a:pPr>
              <a:buSzTx/>
            </a:pPr>
            <a:r>
              <a:rPr lang="en-US" sz="1600" b="0" baseline="0" smtClean="0">
                <a:solidFill>
                  <a:schemeClr val="tx1"/>
                </a:solidFill>
              </a:rPr>
              <a:t>(May 21, 2014)</a:t>
            </a:r>
            <a:endParaRPr lang="en-US" sz="1600" b="0" baseline="0" dirty="0" smtClean="0">
              <a:solidFill>
                <a:schemeClr val="tx1"/>
              </a:solidFill>
            </a:endParaRPr>
          </a:p>
          <a:p>
            <a:pPr>
              <a:buSzTx/>
            </a:pPr>
            <a:endParaRPr lang="en-US" sz="1400" b="0" baseline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38100" y="0"/>
            <a:ext cx="7086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Shear Punch Testing Equipment at CMR Hot Cell</a:t>
            </a:r>
          </a:p>
        </p:txBody>
      </p:sp>
      <p:pic>
        <p:nvPicPr>
          <p:cNvPr id="3078" name="Picture 5" descr="Tensile11"/>
          <p:cNvPicPr>
            <a:picLocks noChangeAspect="1" noChangeArrowheads="1"/>
          </p:cNvPicPr>
          <p:nvPr/>
        </p:nvPicPr>
        <p:blipFill>
          <a:blip r:embed="rId4" cstate="screen">
            <a:lum bright="12000"/>
          </a:blip>
          <a:srcRect/>
          <a:stretch>
            <a:fillRect/>
          </a:stretch>
        </p:blipFill>
        <p:spPr bwMode="auto">
          <a:xfrm>
            <a:off x="133350" y="1066800"/>
            <a:ext cx="20002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3006725" y="1171575"/>
            <a:ext cx="688975" cy="2486025"/>
            <a:chOff x="3095202" y="1031875"/>
            <a:chExt cx="1155337" cy="2879725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418090" y="2720975"/>
            <a:ext cx="373124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5" name="Drawing" r:id="rId5" imgW="1737000" imgH="5229000" progId="">
                    <p:embed/>
                  </p:oleObj>
                </mc:Choice>
                <mc:Fallback>
                  <p:oleObj name="Drawing" r:id="rId5" imgW="1737000" imgH="522900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8090" y="2720975"/>
                          <a:ext cx="373124" cy="1190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16"/>
            <p:cNvGraphicFramePr>
              <a:graphicFrameLocks noChangeAspect="1"/>
            </p:cNvGraphicFramePr>
            <p:nvPr/>
          </p:nvGraphicFramePr>
          <p:xfrm>
            <a:off x="3100410" y="2320925"/>
            <a:ext cx="1018973" cy="96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6" name="Drawing" r:id="rId7" imgW="4869000" imgH="4374000" progId="">
                    <p:embed/>
                  </p:oleObj>
                </mc:Choice>
                <mc:Fallback>
                  <p:oleObj name="Drawing" r:id="rId7" imgW="4869000" imgH="4374000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0410" y="2320925"/>
                          <a:ext cx="1018973" cy="968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19"/>
            <p:cNvGraphicFramePr>
              <a:graphicFrameLocks noChangeAspect="1"/>
            </p:cNvGraphicFramePr>
            <p:nvPr/>
          </p:nvGraphicFramePr>
          <p:xfrm>
            <a:off x="3095202" y="1031875"/>
            <a:ext cx="1155337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7" name="Drawing" r:id="rId9" imgW="4923000" imgH="5202000" progId="">
                    <p:embed/>
                  </p:oleObj>
                </mc:Choice>
                <mc:Fallback>
                  <p:oleObj name="Drawing" r:id="rId9" imgW="4923000" imgH="5202000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5202" y="1031875"/>
                          <a:ext cx="1155337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0" name="Line 20"/>
          <p:cNvSpPr>
            <a:spLocks noChangeShapeType="1"/>
          </p:cNvSpPr>
          <p:nvPr/>
        </p:nvSpPr>
        <p:spPr bwMode="auto">
          <a:xfrm>
            <a:off x="2878138" y="1054100"/>
            <a:ext cx="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Text Box 21"/>
          <p:cNvSpPr txBox="1">
            <a:spLocks noChangeArrowheads="1"/>
          </p:cNvSpPr>
          <p:nvPr/>
        </p:nvSpPr>
        <p:spPr bwMode="auto">
          <a:xfrm>
            <a:off x="2055813" y="1392238"/>
            <a:ext cx="979487" cy="604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0">
                <a:latin typeface="Book Antiqua" pitchFamily="18" charset="0"/>
              </a:rPr>
              <a:t>Loading</a:t>
            </a:r>
            <a:r>
              <a:rPr lang="en-US" b="0" baseline="0">
                <a:latin typeface="Book Antiqua" pitchFamily="18" charset="0"/>
              </a:rPr>
              <a:t> </a:t>
            </a:r>
            <a:r>
              <a:rPr lang="en-US" b="0">
                <a:latin typeface="Book Antiqua" pitchFamily="18" charset="0"/>
              </a:rPr>
              <a:t>Direction</a:t>
            </a:r>
          </a:p>
        </p:txBody>
      </p:sp>
      <p:sp>
        <p:nvSpPr>
          <p:cNvPr id="3082" name="Text Box 23"/>
          <p:cNvSpPr txBox="1">
            <a:spLocks noChangeArrowheads="1"/>
          </p:cNvSpPr>
          <p:nvPr/>
        </p:nvSpPr>
        <p:spPr bwMode="auto">
          <a:xfrm>
            <a:off x="3800475" y="1341438"/>
            <a:ext cx="1152525" cy="2298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0">
                <a:latin typeface="Book Antiqua" pitchFamily="18" charset="0"/>
              </a:rPr>
              <a:t>3mm diameter disk</a:t>
            </a:r>
          </a:p>
          <a:p>
            <a:pPr>
              <a:buFont typeface="Wingdings" pitchFamily="2" charset="2"/>
              <a:buNone/>
            </a:pPr>
            <a:r>
              <a:rPr lang="en-US" b="0">
                <a:latin typeface="Book Antiqua" pitchFamily="18" charset="0"/>
              </a:rPr>
              <a:t>0.25mm</a:t>
            </a:r>
            <a:r>
              <a:rPr lang="en-US" b="0" baseline="0">
                <a:latin typeface="Book Antiqua" pitchFamily="18" charset="0"/>
              </a:rPr>
              <a:t> </a:t>
            </a:r>
            <a:r>
              <a:rPr lang="en-US" b="0">
                <a:latin typeface="Book Antiqua" pitchFamily="18" charset="0"/>
              </a:rPr>
              <a:t>thick</a:t>
            </a:r>
          </a:p>
          <a:p>
            <a:pPr>
              <a:buFont typeface="Wingdings" pitchFamily="2" charset="2"/>
              <a:buNone/>
            </a:pPr>
            <a:r>
              <a:rPr lang="en-US" b="0">
                <a:latin typeface="Book Antiqua" pitchFamily="18" charset="0"/>
              </a:rPr>
              <a:t>1mm diameter punch</a:t>
            </a:r>
          </a:p>
        </p:txBody>
      </p:sp>
      <p:sp>
        <p:nvSpPr>
          <p:cNvPr id="3083" name="Line 24"/>
          <p:cNvSpPr>
            <a:spLocks noChangeShapeType="1"/>
          </p:cNvSpPr>
          <p:nvPr/>
        </p:nvSpPr>
        <p:spPr bwMode="auto">
          <a:xfrm flipV="1">
            <a:off x="3359150" y="1968500"/>
            <a:ext cx="514350" cy="622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Text Box 22"/>
          <p:cNvSpPr txBox="1">
            <a:spLocks noChangeArrowheads="1"/>
          </p:cNvSpPr>
          <p:nvPr/>
        </p:nvSpPr>
        <p:spPr bwMode="auto">
          <a:xfrm>
            <a:off x="188913" y="3819525"/>
            <a:ext cx="1963737" cy="338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0">
                <a:latin typeface="Book Antiqua" pitchFamily="18" charset="0"/>
              </a:rPr>
              <a:t>Shear Punch Set-up</a:t>
            </a:r>
          </a:p>
        </p:txBody>
      </p:sp>
      <p:sp>
        <p:nvSpPr>
          <p:cNvPr id="3085" name="Rectangle 110"/>
          <p:cNvSpPr>
            <a:spLocks noChangeArrowheads="1"/>
          </p:cNvSpPr>
          <p:nvPr/>
        </p:nvSpPr>
        <p:spPr bwMode="auto">
          <a:xfrm>
            <a:off x="4902200" y="3048000"/>
            <a:ext cx="3962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6525" indent="-136525">
              <a:spcBef>
                <a:spcPct val="0"/>
              </a:spcBef>
              <a:spcAft>
                <a:spcPct val="0"/>
              </a:spcAft>
            </a:pPr>
            <a:r>
              <a:rPr lang="en-US" sz="1800" b="0" baseline="0" dirty="0">
                <a:latin typeface="Book Antiqua" pitchFamily="18" charset="0"/>
              </a:rPr>
              <a:t>Performed 25 shear punch tests on 3 mm diameter specimens.</a:t>
            </a:r>
          </a:p>
          <a:p>
            <a:pPr marL="136525" indent="-136525">
              <a:spcBef>
                <a:spcPct val="0"/>
              </a:spcBef>
              <a:spcAft>
                <a:spcPct val="0"/>
              </a:spcAft>
            </a:pPr>
            <a:r>
              <a:rPr lang="en-US" sz="1800" b="0" baseline="0" dirty="0">
                <a:latin typeface="Book Antiqua" pitchFamily="18" charset="0"/>
              </a:rPr>
              <a:t>Tested at initial strain rate of 5 x 10-4/s.</a:t>
            </a:r>
          </a:p>
          <a:p>
            <a:pPr marL="136525" indent="-136525">
              <a:spcBef>
                <a:spcPct val="0"/>
              </a:spcBef>
              <a:spcAft>
                <a:spcPct val="0"/>
              </a:spcAft>
            </a:pPr>
            <a:r>
              <a:rPr lang="en-US" sz="1800" b="0" baseline="0" dirty="0">
                <a:latin typeface="Book Antiqua" pitchFamily="18" charset="0"/>
              </a:rPr>
              <a:t>Tested at in ultra high purity argon.</a:t>
            </a:r>
          </a:p>
        </p:txBody>
      </p:sp>
      <p:grpSp>
        <p:nvGrpSpPr>
          <p:cNvPr id="3" name="Group 129"/>
          <p:cNvGrpSpPr>
            <a:grpSpLocks/>
          </p:cNvGrpSpPr>
          <p:nvPr/>
        </p:nvGrpSpPr>
        <p:grpSpPr bwMode="auto">
          <a:xfrm>
            <a:off x="4851400" y="1009650"/>
            <a:ext cx="4140200" cy="1606550"/>
            <a:chOff x="215900" y="4108451"/>
            <a:chExt cx="4140200" cy="1606549"/>
          </a:xfrm>
        </p:grpSpPr>
        <p:pic>
          <p:nvPicPr>
            <p:cNvPr id="3092" name="Picture 12" descr="SP02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215900" y="4108451"/>
              <a:ext cx="4140200" cy="160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xt Box 13"/>
            <p:cNvSpPr txBox="1">
              <a:spLocks noChangeArrowheads="1"/>
            </p:cNvSpPr>
            <p:nvPr/>
          </p:nvSpPr>
          <p:spPr bwMode="auto">
            <a:xfrm>
              <a:off x="305193" y="4349805"/>
              <a:ext cx="1282307" cy="23489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182880" rIns="0" bIns="0" anchor="ctr"/>
            <a:lstStyle/>
            <a:p>
              <a:pPr>
                <a:buFont typeface="Wingdings" pitchFamily="2" charset="2"/>
                <a:buNone/>
              </a:pPr>
              <a:r>
                <a:rPr lang="en-US">
                  <a:latin typeface="Book Antiqua" pitchFamily="18" charset="0"/>
                </a:rPr>
                <a:t>Disk Sits Here</a:t>
              </a:r>
            </a:p>
          </p:txBody>
        </p:sp>
        <p:sp>
          <p:nvSpPr>
            <p:cNvPr id="3094" name="Line 14"/>
            <p:cNvSpPr>
              <a:spLocks noChangeShapeType="1"/>
            </p:cNvSpPr>
            <p:nvPr/>
          </p:nvSpPr>
          <p:spPr bwMode="auto">
            <a:xfrm flipV="1">
              <a:off x="711436" y="4587181"/>
              <a:ext cx="41390" cy="295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Text Box 15"/>
            <p:cNvSpPr txBox="1">
              <a:spLocks noChangeArrowheads="1"/>
            </p:cNvSpPr>
            <p:nvPr/>
          </p:nvSpPr>
          <p:spPr bwMode="auto">
            <a:xfrm>
              <a:off x="1221797" y="5303933"/>
              <a:ext cx="1153104" cy="40011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9144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>
                  <a:latin typeface="Book Antiqua" pitchFamily="18" charset="0"/>
                </a:rPr>
                <a:t>Sample</a:t>
              </a:r>
              <a:r>
                <a:rPr lang="en-US" baseline="0">
                  <a:latin typeface="Book Antiqua" pitchFamily="18" charset="0"/>
                </a:rPr>
                <a:t> </a:t>
              </a:r>
              <a:r>
                <a:rPr lang="en-US">
                  <a:latin typeface="Book Antiqua" pitchFamily="18" charset="0"/>
                </a:rPr>
                <a:t>Disk</a:t>
              </a:r>
            </a:p>
          </p:txBody>
        </p:sp>
        <p:sp>
          <p:nvSpPr>
            <p:cNvPr id="3096" name="Text Box 16"/>
            <p:cNvSpPr txBox="1">
              <a:spLocks noChangeArrowheads="1"/>
            </p:cNvSpPr>
            <p:nvPr/>
          </p:nvSpPr>
          <p:spPr bwMode="auto">
            <a:xfrm>
              <a:off x="3276455" y="4859135"/>
              <a:ext cx="966038" cy="26045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91440" rIns="0" bIns="0" anchor="ctr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>
                  <a:latin typeface="Book Antiqua" pitchFamily="18" charset="0"/>
                </a:rPr>
                <a:t>1 mm Punch</a:t>
              </a:r>
            </a:p>
          </p:txBody>
        </p:sp>
      </p:grpSp>
      <p:pic>
        <p:nvPicPr>
          <p:cNvPr id="3087" name="Picture 5" descr="SP07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714625" y="4137025"/>
            <a:ext cx="14382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8" descr="SP04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295400" y="4170363"/>
            <a:ext cx="1319213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Text Box 16"/>
          <p:cNvSpPr txBox="1">
            <a:spLocks noChangeArrowheads="1"/>
          </p:cNvSpPr>
          <p:nvPr/>
        </p:nvSpPr>
        <p:spPr bwMode="auto">
          <a:xfrm>
            <a:off x="1219200" y="5618163"/>
            <a:ext cx="1447800" cy="2984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91440" rIns="0" bIns="0"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0">
                <a:latin typeface="Book Antiqua" pitchFamily="18" charset="0"/>
              </a:rPr>
              <a:t>Loading sequence</a:t>
            </a:r>
          </a:p>
        </p:txBody>
      </p:sp>
      <p:pic>
        <p:nvPicPr>
          <p:cNvPr id="3090" name="Picture 10" descr="SP09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4970463" y="4557713"/>
            <a:ext cx="38608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21"/>
          <p:cNvSpPr txBox="1">
            <a:spLocks noChangeArrowheads="1"/>
          </p:cNvSpPr>
          <p:nvPr/>
        </p:nvSpPr>
        <p:spPr bwMode="auto">
          <a:xfrm>
            <a:off x="5268913" y="6129338"/>
            <a:ext cx="3240087" cy="3381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0" dirty="0">
                <a:latin typeface="Book Antiqua" pitchFamily="18" charset="0"/>
              </a:rPr>
              <a:t>Typical shear punch specimen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31838"/>
            <a:ext cx="85947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5187705" y="2990850"/>
            <a:ext cx="3956295" cy="3657600"/>
            <a:chOff x="5600701" y="2279650"/>
            <a:chExt cx="3956295" cy="3657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1" y="2279650"/>
              <a:ext cx="3956295" cy="3657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6477000" y="2819400"/>
              <a:ext cx="2387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baseline="0" dirty="0" smtClean="0"/>
                <a:t>700 </a:t>
              </a:r>
              <a:r>
                <a:rPr lang="en-US" sz="1800" baseline="0" dirty="0" err="1" smtClean="0"/>
                <a:t>MPa</a:t>
              </a:r>
              <a:r>
                <a:rPr lang="en-US" sz="1800" baseline="0" dirty="0" smtClean="0"/>
                <a:t> UTS</a:t>
              </a:r>
              <a:endParaRPr lang="en-US" sz="1800" baseline="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59600" y="4559300"/>
              <a:ext cx="2387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baseline="0" dirty="0" smtClean="0"/>
                <a:t>230-250 </a:t>
              </a:r>
              <a:r>
                <a:rPr lang="en-US" sz="1800" baseline="0" dirty="0" err="1" smtClean="0"/>
                <a:t>MPa</a:t>
              </a:r>
              <a:r>
                <a:rPr lang="en-US" sz="1800" baseline="0" dirty="0" smtClean="0"/>
                <a:t> 1%shear yield</a:t>
              </a:r>
              <a:endParaRPr lang="en-US" sz="1800" baseline="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32600" y="1155700"/>
            <a:ext cx="20715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UTS correlation -1.28</a:t>
            </a:r>
          </a:p>
          <a:p>
            <a:r>
              <a:rPr lang="en-US" sz="1600" baseline="0" dirty="0" smtClean="0"/>
              <a:t>Yield Correlation-1.77</a:t>
            </a:r>
          </a:p>
          <a:p>
            <a:r>
              <a:rPr lang="en-US" sz="1600" baseline="0" dirty="0" smtClean="0"/>
              <a:t>Lit values 1.4, 1.73</a:t>
            </a:r>
          </a:p>
          <a:p>
            <a:pPr>
              <a:buNone/>
            </a:pPr>
            <a:r>
              <a:rPr lang="en-US" sz="1200" baseline="0" dirty="0" err="1" smtClean="0"/>
              <a:t>Toloczko&amp;Kurtz</a:t>
            </a:r>
            <a:endParaRPr lang="en-US" sz="1200" baseline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562" y="12700"/>
            <a:ext cx="6983290" cy="93027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Control Material Tensile Tests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Shear Punch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0" t="14441" r="11281" b="2222"/>
          <a:stretch>
            <a:fillRect/>
          </a:stretch>
        </p:blipFill>
        <p:spPr bwMode="auto">
          <a:xfrm>
            <a:off x="1047750" y="985838"/>
            <a:ext cx="566960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0"/>
            <a:ext cx="6067425" cy="85248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Shear Punch, Outer to Inner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7226" y="1425545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aseline="0" dirty="0" smtClean="0"/>
              <a:t>0.5dpa</a:t>
            </a:r>
            <a:endParaRPr lang="en-US" baseline="0" dirty="0"/>
          </a:p>
        </p:txBody>
      </p:sp>
      <p:sp>
        <p:nvSpPr>
          <p:cNvPr id="5" name="Rectangle 4"/>
          <p:cNvSpPr/>
          <p:nvPr/>
        </p:nvSpPr>
        <p:spPr>
          <a:xfrm>
            <a:off x="5537126" y="2022445"/>
            <a:ext cx="983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00B050"/>
                </a:solidFill>
              </a:rPr>
              <a:t>11 </a:t>
            </a:r>
            <a:r>
              <a:rPr lang="en-US" baseline="0" dirty="0" err="1" smtClean="0">
                <a:solidFill>
                  <a:srgbClr val="00B050"/>
                </a:solidFill>
              </a:rPr>
              <a:t>dpa</a:t>
            </a:r>
            <a:endParaRPr lang="en-US" baseline="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1800" y="2428845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FF0000"/>
                </a:solidFill>
              </a:rPr>
              <a:t>12.5 </a:t>
            </a:r>
            <a:r>
              <a:rPr lang="en-US" baseline="0" dirty="0" err="1" smtClean="0">
                <a:solidFill>
                  <a:srgbClr val="FF0000"/>
                </a:solidFill>
              </a:rPr>
              <a:t>dpa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9300" y="3279745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00B0F0"/>
                </a:solidFill>
              </a:rPr>
              <a:t>Control</a:t>
            </a:r>
            <a:endParaRPr lang="en-US" baseline="0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426" y="159064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FF9900"/>
                </a:solidFill>
              </a:rPr>
              <a:t>2.55dpa</a:t>
            </a:r>
            <a:endParaRPr lang="en-US" baseline="0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93663"/>
            <a:ext cx="5838825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Comparison of Shear Stress/displacement Curves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t="12054" r="10256"/>
          <a:stretch/>
        </p:blipFill>
        <p:spPr bwMode="auto">
          <a:xfrm>
            <a:off x="66675" y="1793308"/>
            <a:ext cx="3924300" cy="369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0" t="14441" r="11281" b="2222"/>
          <a:stretch>
            <a:fillRect/>
          </a:stretch>
        </p:blipFill>
        <p:spPr bwMode="auto">
          <a:xfrm>
            <a:off x="3876675" y="1202102"/>
            <a:ext cx="4476750" cy="433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72100" y="5610223"/>
            <a:ext cx="198644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Dose = 0.5 </a:t>
            </a:r>
            <a:r>
              <a:rPr lang="en-US" baseline="0" dirty="0" err="1" smtClean="0"/>
              <a:t>dpa</a:t>
            </a:r>
            <a:endParaRPr lang="en-US" baseline="0" dirty="0" smtClean="0"/>
          </a:p>
          <a:p>
            <a:pPr>
              <a:buNone/>
            </a:pPr>
            <a:r>
              <a:rPr lang="en-US" baseline="0" dirty="0" err="1" smtClean="0"/>
              <a:t>Tirr</a:t>
            </a:r>
            <a:r>
              <a:rPr lang="en-US" baseline="0" dirty="0" smtClean="0"/>
              <a:t>=50C</a:t>
            </a:r>
            <a:endParaRPr lang="en-US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1362075" y="5524498"/>
            <a:ext cx="212910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Dose = 12.5 </a:t>
            </a:r>
            <a:r>
              <a:rPr lang="en-US" baseline="0" dirty="0" err="1" smtClean="0"/>
              <a:t>dpa</a:t>
            </a:r>
            <a:endParaRPr lang="en-US" baseline="0" dirty="0" smtClean="0"/>
          </a:p>
          <a:p>
            <a:pPr>
              <a:buNone/>
            </a:pPr>
            <a:r>
              <a:rPr lang="en-US" baseline="0" dirty="0" err="1" smtClean="0"/>
              <a:t>Tirr</a:t>
            </a:r>
            <a:r>
              <a:rPr lang="en-US" baseline="0" dirty="0" smtClean="0"/>
              <a:t>=  109C</a:t>
            </a:r>
            <a:endParaRPr lang="en-US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42875" y="69850"/>
            <a:ext cx="6991350" cy="1143000"/>
          </a:xfrm>
        </p:spPr>
        <p:txBody>
          <a:bodyPr/>
          <a:lstStyle/>
          <a:p>
            <a:r>
              <a:rPr lang="en-US" dirty="0" smtClean="0"/>
              <a:t>Optical Images of Exit side of Shear Punch Specimens</a:t>
            </a:r>
          </a:p>
        </p:txBody>
      </p:sp>
      <p:pic>
        <p:nvPicPr>
          <p:cNvPr id="11268" name="Picture 3" descr="C:\Users\168727\Desktop\IPFwindowshearpunch\images\ipf-control1-45deg-60x-donu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12825" y="1365250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Users\168727\Desktop\IPFwindowshearpunch\images\ipf-control1-45deg-60x-punch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25525" y="3778250"/>
            <a:ext cx="2984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168727\Desktop\IPFwindowshearpunch\images\bw#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60975" y="1326801"/>
            <a:ext cx="3073400" cy="230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168727\Desktop\IPFwindowshearpunch\images\ipf-3-45deg-160x-3dstitch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60975" y="3768725"/>
            <a:ext cx="3006725" cy="22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33525" y="6134218"/>
            <a:ext cx="21339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Control Material</a:t>
            </a:r>
            <a:endParaRPr lang="en-US" baseline="0" dirty="0"/>
          </a:p>
        </p:txBody>
      </p:sp>
      <p:sp>
        <p:nvSpPr>
          <p:cNvPr id="11" name="TextBox 10"/>
          <p:cNvSpPr txBox="1"/>
          <p:nvPr/>
        </p:nvSpPr>
        <p:spPr>
          <a:xfrm>
            <a:off x="5553075" y="6124693"/>
            <a:ext cx="21291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Dose = 12.5 </a:t>
            </a:r>
            <a:r>
              <a:rPr lang="en-US" baseline="0" dirty="0" err="1" smtClean="0"/>
              <a:t>dpa</a:t>
            </a:r>
            <a:endParaRPr lang="en-US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Postdoc Research\718 Window\Inconel 718\Unirradiated\linescan-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749040"/>
            <a:ext cx="4069910" cy="3108960"/>
          </a:xfrm>
          <a:prstGeom prst="rect">
            <a:avLst/>
          </a:prstGeom>
          <a:noFill/>
        </p:spPr>
      </p:pic>
      <p:pic>
        <p:nvPicPr>
          <p:cNvPr id="1026" name="Picture 2" descr="D:\Postdoc Research\718 Window\Inconel 718\Unirradiated\10-BF31K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4480561" cy="4480560"/>
          </a:xfrm>
          <a:prstGeom prst="rect">
            <a:avLst/>
          </a:prstGeom>
          <a:noFill/>
        </p:spPr>
      </p:pic>
      <p:pic>
        <p:nvPicPr>
          <p:cNvPr id="1027" name="Picture 3" descr="D:\Postdoc Research\718 Window\Inconel 718\Unirradiated\6-BF31K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743200" cy="27432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765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Arial Black" pitchFamily="34" charset="0"/>
              </a:rPr>
              <a:t>Inconel 718 Solution Annealed-</a:t>
            </a:r>
            <a:r>
              <a:rPr lang="en-US" sz="3000" dirty="0" err="1" smtClean="0">
                <a:latin typeface="Arial Black" pitchFamily="34" charset="0"/>
              </a:rPr>
              <a:t>unirradiated</a:t>
            </a:r>
            <a:endParaRPr lang="en-US" sz="30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8306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Bright field TEM images showing dislocations and some precipitates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0"/>
            <a:ext cx="8229600" cy="561975"/>
          </a:xfrm>
        </p:spPr>
        <p:txBody>
          <a:bodyPr/>
          <a:lstStyle/>
          <a:p>
            <a:r>
              <a:rPr lang="en-US" sz="2000" dirty="0" smtClean="0"/>
              <a:t>TEM Analysis of Irradiated Alloy 718 Samples</a:t>
            </a:r>
            <a:endParaRPr lang="en-US" sz="2000" dirty="0"/>
          </a:p>
        </p:txBody>
      </p:sp>
      <p:pic>
        <p:nvPicPr>
          <p:cNvPr id="7" name="Picture 6" descr="F:\Postdoc Research\718 Window\Inconel 718\In718-19-new\1-DP47cm_edited.tif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36945" y="3728024"/>
            <a:ext cx="2747963" cy="2743200"/>
          </a:xfrm>
          <a:prstGeom prst="rect">
            <a:avLst/>
          </a:prstGeom>
          <a:noFill/>
        </p:spPr>
      </p:pic>
      <p:pic>
        <p:nvPicPr>
          <p:cNvPr id="8" name="Picture 7" descr="I:\Staff research\Papers\IPF window\TEM images\Fig 10b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258949" y="3773958"/>
            <a:ext cx="27470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34380" y="3280155"/>
            <a:ext cx="2715208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0.5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dpa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50°C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2624" y="3225666"/>
            <a:ext cx="2693437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12.5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dpa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109°C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5311" y="2959946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z=[111]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39613" y="2963056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z=[001]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23246" y="2966167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z=[001]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27" name="Picture 4" descr="I:\Staff research\Papers\IPF window\TEM images\Iron jump ratio 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425" y="3773958"/>
            <a:ext cx="2697267" cy="2697266"/>
          </a:xfrm>
          <a:prstGeom prst="rect">
            <a:avLst/>
          </a:prstGeom>
          <a:noFill/>
        </p:spPr>
      </p:pic>
      <p:pic>
        <p:nvPicPr>
          <p:cNvPr id="28" name="Picture 3" descr="D:\Postdoc Research\718 Window\Inconel 718\In718-5\11-BF59Kx-edite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949" y="478656"/>
            <a:ext cx="2747010" cy="2747010"/>
          </a:xfrm>
          <a:prstGeom prst="rect">
            <a:avLst/>
          </a:prstGeom>
          <a:noFill/>
        </p:spPr>
      </p:pic>
      <p:pic>
        <p:nvPicPr>
          <p:cNvPr id="29" name="Picture 3" descr="D:\Postdoc Research\718 Window\Inconel 718\In718-19\5-BF93Kx-edited.jpg"/>
          <p:cNvPicPr>
            <a:picLocks noChangeAspect="1" noChangeArrowheads="1"/>
          </p:cNvPicPr>
          <p:nvPr/>
        </p:nvPicPr>
        <p:blipFill>
          <a:blip r:embed="rId6" cstate="screen">
            <a:lum bright="10000" contrast="-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94" y="597675"/>
            <a:ext cx="2627990" cy="2627991"/>
          </a:xfrm>
          <a:prstGeom prst="rect">
            <a:avLst/>
          </a:prstGeom>
          <a:noFill/>
        </p:spPr>
      </p:pic>
      <p:pic>
        <p:nvPicPr>
          <p:cNvPr id="30" name="Picture 4" descr="D:\Postdoc Research\718 Window\Inconel 718\In718-19\11-BF200Kx-750nm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604" y="606586"/>
            <a:ext cx="2631428" cy="2631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0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50813"/>
            <a:ext cx="6781800" cy="1143000"/>
          </a:xfrm>
        </p:spPr>
        <p:txBody>
          <a:bodyPr/>
          <a:lstStyle/>
          <a:p>
            <a:r>
              <a:rPr lang="en-US" dirty="0" smtClean="0"/>
              <a:t>Previous Results on Proton Irradiated Annealed 718 SPF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210" y="1408113"/>
            <a:ext cx="4802710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333500"/>
            <a:ext cx="4381500" cy="42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9550" y="5580143"/>
            <a:ext cx="8909050" cy="8397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 smtClean="0">
                <a:latin typeface="Book Antiqua" pitchFamily="18" charset="0"/>
              </a:rPr>
              <a:t>Inconel 718 SPF samples irradiated in STIP-II</a:t>
            </a:r>
            <a:endParaRPr lang="en-US" sz="1800" b="0" kern="0" baseline="0" dirty="0">
              <a:latin typeface="Book Antiqua" pitchFamily="18" charset="0"/>
            </a:endParaRP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 smtClean="0">
                <a:latin typeface="Book Antiqua" pitchFamily="18" charset="0"/>
              </a:rPr>
              <a:t>Samples show good retention of ductility even with much higher helium levels</a:t>
            </a:r>
            <a:endParaRPr lang="en-US" sz="1600" b="0" kern="0" baseline="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1" y="127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 of Tensile Results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" y="1368823"/>
            <a:ext cx="3956050" cy="2540000"/>
            <a:chOff x="0" y="1092200"/>
            <a:chExt cx="8545068" cy="5486400"/>
          </a:xfrm>
        </p:grpSpPr>
        <p:pic>
          <p:nvPicPr>
            <p:cNvPr id="3" name="Picture 5" descr="image00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1092200"/>
              <a:ext cx="8545068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667501" y="3403601"/>
              <a:ext cx="1544962" cy="598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9.5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4470400" y="3606800"/>
              <a:ext cx="2057400" cy="7620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>
              <a:stCxn id="4" idx="1"/>
            </p:cNvCxnSpPr>
            <p:nvPr/>
          </p:nvCxnSpPr>
          <p:spPr bwMode="auto">
            <a:xfrm flipH="1" flipV="1">
              <a:off x="4191005" y="3670305"/>
              <a:ext cx="2476496" cy="324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67501" y="2832099"/>
              <a:ext cx="1451475" cy="598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12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4254500" y="3019455"/>
              <a:ext cx="2476500" cy="66645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6794500" y="2197100"/>
              <a:ext cx="1323961" cy="507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2-5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3949700" y="1800255"/>
              <a:ext cx="2476500" cy="66645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Rectangle 13"/>
            <p:cNvSpPr/>
            <p:nvPr/>
          </p:nvSpPr>
          <p:spPr>
            <a:xfrm>
              <a:off x="6410593" y="1552545"/>
              <a:ext cx="1948970" cy="507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0.25-1.5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4470400" y="2422555"/>
              <a:ext cx="2476500" cy="66645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622300" y="1828800"/>
              <a:ext cx="1007056" cy="507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FF0000"/>
                  </a:solidFill>
                </a:rPr>
                <a:t>109C</a:t>
              </a:r>
              <a:endParaRPr lang="en-US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0400" y="5727699"/>
              <a:ext cx="851538" cy="507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3333FF"/>
                  </a:solidFill>
                </a:rPr>
                <a:t>25C</a:t>
              </a:r>
              <a:endParaRPr lang="en-US" sz="1200" baseline="0" dirty="0">
                <a:solidFill>
                  <a:srgbClr val="3333FF"/>
                </a:solidFill>
              </a:endParaRPr>
            </a:p>
          </p:txBody>
        </p:sp>
      </p:grp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19099" y="4483100"/>
            <a:ext cx="7934325" cy="2289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600" b="0" baseline="0" dirty="0">
                <a:cs typeface="Arial" pitchFamily="34" charset="0"/>
              </a:rPr>
              <a:t>All samples display ductility in both yield </a:t>
            </a:r>
            <a:r>
              <a:rPr lang="en-US" sz="1600" b="0" baseline="0" dirty="0" err="1">
                <a:cs typeface="Arial" pitchFamily="34" charset="0"/>
              </a:rPr>
              <a:t>vs</a:t>
            </a:r>
            <a:r>
              <a:rPr lang="en-US" sz="1600" b="0" baseline="0" dirty="0">
                <a:cs typeface="Arial" pitchFamily="34" charset="0"/>
              </a:rPr>
              <a:t> UTS and optically. </a:t>
            </a: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600" b="0" baseline="0" dirty="0">
                <a:cs typeface="Arial" pitchFamily="34" charset="0"/>
              </a:rPr>
              <a:t>Samples taken in outer ring and outside collimator have a higher yield and UTS than control or high radiation dose </a:t>
            </a:r>
            <a:r>
              <a:rPr lang="en-US" sz="1600" b="0" baseline="0" dirty="0" smtClean="0">
                <a:cs typeface="Arial" pitchFamily="34" charset="0"/>
              </a:rPr>
              <a:t>samples</a:t>
            </a:r>
            <a:r>
              <a:rPr lang="en-US" sz="1400" b="0" baseline="0" dirty="0" smtClean="0">
                <a:cs typeface="Arial" pitchFamily="34" charset="0"/>
              </a:rPr>
              <a:t>.  </a:t>
            </a: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600" b="0" baseline="0" dirty="0" smtClean="0">
                <a:cs typeface="Arial" pitchFamily="34" charset="0"/>
              </a:rPr>
              <a:t>Increased hardening appears to be a combination of increased defect density, bubble density and second phase precipitation</a:t>
            </a: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600" b="0" baseline="0" dirty="0" smtClean="0">
                <a:cs typeface="Arial" pitchFamily="34" charset="0"/>
              </a:rPr>
              <a:t>From these results we are confident to push lifetime out to ~17 </a:t>
            </a:r>
            <a:r>
              <a:rPr lang="en-US" sz="1600" b="0" baseline="0" dirty="0" err="1" smtClean="0">
                <a:cs typeface="Arial" pitchFamily="34" charset="0"/>
              </a:rPr>
              <a:t>dpa</a:t>
            </a:r>
            <a:endParaRPr lang="en-US" sz="1600" b="0" baseline="0" dirty="0" smtClean="0">
              <a:cs typeface="Arial" pitchFamily="34" charset="0"/>
            </a:endParaRP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600" b="0" baseline="0" dirty="0" smtClean="0">
                <a:cs typeface="Arial" pitchFamily="34" charset="0"/>
              </a:rPr>
              <a:t>Further analysis required to understand bubble formation in low dose samples.</a:t>
            </a:r>
            <a:endParaRPr lang="en-US" sz="1600" b="0" baseline="0" dirty="0">
              <a:cs typeface="Arial" pitchFamily="34" charset="0"/>
            </a:endParaRP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Wingdings" pitchFamily="2" charset="2"/>
              <a:buNone/>
              <a:defRPr/>
            </a:pPr>
            <a:endParaRPr lang="en-US" sz="1100" b="0" baseline="0" dirty="0">
              <a:cs typeface="Arial" pitchFamily="34" charset="0"/>
            </a:endParaRP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Times"/>
              <a:buChar char="•"/>
              <a:defRPr/>
            </a:pPr>
            <a:endParaRPr lang="en-US" sz="1100" b="0" baseline="0" dirty="0">
              <a:latin typeface="Book Antiqua" pitchFamily="18" charset="0"/>
            </a:endParaRP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Wingdings" pitchFamily="2" charset="2"/>
              <a:buNone/>
              <a:defRPr/>
            </a:pPr>
            <a:endParaRPr lang="en-US" sz="1100" b="0" kern="0" baseline="0" dirty="0">
              <a:latin typeface="Book Antiqua" pitchFamily="18" charset="0"/>
            </a:endParaRP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Times"/>
              <a:buChar char="•"/>
              <a:defRPr/>
            </a:pPr>
            <a:endParaRPr lang="en-US" sz="1100" b="0" kern="0" baseline="0" dirty="0">
              <a:latin typeface="Book Antiqua" pitchFamily="18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1106488"/>
            <a:ext cx="46101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Comparison to previous tensile results</a:t>
            </a:r>
            <a:endParaRPr lang="en-US" sz="20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Farrell et al. (03) shows increase from 350 </a:t>
            </a:r>
            <a:r>
              <a:rPr lang="en-US" dirty="0" err="1" smtClean="0"/>
              <a:t>MPa</a:t>
            </a:r>
            <a:r>
              <a:rPr lang="en-US" dirty="0" smtClean="0"/>
              <a:t> to 900 </a:t>
            </a:r>
            <a:r>
              <a:rPr lang="en-US" dirty="0" err="1" smtClean="0"/>
              <a:t>MPa</a:t>
            </a:r>
            <a:r>
              <a:rPr lang="en-US" dirty="0" smtClean="0"/>
              <a:t> for irradiation at 50-100C for a dose of 1.2 </a:t>
            </a:r>
            <a:r>
              <a:rPr lang="en-US" dirty="0" err="1" smtClean="0"/>
              <a:t>dpa</a:t>
            </a:r>
            <a:endParaRPr lang="en-US" dirty="0" smtClean="0"/>
          </a:p>
          <a:p>
            <a:r>
              <a:rPr lang="en-US" dirty="0" smtClean="0"/>
              <a:t>STIP-II shows increase from 600 to 1200 </a:t>
            </a:r>
            <a:r>
              <a:rPr lang="en-US" dirty="0" err="1" smtClean="0"/>
              <a:t>MPa</a:t>
            </a:r>
            <a:r>
              <a:rPr lang="en-US" dirty="0" smtClean="0"/>
              <a:t> at 183C and 600 to 1100 </a:t>
            </a:r>
            <a:r>
              <a:rPr lang="en-US" dirty="0" err="1" smtClean="0"/>
              <a:t>MPa</a:t>
            </a:r>
            <a:r>
              <a:rPr lang="en-US" dirty="0" smtClean="0"/>
              <a:t> at 382C to doses of 7.8 and 18 </a:t>
            </a:r>
            <a:r>
              <a:rPr lang="en-US" dirty="0" err="1" smtClean="0"/>
              <a:t>dpa</a:t>
            </a:r>
            <a:r>
              <a:rPr lang="en-US" dirty="0" smtClean="0"/>
              <a:t> respectively</a:t>
            </a:r>
          </a:p>
          <a:p>
            <a:r>
              <a:rPr lang="en-US" dirty="0" smtClean="0"/>
              <a:t>IPF data shows increase from 450 to 1100 </a:t>
            </a:r>
            <a:r>
              <a:rPr lang="en-US" dirty="0" err="1" smtClean="0"/>
              <a:t>MPa</a:t>
            </a:r>
            <a:r>
              <a:rPr lang="en-US" dirty="0" smtClean="0"/>
              <a:t> at 9 </a:t>
            </a:r>
            <a:r>
              <a:rPr lang="en-US" dirty="0" err="1" smtClean="0"/>
              <a:t>dpa</a:t>
            </a:r>
            <a:r>
              <a:rPr lang="en-US" dirty="0" smtClean="0"/>
              <a:t> and 850 </a:t>
            </a:r>
            <a:r>
              <a:rPr lang="en-US" dirty="0" err="1" smtClean="0"/>
              <a:t>MPa</a:t>
            </a:r>
            <a:r>
              <a:rPr lang="en-US" dirty="0" smtClean="0"/>
              <a:t> at 11-12 </a:t>
            </a:r>
            <a:r>
              <a:rPr lang="en-US" dirty="0" err="1" smtClean="0"/>
              <a:t>dpa</a:t>
            </a:r>
            <a:r>
              <a:rPr lang="en-US" dirty="0" smtClean="0"/>
              <a:t>.  Also an increase to  1100 </a:t>
            </a:r>
            <a:r>
              <a:rPr lang="en-US" dirty="0" err="1" smtClean="0"/>
              <a:t>MPa</a:t>
            </a:r>
            <a:r>
              <a:rPr lang="en-US" dirty="0" smtClean="0"/>
              <a:t> is observed at 2-4 </a:t>
            </a:r>
            <a:r>
              <a:rPr lang="en-US" dirty="0" err="1" smtClean="0"/>
              <a:t>dpa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28725"/>
            <a:ext cx="8229600" cy="4525963"/>
          </a:xfrm>
        </p:spPr>
        <p:txBody>
          <a:bodyPr/>
          <a:lstStyle/>
          <a:p>
            <a:r>
              <a:rPr lang="en-US" sz="2000" dirty="0" smtClean="0"/>
              <a:t>Isotope Production Facility</a:t>
            </a:r>
          </a:p>
          <a:p>
            <a:r>
              <a:rPr lang="en-US" sz="2000" dirty="0" smtClean="0"/>
              <a:t>Cutting of Window and Dimensional Measurements</a:t>
            </a:r>
          </a:p>
          <a:p>
            <a:r>
              <a:rPr lang="en-US" sz="2000" dirty="0" smtClean="0"/>
              <a:t>Calculation of Dose and Irradiation Temperature</a:t>
            </a:r>
          </a:p>
          <a:p>
            <a:r>
              <a:rPr lang="en-US" sz="2000" dirty="0" smtClean="0"/>
              <a:t>Shear Punch Testing</a:t>
            </a:r>
          </a:p>
          <a:p>
            <a:pPr lvl="1"/>
            <a:r>
              <a:rPr lang="en-US" sz="2000" dirty="0" smtClean="0"/>
              <a:t>Trepanning of Specimens</a:t>
            </a:r>
          </a:p>
          <a:p>
            <a:pPr lvl="1"/>
            <a:r>
              <a:rPr lang="en-US" sz="2000" dirty="0" smtClean="0"/>
              <a:t>Dose/Irradiation Temperature vs. Location</a:t>
            </a:r>
          </a:p>
          <a:p>
            <a:pPr lvl="1"/>
            <a:r>
              <a:rPr lang="en-US" sz="2000" dirty="0" smtClean="0"/>
              <a:t>Shear Punch Testing and Data</a:t>
            </a:r>
          </a:p>
          <a:p>
            <a:r>
              <a:rPr lang="en-US" sz="2000" dirty="0" smtClean="0"/>
              <a:t>TEM Analysis</a:t>
            </a:r>
          </a:p>
          <a:p>
            <a:r>
              <a:rPr lang="en-US" sz="2000" dirty="0" smtClean="0"/>
              <a:t>Comparison to previous test results</a:t>
            </a:r>
          </a:p>
          <a:p>
            <a:r>
              <a:rPr lang="en-US" sz="2000" dirty="0" smtClean="0"/>
              <a:t>Summary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Shear Punch Results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" t="14420" r="10255" b="2219"/>
          <a:stretch>
            <a:fillRect/>
          </a:stretch>
        </p:blipFill>
        <p:spPr bwMode="auto">
          <a:xfrm>
            <a:off x="50800" y="998538"/>
            <a:ext cx="2886075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" t="14420" r="10255" b="2219"/>
          <a:stretch>
            <a:fillRect/>
          </a:stretch>
        </p:blipFill>
        <p:spPr bwMode="auto">
          <a:xfrm>
            <a:off x="3100388" y="1011238"/>
            <a:ext cx="2843212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0" t="14441" r="11281" b="2222"/>
          <a:stretch>
            <a:fillRect/>
          </a:stretch>
        </p:blipFill>
        <p:spPr bwMode="auto">
          <a:xfrm>
            <a:off x="6265863" y="1003300"/>
            <a:ext cx="25987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0" t="14441" r="11281" b="2222"/>
          <a:stretch>
            <a:fillRect/>
          </a:stretch>
        </p:blipFill>
        <p:spPr bwMode="auto">
          <a:xfrm>
            <a:off x="3170238" y="3627438"/>
            <a:ext cx="2747962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0" t="14441" r="11281" b="2222"/>
          <a:stretch>
            <a:fillRect/>
          </a:stretch>
        </p:blipFill>
        <p:spPr bwMode="auto">
          <a:xfrm>
            <a:off x="5873750" y="3665538"/>
            <a:ext cx="236233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Postdoc Research\718 Window\Inconel 718\In718-5\5-linescan-summar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2971800"/>
            <a:ext cx="4189615" cy="3200400"/>
          </a:xfrm>
          <a:prstGeom prst="rect">
            <a:avLst/>
          </a:prstGeom>
          <a:noFill/>
        </p:spPr>
      </p:pic>
      <p:pic>
        <p:nvPicPr>
          <p:cNvPr id="19459" name="Picture 3" descr="D:\Postdoc Research\718 Window\Inconel 718\In718-5\5-linescan-summary-al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0"/>
            <a:ext cx="4189615" cy="3200400"/>
          </a:xfrm>
          <a:prstGeom prst="rect">
            <a:avLst/>
          </a:prstGeom>
          <a:noFill/>
        </p:spPr>
      </p:pic>
      <p:pic>
        <p:nvPicPr>
          <p:cNvPr id="19458" name="Picture 2" descr="D:\Postdoc Research\718 Window\Inconel 718\In718-5\6-BF31K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3200400" cy="3200400"/>
          </a:xfrm>
          <a:prstGeom prst="rect">
            <a:avLst/>
          </a:prstGeom>
          <a:noFill/>
        </p:spPr>
      </p:pic>
      <p:pic>
        <p:nvPicPr>
          <p:cNvPr id="4" name="Picture 4" descr="D:\Postdoc Research\718 Window\Inconel 718\In718-5\linescan-2-image.t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66800" y="76200"/>
            <a:ext cx="3200400" cy="3200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60592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and bright field TEM images showing smaller precipitates and dislocations.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stdoc Research\718 Window\Inconel 718\Unirradiated\Carbon-line sca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57353" y="2590800"/>
            <a:ext cx="5386647" cy="4114800"/>
          </a:xfrm>
          <a:prstGeom prst="rect">
            <a:avLst/>
          </a:prstGeom>
          <a:noFill/>
        </p:spPr>
      </p:pic>
      <p:pic>
        <p:nvPicPr>
          <p:cNvPr id="4" name="Picture 5" descr="D:\Postdoc Research\718 Window\Inconel 718\Unirradiated\linescan-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57353" y="-98425"/>
            <a:ext cx="5386647" cy="411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 err="1" smtClean="0">
                <a:latin typeface="Arial Black" pitchFamily="34" charset="0"/>
              </a:rPr>
              <a:t>Unirradiated</a:t>
            </a:r>
            <a:r>
              <a:rPr lang="en-US" sz="2500" dirty="0" smtClean="0">
                <a:latin typeface="Arial Black" pitchFamily="34" charset="0"/>
              </a:rPr>
              <a:t> </a:t>
            </a:r>
            <a:r>
              <a:rPr lang="en-US" sz="2500" dirty="0" err="1" smtClean="0">
                <a:latin typeface="Arial Black" pitchFamily="34" charset="0"/>
              </a:rPr>
              <a:t>Inconel</a:t>
            </a:r>
            <a:r>
              <a:rPr lang="en-US" sz="2500" dirty="0" smtClean="0">
                <a:latin typeface="Arial Black" pitchFamily="34" charset="0"/>
              </a:rPr>
              <a:t> 718     Ni, Mo, </a:t>
            </a:r>
            <a:r>
              <a:rPr lang="en-US" sz="2500" dirty="0" err="1" smtClean="0">
                <a:latin typeface="Arial Black" pitchFamily="34" charset="0"/>
              </a:rPr>
              <a:t>Nb</a:t>
            </a:r>
            <a:r>
              <a:rPr lang="en-US" sz="2500" dirty="0" smtClean="0">
                <a:latin typeface="Arial Black" pitchFamily="34" charset="0"/>
              </a:rPr>
              <a:t> (some Co, Cu) rich precipitate</a:t>
            </a:r>
            <a:endParaRPr lang="en-US" sz="25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Postdoc Research\718 Window\Inconel 718\Unirradiated\Drift corrected spectrum profile Scanning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16764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 Black" pitchFamily="34" charset="0"/>
              </a:rPr>
              <a:t>Inconel</a:t>
            </a:r>
            <a:r>
              <a:rPr lang="en-US" dirty="0" smtClean="0">
                <a:latin typeface="Arial Black" pitchFamily="34" charset="0"/>
              </a:rPr>
              <a:t> 718 #5 ~14 </a:t>
            </a:r>
            <a:r>
              <a:rPr lang="en-US" dirty="0" err="1" smtClean="0">
                <a:latin typeface="Arial Black" pitchFamily="34" charset="0"/>
              </a:rPr>
              <a:t>dpa</a:t>
            </a:r>
            <a:r>
              <a:rPr lang="en-US" dirty="0" smtClean="0">
                <a:latin typeface="Arial Black" pitchFamily="34" charset="0"/>
              </a:rPr>
              <a:t> @109°C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D:\Postdoc Research\718 Window\Inconel 718\In718-5-new\8-BF-from_z_110_200diff.jpg"/>
          <p:cNvPicPr>
            <a:picLocks noChangeAspect="1" noChangeArrowheads="1"/>
          </p:cNvPicPr>
          <p:nvPr/>
        </p:nvPicPr>
        <p:blipFill>
          <a:blip r:embed="rId2" cstate="screen">
            <a:lum bright="25000" contras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571999" cy="4572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04775" y="0"/>
            <a:ext cx="704215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Irradiation Damage and Replacement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39700" y="958850"/>
            <a:ext cx="9004300" cy="2609850"/>
          </a:xfrm>
        </p:spPr>
        <p:txBody>
          <a:bodyPr/>
          <a:lstStyle/>
          <a:p>
            <a:pPr marL="182880" indent="-182880">
              <a:defRPr/>
            </a:pP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Beam transmission through the window incurs heating causing thermal stress.</a:t>
            </a:r>
          </a:p>
          <a:p>
            <a:pPr marL="182880" indent="-182880">
              <a:defRPr/>
            </a:pP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Beam irradiates the window causing mechanical properties to change.</a:t>
            </a:r>
          </a:p>
          <a:p>
            <a:pPr marL="182880" indent="-182880">
              <a:defRPr/>
            </a:pP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Beam window design criteria is 20 </a:t>
            </a:r>
            <a:r>
              <a:rPr lang="en-US" sz="1800" b="0" dirty="0" err="1" smtClean="0">
                <a:latin typeface="Arial" pitchFamily="34" charset="0"/>
                <a:cs typeface="Arial" pitchFamily="34" charset="0"/>
              </a:rPr>
              <a:t>dpa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 (displacement per atom). Beam window reached the end of its life.</a:t>
            </a:r>
          </a:p>
          <a:p>
            <a:pPr marL="182880" indent="-182880">
              <a:defRPr/>
            </a:pP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Estimate dose rate is 100 R/hr at contact without shielding  and highly contaminated.</a:t>
            </a:r>
          </a:p>
          <a:p>
            <a:pPr marL="182880" indent="-182880">
              <a:defRPr/>
            </a:pP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We replaced window in March 2010, stored at Area A and shipped to CMR in November 2010.</a:t>
            </a:r>
          </a:p>
          <a:p>
            <a:pPr>
              <a:buFont typeface="Wingdings" pitchFamily="2" charset="2"/>
              <a:buNone/>
              <a:defRPr/>
            </a:pPr>
            <a:endParaRPr lang="en-US" sz="1050" b="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723900" y="3606800"/>
            <a:ext cx="6845299" cy="2959100"/>
            <a:chOff x="381000" y="3365500"/>
            <a:chExt cx="6845299" cy="2959100"/>
          </a:xfrm>
        </p:grpSpPr>
        <p:sp>
          <p:nvSpPr>
            <p:cNvPr id="6148" name="Line 1786"/>
            <p:cNvSpPr>
              <a:spLocks noChangeShapeType="1"/>
            </p:cNvSpPr>
            <p:nvPr/>
          </p:nvSpPr>
          <p:spPr bwMode="auto">
            <a:xfrm>
              <a:off x="4413250" y="4935538"/>
              <a:ext cx="2482850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Line 1787"/>
            <p:cNvSpPr>
              <a:spLocks noChangeShapeType="1"/>
            </p:cNvSpPr>
            <p:nvPr/>
          </p:nvSpPr>
          <p:spPr bwMode="auto">
            <a:xfrm flipH="1" flipV="1">
              <a:off x="6518275" y="4846638"/>
              <a:ext cx="0" cy="92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" name="Line 1788"/>
            <p:cNvSpPr>
              <a:spLocks noChangeShapeType="1"/>
            </p:cNvSpPr>
            <p:nvPr/>
          </p:nvSpPr>
          <p:spPr bwMode="auto">
            <a:xfrm flipV="1">
              <a:off x="5451475" y="4886325"/>
              <a:ext cx="0" cy="53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Line 1791"/>
            <p:cNvSpPr>
              <a:spLocks noChangeShapeType="1"/>
            </p:cNvSpPr>
            <p:nvPr/>
          </p:nvSpPr>
          <p:spPr bwMode="auto">
            <a:xfrm flipH="1" flipV="1">
              <a:off x="6086475" y="4856163"/>
              <a:ext cx="0" cy="85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2" name="Group 130"/>
            <p:cNvGrpSpPr>
              <a:grpSpLocks/>
            </p:cNvGrpSpPr>
            <p:nvPr/>
          </p:nvGrpSpPr>
          <p:grpSpPr bwMode="auto">
            <a:xfrm>
              <a:off x="2003425" y="3365500"/>
              <a:ext cx="5222874" cy="2959100"/>
              <a:chOff x="327025" y="3390900"/>
              <a:chExt cx="5222874" cy="2959100"/>
            </a:xfrm>
          </p:grpSpPr>
          <p:sp>
            <p:nvSpPr>
              <p:cNvPr id="6161" name="Text Box 1748"/>
              <p:cNvSpPr txBox="1">
                <a:spLocks noChangeArrowheads="1"/>
              </p:cNvSpPr>
              <p:nvPr/>
            </p:nvSpPr>
            <p:spPr bwMode="auto">
              <a:xfrm>
                <a:off x="2835274" y="3390900"/>
                <a:ext cx="2714625" cy="11969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200" b="0" baseline="0" dirty="0">
                    <a:latin typeface="Book Antiqua" pitchFamily="18" charset="0"/>
                  </a:rPr>
                  <a:t>Calculated Von </a:t>
                </a:r>
                <a:r>
                  <a:rPr lang="en-US" sz="1200" b="0" baseline="0" dirty="0" err="1">
                    <a:latin typeface="Book Antiqua" pitchFamily="18" charset="0"/>
                  </a:rPr>
                  <a:t>Mises</a:t>
                </a:r>
                <a:r>
                  <a:rPr lang="en-US" sz="1200" b="0" baseline="0" dirty="0">
                    <a:latin typeface="Book Antiqua" pitchFamily="18" charset="0"/>
                  </a:rPr>
                  <a:t> stress under pressure and thermal load at the center of the target is ~ 510 </a:t>
                </a:r>
                <a:r>
                  <a:rPr lang="en-US" sz="1200" b="0" baseline="0" dirty="0" err="1">
                    <a:latin typeface="Book Antiqua" pitchFamily="18" charset="0"/>
                  </a:rPr>
                  <a:t>MPa</a:t>
                </a:r>
                <a:r>
                  <a:rPr lang="en-US" sz="1200" b="0" baseline="0" dirty="0">
                    <a:latin typeface="Book Antiqua" pitchFamily="18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200" b="0" baseline="0" dirty="0">
                    <a:latin typeface="Book Antiqua" pitchFamily="18" charset="0"/>
                  </a:rPr>
                  <a:t>Window will fail when Von </a:t>
                </a:r>
                <a:r>
                  <a:rPr lang="en-US" sz="1200" b="0" baseline="0" dirty="0" err="1">
                    <a:latin typeface="Book Antiqua" pitchFamily="18" charset="0"/>
                  </a:rPr>
                  <a:t>Mises</a:t>
                </a:r>
                <a:r>
                  <a:rPr lang="en-US" sz="1200" b="0" baseline="0" dirty="0">
                    <a:latin typeface="Book Antiqua" pitchFamily="18" charset="0"/>
                  </a:rPr>
                  <a:t> stress &gt; the yield strength</a:t>
                </a:r>
              </a:p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sz="1000" b="0" baseline="0" dirty="0">
                  <a:latin typeface="Book Antiqua" pitchFamily="18" charset="0"/>
                </a:endParaRPr>
              </a:p>
            </p:txBody>
          </p:sp>
          <p:sp>
            <p:nvSpPr>
              <p:cNvPr id="6162" name="Line 1749"/>
              <p:cNvSpPr>
                <a:spLocks noChangeShapeType="1"/>
              </p:cNvSpPr>
              <p:nvPr/>
            </p:nvSpPr>
            <p:spPr bwMode="auto">
              <a:xfrm>
                <a:off x="4768850" y="4416425"/>
                <a:ext cx="0" cy="733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Line 1756"/>
              <p:cNvSpPr>
                <a:spLocks noChangeShapeType="1"/>
              </p:cNvSpPr>
              <p:nvPr/>
            </p:nvSpPr>
            <p:spPr bwMode="auto">
              <a:xfrm flipV="1">
                <a:off x="4302125" y="5667375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" name="Text Box 1757"/>
              <p:cNvSpPr txBox="1">
                <a:spLocks noChangeArrowheads="1"/>
              </p:cNvSpPr>
              <p:nvPr/>
            </p:nvSpPr>
            <p:spPr bwMode="auto">
              <a:xfrm>
                <a:off x="3695700" y="6111875"/>
                <a:ext cx="1431925" cy="238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000" b="0" baseline="0">
                    <a:latin typeface="Book Antiqua" pitchFamily="18" charset="0"/>
                  </a:rPr>
                  <a:t>End of run cycle 2009</a:t>
                </a:r>
              </a:p>
            </p:txBody>
          </p:sp>
          <p:pic>
            <p:nvPicPr>
              <p:cNvPr id="6165" name="Picture 1784" descr="scan00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765" t="17857" r="5882" b="41429"/>
              <a:stretch>
                <a:fillRect/>
              </a:stretch>
            </p:blipFill>
            <p:spPr bwMode="auto">
              <a:xfrm>
                <a:off x="327025" y="3778250"/>
                <a:ext cx="2543175" cy="2025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66" name="Text Box 1805"/>
              <p:cNvSpPr txBox="1">
                <a:spLocks noChangeArrowheads="1"/>
              </p:cNvSpPr>
              <p:nvPr/>
            </p:nvSpPr>
            <p:spPr bwMode="auto">
              <a:xfrm>
                <a:off x="3467100" y="5375275"/>
                <a:ext cx="365125" cy="288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000" b="0" baseline="0">
                    <a:latin typeface="Book Antiqua" pitchFamily="18" charset="0"/>
                  </a:rPr>
                  <a:t>15</a:t>
                </a:r>
              </a:p>
            </p:txBody>
          </p:sp>
          <p:sp>
            <p:nvSpPr>
              <p:cNvPr id="6167" name="Text Box 1806"/>
              <p:cNvSpPr txBox="1">
                <a:spLocks noChangeArrowheads="1"/>
              </p:cNvSpPr>
              <p:nvPr/>
            </p:nvSpPr>
            <p:spPr bwMode="auto">
              <a:xfrm>
                <a:off x="4152900" y="5387975"/>
                <a:ext cx="365125" cy="288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200" baseline="0" dirty="0">
                    <a:solidFill>
                      <a:srgbClr val="FF0000"/>
                    </a:solidFill>
                    <a:latin typeface="Book Antiqua" pitchFamily="18" charset="0"/>
                  </a:rPr>
                  <a:t>18</a:t>
                </a:r>
              </a:p>
            </p:txBody>
          </p:sp>
          <p:sp>
            <p:nvSpPr>
              <p:cNvPr id="6168" name="Text Box 1807"/>
              <p:cNvSpPr txBox="1">
                <a:spLocks noChangeArrowheads="1"/>
              </p:cNvSpPr>
              <p:nvPr/>
            </p:nvSpPr>
            <p:spPr bwMode="auto">
              <a:xfrm>
                <a:off x="4622800" y="5387975"/>
                <a:ext cx="365125" cy="2889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000" b="0" baseline="0" dirty="0">
                    <a:latin typeface="Book Antiqua" pitchFamily="18" charset="0"/>
                  </a:rPr>
                  <a:t>20</a:t>
                </a:r>
              </a:p>
            </p:txBody>
          </p:sp>
        </p:grpSp>
        <p:sp>
          <p:nvSpPr>
            <p:cNvPr id="6153" name="Line 1785"/>
            <p:cNvSpPr>
              <a:spLocks noChangeShapeType="1"/>
            </p:cNvSpPr>
            <p:nvPr/>
          </p:nvSpPr>
          <p:spPr bwMode="auto">
            <a:xfrm>
              <a:off x="2260601" y="4152899"/>
              <a:ext cx="4381500" cy="809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Line 1793"/>
            <p:cNvSpPr>
              <a:spLocks noChangeShapeType="1"/>
            </p:cNvSpPr>
            <p:nvPr/>
          </p:nvSpPr>
          <p:spPr bwMode="auto">
            <a:xfrm>
              <a:off x="2314575" y="4933950"/>
              <a:ext cx="4508500" cy="158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1000" y="4406900"/>
              <a:ext cx="128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aseline="0" dirty="0" smtClean="0"/>
                <a:t>718 Yield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46300" y="5435600"/>
              <a:ext cx="2311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baseline="0" dirty="0" smtClean="0"/>
                <a:t>Dose, </a:t>
              </a:r>
              <a:r>
                <a:rPr lang="en-US" baseline="0" dirty="0" err="1" smtClean="0"/>
                <a:t>dpa</a:t>
              </a:r>
              <a:endParaRPr lang="en-US" baseline="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6785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41288"/>
            <a:ext cx="8229600" cy="915987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of Beam Window Surface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C:\Users\168727\Desktop\MRS-spring12\IPFwindow\IPF photos\IPF photos\DSCN1919.JPG"/>
          <p:cNvPicPr>
            <a:picLocks noChangeAspect="1" noChangeArrowheads="1"/>
          </p:cNvPicPr>
          <p:nvPr/>
        </p:nvPicPr>
        <p:blipFill rotWithShape="1">
          <a:blip r:embed="rId2" cstate="screen"/>
          <a:srcRect l="6993" r="8001"/>
          <a:stretch/>
        </p:blipFill>
        <p:spPr bwMode="auto">
          <a:xfrm>
            <a:off x="171450" y="920750"/>
            <a:ext cx="5886450" cy="5194300"/>
          </a:xfrm>
          <a:prstGeom prst="rect">
            <a:avLst/>
          </a:prstGeom>
          <a:noFill/>
        </p:spPr>
      </p:pic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6200775" y="1987123"/>
            <a:ext cx="271462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 smtClean="0">
                <a:cs typeface="Arial" pitchFamily="34" charset="0"/>
              </a:rPr>
              <a:t>Outline of beam collimator is evident on beam window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 smtClean="0">
                <a:cs typeface="Arial" pitchFamily="34" charset="0"/>
              </a:rPr>
              <a:t>Approximate dimensions are 10 cm diameter x 0.5 mm thick.</a:t>
            </a:r>
            <a:endParaRPr lang="en-US" b="0" baseline="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Machined Window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C:\Users\168727\Desktop\MRS-spring12\IPFwindow\Trepanning\Trepanning\DSCN20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8863" y="1200150"/>
            <a:ext cx="6924675" cy="519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Optical Images of Control Sample #6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Unirradiated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291" name="Picture 2" descr="C:\Users\168727\Desktop\IPFwindowshearpunch\images\ctrl#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7163" y="1892300"/>
            <a:ext cx="433863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C:\Users\168727\Desktop\IPFwindowshearpunch\images\ipf-control6-45deg-160x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1879600"/>
            <a:ext cx="43529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2863" y="7461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Optical Images of Sample # 8 (High Radiation Ring)</a:t>
            </a:r>
          </a:p>
        </p:txBody>
      </p:sp>
      <p:pic>
        <p:nvPicPr>
          <p:cNvPr id="14339" name="Picture 2" descr="C:\Users\168727\Desktop\IPFwindowshearpunch\images\bw#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63" y="2171700"/>
            <a:ext cx="282733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C:\Users\168727\Desktop\IPFwindowshearpunch\images\ipf-8-donut-60x-45deg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08300" y="1108075"/>
            <a:ext cx="3060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Users\168727\Desktop\IPFwindowshearpunch\images\ipf-8-donut-45deg-160x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94400" y="1104900"/>
            <a:ext cx="304006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C:\Users\168727\Desktop\IPFwindowshearpunch\images\ipf-8-punch-45deg-160x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07100" y="3441700"/>
            <a:ext cx="3014663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C:\Users\168727\Desktop\IPFwindowshearpunch\images\ipf-8-punched-45deg-60x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946400" y="3441700"/>
            <a:ext cx="3014663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0"/>
            <a:ext cx="8229600" cy="561975"/>
          </a:xfrm>
        </p:spPr>
        <p:txBody>
          <a:bodyPr/>
          <a:lstStyle/>
          <a:p>
            <a:endParaRPr lang="en-US" sz="2000" dirty="0"/>
          </a:p>
        </p:txBody>
      </p:sp>
      <p:pic>
        <p:nvPicPr>
          <p:cNvPr id="7" name="Picture 6" descr="F:\Postdoc Research\718 Window\Inconel 718\In718-19-new\1-DP47cm_edited.tif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466912" y="548834"/>
            <a:ext cx="2747963" cy="2743200"/>
          </a:xfrm>
          <a:prstGeom prst="rect">
            <a:avLst/>
          </a:prstGeom>
          <a:noFill/>
        </p:spPr>
      </p:pic>
      <p:pic>
        <p:nvPicPr>
          <p:cNvPr id="8" name="Picture 7" descr="I:\Staff research\Papers\IPF window\TEM images\Fig 10b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258949" y="550700"/>
            <a:ext cx="27470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219209\Desktop\TMS2014\46GB\6-DP47cm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99382" y="3610173"/>
            <a:ext cx="2743200" cy="27432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480319" y="3222560"/>
            <a:ext cx="2715208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0.5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dpa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50°C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2624" y="3225666"/>
            <a:ext cx="2693437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12.5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dpa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109°C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27788" y="3225670"/>
            <a:ext cx="2743201" cy="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Unirradiated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(SA)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6701" y="6344814"/>
            <a:ext cx="2802294" cy="4478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Unirradiated-PH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5311" y="2959946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z=[111]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39613" y="2963056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z=[001]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23246" y="2966167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z=[001]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74642" y="6024858"/>
            <a:ext cx="7681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z=[001]</a:t>
            </a: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95189" y="3607449"/>
            <a:ext cx="2768568" cy="2743684"/>
            <a:chOff x="3495189" y="3607449"/>
            <a:chExt cx="2768568" cy="2743684"/>
          </a:xfrm>
        </p:grpSpPr>
        <p:grpSp>
          <p:nvGrpSpPr>
            <p:cNvPr id="23" name="Group 22"/>
            <p:cNvGrpSpPr/>
            <p:nvPr/>
          </p:nvGrpSpPr>
          <p:grpSpPr>
            <a:xfrm>
              <a:off x="3495189" y="3607449"/>
              <a:ext cx="2765323" cy="2743200"/>
              <a:chOff x="3495189" y="3607449"/>
              <a:chExt cx="2765323" cy="27432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95189" y="3607449"/>
                <a:ext cx="2765323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 rot="16200000">
                <a:off x="5617030" y="5784976"/>
                <a:ext cx="50385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495598" y="6027968"/>
              <a:ext cx="76815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z=[001]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508327" y="6344814"/>
            <a:ext cx="2802294" cy="4478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0.5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dpa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at 30-60</a:t>
            </a:r>
            <a:r>
              <a:rPr lang="en-US" dirty="0" smtClean="0"/>
              <a:t>°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</a:p>
        </p:txBody>
      </p:sp>
      <p:pic>
        <p:nvPicPr>
          <p:cNvPr id="22" name="Picture 2" descr="I:\Staff research\Papers\IPF window\In718 no precipitat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715" y="421042"/>
            <a:ext cx="2875189" cy="287518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2071" y="3277959"/>
            <a:ext cx="4277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Reference: M. </a:t>
            </a:r>
            <a:r>
              <a:rPr lang="en-US" sz="1200" dirty="0" err="1" smtClean="0"/>
              <a:t>Dehmas</a:t>
            </a:r>
            <a:r>
              <a:rPr lang="en-US" sz="1200" dirty="0" smtClean="0"/>
              <a:t> et al. Advances in Mat. Sci. and Eng (2011)</a:t>
            </a:r>
            <a:endParaRPr lang="en-US" sz="1200" dirty="0"/>
          </a:p>
        </p:txBody>
      </p:sp>
      <p:pic>
        <p:nvPicPr>
          <p:cNvPr id="27" name="Picture 4" descr="I:\Staff research\Papers\IPF window\TEM images\Iron jump ratio 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7919" y="3670429"/>
            <a:ext cx="2926081" cy="292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243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13"/>
            <a:ext cx="6886575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Isotope Production Facility - LANSCE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0"/>
            <a:ext cx="8610600" cy="4982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66700" y="2901950"/>
            <a:ext cx="4375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en-US" baseline="0" dirty="0">
                <a:cs typeface="Arial" pitchFamily="34" charset="0"/>
              </a:rPr>
              <a:t>H+ is produced at the source injector, accelerated through DTL, diverted to IPF at the TR region through magnets, and ended on targets inside a heavily shielded target irradiation chamber </a:t>
            </a:r>
            <a:r>
              <a:rPr lang="en-US" baseline="0" dirty="0" smtClean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7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5308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Inconel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718 #19 ~ 0.5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dpa</a:t>
            </a:r>
            <a:r>
              <a:rPr lang="en-US" sz="1800" b="0" baseline="0" dirty="0" smtClean="0"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@50°C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27" name="Picture 3" descr="D:\Postdoc Research\718 Window\Inconel 718\In718-19\5-BF93Kx-edited.jpg"/>
          <p:cNvPicPr>
            <a:picLocks noChangeAspect="1" noChangeArrowheads="1"/>
          </p:cNvPicPr>
          <p:nvPr/>
        </p:nvPicPr>
        <p:blipFill>
          <a:blip r:embed="rId2" cstate="screen">
            <a:lum bright="10000" contrast="-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495800" cy="4495801"/>
          </a:xfrm>
          <a:prstGeom prst="rect">
            <a:avLst/>
          </a:prstGeom>
          <a:noFill/>
        </p:spPr>
      </p:pic>
      <p:pic>
        <p:nvPicPr>
          <p:cNvPr id="8" name="Picture 4" descr="D:\Postdoc Research\718 Window\Inconel 718\In718-19\11-BF200Kx-750n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200400" cy="3200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91317" y="304800"/>
            <a:ext cx="12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under focus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32400"/>
            <a:ext cx="37070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aseline="0" dirty="0" smtClean="0"/>
              <a:t>Bright field TEM images showing dislocation loops. </a:t>
            </a:r>
          </a:p>
          <a:p>
            <a:r>
              <a:rPr lang="en-US" sz="1400" baseline="0" dirty="0" smtClean="0"/>
              <a:t>Under-focus TEM images on the right are showing a high </a:t>
            </a:r>
          </a:p>
          <a:p>
            <a:r>
              <a:rPr lang="en-US" sz="1400" baseline="0" dirty="0"/>
              <a:t>D</a:t>
            </a:r>
            <a:r>
              <a:rPr lang="en-US" sz="1400" baseline="0" dirty="0" smtClean="0"/>
              <a:t>ensity of  bubbles/voids that are on the order of 5-10nm.</a:t>
            </a:r>
            <a:endParaRPr lang="en-US" sz="1400" baseline="0" dirty="0"/>
          </a:p>
        </p:txBody>
      </p:sp>
      <p:pic>
        <p:nvPicPr>
          <p:cNvPr id="12" name="Picture 3" descr="D:\Postdoc Research\718 Window\Inconel 718\In718-19\8-BF115Kx-1p5u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200400" cy="3200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391400" y="3505200"/>
            <a:ext cx="12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under focus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66097" y="4813300"/>
            <a:ext cx="2872803" cy="2044700"/>
            <a:chOff x="4013201" y="3238500"/>
            <a:chExt cx="3568699" cy="2540000"/>
          </a:xfrm>
        </p:grpSpPr>
        <p:pic>
          <p:nvPicPr>
            <p:cNvPr id="14" name="Picture 5" descr="image00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013201" y="3238500"/>
              <a:ext cx="3568699" cy="2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 bwMode="auto">
            <a:xfrm flipH="1">
              <a:off x="6082831" y="4402667"/>
              <a:ext cx="952500" cy="35278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5841766" y="3594100"/>
              <a:ext cx="762234" cy="305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Rectangle 16"/>
            <p:cNvSpPr/>
            <p:nvPr/>
          </p:nvSpPr>
          <p:spPr>
            <a:xfrm>
              <a:off x="6600068" y="3477023"/>
              <a:ext cx="902301" cy="234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0.25-1.5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01303" y="3579519"/>
              <a:ext cx="466230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FF0000"/>
                  </a:solidFill>
                </a:rPr>
                <a:t>109C</a:t>
              </a:r>
              <a:endParaRPr lang="en-US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8942" y="5384564"/>
              <a:ext cx="394231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3333FF"/>
                  </a:solidFill>
                </a:rPr>
                <a:t>25C</a:t>
              </a:r>
              <a:endParaRPr lang="en-US" sz="1200" baseline="0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Postdoc Research\718 Window\Inconel 718\In718-19-new\1-DP47cm_edited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10" y="1752600"/>
            <a:ext cx="4572000" cy="4572000"/>
          </a:xfrm>
          <a:prstGeom prst="rect">
            <a:avLst/>
          </a:prstGeom>
          <a:noFill/>
        </p:spPr>
      </p:pic>
      <p:pic>
        <p:nvPicPr>
          <p:cNvPr id="1028" name="Picture 4" descr="F:\Postdoc Research\718 Window\Inconel 718\In718-19-new\1-DP47cm_inverted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46242" y="1752600"/>
            <a:ext cx="4572000" cy="4572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7191375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Inconel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718 #19 ~ 0.5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dpa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@50°C </a:t>
            </a:r>
            <a:r>
              <a:rPr lang="en-US" sz="2500" dirty="0" smtClean="0">
                <a:latin typeface="Symbol" pitchFamily="18" charset="2"/>
              </a:rPr>
              <a:t>g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“ precipitates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686300" cy="447869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0.5 </a:t>
            </a:r>
            <a:r>
              <a:rPr lang="en-US" sz="3000" dirty="0" err="1" smtClean="0"/>
              <a:t>dpa</a:t>
            </a:r>
            <a:r>
              <a:rPr lang="en-US" sz="3000" dirty="0" smtClean="0"/>
              <a:t> 50°C</a:t>
            </a:r>
            <a:endParaRPr lang="en-US" sz="3000" dirty="0"/>
          </a:p>
        </p:txBody>
      </p:sp>
      <p:pic>
        <p:nvPicPr>
          <p:cNvPr id="2050" name="Picture 2" descr="I:\Staff research\Papers\IPF window\TEM images\1-BF155Kx-1000nm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</a:blip>
          <a:srcRect/>
          <a:stretch>
            <a:fillRect/>
          </a:stretch>
        </p:blipFill>
        <p:spPr bwMode="auto">
          <a:xfrm>
            <a:off x="3070787" y="471532"/>
            <a:ext cx="2926080" cy="2926080"/>
          </a:xfrm>
          <a:prstGeom prst="rect">
            <a:avLst/>
          </a:prstGeom>
          <a:noFill/>
        </p:spPr>
      </p:pic>
      <p:pic>
        <p:nvPicPr>
          <p:cNvPr id="2051" name="Picture 3" descr="I:\Staff research\Papers\IPF window\TEM images\Aluminum jump ratio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224" y="3685590"/>
            <a:ext cx="2926080" cy="2926080"/>
          </a:xfrm>
          <a:prstGeom prst="rect">
            <a:avLst/>
          </a:prstGeom>
          <a:noFill/>
        </p:spPr>
      </p:pic>
      <p:pic>
        <p:nvPicPr>
          <p:cNvPr id="2052" name="Picture 4" descr="I:\Staff research\Papers\IPF window\TEM images\Iron jump ratio 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4" y="3694926"/>
            <a:ext cx="2926081" cy="2926080"/>
          </a:xfrm>
          <a:prstGeom prst="rect">
            <a:avLst/>
          </a:prstGeom>
          <a:noFill/>
        </p:spPr>
      </p:pic>
      <p:pic>
        <p:nvPicPr>
          <p:cNvPr id="2053" name="Picture 5" descr="I:\Staff research\Papers\IPF window\TEM images\Nickel jump ratio 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3663" y="3693656"/>
            <a:ext cx="2926080" cy="2926080"/>
          </a:xfrm>
          <a:prstGeom prst="rect">
            <a:avLst/>
          </a:prstGeom>
          <a:noFill/>
        </p:spPr>
      </p:pic>
      <p:pic>
        <p:nvPicPr>
          <p:cNvPr id="2054" name="Picture 6" descr="I:\Staff research\Papers\IPF window\TEM images\Titanium jump ratio 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5855" y="475599"/>
            <a:ext cx="2926080" cy="2926080"/>
          </a:xfrm>
          <a:prstGeom prst="rect">
            <a:avLst/>
          </a:prstGeom>
          <a:noFill/>
        </p:spPr>
      </p:pic>
      <p:pic>
        <p:nvPicPr>
          <p:cNvPr id="10" name="Picture 9" descr="D:\Postdoc Research\718 Window\Inconel 718\In718-19\5-BF93Kx-edited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964" y="471196"/>
            <a:ext cx="2940305" cy="292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53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2800" y="1"/>
            <a:ext cx="5791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Inconel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718 #16~ 2.5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dpa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@ ~40°C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5" name="Picture 3" descr="D:\Postdoc Research\718 Window\Inconel 718\In718-16\4-DP69cm-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2743200" cy="2743200"/>
          </a:xfrm>
          <a:prstGeom prst="rect">
            <a:avLst/>
          </a:prstGeom>
          <a:noFill/>
        </p:spPr>
      </p:pic>
      <p:pic>
        <p:nvPicPr>
          <p:cNvPr id="3076" name="Picture 4" descr="D:\Postdoc Research\718 Window\Inconel 718\In718-16\5-BF115Kx.jpg"/>
          <p:cNvPicPr>
            <a:picLocks noChangeAspect="1" noChangeArrowheads="1"/>
          </p:cNvPicPr>
          <p:nvPr/>
        </p:nvPicPr>
        <p:blipFill>
          <a:blip r:embed="rId3" cstate="screen">
            <a:lum brigh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200399" cy="3200400"/>
          </a:xfrm>
          <a:prstGeom prst="rect">
            <a:avLst/>
          </a:prstGeom>
          <a:noFill/>
        </p:spPr>
      </p:pic>
      <p:pic>
        <p:nvPicPr>
          <p:cNvPr id="3077" name="Picture 5" descr="D:\Postdoc Research\718 Window\Inconel 718\In718-16\10-BF93K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3200401" cy="3200400"/>
          </a:xfrm>
          <a:prstGeom prst="rect">
            <a:avLst/>
          </a:prstGeom>
          <a:noFill/>
        </p:spPr>
      </p:pic>
      <p:pic>
        <p:nvPicPr>
          <p:cNvPr id="3078" name="Picture 6" descr="D:\Postdoc Research\718 Window\Inconel 718\In718-16\11-BF155Kx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3200401" cy="32004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5740401" y="1397000"/>
            <a:ext cx="3403599" cy="2222500"/>
            <a:chOff x="4660901" y="3492500"/>
            <a:chExt cx="3403599" cy="2222500"/>
          </a:xfrm>
        </p:grpSpPr>
        <p:pic>
          <p:nvPicPr>
            <p:cNvPr id="8" name="Picture 5" descr="image00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60901" y="3492500"/>
              <a:ext cx="3403599" cy="222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 bwMode="auto">
            <a:xfrm flipH="1">
              <a:off x="6730531" y="4453467"/>
              <a:ext cx="952500" cy="35278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387403" y="3788128"/>
              <a:ext cx="612945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2-5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6730532" y="3924300"/>
              <a:ext cx="648168" cy="1176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4949003" y="3630319"/>
              <a:ext cx="466230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FF0000"/>
                  </a:solidFill>
                </a:rPr>
                <a:t>109C</a:t>
              </a:r>
              <a:endParaRPr lang="en-US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6642" y="5435364"/>
              <a:ext cx="394231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3333FF"/>
                  </a:solidFill>
                </a:rPr>
                <a:t>25C</a:t>
              </a:r>
              <a:endParaRPr lang="en-US" sz="1200" baseline="0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ostdoc Research\718 Window\Inconel 718\In718-5\11-BF59Kx-edit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5029200" cy="50292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5664201" y="4680391"/>
            <a:ext cx="3525004" cy="2177609"/>
            <a:chOff x="4813301" y="2222500"/>
            <a:chExt cx="3525004" cy="2177609"/>
          </a:xfrm>
        </p:grpSpPr>
        <p:pic>
          <p:nvPicPr>
            <p:cNvPr id="8" name="Picture 5" descr="image00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813301" y="2222500"/>
              <a:ext cx="3479799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 bwMode="auto">
            <a:xfrm flipH="1">
              <a:off x="6882931" y="3183467"/>
              <a:ext cx="952500" cy="35278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709607" y="2799409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12dpa</a:t>
              </a:r>
              <a:endParaRPr lang="en-US" sz="1200" baseline="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6782977" y="2921000"/>
              <a:ext cx="875123" cy="2140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101403" y="2360319"/>
              <a:ext cx="466230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FF0000"/>
                  </a:solidFill>
                </a:rPr>
                <a:t>109C</a:t>
              </a:r>
              <a:endParaRPr lang="en-US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19042" y="4165364"/>
              <a:ext cx="394231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3333FF"/>
                  </a:solidFill>
                </a:rPr>
                <a:t>25C</a:t>
              </a:r>
              <a:endParaRPr lang="en-US" sz="1200" baseline="0" dirty="0">
                <a:solidFill>
                  <a:srgbClr val="3333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-19050"/>
            <a:ext cx="8229600" cy="334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dirty="0" err="1" smtClean="0">
                <a:latin typeface="Arial Black" pitchFamily="34" charset="0"/>
              </a:rPr>
              <a:t>Inconel</a:t>
            </a:r>
            <a:r>
              <a:rPr lang="en-US" sz="2500" dirty="0" smtClean="0">
                <a:latin typeface="Arial Black" pitchFamily="34" charset="0"/>
              </a:rPr>
              <a:t> 718 #5 ~12 </a:t>
            </a:r>
            <a:r>
              <a:rPr lang="en-US" sz="2500" dirty="0" err="1" smtClean="0">
                <a:latin typeface="Arial Black" pitchFamily="34" charset="0"/>
              </a:rPr>
              <a:t>dpa</a:t>
            </a:r>
            <a:r>
              <a:rPr lang="en-US" sz="2500" dirty="0" smtClean="0">
                <a:latin typeface="Arial Black" pitchFamily="34" charset="0"/>
              </a:rPr>
              <a:t> @109°C</a:t>
            </a:r>
            <a:endParaRPr lang="en-US" sz="25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D:\Postdoc Research\718 Window\Inconel 718\In718-5\7-BF31Kx-edite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200401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5981700"/>
            <a:ext cx="2921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Bright field TEM images showing dislocations, precipitates are not detected?</a:t>
            </a:r>
            <a:endParaRPr lang="en-US" dirty="0"/>
          </a:p>
        </p:txBody>
      </p:sp>
      <p:pic>
        <p:nvPicPr>
          <p:cNvPr id="6" name="Picture 2" descr="D:\Postdoc Research\718 Window\Inconel 718\In718-5-new\3-DP47cm_z_110_edited.t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3505200"/>
            <a:ext cx="32004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31" y="0"/>
            <a:ext cx="8229600" cy="449262"/>
          </a:xfrm>
        </p:spPr>
        <p:txBody>
          <a:bodyPr>
            <a:normAutofit fontScale="90000"/>
          </a:bodyPr>
          <a:lstStyle/>
          <a:p>
            <a:r>
              <a:rPr lang="en-US" sz="2500" dirty="0" err="1" smtClean="0">
                <a:latin typeface="Arial Black" pitchFamily="34" charset="0"/>
              </a:rPr>
              <a:t>Inconel</a:t>
            </a:r>
            <a:r>
              <a:rPr lang="en-US" sz="2500" dirty="0" smtClean="0">
                <a:latin typeface="Arial Black" pitchFamily="34" charset="0"/>
              </a:rPr>
              <a:t> 718 #E ~11 </a:t>
            </a:r>
            <a:r>
              <a:rPr lang="en-US" sz="2500" dirty="0" err="1" smtClean="0">
                <a:latin typeface="Arial Black" pitchFamily="34" charset="0"/>
              </a:rPr>
              <a:t>dpa</a:t>
            </a:r>
            <a:r>
              <a:rPr lang="en-US" sz="2500" dirty="0" smtClean="0">
                <a:latin typeface="Arial Black" pitchFamily="34" charset="0"/>
              </a:rPr>
              <a:t> @~75°C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Postdoc Research\718 Window\Inconel 718\In718-E\8-BF59K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4419600" cy="4419601"/>
          </a:xfrm>
          <a:prstGeom prst="rect">
            <a:avLst/>
          </a:prstGeom>
          <a:noFill/>
        </p:spPr>
      </p:pic>
      <p:pic>
        <p:nvPicPr>
          <p:cNvPr id="2051" name="Picture 3" descr="D:\Postdoc Research\718 Window\Inconel 718\In718-E\5-BF59Kx.jpg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200400" cy="3200400"/>
          </a:xfrm>
          <a:prstGeom prst="rect">
            <a:avLst/>
          </a:prstGeom>
          <a:noFill/>
        </p:spPr>
      </p:pic>
      <p:pic>
        <p:nvPicPr>
          <p:cNvPr id="2052" name="Picture 4" descr="D:\Postdoc Research\718 Window\Inconel 718\In718-E\7-BF59K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200401" cy="32004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5676901" y="4718491"/>
            <a:ext cx="3567754" cy="2139509"/>
            <a:chOff x="4800601" y="3263900"/>
            <a:chExt cx="3567754" cy="2139509"/>
          </a:xfrm>
        </p:grpSpPr>
        <p:pic>
          <p:nvPicPr>
            <p:cNvPr id="7" name="Picture 5" descr="image00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800601" y="3263900"/>
              <a:ext cx="3467099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704840" y="3991093"/>
              <a:ext cx="663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/>
                <a:t>11 </a:t>
              </a:r>
              <a:r>
                <a:rPr lang="en-US" sz="1200" baseline="0" dirty="0" err="1" smtClean="0"/>
                <a:t>dpa</a:t>
              </a:r>
              <a:endParaRPr lang="en-US" sz="1200" baseline="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6870231" y="4186767"/>
              <a:ext cx="952500" cy="35278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778981" y="4089166"/>
              <a:ext cx="917219" cy="23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088703" y="3363619"/>
              <a:ext cx="466230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FF0000"/>
                  </a:solidFill>
                </a:rPr>
                <a:t>109C</a:t>
              </a:r>
              <a:endParaRPr lang="en-US" sz="12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6342" y="5168664"/>
              <a:ext cx="394231" cy="23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baseline="0" dirty="0" smtClean="0">
                  <a:solidFill>
                    <a:srgbClr val="3333FF"/>
                  </a:solidFill>
                </a:rPr>
                <a:t>25C</a:t>
              </a:r>
              <a:endParaRPr lang="en-US" sz="1200" baseline="0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Staff research\Papers\IPF window\In718 no precipit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15" y="297217"/>
            <a:ext cx="2875189" cy="2875189"/>
          </a:xfrm>
          <a:prstGeom prst="rect">
            <a:avLst/>
          </a:prstGeom>
          <a:noFill/>
        </p:spPr>
      </p:pic>
      <p:pic>
        <p:nvPicPr>
          <p:cNvPr id="1027" name="Picture 3" descr="I:\Staff research\Papers\IPF window\loop size and density 718 on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166" y="178440"/>
            <a:ext cx="4192791" cy="3200400"/>
          </a:xfrm>
          <a:prstGeom prst="rect">
            <a:avLst/>
          </a:prstGeom>
          <a:noFill/>
        </p:spPr>
      </p:pic>
      <p:pic>
        <p:nvPicPr>
          <p:cNvPr id="1028" name="Picture 4" descr="I:\Staff research\Papers\IPF window\loop density 718 on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257" y="3377682"/>
            <a:ext cx="4192792" cy="3200400"/>
          </a:xfrm>
          <a:prstGeom prst="rect">
            <a:avLst/>
          </a:prstGeom>
          <a:noFill/>
        </p:spPr>
      </p:pic>
      <p:pic>
        <p:nvPicPr>
          <p:cNvPr id="1029" name="Picture 5" descr="I:\Staff research\Papers\IPF window\loop size 718 on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2789" y="3355328"/>
            <a:ext cx="4192791" cy="3200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98171" y="648866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density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49347" y="6488668"/>
            <a:ext cx="104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size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6625" y="102641"/>
            <a:ext cx="218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size and density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2571" y="3284374"/>
            <a:ext cx="4277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Reference: M. </a:t>
            </a:r>
            <a:r>
              <a:rPr lang="en-US" sz="1200" dirty="0" err="1" smtClean="0"/>
              <a:t>Dehmas</a:t>
            </a:r>
            <a:r>
              <a:rPr lang="en-US" sz="1200" dirty="0" smtClean="0"/>
              <a:t> et al. Advances in Mat. Sci. and Eng (2011)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273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51832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Isotope Production Facility and Beam Window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10" descr="Heaton_fig_1new_la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00124"/>
            <a:ext cx="486312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838701" y="1435100"/>
            <a:ext cx="4052888" cy="3289300"/>
            <a:chOff x="2654" y="2406"/>
            <a:chExt cx="2247" cy="1391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2760" y="2406"/>
              <a:ext cx="2141" cy="1391"/>
              <a:chOff x="1604" y="1835"/>
              <a:chExt cx="1647" cy="1381"/>
            </a:xfrm>
          </p:grpSpPr>
          <p:graphicFrame>
            <p:nvGraphicFramePr>
              <p:cNvPr id="8" name="Object 30"/>
              <p:cNvGraphicFramePr>
                <a:graphicFrameLocks noChangeAspect="1"/>
              </p:cNvGraphicFramePr>
              <p:nvPr/>
            </p:nvGraphicFramePr>
            <p:xfrm>
              <a:off x="1690" y="1835"/>
              <a:ext cx="1561" cy="12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271" name="Photo Editor Photo" r:id="rId4" imgW="6843353" imgH="5646909" progId="">
                      <p:embed/>
                    </p:oleObj>
                  </mc:Choice>
                  <mc:Fallback>
                    <p:oleObj name="Photo Editor Photo" r:id="rId4" imgW="6843353" imgH="564690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0" y="1835"/>
                            <a:ext cx="1561" cy="12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63500">
                                <a:solidFill>
                                  <a:srgbClr val="C0C0C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 Box 31"/>
              <p:cNvSpPr txBox="1">
                <a:spLocks noChangeArrowheads="1"/>
              </p:cNvSpPr>
              <p:nvPr/>
            </p:nvSpPr>
            <p:spPr bwMode="auto">
              <a:xfrm>
                <a:off x="1774" y="2894"/>
                <a:ext cx="578" cy="322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lIns="87729" tIns="43865" rIns="87729" bIns="43865">
                <a:spAutoFit/>
              </a:bodyPr>
              <a:lstStyle/>
              <a:p>
                <a:pPr algn="ctr" defTabSz="895350" ea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400" b="0" baseline="0" dirty="0"/>
                  <a:t>Target carrier</a:t>
                </a:r>
              </a:p>
            </p:txBody>
          </p:sp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 flipH="1">
                <a:off x="2307" y="2800"/>
                <a:ext cx="612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7729" tIns="43865" rIns="87729" bIns="43865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2338" y="1992"/>
                <a:ext cx="342" cy="189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lIns="87729" tIns="43865" rIns="87729" bIns="43865">
                <a:spAutoFit/>
              </a:bodyPr>
              <a:lstStyle/>
              <a:p>
                <a:pPr algn="ctr" defTabSz="895350" ea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400" b="0" baseline="0"/>
                  <a:t>Steel</a:t>
                </a:r>
              </a:p>
            </p:txBody>
          </p:sp>
          <p:sp>
            <p:nvSpPr>
              <p:cNvPr id="12" name="Line 34"/>
              <p:cNvSpPr>
                <a:spLocks noChangeShapeType="1"/>
              </p:cNvSpPr>
              <p:nvPr/>
            </p:nvSpPr>
            <p:spPr bwMode="auto">
              <a:xfrm flipH="1">
                <a:off x="2469" y="2121"/>
                <a:ext cx="68" cy="39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7729" tIns="43865" rIns="87729" bIns="43865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Text Box 35"/>
              <p:cNvSpPr txBox="1">
                <a:spLocks noChangeArrowheads="1"/>
              </p:cNvSpPr>
              <p:nvPr/>
            </p:nvSpPr>
            <p:spPr bwMode="auto">
              <a:xfrm>
                <a:off x="1604" y="2277"/>
                <a:ext cx="508" cy="321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lIns="89565" tIns="44783" rIns="89565" bIns="44783">
                <a:spAutoFit/>
              </a:bodyPr>
              <a:lstStyle/>
              <a:p>
                <a:pPr algn="ctr" defTabSz="895350" eaLnBrk="0" hangingPunct="0"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400" b="0" baseline="0"/>
                  <a:t>Proton Beam</a:t>
                </a:r>
              </a:p>
            </p:txBody>
          </p:sp>
          <p:sp>
            <p:nvSpPr>
              <p:cNvPr id="14" name="Line 36"/>
              <p:cNvSpPr>
                <a:spLocks noChangeShapeType="1"/>
              </p:cNvSpPr>
              <p:nvPr/>
            </p:nvSpPr>
            <p:spPr bwMode="auto">
              <a:xfrm>
                <a:off x="1712" y="2506"/>
                <a:ext cx="539" cy="117"/>
              </a:xfrm>
              <a:prstGeom prst="line">
                <a:avLst/>
              </a:prstGeom>
              <a:noFill/>
              <a:ln w="6350">
                <a:solidFill>
                  <a:srgbClr val="FF3300"/>
                </a:solidFill>
                <a:round/>
                <a:headEnd/>
                <a:tailEnd type="triangle" w="sm" len="sm"/>
              </a:ln>
            </p:spPr>
            <p:txBody>
              <a:bodyPr lIns="89565" tIns="44783" rIns="89565" bIns="44783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Text Box 45"/>
            <p:cNvSpPr txBox="1">
              <a:spLocks noChangeArrowheads="1"/>
            </p:cNvSpPr>
            <p:nvPr/>
          </p:nvSpPr>
          <p:spPr bwMode="auto">
            <a:xfrm>
              <a:off x="2654" y="3229"/>
              <a:ext cx="74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sz="1200" baseline="0">
                  <a:latin typeface="Book Antiqua" pitchFamily="18" charset="0"/>
                </a:rPr>
                <a:t>Beam window</a:t>
              </a:r>
            </a:p>
          </p:txBody>
        </p:sp>
        <p:sp>
          <p:nvSpPr>
            <p:cNvPr id="7" name="Line 46"/>
            <p:cNvSpPr>
              <a:spLocks noChangeShapeType="1"/>
            </p:cNvSpPr>
            <p:nvPr/>
          </p:nvSpPr>
          <p:spPr bwMode="auto">
            <a:xfrm>
              <a:off x="3396" y="3318"/>
              <a:ext cx="1032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09550" y="4594225"/>
            <a:ext cx="87915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>
                <a:cs typeface="Arial" pitchFamily="34" charset="0"/>
              </a:rPr>
              <a:t>The proton beam is delivered via a vacuum beam pipe. Inconel </a:t>
            </a:r>
            <a:r>
              <a:rPr lang="en-US" b="0" baseline="0" dirty="0" smtClean="0">
                <a:cs typeface="Arial" pitchFamily="34" charset="0"/>
              </a:rPr>
              <a:t>718 beam </a:t>
            </a:r>
            <a:r>
              <a:rPr lang="en-US" b="0" baseline="0" dirty="0">
                <a:cs typeface="Arial" pitchFamily="34" charset="0"/>
              </a:rPr>
              <a:t>window isolates the beam pipe (under vacuum) and the target irradiation chamber (15 psig of cooling water</a:t>
            </a:r>
            <a:r>
              <a:rPr lang="en-US" b="0" baseline="0" dirty="0" smtClean="0">
                <a:cs typeface="Arial" pitchFamily="34" charset="0"/>
              </a:rPr>
              <a:t>).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 smtClean="0">
                <a:cs typeface="Arial" pitchFamily="34" charset="0"/>
              </a:rPr>
              <a:t>Present design limit for window is 5 years and would like to increase that limit through analyzing properties after 5 years of operation.</a:t>
            </a:r>
            <a:endParaRPr lang="en-US" b="0" baseline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255588"/>
            <a:ext cx="8229600" cy="839787"/>
          </a:xfrm>
        </p:spPr>
        <p:txBody>
          <a:bodyPr/>
          <a:lstStyle/>
          <a:p>
            <a:r>
              <a:rPr lang="en-US" dirty="0" smtClean="0"/>
              <a:t>Cutting off the Window </a:t>
            </a:r>
            <a:endParaRPr lang="en-US" dirty="0"/>
          </a:p>
        </p:txBody>
      </p:sp>
      <p:pic>
        <p:nvPicPr>
          <p:cNvPr id="35842" name="Picture 2" descr="C:\Users\168727\Desktop\MRS-spring12\IPFwindow\IPF photos\IPF photos\DSCN188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70" t="6357" r="10179" b="17176"/>
          <a:stretch/>
        </p:blipFill>
        <p:spPr bwMode="auto">
          <a:xfrm>
            <a:off x="219075" y="1219200"/>
            <a:ext cx="4933950" cy="3971925"/>
          </a:xfrm>
          <a:prstGeom prst="rect">
            <a:avLst/>
          </a:prstGeom>
          <a:noFill/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524500" y="1987123"/>
            <a:ext cx="33908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 smtClean="0">
                <a:cs typeface="Arial" pitchFamily="34" charset="0"/>
              </a:rPr>
              <a:t>Window was cut from beam tube remotely in the corridor of the CMR Wing 9 hot cells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b="0" baseline="0" dirty="0" smtClean="0">
                <a:cs typeface="Arial" pitchFamily="34" charset="0"/>
              </a:rPr>
              <a:t>Then, the window was placed into an individual hot cell for analysis and sample preparation.</a:t>
            </a:r>
            <a:endParaRPr lang="en-US" b="0" baseline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0" y="2908300"/>
          <a:ext cx="3454400" cy="26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66675" y="-1587"/>
            <a:ext cx="7029450" cy="11430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Dimensional and Dose Measurements on Window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3532188" y="3590925"/>
            <a:ext cx="2525712" cy="733425"/>
          </a:xfrm>
          <a:solidFill>
            <a:schemeClr val="bg1"/>
          </a:solidFill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GAFCHROMIC HD-810 </a:t>
            </a:r>
            <a:r>
              <a:rPr lang="en-US" sz="1400" b="0" dirty="0" err="1" smtClean="0"/>
              <a:t>dosimetry</a:t>
            </a:r>
            <a:r>
              <a:rPr lang="en-US" sz="1400" b="0" dirty="0" smtClean="0"/>
              <a:t> film was used to measure the absorbed dose of high energy photons from the activated beam window.</a:t>
            </a:r>
          </a:p>
        </p:txBody>
      </p:sp>
      <p:pic>
        <p:nvPicPr>
          <p:cNvPr id="2054" name="Picture 3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86488" y="3276600"/>
            <a:ext cx="26971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5346700" y="5429250"/>
            <a:ext cx="39878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400" b="0" kern="0" baseline="0" dirty="0" err="1">
                <a:latin typeface="Book Antiqua" pitchFamily="18" charset="0"/>
              </a:rPr>
              <a:t>Rastered</a:t>
            </a:r>
            <a:r>
              <a:rPr lang="en-US" sz="1400" b="0" kern="0" baseline="0" dirty="0">
                <a:latin typeface="Book Antiqua" pitchFamily="18" charset="0"/>
              </a:rPr>
              <a:t> beam profile shows a Gaussian distribution and the highest dose region corresponds to the darkest blue region on the </a:t>
            </a:r>
            <a:r>
              <a:rPr lang="en-US" sz="1400" b="0" kern="0" baseline="0" dirty="0" err="1">
                <a:latin typeface="Book Antiqua" pitchFamily="18" charset="0"/>
              </a:rPr>
              <a:t>Gafchromic</a:t>
            </a:r>
            <a:r>
              <a:rPr lang="en-US" sz="1400" b="0" kern="0" baseline="0" dirty="0">
                <a:latin typeface="Book Antiqua" pitchFamily="18" charset="0"/>
              </a:rPr>
              <a:t> film. </a:t>
            </a:r>
          </a:p>
        </p:txBody>
      </p:sp>
      <p:pic>
        <p:nvPicPr>
          <p:cNvPr id="2056" name="Picture 3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55988" y="1022350"/>
            <a:ext cx="25257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5956300" y="1020763"/>
          <a:ext cx="2946400" cy="235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Graph" r:id="rId7" imgW="3890880" imgH="2981880" progId="">
                  <p:embed/>
                </p:oleObj>
              </mc:Choice>
              <mc:Fallback>
                <p:oleObj name="Graph" r:id="rId7" imgW="3890880" imgH="29818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51" t="9200" r="11751" b="6133"/>
                      <a:stretch>
                        <a:fillRect/>
                      </a:stretch>
                    </p:blipFill>
                    <p:spPr bwMode="auto">
                      <a:xfrm>
                        <a:off x="5956300" y="1020763"/>
                        <a:ext cx="2946400" cy="235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7" descr="IPF-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11163" y="995363"/>
            <a:ext cx="2366962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5900" y="5327650"/>
            <a:ext cx="28829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en-US" sz="1400" b="0" kern="0" baseline="0" dirty="0">
                <a:latin typeface="Book Antiqua" pitchFamily="18" charset="0"/>
              </a:rPr>
              <a:t>Beam window </a:t>
            </a:r>
            <a:r>
              <a:rPr lang="en-US" sz="1400" b="0" kern="0" baseline="0" dirty="0" smtClean="0">
                <a:latin typeface="Book Antiqua" pitchFamily="18" charset="0"/>
              </a:rPr>
              <a:t>deformed 1.5mm </a:t>
            </a:r>
            <a:r>
              <a:rPr lang="en-US" sz="1400" b="0" kern="0" baseline="0" dirty="0">
                <a:latin typeface="Book Antiqua" pitchFamily="18" charset="0"/>
              </a:rPr>
              <a:t>into the vacuum side.</a:t>
            </a:r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1052513" y="4689475"/>
            <a:ext cx="1095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000" b="0" baseline="0">
                <a:solidFill>
                  <a:srgbClr val="FF0000"/>
                </a:solidFill>
                <a:cs typeface="Arial" pitchFamily="34" charset="0"/>
              </a:rPr>
              <a:t>↓vaccum side 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00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92200"/>
            <a:ext cx="854506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4" y="7461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Temperature and Dose Map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0" y="340360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9.5 </a:t>
            </a:r>
            <a:r>
              <a:rPr lang="en-US" baseline="0" dirty="0" err="1" smtClean="0"/>
              <a:t>dpa</a:t>
            </a:r>
            <a:endParaRPr lang="en-US" baseline="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470400" y="3606800"/>
            <a:ext cx="2057400" cy="762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>
            <a:off x="4191000" y="3603655"/>
            <a:ext cx="2476500" cy="666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667500" y="28321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12.5 </a:t>
            </a:r>
            <a:r>
              <a:rPr lang="en-US" baseline="0" dirty="0" err="1" smtClean="0"/>
              <a:t>dpa</a:t>
            </a:r>
            <a:endParaRPr lang="en-US" baseline="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254500" y="3019455"/>
            <a:ext cx="2476500" cy="666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94500" y="219710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/>
              <a:t>2-5 </a:t>
            </a:r>
            <a:r>
              <a:rPr lang="en-US" baseline="0" dirty="0" err="1" smtClean="0"/>
              <a:t>dpa</a:t>
            </a:r>
            <a:endParaRPr lang="en-US" baseline="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949700" y="1800255"/>
            <a:ext cx="2476500" cy="666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6410592" y="1552545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aseline="0" dirty="0" smtClean="0"/>
              <a:t>0.25-1.5 </a:t>
            </a:r>
            <a:r>
              <a:rPr lang="en-US" baseline="0" dirty="0" err="1" smtClean="0"/>
              <a:t>dpa</a:t>
            </a:r>
            <a:endParaRPr lang="en-US" baseline="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470400" y="2422555"/>
            <a:ext cx="2476500" cy="666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2300" y="182880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FF0000"/>
                </a:solidFill>
              </a:rPr>
              <a:t>109C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400" y="572770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aseline="0" dirty="0" smtClean="0">
                <a:solidFill>
                  <a:srgbClr val="3333FF"/>
                </a:solidFill>
              </a:rPr>
              <a:t>25C</a:t>
            </a:r>
            <a:endParaRPr lang="en-US" baseline="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800" y="0"/>
            <a:ext cx="7140575" cy="1143000"/>
          </a:xfrm>
        </p:spPr>
        <p:txBody>
          <a:bodyPr/>
          <a:lstStyle/>
          <a:p>
            <a:r>
              <a:rPr lang="en-US" dirty="0" smtClean="0"/>
              <a:t>Cutting and Shear Punch Testing Plan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4508500" y="965200"/>
            <a:ext cx="4610100" cy="545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>
                <a:latin typeface="Book Antiqua" pitchFamily="18" charset="0"/>
              </a:rPr>
              <a:t>Beam profile was superimposed on the window to determine the cutting plan as a function of radiation dose (</a:t>
            </a:r>
            <a:r>
              <a:rPr lang="en-US" sz="1800" b="0" kern="0" baseline="0" dirty="0" err="1">
                <a:latin typeface="Book Antiqua" pitchFamily="18" charset="0"/>
              </a:rPr>
              <a:t>dpa</a:t>
            </a:r>
            <a:r>
              <a:rPr lang="en-US" sz="1800" b="0" kern="0" baseline="0" dirty="0">
                <a:latin typeface="Book Antiqua" pitchFamily="18" charset="0"/>
              </a:rPr>
              <a:t>).</a:t>
            </a: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>
                <a:latin typeface="Book Antiqua" pitchFamily="18" charset="0"/>
              </a:rPr>
              <a:t>3-mm OD samples were cut with a Mill machine.  A total of 3 cutting bits were spent to cut out 20 numerical samples (1-20) and 5 alphabetical samples (A, B, C, E, and F).</a:t>
            </a: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>
                <a:latin typeface="Book Antiqua" pitchFamily="18" charset="0"/>
              </a:rPr>
              <a:t>Cut-out samples were polished and thinned from on both sides to 0.254 mm thickness.</a:t>
            </a:r>
            <a:endParaRPr lang="en-US" sz="1800" kern="0" baseline="0" dirty="0">
              <a:latin typeface="Book Antiqua" pitchFamily="18" charset="0"/>
            </a:endParaRPr>
          </a:p>
          <a:p>
            <a:pPr marL="342900" indent="-342900" eaLnBrk="0" hangingPunct="0"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en-US" sz="1800" b="0" kern="0" baseline="0" dirty="0">
                <a:latin typeface="Book Antiqua" pitchFamily="18" charset="0"/>
              </a:rPr>
              <a:t>The shear punch testing for the following samples were completed as a function of radiation dose (</a:t>
            </a:r>
            <a:r>
              <a:rPr lang="en-US" sz="1800" b="0" kern="0" baseline="0" dirty="0" err="1">
                <a:latin typeface="Book Antiqua" pitchFamily="18" charset="0"/>
              </a:rPr>
              <a:t>dpa</a:t>
            </a:r>
            <a:r>
              <a:rPr lang="en-US" sz="1800" b="0" kern="0" baseline="0" dirty="0">
                <a:latin typeface="Book Antiqua" pitchFamily="18" charset="0"/>
              </a:rPr>
              <a:t>)</a:t>
            </a:r>
            <a:r>
              <a:rPr lang="en-US" sz="1800" kern="0" baseline="0" dirty="0">
                <a:latin typeface="Book Antiqua" pitchFamily="18" charset="0"/>
              </a:rPr>
              <a:t>:</a:t>
            </a: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Times"/>
              <a:buChar char="•"/>
              <a:defRPr/>
            </a:pPr>
            <a:r>
              <a:rPr lang="en-US" sz="1600" b="0" kern="0" baseline="0" dirty="0">
                <a:latin typeface="Book Antiqua" pitchFamily="18" charset="0"/>
              </a:rPr>
              <a:t>2 controls samples of </a:t>
            </a:r>
            <a:r>
              <a:rPr lang="en-US" sz="1600" b="0" kern="0" baseline="0" dirty="0" err="1">
                <a:latin typeface="Book Antiqua" pitchFamily="18" charset="0"/>
              </a:rPr>
              <a:t>unirradiated</a:t>
            </a:r>
            <a:r>
              <a:rPr lang="en-US" sz="1600" b="0" kern="0" baseline="0" dirty="0">
                <a:latin typeface="Book Antiqua" pitchFamily="18" charset="0"/>
              </a:rPr>
              <a:t> </a:t>
            </a:r>
            <a:r>
              <a:rPr lang="en-US" sz="1600" b="0" kern="0" baseline="0" dirty="0" err="1" smtClean="0">
                <a:latin typeface="Book Antiqua" pitchFamily="18" charset="0"/>
              </a:rPr>
              <a:t>Inconel</a:t>
            </a:r>
            <a:r>
              <a:rPr lang="en-US" sz="1600" b="0" kern="0" baseline="0" dirty="0" smtClean="0">
                <a:latin typeface="Book Antiqua" pitchFamily="18" charset="0"/>
              </a:rPr>
              <a:t> </a:t>
            </a:r>
            <a:r>
              <a:rPr lang="en-US" sz="1600" b="0" kern="0" baseline="0" dirty="0">
                <a:latin typeface="Book Antiqua" pitchFamily="18" charset="0"/>
              </a:rPr>
              <a:t>718</a:t>
            </a: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Times"/>
              <a:buChar char="•"/>
              <a:defRPr/>
            </a:pPr>
            <a:r>
              <a:rPr lang="en-US" sz="1600" b="0" kern="0" baseline="0" dirty="0">
                <a:latin typeface="Book Antiqua" pitchFamily="18" charset="0"/>
              </a:rPr>
              <a:t>1-6, 8, 9, 10-13, 15-16, 17-18, 19-20, A-C, and E</a:t>
            </a:r>
          </a:p>
          <a:p>
            <a:pPr marL="669925" lvl="1" indent="-325438" eaLnBrk="0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buFont typeface="Times"/>
              <a:buChar char="•"/>
              <a:defRPr/>
            </a:pPr>
            <a:endParaRPr lang="en-US" sz="1600" b="0" kern="0" baseline="0" dirty="0">
              <a:latin typeface="Book Antiqua" pitchFamily="18" charset="0"/>
            </a:endParaRPr>
          </a:p>
        </p:txBody>
      </p:sp>
      <p:grpSp>
        <p:nvGrpSpPr>
          <p:cNvPr id="9220" name="Group 33"/>
          <p:cNvGrpSpPr>
            <a:grpSpLocks/>
          </p:cNvGrpSpPr>
          <p:nvPr/>
        </p:nvGrpSpPr>
        <p:grpSpPr bwMode="auto">
          <a:xfrm>
            <a:off x="50800" y="1095375"/>
            <a:ext cx="4114800" cy="4724400"/>
            <a:chOff x="1457325" y="592137"/>
            <a:chExt cx="6227763" cy="7182094"/>
          </a:xfrm>
        </p:grpSpPr>
        <p:grpSp>
          <p:nvGrpSpPr>
            <p:cNvPr id="9221" name="Group 16"/>
            <p:cNvGrpSpPr>
              <a:grpSpLocks/>
            </p:cNvGrpSpPr>
            <p:nvPr/>
          </p:nvGrpSpPr>
          <p:grpSpPr bwMode="auto">
            <a:xfrm>
              <a:off x="1457325" y="592137"/>
              <a:ext cx="6227763" cy="5673725"/>
              <a:chOff x="1457325" y="592137"/>
              <a:chExt cx="6227763" cy="5673725"/>
            </a:xfrm>
          </p:grpSpPr>
          <p:pic>
            <p:nvPicPr>
              <p:cNvPr id="9238" name="Picture 2" descr="C:\Users\168727\Desktop\IPFwindowshearpunch\IPFcutplanFinal2_Page_3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457325" y="592137"/>
                <a:ext cx="6227763" cy="5673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" name="Oval 62"/>
              <p:cNvSpPr/>
              <p:nvPr/>
            </p:nvSpPr>
            <p:spPr>
              <a:xfrm>
                <a:off x="4419838" y="3275769"/>
                <a:ext cx="305140" cy="30649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504414" y="3048915"/>
                <a:ext cx="305142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886442" y="2590381"/>
                <a:ext cx="305140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419838" y="2515568"/>
                <a:ext cx="305140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037810" y="3734303"/>
                <a:ext cx="305142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37810" y="3352996"/>
                <a:ext cx="305142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419838" y="3809117"/>
                <a:ext cx="305140" cy="306493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886442" y="4496918"/>
                <a:ext cx="305140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353045" y="3582264"/>
                <a:ext cx="305140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963328" y="761071"/>
                <a:ext cx="302738" cy="30649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419838" y="761071"/>
                <a:ext cx="305140" cy="30649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19838" y="4648959"/>
                <a:ext cx="305140" cy="30408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266066" y="4267652"/>
              <a:ext cx="305140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266066" y="2894461"/>
              <a:ext cx="305140" cy="30649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86442" y="1600912"/>
              <a:ext cx="305140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419838" y="1523685"/>
              <a:ext cx="305140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886442" y="5334347"/>
              <a:ext cx="305140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419838" y="5409160"/>
              <a:ext cx="305140" cy="30649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829742" y="3048915"/>
              <a:ext cx="302738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904225" y="3582264"/>
              <a:ext cx="305142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591393" y="3048915"/>
              <a:ext cx="305142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514507" y="3582264"/>
              <a:ext cx="305142" cy="304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665877" y="4115611"/>
              <a:ext cx="305140" cy="30408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504414" y="4115611"/>
              <a:ext cx="305142" cy="30408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114696" y="2134261"/>
              <a:ext cx="305142" cy="30408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35" name="TextBox 58"/>
            <p:cNvSpPr txBox="1">
              <a:spLocks noChangeArrowheads="1"/>
            </p:cNvSpPr>
            <p:nvPr/>
          </p:nvSpPr>
          <p:spPr bwMode="auto">
            <a:xfrm>
              <a:off x="3753224" y="6365422"/>
              <a:ext cx="2227886" cy="452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>
                  <a:solidFill>
                    <a:srgbClr val="FF0000"/>
                  </a:solidFill>
                </a:rPr>
                <a:t>Samples Tested</a:t>
              </a:r>
            </a:p>
          </p:txBody>
        </p:sp>
        <p:sp>
          <p:nvSpPr>
            <p:cNvPr id="9236" name="TextBox 59"/>
            <p:cNvSpPr txBox="1">
              <a:spLocks noChangeArrowheads="1"/>
            </p:cNvSpPr>
            <p:nvPr/>
          </p:nvSpPr>
          <p:spPr bwMode="auto">
            <a:xfrm>
              <a:off x="3753224" y="6741143"/>
              <a:ext cx="3720428" cy="60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>
                  <a:solidFill>
                    <a:srgbClr val="00B050"/>
                  </a:solidFill>
                </a:rPr>
                <a:t>Samples Cut</a:t>
              </a:r>
              <a:r>
                <a:rPr lang="en-US" baseline="0">
                  <a:solidFill>
                    <a:srgbClr val="00B050"/>
                  </a:solidFill>
                </a:rPr>
                <a:t> </a:t>
              </a:r>
              <a:r>
                <a:rPr lang="en-US">
                  <a:solidFill>
                    <a:srgbClr val="00B050"/>
                  </a:solidFill>
                </a:rPr>
                <a:t>but Untested</a:t>
              </a:r>
            </a:p>
          </p:txBody>
        </p:sp>
        <p:sp>
          <p:nvSpPr>
            <p:cNvPr id="9237" name="TextBox 60"/>
            <p:cNvSpPr txBox="1">
              <a:spLocks noChangeArrowheads="1"/>
            </p:cNvSpPr>
            <p:nvPr/>
          </p:nvSpPr>
          <p:spPr bwMode="auto">
            <a:xfrm>
              <a:off x="3753224" y="7321996"/>
              <a:ext cx="3576631" cy="452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/>
                <a:t>Black  Circles were not cut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1763"/>
            <a:ext cx="6562725" cy="684212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Trepanning 3 mm Diameter Samples from Window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 descr="C:\Users\168727\Desktop\MRS-spring12\IPFwindow\Trepanning\Trepanning\DSCN2056.JPG"/>
          <p:cNvPicPr>
            <a:picLocks noChangeAspect="1" noChangeArrowheads="1"/>
          </p:cNvPicPr>
          <p:nvPr/>
        </p:nvPicPr>
        <p:blipFill rotWithShape="1">
          <a:blip r:embed="rId2" cstate="screen"/>
          <a:srcRect l="12953" t="8679" r="7130" b="18705"/>
          <a:stretch/>
        </p:blipFill>
        <p:spPr bwMode="auto">
          <a:xfrm>
            <a:off x="733425" y="1181099"/>
            <a:ext cx="7560373" cy="515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2014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dge 8">
    <a:dk1>
      <a:srgbClr val="000000"/>
    </a:dk1>
    <a:lt1>
      <a:srgbClr val="FFFFFF"/>
    </a:lt1>
    <a:dk2>
      <a:srgbClr val="CC0000"/>
    </a:dk2>
    <a:lt2>
      <a:srgbClr val="666699"/>
    </a:lt2>
    <a:accent1>
      <a:srgbClr val="808080"/>
    </a:accent1>
    <a:accent2>
      <a:srgbClr val="999933"/>
    </a:accent2>
    <a:accent3>
      <a:srgbClr val="FFFFFF"/>
    </a:accent3>
    <a:accent4>
      <a:srgbClr val="000000"/>
    </a:accent4>
    <a:accent5>
      <a:srgbClr val="C0C0C0"/>
    </a:accent5>
    <a:accent6>
      <a:srgbClr val="8A8A2D"/>
    </a:accent6>
    <a:hlink>
      <a:srgbClr val="4C6D80"/>
    </a:hlink>
    <a:folHlink>
      <a:srgbClr val="B2B2B2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cruz:Users:jcruz:Desktop:slides1.pot</Template>
  <TotalTime>62177</TotalTime>
  <Words>1282</Words>
  <Application>Microsoft Office PowerPoint</Application>
  <PresentationFormat>On-screen Show (4:3)</PresentationFormat>
  <Paragraphs>195</Paragraphs>
  <Slides>36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Arial Black</vt:lpstr>
      <vt:lpstr>Book Antiqua</vt:lpstr>
      <vt:lpstr>Frutiger LT Std 45 Light</vt:lpstr>
      <vt:lpstr>Frutiger LT Std 57 Condensed</vt:lpstr>
      <vt:lpstr>Symbol</vt:lpstr>
      <vt:lpstr>Times</vt:lpstr>
      <vt:lpstr>Wingdings</vt:lpstr>
      <vt:lpstr>powerpoint-2014-template</vt:lpstr>
      <vt:lpstr>Photo Editor Photo</vt:lpstr>
      <vt:lpstr>Graph</vt:lpstr>
      <vt:lpstr>Drawing</vt:lpstr>
      <vt:lpstr>Post Irradiation Examination of an Alloy 718 Beam Window</vt:lpstr>
      <vt:lpstr>Outline </vt:lpstr>
      <vt:lpstr>Isotope Production Facility - LANSCE</vt:lpstr>
      <vt:lpstr>Isotope Production Facility and Beam Window</vt:lpstr>
      <vt:lpstr>Cutting off the Window </vt:lpstr>
      <vt:lpstr>Dimensional and Dose Measurements on Window</vt:lpstr>
      <vt:lpstr>Temperature and Dose Map</vt:lpstr>
      <vt:lpstr>Cutting and Shear Punch Testing Plan</vt:lpstr>
      <vt:lpstr>Trepanning 3 mm Diameter Samples from Window</vt:lpstr>
      <vt:lpstr>Shear Punch Testing Equipment at CMR Hot Cell</vt:lpstr>
      <vt:lpstr>Control Material Tensile Tests vs Shear Punch</vt:lpstr>
      <vt:lpstr>Shear Punch, Outer to Inner</vt:lpstr>
      <vt:lpstr>Comparison of Shear Stress/displacement Curves</vt:lpstr>
      <vt:lpstr>Optical Images of Exit side of Shear Punch Specimens</vt:lpstr>
      <vt:lpstr>Inconel 718 Solution Annealed-unirradiated</vt:lpstr>
      <vt:lpstr>TEM Analysis of Irradiated Alloy 718 Samples</vt:lpstr>
      <vt:lpstr>Previous Results on Proton Irradiated Annealed 718 SPF</vt:lpstr>
      <vt:lpstr>Summary of Tensile Results</vt:lpstr>
      <vt:lpstr>Comparison to previous tensile results</vt:lpstr>
      <vt:lpstr>Shear Punch Results</vt:lpstr>
      <vt:lpstr>PowerPoint Presentation</vt:lpstr>
      <vt:lpstr>Unirradiated Inconel 718     Ni, Mo, Nb (some Co, Cu) rich precipitate</vt:lpstr>
      <vt:lpstr>Inconel 718 #5 ~14 dpa @109°C</vt:lpstr>
      <vt:lpstr>Irradiation Damage and Replacement</vt:lpstr>
      <vt:lpstr>Image of Beam Window Surface</vt:lpstr>
      <vt:lpstr>Machined Window</vt:lpstr>
      <vt:lpstr>Optical Images of Control Sample #6 (Unirradiated)</vt:lpstr>
      <vt:lpstr>Optical Images of Sample # 8 (High Radiation Ring)</vt:lpstr>
      <vt:lpstr>PowerPoint Presentation</vt:lpstr>
      <vt:lpstr>PowerPoint Presentation</vt:lpstr>
      <vt:lpstr>PowerPoint Presentation</vt:lpstr>
      <vt:lpstr>0.5 dpa 50°C</vt:lpstr>
      <vt:lpstr>PowerPoint Presentation</vt:lpstr>
      <vt:lpstr>Inconel 718 #5 ~12 dpa @109°C</vt:lpstr>
      <vt:lpstr>Inconel 718 #E ~11 dpa @~75°C</vt:lpstr>
      <vt:lpstr>PowerPoint Presentation</vt:lpstr>
    </vt:vector>
  </TitlesOfParts>
  <Company>LANL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Attendee Introduction</dc:title>
  <dc:creator>LC-LM</dc:creator>
  <cp:lastModifiedBy>Kirk T McDonald</cp:lastModifiedBy>
  <cp:revision>3447</cp:revision>
  <cp:lastPrinted>2008-04-22T19:36:29Z</cp:lastPrinted>
  <dcterms:created xsi:type="dcterms:W3CDTF">2007-04-05T20:26:21Z</dcterms:created>
  <dcterms:modified xsi:type="dcterms:W3CDTF">2014-05-23T04:07:19Z</dcterms:modified>
</cp:coreProperties>
</file>