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5" r:id="rId1"/>
  </p:sldMasterIdLst>
  <p:notesMasterIdLst>
    <p:notesMasterId r:id="rId34"/>
  </p:notesMasterIdLst>
  <p:handoutMasterIdLst>
    <p:handoutMasterId r:id="rId35"/>
  </p:handoutMasterIdLst>
  <p:sldIdLst>
    <p:sldId id="256" r:id="rId2"/>
    <p:sldId id="279" r:id="rId3"/>
    <p:sldId id="257" r:id="rId4"/>
    <p:sldId id="294" r:id="rId5"/>
    <p:sldId id="269" r:id="rId6"/>
    <p:sldId id="270" r:id="rId7"/>
    <p:sldId id="271" r:id="rId8"/>
    <p:sldId id="277" r:id="rId9"/>
    <p:sldId id="278" r:id="rId10"/>
    <p:sldId id="275" r:id="rId11"/>
    <p:sldId id="296" r:id="rId12"/>
    <p:sldId id="295" r:id="rId13"/>
    <p:sldId id="290" r:id="rId14"/>
    <p:sldId id="291" r:id="rId15"/>
    <p:sldId id="297" r:id="rId16"/>
    <p:sldId id="287" r:id="rId17"/>
    <p:sldId id="292" r:id="rId18"/>
    <p:sldId id="299" r:id="rId19"/>
    <p:sldId id="276" r:id="rId20"/>
    <p:sldId id="261" r:id="rId21"/>
    <p:sldId id="288" r:id="rId22"/>
    <p:sldId id="282" r:id="rId23"/>
    <p:sldId id="284" r:id="rId24"/>
    <p:sldId id="283" r:id="rId25"/>
    <p:sldId id="262" r:id="rId26"/>
    <p:sldId id="267" r:id="rId27"/>
    <p:sldId id="300" r:id="rId28"/>
    <p:sldId id="285" r:id="rId29"/>
    <p:sldId id="280" r:id="rId30"/>
    <p:sldId id="281" r:id="rId31"/>
    <p:sldId id="298" r:id="rId32"/>
    <p:sldId id="273"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4660"/>
  </p:normalViewPr>
  <p:slideViewPr>
    <p:cSldViewPr>
      <p:cViewPr>
        <p:scale>
          <a:sx n="100" d="100"/>
          <a:sy n="100" d="100"/>
        </p:scale>
        <p:origin x="-72" y="-72"/>
      </p:cViewPr>
      <p:guideLst>
        <p:guide orient="horz" pos="4176"/>
        <p:guide pos="56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24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a:p>
        </p:txBody>
      </p:sp>
      <p:sp>
        <p:nvSpPr>
          <p:cNvPr id="337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B2239C7-4307-4A88-AECC-CDFC14E802AA}" type="datetimeFigureOut">
              <a:rPr lang="en-US"/>
              <a:pPr>
                <a:defRPr/>
              </a:pPr>
              <a:t>10/20/2009</a:t>
            </a:fld>
            <a:endParaRPr lang="en-US" dirty="0"/>
          </a:p>
        </p:txBody>
      </p:sp>
      <p:sp>
        <p:nvSpPr>
          <p:cNvPr id="337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a:p>
        </p:txBody>
      </p:sp>
      <p:sp>
        <p:nvSpPr>
          <p:cNvPr id="337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6D076D-B9BE-4EBF-B428-2977CBA6B08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770763DD-746A-4D21-8450-74D2D1090DF2}" type="datetimeFigureOut">
              <a:rPr lang="en-US"/>
              <a:pPr>
                <a:defRPr/>
              </a:pPr>
              <a:t>10/20/2009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5BB7ECE-7D15-476E-A4C7-E9852238BD2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pic>
        <p:nvPicPr>
          <p:cNvPr id="5" name="Picture 8"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6" name="Picture 10" descr="ORNL_managed by.png"/>
          <p:cNvPicPr>
            <a:picLocks noChangeAspect="1"/>
          </p:cNvPicPr>
          <p:nvPr userDrawn="1"/>
        </p:nvPicPr>
        <p:blipFill>
          <a:blip r:embed="rId3"/>
          <a:srcRect/>
          <a:stretch>
            <a:fillRect/>
          </a:stretch>
        </p:blipFill>
        <p:spPr bwMode="auto">
          <a:xfrm>
            <a:off x="5646738" y="6202363"/>
            <a:ext cx="3505200" cy="452437"/>
          </a:xfrm>
          <a:prstGeom prst="rect">
            <a:avLst/>
          </a:prstGeom>
          <a:noFill/>
          <a:ln w="9525">
            <a:noFill/>
            <a:miter lim="800000"/>
            <a:headEnd/>
            <a:tailEnd/>
          </a:ln>
        </p:spPr>
      </p:pic>
      <p:pic>
        <p:nvPicPr>
          <p:cNvPr id="7" name="Picture 11" descr="template graphic_090l.png"/>
          <p:cNvPicPr>
            <a:picLocks noChangeAspect="1"/>
          </p:cNvPicPr>
          <p:nvPr userDrawn="1"/>
        </p:nvPicPr>
        <p:blipFill>
          <a:blip r:embed="rId4"/>
          <a:srcRect/>
          <a:stretch>
            <a:fillRect/>
          </a:stretch>
        </p:blipFill>
        <p:spPr bwMode="auto">
          <a:xfrm>
            <a:off x="4733925" y="1233488"/>
            <a:ext cx="4292600" cy="4224337"/>
          </a:xfrm>
          <a:prstGeom prst="rect">
            <a:avLst/>
          </a:prstGeom>
          <a:noFill/>
          <a:ln w="9525">
            <a:noFill/>
            <a:miter lim="800000"/>
            <a:headEnd/>
            <a:tailEnd/>
          </a:ln>
        </p:spPr>
      </p:pic>
      <p:sp>
        <p:nvSpPr>
          <p:cNvPr id="2" name="Title 1"/>
          <p:cNvSpPr>
            <a:spLocks noGrp="1"/>
          </p:cNvSpPr>
          <p:nvPr>
            <p:ph type="ctrTitle"/>
          </p:nvPr>
        </p:nvSpPr>
        <p:spPr>
          <a:xfrm>
            <a:off x="117378" y="1085334"/>
            <a:ext cx="5064222" cy="877163"/>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125" y="177800"/>
            <a:ext cx="8229600" cy="484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111125" y="1344613"/>
            <a:ext cx="8229600" cy="192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6"/>
          <p:cNvSpPr>
            <a:spLocks noChangeArrowheads="1"/>
          </p:cNvSpPr>
          <p:nvPr userDrawn="1"/>
        </p:nvSpPr>
        <p:spPr bwMode="auto">
          <a:xfrm flipH="1">
            <a:off x="228600" y="6403975"/>
            <a:ext cx="2819400" cy="304800"/>
          </a:xfrm>
          <a:prstGeom prst="rect">
            <a:avLst/>
          </a:prstGeom>
          <a:noFill/>
          <a:ln w="9525">
            <a:noFill/>
            <a:miter lim="800000"/>
            <a:headEnd/>
            <a:tailEnd/>
          </a:ln>
          <a:effectLst/>
        </p:spPr>
        <p:txBody>
          <a:bodyPr lIns="0" tIns="0" rIns="0" bIns="0"/>
          <a:lstStyle/>
          <a:p>
            <a:pPr defTabSz="173038">
              <a:lnSpc>
                <a:spcPct val="90000"/>
              </a:lnSpc>
              <a:tabLst>
                <a:tab pos="230188" algn="l"/>
              </a:tabLst>
              <a:defRPr/>
            </a:pPr>
            <a:fld id="{73199794-266E-4412-9C4A-A7CEAA6B4063}" type="slidenum">
              <a:rPr lang="en-US" sz="900">
                <a:solidFill>
                  <a:schemeClr val="bg1">
                    <a:lumMod val="75000"/>
                  </a:schemeClr>
                </a:solidFill>
                <a:latin typeface="Times New Roman" pitchFamily="18" charset="0"/>
                <a:cs typeface="Times New Roman" pitchFamily="18" charset="0"/>
              </a:rPr>
              <a:pPr defTabSz="173038">
                <a:lnSpc>
                  <a:spcPct val="90000"/>
                </a:lnSpc>
                <a:tabLst>
                  <a:tab pos="230188" algn="l"/>
                </a:tabLst>
                <a:defRPr/>
              </a:pPr>
              <a:t>‹#›</a:t>
            </a:fld>
            <a:r>
              <a:rPr lang="en-US" sz="900" dirty="0">
                <a:solidFill>
                  <a:schemeClr val="bg1">
                    <a:lumMod val="75000"/>
                  </a:schemeClr>
                </a:solidFill>
                <a:latin typeface="Times New Roman" pitchFamily="18" charset="0"/>
                <a:cs typeface="Times New Roman" pitchFamily="18" charset="0"/>
              </a:rPr>
              <a:t>	Managed by UT-Battelle</a:t>
            </a:r>
            <a:br>
              <a:rPr lang="en-US" sz="900" dirty="0">
                <a:solidFill>
                  <a:schemeClr val="bg1">
                    <a:lumMod val="75000"/>
                  </a:schemeClr>
                </a:solidFill>
                <a:latin typeface="Times New Roman" pitchFamily="18" charset="0"/>
                <a:cs typeface="Times New Roman" pitchFamily="18" charset="0"/>
              </a:rPr>
            </a:br>
            <a:r>
              <a:rPr lang="en-US" sz="900" dirty="0">
                <a:solidFill>
                  <a:schemeClr val="bg1">
                    <a:lumMod val="75000"/>
                  </a:schemeClr>
                </a:solidFill>
                <a:latin typeface="Times New Roman" pitchFamily="18" charset="0"/>
                <a:cs typeface="Times New Roman" pitchFamily="18" charset="0"/>
              </a:rPr>
              <a:t>	for the U.S. Department of Energy</a:t>
            </a:r>
          </a:p>
        </p:txBody>
      </p:sp>
      <p:sp>
        <p:nvSpPr>
          <p:cNvPr id="6" name="Rectangle 256"/>
          <p:cNvSpPr txBox="1">
            <a:spLocks noChangeArrowheads="1"/>
          </p:cNvSpPr>
          <p:nvPr userDrawn="1"/>
        </p:nvSpPr>
        <p:spPr>
          <a:xfrm>
            <a:off x="3124200" y="6469063"/>
            <a:ext cx="2895600" cy="182562"/>
          </a:xfrm>
          <a:prstGeom prst="rect">
            <a:avLst/>
          </a:prstGeom>
          <a:ln/>
        </p:spPr>
        <p:txBody>
          <a:bodyPr/>
          <a:lstStyle/>
          <a:p>
            <a:pPr algn="ctr">
              <a:defRPr/>
            </a:pPr>
            <a:r>
              <a:rPr lang="en-US" sz="1000" dirty="0">
                <a:solidFill>
                  <a:srgbClr val="006C3A"/>
                </a:solidFill>
              </a:rPr>
              <a:t>AHIP Workshop Oct. 2009</a:t>
            </a:r>
          </a:p>
        </p:txBody>
      </p:sp>
      <p:pic>
        <p:nvPicPr>
          <p:cNvPr id="1030" name="Content Placeholder 10" descr="ORNL emboss_2.png"/>
          <p:cNvPicPr>
            <a:picLocks noChangeAspect="1"/>
          </p:cNvPicPr>
          <p:nvPr userDrawn="1"/>
        </p:nvPicPr>
        <p:blipFill>
          <a:blip r:embed="rId8"/>
          <a:srcRect/>
          <a:stretch>
            <a:fillRect/>
          </a:stretch>
        </p:blipFill>
        <p:spPr bwMode="auto">
          <a:xfrm>
            <a:off x="8077200" y="6208713"/>
            <a:ext cx="89058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2" r:id="rId1"/>
    <p:sldLayoutId id="2147483921" r:id="rId2"/>
    <p:sldLayoutId id="2147483920" r:id="rId3"/>
    <p:sldLayoutId id="2147483919" r:id="rId4"/>
    <p:sldLayoutId id="2147483918" r:id="rId5"/>
    <p:sldLayoutId id="2147483917" r:id="rId6"/>
  </p:sldLayoutIdLst>
  <p:hf hdr="0" ftr="0" dt="0"/>
  <p:txStyles>
    <p:titleStyle>
      <a:lvl1pPr algn="l" rtl="0" eaLnBrk="0" fontAlgn="base" hangingPunct="0">
        <a:lnSpc>
          <a:spcPct val="85000"/>
        </a:lnSpc>
        <a:spcBef>
          <a:spcPct val="0"/>
        </a:spcBef>
        <a:spcAft>
          <a:spcPct val="0"/>
        </a:spcAft>
        <a:defRPr sz="3000" kern="1200">
          <a:solidFill>
            <a:srgbClr val="006C3A"/>
          </a:solidFill>
          <a:latin typeface="Arial Black" pitchFamily="34" charset="0"/>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fontAlgn="base">
        <a:lnSpc>
          <a:spcPct val="85000"/>
        </a:lnSpc>
        <a:spcBef>
          <a:spcPct val="0"/>
        </a:spcBef>
        <a:spcAft>
          <a:spcPct val="0"/>
        </a:spcAft>
        <a:defRPr sz="3000">
          <a:solidFill>
            <a:srgbClr val="006C3A"/>
          </a:solidFill>
          <a:latin typeface="Arial Black" pitchFamily="34" charset="0"/>
        </a:defRPr>
      </a:lvl6pPr>
      <a:lvl7pPr marL="914400" algn="l" rtl="0" fontAlgn="base">
        <a:lnSpc>
          <a:spcPct val="85000"/>
        </a:lnSpc>
        <a:spcBef>
          <a:spcPct val="0"/>
        </a:spcBef>
        <a:spcAft>
          <a:spcPct val="0"/>
        </a:spcAft>
        <a:defRPr sz="3000">
          <a:solidFill>
            <a:srgbClr val="006C3A"/>
          </a:solidFill>
          <a:latin typeface="Arial Black" pitchFamily="34" charset="0"/>
        </a:defRPr>
      </a:lvl7pPr>
      <a:lvl8pPr marL="1371600" algn="l" rtl="0" fontAlgn="base">
        <a:lnSpc>
          <a:spcPct val="85000"/>
        </a:lnSpc>
        <a:spcBef>
          <a:spcPct val="0"/>
        </a:spcBef>
        <a:spcAft>
          <a:spcPct val="0"/>
        </a:spcAft>
        <a:defRPr sz="3000">
          <a:solidFill>
            <a:srgbClr val="006C3A"/>
          </a:solidFill>
          <a:latin typeface="Arial Black" pitchFamily="34" charset="0"/>
        </a:defRPr>
      </a:lvl8pPr>
      <a:lvl9pPr marL="1828800" algn="l" rtl="0" fontAlgn="base">
        <a:lnSpc>
          <a:spcPct val="85000"/>
        </a:lnSpc>
        <a:spcBef>
          <a:spcPct val="0"/>
        </a:spcBef>
        <a:spcAft>
          <a:spcPct val="0"/>
        </a:spcAft>
        <a:defRPr sz="3000">
          <a:solidFill>
            <a:srgbClr val="006C3A"/>
          </a:solidFill>
          <a:latin typeface="Arial Black" pitchFamily="34" charset="0"/>
        </a:defRPr>
      </a:lvl9pPr>
    </p:titleStyle>
    <p:bodyStyle>
      <a:lvl1pPr marL="228600" indent="-228600" algn="l" rtl="0" eaLnBrk="0" fontAlgn="base" hangingPunct="0">
        <a:lnSpc>
          <a:spcPct val="90000"/>
        </a:lnSpc>
        <a:spcBef>
          <a:spcPct val="20000"/>
        </a:spcBef>
        <a:spcAft>
          <a:spcPct val="0"/>
        </a:spcAft>
        <a:buClr>
          <a:srgbClr val="006C3A"/>
        </a:buClr>
        <a:buFont typeface="Arial" charset="0"/>
        <a:buChar char="•"/>
        <a:defRPr sz="2800" b="1"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400" b="1"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600"/>
        </a:spcBef>
        <a:spcAft>
          <a:spcPct val="0"/>
        </a:spcAft>
        <a:buClr>
          <a:srgbClr val="006C3A"/>
        </a:buClr>
        <a:buFont typeface="Arial" charset="0"/>
        <a:buChar char="•"/>
        <a:defRPr sz="2000" b="1"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117475" y="1085850"/>
            <a:ext cx="5064125" cy="1258888"/>
          </a:xfrm>
        </p:spPr>
        <p:txBody>
          <a:bodyPr/>
          <a:lstStyle/>
          <a:p>
            <a:r>
              <a:rPr lang="en-US" smtClean="0"/>
              <a:t>First SNS Target Replacement Experience</a:t>
            </a:r>
          </a:p>
        </p:txBody>
      </p:sp>
      <p:sp>
        <p:nvSpPr>
          <p:cNvPr id="10242" name="Subtitle 2"/>
          <p:cNvSpPr>
            <a:spLocks noGrp="1"/>
          </p:cNvSpPr>
          <p:nvPr>
            <p:ph type="subTitle" idx="1"/>
          </p:nvPr>
        </p:nvSpPr>
        <p:spPr>
          <a:xfrm>
            <a:off x="117475" y="2667000"/>
            <a:ext cx="4170363" cy="1570038"/>
          </a:xfrm>
        </p:spPr>
        <p:txBody>
          <a:bodyPr/>
          <a:lstStyle/>
          <a:p>
            <a:r>
              <a:rPr lang="en-US" smtClean="0"/>
              <a:t>M. Dayton, M. Rennich, Van Graves, J. DeVore</a:t>
            </a:r>
          </a:p>
          <a:p>
            <a:r>
              <a:rPr lang="en-US" smtClean="0"/>
              <a:t>Presented by T. McManamy</a:t>
            </a:r>
          </a:p>
          <a:p>
            <a:r>
              <a:rPr lang="en-US" smtClean="0"/>
              <a:t>October 2009</a:t>
            </a:r>
          </a:p>
        </p:txBody>
      </p:sp>
      <p:sp>
        <p:nvSpPr>
          <p:cNvPr id="10243" name="Text Box 4"/>
          <p:cNvSpPr txBox="1">
            <a:spLocks noChangeArrowheads="1"/>
          </p:cNvSpPr>
          <p:nvPr/>
        </p:nvSpPr>
        <p:spPr bwMode="auto">
          <a:xfrm>
            <a:off x="457200" y="4343400"/>
            <a:ext cx="5562600" cy="1739900"/>
          </a:xfrm>
          <a:prstGeom prst="rect">
            <a:avLst/>
          </a:prstGeom>
          <a:noFill/>
          <a:ln w="9525">
            <a:noFill/>
            <a:miter lim="800000"/>
            <a:headEnd/>
            <a:tailEnd/>
          </a:ln>
        </p:spPr>
        <p:txBody>
          <a:bodyPr>
            <a:spAutoFit/>
          </a:bodyPr>
          <a:lstStyle/>
          <a:p>
            <a:r>
              <a:rPr lang="en-US" b="1"/>
              <a:t>Workshop on Applications of High Intensity Proton Accelerators</a:t>
            </a:r>
          </a:p>
          <a:p>
            <a:r>
              <a:rPr lang="en-US" b="1"/>
              <a:t>October 19-21, 2009</a:t>
            </a:r>
            <a:br>
              <a:rPr lang="en-US" b="1"/>
            </a:br>
            <a:r>
              <a:rPr lang="en-US" b="1"/>
              <a:t>Fermi National Accelerator Laboratory, Batavia, IL, USA</a:t>
            </a:r>
          </a:p>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111125" y="177800"/>
            <a:ext cx="8229600" cy="481013"/>
          </a:xfrm>
        </p:spPr>
        <p:txBody>
          <a:bodyPr/>
          <a:lstStyle/>
          <a:p>
            <a:r>
              <a:rPr lang="en-US" smtClean="0"/>
              <a:t>Mercury Process Configuration</a:t>
            </a:r>
          </a:p>
        </p:txBody>
      </p:sp>
      <p:sp>
        <p:nvSpPr>
          <p:cNvPr id="19458" name="Rectangle 3"/>
          <p:cNvSpPr>
            <a:spLocks noGrp="1"/>
          </p:cNvSpPr>
          <p:nvPr>
            <p:ph type="body" idx="1"/>
          </p:nvPr>
        </p:nvSpPr>
        <p:spPr>
          <a:xfrm>
            <a:off x="228600" y="1295400"/>
            <a:ext cx="8229600" cy="3711575"/>
          </a:xfrm>
        </p:spPr>
        <p:txBody>
          <a:bodyPr/>
          <a:lstStyle/>
          <a:p>
            <a:pPr>
              <a:lnSpc>
                <a:spcPct val="80000"/>
              </a:lnSpc>
            </a:pPr>
            <a:r>
              <a:rPr lang="en-US" smtClean="0"/>
              <a:t>The mercury process is simple and highly reliable.  It circulates ~1.4 cubic meters (20 tons) of mercury with a centrifugal sump pump through the target and tube-in-shell heat exchanger at the rate of 16 l/s.  </a:t>
            </a:r>
          </a:p>
          <a:p>
            <a:pPr>
              <a:lnSpc>
                <a:spcPct val="80000"/>
              </a:lnSpc>
            </a:pPr>
            <a:r>
              <a:rPr lang="en-US" smtClean="0"/>
              <a:t>A 2” dump valve (all metal) used to drain the mercury to a shielded storage tank is the only active element.</a:t>
            </a:r>
          </a:p>
          <a:p>
            <a:pPr>
              <a:lnSpc>
                <a:spcPct val="80000"/>
              </a:lnSpc>
            </a:pPr>
            <a:r>
              <a:rPr lang="en-US" smtClean="0"/>
              <a:t>However, the process loop requires numerous complicating elements such as; monitoring sensors, off-gas control vents, spill recovery lines, and power, vacuum and compressed air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Mercury Process Configuration</a:t>
            </a:r>
          </a:p>
        </p:txBody>
      </p:sp>
      <p:pic>
        <p:nvPicPr>
          <p:cNvPr id="20482" name="Picture 3" descr="HgSystemLayout.jpg"/>
          <p:cNvPicPr>
            <a:picLocks noChangeAspect="1"/>
          </p:cNvPicPr>
          <p:nvPr/>
        </p:nvPicPr>
        <p:blipFill>
          <a:blip r:embed="rId2"/>
          <a:srcRect/>
          <a:stretch>
            <a:fillRect/>
          </a:stretch>
        </p:blipFill>
        <p:spPr bwMode="auto">
          <a:xfrm>
            <a:off x="381000" y="609600"/>
            <a:ext cx="8382000" cy="5497513"/>
          </a:xfrm>
          <a:prstGeom prst="rect">
            <a:avLst/>
          </a:prstGeom>
          <a:noFill/>
          <a:ln w="9525">
            <a:noFill/>
            <a:miter lim="800000"/>
            <a:headEnd/>
            <a:tailEnd/>
          </a:ln>
        </p:spPr>
      </p:pic>
      <p:sp>
        <p:nvSpPr>
          <p:cNvPr id="20483" name="Text Box 4"/>
          <p:cNvSpPr txBox="1">
            <a:spLocks noChangeArrowheads="1"/>
          </p:cNvSpPr>
          <p:nvPr/>
        </p:nvSpPr>
        <p:spPr bwMode="auto">
          <a:xfrm>
            <a:off x="3276600" y="762000"/>
            <a:ext cx="2362200" cy="9255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b="1"/>
              <a:t>Radiation Detector located on return 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Radiation Environment</a:t>
            </a:r>
          </a:p>
        </p:txBody>
      </p:sp>
      <p:sp>
        <p:nvSpPr>
          <p:cNvPr id="21506" name="Content Placeholder 2"/>
          <p:cNvSpPr>
            <a:spLocks noGrp="1"/>
          </p:cNvSpPr>
          <p:nvPr>
            <p:ph idx="1"/>
          </p:nvPr>
        </p:nvSpPr>
        <p:spPr>
          <a:xfrm>
            <a:off x="111125" y="1066800"/>
            <a:ext cx="8229600" cy="4932363"/>
          </a:xfrm>
        </p:spPr>
        <p:txBody>
          <a:bodyPr/>
          <a:lstStyle/>
          <a:p>
            <a:r>
              <a:rPr lang="en-US" smtClean="0"/>
              <a:t>During Beam-On Operations</a:t>
            </a:r>
          </a:p>
          <a:p>
            <a:pPr lvl="1"/>
            <a:r>
              <a:rPr lang="en-US" smtClean="0"/>
              <a:t>Mercury process equipment contact radiation level is ~400 gray/hr</a:t>
            </a:r>
          </a:p>
          <a:p>
            <a:pPr lvl="1"/>
            <a:r>
              <a:rPr lang="en-US" smtClean="0"/>
              <a:t>Steel shielding (.2 - .3 m) inside cell reduces area background to ~ 2 gray/hr</a:t>
            </a:r>
          </a:p>
          <a:p>
            <a:r>
              <a:rPr lang="en-US" smtClean="0"/>
              <a:t>During Maintenance Operations</a:t>
            </a:r>
          </a:p>
          <a:p>
            <a:pPr lvl="1"/>
            <a:r>
              <a:rPr lang="en-US" smtClean="0"/>
              <a:t>With mercury drained from process lines, residual contamination results in contact radiation levels of 3-5 gray/hr</a:t>
            </a:r>
          </a:p>
          <a:p>
            <a:r>
              <a:rPr lang="en-US" smtClean="0"/>
              <a:t>Target Radiation Levels (following 400 kW operation)</a:t>
            </a:r>
          </a:p>
          <a:p>
            <a:pPr lvl="1"/>
            <a:r>
              <a:rPr lang="en-US" smtClean="0"/>
              <a:t>~14 gray/hr at 1.1 m six days after shutdown</a:t>
            </a:r>
          </a:p>
          <a:p>
            <a:pPr lvl="1"/>
            <a:r>
              <a:rPr lang="en-US" smtClean="0"/>
              <a:t>Full power targets (2 MW operation) are expected to be ~ 70 gray/hr at 1.1 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Radiation Environment</a:t>
            </a:r>
          </a:p>
        </p:txBody>
      </p:sp>
      <p:sp>
        <p:nvSpPr>
          <p:cNvPr id="22530" name="Content Placeholder 2"/>
          <p:cNvSpPr>
            <a:spLocks noGrp="1"/>
          </p:cNvSpPr>
          <p:nvPr>
            <p:ph idx="1"/>
          </p:nvPr>
        </p:nvSpPr>
        <p:spPr>
          <a:xfrm>
            <a:off x="111125" y="838200"/>
            <a:ext cx="8229600" cy="479425"/>
          </a:xfrm>
        </p:spPr>
        <p:txBody>
          <a:bodyPr/>
          <a:lstStyle/>
          <a:p>
            <a:r>
              <a:rPr lang="en-US" smtClean="0"/>
              <a:t>Dose rates measured on Mercury Process Piping</a:t>
            </a:r>
          </a:p>
        </p:txBody>
      </p:sp>
      <p:grpSp>
        <p:nvGrpSpPr>
          <p:cNvPr id="22531" name="Group 27"/>
          <p:cNvGrpSpPr>
            <a:grpSpLocks/>
          </p:cNvGrpSpPr>
          <p:nvPr/>
        </p:nvGrpSpPr>
        <p:grpSpPr bwMode="auto">
          <a:xfrm>
            <a:off x="228600" y="1295400"/>
            <a:ext cx="7848600" cy="5029200"/>
            <a:chOff x="2832" y="992"/>
            <a:chExt cx="2832" cy="1843"/>
          </a:xfrm>
        </p:grpSpPr>
        <p:grpSp>
          <p:nvGrpSpPr>
            <p:cNvPr id="22538" name="Group 25"/>
            <p:cNvGrpSpPr>
              <a:grpSpLocks/>
            </p:cNvGrpSpPr>
            <p:nvPr/>
          </p:nvGrpSpPr>
          <p:grpSpPr bwMode="auto">
            <a:xfrm>
              <a:off x="2832" y="1179"/>
              <a:ext cx="2832" cy="1656"/>
              <a:chOff x="2832" y="1179"/>
              <a:chExt cx="2832" cy="1656"/>
            </a:xfrm>
          </p:grpSpPr>
          <p:pic>
            <p:nvPicPr>
              <p:cNvPr id="22540" name="Picture 15" descr="HgActivityPlot"/>
              <p:cNvPicPr>
                <a:picLocks noChangeAspect="1" noChangeArrowheads="1"/>
              </p:cNvPicPr>
              <p:nvPr/>
            </p:nvPicPr>
            <p:blipFill>
              <a:blip r:embed="rId2"/>
              <a:srcRect/>
              <a:stretch>
                <a:fillRect/>
              </a:stretch>
            </p:blipFill>
            <p:spPr bwMode="auto">
              <a:xfrm>
                <a:off x="2832" y="1179"/>
                <a:ext cx="2832" cy="1656"/>
              </a:xfrm>
              <a:prstGeom prst="rect">
                <a:avLst/>
              </a:prstGeom>
              <a:noFill/>
              <a:ln w="9525">
                <a:noFill/>
                <a:miter lim="800000"/>
                <a:headEnd/>
                <a:tailEnd/>
              </a:ln>
            </p:spPr>
          </p:pic>
          <p:sp>
            <p:nvSpPr>
              <p:cNvPr id="22541" name="Text Box 23"/>
              <p:cNvSpPr txBox="1">
                <a:spLocks noChangeArrowheads="1"/>
              </p:cNvSpPr>
              <p:nvPr/>
            </p:nvSpPr>
            <p:spPr bwMode="auto">
              <a:xfrm>
                <a:off x="4080" y="2496"/>
                <a:ext cx="1584" cy="154"/>
              </a:xfrm>
              <a:prstGeom prst="rect">
                <a:avLst/>
              </a:prstGeom>
              <a:noFill/>
              <a:ln w="9525">
                <a:noFill/>
                <a:miter lim="800000"/>
                <a:headEnd/>
                <a:tailEnd/>
              </a:ln>
            </p:spPr>
            <p:txBody>
              <a:bodyPr wrap="none">
                <a:spAutoFit/>
              </a:bodyPr>
              <a:lstStyle/>
              <a:p>
                <a:pPr algn="r"/>
                <a:r>
                  <a:rPr lang="en-US" sz="1000"/>
                  <a:t>Chengeng Zeng/David Freeman, ORNL</a:t>
                </a:r>
              </a:p>
            </p:txBody>
          </p:sp>
        </p:grpSp>
        <p:sp>
          <p:nvSpPr>
            <p:cNvPr id="22539" name="Text Box 26"/>
            <p:cNvSpPr txBox="1">
              <a:spLocks noChangeArrowheads="1"/>
            </p:cNvSpPr>
            <p:nvPr/>
          </p:nvSpPr>
          <p:spPr bwMode="auto">
            <a:xfrm>
              <a:off x="3039" y="992"/>
              <a:ext cx="2218" cy="173"/>
            </a:xfrm>
            <a:prstGeom prst="rect">
              <a:avLst/>
            </a:prstGeom>
            <a:noFill/>
            <a:ln w="9525">
              <a:noFill/>
              <a:miter lim="800000"/>
              <a:headEnd/>
              <a:tailEnd/>
            </a:ln>
          </p:spPr>
          <p:txBody>
            <a:bodyPr wrap="none">
              <a:spAutoFit/>
            </a:bodyPr>
            <a:lstStyle/>
            <a:p>
              <a:r>
                <a:rPr lang="en-US"/>
                <a:t>SNS Radiation Measurements After Shutdown</a:t>
              </a:r>
            </a:p>
          </p:txBody>
        </p:sp>
      </p:grpSp>
      <p:sp>
        <p:nvSpPr>
          <p:cNvPr id="22532" name="TextBox 8"/>
          <p:cNvSpPr txBox="1">
            <a:spLocks noChangeArrowheads="1"/>
          </p:cNvSpPr>
          <p:nvPr/>
        </p:nvSpPr>
        <p:spPr bwMode="auto">
          <a:xfrm>
            <a:off x="1819275" y="5000625"/>
            <a:ext cx="2466975" cy="276225"/>
          </a:xfrm>
          <a:prstGeom prst="rect">
            <a:avLst/>
          </a:prstGeom>
          <a:noFill/>
          <a:ln w="9525">
            <a:noFill/>
            <a:miter lim="800000"/>
            <a:headEnd/>
            <a:tailEnd/>
          </a:ln>
        </p:spPr>
        <p:txBody>
          <a:bodyPr wrap="none">
            <a:spAutoFit/>
          </a:bodyPr>
          <a:lstStyle/>
          <a:p>
            <a:r>
              <a:rPr lang="en-US" sz="1200" b="1"/>
              <a:t>1 Week (Target Cart Retraction)</a:t>
            </a:r>
          </a:p>
        </p:txBody>
      </p:sp>
      <p:cxnSp>
        <p:nvCxnSpPr>
          <p:cNvPr id="20" name="Straight Connector 19"/>
          <p:cNvCxnSpPr/>
          <p:nvPr/>
        </p:nvCxnSpPr>
        <p:spPr>
          <a:xfrm rot="5400000">
            <a:off x="619125" y="4591050"/>
            <a:ext cx="2209800" cy="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6" name="Down Arrow 15"/>
          <p:cNvSpPr/>
          <p:nvPr/>
        </p:nvSpPr>
        <p:spPr>
          <a:xfrm>
            <a:off x="1676400" y="5638800"/>
            <a:ext cx="76200" cy="1524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Arrow Connector 17"/>
          <p:cNvCxnSpPr/>
          <p:nvPr/>
        </p:nvCxnSpPr>
        <p:spPr>
          <a:xfrm rot="10800000" flipV="1">
            <a:off x="1752600" y="5257800"/>
            <a:ext cx="4572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143000" y="3486150"/>
            <a:ext cx="752475" cy="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2537" name="TextBox 23"/>
          <p:cNvSpPr txBox="1">
            <a:spLocks noChangeArrowheads="1"/>
          </p:cNvSpPr>
          <p:nvPr/>
        </p:nvSpPr>
        <p:spPr bwMode="auto">
          <a:xfrm>
            <a:off x="1838325" y="3343275"/>
            <a:ext cx="795338" cy="276225"/>
          </a:xfrm>
          <a:prstGeom prst="rect">
            <a:avLst/>
          </a:prstGeom>
          <a:noFill/>
          <a:ln w="9525">
            <a:noFill/>
            <a:miter lim="800000"/>
            <a:headEnd/>
            <a:tailEnd/>
          </a:ln>
        </p:spPr>
        <p:txBody>
          <a:bodyPr wrap="none">
            <a:spAutoFit/>
          </a:bodyPr>
          <a:lstStyle/>
          <a:p>
            <a:r>
              <a:rPr lang="en-US" sz="1200" b="1"/>
              <a:t>~ 5 Gray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Contamination Environment</a:t>
            </a:r>
          </a:p>
        </p:txBody>
      </p:sp>
      <p:sp>
        <p:nvSpPr>
          <p:cNvPr id="23554" name="Content Placeholder 2"/>
          <p:cNvSpPr>
            <a:spLocks noGrp="1"/>
          </p:cNvSpPr>
          <p:nvPr>
            <p:ph idx="1"/>
          </p:nvPr>
        </p:nvSpPr>
        <p:spPr>
          <a:xfrm>
            <a:off x="111125" y="1066800"/>
            <a:ext cx="8229600" cy="4956175"/>
          </a:xfrm>
        </p:spPr>
        <p:txBody>
          <a:bodyPr/>
          <a:lstStyle/>
          <a:p>
            <a:r>
              <a:rPr lang="en-US" smtClean="0"/>
              <a:t>Experience has shown that the isotopic particulate contamination is long-lived and wide-spread inside the Service Bay.  At the end of the first target change-out the cell background away from the process area had risen from essentially clean (10,000 disintegrations/min smears) to 400 mrad/h smears.</a:t>
            </a:r>
          </a:p>
          <a:p>
            <a:pPr lvl="1"/>
            <a:r>
              <a:rPr lang="en-US" smtClean="0"/>
              <a:t>Service Bay contamination has also migrated to the Transfer Bay due to in-cell ventilation systems and movement of the in-cell crane and servo-manipulator into the Transfer Bay as a part of normal operations</a:t>
            </a:r>
          </a:p>
          <a:p>
            <a:pPr lvl="2"/>
            <a:r>
              <a:rPr lang="en-US" smtClean="0"/>
              <a:t>A recent localized survey yielded 3,000,000 disintegrations/min smears in the Transfer Bay</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Mercury Vapor Environment</a:t>
            </a:r>
          </a:p>
        </p:txBody>
      </p:sp>
      <p:sp>
        <p:nvSpPr>
          <p:cNvPr id="24578" name="Content Placeholder 2"/>
          <p:cNvSpPr>
            <a:spLocks noGrp="1"/>
          </p:cNvSpPr>
          <p:nvPr>
            <p:ph idx="1"/>
          </p:nvPr>
        </p:nvSpPr>
        <p:spPr>
          <a:xfrm>
            <a:off x="111125" y="1350963"/>
            <a:ext cx="8229600" cy="3754437"/>
          </a:xfrm>
        </p:spPr>
        <p:txBody>
          <a:bodyPr/>
          <a:lstStyle/>
          <a:p>
            <a:r>
              <a:rPr lang="en-US" smtClean="0"/>
              <a:t>Opening the mercury process lines results in an expected increase in mercury vapor in the Service Bay during replacement operations</a:t>
            </a:r>
          </a:p>
          <a:p>
            <a:r>
              <a:rPr lang="en-US" smtClean="0"/>
              <a:t>Once exposed to atmosphere, the mercury forms an oxide layer that mitigates vaporization until disturbed by vibration or movement</a:t>
            </a:r>
          </a:p>
          <a:p>
            <a:r>
              <a:rPr lang="en-US" smtClean="0"/>
              <a:t>The following charts depict the spikes seen in mercury vapor levels in the Service Bay (in micro-g/m</a:t>
            </a:r>
            <a:r>
              <a:rPr lang="en-US" baseline="30000" smtClean="0"/>
              <a:t>3</a:t>
            </a:r>
            <a:r>
              <a:rPr lang="en-US" smtClean="0"/>
              <a:t>) during operations involving the mercury process system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Mercury Vapor Environment</a:t>
            </a:r>
          </a:p>
        </p:txBody>
      </p:sp>
      <p:pic>
        <p:nvPicPr>
          <p:cNvPr id="25602" name="Picture 5"/>
          <p:cNvPicPr>
            <a:picLocks noChangeAspect="1" noChangeArrowheads="1"/>
          </p:cNvPicPr>
          <p:nvPr/>
        </p:nvPicPr>
        <p:blipFill>
          <a:blip r:embed="rId2"/>
          <a:srcRect/>
          <a:stretch>
            <a:fillRect/>
          </a:stretch>
        </p:blipFill>
        <p:spPr bwMode="auto">
          <a:xfrm>
            <a:off x="304800" y="3328988"/>
            <a:ext cx="8458200" cy="2867025"/>
          </a:xfrm>
          <a:prstGeom prst="rect">
            <a:avLst/>
          </a:prstGeom>
          <a:noFill/>
          <a:ln w="9525">
            <a:noFill/>
            <a:miter lim="800000"/>
            <a:headEnd/>
            <a:tailEnd/>
          </a:ln>
        </p:spPr>
      </p:pic>
      <p:sp>
        <p:nvSpPr>
          <p:cNvPr id="34" name="Rectangle 4"/>
          <p:cNvSpPr txBox="1">
            <a:spLocks noChangeArrowheads="1"/>
          </p:cNvSpPr>
          <p:nvPr/>
        </p:nvSpPr>
        <p:spPr bwMode="auto">
          <a:xfrm>
            <a:off x="457200" y="1017588"/>
            <a:ext cx="8229600" cy="354012"/>
          </a:xfrm>
          <a:prstGeom prst="rect">
            <a:avLst/>
          </a:prstGeom>
          <a:noFill/>
          <a:ln w="9525">
            <a:noFill/>
            <a:miter lim="800000"/>
            <a:headEnd/>
            <a:tailEnd/>
          </a:ln>
        </p:spPr>
        <p:txBody>
          <a:bodyPr>
            <a:spAutoFit/>
          </a:bodyPr>
          <a:lstStyle/>
          <a:p>
            <a:pPr eaLnBrk="0" hangingPunct="0">
              <a:lnSpc>
                <a:spcPct val="85000"/>
              </a:lnSpc>
              <a:defRPr/>
            </a:pPr>
            <a:r>
              <a:rPr lang="en-US" sz="2000" dirty="0">
                <a:solidFill>
                  <a:srgbClr val="006C3A"/>
                </a:solidFill>
                <a:latin typeface="Arial Black" pitchFamily="34" charset="0"/>
                <a:ea typeface="+mj-ea"/>
                <a:cs typeface="+mj-cs"/>
              </a:rPr>
              <a:t>September, 2006 Outage  Hg Concentration</a:t>
            </a:r>
          </a:p>
        </p:txBody>
      </p:sp>
      <p:sp>
        <p:nvSpPr>
          <p:cNvPr id="25604" name="Text Box 6"/>
          <p:cNvSpPr txBox="1">
            <a:spLocks noChangeArrowheads="1"/>
          </p:cNvSpPr>
          <p:nvPr/>
        </p:nvSpPr>
        <p:spPr bwMode="auto">
          <a:xfrm>
            <a:off x="1981200" y="6096000"/>
            <a:ext cx="2286000" cy="336550"/>
          </a:xfrm>
          <a:prstGeom prst="rect">
            <a:avLst/>
          </a:prstGeom>
          <a:noFill/>
          <a:ln w="9525">
            <a:noFill/>
            <a:miter lim="800000"/>
            <a:headEnd/>
            <a:tailEnd/>
          </a:ln>
        </p:spPr>
        <p:txBody>
          <a:bodyPr>
            <a:spAutoFit/>
          </a:bodyPr>
          <a:lstStyle/>
          <a:p>
            <a:pPr>
              <a:spcBef>
                <a:spcPct val="50000"/>
              </a:spcBef>
            </a:pPr>
            <a:r>
              <a:rPr lang="en-US" sz="1600"/>
              <a:t>Analyzer Calibration</a:t>
            </a:r>
          </a:p>
        </p:txBody>
      </p:sp>
      <p:sp>
        <p:nvSpPr>
          <p:cNvPr id="25605" name="Text Box 13"/>
          <p:cNvSpPr txBox="1">
            <a:spLocks noChangeArrowheads="1"/>
          </p:cNvSpPr>
          <p:nvPr/>
        </p:nvSpPr>
        <p:spPr bwMode="auto">
          <a:xfrm>
            <a:off x="304800" y="1524000"/>
            <a:ext cx="1143000" cy="1069975"/>
          </a:xfrm>
          <a:prstGeom prst="rect">
            <a:avLst/>
          </a:prstGeom>
          <a:noFill/>
          <a:ln w="9525">
            <a:noFill/>
            <a:miter lim="800000"/>
            <a:headEnd/>
            <a:tailEnd/>
          </a:ln>
        </p:spPr>
        <p:txBody>
          <a:bodyPr>
            <a:spAutoFit/>
          </a:bodyPr>
          <a:lstStyle/>
          <a:p>
            <a:pPr>
              <a:spcBef>
                <a:spcPct val="50000"/>
              </a:spcBef>
            </a:pPr>
            <a:r>
              <a:rPr lang="en-US" sz="1600"/>
              <a:t>Initial Shield Block Removal</a:t>
            </a:r>
          </a:p>
        </p:txBody>
      </p:sp>
      <p:sp>
        <p:nvSpPr>
          <p:cNvPr id="25606" name="Text Box 16"/>
          <p:cNvSpPr txBox="1">
            <a:spLocks noChangeArrowheads="1"/>
          </p:cNvSpPr>
          <p:nvPr/>
        </p:nvSpPr>
        <p:spPr bwMode="auto">
          <a:xfrm>
            <a:off x="1600200" y="1524000"/>
            <a:ext cx="1295400" cy="825500"/>
          </a:xfrm>
          <a:prstGeom prst="rect">
            <a:avLst/>
          </a:prstGeom>
          <a:noFill/>
          <a:ln w="9525">
            <a:noFill/>
            <a:miter lim="800000"/>
            <a:headEnd/>
            <a:tailEnd/>
          </a:ln>
        </p:spPr>
        <p:txBody>
          <a:bodyPr>
            <a:spAutoFit/>
          </a:bodyPr>
          <a:lstStyle/>
          <a:p>
            <a:pPr>
              <a:spcBef>
                <a:spcPct val="50000"/>
              </a:spcBef>
            </a:pPr>
            <a:r>
              <a:rPr lang="en-US" sz="1600"/>
              <a:t>Initial Hg Cart Pushback</a:t>
            </a:r>
          </a:p>
        </p:txBody>
      </p:sp>
      <p:sp>
        <p:nvSpPr>
          <p:cNvPr id="25607" name="Text Box 18"/>
          <p:cNvSpPr txBox="1">
            <a:spLocks noChangeArrowheads="1"/>
          </p:cNvSpPr>
          <p:nvPr/>
        </p:nvSpPr>
        <p:spPr bwMode="auto">
          <a:xfrm>
            <a:off x="5105400" y="1752600"/>
            <a:ext cx="1981200" cy="581025"/>
          </a:xfrm>
          <a:prstGeom prst="rect">
            <a:avLst/>
          </a:prstGeom>
          <a:noFill/>
          <a:ln w="9525">
            <a:noFill/>
            <a:miter lim="800000"/>
            <a:headEnd/>
            <a:tailEnd/>
          </a:ln>
        </p:spPr>
        <p:txBody>
          <a:bodyPr>
            <a:spAutoFit/>
          </a:bodyPr>
          <a:lstStyle/>
          <a:p>
            <a:pPr>
              <a:spcBef>
                <a:spcPct val="50000"/>
              </a:spcBef>
            </a:pPr>
            <a:r>
              <a:rPr lang="en-US" sz="1600"/>
              <a:t>Loop Evacuation and Filling</a:t>
            </a:r>
          </a:p>
        </p:txBody>
      </p:sp>
      <p:sp>
        <p:nvSpPr>
          <p:cNvPr id="25608" name="Line 19"/>
          <p:cNvSpPr>
            <a:spLocks noChangeShapeType="1"/>
          </p:cNvSpPr>
          <p:nvPr/>
        </p:nvSpPr>
        <p:spPr bwMode="auto">
          <a:xfrm flipH="1">
            <a:off x="6858000" y="2971800"/>
            <a:ext cx="76200" cy="609600"/>
          </a:xfrm>
          <a:prstGeom prst="line">
            <a:avLst/>
          </a:prstGeom>
          <a:noFill/>
          <a:ln w="9525">
            <a:solidFill>
              <a:schemeClr val="tx1"/>
            </a:solidFill>
            <a:round/>
            <a:headEnd/>
            <a:tailEnd type="triangle" w="med" len="med"/>
          </a:ln>
        </p:spPr>
        <p:txBody>
          <a:bodyPr/>
          <a:lstStyle/>
          <a:p>
            <a:endParaRPr lang="en-US"/>
          </a:p>
        </p:txBody>
      </p:sp>
      <p:sp>
        <p:nvSpPr>
          <p:cNvPr id="25609" name="Text Box 20"/>
          <p:cNvSpPr txBox="1">
            <a:spLocks noChangeArrowheads="1"/>
          </p:cNvSpPr>
          <p:nvPr/>
        </p:nvSpPr>
        <p:spPr bwMode="auto">
          <a:xfrm>
            <a:off x="3886200" y="1600200"/>
            <a:ext cx="1143000" cy="1558925"/>
          </a:xfrm>
          <a:prstGeom prst="rect">
            <a:avLst/>
          </a:prstGeom>
          <a:noFill/>
          <a:ln w="9525">
            <a:noFill/>
            <a:miter lim="800000"/>
            <a:headEnd/>
            <a:tailEnd/>
          </a:ln>
        </p:spPr>
        <p:txBody>
          <a:bodyPr>
            <a:spAutoFit/>
          </a:bodyPr>
          <a:lstStyle/>
          <a:p>
            <a:pPr>
              <a:spcBef>
                <a:spcPct val="50000"/>
              </a:spcBef>
            </a:pPr>
            <a:r>
              <a:rPr lang="en-US" sz="1600"/>
              <a:t>Empty Hg catch pots, reinsert cart to monolith</a:t>
            </a:r>
          </a:p>
        </p:txBody>
      </p:sp>
      <p:sp>
        <p:nvSpPr>
          <p:cNvPr id="25610" name="Line 21"/>
          <p:cNvSpPr>
            <a:spLocks noChangeShapeType="1"/>
          </p:cNvSpPr>
          <p:nvPr/>
        </p:nvSpPr>
        <p:spPr bwMode="auto">
          <a:xfrm>
            <a:off x="4800600" y="2743200"/>
            <a:ext cx="990600" cy="1219200"/>
          </a:xfrm>
          <a:prstGeom prst="line">
            <a:avLst/>
          </a:prstGeom>
          <a:noFill/>
          <a:ln w="9525">
            <a:solidFill>
              <a:schemeClr val="tx1"/>
            </a:solidFill>
            <a:round/>
            <a:headEnd/>
            <a:tailEnd type="triangle" w="med" len="med"/>
          </a:ln>
        </p:spPr>
        <p:txBody>
          <a:bodyPr/>
          <a:lstStyle/>
          <a:p>
            <a:endParaRPr lang="en-US"/>
          </a:p>
        </p:txBody>
      </p:sp>
      <p:sp>
        <p:nvSpPr>
          <p:cNvPr id="25611" name="Text Box 22"/>
          <p:cNvSpPr txBox="1">
            <a:spLocks noChangeArrowheads="1"/>
          </p:cNvSpPr>
          <p:nvPr/>
        </p:nvSpPr>
        <p:spPr bwMode="auto">
          <a:xfrm>
            <a:off x="6172200" y="6096000"/>
            <a:ext cx="2286000" cy="336550"/>
          </a:xfrm>
          <a:prstGeom prst="rect">
            <a:avLst/>
          </a:prstGeom>
          <a:noFill/>
          <a:ln w="9525">
            <a:noFill/>
            <a:miter lim="800000"/>
            <a:headEnd/>
            <a:tailEnd/>
          </a:ln>
        </p:spPr>
        <p:txBody>
          <a:bodyPr>
            <a:spAutoFit/>
          </a:bodyPr>
          <a:lstStyle/>
          <a:p>
            <a:pPr>
              <a:spcBef>
                <a:spcPct val="50000"/>
              </a:spcBef>
            </a:pPr>
            <a:r>
              <a:rPr lang="en-US" sz="1600"/>
              <a:t>Analyzer Calibration</a:t>
            </a:r>
          </a:p>
        </p:txBody>
      </p:sp>
      <p:sp>
        <p:nvSpPr>
          <p:cNvPr id="25612" name="Text Box 23"/>
          <p:cNvSpPr txBox="1">
            <a:spLocks noChangeArrowheads="1"/>
          </p:cNvSpPr>
          <p:nvPr/>
        </p:nvSpPr>
        <p:spPr bwMode="auto">
          <a:xfrm>
            <a:off x="7696200" y="1676400"/>
            <a:ext cx="990600" cy="825500"/>
          </a:xfrm>
          <a:prstGeom prst="rect">
            <a:avLst/>
          </a:prstGeom>
          <a:noFill/>
          <a:ln w="9525">
            <a:noFill/>
            <a:miter lim="800000"/>
            <a:headEnd/>
            <a:tailEnd/>
          </a:ln>
        </p:spPr>
        <p:txBody>
          <a:bodyPr>
            <a:spAutoFit/>
          </a:bodyPr>
          <a:lstStyle/>
          <a:p>
            <a:pPr>
              <a:spcBef>
                <a:spcPct val="50000"/>
              </a:spcBef>
            </a:pPr>
            <a:r>
              <a:rPr lang="en-US" sz="1600"/>
              <a:t>Service Bay Entry</a:t>
            </a:r>
          </a:p>
        </p:txBody>
      </p:sp>
      <p:sp>
        <p:nvSpPr>
          <p:cNvPr id="25613" name="Line 25"/>
          <p:cNvSpPr>
            <a:spLocks noChangeShapeType="1"/>
          </p:cNvSpPr>
          <p:nvPr/>
        </p:nvSpPr>
        <p:spPr bwMode="auto">
          <a:xfrm>
            <a:off x="8077200" y="2590800"/>
            <a:ext cx="152400" cy="2895600"/>
          </a:xfrm>
          <a:prstGeom prst="line">
            <a:avLst/>
          </a:prstGeom>
          <a:noFill/>
          <a:ln w="9525">
            <a:solidFill>
              <a:schemeClr val="tx1"/>
            </a:solidFill>
            <a:round/>
            <a:headEnd/>
            <a:tailEnd type="triangle" w="med" len="med"/>
          </a:ln>
        </p:spPr>
        <p:txBody>
          <a:bodyPr/>
          <a:lstStyle/>
          <a:p>
            <a:endParaRPr lang="en-US"/>
          </a:p>
        </p:txBody>
      </p:sp>
      <p:sp>
        <p:nvSpPr>
          <p:cNvPr id="25614" name="Text Box 26"/>
          <p:cNvSpPr txBox="1">
            <a:spLocks noChangeArrowheads="1"/>
          </p:cNvSpPr>
          <p:nvPr/>
        </p:nvSpPr>
        <p:spPr bwMode="auto">
          <a:xfrm>
            <a:off x="4267200" y="3429000"/>
            <a:ext cx="914400" cy="581025"/>
          </a:xfrm>
          <a:prstGeom prst="rect">
            <a:avLst/>
          </a:prstGeom>
          <a:noFill/>
          <a:ln w="9525">
            <a:noFill/>
            <a:miter lim="800000"/>
            <a:headEnd/>
            <a:tailEnd/>
          </a:ln>
        </p:spPr>
        <p:txBody>
          <a:bodyPr>
            <a:spAutoFit/>
          </a:bodyPr>
          <a:lstStyle/>
          <a:p>
            <a:pPr>
              <a:spcBef>
                <a:spcPct val="50000"/>
              </a:spcBef>
            </a:pPr>
            <a:r>
              <a:rPr lang="en-US" sz="1600"/>
              <a:t>Install gaskets</a:t>
            </a:r>
          </a:p>
        </p:txBody>
      </p:sp>
      <p:sp>
        <p:nvSpPr>
          <p:cNvPr id="25615" name="Line 27"/>
          <p:cNvSpPr>
            <a:spLocks noChangeShapeType="1"/>
          </p:cNvSpPr>
          <p:nvPr/>
        </p:nvSpPr>
        <p:spPr bwMode="auto">
          <a:xfrm>
            <a:off x="4800600" y="3962400"/>
            <a:ext cx="457200" cy="838200"/>
          </a:xfrm>
          <a:prstGeom prst="line">
            <a:avLst/>
          </a:prstGeom>
          <a:noFill/>
          <a:ln w="9525">
            <a:solidFill>
              <a:schemeClr val="tx1"/>
            </a:solidFill>
            <a:round/>
            <a:headEnd/>
            <a:tailEnd type="triangle" w="med" len="med"/>
          </a:ln>
        </p:spPr>
        <p:txBody>
          <a:bodyPr/>
          <a:lstStyle/>
          <a:p>
            <a:endParaRPr lang="en-US"/>
          </a:p>
        </p:txBody>
      </p:sp>
      <p:sp>
        <p:nvSpPr>
          <p:cNvPr id="25616" name="Text Box 28"/>
          <p:cNvSpPr txBox="1">
            <a:spLocks noChangeArrowheads="1"/>
          </p:cNvSpPr>
          <p:nvPr/>
        </p:nvSpPr>
        <p:spPr bwMode="auto">
          <a:xfrm>
            <a:off x="1371600" y="3048000"/>
            <a:ext cx="1143000" cy="1314450"/>
          </a:xfrm>
          <a:prstGeom prst="rect">
            <a:avLst/>
          </a:prstGeom>
          <a:noFill/>
          <a:ln w="9525">
            <a:noFill/>
            <a:miter lim="800000"/>
            <a:headEnd/>
            <a:tailEnd/>
          </a:ln>
        </p:spPr>
        <p:txBody>
          <a:bodyPr>
            <a:spAutoFit/>
          </a:bodyPr>
          <a:lstStyle/>
          <a:p>
            <a:pPr>
              <a:spcBef>
                <a:spcPct val="50000"/>
              </a:spcBef>
            </a:pPr>
            <a:r>
              <a:rPr lang="en-US" sz="1600"/>
              <a:t>Hg sample initial system breach</a:t>
            </a:r>
          </a:p>
        </p:txBody>
      </p:sp>
      <p:sp>
        <p:nvSpPr>
          <p:cNvPr id="25617" name="Text Box 29"/>
          <p:cNvSpPr txBox="1">
            <a:spLocks noChangeArrowheads="1"/>
          </p:cNvSpPr>
          <p:nvPr/>
        </p:nvSpPr>
        <p:spPr bwMode="auto">
          <a:xfrm>
            <a:off x="6934200" y="3200400"/>
            <a:ext cx="1219200" cy="1069975"/>
          </a:xfrm>
          <a:prstGeom prst="rect">
            <a:avLst/>
          </a:prstGeom>
          <a:noFill/>
          <a:ln w="9525">
            <a:noFill/>
            <a:miter lim="800000"/>
            <a:headEnd/>
            <a:tailEnd/>
          </a:ln>
        </p:spPr>
        <p:txBody>
          <a:bodyPr>
            <a:spAutoFit/>
          </a:bodyPr>
          <a:lstStyle/>
          <a:p>
            <a:pPr>
              <a:spcBef>
                <a:spcPct val="50000"/>
              </a:spcBef>
            </a:pPr>
            <a:r>
              <a:rPr lang="en-US" sz="1600"/>
              <a:t>Transfer Hg sample, cell cleanup</a:t>
            </a:r>
          </a:p>
        </p:txBody>
      </p:sp>
      <p:sp>
        <p:nvSpPr>
          <p:cNvPr id="25618" name="Line 30"/>
          <p:cNvSpPr>
            <a:spLocks noChangeShapeType="1"/>
          </p:cNvSpPr>
          <p:nvPr/>
        </p:nvSpPr>
        <p:spPr bwMode="auto">
          <a:xfrm flipH="1">
            <a:off x="1295400" y="4343400"/>
            <a:ext cx="381000" cy="1295400"/>
          </a:xfrm>
          <a:prstGeom prst="line">
            <a:avLst/>
          </a:prstGeom>
          <a:noFill/>
          <a:ln w="9525">
            <a:solidFill>
              <a:schemeClr val="tx1"/>
            </a:solidFill>
            <a:round/>
            <a:headEnd/>
            <a:tailEnd type="triangle" w="med" len="med"/>
          </a:ln>
        </p:spPr>
        <p:txBody>
          <a:bodyPr/>
          <a:lstStyle/>
          <a:p>
            <a:endParaRPr lang="en-US"/>
          </a:p>
        </p:txBody>
      </p:sp>
      <p:sp>
        <p:nvSpPr>
          <p:cNvPr id="25619" name="Line 31"/>
          <p:cNvSpPr>
            <a:spLocks noChangeShapeType="1"/>
          </p:cNvSpPr>
          <p:nvPr/>
        </p:nvSpPr>
        <p:spPr bwMode="auto">
          <a:xfrm>
            <a:off x="7391400" y="4267200"/>
            <a:ext cx="76200" cy="914400"/>
          </a:xfrm>
          <a:prstGeom prst="line">
            <a:avLst/>
          </a:prstGeom>
          <a:noFill/>
          <a:ln w="9525">
            <a:solidFill>
              <a:schemeClr val="tx1"/>
            </a:solidFill>
            <a:round/>
            <a:headEnd/>
            <a:tailEnd type="triangle" w="med" len="med"/>
          </a:ln>
        </p:spPr>
        <p:txBody>
          <a:bodyPr/>
          <a:lstStyle/>
          <a:p>
            <a:endParaRPr lang="en-US"/>
          </a:p>
        </p:txBody>
      </p:sp>
      <p:sp>
        <p:nvSpPr>
          <p:cNvPr id="25620" name="Text Box 32"/>
          <p:cNvSpPr txBox="1">
            <a:spLocks noChangeArrowheads="1"/>
          </p:cNvSpPr>
          <p:nvPr/>
        </p:nvSpPr>
        <p:spPr bwMode="auto">
          <a:xfrm>
            <a:off x="6400800" y="2133600"/>
            <a:ext cx="1295400" cy="1069975"/>
          </a:xfrm>
          <a:prstGeom prst="rect">
            <a:avLst/>
          </a:prstGeom>
          <a:noFill/>
          <a:ln w="9525">
            <a:noFill/>
            <a:miter lim="800000"/>
            <a:headEnd/>
            <a:tailEnd/>
          </a:ln>
        </p:spPr>
        <p:txBody>
          <a:bodyPr>
            <a:spAutoFit/>
          </a:bodyPr>
          <a:lstStyle/>
          <a:p>
            <a:pPr>
              <a:spcBef>
                <a:spcPct val="50000"/>
              </a:spcBef>
            </a:pPr>
            <a:r>
              <a:rPr lang="en-US" sz="1600"/>
              <a:t>Loop Drainage to storage tank</a:t>
            </a:r>
          </a:p>
        </p:txBody>
      </p:sp>
      <p:sp>
        <p:nvSpPr>
          <p:cNvPr id="25621" name="Line 33"/>
          <p:cNvSpPr>
            <a:spLocks noChangeShapeType="1"/>
          </p:cNvSpPr>
          <p:nvPr/>
        </p:nvSpPr>
        <p:spPr bwMode="auto">
          <a:xfrm>
            <a:off x="5791200" y="2362200"/>
            <a:ext cx="838200" cy="1295400"/>
          </a:xfrm>
          <a:prstGeom prst="line">
            <a:avLst/>
          </a:prstGeom>
          <a:noFill/>
          <a:ln w="9525">
            <a:solidFill>
              <a:schemeClr val="tx1"/>
            </a:solidFill>
            <a:round/>
            <a:headEnd/>
            <a:tailEnd type="triangle" w="med" len="med"/>
          </a:ln>
        </p:spPr>
        <p:txBody>
          <a:bodyPr/>
          <a:lstStyle/>
          <a:p>
            <a:endParaRPr lang="en-US"/>
          </a:p>
        </p:txBody>
      </p:sp>
      <p:sp>
        <p:nvSpPr>
          <p:cNvPr id="25622" name="Line 15"/>
          <p:cNvSpPr>
            <a:spLocks noChangeShapeType="1"/>
          </p:cNvSpPr>
          <p:nvPr/>
        </p:nvSpPr>
        <p:spPr bwMode="auto">
          <a:xfrm>
            <a:off x="914400" y="2743200"/>
            <a:ext cx="228600" cy="2819400"/>
          </a:xfrm>
          <a:prstGeom prst="line">
            <a:avLst/>
          </a:prstGeom>
          <a:noFill/>
          <a:ln w="9525">
            <a:solidFill>
              <a:schemeClr val="tx1"/>
            </a:solidFill>
            <a:round/>
            <a:headEnd/>
            <a:tailEnd type="triangle" w="med" len="med"/>
          </a:ln>
        </p:spPr>
        <p:txBody>
          <a:bodyPr/>
          <a:lstStyle/>
          <a:p>
            <a:endParaRPr lang="en-US"/>
          </a:p>
        </p:txBody>
      </p:sp>
      <p:sp>
        <p:nvSpPr>
          <p:cNvPr id="25623" name="Line 12"/>
          <p:cNvSpPr>
            <a:spLocks noChangeShapeType="1"/>
          </p:cNvSpPr>
          <p:nvPr/>
        </p:nvSpPr>
        <p:spPr bwMode="auto">
          <a:xfrm flipV="1">
            <a:off x="8458200" y="5867400"/>
            <a:ext cx="381000" cy="381000"/>
          </a:xfrm>
          <a:prstGeom prst="line">
            <a:avLst/>
          </a:prstGeom>
          <a:noFill/>
          <a:ln w="9525">
            <a:solidFill>
              <a:schemeClr val="tx1"/>
            </a:solidFill>
            <a:round/>
            <a:headEnd/>
            <a:tailEnd/>
          </a:ln>
        </p:spPr>
        <p:txBody>
          <a:bodyPr/>
          <a:lstStyle/>
          <a:p>
            <a:endParaRPr lang="en-US"/>
          </a:p>
        </p:txBody>
      </p:sp>
      <p:sp>
        <p:nvSpPr>
          <p:cNvPr id="25624" name="Line 11"/>
          <p:cNvSpPr>
            <a:spLocks noChangeShapeType="1"/>
          </p:cNvSpPr>
          <p:nvPr/>
        </p:nvSpPr>
        <p:spPr bwMode="auto">
          <a:xfrm flipH="1" flipV="1">
            <a:off x="8382000" y="5181600"/>
            <a:ext cx="457200" cy="685800"/>
          </a:xfrm>
          <a:prstGeom prst="line">
            <a:avLst/>
          </a:prstGeom>
          <a:noFill/>
          <a:ln w="9525">
            <a:solidFill>
              <a:schemeClr val="tx1"/>
            </a:solidFill>
            <a:round/>
            <a:headEnd/>
            <a:tailEnd type="triangle" w="med" len="med"/>
          </a:ln>
        </p:spPr>
        <p:txBody>
          <a:bodyPr/>
          <a:lstStyle/>
          <a:p>
            <a:endParaRPr lang="en-US"/>
          </a:p>
        </p:txBody>
      </p:sp>
      <p:sp>
        <p:nvSpPr>
          <p:cNvPr id="25625" name="Line 10"/>
          <p:cNvSpPr>
            <a:spLocks noChangeShapeType="1"/>
          </p:cNvSpPr>
          <p:nvPr/>
        </p:nvSpPr>
        <p:spPr bwMode="auto">
          <a:xfrm flipH="1" flipV="1">
            <a:off x="1219200" y="5105400"/>
            <a:ext cx="762000" cy="1066800"/>
          </a:xfrm>
          <a:prstGeom prst="line">
            <a:avLst/>
          </a:prstGeom>
          <a:noFill/>
          <a:ln w="9525">
            <a:solidFill>
              <a:schemeClr val="tx1"/>
            </a:solidFill>
            <a:round/>
            <a:headEnd/>
            <a:tailEnd type="triangle" w="med" len="med"/>
          </a:ln>
        </p:spPr>
        <p:txBody>
          <a:bodyPr/>
          <a:lstStyle/>
          <a:p>
            <a:endParaRPr lang="en-US"/>
          </a:p>
        </p:txBody>
      </p:sp>
      <p:sp>
        <p:nvSpPr>
          <p:cNvPr id="25626" name="Line 17"/>
          <p:cNvSpPr>
            <a:spLocks noChangeShapeType="1"/>
          </p:cNvSpPr>
          <p:nvPr/>
        </p:nvSpPr>
        <p:spPr bwMode="auto">
          <a:xfrm>
            <a:off x="2133600" y="2362200"/>
            <a:ext cx="533400" cy="2362200"/>
          </a:xfrm>
          <a:prstGeom prst="line">
            <a:avLst/>
          </a:prstGeom>
          <a:noFill/>
          <a:ln w="9525">
            <a:solidFill>
              <a:schemeClr val="tx1"/>
            </a:solidFill>
            <a:round/>
            <a:headEnd/>
            <a:tailEnd type="triangle" w="med" len="med"/>
          </a:ln>
        </p:spPr>
        <p:txBody>
          <a:bodyPr/>
          <a:lstStyle/>
          <a:p>
            <a:endParaRPr lang="en-US"/>
          </a:p>
        </p:txBody>
      </p:sp>
      <p:sp>
        <p:nvSpPr>
          <p:cNvPr id="25627" name="Text Box 34"/>
          <p:cNvSpPr txBox="1">
            <a:spLocks noChangeArrowheads="1"/>
          </p:cNvSpPr>
          <p:nvPr/>
        </p:nvSpPr>
        <p:spPr bwMode="auto">
          <a:xfrm>
            <a:off x="3200400" y="4343400"/>
            <a:ext cx="1143000" cy="581025"/>
          </a:xfrm>
          <a:prstGeom prst="rect">
            <a:avLst/>
          </a:prstGeom>
          <a:noFill/>
          <a:ln w="9525">
            <a:noFill/>
            <a:miter lim="800000"/>
            <a:headEnd/>
            <a:tailEnd/>
          </a:ln>
        </p:spPr>
        <p:txBody>
          <a:bodyPr>
            <a:spAutoFit/>
          </a:bodyPr>
          <a:lstStyle/>
          <a:p>
            <a:pPr>
              <a:spcBef>
                <a:spcPct val="50000"/>
              </a:spcBef>
            </a:pPr>
            <a:r>
              <a:rPr lang="en-US" sz="1600"/>
              <a:t>Taking Hg Sample</a:t>
            </a:r>
          </a:p>
        </p:txBody>
      </p:sp>
      <p:sp>
        <p:nvSpPr>
          <p:cNvPr id="25628" name="Line 35"/>
          <p:cNvSpPr>
            <a:spLocks noChangeShapeType="1"/>
          </p:cNvSpPr>
          <p:nvPr/>
        </p:nvSpPr>
        <p:spPr bwMode="auto">
          <a:xfrm>
            <a:off x="4114800" y="4800600"/>
            <a:ext cx="91440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Mercury Vapor Environment</a:t>
            </a:r>
          </a:p>
        </p:txBody>
      </p:sp>
      <p:pic>
        <p:nvPicPr>
          <p:cNvPr id="26626" name="Picture 4" descr="hg_vapor_2.jpg"/>
          <p:cNvPicPr>
            <a:picLocks noChangeAspect="1"/>
          </p:cNvPicPr>
          <p:nvPr/>
        </p:nvPicPr>
        <p:blipFill>
          <a:blip r:embed="rId2"/>
          <a:srcRect/>
          <a:stretch>
            <a:fillRect/>
          </a:stretch>
        </p:blipFill>
        <p:spPr bwMode="auto">
          <a:xfrm>
            <a:off x="381000" y="1295400"/>
            <a:ext cx="8602663" cy="4267200"/>
          </a:xfrm>
          <a:prstGeom prst="rect">
            <a:avLst/>
          </a:prstGeom>
          <a:noFill/>
          <a:ln w="9525">
            <a:noFill/>
            <a:miter lim="800000"/>
            <a:headEnd/>
            <a:tailEnd/>
          </a:ln>
        </p:spPr>
      </p:pic>
      <p:sp>
        <p:nvSpPr>
          <p:cNvPr id="6" name="Rectangle 4"/>
          <p:cNvSpPr txBox="1">
            <a:spLocks noChangeArrowheads="1"/>
          </p:cNvSpPr>
          <p:nvPr/>
        </p:nvSpPr>
        <p:spPr bwMode="auto">
          <a:xfrm>
            <a:off x="304800" y="838200"/>
            <a:ext cx="8229600" cy="354013"/>
          </a:xfrm>
          <a:prstGeom prst="rect">
            <a:avLst/>
          </a:prstGeom>
          <a:noFill/>
          <a:ln w="9525">
            <a:noFill/>
            <a:miter lim="800000"/>
            <a:headEnd/>
            <a:tailEnd/>
          </a:ln>
        </p:spPr>
        <p:txBody>
          <a:bodyPr>
            <a:spAutoFit/>
          </a:bodyPr>
          <a:lstStyle/>
          <a:p>
            <a:pPr eaLnBrk="0" hangingPunct="0">
              <a:lnSpc>
                <a:spcPct val="85000"/>
              </a:lnSpc>
              <a:defRPr/>
            </a:pPr>
            <a:r>
              <a:rPr lang="en-US" sz="2000" dirty="0">
                <a:solidFill>
                  <a:srgbClr val="006C3A"/>
                </a:solidFill>
                <a:latin typeface="Arial Black" pitchFamily="34" charset="0"/>
                <a:ea typeface="+mj-ea"/>
                <a:cs typeface="+mj-cs"/>
              </a:rPr>
              <a:t>First Target Replacement Hg Concentrations</a:t>
            </a:r>
          </a:p>
        </p:txBody>
      </p:sp>
      <p:sp>
        <p:nvSpPr>
          <p:cNvPr id="26628" name="TextBox 6"/>
          <p:cNvSpPr txBox="1">
            <a:spLocks noChangeArrowheads="1"/>
          </p:cNvSpPr>
          <p:nvPr/>
        </p:nvSpPr>
        <p:spPr bwMode="auto">
          <a:xfrm rot="-5400000">
            <a:off x="-649288" y="3106738"/>
            <a:ext cx="1808163" cy="280988"/>
          </a:xfrm>
          <a:prstGeom prst="rect">
            <a:avLst/>
          </a:prstGeom>
          <a:noFill/>
          <a:ln w="9525">
            <a:noFill/>
            <a:miter lim="800000"/>
            <a:headEnd/>
            <a:tailEnd/>
          </a:ln>
        </p:spPr>
        <p:txBody>
          <a:bodyPr>
            <a:spAutoFit/>
          </a:bodyPr>
          <a:lstStyle/>
          <a:p>
            <a:r>
              <a:rPr lang="en-US" sz="1200" b="1"/>
              <a:t>Hg Vapor (micro-g/m</a:t>
            </a:r>
            <a:r>
              <a:rPr lang="en-US" sz="1200" b="1" baseline="30000"/>
              <a:t>3</a:t>
            </a:r>
            <a:r>
              <a:rPr lang="en-US" sz="1200" b="1"/>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Mercury Vapor Environment</a:t>
            </a:r>
          </a:p>
        </p:txBody>
      </p:sp>
      <p:sp>
        <p:nvSpPr>
          <p:cNvPr id="27650" name="Content Placeholder 2"/>
          <p:cNvSpPr>
            <a:spLocks noGrp="1"/>
          </p:cNvSpPr>
          <p:nvPr>
            <p:ph idx="1"/>
          </p:nvPr>
        </p:nvSpPr>
        <p:spPr>
          <a:xfrm>
            <a:off x="111125" y="762000"/>
            <a:ext cx="8229600" cy="1643063"/>
          </a:xfrm>
        </p:spPr>
        <p:txBody>
          <a:bodyPr/>
          <a:lstStyle/>
          <a:p>
            <a:r>
              <a:rPr lang="en-US" smtClean="0"/>
              <a:t>The mercury vapor environment also leads to widespread condensation of mercury on surfaces within the Service Bay unrelated to the Target replacement operations</a:t>
            </a:r>
          </a:p>
        </p:txBody>
      </p:sp>
      <p:pic>
        <p:nvPicPr>
          <p:cNvPr id="27651" name="Picture 3" descr="mercury drops.jpg"/>
          <p:cNvPicPr>
            <a:picLocks noChangeAspect="1"/>
          </p:cNvPicPr>
          <p:nvPr/>
        </p:nvPicPr>
        <p:blipFill>
          <a:blip r:embed="rId2"/>
          <a:srcRect/>
          <a:stretch>
            <a:fillRect/>
          </a:stretch>
        </p:blipFill>
        <p:spPr bwMode="auto">
          <a:xfrm>
            <a:off x="1905000" y="2667000"/>
            <a:ext cx="5735638" cy="3810000"/>
          </a:xfrm>
          <a:prstGeom prst="rect">
            <a:avLst/>
          </a:prstGeom>
          <a:noFill/>
          <a:ln w="9525">
            <a:noFill/>
            <a:miter lim="800000"/>
            <a:headEnd/>
            <a:tailEnd/>
          </a:ln>
        </p:spPr>
      </p:pic>
      <p:sp>
        <p:nvSpPr>
          <p:cNvPr id="27652" name="TextBox 4"/>
          <p:cNvSpPr txBox="1">
            <a:spLocks noChangeArrowheads="1"/>
          </p:cNvSpPr>
          <p:nvPr/>
        </p:nvSpPr>
        <p:spPr bwMode="auto">
          <a:xfrm>
            <a:off x="4267200" y="2209800"/>
            <a:ext cx="3968750" cy="307975"/>
          </a:xfrm>
          <a:prstGeom prst="rect">
            <a:avLst/>
          </a:prstGeom>
          <a:noFill/>
          <a:ln w="9525">
            <a:noFill/>
            <a:miter lim="800000"/>
            <a:headEnd/>
            <a:tailEnd/>
          </a:ln>
        </p:spPr>
        <p:txBody>
          <a:bodyPr wrap="none">
            <a:spAutoFit/>
          </a:bodyPr>
          <a:lstStyle/>
          <a:p>
            <a:r>
              <a:rPr lang="en-US" sz="1400" b="1"/>
              <a:t>Mercury condensate on Target Cart surfaces</a:t>
            </a:r>
          </a:p>
        </p:txBody>
      </p:sp>
      <p:cxnSp>
        <p:nvCxnSpPr>
          <p:cNvPr id="7" name="Straight Arrow Connector 6"/>
          <p:cNvCxnSpPr/>
          <p:nvPr/>
        </p:nvCxnSpPr>
        <p:spPr>
          <a:xfrm rot="5400000">
            <a:off x="4305300" y="2705100"/>
            <a:ext cx="1600200"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16200000" flipH="1">
            <a:off x="4495800" y="3733800"/>
            <a:ext cx="3505200" cy="1066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rot="5400000">
            <a:off x="3962400" y="4038600"/>
            <a:ext cx="32766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111125" y="177800"/>
            <a:ext cx="8229600" cy="481013"/>
          </a:xfrm>
        </p:spPr>
        <p:txBody>
          <a:bodyPr/>
          <a:lstStyle/>
          <a:p>
            <a:r>
              <a:rPr lang="en-US" smtClean="0"/>
              <a:t>General Reliability Considerations</a:t>
            </a:r>
          </a:p>
        </p:txBody>
      </p:sp>
      <p:sp>
        <p:nvSpPr>
          <p:cNvPr id="28674" name="Rectangle 3"/>
          <p:cNvSpPr>
            <a:spLocks noGrp="1"/>
          </p:cNvSpPr>
          <p:nvPr>
            <p:ph type="body" idx="1"/>
          </p:nvPr>
        </p:nvSpPr>
        <p:spPr>
          <a:xfrm>
            <a:off x="228600" y="838200"/>
            <a:ext cx="8229600" cy="5410200"/>
          </a:xfrm>
        </p:spPr>
        <p:txBody>
          <a:bodyPr/>
          <a:lstStyle/>
          <a:p>
            <a:pPr>
              <a:lnSpc>
                <a:spcPct val="80000"/>
              </a:lnSpc>
            </a:pPr>
            <a:r>
              <a:rPr lang="en-US" sz="2400" smtClean="0"/>
              <a:t>The target and target process are single-point failure elements for the SNS facility.</a:t>
            </a:r>
          </a:p>
          <a:p>
            <a:pPr>
              <a:lnSpc>
                <a:spcPct val="80000"/>
              </a:lnSpc>
            </a:pPr>
            <a:r>
              <a:rPr lang="en-US" sz="2400" smtClean="0"/>
              <a:t>With an expected life of a few months the target change-out operation was the focus of the cell design.  The mission goal was a target exchange in five days with an expected target change-out rate of four per year.</a:t>
            </a:r>
          </a:p>
          <a:p>
            <a:pPr>
              <a:lnSpc>
                <a:spcPct val="80000"/>
              </a:lnSpc>
            </a:pPr>
            <a:r>
              <a:rPr lang="en-US" sz="2400" smtClean="0"/>
              <a:t>Change-out (repair is not feasible) of the larger process equipment will be difficult and time consuming. Lifetimes for the heat exchanger, pump and dump valve is expected to be greater than 7 years.  With preventative maintenance monitoring change-out of this equipment can be performed during planned facility shut-downs.</a:t>
            </a:r>
          </a:p>
          <a:p>
            <a:pPr>
              <a:lnSpc>
                <a:spcPct val="80000"/>
              </a:lnSpc>
            </a:pPr>
            <a:r>
              <a:rPr lang="en-US" sz="2400" smtClean="0"/>
              <a:t>Redundancy was evaluated and found to reduce reliability by introducing more components and complexity to the process.</a:t>
            </a:r>
          </a:p>
          <a:p>
            <a:pPr>
              <a:lnSpc>
                <a:spcPct val="80000"/>
              </a:lnSpc>
            </a:pPr>
            <a:r>
              <a:rPr lang="en-US" sz="2400" smtClean="0"/>
              <a:t>The servo-manipulator is required to perform virtually all process equipment operations.  It has redundant bridge drives to move the system to the transfer bay for hands-on maintenance.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p:nvPr>
        </p:nvSpPr>
        <p:spPr>
          <a:xfrm>
            <a:off x="111125" y="177800"/>
            <a:ext cx="8229600" cy="481013"/>
          </a:xfrm>
        </p:spPr>
        <p:txBody>
          <a:bodyPr/>
          <a:lstStyle/>
          <a:p>
            <a:r>
              <a:rPr lang="en-US" smtClean="0"/>
              <a:t>Overview</a:t>
            </a:r>
          </a:p>
        </p:txBody>
      </p:sp>
      <p:sp>
        <p:nvSpPr>
          <p:cNvPr id="11266" name="Rectangle 3"/>
          <p:cNvSpPr>
            <a:spLocks noGrp="1"/>
          </p:cNvSpPr>
          <p:nvPr>
            <p:ph type="body" idx="1"/>
          </p:nvPr>
        </p:nvSpPr>
        <p:spPr>
          <a:xfrm>
            <a:off x="111125" y="1344613"/>
            <a:ext cx="8229600" cy="3641725"/>
          </a:xfrm>
        </p:spPr>
        <p:txBody>
          <a:bodyPr/>
          <a:lstStyle/>
          <a:p>
            <a:r>
              <a:rPr lang="en-US" smtClean="0"/>
              <a:t>Initial Target Replacement </a:t>
            </a:r>
          </a:p>
          <a:p>
            <a:r>
              <a:rPr lang="en-US" smtClean="0"/>
              <a:t>Target Maintenance Environment</a:t>
            </a:r>
          </a:p>
          <a:p>
            <a:pPr lvl="1"/>
            <a:r>
              <a:rPr lang="en-US" smtClean="0"/>
              <a:t>Target Service Bay</a:t>
            </a:r>
          </a:p>
          <a:p>
            <a:pPr lvl="1"/>
            <a:r>
              <a:rPr lang="en-US" smtClean="0"/>
              <a:t>Maintenance Equipment</a:t>
            </a:r>
          </a:p>
          <a:p>
            <a:pPr lvl="1"/>
            <a:r>
              <a:rPr lang="en-US" smtClean="0"/>
              <a:t>Target Process Configuration</a:t>
            </a:r>
          </a:p>
          <a:p>
            <a:pPr lvl="1"/>
            <a:r>
              <a:rPr lang="en-US" smtClean="0"/>
              <a:t>Radiation and Contamination</a:t>
            </a:r>
          </a:p>
          <a:p>
            <a:r>
              <a:rPr lang="en-US" smtClean="0"/>
              <a:t>Target Change-out Operations</a:t>
            </a:r>
          </a:p>
          <a:p>
            <a:r>
              <a:rPr lang="en-US" smtClean="0"/>
              <a:t>First Change-out Experience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11125" y="177800"/>
            <a:ext cx="8229600" cy="481013"/>
          </a:xfrm>
        </p:spPr>
        <p:txBody>
          <a:bodyPr/>
          <a:lstStyle/>
          <a:p>
            <a:r>
              <a:rPr lang="en-US" smtClean="0"/>
              <a:t>Major Target Replacement Operations</a:t>
            </a:r>
          </a:p>
        </p:txBody>
      </p:sp>
      <p:sp>
        <p:nvSpPr>
          <p:cNvPr id="12290" name="Content Placeholder 2"/>
          <p:cNvSpPr>
            <a:spLocks noGrp="1"/>
          </p:cNvSpPr>
          <p:nvPr>
            <p:ph idx="1"/>
          </p:nvPr>
        </p:nvSpPr>
        <p:spPr>
          <a:xfrm>
            <a:off x="111125" y="914400"/>
            <a:ext cx="8575675" cy="5200650"/>
          </a:xfrm>
        </p:spPr>
        <p:txBody>
          <a:bodyPr/>
          <a:lstStyle/>
          <a:p>
            <a:pPr>
              <a:defRPr/>
            </a:pPr>
            <a:r>
              <a:rPr lang="en-US" dirty="0" smtClean="0"/>
              <a:t>Removal and Reinstallation of the following components take place during each target replacement:</a:t>
            </a:r>
          </a:p>
          <a:p>
            <a:pPr marL="1143000" lvl="2" indent="-228600">
              <a:defRPr/>
            </a:pPr>
            <a:r>
              <a:rPr lang="en-US" dirty="0" smtClean="0"/>
              <a:t>Four pieces of in-cell shielding (14 tons of steel)</a:t>
            </a:r>
          </a:p>
          <a:p>
            <a:pPr marL="1143000" lvl="2" indent="-228600">
              <a:defRPr/>
            </a:pPr>
            <a:r>
              <a:rPr lang="en-US" dirty="0" smtClean="0"/>
              <a:t>Nine process and utility jumpers at the back of the target cart (1/2 inch fittings in addition to instrumentation connectors)</a:t>
            </a:r>
          </a:p>
          <a:p>
            <a:pPr marL="1143000" lvl="2" indent="-228600">
              <a:defRPr/>
            </a:pPr>
            <a:r>
              <a:rPr lang="en-US" dirty="0" smtClean="0"/>
              <a:t>Two 2” and two 6” water coolant and mercury process lines</a:t>
            </a:r>
          </a:p>
          <a:p>
            <a:pPr marL="1143000" lvl="2" indent="-228600">
              <a:defRPr/>
            </a:pPr>
            <a:r>
              <a:rPr lang="en-US" dirty="0" smtClean="0"/>
              <a:t>Seven process and utility jumpers at the target (1/2” to 2”)</a:t>
            </a:r>
          </a:p>
          <a:p>
            <a:pPr marL="1143000" lvl="2" indent="-228600">
              <a:defRPr/>
            </a:pPr>
            <a:r>
              <a:rPr lang="en-US" dirty="0" smtClean="0"/>
              <a:t>One spent and one new target module (8 ea. 1” tie-down bolts and 4 ea. jack screws)</a:t>
            </a:r>
          </a:p>
          <a:p>
            <a:pPr>
              <a:defRPr/>
            </a:pPr>
            <a:r>
              <a:rPr lang="en-US" dirty="0" smtClean="0"/>
              <a:t>Other operations include:</a:t>
            </a:r>
          </a:p>
          <a:p>
            <a:pPr marL="1143000" lvl="2" indent="-228600">
              <a:defRPr/>
            </a:pPr>
            <a:r>
              <a:rPr lang="en-US" dirty="0" smtClean="0"/>
              <a:t>Movement of the 100 ton target cart over 9 meters</a:t>
            </a:r>
          </a:p>
          <a:p>
            <a:pPr marL="1143000" lvl="2" indent="-228600">
              <a:defRPr/>
            </a:pPr>
            <a:r>
              <a:rPr lang="en-US" dirty="0" smtClean="0"/>
              <a:t>Handling of over 50 pieces of tooling</a:t>
            </a:r>
          </a:p>
          <a:p>
            <a:pPr marL="1143000" lvl="2" indent="-228600">
              <a:defRPr/>
            </a:pPr>
            <a:r>
              <a:rPr lang="en-US" dirty="0" smtClean="0"/>
              <a:t>Capture and return of released liquid mercury from open pipes</a:t>
            </a:r>
          </a:p>
          <a:p>
            <a:pPr marL="457200">
              <a:defRPr/>
            </a:pPr>
            <a:r>
              <a:rPr lang="en-US" dirty="0" smtClean="0"/>
              <a:t>Requires four person crew/one shift operation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Planning versus Experience</a:t>
            </a:r>
          </a:p>
        </p:txBody>
      </p:sp>
      <p:sp>
        <p:nvSpPr>
          <p:cNvPr id="30722" name="Content Placeholder 2"/>
          <p:cNvSpPr>
            <a:spLocks noGrp="1"/>
          </p:cNvSpPr>
          <p:nvPr>
            <p:ph idx="1"/>
          </p:nvPr>
        </p:nvSpPr>
        <p:spPr>
          <a:xfrm>
            <a:off x="111125" y="990600"/>
            <a:ext cx="8229600" cy="5059363"/>
          </a:xfrm>
        </p:spPr>
        <p:txBody>
          <a:bodyPr/>
          <a:lstStyle/>
          <a:p>
            <a:r>
              <a:rPr lang="en-US" smtClean="0"/>
              <a:t>Extensive procedural development and cold mock up testing efforts resulted in a successful target module replacement process</a:t>
            </a:r>
          </a:p>
          <a:p>
            <a:r>
              <a:rPr lang="en-US" smtClean="0"/>
              <a:t>Initial reluctance to introduce complexity (and the associated risk) to the process drove early decisions to forego complex redundancy and interim testing measures to the design and replacement process</a:t>
            </a:r>
          </a:p>
          <a:p>
            <a:r>
              <a:rPr lang="en-US" smtClean="0"/>
              <a:t>The recent fully-remote replacement operation focused attention on several areas of risk with this approach</a:t>
            </a:r>
          </a:p>
          <a:p>
            <a:pPr lvl="1"/>
            <a:r>
              <a:rPr lang="en-US" smtClean="0"/>
              <a:t>Interim process fitting leak testing</a:t>
            </a:r>
          </a:p>
          <a:p>
            <a:pPr lvl="1"/>
            <a:r>
              <a:rPr lang="en-US" smtClean="0"/>
              <a:t>Limitations on remote handling equipment reliability</a:t>
            </a:r>
          </a:p>
          <a:p>
            <a:pPr lvl="1"/>
            <a:r>
              <a:rPr lang="en-US" smtClean="0"/>
              <a:t>Limitations on remote handling equipment capability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11125" y="177800"/>
            <a:ext cx="8229600" cy="881063"/>
          </a:xfrm>
        </p:spPr>
        <p:txBody>
          <a:bodyPr/>
          <a:lstStyle/>
          <a:p>
            <a:r>
              <a:rPr lang="en-US" smtClean="0"/>
              <a:t>Issue 1:  System Connection Test Difficulties</a:t>
            </a:r>
          </a:p>
        </p:txBody>
      </p:sp>
      <p:sp>
        <p:nvSpPr>
          <p:cNvPr id="31746" name="Content Placeholder 2"/>
          <p:cNvSpPr>
            <a:spLocks noGrp="1"/>
          </p:cNvSpPr>
          <p:nvPr>
            <p:ph idx="1"/>
          </p:nvPr>
        </p:nvSpPr>
        <p:spPr>
          <a:xfrm>
            <a:off x="152400" y="990600"/>
            <a:ext cx="8229600" cy="4356100"/>
          </a:xfrm>
        </p:spPr>
        <p:txBody>
          <a:bodyPr/>
          <a:lstStyle/>
          <a:p>
            <a:r>
              <a:rPr lang="en-US" smtClean="0"/>
              <a:t>Due to the lack of valving in the target process loop, change-out connections cannot be tested until the Target Cart is fully inserted.  Additionally, access to many of the system connections are precluded due to full insertion of the Cart.  </a:t>
            </a:r>
          </a:p>
          <a:p>
            <a:r>
              <a:rPr lang="en-US" smtClean="0"/>
              <a:t>Four target systems are potentially impacted:</a:t>
            </a:r>
          </a:p>
          <a:p>
            <a:pPr lvl="2"/>
            <a:r>
              <a:rPr lang="en-US" smtClean="0"/>
              <a:t>Mercury loop</a:t>
            </a:r>
          </a:p>
          <a:p>
            <a:pPr lvl="2"/>
            <a:r>
              <a:rPr lang="en-US" smtClean="0"/>
              <a:t>Coolant water loop</a:t>
            </a:r>
          </a:p>
          <a:p>
            <a:pPr lvl="2"/>
            <a:r>
              <a:rPr lang="en-US" smtClean="0"/>
              <a:t>Target Seal Helium pressure</a:t>
            </a:r>
          </a:p>
          <a:p>
            <a:pPr lvl="2"/>
            <a:r>
              <a:rPr lang="en-US" smtClean="0"/>
              <a:t>Target Seal Vacuum</a:t>
            </a:r>
          </a:p>
          <a:p>
            <a:pPr lvl="1"/>
            <a:endParaRPr lang="en-US" smtClean="0"/>
          </a:p>
        </p:txBody>
      </p:sp>
      <p:pic>
        <p:nvPicPr>
          <p:cNvPr id="31747" name="Picture 3" descr="7_21_09 004_xx.jpg"/>
          <p:cNvPicPr>
            <a:picLocks noChangeAspect="1"/>
          </p:cNvPicPr>
          <p:nvPr/>
        </p:nvPicPr>
        <p:blipFill>
          <a:blip r:embed="rId2"/>
          <a:srcRect/>
          <a:stretch>
            <a:fillRect/>
          </a:stretch>
        </p:blipFill>
        <p:spPr bwMode="auto">
          <a:xfrm>
            <a:off x="4114800" y="3505200"/>
            <a:ext cx="4130675" cy="2743200"/>
          </a:xfrm>
          <a:prstGeom prst="rect">
            <a:avLst/>
          </a:prstGeom>
          <a:noFill/>
          <a:ln w="9525">
            <a:noFill/>
            <a:miter lim="800000"/>
            <a:headEnd/>
            <a:tailEnd/>
          </a:ln>
        </p:spPr>
      </p:pic>
      <p:sp>
        <p:nvSpPr>
          <p:cNvPr id="31748" name="TextBox 4"/>
          <p:cNvSpPr txBox="1">
            <a:spLocks noChangeArrowheads="1"/>
          </p:cNvSpPr>
          <p:nvPr/>
        </p:nvSpPr>
        <p:spPr bwMode="auto">
          <a:xfrm>
            <a:off x="1243013" y="5381625"/>
            <a:ext cx="2928937" cy="942975"/>
          </a:xfrm>
          <a:prstGeom prst="rect">
            <a:avLst/>
          </a:prstGeom>
          <a:noFill/>
          <a:ln w="9525">
            <a:noFill/>
            <a:miter lim="800000"/>
            <a:headEnd/>
            <a:tailEnd/>
          </a:ln>
        </p:spPr>
        <p:txBody>
          <a:bodyPr wrap="none">
            <a:spAutoFit/>
          </a:bodyPr>
          <a:lstStyle/>
          <a:p>
            <a:pPr algn="r"/>
            <a:r>
              <a:rPr lang="en-US" sz="1400" b="1"/>
              <a:t>Coolant Loop Jumper Removal</a:t>
            </a:r>
          </a:p>
          <a:p>
            <a:pPr algn="r"/>
            <a:r>
              <a:rPr lang="en-US" sz="1400" b="1"/>
              <a:t>using the servo-manipulator and</a:t>
            </a:r>
          </a:p>
          <a:p>
            <a:pPr algn="r"/>
            <a:r>
              <a:rPr lang="en-US" sz="1400" b="1"/>
              <a:t>master-slave manipulators</a:t>
            </a:r>
          </a:p>
          <a:p>
            <a:pPr algn="r"/>
            <a:r>
              <a:rPr lang="en-US" sz="1400" b="1"/>
              <a:t>simultaneously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11125" y="177800"/>
            <a:ext cx="8229600" cy="881063"/>
          </a:xfrm>
        </p:spPr>
        <p:txBody>
          <a:bodyPr/>
          <a:lstStyle/>
          <a:p>
            <a:r>
              <a:rPr lang="en-US" smtClean="0"/>
              <a:t>Issue 1:  System Connection Test Difficulties</a:t>
            </a:r>
          </a:p>
        </p:txBody>
      </p:sp>
      <p:sp>
        <p:nvSpPr>
          <p:cNvPr id="32770" name="Content Placeholder 2"/>
          <p:cNvSpPr>
            <a:spLocks noGrp="1"/>
          </p:cNvSpPr>
          <p:nvPr>
            <p:ph idx="1"/>
          </p:nvPr>
        </p:nvSpPr>
        <p:spPr>
          <a:xfrm>
            <a:off x="111125" y="1143000"/>
            <a:ext cx="8651875" cy="5562600"/>
          </a:xfrm>
        </p:spPr>
        <p:txBody>
          <a:bodyPr/>
          <a:lstStyle/>
          <a:p>
            <a:r>
              <a:rPr lang="en-US" smtClean="0"/>
              <a:t>Mercury loop integrity testing is accomplished using a vacuum leak test when the system is fully assembled (target cart fully inserted)</a:t>
            </a:r>
          </a:p>
          <a:p>
            <a:pPr lvl="1"/>
            <a:r>
              <a:rPr lang="en-US" sz="2000" smtClean="0"/>
              <a:t>Initial vacuum testing indicated a substantial leak</a:t>
            </a:r>
          </a:p>
          <a:p>
            <a:r>
              <a:rPr lang="en-US" smtClean="0"/>
              <a:t>Leak detection activities were impacted as only three of the five mercury process loop connections are accessible with the Target inserted.  Retraction of the Target to access the remaining two connections precluded testing due to the open process loop.</a:t>
            </a:r>
          </a:p>
          <a:p>
            <a:r>
              <a:rPr lang="en-US" smtClean="0"/>
              <a:t>Test fixtures and procedures were developed real-time to enable the leak to be identified.  It was ultimately fixed by simply tightening a loose fitting.</a:t>
            </a:r>
          </a:p>
          <a:p>
            <a:endParaRPr lang="en-US" sz="1600" smtClean="0"/>
          </a:p>
          <a:p>
            <a:endParaRPr lang="en-US" sz="16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11125" y="177800"/>
            <a:ext cx="8229600" cy="881063"/>
          </a:xfrm>
        </p:spPr>
        <p:txBody>
          <a:bodyPr/>
          <a:lstStyle/>
          <a:p>
            <a:r>
              <a:rPr lang="en-US" smtClean="0"/>
              <a:t>Issue 1:  System Connection Test Difficulties</a:t>
            </a:r>
          </a:p>
        </p:txBody>
      </p:sp>
      <p:sp>
        <p:nvSpPr>
          <p:cNvPr id="33794" name="Content Placeholder 2"/>
          <p:cNvSpPr>
            <a:spLocks noGrp="1"/>
          </p:cNvSpPr>
          <p:nvPr>
            <p:ph idx="1"/>
          </p:nvPr>
        </p:nvSpPr>
        <p:spPr>
          <a:xfrm>
            <a:off x="111125" y="1344613"/>
            <a:ext cx="8229600" cy="4522787"/>
          </a:xfrm>
        </p:spPr>
        <p:txBody>
          <a:bodyPr/>
          <a:lstStyle/>
          <a:p>
            <a:r>
              <a:rPr lang="en-US" smtClean="0"/>
              <a:t>It took approximately 3 weeks to work though this problem.  Many of the tools and procedures developed during that period will be used regularly in future replacements to avoid a repeat.</a:t>
            </a:r>
          </a:p>
          <a:p>
            <a:r>
              <a:rPr lang="en-US" smtClean="0"/>
              <a:t>Additional procedures will be developed to enable interim testing of the remaining three systems (water, helium and vacuum) to identify potential problems prior to insertion of the Target Cart.</a:t>
            </a:r>
          </a:p>
          <a:p>
            <a:pPr lvl="1"/>
            <a:r>
              <a:rPr lang="en-US" smtClean="0"/>
              <a:t>These procedures add complexity, time and risk to the replacement process</a:t>
            </a:r>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Issue 1:  System Connections</a:t>
            </a:r>
          </a:p>
        </p:txBody>
      </p:sp>
      <p:pic>
        <p:nvPicPr>
          <p:cNvPr id="34818" name="Picture 8" descr="jumpers_small.jpg"/>
          <p:cNvPicPr>
            <a:picLocks noChangeAspect="1"/>
          </p:cNvPicPr>
          <p:nvPr/>
        </p:nvPicPr>
        <p:blipFill>
          <a:blip r:embed="rId2"/>
          <a:srcRect/>
          <a:stretch>
            <a:fillRect/>
          </a:stretch>
        </p:blipFill>
        <p:spPr bwMode="auto">
          <a:xfrm>
            <a:off x="228600" y="685800"/>
            <a:ext cx="4475163" cy="2971800"/>
          </a:xfrm>
          <a:prstGeom prst="rect">
            <a:avLst/>
          </a:prstGeom>
          <a:noFill/>
          <a:ln w="9525">
            <a:noFill/>
            <a:miter lim="800000"/>
            <a:headEnd/>
            <a:tailEnd/>
          </a:ln>
        </p:spPr>
      </p:pic>
      <p:sp>
        <p:nvSpPr>
          <p:cNvPr id="34819" name="TextBox 9"/>
          <p:cNvSpPr txBox="1">
            <a:spLocks noChangeArrowheads="1"/>
          </p:cNvSpPr>
          <p:nvPr/>
        </p:nvSpPr>
        <p:spPr bwMode="auto">
          <a:xfrm>
            <a:off x="133350" y="3617913"/>
            <a:ext cx="3636963" cy="307975"/>
          </a:xfrm>
          <a:prstGeom prst="rect">
            <a:avLst/>
          </a:prstGeom>
          <a:noFill/>
          <a:ln w="9525">
            <a:noFill/>
            <a:miter lim="800000"/>
            <a:headEnd/>
            <a:tailEnd/>
          </a:ln>
        </p:spPr>
        <p:txBody>
          <a:bodyPr wrap="none">
            <a:spAutoFit/>
          </a:bodyPr>
          <a:lstStyle/>
          <a:p>
            <a:r>
              <a:rPr lang="en-US" sz="1400" b="1"/>
              <a:t>Jumpers between Target and Target Cart</a:t>
            </a:r>
          </a:p>
        </p:txBody>
      </p:sp>
      <p:sp>
        <p:nvSpPr>
          <p:cNvPr id="34820" name="Text Box 10"/>
          <p:cNvSpPr txBox="1">
            <a:spLocks noChangeArrowheads="1"/>
          </p:cNvSpPr>
          <p:nvPr/>
        </p:nvSpPr>
        <p:spPr bwMode="auto">
          <a:xfrm>
            <a:off x="4953000" y="990600"/>
            <a:ext cx="3810000" cy="1323975"/>
          </a:xfrm>
          <a:prstGeom prst="rect">
            <a:avLst/>
          </a:prstGeom>
          <a:noFill/>
          <a:ln w="9525">
            <a:noFill/>
            <a:miter lim="800000"/>
            <a:headEnd/>
            <a:tailEnd/>
          </a:ln>
        </p:spPr>
        <p:txBody>
          <a:bodyPr>
            <a:spAutoFit/>
          </a:bodyPr>
          <a:lstStyle/>
          <a:p>
            <a:r>
              <a:rPr lang="en-US" sz="2000" b="1"/>
              <a:t>Target utility jumpers are tightly packed.  This makes remote access to the fittings difficult.</a:t>
            </a:r>
          </a:p>
        </p:txBody>
      </p:sp>
      <p:pic>
        <p:nvPicPr>
          <p:cNvPr id="34821" name="Picture 4" descr="7_29_09 004_xx.jpg"/>
          <p:cNvPicPr>
            <a:picLocks noChangeAspect="1"/>
          </p:cNvPicPr>
          <p:nvPr/>
        </p:nvPicPr>
        <p:blipFill>
          <a:blip r:embed="rId3"/>
          <a:srcRect/>
          <a:stretch>
            <a:fillRect/>
          </a:stretch>
        </p:blipFill>
        <p:spPr bwMode="auto">
          <a:xfrm>
            <a:off x="4724400" y="3352800"/>
            <a:ext cx="4244975" cy="2819400"/>
          </a:xfrm>
          <a:prstGeom prst="rect">
            <a:avLst/>
          </a:prstGeom>
          <a:noFill/>
          <a:ln w="9525">
            <a:noFill/>
            <a:miter lim="800000"/>
            <a:headEnd/>
            <a:tailEnd/>
          </a:ln>
        </p:spPr>
      </p:pic>
      <p:sp>
        <p:nvSpPr>
          <p:cNvPr id="34822" name="TextBox 7"/>
          <p:cNvSpPr txBox="1">
            <a:spLocks noChangeArrowheads="1"/>
          </p:cNvSpPr>
          <p:nvPr/>
        </p:nvSpPr>
        <p:spPr bwMode="auto">
          <a:xfrm>
            <a:off x="1730375" y="5745163"/>
            <a:ext cx="3082925" cy="523875"/>
          </a:xfrm>
          <a:prstGeom prst="rect">
            <a:avLst/>
          </a:prstGeom>
          <a:noFill/>
          <a:ln w="9525">
            <a:noFill/>
            <a:miter lim="800000"/>
            <a:headEnd/>
            <a:tailEnd/>
          </a:ln>
        </p:spPr>
        <p:txBody>
          <a:bodyPr wrap="none">
            <a:spAutoFit/>
          </a:bodyPr>
          <a:lstStyle/>
          <a:p>
            <a:r>
              <a:rPr lang="en-US" sz="1400" b="1"/>
              <a:t>Re-connection of utilities between</a:t>
            </a:r>
          </a:p>
          <a:p>
            <a:r>
              <a:rPr lang="en-US" sz="1400" b="1"/>
              <a:t>Target Cart and Facility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11125" y="177800"/>
            <a:ext cx="8229600" cy="869950"/>
          </a:xfrm>
        </p:spPr>
        <p:txBody>
          <a:bodyPr/>
          <a:lstStyle/>
          <a:p>
            <a:r>
              <a:rPr lang="en-US" smtClean="0"/>
              <a:t>Issue 2: Counter-intuitive Target Cart Locking Mechanism</a:t>
            </a:r>
          </a:p>
        </p:txBody>
      </p:sp>
      <p:sp>
        <p:nvSpPr>
          <p:cNvPr id="35842" name="Content Placeholder 2"/>
          <p:cNvSpPr>
            <a:spLocks noGrp="1"/>
          </p:cNvSpPr>
          <p:nvPr>
            <p:ph idx="1"/>
          </p:nvPr>
        </p:nvSpPr>
        <p:spPr>
          <a:xfrm>
            <a:off x="111125" y="1344613"/>
            <a:ext cx="8229600" cy="4875212"/>
          </a:xfrm>
        </p:spPr>
        <p:txBody>
          <a:bodyPr/>
          <a:lstStyle/>
          <a:p>
            <a:r>
              <a:rPr lang="en-US" smtClean="0"/>
              <a:t>The target cart is spring-loaded in the operating position to accommodate thermal expansion with an unnecessarily complex locking mechanism.</a:t>
            </a:r>
          </a:p>
          <a:p>
            <a:pPr lvl="1"/>
            <a:r>
              <a:rPr lang="en-US" smtClean="0"/>
              <a:t>During Target Cart insertion, brake pins are inserted at the aft portion of the Cart and then heavily-preloaded springs act against the pins to maintain a preload on the Cart</a:t>
            </a:r>
          </a:p>
          <a:p>
            <a:pPr lvl="2"/>
            <a:r>
              <a:rPr lang="en-US" smtClean="0"/>
              <a:t>Subsequent retraction of the pins requires removal of this preload</a:t>
            </a:r>
          </a:p>
          <a:p>
            <a:pPr lvl="1"/>
            <a:r>
              <a:rPr lang="en-US" smtClean="0"/>
              <a:t>During remote operations it was very difficult for the operators to assess the point at which the preload had been removed prior to retracting the brake pins</a:t>
            </a:r>
          </a:p>
          <a:p>
            <a:pPr lvl="2"/>
            <a:r>
              <a:rPr lang="en-US" smtClean="0"/>
              <a:t>The initial pin retraction attempt resulted in deformation of the portion of the structure that applies force to retract the brake pins </a:t>
            </a:r>
          </a:p>
          <a:p>
            <a:pPr lvl="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11125" y="177800"/>
            <a:ext cx="8229600" cy="881063"/>
          </a:xfrm>
        </p:spPr>
        <p:txBody>
          <a:bodyPr/>
          <a:lstStyle/>
          <a:p>
            <a:r>
              <a:rPr lang="en-US" smtClean="0"/>
              <a:t>Issue 2: Counter-intuitive Target Cart Locking Mechanism</a:t>
            </a:r>
          </a:p>
        </p:txBody>
      </p:sp>
      <p:pic>
        <p:nvPicPr>
          <p:cNvPr id="36866" name="Picture 3" descr="cart_brake_iso.jpg"/>
          <p:cNvPicPr>
            <a:picLocks noChangeAspect="1"/>
          </p:cNvPicPr>
          <p:nvPr/>
        </p:nvPicPr>
        <p:blipFill>
          <a:blip r:embed="rId2"/>
          <a:srcRect/>
          <a:stretch>
            <a:fillRect/>
          </a:stretch>
        </p:blipFill>
        <p:spPr bwMode="auto">
          <a:xfrm>
            <a:off x="228600" y="1066800"/>
            <a:ext cx="2844800" cy="2133600"/>
          </a:xfrm>
          <a:prstGeom prst="rect">
            <a:avLst/>
          </a:prstGeom>
          <a:noFill/>
          <a:ln w="9525">
            <a:noFill/>
            <a:miter lim="800000"/>
            <a:headEnd/>
            <a:tailEnd/>
          </a:ln>
        </p:spPr>
      </p:pic>
      <p:pic>
        <p:nvPicPr>
          <p:cNvPr id="36867" name="Picture 4" descr="cart_brake_horiz.jpg"/>
          <p:cNvPicPr>
            <a:picLocks noChangeAspect="1"/>
          </p:cNvPicPr>
          <p:nvPr/>
        </p:nvPicPr>
        <p:blipFill>
          <a:blip r:embed="rId3"/>
          <a:srcRect/>
          <a:stretch>
            <a:fillRect/>
          </a:stretch>
        </p:blipFill>
        <p:spPr bwMode="auto">
          <a:xfrm>
            <a:off x="3200400" y="1981200"/>
            <a:ext cx="5486400" cy="4114800"/>
          </a:xfrm>
          <a:prstGeom prst="rect">
            <a:avLst/>
          </a:prstGeom>
          <a:noFill/>
          <a:ln w="9525">
            <a:noFill/>
            <a:miter lim="800000"/>
            <a:headEnd/>
            <a:tailEnd/>
          </a:ln>
        </p:spPr>
      </p:pic>
      <p:sp>
        <p:nvSpPr>
          <p:cNvPr id="36868" name="TextBox 5"/>
          <p:cNvSpPr txBox="1">
            <a:spLocks noChangeArrowheads="1"/>
          </p:cNvSpPr>
          <p:nvPr/>
        </p:nvSpPr>
        <p:spPr bwMode="auto">
          <a:xfrm>
            <a:off x="2971800" y="6172200"/>
            <a:ext cx="3911600" cy="307975"/>
          </a:xfrm>
          <a:prstGeom prst="rect">
            <a:avLst/>
          </a:prstGeom>
          <a:noFill/>
          <a:ln w="9525">
            <a:noFill/>
            <a:miter lim="800000"/>
            <a:headEnd/>
            <a:tailEnd/>
          </a:ln>
        </p:spPr>
        <p:txBody>
          <a:bodyPr wrap="none">
            <a:spAutoFit/>
          </a:bodyPr>
          <a:lstStyle/>
          <a:p>
            <a:r>
              <a:rPr lang="en-US" sz="1400" b="1"/>
              <a:t>Using pneumatic wrench to preload springs</a:t>
            </a:r>
          </a:p>
        </p:txBody>
      </p:sp>
      <p:sp>
        <p:nvSpPr>
          <p:cNvPr id="36869" name="TextBox 6"/>
          <p:cNvSpPr txBox="1">
            <a:spLocks noChangeArrowheads="1"/>
          </p:cNvSpPr>
          <p:nvPr/>
        </p:nvSpPr>
        <p:spPr bwMode="auto">
          <a:xfrm>
            <a:off x="4876800" y="1143000"/>
            <a:ext cx="3536950" cy="307975"/>
          </a:xfrm>
          <a:prstGeom prst="rect">
            <a:avLst/>
          </a:prstGeom>
          <a:noFill/>
          <a:ln w="9525">
            <a:noFill/>
            <a:miter lim="800000"/>
            <a:headEnd/>
            <a:tailEnd/>
          </a:ln>
        </p:spPr>
        <p:txBody>
          <a:bodyPr wrap="none">
            <a:spAutoFit/>
          </a:bodyPr>
          <a:lstStyle/>
          <a:p>
            <a:r>
              <a:rPr lang="en-US" sz="1400" b="1"/>
              <a:t>Brake pin preload/insertion mechanism</a:t>
            </a:r>
          </a:p>
        </p:txBody>
      </p:sp>
      <p:sp>
        <p:nvSpPr>
          <p:cNvPr id="36870" name="TextBox 7"/>
          <p:cNvSpPr txBox="1">
            <a:spLocks noChangeArrowheads="1"/>
          </p:cNvSpPr>
          <p:nvPr/>
        </p:nvSpPr>
        <p:spPr bwMode="auto">
          <a:xfrm>
            <a:off x="3733800" y="1600200"/>
            <a:ext cx="1100138" cy="307975"/>
          </a:xfrm>
          <a:prstGeom prst="rect">
            <a:avLst/>
          </a:prstGeom>
          <a:noFill/>
          <a:ln w="9525">
            <a:noFill/>
            <a:miter lim="800000"/>
            <a:headEnd/>
            <a:tailEnd/>
          </a:ln>
        </p:spPr>
        <p:txBody>
          <a:bodyPr wrap="none">
            <a:spAutoFit/>
          </a:bodyPr>
          <a:lstStyle/>
          <a:p>
            <a:r>
              <a:rPr lang="en-US" sz="1400" b="1"/>
              <a:t>Brake pins</a:t>
            </a:r>
          </a:p>
        </p:txBody>
      </p:sp>
      <p:sp>
        <p:nvSpPr>
          <p:cNvPr id="36871" name="TextBox 8"/>
          <p:cNvSpPr txBox="1">
            <a:spLocks noChangeArrowheads="1"/>
          </p:cNvSpPr>
          <p:nvPr/>
        </p:nvSpPr>
        <p:spPr bwMode="auto">
          <a:xfrm>
            <a:off x="123825" y="3133725"/>
            <a:ext cx="2781300" cy="523875"/>
          </a:xfrm>
          <a:prstGeom prst="rect">
            <a:avLst/>
          </a:prstGeom>
          <a:noFill/>
          <a:ln w="9525">
            <a:noFill/>
            <a:miter lim="800000"/>
            <a:headEnd/>
            <a:tailEnd/>
          </a:ln>
        </p:spPr>
        <p:txBody>
          <a:bodyPr wrap="none">
            <a:spAutoFit/>
          </a:bodyPr>
          <a:lstStyle/>
          <a:p>
            <a:r>
              <a:rPr lang="en-US" sz="1400" b="1"/>
              <a:t>Locking Mechanism at Aft End</a:t>
            </a:r>
          </a:p>
          <a:p>
            <a:r>
              <a:rPr lang="en-US" sz="1400" b="1"/>
              <a:t>Of Target Cart</a:t>
            </a:r>
          </a:p>
        </p:txBody>
      </p:sp>
      <p:cxnSp>
        <p:nvCxnSpPr>
          <p:cNvPr id="11" name="Straight Arrow Connector 10"/>
          <p:cNvCxnSpPr>
            <a:stCxn id="36868" idx="0"/>
          </p:cNvCxnSpPr>
          <p:nvPr/>
        </p:nvCxnSpPr>
        <p:spPr>
          <a:xfrm rot="5400000" flipH="1" flipV="1">
            <a:off x="4749800" y="5359400"/>
            <a:ext cx="990600" cy="635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648200" y="1905000"/>
            <a:ext cx="3276600" cy="2362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16200000" flipH="1">
            <a:off x="4495800" y="2057400"/>
            <a:ext cx="2286000" cy="1981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36869" idx="2"/>
          </p:cNvCxnSpPr>
          <p:nvPr/>
        </p:nvCxnSpPr>
        <p:spPr>
          <a:xfrm rot="16200000" flipH="1">
            <a:off x="6143625" y="1952625"/>
            <a:ext cx="1673225" cy="669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152400" y="1905000"/>
            <a:ext cx="17526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Arrow Connector 19"/>
          <p:cNvCxnSpPr/>
          <p:nvPr/>
        </p:nvCxnSpPr>
        <p:spPr>
          <a:xfrm>
            <a:off x="1905000" y="2590800"/>
            <a:ext cx="1295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11125" y="177800"/>
            <a:ext cx="8229600" cy="881063"/>
          </a:xfrm>
        </p:spPr>
        <p:txBody>
          <a:bodyPr/>
          <a:lstStyle/>
          <a:p>
            <a:r>
              <a:rPr lang="en-US" smtClean="0"/>
              <a:t>Issue 2: Counter-intuitive Target Cart Locking Mechanism</a:t>
            </a:r>
          </a:p>
        </p:txBody>
      </p:sp>
      <p:sp>
        <p:nvSpPr>
          <p:cNvPr id="37890" name="Content Placeholder 2"/>
          <p:cNvSpPr>
            <a:spLocks noGrp="1"/>
          </p:cNvSpPr>
          <p:nvPr>
            <p:ph idx="1"/>
          </p:nvPr>
        </p:nvSpPr>
        <p:spPr>
          <a:xfrm>
            <a:off x="111125" y="1344613"/>
            <a:ext cx="8347075" cy="2979737"/>
          </a:xfrm>
        </p:spPr>
        <p:txBody>
          <a:bodyPr/>
          <a:lstStyle/>
          <a:p>
            <a:r>
              <a:rPr lang="en-US" smtClean="0"/>
              <a:t>The mechanism remains functional but the damage has resulted in further difficulties in ensuring proper pin engagement</a:t>
            </a:r>
          </a:p>
          <a:p>
            <a:r>
              <a:rPr lang="en-US" smtClean="0"/>
              <a:t>This issue highlights the need to design remotely-operated hardware in such a way to ensure robustness and mitigate technician judgment</a:t>
            </a:r>
            <a:endParaRPr lang="en-US" sz="2000" smtClean="0"/>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smtClean="0"/>
              <a:t>Issue 3: Torque Tools</a:t>
            </a:r>
          </a:p>
        </p:txBody>
      </p:sp>
      <p:sp>
        <p:nvSpPr>
          <p:cNvPr id="38914" name="Rectangle 3"/>
          <p:cNvSpPr>
            <a:spLocks noGrp="1"/>
          </p:cNvSpPr>
          <p:nvPr>
            <p:ph idx="1"/>
          </p:nvPr>
        </p:nvSpPr>
        <p:spPr>
          <a:xfrm>
            <a:off x="152400" y="838200"/>
            <a:ext cx="4613275" cy="5614988"/>
          </a:xfrm>
        </p:spPr>
        <p:txBody>
          <a:bodyPr/>
          <a:lstStyle/>
          <a:p>
            <a:r>
              <a:rPr lang="en-US" sz="2000" smtClean="0"/>
              <a:t>Proper torquing is important for many target related connections; this proved to be more difficult than the cold mockup tests indicated.  </a:t>
            </a:r>
          </a:p>
          <a:p>
            <a:r>
              <a:rPr lang="en-US" sz="2000" smtClean="0"/>
              <a:t>Pipe and tubing jumpers are generally tightened with manual wrenches.  It was found that ensuring the correct torque application for threaded connections was difficult due to the design of the manual torque wrenches.  </a:t>
            </a:r>
          </a:p>
          <a:p>
            <a:r>
              <a:rPr lang="en-US" sz="2000" smtClean="0"/>
              <a:t>The target tie-down bolts were torqued with sophisticated pneumatic motor driven tools with the capability of remote torque and speed adjustment.  While functionally these have operated very well lubrication has proven to be more difficult than planned…</a:t>
            </a:r>
          </a:p>
          <a:p>
            <a:pPr lvl="1"/>
            <a:endParaRPr lang="en-US" sz="1800" smtClean="0"/>
          </a:p>
          <a:p>
            <a:endParaRPr lang="en-US" sz="2000" smtClean="0"/>
          </a:p>
        </p:txBody>
      </p:sp>
      <p:pic>
        <p:nvPicPr>
          <p:cNvPr id="38915" name="Picture 2" descr="C:\Documents and Settings\vbg\Desktop\Norbar on Target.JPG"/>
          <p:cNvPicPr>
            <a:picLocks noChangeAspect="1" noChangeArrowheads="1"/>
          </p:cNvPicPr>
          <p:nvPr/>
        </p:nvPicPr>
        <p:blipFill>
          <a:blip r:embed="rId2"/>
          <a:srcRect/>
          <a:stretch>
            <a:fillRect/>
          </a:stretch>
        </p:blipFill>
        <p:spPr bwMode="auto">
          <a:xfrm>
            <a:off x="5334000" y="228600"/>
            <a:ext cx="3581400" cy="2686050"/>
          </a:xfrm>
          <a:prstGeom prst="rect">
            <a:avLst/>
          </a:prstGeom>
          <a:noFill/>
          <a:ln w="9525">
            <a:noFill/>
            <a:miter lim="800000"/>
            <a:headEnd/>
            <a:tailEnd/>
          </a:ln>
        </p:spPr>
      </p:pic>
      <p:pic>
        <p:nvPicPr>
          <p:cNvPr id="38916" name="Picture 2" descr="C:\Documents and Settings\vbg\Desktop\RAD wrench on Reflange.jpg"/>
          <p:cNvPicPr>
            <a:picLocks noChangeAspect="1" noChangeArrowheads="1"/>
          </p:cNvPicPr>
          <p:nvPr/>
        </p:nvPicPr>
        <p:blipFill>
          <a:blip r:embed="rId3"/>
          <a:srcRect/>
          <a:stretch>
            <a:fillRect/>
          </a:stretch>
        </p:blipFill>
        <p:spPr bwMode="auto">
          <a:xfrm>
            <a:off x="4800600" y="3276600"/>
            <a:ext cx="4162425" cy="2667000"/>
          </a:xfrm>
          <a:prstGeom prst="rect">
            <a:avLst/>
          </a:prstGeom>
          <a:noFill/>
          <a:ln w="9525">
            <a:noFill/>
            <a:miter lim="800000"/>
            <a:headEnd/>
            <a:tailEnd/>
          </a:ln>
        </p:spPr>
      </p:pic>
      <p:sp>
        <p:nvSpPr>
          <p:cNvPr id="38917" name="TextBox 6"/>
          <p:cNvSpPr txBox="1">
            <a:spLocks noChangeArrowheads="1"/>
          </p:cNvSpPr>
          <p:nvPr/>
        </p:nvSpPr>
        <p:spPr bwMode="auto">
          <a:xfrm>
            <a:off x="4697413" y="5886450"/>
            <a:ext cx="2919412" cy="306388"/>
          </a:xfrm>
          <a:prstGeom prst="rect">
            <a:avLst/>
          </a:prstGeom>
          <a:noFill/>
          <a:ln w="9525">
            <a:noFill/>
            <a:miter lim="800000"/>
            <a:headEnd/>
            <a:tailEnd/>
          </a:ln>
        </p:spPr>
        <p:txBody>
          <a:bodyPr wrap="none">
            <a:spAutoFit/>
          </a:bodyPr>
          <a:lstStyle/>
          <a:p>
            <a:r>
              <a:rPr lang="en-US" sz="1400" b="1"/>
              <a:t>Torquing of Coolant Line Flange</a:t>
            </a:r>
          </a:p>
        </p:txBody>
      </p:sp>
      <p:sp>
        <p:nvSpPr>
          <p:cNvPr id="38918" name="TextBox 7"/>
          <p:cNvSpPr txBox="1">
            <a:spLocks noChangeArrowheads="1"/>
          </p:cNvSpPr>
          <p:nvPr/>
        </p:nvSpPr>
        <p:spPr bwMode="auto">
          <a:xfrm>
            <a:off x="5214938" y="2879725"/>
            <a:ext cx="2243137" cy="307975"/>
          </a:xfrm>
          <a:prstGeom prst="rect">
            <a:avLst/>
          </a:prstGeom>
          <a:noFill/>
          <a:ln w="9525">
            <a:noFill/>
            <a:miter lim="800000"/>
            <a:headEnd/>
            <a:tailEnd/>
          </a:ln>
        </p:spPr>
        <p:txBody>
          <a:bodyPr wrap="none">
            <a:spAutoFit/>
          </a:bodyPr>
          <a:lstStyle/>
          <a:p>
            <a:r>
              <a:rPr lang="en-US" sz="1400" b="1"/>
              <a:t>Torquing of Target Bolts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11125" y="177800"/>
            <a:ext cx="8229600" cy="481013"/>
          </a:xfrm>
        </p:spPr>
        <p:txBody>
          <a:bodyPr/>
          <a:lstStyle/>
          <a:p>
            <a:r>
              <a:rPr lang="en-US" smtClean="0"/>
              <a:t>First SNS Target Replacement</a:t>
            </a:r>
          </a:p>
        </p:txBody>
      </p:sp>
      <p:sp>
        <p:nvSpPr>
          <p:cNvPr id="12290" name="Content Placeholder 2"/>
          <p:cNvSpPr>
            <a:spLocks noGrp="1"/>
          </p:cNvSpPr>
          <p:nvPr>
            <p:ph idx="1"/>
          </p:nvPr>
        </p:nvSpPr>
        <p:spPr>
          <a:xfrm>
            <a:off x="111125" y="774700"/>
            <a:ext cx="8229600" cy="2654300"/>
          </a:xfrm>
        </p:spPr>
        <p:txBody>
          <a:bodyPr/>
          <a:lstStyle/>
          <a:p>
            <a:r>
              <a:rPr lang="en-US" smtClean="0"/>
              <a:t>Replacement of the first SNS target was successfully completed during a planned outage in August 2009</a:t>
            </a:r>
          </a:p>
          <a:p>
            <a:pPr lvl="1"/>
            <a:r>
              <a:rPr lang="en-US" sz="2000" smtClean="0"/>
              <a:t>Over 3000 Megawatt-hours of accumulated energy had resulted in dpa damage levels which necessitated replacement of the first Target Module</a:t>
            </a:r>
          </a:p>
          <a:p>
            <a:pPr lvl="1"/>
            <a:r>
              <a:rPr lang="en-US" sz="2000" smtClean="0"/>
              <a:t>As beam power levels increase, Target Module replacements could occur ~ 4 times per year</a:t>
            </a:r>
          </a:p>
          <a:p>
            <a:endParaRPr lang="en-US" smtClean="0"/>
          </a:p>
        </p:txBody>
      </p:sp>
      <p:pic>
        <p:nvPicPr>
          <p:cNvPr id="12291" name="Picture 46" descr="1"/>
          <p:cNvPicPr>
            <a:picLocks noChangeAspect="1" noChangeArrowheads="1"/>
          </p:cNvPicPr>
          <p:nvPr/>
        </p:nvPicPr>
        <p:blipFill>
          <a:blip r:embed="rId2"/>
          <a:srcRect/>
          <a:stretch>
            <a:fillRect/>
          </a:stretch>
        </p:blipFill>
        <p:spPr bwMode="auto">
          <a:xfrm>
            <a:off x="1905000" y="2971800"/>
            <a:ext cx="5341938" cy="346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111125" y="177800"/>
            <a:ext cx="8229600" cy="481013"/>
          </a:xfrm>
        </p:spPr>
        <p:txBody>
          <a:bodyPr/>
          <a:lstStyle/>
          <a:p>
            <a:r>
              <a:rPr lang="en-US" smtClean="0"/>
              <a:t>Issue 4: Thread galling</a:t>
            </a:r>
          </a:p>
        </p:txBody>
      </p:sp>
      <p:sp>
        <p:nvSpPr>
          <p:cNvPr id="39938" name="Rectangle 3"/>
          <p:cNvSpPr>
            <a:spLocks noGrp="1"/>
          </p:cNvSpPr>
          <p:nvPr>
            <p:ph type="body" idx="1"/>
          </p:nvPr>
        </p:nvSpPr>
        <p:spPr>
          <a:xfrm>
            <a:off x="111125" y="712788"/>
            <a:ext cx="8651875" cy="1878012"/>
          </a:xfrm>
        </p:spPr>
        <p:txBody>
          <a:bodyPr/>
          <a:lstStyle/>
          <a:p>
            <a:r>
              <a:rPr lang="en-US" sz="2000" smtClean="0"/>
              <a:t>Stainless steel fittings and fasteners are used extensively through out the process.  While galling has not been a problem to date the extreme consequences make it an ever present threat during remote operations.</a:t>
            </a:r>
          </a:p>
          <a:p>
            <a:r>
              <a:rPr lang="en-US" sz="2000" smtClean="0"/>
              <a:t>One of the single-bolt Grayloc connectors galled during pre-ops testing.  This lead to a policy of regularly using anti-seize on threads considered to be vulnerable.</a:t>
            </a:r>
          </a:p>
          <a:p>
            <a:r>
              <a:rPr lang="en-US" sz="2000" smtClean="0"/>
              <a:t>A means of remotely applying anti-seize on threads is currently being developed.  </a:t>
            </a:r>
          </a:p>
        </p:txBody>
      </p:sp>
      <p:pic>
        <p:nvPicPr>
          <p:cNvPr id="39939" name="Picture 5" descr="t7_21_09 014_xx.jpg"/>
          <p:cNvPicPr>
            <a:picLocks noChangeAspect="1"/>
          </p:cNvPicPr>
          <p:nvPr/>
        </p:nvPicPr>
        <p:blipFill>
          <a:blip r:embed="rId2"/>
          <a:srcRect/>
          <a:stretch>
            <a:fillRect/>
          </a:stretch>
        </p:blipFill>
        <p:spPr bwMode="auto">
          <a:xfrm>
            <a:off x="3581400" y="2590800"/>
            <a:ext cx="5392738" cy="3581400"/>
          </a:xfrm>
          <a:prstGeom prst="rect">
            <a:avLst/>
          </a:prstGeom>
          <a:noFill/>
          <a:ln w="9525">
            <a:noFill/>
            <a:miter lim="800000"/>
            <a:headEnd/>
            <a:tailEnd/>
          </a:ln>
        </p:spPr>
      </p:pic>
      <p:sp>
        <p:nvSpPr>
          <p:cNvPr id="39940" name="TextBox 4"/>
          <p:cNvSpPr txBox="1">
            <a:spLocks noChangeArrowheads="1"/>
          </p:cNvSpPr>
          <p:nvPr/>
        </p:nvSpPr>
        <p:spPr bwMode="auto">
          <a:xfrm>
            <a:off x="666750" y="5937250"/>
            <a:ext cx="2978150" cy="307975"/>
          </a:xfrm>
          <a:prstGeom prst="rect">
            <a:avLst/>
          </a:prstGeom>
          <a:noFill/>
          <a:ln w="9525">
            <a:noFill/>
            <a:miter lim="800000"/>
            <a:headEnd/>
            <a:tailEnd/>
          </a:ln>
        </p:spPr>
        <p:txBody>
          <a:bodyPr wrap="none">
            <a:spAutoFit/>
          </a:bodyPr>
          <a:lstStyle/>
          <a:p>
            <a:r>
              <a:rPr lang="en-US" sz="1400" b="1"/>
              <a:t>Removal of Coolant Line Jumper</a:t>
            </a:r>
          </a:p>
        </p:txBody>
      </p:sp>
      <p:sp>
        <p:nvSpPr>
          <p:cNvPr id="39941" name="TextBox 5"/>
          <p:cNvSpPr txBox="1">
            <a:spLocks noChangeArrowheads="1"/>
          </p:cNvSpPr>
          <p:nvPr/>
        </p:nvSpPr>
        <p:spPr bwMode="auto">
          <a:xfrm>
            <a:off x="1447800" y="3429000"/>
            <a:ext cx="1635125" cy="523875"/>
          </a:xfrm>
          <a:prstGeom prst="rect">
            <a:avLst/>
          </a:prstGeom>
          <a:noFill/>
          <a:ln w="9525">
            <a:noFill/>
            <a:miter lim="800000"/>
            <a:headEnd/>
            <a:tailEnd/>
          </a:ln>
        </p:spPr>
        <p:txBody>
          <a:bodyPr wrap="none">
            <a:spAutoFit/>
          </a:bodyPr>
          <a:lstStyle/>
          <a:p>
            <a:r>
              <a:rPr lang="en-US" sz="1400" b="1"/>
              <a:t>Anti-seize visible</a:t>
            </a:r>
          </a:p>
          <a:p>
            <a:r>
              <a:rPr lang="en-US" sz="1400" b="1"/>
              <a:t>on threads</a:t>
            </a:r>
          </a:p>
        </p:txBody>
      </p:sp>
      <p:cxnSp>
        <p:nvCxnSpPr>
          <p:cNvPr id="8" name="Straight Arrow Connector 7"/>
          <p:cNvCxnSpPr/>
          <p:nvPr/>
        </p:nvCxnSpPr>
        <p:spPr>
          <a:xfrm>
            <a:off x="2514600" y="3733800"/>
            <a:ext cx="3438525" cy="814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Issue 5: Maintenance Tool Reliability</a:t>
            </a:r>
          </a:p>
        </p:txBody>
      </p:sp>
      <p:sp>
        <p:nvSpPr>
          <p:cNvPr id="40962" name="Content Placeholder 2"/>
          <p:cNvSpPr>
            <a:spLocks noGrp="1"/>
          </p:cNvSpPr>
          <p:nvPr>
            <p:ph idx="1"/>
          </p:nvPr>
        </p:nvSpPr>
        <p:spPr>
          <a:xfrm>
            <a:off x="111125" y="762000"/>
            <a:ext cx="8229600" cy="5486400"/>
          </a:xfrm>
        </p:spPr>
        <p:txBody>
          <a:bodyPr/>
          <a:lstStyle/>
          <a:p>
            <a:r>
              <a:rPr lang="en-US" smtClean="0"/>
              <a:t>The remote handling equipment is the most complex and delicate equipment in the Service Bay</a:t>
            </a:r>
          </a:p>
          <a:p>
            <a:pPr lvl="1"/>
            <a:r>
              <a:rPr lang="en-US" smtClean="0"/>
              <a:t>Common issue in cells where light weight and dexterous tools are inherently less rugged than process equipment</a:t>
            </a:r>
          </a:p>
          <a:p>
            <a:r>
              <a:rPr lang="en-US" smtClean="0"/>
              <a:t>The SNS remote handling tooling performed well, however several delays were experienced</a:t>
            </a:r>
          </a:p>
          <a:p>
            <a:pPr lvl="1"/>
            <a:r>
              <a:rPr lang="en-US" smtClean="0"/>
              <a:t>Several servo-manipulator grip (finger) repairs</a:t>
            </a:r>
          </a:p>
          <a:p>
            <a:pPr lvl="1"/>
            <a:r>
              <a:rPr lang="en-US" smtClean="0"/>
              <a:t>Master-slave manipulator removal for hand repair</a:t>
            </a:r>
          </a:p>
          <a:p>
            <a:pPr lvl="1"/>
            <a:r>
              <a:rPr lang="en-US" smtClean="0"/>
              <a:t>Failure of a pneumatically-operated wrench</a:t>
            </a:r>
          </a:p>
          <a:p>
            <a:r>
              <a:rPr lang="en-US" smtClean="0"/>
              <a:t>Failures resulted in approximately 14 hours of lost time</a:t>
            </a:r>
          </a:p>
          <a:p>
            <a:r>
              <a:rPr lang="en-US" smtClean="0"/>
              <a:t>Tool failures compound operational difficulties by extending time and usage of the remote handling equipment leading to increased tool failures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a:xfrm>
            <a:off x="111125" y="177800"/>
            <a:ext cx="8229600" cy="487363"/>
          </a:xfrm>
        </p:spPr>
        <p:txBody>
          <a:bodyPr/>
          <a:lstStyle/>
          <a:p>
            <a:r>
              <a:rPr lang="en-US" smtClean="0"/>
              <a:t>Conclusion</a:t>
            </a:r>
          </a:p>
        </p:txBody>
      </p:sp>
      <p:sp>
        <p:nvSpPr>
          <p:cNvPr id="41986" name="Rectangle 3"/>
          <p:cNvSpPr>
            <a:spLocks noGrp="1"/>
          </p:cNvSpPr>
          <p:nvPr>
            <p:ph type="body" idx="1"/>
          </p:nvPr>
        </p:nvSpPr>
        <p:spPr>
          <a:xfrm>
            <a:off x="381000" y="1143000"/>
            <a:ext cx="8229600" cy="4616450"/>
          </a:xfrm>
        </p:spPr>
        <p:txBody>
          <a:bodyPr/>
          <a:lstStyle/>
          <a:p>
            <a:r>
              <a:rPr lang="en-US" smtClean="0"/>
              <a:t>The first SNS Target Module was successfully replaced during a planned 45-day facility maintenance shut-down.  </a:t>
            </a:r>
          </a:p>
          <a:p>
            <a:r>
              <a:rPr lang="en-US" u="sng" smtClean="0"/>
              <a:t>Planned</a:t>
            </a:r>
            <a:r>
              <a:rPr lang="en-US" smtClean="0"/>
              <a:t> target change-out operations fit within the design goal period of five days.</a:t>
            </a:r>
          </a:p>
          <a:p>
            <a:r>
              <a:rPr lang="en-US" u="sng" smtClean="0"/>
              <a:t>Un-planned</a:t>
            </a:r>
            <a:r>
              <a:rPr lang="en-US" smtClean="0"/>
              <a:t> events caused significant delays and highlighted areas in which the tooling, process components and operations can be improved.</a:t>
            </a:r>
          </a:p>
          <a:p>
            <a:r>
              <a:rPr lang="en-US" smtClean="0"/>
              <a:t>The un-planned events experienced are relevant to many mercury process system elements and therefore are of broad concern.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First SNS Target Replacement</a:t>
            </a:r>
          </a:p>
        </p:txBody>
      </p:sp>
      <p:sp>
        <p:nvSpPr>
          <p:cNvPr id="13314" name="Content Placeholder 2"/>
          <p:cNvSpPr>
            <a:spLocks noGrp="1"/>
          </p:cNvSpPr>
          <p:nvPr>
            <p:ph idx="1"/>
          </p:nvPr>
        </p:nvSpPr>
        <p:spPr>
          <a:xfrm>
            <a:off x="111125" y="1066800"/>
            <a:ext cx="8229600" cy="4229100"/>
          </a:xfrm>
        </p:spPr>
        <p:txBody>
          <a:bodyPr/>
          <a:lstStyle/>
          <a:p>
            <a:r>
              <a:rPr lang="en-US" smtClean="0"/>
              <a:t>Replacement of the target module was accomplished using only remote handling tooling and procedures (hands-on operations are not possible)</a:t>
            </a:r>
          </a:p>
          <a:p>
            <a:r>
              <a:rPr lang="en-US" smtClean="0"/>
              <a:t>While the tooling and procedures utilized enabled successful replacement of the target, several design and operational concerns were highlighted during the process</a:t>
            </a:r>
          </a:p>
          <a:p>
            <a:r>
              <a:rPr lang="en-US" smtClean="0"/>
              <a:t>The following charts give an overview of the target replacement process along with the insights gained</a:t>
            </a:r>
          </a:p>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111125" y="177800"/>
            <a:ext cx="8229600" cy="481013"/>
          </a:xfrm>
        </p:spPr>
        <p:txBody>
          <a:bodyPr/>
          <a:lstStyle/>
          <a:p>
            <a:r>
              <a:rPr lang="en-US" smtClean="0"/>
              <a:t>Target Change-out Environment</a:t>
            </a:r>
          </a:p>
        </p:txBody>
      </p:sp>
      <p:sp>
        <p:nvSpPr>
          <p:cNvPr id="14338" name="Rectangle 3"/>
          <p:cNvSpPr>
            <a:spLocks noGrp="1"/>
          </p:cNvSpPr>
          <p:nvPr>
            <p:ph type="body" idx="1"/>
          </p:nvPr>
        </p:nvSpPr>
        <p:spPr>
          <a:xfrm>
            <a:off x="152400" y="914400"/>
            <a:ext cx="8229600" cy="5297488"/>
          </a:xfrm>
        </p:spPr>
        <p:txBody>
          <a:bodyPr/>
          <a:lstStyle/>
          <a:p>
            <a:r>
              <a:rPr lang="en-US" smtClean="0"/>
              <a:t>A shielded “Target Service Bay” located downstream of the target-proton beam interaction monolith serves several key functions:</a:t>
            </a:r>
          </a:p>
          <a:p>
            <a:pPr lvl="1"/>
            <a:r>
              <a:rPr lang="en-US" smtClean="0"/>
              <a:t>Enclosure of the mercury process</a:t>
            </a:r>
          </a:p>
          <a:p>
            <a:pPr lvl="1"/>
            <a:r>
              <a:rPr lang="en-US" smtClean="0"/>
              <a:t>Maintenance of the mercury process equipment, including the target</a:t>
            </a:r>
          </a:p>
          <a:p>
            <a:pPr lvl="1"/>
            <a:r>
              <a:rPr lang="en-US" smtClean="0"/>
              <a:t>Processing and disposing of spent mercury processing equipment</a:t>
            </a:r>
          </a:p>
          <a:p>
            <a:pPr lvl="1"/>
            <a:r>
              <a:rPr lang="en-US" smtClean="0"/>
              <a:t>Constructed using 1 meter of high density concrete</a:t>
            </a:r>
          </a:p>
          <a:p>
            <a:r>
              <a:rPr lang="en-US" smtClean="0"/>
              <a:t>The Target Service Bay is designed for full remote operation.  An array of sophisticated remotely operable tooling is deployed inside the cell with a bridge mounted servo-manipulator as the key element.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111125" y="177800"/>
            <a:ext cx="8229600" cy="481013"/>
          </a:xfrm>
        </p:spPr>
        <p:txBody>
          <a:bodyPr/>
          <a:lstStyle/>
          <a:p>
            <a:r>
              <a:rPr lang="en-US" smtClean="0"/>
              <a:t>Target Service Bay</a:t>
            </a:r>
          </a:p>
        </p:txBody>
      </p:sp>
      <p:pic>
        <p:nvPicPr>
          <p:cNvPr id="15362" name="Picture 4" descr="Hot Cell ISO"/>
          <p:cNvPicPr>
            <a:picLocks noChangeAspect="1" noChangeArrowheads="1"/>
          </p:cNvPicPr>
          <p:nvPr/>
        </p:nvPicPr>
        <p:blipFill>
          <a:blip r:embed="rId2"/>
          <a:srcRect/>
          <a:stretch>
            <a:fillRect/>
          </a:stretch>
        </p:blipFill>
        <p:spPr bwMode="auto">
          <a:xfrm>
            <a:off x="152400" y="685800"/>
            <a:ext cx="8610600" cy="557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111125" y="177800"/>
            <a:ext cx="8229600" cy="487363"/>
          </a:xfrm>
        </p:spPr>
        <p:txBody>
          <a:bodyPr/>
          <a:lstStyle/>
          <a:p>
            <a:r>
              <a:rPr lang="en-US" smtClean="0"/>
              <a:t>Target Service Bay</a:t>
            </a:r>
          </a:p>
        </p:txBody>
      </p:sp>
      <p:pic>
        <p:nvPicPr>
          <p:cNvPr id="16386" name="Picture 4" descr="4118-2005_bay"/>
          <p:cNvPicPr>
            <a:picLocks noChangeAspect="1" noChangeArrowheads="1"/>
          </p:cNvPicPr>
          <p:nvPr/>
        </p:nvPicPr>
        <p:blipFill>
          <a:blip r:embed="rId2"/>
          <a:srcRect/>
          <a:stretch>
            <a:fillRect/>
          </a:stretch>
        </p:blipFill>
        <p:spPr bwMode="auto">
          <a:xfrm>
            <a:off x="1143000" y="1066800"/>
            <a:ext cx="7543800" cy="4932363"/>
          </a:xfrm>
          <a:prstGeom prst="rect">
            <a:avLst/>
          </a:prstGeom>
          <a:noFill/>
          <a:ln w="9525">
            <a:noFill/>
            <a:miter lim="800000"/>
            <a:headEnd/>
            <a:tailEnd/>
          </a:ln>
        </p:spPr>
      </p:pic>
      <p:sp>
        <p:nvSpPr>
          <p:cNvPr id="16387" name="Text Box 5"/>
          <p:cNvSpPr txBox="1">
            <a:spLocks noChangeArrowheads="1"/>
          </p:cNvSpPr>
          <p:nvPr/>
        </p:nvSpPr>
        <p:spPr bwMode="auto">
          <a:xfrm>
            <a:off x="6096000" y="533400"/>
            <a:ext cx="1430338" cy="307975"/>
          </a:xfrm>
          <a:prstGeom prst="rect">
            <a:avLst/>
          </a:prstGeom>
          <a:noFill/>
          <a:ln w="9525">
            <a:noFill/>
            <a:miter lim="800000"/>
            <a:headEnd/>
            <a:tailEnd/>
          </a:ln>
        </p:spPr>
        <p:txBody>
          <a:bodyPr wrap="none">
            <a:spAutoFit/>
          </a:bodyPr>
          <a:lstStyle/>
          <a:p>
            <a:r>
              <a:rPr lang="en-US" sz="1400" b="1"/>
              <a:t>Mercury Pump</a:t>
            </a:r>
          </a:p>
        </p:txBody>
      </p:sp>
      <p:sp>
        <p:nvSpPr>
          <p:cNvPr id="16388" name="Text Box 6"/>
          <p:cNvSpPr txBox="1">
            <a:spLocks noChangeArrowheads="1"/>
          </p:cNvSpPr>
          <p:nvPr/>
        </p:nvSpPr>
        <p:spPr bwMode="auto">
          <a:xfrm>
            <a:off x="2590800" y="685800"/>
            <a:ext cx="1755775" cy="307975"/>
          </a:xfrm>
          <a:prstGeom prst="rect">
            <a:avLst/>
          </a:prstGeom>
          <a:noFill/>
          <a:ln w="9525">
            <a:noFill/>
            <a:miter lim="800000"/>
            <a:headEnd/>
            <a:tailEnd/>
          </a:ln>
        </p:spPr>
        <p:txBody>
          <a:bodyPr wrap="none">
            <a:spAutoFit/>
          </a:bodyPr>
          <a:lstStyle/>
          <a:p>
            <a:r>
              <a:rPr lang="en-US" sz="1400" b="1"/>
              <a:t>Servo-Manipulator</a:t>
            </a:r>
          </a:p>
        </p:txBody>
      </p:sp>
      <p:sp>
        <p:nvSpPr>
          <p:cNvPr id="16389" name="Text Box 7"/>
          <p:cNvSpPr txBox="1">
            <a:spLocks noChangeArrowheads="1"/>
          </p:cNvSpPr>
          <p:nvPr/>
        </p:nvSpPr>
        <p:spPr bwMode="auto">
          <a:xfrm>
            <a:off x="228600" y="1600200"/>
            <a:ext cx="717550" cy="523875"/>
          </a:xfrm>
          <a:prstGeom prst="rect">
            <a:avLst/>
          </a:prstGeom>
          <a:noFill/>
          <a:ln w="9525">
            <a:noFill/>
            <a:miter lim="800000"/>
            <a:headEnd/>
            <a:tailEnd/>
          </a:ln>
        </p:spPr>
        <p:txBody>
          <a:bodyPr wrap="none">
            <a:spAutoFit/>
          </a:bodyPr>
          <a:lstStyle/>
          <a:p>
            <a:r>
              <a:rPr lang="en-US" sz="1400" b="1"/>
              <a:t>Target</a:t>
            </a:r>
          </a:p>
          <a:p>
            <a:r>
              <a:rPr lang="en-US" sz="1400" b="1"/>
              <a:t>Cart</a:t>
            </a:r>
          </a:p>
        </p:txBody>
      </p:sp>
      <p:sp>
        <p:nvSpPr>
          <p:cNvPr id="16390" name="Line 8"/>
          <p:cNvSpPr>
            <a:spLocks noChangeShapeType="1"/>
          </p:cNvSpPr>
          <p:nvPr/>
        </p:nvSpPr>
        <p:spPr bwMode="auto">
          <a:xfrm>
            <a:off x="838200" y="1905000"/>
            <a:ext cx="3581400" cy="1447800"/>
          </a:xfrm>
          <a:prstGeom prst="line">
            <a:avLst/>
          </a:prstGeom>
          <a:noFill/>
          <a:ln w="38100">
            <a:solidFill>
              <a:srgbClr val="C00000"/>
            </a:solidFill>
            <a:round/>
            <a:headEnd/>
            <a:tailEnd type="triangle" w="med" len="med"/>
          </a:ln>
        </p:spPr>
        <p:txBody>
          <a:bodyPr/>
          <a:lstStyle/>
          <a:p>
            <a:endParaRPr lang="en-US"/>
          </a:p>
        </p:txBody>
      </p:sp>
      <p:sp>
        <p:nvSpPr>
          <p:cNvPr id="16391" name="Line 9"/>
          <p:cNvSpPr>
            <a:spLocks noChangeShapeType="1"/>
          </p:cNvSpPr>
          <p:nvPr/>
        </p:nvSpPr>
        <p:spPr bwMode="auto">
          <a:xfrm>
            <a:off x="3581400" y="990600"/>
            <a:ext cx="1600200" cy="1905000"/>
          </a:xfrm>
          <a:prstGeom prst="line">
            <a:avLst/>
          </a:prstGeom>
          <a:noFill/>
          <a:ln w="38100">
            <a:solidFill>
              <a:srgbClr val="C00000"/>
            </a:solidFill>
            <a:round/>
            <a:headEnd/>
            <a:tailEnd type="triangle" w="med" len="med"/>
          </a:ln>
        </p:spPr>
        <p:txBody>
          <a:bodyPr/>
          <a:lstStyle/>
          <a:p>
            <a:endParaRPr lang="en-US"/>
          </a:p>
        </p:txBody>
      </p:sp>
      <p:sp>
        <p:nvSpPr>
          <p:cNvPr id="16392" name="Line 10"/>
          <p:cNvSpPr>
            <a:spLocks noChangeShapeType="1"/>
          </p:cNvSpPr>
          <p:nvPr/>
        </p:nvSpPr>
        <p:spPr bwMode="auto">
          <a:xfrm flipH="1">
            <a:off x="5867400" y="838200"/>
            <a:ext cx="838200" cy="2743200"/>
          </a:xfrm>
          <a:prstGeom prst="line">
            <a:avLst/>
          </a:prstGeom>
          <a:noFill/>
          <a:ln w="38100">
            <a:solidFill>
              <a:srgbClr val="C00000"/>
            </a:solidFill>
            <a:round/>
            <a:headEnd/>
            <a:tailEnd type="triangle" w="med" len="med"/>
          </a:ln>
        </p:spPr>
        <p:txBody>
          <a:bodyPr/>
          <a:lstStyle/>
          <a:p>
            <a:endParaRPr lang="en-US"/>
          </a:p>
        </p:txBody>
      </p:sp>
      <p:sp>
        <p:nvSpPr>
          <p:cNvPr id="16393" name="TextBox 9"/>
          <p:cNvSpPr txBox="1">
            <a:spLocks noChangeArrowheads="1"/>
          </p:cNvSpPr>
          <p:nvPr/>
        </p:nvSpPr>
        <p:spPr bwMode="auto">
          <a:xfrm>
            <a:off x="1038225" y="5924550"/>
            <a:ext cx="4891088" cy="369888"/>
          </a:xfrm>
          <a:prstGeom prst="rect">
            <a:avLst/>
          </a:prstGeom>
          <a:noFill/>
          <a:ln w="9525">
            <a:noFill/>
            <a:miter lim="800000"/>
            <a:headEnd/>
            <a:tailEnd/>
          </a:ln>
        </p:spPr>
        <p:txBody>
          <a:bodyPr wrap="none">
            <a:spAutoFit/>
          </a:bodyPr>
          <a:lstStyle/>
          <a:p>
            <a:r>
              <a:rPr lang="en-US" b="1"/>
              <a:t>Service Bay Size:  31.4 meters x 4.3 meters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altLang="en-US" smtClean="0"/>
              <a:t>Telerob EMSM 2B Servo-Manipulator</a:t>
            </a:r>
          </a:p>
        </p:txBody>
      </p:sp>
      <p:sp>
        <p:nvSpPr>
          <p:cNvPr id="17410" name="Rectangle 3"/>
          <p:cNvSpPr>
            <a:spLocks noGrp="1"/>
          </p:cNvSpPr>
          <p:nvPr>
            <p:ph type="body" idx="1"/>
          </p:nvPr>
        </p:nvSpPr>
        <p:spPr>
          <a:xfrm>
            <a:off x="304800" y="990600"/>
            <a:ext cx="4648200" cy="5313363"/>
          </a:xfrm>
        </p:spPr>
        <p:txBody>
          <a:bodyPr/>
          <a:lstStyle/>
          <a:p>
            <a:pPr marL="173038" indent="-173038"/>
            <a:r>
              <a:rPr lang="en-US" smtClean="0"/>
              <a:t>The servo-manipulator is the defining feature of the SNS hot cell:</a:t>
            </a:r>
          </a:p>
          <a:p>
            <a:pPr marL="569913" lvl="1" indent="-173038"/>
            <a:r>
              <a:rPr lang="en-US" altLang="en-US" sz="1800" smtClean="0"/>
              <a:t>Dual-arm, high performance servo-manipulator provides full cell coverage.</a:t>
            </a:r>
          </a:p>
          <a:p>
            <a:pPr marL="569913" lvl="1" indent="-173038"/>
            <a:r>
              <a:rPr lang="en-US" altLang="en-US" sz="1800" smtClean="0"/>
              <a:t>Mounted on a 4-degress of freedom bridge and boom system.</a:t>
            </a:r>
          </a:p>
          <a:p>
            <a:pPr marL="569913" lvl="1" indent="-173038"/>
            <a:r>
              <a:rPr lang="en-US" altLang="en-US" sz="1800" smtClean="0"/>
              <a:t>Master arm position control with Force Feedback</a:t>
            </a:r>
          </a:p>
          <a:p>
            <a:pPr marL="569913" lvl="1" indent="-173038"/>
            <a:r>
              <a:rPr lang="en-US" altLang="en-US" sz="1800" smtClean="0"/>
              <a:t>Digital Control</a:t>
            </a:r>
          </a:p>
          <a:p>
            <a:pPr marL="569913" lvl="1" indent="-173038"/>
            <a:r>
              <a:rPr lang="en-US" altLang="en-US" sz="1800" smtClean="0"/>
              <a:t>50 lb Continuous Capacity/100 lb peak.</a:t>
            </a:r>
          </a:p>
          <a:p>
            <a:pPr marL="569913" lvl="1" indent="-173038"/>
            <a:r>
              <a:rPr lang="en-US" altLang="en-US" sz="1800" smtClean="0"/>
              <a:t>Three On-Board CCTV Cameras</a:t>
            </a:r>
          </a:p>
          <a:p>
            <a:pPr marL="569913" lvl="1" indent="-173038"/>
            <a:r>
              <a:rPr lang="en-US" altLang="en-US" sz="1800" smtClean="0"/>
              <a:t>500 lb capacity Aux Hoist</a:t>
            </a:r>
          </a:p>
          <a:p>
            <a:pPr marL="173038" indent="-173038">
              <a:buFont typeface="Arial" charset="0"/>
              <a:buNone/>
            </a:pPr>
            <a:endParaRPr lang="en-US" altLang="en-US" sz="2500" smtClean="0">
              <a:latin typeface="Times New Roman MT Extra Bold"/>
            </a:endParaRPr>
          </a:p>
          <a:p>
            <a:pPr marL="173038" indent="-173038"/>
            <a:endParaRPr lang="en-US" altLang="en-US" sz="2500" smtClean="0">
              <a:latin typeface="Times New Roman MT Extra Bold"/>
            </a:endParaRPr>
          </a:p>
        </p:txBody>
      </p:sp>
      <p:pic>
        <p:nvPicPr>
          <p:cNvPr id="17411" name="Picture 4" descr="sns-4134-2005"/>
          <p:cNvPicPr>
            <a:picLocks noChangeAspect="1" noChangeArrowheads="1"/>
          </p:cNvPicPr>
          <p:nvPr/>
        </p:nvPicPr>
        <p:blipFill>
          <a:blip r:embed="rId2"/>
          <a:srcRect/>
          <a:stretch>
            <a:fillRect/>
          </a:stretch>
        </p:blipFill>
        <p:spPr bwMode="auto">
          <a:xfrm>
            <a:off x="5181600" y="1600200"/>
            <a:ext cx="2692400" cy="4038600"/>
          </a:xfrm>
          <a:prstGeom prst="rect">
            <a:avLst/>
          </a:prstGeom>
          <a:noFill/>
          <a:ln w="9525">
            <a:noFill/>
            <a:miter lim="800000"/>
            <a:headEnd/>
            <a:tailEnd/>
          </a:ln>
        </p:spPr>
      </p:pic>
      <p:sp>
        <p:nvSpPr>
          <p:cNvPr id="17412" name="TextBox 4"/>
          <p:cNvSpPr txBox="1">
            <a:spLocks noChangeArrowheads="1"/>
          </p:cNvSpPr>
          <p:nvPr/>
        </p:nvSpPr>
        <p:spPr bwMode="auto">
          <a:xfrm>
            <a:off x="5791200" y="762000"/>
            <a:ext cx="2813050" cy="369888"/>
          </a:xfrm>
          <a:prstGeom prst="rect">
            <a:avLst/>
          </a:prstGeom>
          <a:noFill/>
          <a:ln w="9525">
            <a:noFill/>
            <a:miter lim="800000"/>
            <a:headEnd/>
            <a:tailEnd/>
          </a:ln>
        </p:spPr>
        <p:txBody>
          <a:bodyPr wrap="none">
            <a:spAutoFit/>
          </a:bodyPr>
          <a:lstStyle/>
          <a:p>
            <a:r>
              <a:rPr lang="en-US"/>
              <a:t>Master-Slave Manipulator</a:t>
            </a:r>
          </a:p>
        </p:txBody>
      </p:sp>
      <p:sp>
        <p:nvSpPr>
          <p:cNvPr id="17413" name="TextBox 5"/>
          <p:cNvSpPr txBox="1">
            <a:spLocks noChangeArrowheads="1"/>
          </p:cNvSpPr>
          <p:nvPr/>
        </p:nvSpPr>
        <p:spPr bwMode="auto">
          <a:xfrm>
            <a:off x="4419600" y="5715000"/>
            <a:ext cx="2070100" cy="369888"/>
          </a:xfrm>
          <a:prstGeom prst="rect">
            <a:avLst/>
          </a:prstGeom>
          <a:noFill/>
          <a:ln w="9525">
            <a:noFill/>
            <a:miter lim="800000"/>
            <a:headEnd/>
            <a:tailEnd/>
          </a:ln>
        </p:spPr>
        <p:txBody>
          <a:bodyPr wrap="none">
            <a:spAutoFit/>
          </a:bodyPr>
          <a:lstStyle/>
          <a:p>
            <a:r>
              <a:rPr lang="en-US"/>
              <a:t>Servo-Manipulator</a:t>
            </a:r>
          </a:p>
        </p:txBody>
      </p:sp>
      <p:cxnSp>
        <p:nvCxnSpPr>
          <p:cNvPr id="8" name="Straight Arrow Connector 7"/>
          <p:cNvCxnSpPr>
            <a:stCxn id="17412" idx="2"/>
          </p:cNvCxnSpPr>
          <p:nvPr/>
        </p:nvCxnSpPr>
        <p:spPr>
          <a:xfrm rot="5400000">
            <a:off x="5526882" y="2367756"/>
            <a:ext cx="2906712" cy="434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17413" idx="0"/>
          </p:cNvCxnSpPr>
          <p:nvPr/>
        </p:nvCxnSpPr>
        <p:spPr>
          <a:xfrm rot="5400000" flipH="1" flipV="1">
            <a:off x="4784725" y="4403725"/>
            <a:ext cx="1981200" cy="6413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111125" y="177800"/>
            <a:ext cx="8229600" cy="481013"/>
          </a:xfrm>
        </p:spPr>
        <p:txBody>
          <a:bodyPr/>
          <a:lstStyle/>
          <a:p>
            <a:r>
              <a:rPr lang="en-US" smtClean="0"/>
              <a:t>Maintenance Equipment</a:t>
            </a:r>
          </a:p>
        </p:txBody>
      </p:sp>
      <p:sp>
        <p:nvSpPr>
          <p:cNvPr id="18434" name="Rectangle 3"/>
          <p:cNvSpPr>
            <a:spLocks noGrp="1"/>
          </p:cNvSpPr>
          <p:nvPr>
            <p:ph type="body" idx="1"/>
          </p:nvPr>
        </p:nvSpPr>
        <p:spPr>
          <a:xfrm>
            <a:off x="381000" y="685800"/>
            <a:ext cx="8229600" cy="2160588"/>
          </a:xfrm>
        </p:spPr>
        <p:txBody>
          <a:bodyPr/>
          <a:lstStyle/>
          <a:p>
            <a:r>
              <a:rPr lang="en-US" sz="2400" smtClean="0"/>
              <a:t>Four window workstations each containing a pair of master-slave manipulators are built-into the target service bay.  Only one is workstation is dedicated to target change-out.</a:t>
            </a:r>
          </a:p>
          <a:p>
            <a:r>
              <a:rPr lang="en-US" sz="2400" smtClean="0"/>
              <a:t>The servo-manipulator is required to perform most operations including bolt torquing, tool transport, inspections and precision operations.</a:t>
            </a:r>
          </a:p>
        </p:txBody>
      </p:sp>
      <p:pic>
        <p:nvPicPr>
          <p:cNvPr id="18435" name="Picture 4" descr="7_21_09 031_xx.jpg"/>
          <p:cNvPicPr>
            <a:picLocks noChangeAspect="1"/>
          </p:cNvPicPr>
          <p:nvPr/>
        </p:nvPicPr>
        <p:blipFill>
          <a:blip r:embed="rId2"/>
          <a:srcRect/>
          <a:stretch>
            <a:fillRect/>
          </a:stretch>
        </p:blipFill>
        <p:spPr bwMode="auto">
          <a:xfrm>
            <a:off x="3581400" y="2552700"/>
            <a:ext cx="5162550" cy="3429000"/>
          </a:xfrm>
          <a:prstGeom prst="rect">
            <a:avLst/>
          </a:prstGeom>
          <a:noFill/>
          <a:ln w="9525">
            <a:noFill/>
            <a:miter lim="800000"/>
            <a:headEnd/>
            <a:tailEnd/>
          </a:ln>
        </p:spPr>
      </p:pic>
      <p:sp>
        <p:nvSpPr>
          <p:cNvPr id="18436" name="TextBox 6"/>
          <p:cNvSpPr txBox="1">
            <a:spLocks noChangeArrowheads="1"/>
          </p:cNvSpPr>
          <p:nvPr/>
        </p:nvSpPr>
        <p:spPr bwMode="auto">
          <a:xfrm>
            <a:off x="5943600" y="5943600"/>
            <a:ext cx="2873375" cy="304800"/>
          </a:xfrm>
          <a:prstGeom prst="rect">
            <a:avLst/>
          </a:prstGeom>
          <a:noFill/>
          <a:ln w="9525">
            <a:noFill/>
            <a:miter lim="800000"/>
            <a:headEnd/>
            <a:tailEnd/>
          </a:ln>
        </p:spPr>
        <p:txBody>
          <a:bodyPr wrap="none">
            <a:spAutoFit/>
          </a:bodyPr>
          <a:lstStyle/>
          <a:p>
            <a:r>
              <a:rPr lang="en-US" sz="1400" b="1"/>
              <a:t>Remote Handling Control Room</a:t>
            </a:r>
          </a:p>
        </p:txBody>
      </p:sp>
      <p:pic>
        <p:nvPicPr>
          <p:cNvPr id="18437" name="Picture 6" descr="DSCN4618"/>
          <p:cNvPicPr>
            <a:picLocks noChangeAspect="1" noChangeArrowheads="1"/>
          </p:cNvPicPr>
          <p:nvPr/>
        </p:nvPicPr>
        <p:blipFill>
          <a:blip r:embed="rId3"/>
          <a:srcRect/>
          <a:stretch>
            <a:fillRect/>
          </a:stretch>
        </p:blipFill>
        <p:spPr bwMode="auto">
          <a:xfrm>
            <a:off x="304800" y="2895600"/>
            <a:ext cx="2571750" cy="3429000"/>
          </a:xfrm>
          <a:prstGeom prst="rect">
            <a:avLst/>
          </a:prstGeom>
          <a:noFill/>
          <a:ln w="9525">
            <a:noFill/>
            <a:miter lim="800000"/>
            <a:headEnd/>
            <a:tailEnd/>
          </a:ln>
        </p:spPr>
      </p:pic>
      <p:sp>
        <p:nvSpPr>
          <p:cNvPr id="18438" name="Text Box 7"/>
          <p:cNvSpPr txBox="1">
            <a:spLocks noChangeArrowheads="1"/>
          </p:cNvSpPr>
          <p:nvPr/>
        </p:nvSpPr>
        <p:spPr bwMode="auto">
          <a:xfrm>
            <a:off x="2886075" y="6105525"/>
            <a:ext cx="1838325" cy="304800"/>
          </a:xfrm>
          <a:prstGeom prst="rect">
            <a:avLst/>
          </a:prstGeom>
          <a:noFill/>
          <a:ln w="9525" algn="ctr">
            <a:noFill/>
            <a:miter lim="800000"/>
            <a:headEnd/>
            <a:tailEnd/>
          </a:ln>
        </p:spPr>
        <p:txBody>
          <a:bodyPr wrap="none">
            <a:spAutoFit/>
          </a:bodyPr>
          <a:lstStyle/>
          <a:p>
            <a:r>
              <a:rPr lang="en-US" sz="1400" b="1"/>
              <a:t>Manipulator Gallery</a:t>
            </a:r>
          </a:p>
        </p:txBody>
      </p:sp>
    </p:spTree>
  </p:cSld>
  <p:clrMapOvr>
    <a:masterClrMapping/>
  </p:clrMapOvr>
</p:sld>
</file>

<file path=ppt/theme/theme1.xml><?xml version="1.0" encoding="utf-8"?>
<a:theme xmlns:a="http://schemas.openxmlformats.org/drawingml/2006/main" name="Office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5984</TotalTime>
  <Words>1999</Words>
  <Application>Microsoft Office PowerPoint</Application>
  <PresentationFormat>On-screen Show (4:3)</PresentationFormat>
  <Paragraphs>194</Paragraphs>
  <Slides>32</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32</vt:i4>
      </vt:variant>
    </vt:vector>
  </HeadingPairs>
  <TitlesOfParts>
    <vt:vector size="40" baseType="lpstr">
      <vt:lpstr>Arial</vt:lpstr>
      <vt:lpstr>Arial Black</vt:lpstr>
      <vt:lpstr>Arial Narrow</vt:lpstr>
      <vt:lpstr>Calibri</vt:lpstr>
      <vt:lpstr>Times New Roman</vt:lpstr>
      <vt:lpstr>Times New Roman MT Extra Bold</vt:lpstr>
      <vt:lpstr>Office Theme</vt:lpstr>
      <vt:lpstr>Office Theme</vt:lpstr>
      <vt:lpstr>First SNS Target Replacement Experience</vt:lpstr>
      <vt:lpstr>Overview</vt:lpstr>
      <vt:lpstr>First SNS Target Replacement</vt:lpstr>
      <vt:lpstr>First SNS Target Replacement</vt:lpstr>
      <vt:lpstr>Target Change-out Environment</vt:lpstr>
      <vt:lpstr>Target Service Bay</vt:lpstr>
      <vt:lpstr>Target Service Bay</vt:lpstr>
      <vt:lpstr>Telerob EMSM 2B Servo-Manipulator</vt:lpstr>
      <vt:lpstr>Maintenance Equipment</vt:lpstr>
      <vt:lpstr>Mercury Process Configuration</vt:lpstr>
      <vt:lpstr>Mercury Process Configuration</vt:lpstr>
      <vt:lpstr>Radiation Environment</vt:lpstr>
      <vt:lpstr>Radiation Environment</vt:lpstr>
      <vt:lpstr>Contamination Environment</vt:lpstr>
      <vt:lpstr>Mercury Vapor Environment</vt:lpstr>
      <vt:lpstr>Mercury Vapor Environment</vt:lpstr>
      <vt:lpstr>Mercury Vapor Environment</vt:lpstr>
      <vt:lpstr>Mercury Vapor Environment</vt:lpstr>
      <vt:lpstr>General Reliability Considerations</vt:lpstr>
      <vt:lpstr>Major Target Replacement Operations</vt:lpstr>
      <vt:lpstr>Planning versus Experience</vt:lpstr>
      <vt:lpstr>Issue 1:  System Connection Test Difficulties</vt:lpstr>
      <vt:lpstr>Issue 1:  System Connection Test Difficulties</vt:lpstr>
      <vt:lpstr>Issue 1:  System Connection Test Difficulties</vt:lpstr>
      <vt:lpstr>Issue 1:  System Connections</vt:lpstr>
      <vt:lpstr>Issue 2: Counter-intuitive Target Cart Locking Mechanism</vt:lpstr>
      <vt:lpstr>Issue 2: Counter-intuitive Target Cart Locking Mechanism</vt:lpstr>
      <vt:lpstr>Issue 2: Counter-intuitive Target Cart Locking Mechanism</vt:lpstr>
      <vt:lpstr>Issue 3: Torque Tools</vt:lpstr>
      <vt:lpstr>Issue 4: Thread galling</vt:lpstr>
      <vt:lpstr>Issue 5: Maintenance Tool Reliability</vt:lpstr>
      <vt:lpstr>Conclusion</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Kirk T McDonald</cp:lastModifiedBy>
  <cp:revision>142</cp:revision>
  <dcterms:created xsi:type="dcterms:W3CDTF">2008-12-09T14:49:43Z</dcterms:created>
  <dcterms:modified xsi:type="dcterms:W3CDTF">2009-10-20T13:41:46Z</dcterms:modified>
</cp:coreProperties>
</file>