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3" r:id="rId3"/>
    <p:sldId id="323" r:id="rId4"/>
    <p:sldId id="316" r:id="rId5"/>
    <p:sldId id="289" r:id="rId6"/>
    <p:sldId id="318" r:id="rId7"/>
    <p:sldId id="317" r:id="rId8"/>
    <p:sldId id="319" r:id="rId9"/>
    <p:sldId id="320" r:id="rId10"/>
    <p:sldId id="321" r:id="rId11"/>
    <p:sldId id="295" r:id="rId12"/>
    <p:sldId id="296" r:id="rId13"/>
    <p:sldId id="307" r:id="rId14"/>
    <p:sldId id="315" r:id="rId15"/>
    <p:sldId id="310" r:id="rId16"/>
    <p:sldId id="312" r:id="rId17"/>
    <p:sldId id="313" r:id="rId18"/>
    <p:sldId id="314" r:id="rId19"/>
    <p:sldId id="322" r:id="rId20"/>
    <p:sldId id="282" r:id="rId21"/>
    <p:sldId id="301" r:id="rId22"/>
  </p:sldIdLst>
  <p:sldSz cx="9144000" cy="6858000" type="screen4x3"/>
  <p:notesSz cx="7315200" cy="96012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59" autoAdjust="0"/>
  </p:normalViewPr>
  <p:slideViewPr>
    <p:cSldViewPr>
      <p:cViewPr varScale="1">
        <p:scale>
          <a:sx n="99" d="100"/>
          <a:sy n="99" d="100"/>
        </p:scale>
        <p:origin x="8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80" y="-8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47AC91F-C593-41FE-BBE1-85345D262C66}" type="datetimeFigureOut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61A45F7-B164-42F8-B254-685A52F021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09268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AEA95A4-474D-4F08-A040-20406384F51D}" type="datetimeFigureOut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0AF21EB-EFBF-415A-9940-D6C27554D1C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938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21EB-EFBF-415A-9940-D6C27554D1C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28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21EB-EFBF-415A-9940-D6C27554D1C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5077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21EB-EFBF-415A-9940-D6C27554D1C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161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AF21EB-EFBF-415A-9940-D6C27554D1C1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332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6A9E2B1-3CFC-4772-B886-CA64E56F48D0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67298-58D9-49E6-B852-A851E564DED2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1941B-6C23-4E0B-8F0D-5A1A4C47A6D6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EF6F-4196-4AB5-8643-7AF870EBFD84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dirty="0" smtClean="0"/>
              <a:t>单击此处编辑母版文本样式</a:t>
            </a:r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4AF00-86ED-4232-999B-733E71FF8FC2}" type="datetime1">
              <a:rPr lang="zh-CN" altLang="en-US" smtClean="0"/>
              <a:t>2015/8/18</a:t>
            </a:fld>
            <a:endParaRPr lang="zh-CN" altLang="en-US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altLang="zh-CN" smtClean="0"/>
              <a:t>NuFact15 @ Rio de Janeiro</a:t>
            </a:r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900F7-8030-47FE-8CDC-0998662D24BB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E9995-4D21-4727-8525-DABFA570D224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A17-FBAB-48DE-B793-8456C29F774D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D2030-A6E6-4BFE-8C33-3CF250AF48AE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直接连接符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9DC07-166D-43B3-98B7-6C7DAF319FCC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内容占位符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033C0-79D9-4387-ACBE-9CF42F416FA2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0A0A3D5-BD45-48EE-B7BA-7AE85F86683F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8" name="直接连接符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接连接符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14524" y="156754"/>
            <a:ext cx="2390778" cy="4238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9200" y="2204864"/>
            <a:ext cx="6858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4400" dirty="0" smtClean="0"/>
              <a:t>Studies </a:t>
            </a:r>
            <a:r>
              <a:rPr lang="en-US" altLang="zh-CN" sz="4400" dirty="0"/>
              <a:t>on charge selection at </a:t>
            </a:r>
            <a:r>
              <a:rPr lang="en-US" altLang="zh-CN" sz="4400" dirty="0" smtClean="0"/>
              <a:t>MOMENT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4660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altLang="zh-CN" sz="2800" dirty="0" err="1" smtClean="0"/>
              <a:t>Yingpeng</a:t>
            </a:r>
            <a:r>
              <a:rPr lang="en-US" altLang="zh-CN" sz="2800" dirty="0" smtClean="0"/>
              <a:t> Song</a:t>
            </a:r>
          </a:p>
          <a:p>
            <a:pPr algn="ctr"/>
            <a:r>
              <a:rPr lang="en-US" altLang="zh-CN" sz="2800" dirty="0" smtClean="0"/>
              <a:t>Jingyu Tang,  Hantao Jing,  Zhihui Li</a:t>
            </a:r>
          </a:p>
          <a:p>
            <a:pPr algn="ctr"/>
            <a:endParaRPr lang="en-US" altLang="zh-CN" sz="2800" dirty="0" smtClean="0"/>
          </a:p>
          <a:p>
            <a:pPr algn="ctr"/>
            <a:r>
              <a:rPr lang="en-US" altLang="zh-CN" sz="2800" dirty="0"/>
              <a:t>August </a:t>
            </a:r>
            <a:r>
              <a:rPr lang="en-US" altLang="zh-CN" sz="2800" dirty="0" smtClean="0"/>
              <a:t>11, 2015</a:t>
            </a:r>
            <a:endParaRPr lang="zh-CN" altLang="en-US" sz="2800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CBF47-92DE-4559-8711-71E9060F5F43}" type="datetime1">
              <a:rPr lang="zh-CN" altLang="en-US" smtClean="0"/>
              <a:t>2015/8/18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860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The distribution of pi+ at entrance of selection </a:t>
            </a:r>
            <a:r>
              <a:rPr lang="en-US" altLang="zh-CN" sz="2400" dirty="0" smtClean="0"/>
              <a:t>section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The density of x and y phase plane </a:t>
            </a:r>
            <a:endParaRPr lang="zh-CN" alt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9" y="2060848"/>
            <a:ext cx="4355975" cy="329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848"/>
            <a:ext cx="4399006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E0400-51A1-49DD-851E-F4E0CD8024F6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9" name="TextBox 11"/>
          <p:cNvSpPr txBox="1"/>
          <p:nvPr/>
        </p:nvSpPr>
        <p:spPr>
          <a:xfrm>
            <a:off x="798820" y="5449074"/>
            <a:ext cx="77048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Considering the acceptance of the </a:t>
            </a:r>
            <a:r>
              <a:rPr lang="en-US" altLang="zh-CN" sz="2000" dirty="0" smtClean="0"/>
              <a:t>downstream beamline,  we choose an emittance of 200mm*450 </a:t>
            </a:r>
            <a:r>
              <a:rPr lang="en-US" altLang="zh-CN" sz="2000" dirty="0" err="1" smtClean="0"/>
              <a:t>mrad</a:t>
            </a:r>
            <a:r>
              <a:rPr lang="en-US" altLang="zh-CN" sz="2000" dirty="0" smtClean="0"/>
              <a:t> to transport, it will not cut the core of the beam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219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of particle loss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Mu+ transport efficiency  VS   momentum and emittance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>
              <a:buNone/>
            </a:pPr>
            <a:endParaRPr lang="en-US" altLang="zh-CN" sz="2400" dirty="0" smtClean="0"/>
          </a:p>
          <a:p>
            <a:pPr marL="0" indent="0">
              <a:buNone/>
            </a:pPr>
            <a:r>
              <a:rPr lang="en-US" altLang="zh-CN" sz="2400" dirty="0" smtClean="0"/>
              <a:t>The curve is obtained from linear lattice, the efficiency is ideal at momentum spread 200-400 MeV/c, but we need to accept wider momentum, nonlinear lattice will be a good choice.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3960440" cy="295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50A51-43C9-4B7F-BB66-82D420575984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25985"/>
            <a:ext cx="3960440" cy="2997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6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Analysis of particle loss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CN" dirty="0"/>
                  <a:t>E</a:t>
                </a:r>
                <a:r>
                  <a:rPr lang="en-US" altLang="zh-CN" dirty="0" smtClean="0"/>
                  <a:t>mittance growth due to higher order effects</a:t>
                </a:r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sz="2400" dirty="0"/>
              </a:p>
              <a:p>
                <a:r>
                  <a:rPr lang="en-US" altLang="zh-CN" sz="2400" dirty="0"/>
                  <a:t>The curve is </a:t>
                </a:r>
                <a:r>
                  <a:rPr lang="en-US" altLang="zh-CN" sz="2400" dirty="0" smtClean="0"/>
                  <a:t>produced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sz="2400" i="1">
                            <a:latin typeface="Cambria Math"/>
                          </a:rPr>
                          <m:t>𝜀</m:t>
                        </m:r>
                      </m:e>
                      <m:sub>
                        <m:r>
                          <a:rPr lang="en-US" altLang="zh-CN" sz="2400" i="1">
                            <a:latin typeface="Cambria Math"/>
                          </a:rPr>
                          <m:t>𝑅𝑀𝑆</m:t>
                        </m:r>
                      </m:sub>
                    </m:sSub>
                  </m:oMath>
                </a14:m>
                <a:r>
                  <a:rPr lang="en-US" altLang="zh-CN" sz="2400" dirty="0"/>
                  <a:t>=</a:t>
                </a:r>
                <a:r>
                  <a:rPr lang="en-US" altLang="zh-CN" sz="2400" dirty="0" smtClean="0"/>
                  <a:t>10 πmm-rad, </a:t>
                </a:r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16832"/>
            <a:ext cx="3816424" cy="2927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DDFBD-DA03-449D-A1D3-4B0D8E2C527B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NuFact15 @ Rio de Janeiro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29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Charge separation at different locations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52E3-BBF6-450A-9C44-DD97BBAF32CD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7" name="Picture 2" descr="E:\JobSummary\Pictures\Neutrino\MOMENT\neutr6a_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08920"/>
            <a:ext cx="6978873" cy="316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椭圆 7"/>
          <p:cNvSpPr/>
          <p:nvPr/>
        </p:nvSpPr>
        <p:spPr>
          <a:xfrm>
            <a:off x="5364088" y="3356992"/>
            <a:ext cx="504056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6228184" y="3933056"/>
            <a:ext cx="504056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5724128" y="2708920"/>
            <a:ext cx="936104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4"/>
          <p:cNvSpPr txBox="1"/>
          <p:nvPr/>
        </p:nvSpPr>
        <p:spPr>
          <a:xfrm>
            <a:off x="6480212" y="237111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</a:t>
            </a:r>
            <a:endParaRPr lang="zh-CN" altLang="en-US" sz="2000" dirty="0"/>
          </a:p>
        </p:txBody>
      </p:sp>
      <p:cxnSp>
        <p:nvCxnSpPr>
          <p:cNvPr id="14" name="直接连接符 13"/>
          <p:cNvCxnSpPr/>
          <p:nvPr/>
        </p:nvCxnSpPr>
        <p:spPr>
          <a:xfrm flipV="1">
            <a:off x="6563939" y="3261232"/>
            <a:ext cx="936104" cy="7920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4"/>
          <p:cNvSpPr txBox="1"/>
          <p:nvPr/>
        </p:nvSpPr>
        <p:spPr>
          <a:xfrm>
            <a:off x="7390656" y="2904909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6408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altLang="zh-CN" dirty="0" smtClean="0"/>
              <a:t>Charge selection at different locations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A8637-ECD9-4C3B-8441-B0E8B804C47F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898648" y="6309320"/>
            <a:ext cx="3505200" cy="365760"/>
          </a:xfrm>
        </p:spPr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There is no large difference between two locations, because many high energy pions are lost in the pion decay section.</a:t>
            </a:r>
            <a:endParaRPr lang="zh-CN" altLang="en-US" sz="2000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72816"/>
            <a:ext cx="3834182" cy="2735362"/>
          </a:xfrm>
          <a:prstGeom prst="rect">
            <a:avLst/>
          </a:prstGeom>
        </p:spPr>
      </p:pic>
      <p:pic>
        <p:nvPicPr>
          <p:cNvPr id="8" name="内容占位符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830" y="1700808"/>
            <a:ext cx="3907939" cy="2834114"/>
          </a:xfrm>
          <a:prstGeom prst="rect">
            <a:avLst/>
          </a:prstGeom>
        </p:spPr>
      </p:pic>
      <p:sp>
        <p:nvSpPr>
          <p:cNvPr id="9" name="TextBox 4"/>
          <p:cNvSpPr txBox="1"/>
          <p:nvPr/>
        </p:nvSpPr>
        <p:spPr>
          <a:xfrm>
            <a:off x="755576" y="4653136"/>
            <a:ext cx="3226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Muon spectrum at the entrance of muon decay section</a:t>
            </a:r>
            <a:endParaRPr lang="zh-CN" altLang="en-US" sz="1600" dirty="0"/>
          </a:p>
        </p:txBody>
      </p:sp>
      <p:sp>
        <p:nvSpPr>
          <p:cNvPr id="10" name="TextBox 4"/>
          <p:cNvSpPr txBox="1"/>
          <p:nvPr/>
        </p:nvSpPr>
        <p:spPr>
          <a:xfrm>
            <a:off x="5004048" y="4725144"/>
            <a:ext cx="32266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The red line is from the decay of green line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14236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Separation</a:t>
            </a:r>
            <a:r>
              <a:rPr lang="en-US" altLang="zh-CN" dirty="0"/>
              <a:t> </a:t>
            </a:r>
            <a:r>
              <a:rPr lang="en-US" altLang="zh-CN" dirty="0" smtClean="0"/>
              <a:t>by curved </a:t>
            </a:r>
            <a:r>
              <a:rPr lang="en-US" altLang="zh-CN" dirty="0"/>
              <a:t>solenoids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4752528"/>
              </a:xfrm>
            </p:spPr>
            <p:txBody>
              <a:bodyPr>
                <a:noAutofit/>
              </a:bodyPr>
              <a:lstStyle/>
              <a:p>
                <a:r>
                  <a:rPr lang="en-US" altLang="zh-CN" sz="2400" dirty="0" smtClean="0"/>
                  <a:t>Scheme sketch (R. Palmer)        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altLang="zh-CN" sz="2400" dirty="0" smtClean="0"/>
                  <a:t>                                                                              </a:t>
                </a:r>
                <a:endParaRPr lang="en-US" altLang="zh-CN" sz="2400" dirty="0"/>
              </a:p>
              <a:p>
                <a:endParaRPr lang="en-US" altLang="zh-CN" sz="2400" dirty="0" smtClean="0"/>
              </a:p>
              <a:p>
                <a:pPr lvl="0"/>
                <a:endParaRPr lang="en-US" altLang="zh-CN" sz="2400" dirty="0"/>
              </a:p>
              <a:p>
                <a:pPr lvl="0"/>
                <a:endParaRPr lang="en-US" altLang="zh-CN" sz="2400" dirty="0" smtClean="0"/>
              </a:p>
              <a:p>
                <a:pPr lvl="0"/>
                <a:endParaRPr lang="en-US" altLang="zh-CN" sz="2400" dirty="0" smtClean="0"/>
              </a:p>
              <a:p>
                <a:pPr lvl="0"/>
                <a:r>
                  <a:rPr lang="en-US" altLang="zh-CN" sz="2400" dirty="0" smtClean="0"/>
                  <a:t>To match the curved solenoid with the straight parts at both ends, the length of curved solenoid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𝐿</m:t>
                    </m:r>
                  </m:oMath>
                </a14:m>
                <a:r>
                  <a:rPr lang="en-US" altLang="zh-CN" sz="2400" dirty="0" smtClean="0"/>
                  <a:t> should be multiple of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宋体" pitchFamily="2" charset="-122"/>
                        <a:cs typeface="宋体" pitchFamily="2" charset="-122"/>
                      </a:rPr>
                      <m:t> </m:t>
                    </m:r>
                    <m:r>
                      <a:rPr lang="zh-CN" altLang="en-US" sz="2400" i="1"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𝜆</m:t>
                    </m:r>
                  </m:oMath>
                </a14:m>
                <a:r>
                  <a:rPr lang="en-US" altLang="zh-CN" sz="2400" dirty="0" smtClean="0"/>
                  <a:t> </a:t>
                </a:r>
              </a:p>
              <a:p>
                <a:pPr marL="0" indent="0">
                  <a:buNone/>
                </a:pPr>
                <a:endParaRPr lang="en-US" altLang="zh-CN" sz="2400" dirty="0"/>
              </a:p>
              <a:p>
                <a:r>
                  <a:rPr lang="en-US" altLang="zh-CN" sz="2400" dirty="0" smtClean="0"/>
                  <a:t>The beam should be bent back to cancel the dispersion effect.</a:t>
                </a:r>
                <a:endParaRPr lang="en-US" altLang="zh-CN" sz="2400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4752528"/>
              </a:xfrm>
              <a:blipFill rotWithShape="1">
                <a:blip r:embed="rId2"/>
                <a:stretch>
                  <a:fillRect l="-444" t="-1027" r="-179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369" y="1916832"/>
            <a:ext cx="3168352" cy="2138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3"/>
              <p:cNvSpPr>
                <a:spLocks noChangeArrowheads="1"/>
              </p:cNvSpPr>
              <p:nvPr/>
            </p:nvSpPr>
            <p:spPr bwMode="auto">
              <a:xfrm>
                <a:off x="1979711" y="4941168"/>
                <a:ext cx="1657315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altLang="zh-CN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𝐿</m:t>
                    </m:r>
                    <m:r>
                      <a:rPr kumimoji="0" lang="en-US" altLang="zh-CN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=</m:t>
                    </m:r>
                    <m:r>
                      <a:rPr kumimoji="0" lang="en-US" altLang="zh-CN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𝑛</m:t>
                    </m:r>
                    <m:r>
                      <a:rPr kumimoji="0" lang="zh-CN" altLang="en-US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∗</m:t>
                    </m:r>
                    <m:r>
                      <a:rPr kumimoji="0" lang="zh-CN" altLang="en-US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𝜆</m:t>
                    </m:r>
                  </m:oMath>
                </a14:m>
                <a:endParaRPr kumimoji="0" lang="zh-CN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  <a:cs typeface="宋体" pitchFamily="2" charset="-122"/>
                </a:endParaRPr>
              </a:p>
            </p:txBody>
          </p:sp>
        </mc:Choice>
        <mc:Fallback xmlns="">
          <p:sp>
            <p:nvSpPr>
              <p:cNvPr id="13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711" y="4941168"/>
                <a:ext cx="1657315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3"/>
              <p:cNvSpPr>
                <a:spLocks noChangeArrowheads="1"/>
              </p:cNvSpPr>
              <p:nvPr/>
            </p:nvSpPr>
            <p:spPr bwMode="auto">
              <a:xfrm>
                <a:off x="4716016" y="4869160"/>
                <a:ext cx="1657315" cy="5996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zh-CN" altLang="en-US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宋体" pitchFamily="2" charset="-122"/>
                        <a:cs typeface="宋体" pitchFamily="2" charset="-122"/>
                      </a:rPr>
                      <m:t>𝜆</m:t>
                    </m:r>
                    <m:r>
                      <a:rPr kumimoji="0" lang="en-US" altLang="zh-CN" sz="2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宋体" pitchFamily="2" charset="-122"/>
                        <a:cs typeface="宋体" pitchFamily="2" charset="-122"/>
                      </a:rPr>
                      <m:t>=</m:t>
                    </m:r>
                    <m:f>
                      <m:fPr>
                        <m:ctrlPr>
                          <a:rPr kumimoji="0" lang="en-US" altLang="zh-CN" sz="20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宋体" pitchFamily="2" charset="-122"/>
                          </a:rPr>
                        </m:ctrlPr>
                      </m:fPr>
                      <m:num>
                        <m:r>
                          <a:rPr kumimoji="0" lang="en-US" altLang="zh-CN" sz="20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宋体" pitchFamily="2" charset="-122"/>
                          </a:rPr>
                          <m:t>2</m:t>
                        </m:r>
                        <m:r>
                          <a:rPr kumimoji="0" lang="zh-CN" altLang="en-US" sz="20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宋体" pitchFamily="2" charset="-122"/>
                          </a:rPr>
                          <m:t>𝜋</m:t>
                        </m:r>
                        <m:sSub>
                          <m:sSubPr>
                            <m:ctrlPr>
                              <a:rPr kumimoji="0" lang="en-US" altLang="zh-CN" sz="20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宋体" pitchFamily="2" charset="-122"/>
                              </a:rPr>
                            </m:ctrlPr>
                          </m:sSubPr>
                          <m:e>
                            <m:r>
                              <a:rPr kumimoji="0" lang="en-US" altLang="zh-CN" sz="20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宋体" pitchFamily="2" charset="-122"/>
                              </a:rPr>
                              <m:t>𝑃</m:t>
                            </m:r>
                          </m:e>
                          <m:sub>
                            <m:r>
                              <a:rPr kumimoji="0" lang="en-US" altLang="zh-CN" sz="20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宋体" pitchFamily="2" charset="-122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kumimoji="0" lang="en-US" altLang="zh-CN" sz="20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宋体" pitchFamily="2" charset="-122"/>
                              </a:rPr>
                            </m:ctrlPr>
                          </m:sSubPr>
                          <m:e>
                            <m:r>
                              <a:rPr kumimoji="0" lang="en-US" altLang="zh-CN" sz="20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宋体" pitchFamily="2" charset="-122"/>
                              </a:rPr>
                              <m:t>𝐵</m:t>
                            </m:r>
                          </m:e>
                          <m:sub>
                            <m:r>
                              <a:rPr kumimoji="0" lang="zh-CN" altLang="en-US" sz="2000" b="0" i="1" u="none" strike="noStrike" cap="none" normalizeH="0" baseline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宋体" pitchFamily="2" charset="-122"/>
                              </a:rPr>
                              <m:t>𝜙</m:t>
                            </m:r>
                          </m:sub>
                        </m:sSub>
                        <m:r>
                          <a:rPr kumimoji="0" lang="en-US" altLang="zh-CN" sz="20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宋体" pitchFamily="2" charset="-122"/>
                          </a:rPr>
                          <m:t>𝑐</m:t>
                        </m:r>
                      </m:den>
                    </m:f>
                  </m:oMath>
                </a14:m>
                <a:endParaRPr kumimoji="0" lang="zh-CN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  <a:cs typeface="宋体" pitchFamily="2" charset="-122"/>
                </a:endParaRPr>
              </a:p>
            </p:txBody>
          </p:sp>
        </mc:Choice>
        <mc:Fallback xmlns="">
          <p:sp>
            <p:nvSpPr>
              <p:cNvPr id="1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16016" y="4869160"/>
                <a:ext cx="1657315" cy="599651"/>
              </a:xfrm>
              <a:prstGeom prst="rect">
                <a:avLst/>
              </a:prstGeom>
              <a:blipFill rotWithShape="1">
                <a:blip r:embed="rId6"/>
                <a:stretch>
                  <a:fillRect b="-51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0000-1E5B-400B-99A1-808E606A6964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89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 by G4Beamline</a:t>
            </a:r>
            <a:r>
              <a:rPr lang="zh-CN" altLang="en-US" dirty="0"/>
              <a:t> 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EC7F9-D667-417D-B809-1CE042BD5AD3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16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内容占位符 5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altLang="zh-CN" dirty="0" smtClean="0"/>
                  <a:t>Parameters and result</a:t>
                </a:r>
              </a:p>
              <a:p>
                <a:pPr marL="0" lvl="0" indent="0"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US" altLang="zh-CN" sz="2200" dirty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Charge selection comprised by 16 unit elements </a:t>
                </a:r>
                <a:endParaRPr lang="en-US" altLang="zh-CN" sz="2200" dirty="0" smtClean="0">
                  <a:latin typeface="Calibri" pitchFamily="34" charset="0"/>
                  <a:ea typeface="宋体" pitchFamily="2" charset="-122"/>
                  <a:cs typeface="Times New Roman" pitchFamily="18" charset="0"/>
                </a:endParaRPr>
              </a:p>
              <a:p>
                <a:pPr marL="0" lvl="0" indent="0" fontAlgn="base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US" altLang="zh-CN" sz="2200" dirty="0" smtClean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Unit </a:t>
                </a:r>
                <a:r>
                  <a:rPr lang="en-US" altLang="zh-CN" sz="2200" dirty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element</a:t>
                </a:r>
                <a:r>
                  <a:rPr lang="zh-CN" altLang="zh-CN" sz="2200" dirty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：</a:t>
                </a:r>
                <a:r>
                  <a:rPr lang="en-US" altLang="zh-CN" sz="2200" dirty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100mm Drift + 500mm Solenoid </a:t>
                </a:r>
                <a:r>
                  <a:rPr lang="en-US" altLang="zh-CN" sz="2200" dirty="0" smtClean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(</a:t>
                </a:r>
                <a:r>
                  <a:rPr lang="en-US" altLang="zh-CN" sz="2200" dirty="0" smtClean="0">
                    <a:latin typeface="Cambria Math" pitchFamily="18" charset="0"/>
                    <a:ea typeface="宋体" pitchFamily="2" charset="-122"/>
                    <a:cs typeface="Times New Roman" pitchFamily="18" charset="0"/>
                  </a:rPr>
                  <a:t>Φ=700, </a:t>
                </a:r>
                <a14:m>
                  <m:oMath xmlns:m="http://schemas.openxmlformats.org/officeDocument/2006/math">
                    <m:r>
                      <a:rPr lang="en-US" altLang="zh-CN" sz="2200" b="0" i="1" smtClean="0">
                        <a:latin typeface="Cambria Math"/>
                        <a:ea typeface="宋体" pitchFamily="2" charset="-122"/>
                      </a:rPr>
                      <m:t>𝐵𝑧</m:t>
                    </m:r>
                  </m:oMath>
                </a14:m>
                <a:r>
                  <a:rPr lang="en-US" altLang="zh-CN" sz="2200" dirty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=</a:t>
                </a:r>
                <a:r>
                  <a:rPr lang="en-US" altLang="zh-CN" sz="2200" dirty="0" smtClean="0">
                    <a:latin typeface="Calibri" pitchFamily="34" charset="0"/>
                    <a:ea typeface="宋体" pitchFamily="2" charset="-122"/>
                    <a:cs typeface="Times New Roman" pitchFamily="18" charset="0"/>
                  </a:rPr>
                  <a:t>3.7T, By=0.25T)</a:t>
                </a:r>
                <a:endParaRPr lang="zh-CN" altLang="en-US" sz="2200" dirty="0">
                  <a:latin typeface="Arial" pitchFamily="34" charset="0"/>
                  <a:ea typeface="宋体" pitchFamily="2" charset="-122"/>
                  <a:cs typeface="宋体" pitchFamily="2" charset="-122"/>
                </a:endParaRPr>
              </a:p>
              <a:p>
                <a:pPr marL="0" indent="0">
                  <a:buNone/>
                </a:pPr>
                <a:endParaRPr lang="zh-CN" altLang="en-US" sz="2200" dirty="0"/>
              </a:p>
            </p:txBody>
          </p:sp>
        </mc:Choice>
        <mc:Fallback xmlns="">
          <p:sp>
            <p:nvSpPr>
              <p:cNvPr id="6" name="内容占位符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889" t="-11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604966"/>
              </p:ext>
            </p:extLst>
          </p:nvPr>
        </p:nvGraphicFramePr>
        <p:xfrm>
          <a:off x="4355976" y="3284984"/>
          <a:ext cx="4464496" cy="2513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133"/>
                <a:gridCol w="1211792"/>
                <a:gridCol w="1275571"/>
              </a:tblGrid>
              <a:tr h="594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</a:rPr>
                        <a:t> 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 err="1">
                          <a:effectLst/>
                        </a:rPr>
                        <a:t>Muon</a:t>
                      </a:r>
                      <a:r>
                        <a:rPr lang="en-US" sz="2400" kern="100" dirty="0">
                          <a:effectLst/>
                        </a:rPr>
                        <a:t>+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>
                          <a:effectLst/>
                        </a:rPr>
                        <a:t>Muon-</a:t>
                      </a:r>
                      <a:endParaRPr lang="zh-CN" sz="24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Entrance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348821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</a:rPr>
                        <a:t>91399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Exit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</a:rPr>
                        <a:t>251018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</a:rPr>
                        <a:t>630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40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24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Transport efficiency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</a:rPr>
                        <a:t>72%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kern="100" dirty="0" smtClean="0">
                          <a:effectLst/>
                        </a:rPr>
                        <a:t>0.69%</a:t>
                      </a:r>
                      <a:endParaRPr lang="zh-CN" sz="24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284984"/>
            <a:ext cx="3811902" cy="280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Comparison between curved solenoids and dipoles</a:t>
            </a:r>
            <a:endParaRPr lang="zh-CN" altLang="en-US" sz="24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860C5-CC1D-4734-9580-4F686A5B4368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17</a:t>
            </a:fld>
            <a:endParaRPr lang="zh-CN" altLang="en-US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27884985"/>
              </p:ext>
            </p:extLst>
          </p:nvPr>
        </p:nvGraphicFramePr>
        <p:xfrm>
          <a:off x="251520" y="1789150"/>
          <a:ext cx="4608512" cy="4124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1512168"/>
                <a:gridCol w="1296144"/>
              </a:tblGrid>
              <a:tr h="919770">
                <a:tc>
                  <a:txBody>
                    <a:bodyPr/>
                    <a:lstStyle/>
                    <a:p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Curved solenoids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Dipoles</a:t>
                      </a:r>
                      <a:endParaRPr lang="zh-CN" altLang="en-US" sz="2200" dirty="0"/>
                    </a:p>
                  </a:txBody>
                  <a:tcPr/>
                </a:tc>
              </a:tr>
              <a:tr h="806603"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Transport efficiency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72.0%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42%</a:t>
                      </a:r>
                      <a:endParaRPr lang="zh-CN" altLang="en-US" sz="2200" dirty="0"/>
                    </a:p>
                  </a:txBody>
                  <a:tcPr/>
                </a:tc>
              </a:tr>
              <a:tr h="1199012"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Emittance growth in x plane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60.0%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47.1%</a:t>
                      </a:r>
                      <a:endParaRPr lang="zh-CN" altLang="en-US" sz="2200" dirty="0"/>
                    </a:p>
                  </a:txBody>
                  <a:tcPr/>
                </a:tc>
              </a:tr>
              <a:tr h="1199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200" dirty="0" smtClean="0"/>
                        <a:t>Emittance growth in y plane</a:t>
                      </a:r>
                      <a:endParaRPr lang="zh-CN" altLang="en-US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60.0%</a:t>
                      </a:r>
                      <a:endParaRPr lang="zh-CN" alt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200" dirty="0" smtClean="0"/>
                        <a:t>24.8%</a:t>
                      </a:r>
                      <a:endParaRPr lang="zh-CN" altLang="en-US" sz="2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5525" y="2132856"/>
            <a:ext cx="4152979" cy="312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00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Decay within the selection section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The decay curves of pion and muon</a:t>
            </a:r>
            <a:endParaRPr lang="zh-CN" altLang="en-US" sz="2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4968552" cy="3815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52120" y="1999826"/>
            <a:ext cx="32483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The reference momenta of muon and pion used in the curve are 291MeV/c and 285MeV/c respectively, corresponding to 300 MeV neutrino. </a:t>
            </a:r>
          </a:p>
          <a:p>
            <a:r>
              <a:rPr lang="en-US" altLang="zh-CN" sz="2200" dirty="0" smtClean="0"/>
              <a:t>(Lifetimes of rest pion and muon:  26 ns and 22 </a:t>
            </a:r>
            <a:r>
              <a:rPr lang="el-GR" altLang="zh-CN" sz="2200" dirty="0" smtClean="0"/>
              <a:t>μ</a:t>
            </a:r>
            <a:r>
              <a:rPr lang="en-US" altLang="zh-CN" sz="2200" dirty="0" smtClean="0"/>
              <a:t>s</a:t>
            </a:r>
            <a:r>
              <a:rPr lang="en-US" altLang="zh-CN" sz="2200" dirty="0"/>
              <a:t>)</a:t>
            </a:r>
            <a:endParaRPr lang="zh-CN" altLang="en-US" sz="22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90C1-412D-40BC-9166-7A71268C4326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18</a:t>
            </a:fld>
            <a:endParaRPr lang="zh-CN" altLang="en-US"/>
          </a:p>
        </p:txBody>
      </p:sp>
      <p:sp>
        <p:nvSpPr>
          <p:cNvPr id="9" name="TextBox 4"/>
          <p:cNvSpPr txBox="1"/>
          <p:nvPr/>
        </p:nvSpPr>
        <p:spPr>
          <a:xfrm>
            <a:off x="841321" y="5477162"/>
            <a:ext cx="73310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It looks acceptable to have in-course decays.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167276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Problems/limitation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77E25-200C-48E2-9BCE-9E4B2B770BE1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19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z="2400" dirty="0"/>
              <a:t>How to reduce </a:t>
            </a:r>
            <a:r>
              <a:rPr lang="en-US" altLang="zh-CN" sz="2400" dirty="0" smtClean="0"/>
              <a:t>the effects by Second-Order </a:t>
            </a:r>
            <a:r>
              <a:rPr lang="en-US" altLang="zh-CN" sz="2400" dirty="0"/>
              <a:t>Chromatic Aberrations and Second-Order Geometric Aberrations</a:t>
            </a:r>
            <a:r>
              <a:rPr lang="en-US" altLang="zh-CN" sz="2400" dirty="0" smtClean="0"/>
              <a:t>? Then we can reduce the emittance growth.</a:t>
            </a:r>
          </a:p>
          <a:p>
            <a:r>
              <a:rPr lang="en-US" altLang="zh-CN" sz="2400" dirty="0" smtClean="0"/>
              <a:t>The realistic transport situation is even worse than the present study, due to the overlapping of the fringe field </a:t>
            </a:r>
            <a:r>
              <a:rPr lang="en-US" altLang="zh-CN" sz="2400" dirty="0"/>
              <a:t>between </a:t>
            </a:r>
            <a:r>
              <a:rPr lang="en-US" altLang="zh-CN" sz="2400" dirty="0" smtClean="0"/>
              <a:t>adjoining dipoles (very large aperture).</a:t>
            </a:r>
          </a:p>
          <a:p>
            <a:r>
              <a:rPr lang="en-US" altLang="zh-CN" sz="2400" dirty="0" smtClean="0"/>
              <a:t>To enhance the acceptance on momentum range, nonlinear field should be introduced, which is still under study.</a:t>
            </a:r>
            <a:endParaRPr lang="en-US" altLang="zh-CN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6976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/>
              <a:t>O</a:t>
            </a:r>
            <a:r>
              <a:rPr lang="en-US" altLang="zh-CN" dirty="0" smtClean="0"/>
              <a:t>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r>
              <a:rPr lang="en-US" altLang="zh-CN" dirty="0" smtClean="0"/>
              <a:t>Necessity for charge selection at MOMENT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Charge selection by dipole chicane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Comparison between dipoles scheme and curved solenoids scheme</a:t>
            </a:r>
          </a:p>
          <a:p>
            <a:endParaRPr lang="en-US" altLang="zh-CN" dirty="0"/>
          </a:p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5C244-E602-4941-9AA3-E835A940EACE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32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Comic Sans MS" panose="030F0702030302020204" pitchFamily="66" charset="0"/>
              </a:rPr>
              <a:t>Charge separation methods based on both dipole chicane and curved solenoids have been studied, with more details on the former.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Comic Sans MS" panose="030F0702030302020204" pitchFamily="66" charset="0"/>
              </a:rPr>
              <a:t>Selection for both pions and muons are possible.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Comic Sans MS" panose="030F0702030302020204" pitchFamily="66" charset="0"/>
              </a:rPr>
              <a:t>For relatively narrow momentum range (300±30%) MeV/c</a:t>
            </a:r>
            <a:r>
              <a:rPr lang="zh-CN" altLang="en-US" sz="2400" dirty="0" smtClean="0">
                <a:latin typeface="Comic Sans MS" panose="030F0702030302020204" pitchFamily="66" charset="0"/>
              </a:rPr>
              <a:t>，</a:t>
            </a:r>
            <a:r>
              <a:rPr lang="en-US" altLang="zh-CN" sz="2400" dirty="0" smtClean="0">
                <a:latin typeface="Comic Sans MS" panose="030F0702030302020204" pitchFamily="66" charset="0"/>
              </a:rPr>
              <a:t>the results are not so bad, but we hope </a:t>
            </a:r>
            <a:r>
              <a:rPr lang="en-US" altLang="zh-CN" sz="2400" dirty="0">
                <a:latin typeface="Comic Sans MS" panose="030F0702030302020204" pitchFamily="66" charset="0"/>
              </a:rPr>
              <a:t>to increase it to </a:t>
            </a:r>
            <a:r>
              <a:rPr lang="en-US" altLang="zh-CN" sz="2400" dirty="0" smtClean="0">
                <a:latin typeface="Comic Sans MS" panose="030F0702030302020204" pitchFamily="66" charset="0"/>
              </a:rPr>
              <a:t>about ±50</a:t>
            </a:r>
            <a:r>
              <a:rPr lang="en-US" altLang="zh-CN" sz="2400" dirty="0">
                <a:latin typeface="Comic Sans MS" panose="030F0702030302020204" pitchFamily="66" charset="0"/>
              </a:rPr>
              <a:t>% </a:t>
            </a:r>
            <a:r>
              <a:rPr lang="en-US" altLang="zh-CN" sz="2400" dirty="0" smtClean="0">
                <a:latin typeface="Comic Sans MS" panose="030F0702030302020204" pitchFamily="66" charset="0"/>
              </a:rPr>
              <a:t>by </a:t>
            </a:r>
            <a:r>
              <a:rPr lang="en-US" altLang="zh-CN" sz="2400" dirty="0">
                <a:latin typeface="Comic Sans MS" panose="030F0702030302020204" pitchFamily="66" charset="0"/>
              </a:rPr>
              <a:t>introducing nonlinear </a:t>
            </a:r>
            <a:r>
              <a:rPr lang="en-US" altLang="zh-CN" sz="2400" dirty="0" smtClean="0">
                <a:latin typeface="Comic Sans MS" panose="030F0702030302020204" pitchFamily="66" charset="0"/>
              </a:rPr>
              <a:t>fields (</a:t>
            </a:r>
            <a:r>
              <a:rPr lang="en-US" altLang="zh-CN" sz="24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more complicated, study just started</a:t>
            </a:r>
            <a:r>
              <a:rPr lang="en-US" altLang="zh-CN" sz="2400" dirty="0" smtClean="0">
                <a:latin typeface="Comic Sans MS" panose="030F0702030302020204" pitchFamily="66" charset="0"/>
              </a:rPr>
              <a:t>).</a:t>
            </a:r>
            <a:endParaRPr lang="en-US" altLang="zh-CN" sz="24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Comic Sans MS" panose="030F0702030302020204" pitchFamily="66" charset="0"/>
              </a:rPr>
              <a:t>Very large transverse emittance has important impact to the selection, some pre-collimation or low transmission efficiency has to be accepted.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1A667-EF31-4FED-9E81-490CE6EE122B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0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EC9E3-FB86-44E3-A0FB-B4C852B4EEDF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21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6000" dirty="0" smtClean="0"/>
          </a:p>
          <a:p>
            <a:pPr marL="0" indent="0" algn="ctr">
              <a:buNone/>
            </a:pPr>
            <a:endParaRPr lang="en-US" altLang="zh-CN" sz="6000" dirty="0"/>
          </a:p>
          <a:p>
            <a:pPr marL="0" indent="0" algn="ctr">
              <a:buNone/>
            </a:pPr>
            <a:r>
              <a:rPr lang="en-US" altLang="zh-CN" sz="6000" dirty="0" smtClean="0"/>
              <a:t>Thank you for attention!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71775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dirty="0" smtClean="0"/>
              <a:t>Requirement for charge selection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C7CA-61BA-466B-933F-AF8D7453C3B1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At target, both </a:t>
            </a:r>
            <a:r>
              <a:rPr lang="en-US" altLang="zh-CN" dirty="0" smtClean="0">
                <a:sym typeface="Symbol"/>
              </a:rPr>
              <a:t>+/- are produced, but one specie </a:t>
            </a:r>
            <a:r>
              <a:rPr lang="en-US" altLang="zh-CN" dirty="0" smtClean="0"/>
              <a:t>muon is used for experiment at a time [</a:t>
            </a:r>
            <a:r>
              <a:rPr lang="en-US" altLang="zh-CN" dirty="0" smtClean="0">
                <a:solidFill>
                  <a:srgbClr val="0070C0"/>
                </a:solidFill>
              </a:rPr>
              <a:t>very low background of the other</a:t>
            </a:r>
            <a:r>
              <a:rPr lang="en-US" altLang="zh-CN" dirty="0" smtClean="0"/>
              <a:t>].</a:t>
            </a:r>
          </a:p>
          <a:p>
            <a:r>
              <a:rPr lang="en-US" altLang="zh-CN" dirty="0" smtClean="0"/>
              <a:t>In conventional neutrino beam lines, magnetic horns focus only one charge; in solenoids-based capture system (such as MOMENT), both charges are focused equally.</a:t>
            </a:r>
          </a:p>
          <a:p>
            <a:r>
              <a:rPr lang="en-US" altLang="zh-CN" dirty="0" smtClean="0"/>
              <a:t>Designing </a:t>
            </a:r>
            <a:r>
              <a:rPr lang="en-US" altLang="zh-CN" dirty="0"/>
              <a:t>a charge selection </a:t>
            </a:r>
            <a:r>
              <a:rPr lang="en-US" altLang="zh-CN" dirty="0" smtClean="0"/>
              <a:t>scheme: </a:t>
            </a:r>
          </a:p>
          <a:p>
            <a:pPr lvl="1"/>
            <a:r>
              <a:rPr lang="en-US" altLang="zh-CN" sz="2200" dirty="0" smtClean="0"/>
              <a:t>High effectiveness of selection (purity) </a:t>
            </a:r>
          </a:p>
          <a:p>
            <a:pPr lvl="1"/>
            <a:r>
              <a:rPr lang="en-US" altLang="zh-CN" sz="2200" dirty="0" smtClean="0"/>
              <a:t>High transmission efficiency (and low emittance growth)</a:t>
            </a:r>
          </a:p>
          <a:p>
            <a:r>
              <a:rPr lang="en-US" altLang="zh-CN" dirty="0"/>
              <a:t>Discarded pions or muons may be used for other purposes</a:t>
            </a:r>
          </a:p>
          <a:p>
            <a:pPr lvl="1"/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5639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82216"/>
            <a:ext cx="8229600" cy="9906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Layout of MOMENT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DDD6-2043-4089-B0B6-ECC434CCEE93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7" name="Picture 2" descr="E:\JobSummary\Pictures\Neutrino\MOMENT\neutr6a_E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51092"/>
            <a:ext cx="6978873" cy="3162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4"/>
          <p:cNvSpPr txBox="1"/>
          <p:nvPr/>
        </p:nvSpPr>
        <p:spPr>
          <a:xfrm>
            <a:off x="6480212" y="155679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A</a:t>
            </a:r>
            <a:endParaRPr lang="zh-CN" altLang="en-US" sz="2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5364088" y="1844824"/>
            <a:ext cx="2135955" cy="1800200"/>
            <a:chOff x="5364088" y="2708920"/>
            <a:chExt cx="2135955" cy="1800200"/>
          </a:xfrm>
        </p:grpSpPr>
        <p:sp>
          <p:nvSpPr>
            <p:cNvPr id="8" name="椭圆 7"/>
            <p:cNvSpPr/>
            <p:nvPr/>
          </p:nvSpPr>
          <p:spPr>
            <a:xfrm>
              <a:off x="5364088" y="3356992"/>
              <a:ext cx="504056" cy="57606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6228184" y="3933056"/>
              <a:ext cx="504056" cy="57606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连接符 9"/>
            <p:cNvCxnSpPr/>
            <p:nvPr/>
          </p:nvCxnSpPr>
          <p:spPr>
            <a:xfrm flipV="1">
              <a:off x="5724128" y="2708920"/>
              <a:ext cx="936104" cy="7920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V="1">
              <a:off x="6563939" y="3261232"/>
              <a:ext cx="936104" cy="792088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4"/>
          <p:cNvSpPr txBox="1"/>
          <p:nvPr/>
        </p:nvSpPr>
        <p:spPr>
          <a:xfrm>
            <a:off x="7390656" y="206084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</a:t>
            </a:r>
            <a:endParaRPr lang="zh-CN" altLang="en-US" sz="2000" dirty="0"/>
          </a:p>
        </p:txBody>
      </p:sp>
      <p:sp>
        <p:nvSpPr>
          <p:cNvPr id="16" name="TextBox 4"/>
          <p:cNvSpPr txBox="1"/>
          <p:nvPr/>
        </p:nvSpPr>
        <p:spPr>
          <a:xfrm>
            <a:off x="755576" y="5517232"/>
            <a:ext cx="7920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Two alternative charge separation locations A and B, separating either pions or muons of different charges. 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7379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dirty="0"/>
              <a:t>Charge selection </a:t>
            </a:r>
            <a:r>
              <a:rPr lang="en-US" altLang="zh-CN" dirty="0" smtClean="0"/>
              <a:t>by dipoles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The chicane is composed of three combined function dipoles (superconducting, reference particle: -20</a:t>
            </a:r>
            <a:r>
              <a:rPr lang="en-US" altLang="zh-CN" sz="2400" dirty="0" smtClean="0">
                <a:sym typeface="Symbol"/>
              </a:rPr>
              <a:t>/40/-20</a:t>
            </a:r>
            <a:r>
              <a:rPr lang="en-US" altLang="zh-CN" sz="2400" dirty="0" smtClean="0"/>
              <a:t>).  By adjusting the edge angles and gradients to make the required focusing  in both horizontal and vertical planes.</a:t>
            </a:r>
            <a:endParaRPr lang="en-US" altLang="zh-CN" sz="2400" dirty="0"/>
          </a:p>
          <a:p>
            <a:r>
              <a:rPr lang="en-US" altLang="zh-CN" sz="2400" dirty="0" smtClean="0"/>
              <a:t>Wrong charged particles can be stopped or separated from the selected one.</a:t>
            </a:r>
            <a:endParaRPr lang="en-US" altLang="zh-CN" sz="2400" dirty="0"/>
          </a:p>
          <a:p>
            <a:endParaRPr lang="en-US" altLang="zh-CN" sz="2000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17032"/>
            <a:ext cx="4824536" cy="214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7D673-2A24-41D4-9907-2E785B719445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851920" y="5910393"/>
            <a:ext cx="43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Blue: pi+      red: pi-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89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25F0-96FE-4DF1-804B-1B0463917DFE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NuFact15 @ Rio de Janeiro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4937760"/>
          </a:xfrm>
        </p:spPr>
        <p:txBody>
          <a:bodyPr/>
          <a:lstStyle/>
          <a:p>
            <a:r>
              <a:rPr lang="en-US" altLang="zh-CN" dirty="0" smtClean="0"/>
              <a:t>Challenges: </a:t>
            </a:r>
          </a:p>
          <a:p>
            <a:pPr lvl="1"/>
            <a:r>
              <a:rPr lang="en-US" altLang="zh-CN" dirty="0" smtClean="0"/>
              <a:t>Very large apertures due to extremely large emittance (field overlapping) </a:t>
            </a:r>
          </a:p>
          <a:p>
            <a:pPr lvl="1"/>
            <a:r>
              <a:rPr lang="en-US" altLang="zh-CN" dirty="0" smtClean="0"/>
              <a:t>Very large momentum range</a:t>
            </a:r>
          </a:p>
          <a:p>
            <a:r>
              <a:rPr lang="en-US" altLang="zh-CN" dirty="0" smtClean="0"/>
              <a:t>Beamline and parameters</a:t>
            </a:r>
          </a:p>
          <a:p>
            <a:pPr marL="0" indent="0">
              <a:buNone/>
            </a:pPr>
            <a:endParaRPr lang="zh-CN" altLang="en-US" dirty="0"/>
          </a:p>
        </p:txBody>
      </p:sp>
      <p:grpSp>
        <p:nvGrpSpPr>
          <p:cNvPr id="7" name="组合 6"/>
          <p:cNvGrpSpPr/>
          <p:nvPr/>
        </p:nvGrpSpPr>
        <p:grpSpPr>
          <a:xfrm>
            <a:off x="1259632" y="2996952"/>
            <a:ext cx="5927490" cy="1209799"/>
            <a:chOff x="0" y="0"/>
            <a:chExt cx="5200650" cy="1400175"/>
          </a:xfrm>
        </p:grpSpPr>
        <p:grpSp>
          <p:nvGrpSpPr>
            <p:cNvPr id="8" name="组合 7"/>
            <p:cNvGrpSpPr/>
            <p:nvPr/>
          </p:nvGrpSpPr>
          <p:grpSpPr>
            <a:xfrm>
              <a:off x="0" y="0"/>
              <a:ext cx="5200650" cy="1400175"/>
              <a:chOff x="0" y="0"/>
              <a:chExt cx="5200650" cy="1400175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0" y="0"/>
                <a:ext cx="5200650" cy="1400175"/>
                <a:chOff x="0" y="0"/>
                <a:chExt cx="5200650" cy="1400175"/>
              </a:xfrm>
            </p:grpSpPr>
            <p:grpSp>
              <p:nvGrpSpPr>
                <p:cNvPr id="12" name="组合 11"/>
                <p:cNvGrpSpPr/>
                <p:nvPr/>
              </p:nvGrpSpPr>
              <p:grpSpPr>
                <a:xfrm>
                  <a:off x="0" y="0"/>
                  <a:ext cx="5200650" cy="1400175"/>
                  <a:chOff x="0" y="0"/>
                  <a:chExt cx="5200650" cy="1400175"/>
                </a:xfrm>
              </p:grpSpPr>
              <p:grpSp>
                <p:nvGrpSpPr>
                  <p:cNvPr id="14" name="组合 13"/>
                  <p:cNvGrpSpPr/>
                  <p:nvPr/>
                </p:nvGrpSpPr>
                <p:grpSpPr>
                  <a:xfrm>
                    <a:off x="0" y="0"/>
                    <a:ext cx="5200650" cy="1400175"/>
                    <a:chOff x="0" y="0"/>
                    <a:chExt cx="5200650" cy="1400175"/>
                  </a:xfrm>
                </p:grpSpPr>
                <p:grpSp>
                  <p:nvGrpSpPr>
                    <p:cNvPr id="16" name="组合 15"/>
                    <p:cNvGrpSpPr/>
                    <p:nvPr/>
                  </p:nvGrpSpPr>
                  <p:grpSpPr>
                    <a:xfrm>
                      <a:off x="0" y="0"/>
                      <a:ext cx="5200650" cy="1400175"/>
                      <a:chOff x="0" y="0"/>
                      <a:chExt cx="5200650" cy="1400175"/>
                    </a:xfrm>
                  </p:grpSpPr>
                  <p:grpSp>
                    <p:nvGrpSpPr>
                      <p:cNvPr id="18" name="组合 17"/>
                      <p:cNvGrpSpPr/>
                      <p:nvPr/>
                    </p:nvGrpSpPr>
                    <p:grpSpPr>
                      <a:xfrm>
                        <a:off x="0" y="0"/>
                        <a:ext cx="5200650" cy="1285875"/>
                        <a:chOff x="95250" y="0"/>
                        <a:chExt cx="5200650" cy="1285875"/>
                      </a:xfrm>
                    </p:grpSpPr>
                    <p:sp>
                      <p:nvSpPr>
                        <p:cNvPr id="21" name="梯形 20"/>
                        <p:cNvSpPr/>
                        <p:nvPr/>
                      </p:nvSpPr>
                      <p:spPr>
                        <a:xfrm>
                          <a:off x="2147069" y="0"/>
                          <a:ext cx="1028700" cy="933450"/>
                        </a:xfrm>
                        <a:prstGeom prst="trapezoid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2" name="流程图: 直接访问存储器 21"/>
                        <p:cNvSpPr/>
                        <p:nvPr/>
                      </p:nvSpPr>
                      <p:spPr>
                        <a:xfrm>
                          <a:off x="95250" y="619125"/>
                          <a:ext cx="838200" cy="666750"/>
                        </a:xfrm>
                        <a:prstGeom prst="flowChartMagneticDrum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  <p:sp>
                      <p:nvSpPr>
                        <p:cNvPr id="23" name="流程图: 直接访问存储器 22"/>
                        <p:cNvSpPr/>
                        <p:nvPr/>
                      </p:nvSpPr>
                      <p:spPr>
                        <a:xfrm>
                          <a:off x="4457700" y="600075"/>
                          <a:ext cx="838200" cy="685800"/>
                        </a:xfrm>
                        <a:prstGeom prst="flowChartMagneticDrum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91440" tIns="45720" rIns="91440" bIns="4572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endParaRPr lang="zh-CN" altLang="en-US"/>
                        </a:p>
                      </p:txBody>
                    </p:sp>
                  </p:grpSp>
                  <p:sp>
                    <p:nvSpPr>
                      <p:cNvPr id="19" name="梯形 18"/>
                      <p:cNvSpPr/>
                      <p:nvPr/>
                    </p:nvSpPr>
                    <p:spPr>
                      <a:xfrm>
                        <a:off x="3409950" y="428625"/>
                        <a:ext cx="533400" cy="971550"/>
                      </a:xfrm>
                      <a:prstGeom prst="trapezoid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zh-CN" altLang="en-US"/>
                      </a:p>
                    </p:txBody>
                  </p:sp>
                  <p:sp>
                    <p:nvSpPr>
                      <p:cNvPr id="20" name="梯形 19"/>
                      <p:cNvSpPr/>
                      <p:nvPr/>
                    </p:nvSpPr>
                    <p:spPr>
                      <a:xfrm>
                        <a:off x="1276350" y="428625"/>
                        <a:ext cx="533400" cy="971550"/>
                      </a:xfrm>
                      <a:prstGeom prst="trapezoid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zh-CN" altLang="en-US"/>
                      </a:p>
                    </p:txBody>
                  </p:sp>
                </p:grpSp>
                <p:sp>
                  <p:nvSpPr>
                    <p:cNvPr id="17" name="文本框 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04925" y="790575"/>
                      <a:ext cx="504825" cy="43815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rot="0" vert="horz" wrap="square" lIns="91440" tIns="45720" rIns="91440" bIns="45720" anchor="t" anchorCtr="0">
                      <a:noAutofit/>
                    </a:bodyPr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200" b="1" kern="100" dirty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B1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5" name="文本框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625" y="742950"/>
                    <a:ext cx="504825" cy="43815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>
                    <a:noAutofit/>
                  </a:bodyPr>
                  <a:lstStyle/>
                  <a:p>
                    <a:pPr algn="just">
                      <a:spcAft>
                        <a:spcPts val="0"/>
                      </a:spcAft>
                    </a:pPr>
                    <a:r>
                      <a:rPr lang="en-US" sz="2200" b="1" kern="10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a:t>S1</a:t>
                    </a:r>
                    <a:endParaRPr lang="zh-CN" sz="1050" kern="100"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3" name="文本框 2"/>
                <p:cNvSpPr txBox="1">
                  <a:spLocks noChangeArrowheads="1"/>
                </p:cNvSpPr>
                <p:nvPr/>
              </p:nvSpPr>
              <p:spPr bwMode="auto">
                <a:xfrm>
                  <a:off x="2371725" y="304800"/>
                  <a:ext cx="504825" cy="4381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2200" b="1" kern="100">
                      <a:solidFill>
                        <a:srgbClr val="FFFF00"/>
                      </a:solidFill>
                      <a:effectLst/>
                      <a:latin typeface="Calibri" panose="020F0502020204030204" pitchFamily="34" charset="0"/>
                      <a:ea typeface="宋体" panose="02010600030101010101" pitchFamily="2" charset="-122"/>
                      <a:cs typeface="Times New Roman" panose="02020603050405020304" pitchFamily="18" charset="0"/>
                    </a:rPr>
                    <a:t>B2</a:t>
                  </a:r>
                  <a:endParaRPr lang="zh-CN" sz="1050" kern="100"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1" name="文本框 2"/>
              <p:cNvSpPr txBox="1">
                <a:spLocks noChangeArrowheads="1"/>
              </p:cNvSpPr>
              <p:nvPr/>
            </p:nvSpPr>
            <p:spPr bwMode="auto">
              <a:xfrm>
                <a:off x="3438525" y="809625"/>
                <a:ext cx="504825" cy="438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2200" b="1" kern="100">
                    <a:solidFill>
                      <a:srgbClr val="FFFF00"/>
                    </a:solidFill>
                    <a:effectLst/>
                    <a:latin typeface="Calibri" panose="020F0502020204030204" pitchFamily="34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B3</a:t>
                </a:r>
                <a:endParaRPr lang="zh-CN" sz="1050" kern="100"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9" name="文本框 2"/>
            <p:cNvSpPr txBox="1">
              <a:spLocks noChangeArrowheads="1"/>
            </p:cNvSpPr>
            <p:nvPr/>
          </p:nvSpPr>
          <p:spPr bwMode="auto">
            <a:xfrm>
              <a:off x="4410075" y="742950"/>
              <a:ext cx="504825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2200" b="1" kern="100">
                  <a:solidFill>
                    <a:srgbClr val="FFFF00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  <a:cs typeface="Times New Roman" panose="02020603050405020304" pitchFamily="18" charset="0"/>
                </a:rPr>
                <a:t>S2</a:t>
              </a:r>
              <a:endParaRPr lang="zh-CN" sz="1050" kern="100">
                <a:effectLst/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表格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3437111"/>
                  </p:ext>
                </p:extLst>
              </p:nvPr>
            </p:nvGraphicFramePr>
            <p:xfrm>
              <a:off x="755576" y="4680973"/>
              <a:ext cx="7848873" cy="155633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234217"/>
                    <a:gridCol w="1328383"/>
                    <a:gridCol w="1219587"/>
                    <a:gridCol w="1221075"/>
                    <a:gridCol w="1244955"/>
                    <a:gridCol w="1600656"/>
                  </a:tblGrid>
                  <a:tr h="526912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Element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Length (m)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sz="2000" b="1" kern="100" baseline="-250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 </a:t>
                          </a: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(Tesla)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Gradient (m</a:t>
                          </a:r>
                          <a:r>
                            <a:rPr lang="en-US" sz="2000" b="1" kern="100" baseline="300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-2</a:t>
                          </a: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2000" b="1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2000" b="1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𝜷</m:t>
                                    </m:r>
                                  </m:e>
                                  <m:sub>
                                    <m:r>
                                      <a:rPr lang="en-US" altLang="zh-CN" sz="2000" b="1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en-US" altLang="zh-CN" sz="2000" b="1" i="1" kern="100" smtClean="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  <a:ea typeface="宋体" panose="02010600030101010101" pitchFamily="2" charset="-122"/>
                                    <a:cs typeface="Times New Roman" panose="02020603050405020304" pitchFamily="18" charset="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en-US" altLang="zh-CN" sz="2000" b="1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2000" b="1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𝜷</m:t>
                                    </m:r>
                                  </m:e>
                                  <m:sub>
                                    <m:r>
                                      <a:rPr lang="en-US" altLang="zh-CN" sz="2000" b="1" i="1" kern="100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宋体" panose="02010600030101010101" pitchFamily="2" charset="-122"/>
                                        <a:cs typeface="Times New Roman" panose="020206030504050203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zh-CN" sz="2000" b="1" kern="100" dirty="0" smtClean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altLang="zh-CN" sz="2000" b="1" kern="100" dirty="0" err="1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mrad</a:t>
                          </a:r>
                          <a:r>
                            <a:rPr lang="en-US" altLang="zh-CN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CN" sz="2000" b="1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Gap/aperture (</a:t>
                          </a: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m)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6345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S1/S2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0.56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3.40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600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</a:tr>
                  <a:tr h="337139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B1/B3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0.3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-1.75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0.55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154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600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</a:tr>
                  <a:tr h="263456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B2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0.6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1.75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0.19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306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600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表格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3437111"/>
                  </p:ext>
                </p:extLst>
              </p:nvPr>
            </p:nvGraphicFramePr>
            <p:xfrm>
              <a:off x="755576" y="4680973"/>
              <a:ext cx="7848873" cy="155633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234217"/>
                    <a:gridCol w="1328383"/>
                    <a:gridCol w="1219587"/>
                    <a:gridCol w="1221075"/>
                    <a:gridCol w="1244955"/>
                    <a:gridCol w="1600656"/>
                  </a:tblGrid>
                  <a:tr h="6096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Element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Length (m)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B</a:t>
                          </a:r>
                          <a:r>
                            <a:rPr lang="en-US" sz="2000" b="1" kern="100" baseline="-250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 </a:t>
                          </a: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(Tesla)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Gradient (m</a:t>
                          </a:r>
                          <a:r>
                            <a:rPr lang="en-US" sz="2000" b="1" kern="100" baseline="300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-2</a:t>
                          </a: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00488" t="-13000" r="-128293" b="-181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Gap/aperture (</a:t>
                          </a:r>
                          <a:r>
                            <a:rPr lang="en-US" sz="2000" b="1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m)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S1/S2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0.56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3.40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600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</a:tr>
                  <a:tr h="337139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B1/B3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0.3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-1.75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0.55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154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600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>
                            <a:spcAft>
                              <a:spcPts val="0"/>
                            </a:spcAft>
                          </a:pPr>
                          <a:r>
                            <a:rPr lang="en-US" sz="2000" b="1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B2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0.6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1.75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0.19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altLang="zh-CN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306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kern="100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 </a:t>
                          </a:r>
                          <a:r>
                            <a:rPr lang="en-US" sz="2000" kern="100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  <a:t>600</a:t>
                          </a:r>
                          <a:endParaRPr lang="zh-CN" sz="2000" kern="100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FF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25" name="TextBox 11"/>
          <p:cNvSpPr txBox="1"/>
          <p:nvPr/>
        </p:nvSpPr>
        <p:spPr>
          <a:xfrm>
            <a:off x="5178723" y="4319832"/>
            <a:ext cx="374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Reference momentum for mu+: 300MeV/c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12556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F58AD-CDED-446B-AB4B-8CEEA6A36F8A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By using G4Beamline</a:t>
            </a:r>
          </a:p>
          <a:p>
            <a:endParaRPr lang="zh-CN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827157"/>
              </p:ext>
            </p:extLst>
          </p:nvPr>
        </p:nvGraphicFramePr>
        <p:xfrm>
          <a:off x="1627342" y="1700808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Entrance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Exit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Transport efficiency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ym typeface="Symbol"/>
                        </a:rPr>
                        <a:t></a:t>
                      </a:r>
                      <a:r>
                        <a:rPr lang="en-US" altLang="zh-CN" dirty="0" smtClean="0"/>
                        <a:t>+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361962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98043</a:t>
                      </a:r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27.1%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ym typeface="Symbol"/>
                        </a:rPr>
                        <a:t></a:t>
                      </a:r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146706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ym typeface="Symbol"/>
                        </a:rPr>
                        <a:t></a:t>
                      </a:r>
                      <a:r>
                        <a:rPr lang="en-US" altLang="zh-CN" dirty="0" smtClean="0"/>
                        <a:t>+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190077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61828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32.5%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ym typeface="Symbol"/>
                        </a:rPr>
                        <a:t></a:t>
                      </a:r>
                      <a:r>
                        <a:rPr lang="en-US" altLang="zh-CN" dirty="0" smtClean="0"/>
                        <a:t>-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98892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248" y="3954488"/>
            <a:ext cx="3131997" cy="2202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图片 8"/>
          <p:cNvPicPr/>
          <p:nvPr/>
        </p:nvPicPr>
        <p:blipFill>
          <a:blip r:embed="rId3"/>
          <a:stretch>
            <a:fillRect/>
          </a:stretch>
        </p:blipFill>
        <p:spPr>
          <a:xfrm>
            <a:off x="4873829" y="4077072"/>
            <a:ext cx="3053941" cy="1974056"/>
          </a:xfrm>
          <a:prstGeom prst="rect">
            <a:avLst/>
          </a:prstGeom>
        </p:spPr>
      </p:pic>
      <p:sp>
        <p:nvSpPr>
          <p:cNvPr id="10" name="TextBox 4"/>
          <p:cNvSpPr txBox="1"/>
          <p:nvPr/>
        </p:nvSpPr>
        <p:spPr>
          <a:xfrm>
            <a:off x="2728133" y="4849737"/>
            <a:ext cx="506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p</a:t>
            </a:r>
            <a:r>
              <a:rPr lang="en-US" altLang="zh-CN" sz="1600" dirty="0" smtClean="0"/>
              <a:t>i+</a:t>
            </a:r>
            <a:endParaRPr lang="zh-CN" altLang="en-US" sz="1600" dirty="0"/>
          </a:p>
        </p:txBody>
      </p:sp>
      <p:sp>
        <p:nvSpPr>
          <p:cNvPr id="11" name="TextBox 4"/>
          <p:cNvSpPr txBox="1"/>
          <p:nvPr/>
        </p:nvSpPr>
        <p:spPr>
          <a:xfrm>
            <a:off x="5541255" y="5055724"/>
            <a:ext cx="680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mu</a:t>
            </a:r>
            <a:r>
              <a:rPr lang="en-US" altLang="zh-CN" sz="1600" dirty="0" smtClean="0"/>
              <a:t>+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3684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35280" cy="9906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Analysis of the </a:t>
            </a:r>
            <a:r>
              <a:rPr lang="en-US" altLang="zh-CN" sz="2400" dirty="0"/>
              <a:t>distribution of pi+ at </a:t>
            </a:r>
            <a:r>
              <a:rPr lang="en-US" altLang="zh-CN" sz="2400" dirty="0" smtClean="0"/>
              <a:t>the end of capture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From the target simulations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9337989"/>
                  </p:ext>
                </p:extLst>
              </p:nvPr>
            </p:nvGraphicFramePr>
            <p:xfrm>
              <a:off x="323528" y="1772816"/>
              <a:ext cx="8640961" cy="42096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4423"/>
                    <a:gridCol w="1069833"/>
                    <a:gridCol w="1399013"/>
                    <a:gridCol w="1121267"/>
                    <a:gridCol w="1440160"/>
                    <a:gridCol w="1141842"/>
                    <a:gridCol w="1234423"/>
                  </a:tblGrid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Limit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(x*</a:t>
                          </a:r>
                          <a:r>
                            <a:rPr lang="en-US" altLang="zh-CN" sz="2000" dirty="0" err="1" smtClean="0"/>
                            <a:t>xp</a:t>
                          </a:r>
                          <a:r>
                            <a:rPr lang="en-US" altLang="zh-CN" sz="2000" dirty="0" smtClean="0"/>
                            <a:t>)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All energy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20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000" i="1" baseline="0" smtClean="0">
                                      <a:latin typeface="Cambria Math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n-US" altLang="zh-CN" sz="2000" b="1" i="1" baseline="0" smtClean="0">
                                      <a:latin typeface="Cambria Math"/>
                                    </a:rPr>
                                    <m:t>𝑹𝑴𝑺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2000" baseline="0" dirty="0" smtClean="0"/>
                            <a:t> (π</a:t>
                          </a:r>
                          <a:r>
                            <a:rPr lang="en-US" altLang="zh-CN" sz="2000" baseline="0" dirty="0" err="1" smtClean="0"/>
                            <a:t>mm.rad</a:t>
                          </a:r>
                          <a:r>
                            <a:rPr lang="en-US" altLang="zh-CN" sz="2000" baseline="0" dirty="0" smtClean="0"/>
                            <a:t>)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150-500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(MeV/c)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20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000" i="1" baseline="0" smtClean="0">
                                      <a:latin typeface="Cambria Math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n-US" altLang="zh-CN" sz="2000" b="1" i="1" baseline="0" smtClean="0">
                                      <a:latin typeface="Cambria Math"/>
                                    </a:rPr>
                                    <m:t>𝑹𝑴𝑺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2000" baseline="0" dirty="0" smtClean="0"/>
                            <a:t> (π</a:t>
                          </a:r>
                          <a:r>
                            <a:rPr lang="en-US" altLang="zh-CN" sz="2000" baseline="0" dirty="0" err="1" smtClean="0"/>
                            <a:t>mm.rad</a:t>
                          </a:r>
                          <a:r>
                            <a:rPr lang="en-US" altLang="zh-CN" sz="2000" baseline="0" dirty="0" smtClean="0"/>
                            <a:t>)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150-700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(MeV/c)</a:t>
                          </a:r>
                          <a:endParaRPr lang="zh-CN" altLang="en-US" sz="2000" dirty="0" smtClean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2000" i="1" baseline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2000" i="1" baseline="0" smtClean="0">
                                      <a:latin typeface="Cambria Math"/>
                                    </a:rPr>
                                    <m:t>𝜺</m:t>
                                  </m:r>
                                </m:e>
                                <m:sub>
                                  <m:r>
                                    <a:rPr lang="en-US" altLang="zh-CN" sz="2000" b="1" i="1" baseline="0" smtClean="0">
                                      <a:latin typeface="Cambria Math"/>
                                    </a:rPr>
                                    <m:t>𝑹𝑴𝑺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2000" baseline="0" dirty="0" smtClean="0"/>
                            <a:t> (π</a:t>
                          </a:r>
                          <a:r>
                            <a:rPr lang="en-US" altLang="zh-CN" sz="2000" baseline="0" dirty="0" err="1" smtClean="0"/>
                            <a:t>mmrad</a:t>
                          </a:r>
                          <a:r>
                            <a:rPr lang="en-US" altLang="zh-CN" sz="2000" baseline="0" dirty="0" smtClean="0"/>
                            <a:t>)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Total emittance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361959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25.0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205967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27.7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27.7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287079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26.3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26.3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600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284322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17.9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17.6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159204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19.1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18.9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221796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18.1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17.9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500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255311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15.7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138706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16.6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198655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15.8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450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234018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14.7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14.4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124349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15.1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15.0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182013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14.7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14.5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400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209452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13.2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12.9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108183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13.4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13.3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162864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13.0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9337989"/>
                  </p:ext>
                </p:extLst>
              </p:nvPr>
            </p:nvGraphicFramePr>
            <p:xfrm>
              <a:off x="323528" y="1772816"/>
              <a:ext cx="8640961" cy="420968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34423"/>
                    <a:gridCol w="1069833"/>
                    <a:gridCol w="1399013"/>
                    <a:gridCol w="1121267"/>
                    <a:gridCol w="1440160"/>
                    <a:gridCol w="1141842"/>
                    <a:gridCol w="1234423"/>
                  </a:tblGrid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Limit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(x*</a:t>
                          </a:r>
                          <a:r>
                            <a:rPr lang="en-US" altLang="zh-CN" sz="2000" dirty="0" err="1" smtClean="0"/>
                            <a:t>xp</a:t>
                          </a:r>
                          <a:r>
                            <a:rPr lang="en-US" altLang="zh-CN" sz="2000" dirty="0" smtClean="0"/>
                            <a:t>)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All energy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36000" marR="36000">
                        <a:blipFill rotWithShape="1">
                          <a:blip r:embed="rId2"/>
                          <a:stretch>
                            <a:fillRect l="-164348" t="-4348" r="-352174" b="-5156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150-500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(MeV/c)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36000" marR="36000">
                        <a:blipFill rotWithShape="1">
                          <a:blip r:embed="rId2"/>
                          <a:stretch>
                            <a:fillRect l="-335593" t="-4348" r="-165254" b="-5156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150-700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(MeV/c)</a:t>
                          </a:r>
                          <a:endParaRPr lang="zh-CN" altLang="en-US" sz="2000" dirty="0" smtClean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36000" marR="36000">
                        <a:blipFill rotWithShape="1">
                          <a:blip r:embed="rId2"/>
                          <a:stretch>
                            <a:fillRect l="-598522" t="-4348" b="-515652"/>
                          </a:stretch>
                        </a:blipFill>
                      </a:tcPr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Total emittance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361959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25.0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205967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27.7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27.7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287079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26.3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26.3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600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284322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17.9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17.6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159204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19.1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18.9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221796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18.1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17.9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500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255311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15.7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138706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16.6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198655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15.8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450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234018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14.7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14.4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124349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15.1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15.0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182013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14.7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14.5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  <a:tr h="70161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200</a:t>
                          </a:r>
                          <a:r>
                            <a:rPr lang="zh-CN" altLang="en-US" sz="2000" dirty="0" smtClean="0"/>
                            <a:t>*</a:t>
                          </a:r>
                          <a:r>
                            <a:rPr lang="en-US" altLang="zh-CN" sz="2000" dirty="0" smtClean="0"/>
                            <a:t>400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209452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13.2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12.9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108183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13.4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13.3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162864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2000" dirty="0" smtClean="0"/>
                            <a:t>13.0</a:t>
                          </a:r>
                        </a:p>
                        <a:p>
                          <a:pPr algn="ctr"/>
                          <a:r>
                            <a:rPr lang="en-US" altLang="zh-CN" sz="2000" dirty="0" smtClean="0"/>
                            <a:t>13.0</a:t>
                          </a:r>
                          <a:endParaRPr lang="zh-CN" altLang="en-US" sz="2000" dirty="0"/>
                        </a:p>
                      </a:txBody>
                      <a:tcPr marL="36000" marR="36000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D6FC-D757-4EC1-8A60-B2A411B264FC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4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D</a:t>
            </a:r>
            <a:r>
              <a:rPr lang="en-US" altLang="zh-CN" sz="2400" dirty="0" smtClean="0"/>
              <a:t>istribution of pi+ at entrance of selection section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dirty="0" smtClean="0"/>
              <a:t>Momentum spectrum of different transverse emittance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76872"/>
            <a:ext cx="478358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532E-4A61-4552-B057-387906C2B340}" type="datetime1">
              <a:rPr lang="zh-CN" altLang="en-US" smtClean="0"/>
              <a:t>2015/8/18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NuFact15 @ Rio de Janeiro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7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质朴">
  <a:themeElements>
    <a:clrScheme name="质朴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质朴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质朴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8626</TotalTime>
  <Words>1103</Words>
  <Application>Microsoft Office PowerPoint</Application>
  <PresentationFormat>On-screen Show (4:3)</PresentationFormat>
  <Paragraphs>329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宋体</vt:lpstr>
      <vt:lpstr>Arial</vt:lpstr>
      <vt:lpstr>Bookman Old Style</vt:lpstr>
      <vt:lpstr>Calibri</vt:lpstr>
      <vt:lpstr>Cambria Math</vt:lpstr>
      <vt:lpstr>Comic Sans MS</vt:lpstr>
      <vt:lpstr>Gill Sans MT</vt:lpstr>
      <vt:lpstr>华文新魏</vt:lpstr>
      <vt:lpstr>Symbol</vt:lpstr>
      <vt:lpstr>Times New Roman</vt:lpstr>
      <vt:lpstr>Wingdings</vt:lpstr>
      <vt:lpstr>Wingdings 3</vt:lpstr>
      <vt:lpstr>质朴</vt:lpstr>
      <vt:lpstr>          Studies on charge selection at MOMENT</vt:lpstr>
      <vt:lpstr>Outline</vt:lpstr>
      <vt:lpstr>Requirement for charge selection</vt:lpstr>
      <vt:lpstr>Layout of MOMENT</vt:lpstr>
      <vt:lpstr>Charge selection by dipoles</vt:lpstr>
      <vt:lpstr>PowerPoint Presentation</vt:lpstr>
      <vt:lpstr>Simulation results</vt:lpstr>
      <vt:lpstr>Analysis of the distribution of pi+ at the end of capture</vt:lpstr>
      <vt:lpstr>Distribution of pi+ at entrance of selection section</vt:lpstr>
      <vt:lpstr>The distribution of pi+ at entrance of selection section</vt:lpstr>
      <vt:lpstr>Analysis of particle loss</vt:lpstr>
      <vt:lpstr>Analysis of particle loss</vt:lpstr>
      <vt:lpstr>Charge separation at different locations</vt:lpstr>
      <vt:lpstr>Charge selection at different locations</vt:lpstr>
      <vt:lpstr>Separation by curved solenoids</vt:lpstr>
      <vt:lpstr>Simulation result by G4Beamline </vt:lpstr>
      <vt:lpstr>Comparison between curved solenoids and dipoles</vt:lpstr>
      <vt:lpstr>Decay within the selection section</vt:lpstr>
      <vt:lpstr>Problems/limitation</vt:lpstr>
      <vt:lpstr>Summary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hanmiao</dc:creator>
  <cp:lastModifiedBy>Kirk T McDonald</cp:lastModifiedBy>
  <cp:revision>177</cp:revision>
  <cp:lastPrinted>2015-08-18T05:14:14Z</cp:lastPrinted>
  <dcterms:created xsi:type="dcterms:W3CDTF">2015-07-04T15:15:39Z</dcterms:created>
  <dcterms:modified xsi:type="dcterms:W3CDTF">2015-08-18T05:15:40Z</dcterms:modified>
</cp:coreProperties>
</file>