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372" r:id="rId3"/>
    <p:sldId id="374" r:id="rId4"/>
    <p:sldId id="346" r:id="rId5"/>
    <p:sldId id="337" r:id="rId6"/>
    <p:sldId id="335" r:id="rId7"/>
    <p:sldId id="336" r:id="rId8"/>
    <p:sldId id="375" r:id="rId9"/>
    <p:sldId id="369" r:id="rId10"/>
    <p:sldId id="370" r:id="rId11"/>
    <p:sldId id="367" r:id="rId12"/>
    <p:sldId id="379" r:id="rId13"/>
    <p:sldId id="380" r:id="rId14"/>
    <p:sldId id="381" r:id="rId15"/>
    <p:sldId id="347" r:id="rId16"/>
    <p:sldId id="348" r:id="rId17"/>
    <p:sldId id="349" r:id="rId18"/>
    <p:sldId id="351" r:id="rId19"/>
    <p:sldId id="352" r:id="rId20"/>
    <p:sldId id="382" r:id="rId21"/>
    <p:sldId id="383" r:id="rId22"/>
    <p:sldId id="385" r:id="rId23"/>
    <p:sldId id="384" r:id="rId24"/>
    <p:sldId id="353" r:id="rId25"/>
    <p:sldId id="354" r:id="rId26"/>
    <p:sldId id="356" r:id="rId27"/>
    <p:sldId id="360" r:id="rId28"/>
    <p:sldId id="363" r:id="rId29"/>
    <p:sldId id="388" r:id="rId30"/>
    <p:sldId id="378" r:id="rId31"/>
    <p:sldId id="386" r:id="rId32"/>
    <p:sldId id="365" r:id="rId33"/>
    <p:sldId id="366" r:id="rId34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55" autoAdjust="0"/>
    <p:restoredTop sz="93870" autoAdjust="0"/>
  </p:normalViewPr>
  <p:slideViewPr>
    <p:cSldViewPr>
      <p:cViewPr varScale="1">
        <p:scale>
          <a:sx n="98" d="100"/>
          <a:sy n="98" d="100"/>
        </p:scale>
        <p:origin x="822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F235F3-6699-44E1-8D52-F2A24898F849}" type="datetimeFigureOut">
              <a:rPr lang="zh-CN" altLang="en-US" smtClean="0"/>
              <a:t>2015/8/18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6A1677-54C9-45D4-9004-026EC49BDE6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799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6A1677-54C9-45D4-9004-026EC49BDE65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29815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6A1677-54C9-45D4-9004-026EC49BDE65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21603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6A1677-54C9-45D4-9004-026EC49BDE65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40790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6A1677-54C9-45D4-9004-026EC49BDE65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15356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6A1677-54C9-45D4-9004-026EC49BDE65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1178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6A1677-54C9-45D4-9004-026EC49BDE65}" type="slidenum">
              <a:rPr lang="zh-CN" altLang="en-US" smtClean="0"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39886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3D29E-057D-4B8D-B4D8-18AF78C085C0}" type="datetimeFigureOut">
              <a:rPr lang="zh-CN" altLang="en-US" smtClean="0"/>
              <a:t>2015/8/18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B525E-2005-405A-8C90-60CA5204870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4688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3D29E-057D-4B8D-B4D8-18AF78C085C0}" type="datetimeFigureOut">
              <a:rPr lang="zh-CN" altLang="en-US" smtClean="0"/>
              <a:t>2015/8/18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B525E-2005-405A-8C90-60CA5204870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083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3D29E-057D-4B8D-B4D8-18AF78C085C0}" type="datetimeFigureOut">
              <a:rPr lang="zh-CN" altLang="en-US" smtClean="0"/>
              <a:t>2015/8/18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B525E-2005-405A-8C90-60CA5204870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1460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3D29E-057D-4B8D-B4D8-18AF78C085C0}" type="datetimeFigureOut">
              <a:rPr lang="zh-CN" altLang="en-US" smtClean="0"/>
              <a:t>2015/8/18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B525E-2005-405A-8C90-60CA5204870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9882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3D29E-057D-4B8D-B4D8-18AF78C085C0}" type="datetimeFigureOut">
              <a:rPr lang="zh-CN" altLang="en-US" smtClean="0"/>
              <a:t>2015/8/18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B525E-2005-405A-8C90-60CA5204870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7449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3D29E-057D-4B8D-B4D8-18AF78C085C0}" type="datetimeFigureOut">
              <a:rPr lang="zh-CN" altLang="en-US" smtClean="0"/>
              <a:t>2015/8/18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B525E-2005-405A-8C90-60CA5204870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2954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3D29E-057D-4B8D-B4D8-18AF78C085C0}" type="datetimeFigureOut">
              <a:rPr lang="zh-CN" altLang="en-US" smtClean="0"/>
              <a:t>2015/8/18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B525E-2005-405A-8C90-60CA5204870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5656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3D29E-057D-4B8D-B4D8-18AF78C085C0}" type="datetimeFigureOut">
              <a:rPr lang="zh-CN" altLang="en-US" smtClean="0"/>
              <a:t>2015/8/18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B525E-2005-405A-8C90-60CA5204870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1412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3D29E-057D-4B8D-B4D8-18AF78C085C0}" type="datetimeFigureOut">
              <a:rPr lang="zh-CN" altLang="en-US" smtClean="0"/>
              <a:t>2015/8/18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B525E-2005-405A-8C90-60CA5204870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5196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3D29E-057D-4B8D-B4D8-18AF78C085C0}" type="datetimeFigureOut">
              <a:rPr lang="zh-CN" altLang="en-US" smtClean="0"/>
              <a:t>2015/8/18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B525E-2005-405A-8C90-60CA5204870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8641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3D29E-057D-4B8D-B4D8-18AF78C085C0}" type="datetimeFigureOut">
              <a:rPr lang="zh-CN" altLang="en-US" smtClean="0"/>
              <a:t>2015/8/18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B525E-2005-405A-8C90-60CA5204870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1326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E3D29E-057D-4B8D-B4D8-18AF78C085C0}" type="datetimeFigureOut">
              <a:rPr lang="zh-CN" altLang="en-US" smtClean="0"/>
              <a:t>2015/8/18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AB525E-2005-405A-8C90-60CA5204870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1552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755576" y="1700808"/>
            <a:ext cx="7632848" cy="1470025"/>
          </a:xfrm>
        </p:spPr>
        <p:txBody>
          <a:bodyPr>
            <a:normAutofit/>
          </a:bodyPr>
          <a:lstStyle/>
          <a:p>
            <a:r>
              <a:rPr lang="en-US" altLang="zh-CN" sz="4000" dirty="0" smtClean="0"/>
              <a:t>MOMENT Synergies with Other Projects</a:t>
            </a:r>
            <a:endParaRPr lang="zh-CN" altLang="en-US" sz="4000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827584" y="3886200"/>
            <a:ext cx="7560840" cy="1752600"/>
          </a:xfrm>
        </p:spPr>
        <p:txBody>
          <a:bodyPr>
            <a:normAutofit fontScale="92500"/>
          </a:bodyPr>
          <a:lstStyle/>
          <a:p>
            <a:r>
              <a:rPr lang="en-US" altLang="zh-CN" sz="2800" dirty="0" smtClean="0"/>
              <a:t>Jingyu Tang</a:t>
            </a:r>
          </a:p>
          <a:p>
            <a:r>
              <a:rPr lang="en-US" altLang="zh-CN" sz="2800" dirty="0" smtClean="0"/>
              <a:t>Institute of High Energy Physics, CAS</a:t>
            </a:r>
          </a:p>
          <a:p>
            <a:r>
              <a:rPr lang="en-US" altLang="zh-CN" sz="2800" dirty="0" smtClean="0"/>
              <a:t>NuFact2015, Rio de Janeiro, Brazil, Aug. 10-15, 2015</a:t>
            </a:r>
          </a:p>
        </p:txBody>
      </p:sp>
    </p:spTree>
    <p:extLst>
      <p:ext uri="{BB962C8B-B14F-4D97-AF65-F5344CB8AC3E}">
        <p14:creationId xmlns:p14="http://schemas.microsoft.com/office/powerpoint/2010/main" val="1885469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562670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Design scheme for the C-ADS linac</a:t>
            </a:r>
            <a:endParaRPr lang="zh-CN" altLang="en-US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9811449"/>
              </p:ext>
            </p:extLst>
          </p:nvPr>
        </p:nvGraphicFramePr>
        <p:xfrm>
          <a:off x="510414" y="1916832"/>
          <a:ext cx="8382066" cy="37444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4" name="Visio" r:id="rId3" imgW="9826466" imgH="4390072" progId="">
                  <p:embed/>
                </p:oleObj>
              </mc:Choice>
              <mc:Fallback>
                <p:oleObj name="Visio" r:id="rId3" imgW="9826466" imgH="4390072" progId="">
                  <p:embed/>
                  <p:pic>
                    <p:nvPicPr>
                      <p:cNvPr id="0" name="Object 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414" y="1916832"/>
                        <a:ext cx="8382066" cy="37444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85850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7920880" cy="792088"/>
          </a:xfrm>
        </p:spPr>
        <p:txBody>
          <a:bodyPr>
            <a:noAutofit/>
          </a:bodyPr>
          <a:lstStyle/>
          <a:p>
            <a:r>
              <a:rPr lang="en-US" altLang="zh-CN" sz="3600" dirty="0" smtClean="0">
                <a:solidFill>
                  <a:srgbClr val="FF0000"/>
                </a:solidFill>
              </a:rPr>
              <a:t>R&amp;D efforts on ADS linac at IHEP and IMP</a:t>
            </a:r>
            <a:endParaRPr lang="zh-CN" altLang="en-US" sz="3600" dirty="0">
              <a:solidFill>
                <a:srgbClr val="FF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79512" y="836712"/>
            <a:ext cx="5328592" cy="3168352"/>
          </a:xfrm>
        </p:spPr>
        <p:txBody>
          <a:bodyPr>
            <a:normAutofit fontScale="92500" lnSpcReduction="10000"/>
          </a:bodyPr>
          <a:lstStyle/>
          <a:p>
            <a:pPr marL="342900" lvl="1" indent="-342900">
              <a:spcBef>
                <a:spcPts val="600"/>
              </a:spcBef>
            </a:pPr>
            <a:r>
              <a:rPr lang="en-US" altLang="zh-CN" dirty="0" smtClean="0"/>
              <a:t>IMP completed the commissioning test of a 5 MeV </a:t>
            </a:r>
            <a:r>
              <a:rPr lang="en-US" altLang="zh-CN" dirty="0"/>
              <a:t>front-end (10 mA, 162.5 </a:t>
            </a:r>
            <a:r>
              <a:rPr lang="en-US" altLang="zh-CN" dirty="0" smtClean="0"/>
              <a:t>MHz, 2.1 </a:t>
            </a:r>
            <a:r>
              <a:rPr lang="en-US" altLang="zh-CN" dirty="0"/>
              <a:t>MeV </a:t>
            </a:r>
            <a:r>
              <a:rPr lang="en-US" altLang="zh-CN" dirty="0" smtClean="0"/>
              <a:t>RFQ in CW mode, </a:t>
            </a:r>
            <a:r>
              <a:rPr lang="en-US" altLang="zh-CN" dirty="0"/>
              <a:t>a cryomodule </a:t>
            </a:r>
            <a:r>
              <a:rPr lang="en-US" altLang="zh-CN" dirty="0" smtClean="0"/>
              <a:t>HWR in pulsed mode) </a:t>
            </a:r>
            <a:endParaRPr lang="en-US" altLang="zh-CN" dirty="0"/>
          </a:p>
          <a:p>
            <a:pPr marL="342900" lvl="1" indent="-342900">
              <a:spcBef>
                <a:spcPts val="600"/>
              </a:spcBef>
            </a:pPr>
            <a:r>
              <a:rPr lang="en-US" altLang="zh-CN" dirty="0"/>
              <a:t>IHEP </a:t>
            </a:r>
            <a:r>
              <a:rPr lang="en-US" altLang="zh-CN" dirty="0" smtClean="0"/>
              <a:t>is testing another scheme (3.2 MeV RFQ, a cryomodule Spoke, 10 mA, 325 MHz)</a:t>
            </a:r>
          </a:p>
          <a:p>
            <a:pPr marL="342900" lvl="1" indent="-342900">
              <a:spcBef>
                <a:spcPts val="600"/>
              </a:spcBef>
            </a:pPr>
            <a:r>
              <a:rPr lang="en-US" altLang="zh-CN" sz="2400" dirty="0" smtClean="0"/>
              <a:t>Prototyping </a:t>
            </a:r>
            <a:r>
              <a:rPr lang="en-US" altLang="zh-CN" sz="2400" dirty="0"/>
              <a:t>on both low-</a:t>
            </a:r>
            <a:r>
              <a:rPr lang="en-US" altLang="zh-CN" sz="2400" dirty="0">
                <a:sym typeface="Symbol"/>
              </a:rPr>
              <a:t></a:t>
            </a:r>
            <a:r>
              <a:rPr lang="en-US" altLang="zh-CN" sz="2400" dirty="0"/>
              <a:t> and medium-</a:t>
            </a:r>
            <a:r>
              <a:rPr lang="en-US" altLang="zh-CN" sz="2400" dirty="0">
                <a:sym typeface="Symbol"/>
              </a:rPr>
              <a:t> cavities</a:t>
            </a:r>
            <a:endParaRPr lang="zh-CN" altLang="en-US" sz="2400" dirty="0"/>
          </a:p>
        </p:txBody>
      </p:sp>
      <p:pic>
        <p:nvPicPr>
          <p:cNvPr id="9218" name="Picture 2" descr="http://www.impcas.ac.cn/xwzx/kyjz/201407/W02014072358439618899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35"/>
          <a:stretch/>
        </p:blipFill>
        <p:spPr bwMode="auto">
          <a:xfrm>
            <a:off x="5580112" y="1988840"/>
            <a:ext cx="3528392" cy="2110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55"/>
          <a:stretch/>
        </p:blipFill>
        <p:spPr>
          <a:xfrm>
            <a:off x="5580112" y="4149080"/>
            <a:ext cx="3528392" cy="2190172"/>
          </a:xfrm>
          <a:prstGeom prst="rect">
            <a:avLst/>
          </a:prstGeom>
        </p:spPr>
      </p:pic>
      <p:pic>
        <p:nvPicPr>
          <p:cNvPr id="7" name="Picture 2" descr="http://www.impcas.ac.cn/xwzx/kyjz/201210/W02012101761952465872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3755791"/>
            <a:ext cx="1368152" cy="2985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P1050207"/>
          <p:cNvPicPr>
            <a:picLocks noChangeAspect="1" noChangeArrowheads="1"/>
          </p:cNvPicPr>
          <p:nvPr/>
        </p:nvPicPr>
        <p:blipFill rotWithShape="1">
          <a:blip r:embed="rId6" cstate="print">
            <a:lum bright="18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3"/>
          <a:stretch/>
        </p:blipFill>
        <p:spPr bwMode="auto">
          <a:xfrm>
            <a:off x="1630259" y="3770638"/>
            <a:ext cx="2005637" cy="1554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 descr="W02013092637573461824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8605" y="5353660"/>
            <a:ext cx="2017291" cy="1416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595" y="4212766"/>
            <a:ext cx="1836509" cy="1520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1749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7544" y="188640"/>
            <a:ext cx="8229600" cy="3888432"/>
          </a:xfrm>
        </p:spPr>
        <p:txBody>
          <a:bodyPr>
            <a:normAutofit/>
          </a:bodyPr>
          <a:lstStyle/>
          <a:p>
            <a:r>
              <a:rPr lang="en-US" altLang="zh-CN" sz="2600" dirty="0" smtClean="0"/>
              <a:t>High power proton accelerators are mandatory to neutrino beam facilities</a:t>
            </a:r>
          </a:p>
          <a:p>
            <a:r>
              <a:rPr lang="en-US" altLang="zh-CN" sz="2600" dirty="0" smtClean="0"/>
              <a:t>MOMENT proton driver shares technologies with the other proposed neutrino beams, such as Neutrino Factory, Project-X (now PIP-II) and </a:t>
            </a:r>
            <a:r>
              <a:rPr lang="en-US" altLang="zh-CN" sz="2600" dirty="0" err="1" smtClean="0"/>
              <a:t>ESSnuSB</a:t>
            </a:r>
            <a:endParaRPr lang="en-US" altLang="zh-CN" sz="2600" dirty="0" smtClean="0"/>
          </a:p>
          <a:p>
            <a:pPr lvl="1"/>
            <a:r>
              <a:rPr lang="en-US" altLang="zh-CN" sz="2200" dirty="0" smtClean="0"/>
              <a:t>Development of superconducting cavities (low-</a:t>
            </a:r>
            <a:r>
              <a:rPr lang="en-US" altLang="zh-CN" sz="2200" dirty="0" smtClean="0">
                <a:sym typeface="Symbol"/>
              </a:rPr>
              <a:t>, medium-, high-</a:t>
            </a:r>
            <a:r>
              <a:rPr lang="en-US" altLang="zh-CN" sz="2200" dirty="0" smtClean="0"/>
              <a:t>) and the high </a:t>
            </a:r>
            <a:r>
              <a:rPr lang="en-US" altLang="zh-CN" sz="2200" dirty="0"/>
              <a:t>duty factor </a:t>
            </a:r>
            <a:r>
              <a:rPr lang="en-US" altLang="zh-CN" sz="2200" dirty="0" smtClean="0"/>
              <a:t> RF equipment</a:t>
            </a:r>
          </a:p>
          <a:p>
            <a:pPr lvl="1"/>
            <a:r>
              <a:rPr lang="en-US" altLang="zh-CN" sz="2200" dirty="0" smtClean="0"/>
              <a:t>Beam loss control in high power proton linacs</a:t>
            </a:r>
          </a:p>
          <a:p>
            <a:pPr lvl="1"/>
            <a:r>
              <a:rPr lang="en-US" altLang="zh-CN" sz="2200" dirty="0" smtClean="0"/>
              <a:t>Interface with target station</a:t>
            </a:r>
          </a:p>
        </p:txBody>
      </p:sp>
      <p:pic>
        <p:nvPicPr>
          <p:cNvPr id="4" name="Image 1"/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1002040" y="5517232"/>
            <a:ext cx="6800159" cy="1006869"/>
          </a:xfrm>
          <a:prstGeom prst="rect">
            <a:avLst/>
          </a:prstGeom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149080"/>
            <a:ext cx="5328591" cy="1256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6804248" y="4437112"/>
            <a:ext cx="2232248" cy="76944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200" dirty="0" smtClean="0"/>
              <a:t>Project-X (Upper)</a:t>
            </a:r>
          </a:p>
          <a:p>
            <a:r>
              <a:rPr lang="en-US" altLang="zh-CN" sz="2200" dirty="0" err="1" smtClean="0"/>
              <a:t>ESSnuSB</a:t>
            </a:r>
            <a:r>
              <a:rPr lang="en-US" altLang="zh-CN" sz="2200" dirty="0" smtClean="0"/>
              <a:t> (Lower)</a:t>
            </a:r>
            <a:endParaRPr lang="zh-CN" altLang="en-US" sz="2200" dirty="0"/>
          </a:p>
        </p:txBody>
      </p:sp>
    </p:spTree>
    <p:extLst>
      <p:ext uri="{BB962C8B-B14F-4D97-AF65-F5344CB8AC3E}">
        <p14:creationId xmlns:p14="http://schemas.microsoft.com/office/powerpoint/2010/main" val="690939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22910"/>
            <a:ext cx="8229600" cy="778098"/>
          </a:xfrm>
        </p:spPr>
        <p:txBody>
          <a:bodyPr>
            <a:normAutofit/>
          </a:bodyPr>
          <a:lstStyle/>
          <a:p>
            <a:r>
              <a:rPr lang="en-US" altLang="zh-CN" sz="3600" dirty="0" smtClean="0"/>
              <a:t>Comparison of proton drivers</a:t>
            </a:r>
            <a:endParaRPr lang="zh-CN" altLang="en-US" sz="3600" dirty="0"/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7947410"/>
              </p:ext>
            </p:extLst>
          </p:nvPr>
        </p:nvGraphicFramePr>
        <p:xfrm>
          <a:off x="611560" y="3430488"/>
          <a:ext cx="7787207" cy="259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6481"/>
                <a:gridCol w="1140570"/>
                <a:gridCol w="1376517"/>
                <a:gridCol w="1101213"/>
                <a:gridCol w="1101213"/>
                <a:gridCol w="1101213"/>
              </a:tblGrid>
              <a:tr h="370840">
                <a:tc>
                  <a:txBody>
                    <a:bodyPr/>
                    <a:lstStyle/>
                    <a:p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Beam power (MW)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Linac Energy (GeV)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RF duty</a:t>
                      </a:r>
                      <a:r>
                        <a:rPr lang="en-US" altLang="zh-CN" sz="2000" baseline="0" dirty="0" smtClean="0"/>
                        <a:t> factor (%)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Peak current (mA)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SC cavity types</a:t>
                      </a:r>
                      <a:endParaRPr lang="zh-CN" alt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2000" dirty="0" smtClean="0"/>
                        <a:t>MOMENT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15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1.5 (~2.5)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100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10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5</a:t>
                      </a:r>
                      <a:endParaRPr lang="zh-CN" alt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2000" dirty="0" smtClean="0"/>
                        <a:t>Neutrino Factory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4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 5 (SPL</a:t>
                      </a:r>
                      <a:r>
                        <a:rPr lang="en-US" altLang="zh-CN" sz="2000" baseline="0" dirty="0" smtClean="0"/>
                        <a:t>)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4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20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2</a:t>
                      </a:r>
                      <a:endParaRPr lang="zh-CN" alt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2000" dirty="0" smtClean="0"/>
                        <a:t>Project-X (PIP-II)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3 (0.2)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3 (0.8)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100 (10)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5 (2)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6(5)</a:t>
                      </a:r>
                      <a:endParaRPr lang="zh-CN" alt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2000" dirty="0" err="1" smtClean="0"/>
                        <a:t>ESSnuSB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5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2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4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dirty="0" smtClean="0"/>
                        <a:t>62.5</a:t>
                      </a:r>
                      <a:endParaRPr lang="zh-CN" altLang="en-US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3</a:t>
                      </a:r>
                      <a:endParaRPr lang="zh-CN" altLang="en-US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55576" y="6093296"/>
            <a:ext cx="698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(Project-X has also a pulsed linac section of 3-8 GeV)</a:t>
            </a:r>
            <a:endParaRPr lang="zh-CN" altLang="en-US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72" y="876979"/>
            <a:ext cx="6444208" cy="168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372200" y="620688"/>
            <a:ext cx="2520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/>
              <a:t>Neutrino Factory (SPL)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042942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467544" y="3429000"/>
            <a:ext cx="7772400" cy="1254001"/>
          </a:xfrm>
        </p:spPr>
        <p:txBody>
          <a:bodyPr>
            <a:normAutofit fontScale="90000"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Target technology synergy with other projects</a:t>
            </a:r>
          </a:p>
        </p:txBody>
      </p:sp>
    </p:spTree>
    <p:extLst>
      <p:ext uri="{BB962C8B-B14F-4D97-AF65-F5344CB8AC3E}">
        <p14:creationId xmlns:p14="http://schemas.microsoft.com/office/powerpoint/2010/main" val="2933829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73616" y="2935178"/>
            <a:ext cx="5262880" cy="3806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3528" y="-27384"/>
            <a:ext cx="8229600" cy="850106"/>
          </a:xfrm>
        </p:spPr>
        <p:txBody>
          <a:bodyPr>
            <a:normAutofit/>
          </a:bodyPr>
          <a:lstStyle/>
          <a:p>
            <a:r>
              <a:rPr lang="en-US" altLang="zh-CN" sz="4000" dirty="0" smtClean="0">
                <a:solidFill>
                  <a:srgbClr val="FF0000"/>
                </a:solidFill>
              </a:rPr>
              <a:t>MOMENT Target Station</a:t>
            </a:r>
            <a:endParaRPr lang="zh-CN" altLang="en-US" sz="40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79512" y="764704"/>
            <a:ext cx="8568952" cy="2952328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0"/>
              </a:spcBef>
            </a:pPr>
            <a:r>
              <a:rPr lang="en-US" altLang="zh-CN" dirty="0" smtClean="0"/>
              <a:t>Baseline design: Mercury jet target (similar to NF design, MERIT) and high-field superconducting solenoids</a:t>
            </a:r>
          </a:p>
          <a:p>
            <a:pPr lvl="1">
              <a:spcBef>
                <a:spcPts val="0"/>
              </a:spcBef>
            </a:pPr>
            <a:r>
              <a:rPr lang="en-US" altLang="zh-CN" dirty="0" smtClean="0"/>
              <a:t>Higher beam power: heat load, radioactivity</a:t>
            </a:r>
          </a:p>
          <a:p>
            <a:pPr lvl="1">
              <a:spcBef>
                <a:spcPts val="0"/>
              </a:spcBef>
            </a:pPr>
            <a:r>
              <a:rPr lang="en-US" altLang="zh-CN" dirty="0" smtClean="0"/>
              <a:t>On the other hand, easier to some extent due to CW proton beam (no shock-wave problem)</a:t>
            </a:r>
          </a:p>
          <a:p>
            <a:pPr>
              <a:spcBef>
                <a:spcPts val="0"/>
              </a:spcBef>
            </a:pPr>
            <a:r>
              <a:rPr lang="en-US" altLang="zh-CN" dirty="0" smtClean="0"/>
              <a:t>More interests in developing fluidized granular target in collaborating with C-ADS target team, and also waiting for study result with fluidized </a:t>
            </a:r>
            <a:r>
              <a:rPr lang="en-US" altLang="zh-CN" dirty="0"/>
              <a:t>tungsten-powder </a:t>
            </a:r>
            <a:r>
              <a:rPr lang="en-US" altLang="zh-CN" dirty="0" smtClean="0"/>
              <a:t>target by NF collaboration</a:t>
            </a:r>
            <a:endParaRPr lang="zh-CN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5496" y="3501008"/>
            <a:ext cx="4032448" cy="76944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200" dirty="0" smtClean="0">
                <a:solidFill>
                  <a:srgbClr val="0070C0"/>
                </a:solidFill>
              </a:rPr>
              <a:t>Trying to work out a feasible concept based on granular target</a:t>
            </a:r>
            <a:endParaRPr lang="zh-CN" altLang="en-US" sz="2200" dirty="0">
              <a:solidFill>
                <a:srgbClr val="0070C0"/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4202270"/>
            <a:ext cx="2304256" cy="2611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5180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High-field superconducting solenoids</a:t>
            </a:r>
            <a:endParaRPr lang="zh-CN" altLang="en-US" sz="36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69320" y="1196752"/>
            <a:ext cx="8229600" cy="2304256"/>
          </a:xfrm>
        </p:spPr>
        <p:txBody>
          <a:bodyPr>
            <a:normAutofit fontScale="92500" lnSpcReduction="10000"/>
          </a:bodyPr>
          <a:lstStyle/>
          <a:p>
            <a:r>
              <a:rPr lang="en-US" altLang="zh-CN" dirty="0" smtClean="0"/>
              <a:t>Very large apertures due to collection of secondary /tertiary beams and space for inner shielding</a:t>
            </a:r>
          </a:p>
          <a:p>
            <a:pPr lvl="1"/>
            <a:r>
              <a:rPr lang="en-US" altLang="zh-CN" dirty="0"/>
              <a:t>Based on Nb</a:t>
            </a:r>
            <a:r>
              <a:rPr lang="en-US" altLang="zh-CN" baseline="-25000" dirty="0"/>
              <a:t>3</a:t>
            </a:r>
            <a:r>
              <a:rPr lang="en-US" altLang="zh-CN" dirty="0"/>
              <a:t>Sn superconducting </a:t>
            </a:r>
            <a:r>
              <a:rPr lang="en-US" altLang="zh-CN" dirty="0" smtClean="0"/>
              <a:t>conductors, CICC </a:t>
            </a:r>
            <a:r>
              <a:rPr lang="en-US" altLang="zh-CN" dirty="0"/>
              <a:t>(Cable-in-Conduit Conductor) </a:t>
            </a:r>
            <a:r>
              <a:rPr lang="en-US" altLang="zh-CN" dirty="0" smtClean="0"/>
              <a:t>coil (ITER)</a:t>
            </a:r>
            <a:endParaRPr lang="en-US" altLang="zh-CN" dirty="0"/>
          </a:p>
          <a:p>
            <a:pPr lvl="1"/>
            <a:r>
              <a:rPr lang="en-US" altLang="zh-CN" dirty="0"/>
              <a:t>HTS coils are also under </a:t>
            </a:r>
            <a:r>
              <a:rPr lang="en-US" altLang="zh-CN" dirty="0" smtClean="0"/>
              <a:t>consideration</a:t>
            </a:r>
          </a:p>
          <a:p>
            <a:pPr lvl="1"/>
            <a:r>
              <a:rPr lang="en-US" altLang="zh-CN" dirty="0" smtClean="0"/>
              <a:t>High-field magnet R&amp;D efforts at IHEP (</a:t>
            </a:r>
            <a:r>
              <a:rPr lang="en-US" altLang="zh-CN" dirty="0" smtClean="0">
                <a:solidFill>
                  <a:srgbClr val="0070C0"/>
                </a:solidFill>
              </a:rPr>
              <a:t>incorporated with SPPC</a:t>
            </a:r>
            <a:r>
              <a:rPr lang="en-US" altLang="zh-CN" dirty="0" smtClean="0"/>
              <a:t>)</a:t>
            </a:r>
            <a:endParaRPr lang="en-US" altLang="zh-CN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320" y="3745041"/>
            <a:ext cx="3842640" cy="2816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图片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12"/>
          <a:stretch>
            <a:fillRect/>
          </a:stretch>
        </p:blipFill>
        <p:spPr bwMode="auto">
          <a:xfrm>
            <a:off x="4716016" y="3717032"/>
            <a:ext cx="4027190" cy="3068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8749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3672408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Different field levels have been studied: 7/10/14 T</a:t>
            </a:r>
          </a:p>
          <a:p>
            <a:pPr lvl="1"/>
            <a:r>
              <a:rPr lang="en-US" altLang="zh-CN" dirty="0" smtClean="0"/>
              <a:t>Evident advantage on pion collection with higher field </a:t>
            </a:r>
          </a:p>
          <a:p>
            <a:r>
              <a:rPr lang="en-US" altLang="zh-CN" dirty="0" smtClean="0"/>
              <a:t>Relatively short tapering section: &lt;5 m</a:t>
            </a:r>
          </a:p>
          <a:p>
            <a:r>
              <a:rPr lang="en-US" altLang="zh-CN" dirty="0" smtClean="0"/>
              <a:t>High radiation dose level is considered not a big issue here (compared with ITER case)(</a:t>
            </a:r>
            <a:r>
              <a:rPr lang="en-US" altLang="zh-CN" dirty="0" smtClean="0">
                <a:solidFill>
                  <a:srgbClr val="0070C0"/>
                </a:solidFill>
              </a:rPr>
              <a:t>both </a:t>
            </a:r>
            <a:r>
              <a:rPr lang="en-US" altLang="zh-CN" dirty="0">
                <a:solidFill>
                  <a:srgbClr val="0070C0"/>
                </a:solidFill>
              </a:rPr>
              <a:t>Nb</a:t>
            </a:r>
            <a:r>
              <a:rPr lang="en-US" altLang="zh-CN" baseline="-25000" dirty="0">
                <a:solidFill>
                  <a:srgbClr val="0070C0"/>
                </a:solidFill>
              </a:rPr>
              <a:t>3</a:t>
            </a:r>
            <a:r>
              <a:rPr lang="en-US" altLang="zh-CN" dirty="0">
                <a:solidFill>
                  <a:srgbClr val="0070C0"/>
                </a:solidFill>
              </a:rPr>
              <a:t>Sn </a:t>
            </a:r>
            <a:r>
              <a:rPr lang="en-US" altLang="zh-CN" dirty="0" smtClean="0">
                <a:solidFill>
                  <a:srgbClr val="0070C0"/>
                </a:solidFill>
              </a:rPr>
              <a:t>and HTS conductors are radiation resistant, problems are with electrical insulation</a:t>
            </a:r>
            <a:r>
              <a:rPr lang="en-US" altLang="zh-CN" dirty="0" smtClean="0"/>
              <a:t>) </a:t>
            </a:r>
            <a:endParaRPr lang="zh-CN" altLang="en-US" dirty="0"/>
          </a:p>
        </p:txBody>
      </p:sp>
      <p:pic>
        <p:nvPicPr>
          <p:cNvPr id="9" name="图片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5" y="3501008"/>
            <a:ext cx="4320480" cy="2781176"/>
          </a:xfrm>
          <a:prstGeom prst="rect">
            <a:avLst/>
          </a:prstGeom>
        </p:spPr>
      </p:pic>
      <p:pic>
        <p:nvPicPr>
          <p:cNvPr id="10" name="图片 9" descr="E:\g4beamline\Penery1p5\10T\M7TSBLpiA6\pionEnergSpec1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429000"/>
            <a:ext cx="3686443" cy="279160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6775261" y="1340768"/>
            <a:ext cx="22612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rgbClr val="C00000"/>
                </a:solidFill>
              </a:rPr>
              <a:t>(Vassilopoulos’ talk)</a:t>
            </a:r>
            <a:endParaRPr lang="zh-CN" altLang="en-US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0474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Pion production and collection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23528" y="1600201"/>
            <a:ext cx="8568952" cy="1900808"/>
          </a:xfrm>
        </p:spPr>
        <p:txBody>
          <a:bodyPr>
            <a:normAutofit/>
          </a:bodyPr>
          <a:lstStyle/>
          <a:p>
            <a:r>
              <a:rPr lang="en-US" altLang="zh-CN" sz="2400" dirty="0" smtClean="0"/>
              <a:t>Pion production rate: </a:t>
            </a:r>
            <a:r>
              <a:rPr lang="en-US" altLang="zh-CN" sz="2400" dirty="0">
                <a:solidFill>
                  <a:srgbClr val="0070C0"/>
                </a:solidFill>
              </a:rPr>
              <a:t>0.10 </a:t>
            </a:r>
            <a:r>
              <a:rPr lang="en-US" altLang="zh-CN" sz="2400" dirty="0" smtClean="0">
                <a:solidFill>
                  <a:srgbClr val="0070C0"/>
                </a:solidFill>
              </a:rPr>
              <a:t>pion/proton </a:t>
            </a:r>
            <a:r>
              <a:rPr lang="en-US" altLang="zh-CN" sz="2400" dirty="0" smtClean="0"/>
              <a:t>(1.5 GeV, 300 mm Hg)</a:t>
            </a:r>
          </a:p>
          <a:p>
            <a:r>
              <a:rPr lang="en-US" altLang="zh-CN" sz="2400" dirty="0" smtClean="0"/>
              <a:t>Collection efficiencies </a:t>
            </a:r>
            <a:r>
              <a:rPr lang="en-US" altLang="zh-CN" sz="2400" dirty="0"/>
              <a:t>of </a:t>
            </a:r>
            <a:r>
              <a:rPr lang="en-US" altLang="zh-CN" sz="2400" dirty="0" smtClean="0"/>
              <a:t>forward/total pions: </a:t>
            </a:r>
            <a:r>
              <a:rPr lang="en-US" altLang="zh-CN" sz="2400" dirty="0" smtClean="0">
                <a:solidFill>
                  <a:srgbClr val="0070C0"/>
                </a:solidFill>
              </a:rPr>
              <a:t>82</a:t>
            </a:r>
            <a:r>
              <a:rPr lang="en-US" altLang="zh-CN" sz="2400" dirty="0">
                <a:solidFill>
                  <a:srgbClr val="0070C0"/>
                </a:solidFill>
              </a:rPr>
              <a:t>% </a:t>
            </a:r>
            <a:r>
              <a:rPr lang="en-US" altLang="zh-CN" sz="2400" dirty="0" smtClean="0">
                <a:solidFill>
                  <a:srgbClr val="0070C0"/>
                </a:solidFill>
              </a:rPr>
              <a:t>/ 58% </a:t>
            </a:r>
            <a:r>
              <a:rPr lang="en-US" altLang="zh-CN" sz="2400" dirty="0" smtClean="0"/>
              <a:t> (@14 T)</a:t>
            </a:r>
          </a:p>
          <a:p>
            <a:endParaRPr lang="zh-CN" altLang="en-US" sz="2400" dirty="0">
              <a:solidFill>
                <a:srgbClr val="0070C0"/>
              </a:solidFill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179512" y="3873210"/>
            <a:ext cx="432048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lvl="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zh-CN" sz="2400" dirty="0" smtClean="0"/>
              <a:t>Distributions </a:t>
            </a:r>
            <a:r>
              <a:rPr lang="en-US" altLang="zh-CN" sz="2400" dirty="0"/>
              <a:t>in (X-X</a:t>
            </a:r>
            <a:r>
              <a:rPr lang="en-US" altLang="zh-CN" sz="2400" dirty="0" smtClean="0"/>
              <a:t>’)/(Y-Y’) </a:t>
            </a:r>
            <a:r>
              <a:rPr lang="en-US" altLang="zh-CN" sz="2400" dirty="0"/>
              <a:t>at end of </a:t>
            </a:r>
            <a:r>
              <a:rPr lang="en-US" altLang="zh-CN" sz="2400" dirty="0" smtClean="0"/>
              <a:t>pion decay channel </a:t>
            </a:r>
            <a:r>
              <a:rPr lang="en-US" altLang="zh-CN" sz="2400" dirty="0"/>
              <a:t>(from </a:t>
            </a:r>
            <a:r>
              <a:rPr lang="en-US" altLang="zh-CN" sz="2400" dirty="0" smtClean="0"/>
              <a:t>upper down: </a:t>
            </a:r>
            <a:r>
              <a:rPr lang="en-US" altLang="zh-CN" sz="2400" dirty="0"/>
              <a:t>7/10/14T)</a:t>
            </a:r>
          </a:p>
          <a:p>
            <a:pPr marL="342900" lvl="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zh-CN" sz="2400" dirty="0"/>
              <a:t>Higher field increases the core density </a:t>
            </a:r>
            <a:r>
              <a:rPr lang="en-US" altLang="zh-CN" sz="2400" dirty="0" smtClean="0"/>
              <a:t>significantly (favorable)</a:t>
            </a:r>
            <a:endParaRPr lang="zh-CN" altLang="en-US" sz="2400" dirty="0"/>
          </a:p>
        </p:txBody>
      </p:sp>
      <p:pic>
        <p:nvPicPr>
          <p:cNvPr id="8" name="图片 7" descr="C:\Documents and Settings\jht\桌面\muonspec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420888"/>
            <a:ext cx="3992416" cy="43204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48536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512" y="404664"/>
            <a:ext cx="4906888" cy="1210146"/>
          </a:xfrm>
        </p:spPr>
        <p:txBody>
          <a:bodyPr/>
          <a:lstStyle/>
          <a:p>
            <a:pPr algn="l"/>
            <a:r>
              <a:rPr lang="en-US" altLang="zh-CN" dirty="0" smtClean="0"/>
              <a:t>Spent protons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51520" y="2348880"/>
            <a:ext cx="8640960" cy="4320480"/>
          </a:xfrm>
        </p:spPr>
        <p:txBody>
          <a:bodyPr>
            <a:normAutofit lnSpcReduction="10000"/>
          </a:bodyPr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There are two parts in the spent protons: 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40000" lvl="1"/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Scattered protons  from the side of the thin mercury jet and the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pass-thru protons from the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jet which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have higher energy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4.7 MW with 30 cm target)</a:t>
            </a:r>
          </a:p>
          <a:p>
            <a:pPr marL="540000" lvl="1"/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From nuclear reactions, lower energy (1.8 MW with 30 cm target)</a:t>
            </a: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must find ways to deal with the spent protons, either collimated or separating from the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/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beam or transporting to the final dump</a:t>
            </a:r>
            <a:r>
              <a:rPr lang="en-US" altLang="zh-CN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540000" lvl="1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Very difficult due to high beam power and large moment range and emittance</a:t>
            </a:r>
          </a:p>
        </p:txBody>
      </p:sp>
      <p:pic>
        <p:nvPicPr>
          <p:cNvPr id="4" name="内容占位符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2305" y="-27384"/>
            <a:ext cx="5906199" cy="23762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1563873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C00000"/>
                </a:solidFill>
              </a:rPr>
              <a:t>See </a:t>
            </a:r>
            <a:r>
              <a:rPr lang="en-US" altLang="zh-CN" dirty="0" err="1" smtClean="0">
                <a:solidFill>
                  <a:srgbClr val="C00000"/>
                </a:solidFill>
              </a:rPr>
              <a:t>Cai’s</a:t>
            </a:r>
            <a:r>
              <a:rPr lang="en-US" altLang="zh-CN" dirty="0" smtClean="0">
                <a:solidFill>
                  <a:srgbClr val="C00000"/>
                </a:solidFill>
              </a:rPr>
              <a:t> talk</a:t>
            </a:r>
            <a:endParaRPr lang="zh-CN" alt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0567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Main Topics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/>
          <a:lstStyle/>
          <a:p>
            <a:r>
              <a:rPr lang="en-US" altLang="zh-CN" dirty="0" smtClean="0"/>
              <a:t>MOMENT concept</a:t>
            </a:r>
          </a:p>
          <a:p>
            <a:r>
              <a:rPr lang="en-US" altLang="zh-CN" dirty="0" smtClean="0"/>
              <a:t>Proton driver technology synergy with other projects</a:t>
            </a:r>
          </a:p>
          <a:p>
            <a:r>
              <a:rPr lang="en-US" altLang="zh-CN" dirty="0" smtClean="0"/>
              <a:t>Target </a:t>
            </a:r>
            <a:r>
              <a:rPr lang="en-US" altLang="zh-CN" dirty="0"/>
              <a:t>technology synergy with other </a:t>
            </a:r>
            <a:r>
              <a:rPr lang="en-US" altLang="zh-CN" dirty="0" smtClean="0"/>
              <a:t>projects</a:t>
            </a:r>
          </a:p>
          <a:p>
            <a:r>
              <a:rPr lang="en-US" altLang="zh-CN" dirty="0" smtClean="0"/>
              <a:t>Neutrino beamline technology </a:t>
            </a:r>
            <a:r>
              <a:rPr lang="en-US" altLang="zh-CN" dirty="0"/>
              <a:t>synergy with other projects</a:t>
            </a:r>
            <a:endParaRPr lang="en-US" altLang="zh-CN" dirty="0" smtClean="0"/>
          </a:p>
          <a:p>
            <a:r>
              <a:rPr lang="en-US" altLang="zh-CN" dirty="0" smtClean="0"/>
              <a:t>Detector </a:t>
            </a:r>
            <a:r>
              <a:rPr lang="en-US" altLang="zh-CN" dirty="0"/>
              <a:t>technology synergy with other </a:t>
            </a:r>
            <a:r>
              <a:rPr lang="en-US" altLang="zh-CN" dirty="0" smtClean="0"/>
              <a:t>projects</a:t>
            </a:r>
          </a:p>
          <a:p>
            <a:r>
              <a:rPr lang="en-US" altLang="zh-CN" dirty="0" smtClean="0"/>
              <a:t>Summary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42730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 fontScale="92500" lnSpcReduction="10000"/>
          </a:bodyPr>
          <a:lstStyle/>
          <a:p>
            <a:r>
              <a:rPr lang="en-US" altLang="zh-CN" dirty="0" smtClean="0">
                <a:solidFill>
                  <a:srgbClr val="0070C0"/>
                </a:solidFill>
              </a:rPr>
              <a:t>High power target station is a technically challenging issue, and even more challenging when high magnetic-field is required</a:t>
            </a:r>
            <a:r>
              <a:rPr lang="en-US" altLang="zh-CN" dirty="0" smtClean="0"/>
              <a:t>.</a:t>
            </a:r>
          </a:p>
          <a:p>
            <a:pPr lvl="1"/>
            <a:r>
              <a:rPr lang="en-US" altLang="zh-CN" dirty="0" smtClean="0"/>
              <a:t>Huge heat deposit in target (cooling, shocking wave)</a:t>
            </a:r>
          </a:p>
          <a:p>
            <a:pPr lvl="1"/>
            <a:r>
              <a:rPr lang="en-US" altLang="zh-CN" dirty="0" smtClean="0"/>
              <a:t>Very high irradiation level (protection, material lifetime, electrical insulation)</a:t>
            </a:r>
          </a:p>
          <a:p>
            <a:pPr lvl="1"/>
            <a:r>
              <a:rPr lang="en-US" altLang="zh-CN" dirty="0" smtClean="0"/>
              <a:t>Very high electromagnetic force, space limitation</a:t>
            </a:r>
          </a:p>
          <a:p>
            <a:pPr lvl="1"/>
            <a:r>
              <a:rPr lang="en-US" altLang="zh-CN" dirty="0" smtClean="0"/>
              <a:t>Interface with primary and secondary beamlines </a:t>
            </a:r>
          </a:p>
          <a:p>
            <a:r>
              <a:rPr lang="en-US" altLang="zh-CN" dirty="0" smtClean="0"/>
              <a:t>Conventionally, carbon target inside a magnetic horn is used (very short pulse, up to 2 MW, low repetition rate)</a:t>
            </a:r>
          </a:p>
          <a:p>
            <a:r>
              <a:rPr lang="en-US" altLang="zh-CN" dirty="0" smtClean="0"/>
              <a:t>New type of neutrino beams (NF and MOMENT) uses high-repetition or CW proton beams, and higher power</a:t>
            </a:r>
          </a:p>
          <a:p>
            <a:pPr lvl="1"/>
            <a:r>
              <a:rPr lang="en-US" altLang="zh-CN" dirty="0" smtClean="0"/>
              <a:t>Mercury jet target (now preferable fluidized tungsten target)</a:t>
            </a:r>
          </a:p>
          <a:p>
            <a:pPr lvl="1"/>
            <a:r>
              <a:rPr lang="en-US" altLang="zh-CN" dirty="0" smtClean="0"/>
              <a:t>Superconducting solenoids for </a:t>
            </a:r>
            <a:r>
              <a:rPr lang="en-US" altLang="zh-CN" dirty="0" smtClean="0">
                <a:sym typeface="Symbol"/>
              </a:rPr>
              <a:t> </a:t>
            </a:r>
            <a:r>
              <a:rPr lang="en-US" altLang="zh-CN" dirty="0" smtClean="0"/>
              <a:t>capture and focusing</a:t>
            </a:r>
          </a:p>
          <a:p>
            <a:pPr lvl="1"/>
            <a:r>
              <a:rPr lang="en-US" altLang="zh-CN" dirty="0" smtClean="0"/>
              <a:t>Extremely challenging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30638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Synergy efforts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12568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en-US" altLang="zh-CN" dirty="0" smtClean="0"/>
              <a:t>Precise simulations on </a:t>
            </a:r>
            <a:r>
              <a:rPr lang="en-US" altLang="zh-CN" dirty="0" smtClean="0">
                <a:sym typeface="Symbol"/>
              </a:rPr>
              <a:t> production yield, material and proton energy</a:t>
            </a:r>
          </a:p>
          <a:p>
            <a:pPr lvl="1">
              <a:lnSpc>
                <a:spcPct val="120000"/>
              </a:lnSpc>
            </a:pPr>
            <a:r>
              <a:rPr lang="en-US" altLang="zh-CN" dirty="0" smtClean="0">
                <a:sym typeface="Symbol"/>
              </a:rPr>
              <a:t>MARS, GEANT4, MCNP, FLUKA: not consistent</a:t>
            </a:r>
          </a:p>
          <a:p>
            <a:pPr>
              <a:lnSpc>
                <a:spcPct val="120000"/>
              </a:lnSpc>
            </a:pPr>
            <a:r>
              <a:rPr lang="en-US" altLang="zh-CN" dirty="0" smtClean="0"/>
              <a:t>Study on magnetic field taper</a:t>
            </a:r>
          </a:p>
          <a:p>
            <a:pPr>
              <a:lnSpc>
                <a:spcPct val="120000"/>
              </a:lnSpc>
            </a:pPr>
            <a:r>
              <a:rPr lang="en-US" altLang="zh-CN" dirty="0" smtClean="0"/>
              <a:t>Design and R&amp;D on fluidized tungsten target (NF and MOMENT)</a:t>
            </a:r>
          </a:p>
          <a:p>
            <a:pPr>
              <a:lnSpc>
                <a:spcPct val="120000"/>
              </a:lnSpc>
            </a:pPr>
            <a:r>
              <a:rPr lang="en-US" altLang="zh-CN" dirty="0" smtClean="0"/>
              <a:t>Design and R&amp;D on high-field superconducting solenoids (NF and MOMENT)</a:t>
            </a:r>
          </a:p>
          <a:p>
            <a:pPr>
              <a:lnSpc>
                <a:spcPct val="120000"/>
              </a:lnSpc>
            </a:pPr>
            <a:r>
              <a:rPr lang="en-US" altLang="zh-CN" dirty="0" smtClean="0"/>
              <a:t>Study on cooling and shielding methods in MW targets</a:t>
            </a:r>
          </a:p>
          <a:p>
            <a:pPr>
              <a:lnSpc>
                <a:spcPct val="120000"/>
              </a:lnSpc>
            </a:pPr>
            <a:r>
              <a:rPr lang="en-US" altLang="zh-CN" dirty="0" smtClean="0"/>
              <a:t>Interface issues with primary and secondary beamlines (windows, shielding, dump)</a:t>
            </a:r>
          </a:p>
          <a:p>
            <a:pPr>
              <a:lnSpc>
                <a:spcPct val="120000"/>
              </a:lnSpc>
            </a:pPr>
            <a:r>
              <a:rPr lang="en-US" altLang="zh-CN" dirty="0" smtClean="0"/>
              <a:t>Spent protons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34803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Comparison of target stations</a:t>
            </a:r>
            <a:endParaRPr lang="zh-CN" altLang="en-US" dirty="0"/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5593038"/>
              </p:ext>
            </p:extLst>
          </p:nvPr>
        </p:nvGraphicFramePr>
        <p:xfrm>
          <a:off x="179513" y="1196752"/>
          <a:ext cx="8136904" cy="2895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6223"/>
                <a:gridCol w="1656184"/>
                <a:gridCol w="1496479"/>
                <a:gridCol w="1484009"/>
                <a:gridCol w="1484009"/>
              </a:tblGrid>
              <a:tr h="370840">
                <a:tc>
                  <a:txBody>
                    <a:bodyPr/>
                    <a:lstStyle/>
                    <a:p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Beam power (MW)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Proton energy (GeV)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Target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Magnetic field</a:t>
                      </a:r>
                      <a:endParaRPr lang="zh-CN" alt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2000" dirty="0" smtClean="0"/>
                        <a:t>MOMENT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15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1.5 (~2.5)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Granular W or Hg jet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SC solenoids</a:t>
                      </a:r>
                      <a:endParaRPr lang="zh-CN" alt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2000" dirty="0" smtClean="0"/>
                        <a:t>Neutrino Factory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4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 5 (SPL</a:t>
                      </a:r>
                      <a:r>
                        <a:rPr lang="en-US" altLang="zh-CN" sz="2000" baseline="0" dirty="0" smtClean="0"/>
                        <a:t>)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Fluidized</a:t>
                      </a:r>
                      <a:r>
                        <a:rPr lang="en-US" altLang="zh-CN" sz="2000" baseline="0" dirty="0" smtClean="0"/>
                        <a:t> W or Hg jet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SC solenoids + RT insert</a:t>
                      </a:r>
                      <a:endParaRPr lang="zh-CN" alt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2000" dirty="0" smtClean="0"/>
                        <a:t>LBNF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2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120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Carbon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Horns</a:t>
                      </a:r>
                      <a:endParaRPr lang="zh-CN" alt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2000" dirty="0" err="1" smtClean="0"/>
                        <a:t>ESSnuSB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5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2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4 * Carbon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Horns</a:t>
                      </a:r>
                      <a:endParaRPr lang="zh-CN" altLang="en-US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884368" y="4305870"/>
            <a:ext cx="11876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/>
              <a:t>ESSnuSB</a:t>
            </a:r>
            <a:r>
              <a:rPr lang="en-US" altLang="zh-CN" dirty="0" smtClean="0"/>
              <a:t> Target Station</a:t>
            </a:r>
            <a:endParaRPr lang="zh-CN" altLang="en-US" dirty="0"/>
          </a:p>
        </p:txBody>
      </p:sp>
      <p:pic>
        <p:nvPicPr>
          <p:cNvPr id="8" name="Picture 9" descr="ids120k_iso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554745"/>
            <a:ext cx="2304256" cy="2033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6136" y="4293096"/>
            <a:ext cx="2424986" cy="2492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563799"/>
            <a:ext cx="2869155" cy="2099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-36512" y="4240633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NF Target Station</a:t>
            </a:r>
            <a:endParaRPr lang="zh-CN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860032" y="4293096"/>
            <a:ext cx="10801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LBNF Target Station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35130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467544" y="3429000"/>
            <a:ext cx="7772400" cy="1254001"/>
          </a:xfrm>
        </p:spPr>
        <p:txBody>
          <a:bodyPr>
            <a:normAutofit fontScale="90000"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Neutrino beamline technology synergy with other projects</a:t>
            </a:r>
          </a:p>
        </p:txBody>
      </p:sp>
    </p:spTree>
    <p:extLst>
      <p:ext uri="{BB962C8B-B14F-4D97-AF65-F5344CB8AC3E}">
        <p14:creationId xmlns:p14="http://schemas.microsoft.com/office/powerpoint/2010/main" val="31280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780928"/>
            <a:ext cx="2059891" cy="1328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MOMENT Secondary beamline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23528" y="1412776"/>
            <a:ext cx="8352928" cy="5112568"/>
          </a:xfrm>
        </p:spPr>
        <p:txBody>
          <a:bodyPr>
            <a:normAutofit lnSpcReduction="10000"/>
          </a:bodyPr>
          <a:lstStyle/>
          <a:p>
            <a:r>
              <a:rPr lang="en-US" altLang="zh-CN" dirty="0" smtClean="0"/>
              <a:t>Transporting both pions</a:t>
            </a:r>
            <a:r>
              <a:rPr lang="en-US" altLang="zh-CN" dirty="0" smtClean="0">
                <a:sym typeface="Symbol"/>
              </a:rPr>
              <a:t> and muons</a:t>
            </a:r>
            <a:r>
              <a:rPr lang="en-US" altLang="zh-CN" dirty="0" smtClean="0"/>
              <a:t> </a:t>
            </a:r>
          </a:p>
          <a:p>
            <a:r>
              <a:rPr lang="en-US" altLang="zh-CN" dirty="0" smtClean="0"/>
              <a:t>A straight section in SC solenoids of about 100 m to match the SC solenoids at the target, and for the pions to decay into muons</a:t>
            </a:r>
          </a:p>
          <a:p>
            <a:pPr lvl="1"/>
            <a:r>
              <a:rPr lang="en-US" altLang="zh-CN" dirty="0" smtClean="0"/>
              <a:t>Adiabatic field transition (tapering section ) </a:t>
            </a:r>
          </a:p>
          <a:p>
            <a:pPr lvl="1"/>
            <a:r>
              <a:rPr lang="en-US" altLang="zh-CN" dirty="0" smtClean="0"/>
              <a:t>Extraction of scattered protons</a:t>
            </a:r>
          </a:p>
          <a:p>
            <a:pPr lvl="1"/>
            <a:r>
              <a:rPr lang="en-US" altLang="zh-CN" dirty="0" smtClean="0"/>
              <a:t>Very large emittance and momentum spread</a:t>
            </a:r>
          </a:p>
          <a:p>
            <a:pPr lvl="1"/>
            <a:r>
              <a:rPr lang="en-US" altLang="zh-CN" dirty="0" smtClean="0"/>
              <a:t>Longer section for energetic pions to decay</a:t>
            </a:r>
          </a:p>
          <a:p>
            <a:r>
              <a:rPr lang="en-US" altLang="zh-CN" dirty="0" smtClean="0"/>
              <a:t>Similar beam rigidity assures that pions and muons can be transported in the same focusing channel</a:t>
            </a:r>
          </a:p>
          <a:p>
            <a:pPr lvl="1"/>
            <a:r>
              <a:rPr lang="en-US" altLang="zh-CN" dirty="0" smtClean="0"/>
              <a:t>Momentum and emittance of pions most preserved in muons  </a:t>
            </a:r>
          </a:p>
        </p:txBody>
      </p:sp>
    </p:spTree>
    <p:extLst>
      <p:ext uri="{BB962C8B-B14F-4D97-AF65-F5344CB8AC3E}">
        <p14:creationId xmlns:p14="http://schemas.microsoft.com/office/powerpoint/2010/main" val="3881811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More about the pion decay channel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51520" y="1340768"/>
            <a:ext cx="4608512" cy="2160240"/>
          </a:xfrm>
        </p:spPr>
        <p:txBody>
          <a:bodyPr>
            <a:normAutofit fontScale="92500" lnSpcReduction="10000"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altLang="zh-CN" dirty="0" smtClean="0"/>
              <a:t>SC solenoids form FOFO lattice (stop-band at certain energy)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altLang="zh-CN" dirty="0" smtClean="0"/>
              <a:t>Very large </a:t>
            </a:r>
            <a:r>
              <a:rPr lang="en-US" altLang="zh-CN" dirty="0"/>
              <a:t>acceptance for channels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altLang="zh-CN" dirty="0" smtClean="0">
                <a:sym typeface="Symbol"/>
              </a:rPr>
              <a:t>About 0.0052 +/proton for about 50 mm-rad  at entrance of muon decay channel</a:t>
            </a:r>
          </a:p>
          <a:p>
            <a:endParaRPr lang="zh-CN" altLang="en-US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5924581"/>
              </p:ext>
            </p:extLst>
          </p:nvPr>
        </p:nvGraphicFramePr>
        <p:xfrm>
          <a:off x="971600" y="3721595"/>
          <a:ext cx="7416824" cy="222768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96344"/>
                <a:gridCol w="2304256"/>
                <a:gridCol w="2016224"/>
              </a:tblGrid>
              <a:tr h="60236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 </a:t>
                      </a:r>
                      <a:endParaRPr lang="zh-CN" sz="20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 smtClean="0">
                          <a:effectLst/>
                        </a:rPr>
                        <a:t>muon/proton</a:t>
                      </a:r>
                      <a:endParaRPr lang="zh-CN" sz="20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2000" kern="100" dirty="0" smtClean="0">
                          <a:effectLst/>
                        </a:rPr>
                        <a:t>Portion</a:t>
                      </a:r>
                      <a:r>
                        <a:rPr lang="zh-CN" sz="2000" kern="100" dirty="0" smtClean="0">
                          <a:effectLst/>
                        </a:rPr>
                        <a:t>（</a:t>
                      </a:r>
                      <a:r>
                        <a:rPr lang="en-US" sz="2000" kern="100" dirty="0">
                          <a:effectLst/>
                        </a:rPr>
                        <a:t>%</a:t>
                      </a:r>
                      <a:r>
                        <a:rPr lang="zh-CN" sz="2000" kern="100" dirty="0">
                          <a:effectLst/>
                        </a:rPr>
                        <a:t>）</a:t>
                      </a:r>
                      <a:endParaRPr lang="zh-CN" sz="20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3204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2000" kern="100" dirty="0" smtClean="0">
                          <a:effectLst/>
                        </a:rPr>
                        <a:t>No limit on emittance</a:t>
                      </a:r>
                      <a:endParaRPr lang="zh-CN" sz="20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 smtClean="0">
                          <a:effectLst/>
                        </a:rPr>
                        <a:t>9.48E-03</a:t>
                      </a:r>
                      <a:endParaRPr lang="zh-CN" sz="20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100</a:t>
                      </a:r>
                      <a:endParaRPr lang="zh-CN" sz="20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3204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2000" kern="100" dirty="0" smtClean="0">
                          <a:effectLst/>
                        </a:rPr>
                        <a:t>Emittance:</a:t>
                      </a:r>
                      <a:r>
                        <a:rPr lang="en-US" altLang="zh-CN" sz="2000" kern="100" baseline="0" dirty="0" smtClean="0">
                          <a:effectLst/>
                        </a:rPr>
                        <a:t> </a:t>
                      </a:r>
                      <a:r>
                        <a:rPr lang="en-US" sz="2000" kern="100" dirty="0" smtClean="0">
                          <a:effectLst/>
                        </a:rPr>
                        <a:t>100 </a:t>
                      </a:r>
                      <a:r>
                        <a:rPr lang="zh-CN" sz="2000" kern="100" dirty="0" smtClean="0">
                          <a:effectLst/>
                        </a:rPr>
                        <a:t>π</a:t>
                      </a:r>
                      <a:r>
                        <a:rPr lang="en-US" sz="2000" kern="100" dirty="0" smtClean="0">
                          <a:effectLst/>
                        </a:rPr>
                        <a:t>mm-rad</a:t>
                      </a:r>
                      <a:endParaRPr lang="zh-CN" sz="20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 smtClean="0">
                          <a:effectLst/>
                        </a:rPr>
                        <a:t>8.04E-03</a:t>
                      </a:r>
                      <a:endParaRPr lang="zh-CN" sz="20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 smtClean="0">
                          <a:effectLst/>
                        </a:rPr>
                        <a:t>85</a:t>
                      </a:r>
                      <a:endParaRPr lang="zh-CN" sz="20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8061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2000" kern="100" dirty="0" smtClean="0">
                          <a:effectLst/>
                        </a:rPr>
                        <a:t>Emittance:</a:t>
                      </a:r>
                      <a:r>
                        <a:rPr lang="en-US" altLang="zh-CN" sz="2000" kern="100" baseline="0" dirty="0" smtClean="0">
                          <a:effectLst/>
                        </a:rPr>
                        <a:t>   </a:t>
                      </a:r>
                      <a:r>
                        <a:rPr lang="en-US" sz="2000" kern="100" dirty="0" smtClean="0">
                          <a:effectLst/>
                        </a:rPr>
                        <a:t>80 </a:t>
                      </a:r>
                      <a:r>
                        <a:rPr lang="zh-CN" sz="2000" kern="100" dirty="0">
                          <a:effectLst/>
                        </a:rPr>
                        <a:t>π</a:t>
                      </a:r>
                      <a:r>
                        <a:rPr lang="en-US" sz="2000" kern="100" dirty="0" smtClean="0">
                          <a:effectLst/>
                        </a:rPr>
                        <a:t>mm-rad</a:t>
                      </a:r>
                      <a:endParaRPr lang="zh-CN" sz="20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 smtClean="0">
                          <a:effectLst/>
                        </a:rPr>
                        <a:t>7.31E-03</a:t>
                      </a:r>
                      <a:endParaRPr lang="zh-CN" sz="20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 smtClean="0">
                          <a:effectLst/>
                        </a:rPr>
                        <a:t>77</a:t>
                      </a:r>
                      <a:endParaRPr lang="zh-CN" sz="20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8061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2000" kern="100" dirty="0" smtClean="0">
                          <a:effectLst/>
                        </a:rPr>
                        <a:t>Emittance:</a:t>
                      </a:r>
                      <a:r>
                        <a:rPr lang="en-US" altLang="zh-CN" sz="2000" kern="100" baseline="0" dirty="0" smtClean="0">
                          <a:effectLst/>
                        </a:rPr>
                        <a:t>   </a:t>
                      </a:r>
                      <a:r>
                        <a:rPr lang="en-US" sz="2000" kern="100" dirty="0" smtClean="0">
                          <a:effectLst/>
                        </a:rPr>
                        <a:t>50 </a:t>
                      </a:r>
                      <a:r>
                        <a:rPr lang="zh-CN" sz="2000" kern="100" dirty="0">
                          <a:effectLst/>
                        </a:rPr>
                        <a:t>π</a:t>
                      </a:r>
                      <a:r>
                        <a:rPr lang="en-US" sz="2000" kern="100" dirty="0" smtClean="0">
                          <a:effectLst/>
                        </a:rPr>
                        <a:t>mm-rad</a:t>
                      </a:r>
                      <a:endParaRPr lang="zh-CN" sz="20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 smtClean="0">
                          <a:effectLst/>
                        </a:rPr>
                        <a:t>5.22E-03</a:t>
                      </a:r>
                      <a:endParaRPr lang="zh-CN" sz="20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 smtClean="0">
                          <a:effectLst/>
                        </a:rPr>
                        <a:t>55</a:t>
                      </a:r>
                      <a:endParaRPr lang="zh-CN" sz="20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123728" y="6093296"/>
            <a:ext cx="5472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Emittance limit in both (X-X’) and (Y-Y’) </a:t>
            </a:r>
            <a:endParaRPr lang="zh-CN" altLang="en-US" sz="2400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8" name="文本框 26"/>
          <p:cNvSpPr txBox="1"/>
          <p:nvPr/>
        </p:nvSpPr>
        <p:spPr>
          <a:xfrm>
            <a:off x="5508104" y="2800350"/>
            <a:ext cx="523875" cy="419100"/>
          </a:xfrm>
          <a:prstGeom prst="rect">
            <a:avLst/>
          </a:prstGeom>
          <a:noFill/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Aft>
                <a:spcPts val="0"/>
              </a:spcAft>
            </a:pPr>
            <a:r>
              <a:rPr lang="en-US" sz="2000" kern="100" dirty="0" smtClean="0">
                <a:solidFill>
                  <a:srgbClr val="FFFFFF"/>
                </a:solidFill>
                <a:effectLst/>
                <a:latin typeface="Calibri"/>
                <a:ea typeface="宋体"/>
                <a:cs typeface="Times New Roman"/>
              </a:rPr>
              <a:t>7 T</a:t>
            </a:r>
            <a:endParaRPr lang="zh-CN" sz="2000" kern="100" dirty="0">
              <a:solidFill>
                <a:srgbClr val="FFFFFF"/>
              </a:solidFill>
              <a:effectLst/>
              <a:latin typeface="Calibri"/>
              <a:ea typeface="宋体"/>
              <a:cs typeface="Times New Roman"/>
            </a:endParaRPr>
          </a:p>
        </p:txBody>
      </p:sp>
      <p:pic>
        <p:nvPicPr>
          <p:cNvPr id="9" name="图片 8" descr="E:\g4beamline\Penery1p5\10T\M7TSBLpiA6\muonspec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908721"/>
            <a:ext cx="4194190" cy="26642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1749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3" name="Picture 3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149081"/>
            <a:ext cx="4896544" cy="2317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3168352"/>
          </a:xfrm>
        </p:spPr>
        <p:txBody>
          <a:bodyPr>
            <a:normAutofit fontScale="92500" lnSpcReduction="10000"/>
          </a:bodyPr>
          <a:lstStyle/>
          <a:p>
            <a:r>
              <a:rPr lang="en-US" altLang="zh-CN" dirty="0" smtClean="0"/>
              <a:t>A selection section to select </a:t>
            </a:r>
            <a:r>
              <a:rPr lang="en-US" altLang="zh-CN" dirty="0" smtClean="0">
                <a:sym typeface="Symbol"/>
              </a:rPr>
              <a:t>+/+ from -/-, as either </a:t>
            </a:r>
            <a:r>
              <a:rPr lang="en-US" altLang="zh-CN" dirty="0">
                <a:sym typeface="Symbol"/>
              </a:rPr>
              <a:t>+ </a:t>
            </a:r>
            <a:r>
              <a:rPr lang="en-US" altLang="zh-CN" dirty="0" smtClean="0">
                <a:sym typeface="Symbol"/>
              </a:rPr>
              <a:t>beam or - beam is used for producing the required neutrinos   </a:t>
            </a:r>
          </a:p>
          <a:p>
            <a:pPr lvl="1"/>
            <a:r>
              <a:rPr lang="en-US" altLang="zh-CN" dirty="0" smtClean="0">
                <a:sym typeface="Symbol"/>
              </a:rPr>
              <a:t>Reverse the fields when changing from </a:t>
            </a:r>
            <a:r>
              <a:rPr lang="en-US" altLang="zh-CN" dirty="0">
                <a:sym typeface="Symbol"/>
              </a:rPr>
              <a:t>+ </a:t>
            </a:r>
            <a:r>
              <a:rPr lang="en-US" altLang="zh-CN" dirty="0" smtClean="0">
                <a:sym typeface="Symbol"/>
              </a:rPr>
              <a:t>to - </a:t>
            </a:r>
          </a:p>
          <a:p>
            <a:pPr lvl="1"/>
            <a:r>
              <a:rPr lang="en-US" altLang="zh-CN" dirty="0" smtClean="0">
                <a:sym typeface="Symbol"/>
              </a:rPr>
              <a:t>Also for removing very energetic pions who still survive</a:t>
            </a:r>
          </a:p>
          <a:p>
            <a:pPr lvl="1"/>
            <a:r>
              <a:rPr lang="en-US" altLang="zh-CN" dirty="0" smtClean="0">
                <a:sym typeface="Symbol"/>
              </a:rPr>
              <a:t>Very difficult due to extremely large beam emittance (T/L)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altLang="zh-CN" sz="2800" dirty="0" smtClean="0">
                <a:sym typeface="Symbol"/>
              </a:rPr>
              <a:t>Two schemes: </a:t>
            </a:r>
            <a:r>
              <a:rPr lang="en-US" altLang="zh-CN" sz="2800" dirty="0">
                <a:sym typeface="Symbol"/>
              </a:rPr>
              <a:t>based on </a:t>
            </a:r>
            <a:r>
              <a:rPr lang="en-US" altLang="zh-CN" sz="2800" dirty="0" smtClean="0">
                <a:sym typeface="Symbol"/>
              </a:rPr>
              <a:t>3 </a:t>
            </a:r>
            <a:r>
              <a:rPr lang="en-US" altLang="zh-CN" sz="2800" dirty="0">
                <a:sym typeface="Symbol"/>
              </a:rPr>
              <a:t>SC dipoles with strong gradient </a:t>
            </a:r>
            <a:r>
              <a:rPr lang="en-US" altLang="zh-CN" sz="2800" dirty="0" smtClean="0">
                <a:sym typeface="Symbol"/>
              </a:rPr>
              <a:t>(or FFAG), and bent SC solenoids</a:t>
            </a:r>
          </a:p>
        </p:txBody>
      </p:sp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Charge selection</a:t>
            </a:r>
            <a:endParaRPr lang="zh-CN" alt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786" b="16647"/>
          <a:stretch/>
        </p:blipFill>
        <p:spPr bwMode="auto">
          <a:xfrm>
            <a:off x="5076056" y="4345405"/>
            <a:ext cx="3362940" cy="2121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9853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Muon transport and decay</a:t>
            </a:r>
            <a:r>
              <a:rPr lang="en-US" altLang="zh-CN" dirty="0">
                <a:solidFill>
                  <a:srgbClr val="FF0000"/>
                </a:solidFill>
              </a:rPr>
              <a:t/>
            </a:r>
            <a:br>
              <a:rPr lang="en-US" altLang="zh-CN" dirty="0">
                <a:solidFill>
                  <a:srgbClr val="FF0000"/>
                </a:solidFill>
              </a:rPr>
            </a:br>
            <a:r>
              <a:rPr lang="en-US" altLang="zh-CN" sz="3600" dirty="0"/>
              <a:t>- </a:t>
            </a:r>
            <a:r>
              <a:rPr lang="en-US" altLang="zh-CN" sz="3600" dirty="0" smtClean="0"/>
              <a:t>Muon decay channel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3528392"/>
          </a:xfrm>
        </p:spPr>
        <p:txBody>
          <a:bodyPr>
            <a:normAutofit lnSpcReduction="10000"/>
          </a:bodyPr>
          <a:lstStyle/>
          <a:p>
            <a:r>
              <a:rPr lang="en-US" altLang="zh-CN" dirty="0" smtClean="0"/>
              <a:t>A long decay channel of about 600 m is designed for production of neutrinos</a:t>
            </a:r>
          </a:p>
          <a:p>
            <a:pPr lvl="1"/>
            <a:r>
              <a:rPr lang="en-US" altLang="zh-CN" dirty="0" smtClean="0"/>
              <a:t>About 35% (centered momentum: ~300 MeV/c)</a:t>
            </a:r>
          </a:p>
          <a:p>
            <a:r>
              <a:rPr lang="en-US" altLang="zh-CN" dirty="0" smtClean="0"/>
              <a:t>Important to have smaller divergent angle </a:t>
            </a:r>
          </a:p>
          <a:p>
            <a:pPr lvl="1"/>
            <a:r>
              <a:rPr lang="en-US" altLang="zh-CN" dirty="0" smtClean="0"/>
              <a:t>Neutrino energy spectrum at detector related to the angle</a:t>
            </a:r>
          </a:p>
          <a:p>
            <a:pPr lvl="1"/>
            <a:r>
              <a:rPr lang="en-US" altLang="zh-CN" dirty="0" smtClean="0"/>
              <a:t>Modest beam emittance and large aperture</a:t>
            </a:r>
          </a:p>
          <a:p>
            <a:pPr lvl="1"/>
            <a:r>
              <a:rPr lang="en-US" altLang="zh-CN" dirty="0" smtClean="0"/>
              <a:t>Adiabatic matching from </a:t>
            </a:r>
            <a:r>
              <a:rPr lang="en-US" altLang="zh-CN" dirty="0" smtClean="0">
                <a:solidFill>
                  <a:srgbClr val="FF0000"/>
                </a:solidFill>
              </a:rPr>
              <a:t>3.7 T</a:t>
            </a:r>
            <a:r>
              <a:rPr lang="en-US" altLang="zh-CN" dirty="0" smtClean="0"/>
              <a:t> in the bending section to </a:t>
            </a:r>
            <a:r>
              <a:rPr lang="en-US" altLang="zh-CN" dirty="0" smtClean="0">
                <a:solidFill>
                  <a:srgbClr val="FF0000"/>
                </a:solidFill>
              </a:rPr>
              <a:t>1.0 T</a:t>
            </a:r>
            <a:r>
              <a:rPr lang="en-US" altLang="zh-CN" dirty="0" smtClean="0"/>
              <a:t> in the decay section</a:t>
            </a: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1208385"/>
              </p:ext>
            </p:extLst>
          </p:nvPr>
        </p:nvGraphicFramePr>
        <p:xfrm>
          <a:off x="611560" y="5073744"/>
          <a:ext cx="7944904" cy="15236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04344"/>
                <a:gridCol w="5040560"/>
              </a:tblGrid>
              <a:tr h="66516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kern="100" dirty="0" smtClean="0">
                          <a:effectLst/>
                        </a:rPr>
                        <a:t>Aperture/</a:t>
                      </a:r>
                      <a:r>
                        <a:rPr lang="en-US" altLang="zh-CN" sz="24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Field</a:t>
                      </a:r>
                      <a:endParaRPr lang="zh-CN" sz="24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2400" kern="100" dirty="0" smtClean="0">
                          <a:effectLst/>
                        </a:rPr>
                        <a:t>Acceptance</a:t>
                      </a:r>
                      <a:r>
                        <a:rPr lang="en-US" sz="2400" kern="100" dirty="0" smtClean="0">
                          <a:effectLst/>
                        </a:rPr>
                        <a:t>  (</a:t>
                      </a:r>
                      <a:r>
                        <a:rPr lang="en-US" sz="2400" kern="100" dirty="0" smtClean="0">
                          <a:effectLst/>
                          <a:sym typeface="Symbol"/>
                        </a:rPr>
                        <a:t></a:t>
                      </a:r>
                      <a:r>
                        <a:rPr lang="en-US" sz="2400" kern="100" dirty="0" smtClean="0">
                          <a:effectLst/>
                        </a:rPr>
                        <a:t>mm-rad)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24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X: in mm; X’: in </a:t>
                      </a:r>
                      <a:r>
                        <a:rPr lang="en-US" altLang="zh-CN" sz="2400" kern="100" dirty="0" err="1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mrad</a:t>
                      </a:r>
                      <a:endParaRPr lang="zh-CN" sz="24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2632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kern="100" dirty="0" smtClean="0">
                          <a:effectLst/>
                          <a:sym typeface="Symbol"/>
                        </a:rPr>
                        <a:t></a:t>
                      </a:r>
                      <a:r>
                        <a:rPr lang="en-US" sz="2400" kern="100" dirty="0" smtClean="0">
                          <a:effectLst/>
                        </a:rPr>
                        <a:t>600, 3.7 T</a:t>
                      </a:r>
                      <a:endParaRPr lang="zh-CN" sz="24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2400" kern="100" dirty="0" smtClean="0">
                          <a:effectLst/>
                        </a:rPr>
                        <a:t>100 (x: 280, x’: </a:t>
                      </a:r>
                      <a:r>
                        <a:rPr lang="en-US" altLang="zh-CN" sz="2400" kern="100" dirty="0" smtClean="0">
                          <a:solidFill>
                            <a:srgbClr val="FF0000"/>
                          </a:solidFill>
                          <a:effectLst/>
                        </a:rPr>
                        <a:t>357</a:t>
                      </a:r>
                      <a:r>
                        <a:rPr lang="en-US" altLang="zh-CN" sz="2400" kern="100" dirty="0" smtClean="0">
                          <a:effectLst/>
                        </a:rPr>
                        <a:t>)</a:t>
                      </a:r>
                      <a:endParaRPr lang="zh-CN" altLang="zh-CN" sz="24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00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kern="100" dirty="0" smtClean="0">
                          <a:effectLst/>
                          <a:sym typeface="Symbol"/>
                        </a:rPr>
                        <a:t></a:t>
                      </a:r>
                      <a:r>
                        <a:rPr lang="en-US" sz="2400" kern="100" dirty="0" smtClean="0">
                          <a:effectLst/>
                        </a:rPr>
                        <a:t>800, 1.0 T</a:t>
                      </a:r>
                      <a:endParaRPr lang="zh-CN" sz="24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24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65</a:t>
                      </a:r>
                      <a:r>
                        <a:rPr lang="en-US" altLang="zh-CN" sz="2400" kern="100" dirty="0" smtClean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altLang="zh-CN" sz="2400" kern="100" dirty="0" smtClean="0">
                          <a:effectLst/>
                        </a:rPr>
                        <a:t>(x: 380, x’: </a:t>
                      </a:r>
                      <a:r>
                        <a:rPr lang="en-US" altLang="zh-CN" sz="2400" kern="100" dirty="0" smtClean="0">
                          <a:solidFill>
                            <a:srgbClr val="FF0000"/>
                          </a:solidFill>
                          <a:effectLst/>
                        </a:rPr>
                        <a:t>171</a:t>
                      </a:r>
                      <a:r>
                        <a:rPr lang="en-US" altLang="zh-CN" sz="2400" kern="100" dirty="0" smtClean="0">
                          <a:effectLst/>
                        </a:rPr>
                        <a:t>)</a:t>
                      </a:r>
                      <a:endParaRPr lang="zh-CN" altLang="zh-CN" sz="24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3160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4129" y="4437112"/>
            <a:ext cx="3228351" cy="2154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530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Estimate of neutrino flux</a:t>
            </a:r>
            <a:endParaRPr lang="zh-CN" altLang="en-US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531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1340768"/>
                <a:ext cx="8352928" cy="4525962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sz="2600" dirty="0" smtClean="0"/>
                  <a:t>POT (5000 h): 1.125 </a:t>
                </a:r>
                <a:r>
                  <a:rPr lang="en-US" altLang="zh-CN" sz="2600" dirty="0" smtClean="0">
                    <a:sym typeface="Symbol"/>
                  </a:rPr>
                  <a:t></a:t>
                </a:r>
                <a:r>
                  <a:rPr lang="en-US" altLang="zh-CN" sz="2600" dirty="0" smtClean="0"/>
                  <a:t> 10</a:t>
                </a:r>
                <a:r>
                  <a:rPr lang="en-US" altLang="zh-CN" sz="2600" baseline="30000" dirty="0" smtClean="0"/>
                  <a:t>24</a:t>
                </a:r>
                <a:r>
                  <a:rPr lang="en-US" altLang="zh-CN" sz="2600" dirty="0" smtClean="0"/>
                  <a:t> proton/year</a:t>
                </a:r>
              </a:p>
              <a:p>
                <a:r>
                  <a:rPr lang="en-US" altLang="zh-CN" sz="2600" dirty="0" smtClean="0"/>
                  <a:t>Muon yield: 1.62</a:t>
                </a:r>
                <a:r>
                  <a:rPr lang="en-US" altLang="zh-CN" sz="2600" dirty="0" smtClean="0">
                    <a:sym typeface="Symbol"/>
                  </a:rPr>
                  <a:t> </a:t>
                </a:r>
                <a:r>
                  <a:rPr lang="en-US" altLang="zh-CN" sz="2600" dirty="0">
                    <a:sym typeface="Symbol"/>
                  </a:rPr>
                  <a:t></a:t>
                </a:r>
                <a:r>
                  <a:rPr lang="en-US" altLang="zh-CN" sz="2600" dirty="0"/>
                  <a:t> </a:t>
                </a:r>
                <a:r>
                  <a:rPr lang="en-US" altLang="zh-CN" sz="2600" dirty="0" smtClean="0"/>
                  <a:t>10</a:t>
                </a:r>
                <a:r>
                  <a:rPr lang="en-US" altLang="zh-CN" sz="2600" baseline="30000" dirty="0" smtClean="0"/>
                  <a:t>-2 </a:t>
                </a:r>
                <a:r>
                  <a:rPr lang="en-US" altLang="zh-CN" sz="2600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CN" sz="2600" i="1" smtClean="0">
                        <a:latin typeface="Cambria Math"/>
                        <a:sym typeface="Symbol"/>
                      </a:rPr>
                      <m:t></m:t>
                    </m:r>
                  </m:oMath>
                </a14:m>
                <a:r>
                  <a:rPr lang="en-US" altLang="zh-CN" sz="2600" dirty="0" smtClean="0"/>
                  <a:t>/proton</a:t>
                </a:r>
              </a:p>
              <a:p>
                <a:r>
                  <a:rPr lang="en-US" altLang="zh-CN" sz="2600" dirty="0" smtClean="0"/>
                  <a:t>Total neutrino yield: 4.8</a:t>
                </a:r>
                <a:r>
                  <a:rPr lang="en-US" altLang="zh-CN" sz="2600" dirty="0" smtClean="0">
                    <a:sym typeface="Symbol"/>
                  </a:rPr>
                  <a:t> </a:t>
                </a:r>
                <a:r>
                  <a:rPr lang="en-US" altLang="zh-CN" sz="2600" dirty="0">
                    <a:sym typeface="Symbol"/>
                  </a:rPr>
                  <a:t></a:t>
                </a:r>
                <a:r>
                  <a:rPr lang="en-US" altLang="zh-CN" sz="2600" dirty="0"/>
                  <a:t> </a:t>
                </a:r>
                <a:r>
                  <a:rPr lang="en-US" altLang="zh-CN" sz="2600" dirty="0" smtClean="0"/>
                  <a:t>10</a:t>
                </a:r>
                <a:r>
                  <a:rPr lang="en-US" altLang="zh-CN" sz="2600" baseline="30000" dirty="0" smtClean="0"/>
                  <a:t>-3 </a:t>
                </a:r>
                <a:r>
                  <a:rPr lang="en-US" altLang="zh-CN" sz="2600" dirty="0" smtClean="0"/>
                  <a:t> </a:t>
                </a:r>
                <a:r>
                  <a:rPr lang="en-US" altLang="zh-CN" sz="2600" dirty="0" smtClean="0">
                    <a:sym typeface="Symbol"/>
                  </a:rPr>
                  <a:t></a:t>
                </a:r>
                <a:r>
                  <a:rPr lang="en-US" altLang="zh-CN" sz="2600" dirty="0" smtClean="0"/>
                  <a:t>/proton (in pair)</a:t>
                </a:r>
              </a:p>
              <a:p>
                <a:pPr marL="0" indent="0">
                  <a:buNone/>
                </a:pPr>
                <a:r>
                  <a:rPr lang="en-US" altLang="zh-CN" sz="2600" dirty="0"/>
                  <a:t> </a:t>
                </a:r>
                <a:r>
                  <a:rPr lang="en-US" altLang="zh-CN" sz="2600" dirty="0" smtClean="0"/>
                  <a:t>                                        5.4</a:t>
                </a:r>
                <a:r>
                  <a:rPr lang="en-US" altLang="zh-CN" sz="2600" dirty="0" smtClean="0">
                    <a:sym typeface="Symbol"/>
                  </a:rPr>
                  <a:t> </a:t>
                </a:r>
                <a:r>
                  <a:rPr lang="en-US" altLang="zh-CN" sz="2600" dirty="0">
                    <a:sym typeface="Symbol"/>
                  </a:rPr>
                  <a:t></a:t>
                </a:r>
                <a:r>
                  <a:rPr lang="en-US" altLang="zh-CN" sz="2600" dirty="0"/>
                  <a:t> </a:t>
                </a:r>
                <a:r>
                  <a:rPr lang="en-US" altLang="zh-CN" sz="2600" dirty="0" smtClean="0"/>
                  <a:t>10</a:t>
                </a:r>
                <a:r>
                  <a:rPr lang="en-US" altLang="zh-CN" sz="2600" baseline="30000" dirty="0" smtClean="0"/>
                  <a:t>21 </a:t>
                </a:r>
                <a:r>
                  <a:rPr lang="en-US" altLang="zh-CN" sz="2600" dirty="0" smtClean="0"/>
                  <a:t> </a:t>
                </a:r>
                <a:r>
                  <a:rPr lang="en-US" altLang="zh-CN" sz="2600" dirty="0">
                    <a:sym typeface="Symbol"/>
                  </a:rPr>
                  <a:t></a:t>
                </a:r>
                <a:r>
                  <a:rPr lang="en-US" altLang="zh-CN" sz="2600" dirty="0" smtClean="0"/>
                  <a:t>/year (in pair)</a:t>
                </a:r>
              </a:p>
              <a:p>
                <a:pPr marL="0" indent="0">
                  <a:buNone/>
                </a:pPr>
                <a:r>
                  <a:rPr lang="en-US" altLang="zh-CN" sz="2600" dirty="0"/>
                  <a:t> </a:t>
                </a:r>
                <a:r>
                  <a:rPr lang="en-US" altLang="zh-CN" sz="2600" dirty="0" smtClean="0"/>
                  <a:t>          (NF</a:t>
                </a:r>
                <a:r>
                  <a:rPr lang="en-US" altLang="zh-CN" sz="2600" dirty="0"/>
                  <a:t>: </a:t>
                </a:r>
                <a:r>
                  <a:rPr lang="en-US" altLang="zh-CN" sz="2600" dirty="0" smtClean="0"/>
                  <a:t>1.1</a:t>
                </a:r>
                <a:r>
                  <a:rPr lang="en-US" altLang="zh-CN" sz="2600" dirty="0" smtClean="0">
                    <a:sym typeface="Symbol"/>
                  </a:rPr>
                  <a:t> </a:t>
                </a:r>
                <a:r>
                  <a:rPr lang="en-US" altLang="zh-CN" sz="2600" dirty="0">
                    <a:sym typeface="Symbol"/>
                  </a:rPr>
                  <a:t></a:t>
                </a:r>
                <a:r>
                  <a:rPr lang="en-US" altLang="zh-CN" sz="2600" dirty="0"/>
                  <a:t> 10</a:t>
                </a:r>
                <a:r>
                  <a:rPr lang="en-US" altLang="zh-CN" sz="2600" baseline="30000" dirty="0"/>
                  <a:t>21 </a:t>
                </a:r>
                <a:r>
                  <a:rPr lang="en-US" altLang="zh-CN" sz="2600" dirty="0"/>
                  <a:t> </a:t>
                </a:r>
                <a:r>
                  <a:rPr lang="en-US" altLang="zh-CN" sz="2600" dirty="0">
                    <a:sym typeface="Symbol"/>
                  </a:rPr>
                  <a:t></a:t>
                </a:r>
                <a:r>
                  <a:rPr lang="en-US" altLang="zh-CN" sz="2600" dirty="0"/>
                  <a:t>/year )</a:t>
                </a:r>
              </a:p>
              <a:p>
                <a:r>
                  <a:rPr lang="en-US" altLang="zh-CN" sz="2600" dirty="0" smtClean="0"/>
                  <a:t>Neutrino flux at detector: dependent on the distance</a:t>
                </a:r>
              </a:p>
              <a:p>
                <a:pPr marL="0" indent="0">
                  <a:buNone/>
                </a:pPr>
                <a:r>
                  <a:rPr lang="en-US" altLang="zh-CN" sz="2600" dirty="0" smtClean="0"/>
                  <a:t>           4.7</a:t>
                </a:r>
                <a:r>
                  <a:rPr lang="en-US" altLang="zh-CN" sz="2600" dirty="0" smtClean="0">
                    <a:sym typeface="Symbol"/>
                  </a:rPr>
                  <a:t> </a:t>
                </a:r>
                <a:r>
                  <a:rPr lang="en-US" altLang="zh-CN" sz="2600" dirty="0">
                    <a:sym typeface="Symbol"/>
                  </a:rPr>
                  <a:t></a:t>
                </a:r>
                <a:r>
                  <a:rPr lang="en-US" altLang="zh-CN" sz="2600" dirty="0"/>
                  <a:t> </a:t>
                </a:r>
                <a:r>
                  <a:rPr lang="en-US" altLang="zh-CN" sz="2600" dirty="0" smtClean="0"/>
                  <a:t>10</a:t>
                </a:r>
                <a:r>
                  <a:rPr lang="en-US" altLang="zh-CN" sz="2600" baseline="30000" dirty="0" smtClean="0"/>
                  <a:t>11 </a:t>
                </a:r>
                <a:r>
                  <a:rPr lang="en-US" altLang="zh-CN" sz="2600" dirty="0" smtClean="0"/>
                  <a:t> </a:t>
                </a:r>
                <a:r>
                  <a:rPr lang="en-US" altLang="zh-CN" sz="2600" dirty="0">
                    <a:sym typeface="Symbol"/>
                  </a:rPr>
                  <a:t></a:t>
                </a:r>
                <a:r>
                  <a:rPr lang="en-US" altLang="zh-CN" sz="2600" dirty="0" smtClean="0"/>
                  <a:t>/m</a:t>
                </a:r>
                <a:r>
                  <a:rPr lang="en-US" altLang="zh-CN" sz="2600" baseline="30000" dirty="0" smtClean="0"/>
                  <a:t>2</a:t>
                </a:r>
                <a:r>
                  <a:rPr lang="en-US" altLang="zh-CN" sz="2600" dirty="0" smtClean="0"/>
                  <a:t>/year  (@150 km)</a:t>
                </a:r>
              </a:p>
              <a:p>
                <a:endParaRPr lang="zh-CN" altLang="en-US" sz="2600" dirty="0" smtClean="0"/>
              </a:p>
            </p:txBody>
          </p:sp>
        </mc:Choice>
        <mc:Fallback xmlns="">
          <p:sp>
            <p:nvSpPr>
              <p:cNvPr id="22531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1340768"/>
                <a:ext cx="8352928" cy="4525962"/>
              </a:xfrm>
              <a:blipFill rotWithShape="1">
                <a:blip r:embed="rId3"/>
                <a:stretch>
                  <a:fillRect l="-1168" t="-148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29189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Challenges and synergy efforts in neutrino beamlines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/>
          <a:lstStyle/>
          <a:p>
            <a:r>
              <a:rPr lang="en-US" altLang="zh-CN" dirty="0" smtClean="0"/>
              <a:t>Charge selection of </a:t>
            </a:r>
            <a:r>
              <a:rPr lang="en-US" altLang="zh-CN" dirty="0" smtClean="0">
                <a:sym typeface="Symbol"/>
              </a:rPr>
              <a:t>+/- and +/- [NF]</a:t>
            </a:r>
          </a:p>
          <a:p>
            <a:pPr lvl="1"/>
            <a:r>
              <a:rPr lang="en-US" altLang="zh-CN" dirty="0" smtClean="0">
                <a:sym typeface="Symbol"/>
              </a:rPr>
              <a:t>Very large emittance/momentum range</a:t>
            </a:r>
          </a:p>
          <a:p>
            <a:r>
              <a:rPr lang="en-US" altLang="zh-CN" dirty="0" smtClean="0">
                <a:sym typeface="Symbol"/>
              </a:rPr>
              <a:t>Dumping both protons and secondary particles [All]</a:t>
            </a:r>
          </a:p>
          <a:p>
            <a:pPr lvl="1"/>
            <a:r>
              <a:rPr lang="en-US" altLang="zh-CN" dirty="0" smtClean="0">
                <a:sym typeface="Symbol"/>
              </a:rPr>
              <a:t>Mixed beam, high power</a:t>
            </a:r>
          </a:p>
          <a:p>
            <a:r>
              <a:rPr lang="en-US" altLang="zh-CN" dirty="0" smtClean="0"/>
              <a:t>Manipulation in phase space [NF, </a:t>
            </a:r>
            <a:r>
              <a:rPr lang="en-US" altLang="zh-CN" dirty="0" err="1" smtClean="0"/>
              <a:t>nuSTORM</a:t>
            </a:r>
            <a:r>
              <a:rPr lang="en-US" altLang="zh-CN" dirty="0" smtClean="0"/>
              <a:t>]</a:t>
            </a:r>
          </a:p>
          <a:p>
            <a:pPr lvl="1"/>
            <a:r>
              <a:rPr lang="en-US" altLang="zh-CN" dirty="0" smtClean="0"/>
              <a:t>Adiabatic conversion of transverse momentum into longitudinal</a:t>
            </a:r>
          </a:p>
          <a:p>
            <a:pPr lvl="1"/>
            <a:r>
              <a:rPr lang="en-US" altLang="zh-CN" dirty="0" smtClean="0"/>
              <a:t>Bunching rotation</a:t>
            </a:r>
          </a:p>
          <a:p>
            <a:pPr lvl="1"/>
            <a:r>
              <a:rPr lang="en-US" altLang="zh-CN" dirty="0" smtClean="0"/>
              <a:t>Emittance cooling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9221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467544" y="3429000"/>
            <a:ext cx="7772400" cy="1254001"/>
          </a:xfrm>
        </p:spPr>
        <p:txBody>
          <a:bodyPr/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MOMENT Concept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342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467544" y="3429000"/>
            <a:ext cx="7772400" cy="1254001"/>
          </a:xfrm>
        </p:spPr>
        <p:txBody>
          <a:bodyPr>
            <a:normAutofit fontScale="90000"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Detector technology synergy with other projects</a:t>
            </a:r>
          </a:p>
        </p:txBody>
      </p:sp>
    </p:spTree>
    <p:extLst>
      <p:ext uri="{BB962C8B-B14F-4D97-AF65-F5344CB8AC3E}">
        <p14:creationId xmlns:p14="http://schemas.microsoft.com/office/powerpoint/2010/main" val="955702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692696"/>
            <a:ext cx="2461300" cy="1517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79512" y="260648"/>
            <a:ext cx="8725996" cy="4320481"/>
          </a:xfrm>
        </p:spPr>
        <p:txBody>
          <a:bodyPr>
            <a:normAutofit fontScale="92500" lnSpcReduction="20000"/>
          </a:bodyPr>
          <a:lstStyle/>
          <a:p>
            <a:r>
              <a:rPr lang="en-US" altLang="zh-CN" dirty="0" smtClean="0"/>
              <a:t>Suitable detectors for MOMENT are still under study</a:t>
            </a:r>
          </a:p>
          <a:p>
            <a:pPr lvl="1"/>
            <a:r>
              <a:rPr lang="en-US" altLang="zh-CN" dirty="0" smtClean="0"/>
              <a:t>Flavor sensitive: e/</a:t>
            </a:r>
            <a:r>
              <a:rPr lang="en-US" altLang="zh-CN" dirty="0" smtClean="0">
                <a:sym typeface="Symbol"/>
              </a:rPr>
              <a:t> identification </a:t>
            </a:r>
          </a:p>
          <a:p>
            <a:pPr marL="0" indent="0">
              <a:buNone/>
            </a:pPr>
            <a:r>
              <a:rPr lang="en-US" altLang="zh-CN" dirty="0">
                <a:sym typeface="Symbol"/>
              </a:rPr>
              <a:t> </a:t>
            </a:r>
            <a:r>
              <a:rPr lang="en-US" altLang="zh-CN" dirty="0" smtClean="0">
                <a:sym typeface="Symbol"/>
              </a:rPr>
              <a:t>      </a:t>
            </a:r>
            <a:r>
              <a:rPr lang="en-US" altLang="zh-CN" sz="2400" dirty="0">
                <a:sym typeface="Symbol"/>
              </a:rPr>
              <a:t>   Water Cherenkov, liquid </a:t>
            </a:r>
            <a:r>
              <a:rPr lang="en-US" altLang="zh-CN" sz="2400" dirty="0" err="1">
                <a:sym typeface="Symbol"/>
              </a:rPr>
              <a:t>Ar</a:t>
            </a:r>
            <a:r>
              <a:rPr lang="en-US" altLang="zh-CN" sz="2400" dirty="0">
                <a:sym typeface="Symbol"/>
              </a:rPr>
              <a:t>, liquid </a:t>
            </a:r>
            <a:r>
              <a:rPr lang="en-US" altLang="zh-CN" sz="2400" dirty="0" err="1" smtClean="0">
                <a:sym typeface="Symbol"/>
              </a:rPr>
              <a:t>scin</a:t>
            </a:r>
            <a:r>
              <a:rPr lang="en-US" altLang="zh-CN" sz="2400" dirty="0">
                <a:sym typeface="Symbol"/>
              </a:rPr>
              <a:t>.</a:t>
            </a:r>
            <a:r>
              <a:rPr lang="en-US" altLang="zh-CN" sz="2400" dirty="0"/>
              <a:t>  </a:t>
            </a:r>
          </a:p>
          <a:p>
            <a:pPr lvl="1"/>
            <a:r>
              <a:rPr lang="en-US" altLang="zh-CN" dirty="0" smtClean="0"/>
              <a:t>Charge sensitive: </a:t>
            </a:r>
            <a:r>
              <a:rPr lang="en-US" altLang="zh-CN" dirty="0" smtClean="0">
                <a:sym typeface="Symbol"/>
              </a:rPr>
              <a:t> and anti-</a:t>
            </a:r>
          </a:p>
          <a:p>
            <a:pPr marL="457200" lvl="1" indent="0">
              <a:buNone/>
            </a:pPr>
            <a:r>
              <a:rPr lang="en-US" altLang="zh-CN" dirty="0">
                <a:sym typeface="Symbol"/>
              </a:rPr>
              <a:t> </a:t>
            </a:r>
            <a:r>
              <a:rPr lang="en-US" altLang="zh-CN" dirty="0" smtClean="0">
                <a:sym typeface="Symbol"/>
              </a:rPr>
              <a:t>   Magnetized, liquid </a:t>
            </a:r>
            <a:r>
              <a:rPr lang="en-US" altLang="zh-CN" dirty="0" err="1" smtClean="0">
                <a:sym typeface="Symbol"/>
              </a:rPr>
              <a:t>scin</a:t>
            </a:r>
            <a:r>
              <a:rPr lang="en-US" altLang="zh-CN" dirty="0" smtClean="0">
                <a:sym typeface="Symbol"/>
              </a:rPr>
              <a:t>., </a:t>
            </a:r>
            <a:r>
              <a:rPr lang="en-US" altLang="zh-CN" dirty="0" err="1" smtClean="0">
                <a:sym typeface="Symbol"/>
              </a:rPr>
              <a:t>Gd</a:t>
            </a:r>
            <a:r>
              <a:rPr lang="en-US" altLang="zh-CN" dirty="0" smtClean="0">
                <a:sym typeface="Symbol"/>
              </a:rPr>
              <a:t>-doped water (IBD)</a:t>
            </a:r>
          </a:p>
          <a:p>
            <a:pPr lvl="1"/>
            <a:r>
              <a:rPr lang="en-US" altLang="zh-CN" dirty="0" smtClean="0">
                <a:sym typeface="Symbol"/>
              </a:rPr>
              <a:t>NC/CC sensitive: NC background rejection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Very large target mass required</a:t>
            </a:r>
          </a:p>
          <a:p>
            <a:r>
              <a:rPr lang="en-US" altLang="zh-CN" dirty="0" smtClean="0"/>
              <a:t>Detector synergy</a:t>
            </a:r>
          </a:p>
          <a:p>
            <a:pPr lvl="1"/>
            <a:r>
              <a:rPr lang="en-US" altLang="zh-CN" dirty="0" smtClean="0"/>
              <a:t>Magnetized detector, e.g. MIND by NF and </a:t>
            </a:r>
            <a:r>
              <a:rPr lang="en-US" altLang="zh-CN" dirty="0" err="1" smtClean="0"/>
              <a:t>SuperBIND</a:t>
            </a:r>
            <a:r>
              <a:rPr lang="en-US" altLang="zh-CN" dirty="0" smtClean="0"/>
              <a:t> by </a:t>
            </a:r>
            <a:r>
              <a:rPr lang="en-US" altLang="zh-CN" dirty="0" err="1" smtClean="0"/>
              <a:t>nuSTORM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Water Cherenkov detector (or doped),  MEMPHIS by </a:t>
            </a:r>
            <a:r>
              <a:rPr lang="en-US" altLang="zh-CN" dirty="0" err="1" smtClean="0"/>
              <a:t>ESSnuSB</a:t>
            </a:r>
            <a:r>
              <a:rPr lang="en-US" altLang="zh-CN" dirty="0" smtClean="0"/>
              <a:t>/LBNO and </a:t>
            </a:r>
            <a:r>
              <a:rPr lang="en-US" altLang="zh-CN" dirty="0" err="1" smtClean="0"/>
              <a:t>HyperK</a:t>
            </a:r>
            <a:r>
              <a:rPr lang="en-US" altLang="zh-CN" dirty="0" smtClean="0"/>
              <a:t> detector</a:t>
            </a:r>
          </a:p>
          <a:p>
            <a:pPr lvl="1"/>
            <a:r>
              <a:rPr lang="en-US" altLang="zh-CN" dirty="0"/>
              <a:t>Liquid scintillator detector such as JUNO</a:t>
            </a:r>
            <a:endParaRPr lang="en-US" altLang="zh-CN" dirty="0" smtClean="0"/>
          </a:p>
          <a:p>
            <a:pPr lvl="1"/>
            <a:endParaRPr lang="en-US" altLang="zh-CN" dirty="0" smtClean="0"/>
          </a:p>
          <a:p>
            <a:pPr lvl="1"/>
            <a:endParaRPr lang="zh-CN" altLang="en-US" dirty="0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4048" y="4434036"/>
            <a:ext cx="3286312" cy="2019300"/>
          </a:xfrm>
          <a:prstGeom prst="rect">
            <a:avLst/>
          </a:prstGeom>
        </p:spPr>
      </p:pic>
      <p:pic>
        <p:nvPicPr>
          <p:cNvPr id="5" name="Picture 5" descr="100KT_Detector_closeup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469973"/>
            <a:ext cx="3600400" cy="2127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8534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78098"/>
          </a:xfrm>
        </p:spPr>
        <p:txBody>
          <a:bodyPr/>
          <a:lstStyle/>
          <a:p>
            <a:r>
              <a:rPr lang="en-US" altLang="zh-CN" dirty="0" smtClean="0"/>
              <a:t>Summary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400600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As an interesting study, MOMENT attracts </a:t>
            </a:r>
            <a:r>
              <a:rPr lang="en-US" altLang="zh-CN" dirty="0"/>
              <a:t>Chinese researchers to collaborate </a:t>
            </a:r>
            <a:r>
              <a:rPr lang="en-US" altLang="zh-CN" dirty="0" smtClean="0"/>
              <a:t>on neutrino beams</a:t>
            </a:r>
          </a:p>
          <a:p>
            <a:pPr lvl="1"/>
            <a:r>
              <a:rPr lang="en-US" altLang="zh-CN" dirty="0" smtClean="0"/>
              <a:t>on MOMENT itself</a:t>
            </a:r>
          </a:p>
          <a:p>
            <a:pPr lvl="1"/>
            <a:r>
              <a:rPr lang="en-US" altLang="zh-CN" dirty="0" smtClean="0"/>
              <a:t>on other international projects</a:t>
            </a:r>
            <a:endParaRPr lang="en-US" altLang="zh-CN" dirty="0"/>
          </a:p>
          <a:p>
            <a:r>
              <a:rPr lang="en-US" altLang="zh-CN" dirty="0" smtClean="0"/>
              <a:t>MOMENT shares many physical and technical aspects with other neutrino beams</a:t>
            </a:r>
            <a:endParaRPr lang="en-US" altLang="zh-CN" dirty="0"/>
          </a:p>
          <a:p>
            <a:pPr lvl="1"/>
            <a:r>
              <a:rPr lang="en-US" altLang="zh-CN" dirty="0" smtClean="0"/>
              <a:t>Proton driver, target, secondary beam line, detector etc. </a:t>
            </a:r>
          </a:p>
          <a:p>
            <a:pPr lvl="1"/>
            <a:r>
              <a:rPr lang="en-US" altLang="zh-CN" dirty="0" smtClean="0"/>
              <a:t>International collaborations will benefit the community: with the ongoing projects LBNF and Hyper-K, and with the studies Neutrino Factory, </a:t>
            </a:r>
            <a:r>
              <a:rPr lang="en-US" altLang="zh-CN" dirty="0" err="1" smtClean="0"/>
              <a:t>ESSnuSB</a:t>
            </a:r>
            <a:r>
              <a:rPr lang="en-US" altLang="zh-CN" dirty="0" smtClean="0"/>
              <a:t> and </a:t>
            </a:r>
            <a:r>
              <a:rPr lang="en-US" altLang="zh-CN" dirty="0" err="1" smtClean="0"/>
              <a:t>nuSTORM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1604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664" y="2852936"/>
            <a:ext cx="64807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Thank you for attention!</a:t>
            </a:r>
            <a:endParaRPr lang="zh-CN" altLang="en-US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47915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rm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MOMENT Concept</a:t>
            </a:r>
            <a:endParaRPr lang="zh-CN" altLang="en-US" sz="36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680520"/>
          </a:xfrm>
        </p:spPr>
        <p:txBody>
          <a:bodyPr>
            <a:normAutofit fontScale="92500" lnSpcReduction="10000"/>
          </a:bodyPr>
          <a:lstStyle/>
          <a:p>
            <a:r>
              <a:rPr lang="en-US" altLang="zh-CN" dirty="0"/>
              <a:t>MOMENT: A muon-decay medium baseline neutrino beam </a:t>
            </a:r>
            <a:r>
              <a:rPr lang="en-US" altLang="zh-CN" dirty="0" smtClean="0"/>
              <a:t>facility</a:t>
            </a:r>
            <a:endParaRPr lang="en-US" altLang="zh-CN" dirty="0"/>
          </a:p>
          <a:p>
            <a:r>
              <a:rPr lang="en-US" altLang="zh-CN" dirty="0"/>
              <a:t>MOMENT was launched in 2013 </a:t>
            </a:r>
            <a:r>
              <a:rPr lang="en-US" altLang="zh-CN" dirty="0" smtClean="0"/>
              <a:t>as </a:t>
            </a:r>
            <a:r>
              <a:rPr lang="en-US" altLang="zh-CN" dirty="0"/>
              <a:t>the third phase of neutrino experiments in China</a:t>
            </a:r>
          </a:p>
          <a:p>
            <a:pPr marL="900000" lvl="1" indent="-400050"/>
            <a:r>
              <a:rPr lang="en-US" altLang="zh-CN" dirty="0" smtClean="0"/>
              <a:t>Neutrino experiments </a:t>
            </a:r>
            <a:r>
              <a:rPr lang="en-US" altLang="zh-CN" dirty="0"/>
              <a:t>at </a:t>
            </a:r>
            <a:r>
              <a:rPr lang="en-US" altLang="zh-CN" dirty="0" err="1"/>
              <a:t>Daya</a:t>
            </a:r>
            <a:r>
              <a:rPr lang="en-US" altLang="zh-CN" dirty="0"/>
              <a:t> </a:t>
            </a:r>
            <a:r>
              <a:rPr lang="en-US" altLang="zh-CN" dirty="0" smtClean="0"/>
              <a:t>Bay continues data-taking </a:t>
            </a:r>
          </a:p>
          <a:p>
            <a:pPr marL="900000" lvl="1" indent="-400050"/>
            <a:r>
              <a:rPr lang="en-US" altLang="zh-CN" dirty="0"/>
              <a:t>Jiangmen (JUNO, or DYB-II) </a:t>
            </a:r>
            <a:r>
              <a:rPr lang="en-US" altLang="zh-CN" dirty="0" smtClean="0"/>
              <a:t>has started civil construction</a:t>
            </a:r>
            <a:endParaRPr lang="en-US" altLang="zh-CN" dirty="0"/>
          </a:p>
          <a:p>
            <a:r>
              <a:rPr lang="en-US" altLang="zh-CN" dirty="0" smtClean="0"/>
              <a:t>A dedicated machine to measure CP phase, if other experiments (such as LBNF/DUNE, </a:t>
            </a:r>
            <a:r>
              <a:rPr lang="en-US" altLang="zh-CN" dirty="0" err="1" smtClean="0"/>
              <a:t>HyperK</a:t>
            </a:r>
            <a:r>
              <a:rPr lang="en-US" altLang="zh-CN" dirty="0" smtClean="0"/>
              <a:t>) will have not completed the task</a:t>
            </a:r>
          </a:p>
          <a:p>
            <a:r>
              <a:rPr lang="en-US" altLang="zh-CN" dirty="0" smtClean="0"/>
              <a:t>As a driving force to attract researchers from China as well international collaborators to work on neutrino experiments based on accelerators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4357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71325" y="1844824"/>
            <a:ext cx="8229600" cy="4320480"/>
          </a:xfrm>
        </p:spPr>
        <p:txBody>
          <a:bodyPr>
            <a:normAutofit fontScale="92500" lnSpcReduction="10000"/>
          </a:bodyPr>
          <a:lstStyle/>
          <a:p>
            <a:pPr marL="0" indent="-400050">
              <a:lnSpc>
                <a:spcPct val="110000"/>
              </a:lnSpc>
            </a:pPr>
            <a:r>
              <a:rPr lang="en-US" altLang="zh-CN" dirty="0" smtClean="0"/>
              <a:t>Using a CW proton linac as the proton driver</a:t>
            </a:r>
          </a:p>
          <a:p>
            <a:pPr marL="432000" lvl="1" indent="0">
              <a:lnSpc>
                <a:spcPct val="110000"/>
              </a:lnSpc>
            </a:pPr>
            <a:r>
              <a:rPr lang="en-US" altLang="zh-CN" dirty="0" smtClean="0">
                <a:sym typeface="Symbol"/>
              </a:rPr>
              <a:t>  Based on the China-ADS linac</a:t>
            </a:r>
          </a:p>
          <a:p>
            <a:pPr marL="432000" lvl="1" indent="0">
              <a:lnSpc>
                <a:spcPct val="110000"/>
              </a:lnSpc>
            </a:pPr>
            <a:r>
              <a:rPr lang="en-US" altLang="zh-CN" dirty="0" smtClean="0">
                <a:sym typeface="Wingdings" pitchFamily="2" charset="2"/>
              </a:rPr>
              <a:t>  15 </a:t>
            </a:r>
            <a:r>
              <a:rPr lang="en-US" altLang="zh-CN" dirty="0">
                <a:sym typeface="Wingdings" pitchFamily="2" charset="2"/>
              </a:rPr>
              <a:t>MW in beam power</a:t>
            </a:r>
            <a:endParaRPr lang="en-US" altLang="zh-CN" dirty="0" smtClean="0">
              <a:sym typeface="Symbol"/>
            </a:endParaRPr>
          </a:p>
          <a:p>
            <a:pPr marL="342900" lvl="1" indent="-342900">
              <a:lnSpc>
                <a:spcPct val="110000"/>
              </a:lnSpc>
              <a:buFont typeface="Arial" pitchFamily="34" charset="0"/>
              <a:buChar char="•"/>
            </a:pPr>
            <a:r>
              <a:rPr lang="en-US" altLang="zh-CN" sz="2800" dirty="0" smtClean="0"/>
              <a:t>Fluidized target in high-field SC solenoid</a:t>
            </a:r>
          </a:p>
          <a:p>
            <a:pPr lvl="1">
              <a:lnSpc>
                <a:spcPct val="110000"/>
              </a:lnSpc>
            </a:pPr>
            <a:r>
              <a:rPr lang="en-US" altLang="zh-CN" dirty="0" smtClean="0"/>
              <a:t>Granular tungsten or mercury jet</a:t>
            </a:r>
          </a:p>
          <a:p>
            <a:pPr lvl="1">
              <a:lnSpc>
                <a:spcPct val="110000"/>
              </a:lnSpc>
            </a:pPr>
            <a:r>
              <a:rPr lang="en-US" altLang="zh-CN" dirty="0" smtClean="0"/>
              <a:t>Collection of pions and muons of both charges</a:t>
            </a:r>
          </a:p>
          <a:p>
            <a:pPr marL="342900" lvl="1" indent="-342900">
              <a:lnSpc>
                <a:spcPct val="110000"/>
              </a:lnSpc>
              <a:buFont typeface="Arial" pitchFamily="34" charset="0"/>
              <a:buChar char="•"/>
            </a:pPr>
            <a:r>
              <a:rPr lang="en-US" altLang="zh-CN" sz="2800" dirty="0"/>
              <a:t>Neutrino beam from pure </a:t>
            </a:r>
            <a:r>
              <a:rPr lang="en-US" altLang="zh-CN" sz="2800" dirty="0">
                <a:sym typeface="Symbol"/>
              </a:rPr>
              <a:t></a:t>
            </a:r>
            <a:r>
              <a:rPr lang="en-US" altLang="zh-CN" sz="2800" dirty="0"/>
              <a:t>+ or </a:t>
            </a:r>
            <a:r>
              <a:rPr lang="en-US" altLang="zh-CN" sz="2800" dirty="0">
                <a:sym typeface="Symbol"/>
              </a:rPr>
              <a:t></a:t>
            </a:r>
            <a:r>
              <a:rPr lang="en-US" altLang="zh-CN" sz="2800" dirty="0"/>
              <a:t>- decays</a:t>
            </a:r>
          </a:p>
          <a:p>
            <a:pPr lvl="1">
              <a:lnSpc>
                <a:spcPct val="110000"/>
              </a:lnSpc>
            </a:pPr>
            <a:r>
              <a:rPr lang="en-US" altLang="zh-CN" dirty="0" smtClean="0">
                <a:sym typeface="Symbol"/>
              </a:rPr>
              <a:t>Medium energy (250 MeV) for medium-baseline experiment</a:t>
            </a:r>
          </a:p>
          <a:p>
            <a:pPr lvl="1">
              <a:lnSpc>
                <a:spcPct val="110000"/>
              </a:lnSpc>
            </a:pPr>
            <a:r>
              <a:rPr lang="en-US" altLang="zh-CN" dirty="0" smtClean="0">
                <a:sym typeface="Symbol"/>
              </a:rPr>
              <a:t>From long decay channel instead of decay rings for NF and </a:t>
            </a:r>
            <a:r>
              <a:rPr lang="en-US" altLang="zh-CN" dirty="0" err="1" smtClean="0">
                <a:sym typeface="Symbol"/>
              </a:rPr>
              <a:t>nuSTORM</a:t>
            </a:r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A </a:t>
            </a:r>
            <a:r>
              <a:rPr lang="en-US" altLang="zh-CN" dirty="0" smtClean="0">
                <a:solidFill>
                  <a:srgbClr val="FF0000"/>
                </a:solidFill>
              </a:rPr>
              <a:t>concept to exploit high-flux medium-energy muon-decay neutrinos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844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648072"/>
          </a:xfrm>
        </p:spPr>
        <p:txBody>
          <a:bodyPr>
            <a:normAutofit/>
          </a:bodyPr>
          <a:lstStyle/>
          <a:p>
            <a:r>
              <a:rPr lang="en-US" altLang="zh-CN" sz="3200" b="1" dirty="0" smtClean="0">
                <a:solidFill>
                  <a:srgbClr val="FF0000"/>
                </a:solidFill>
                <a:sym typeface="Symbol"/>
              </a:rPr>
              <a:t> Decay channel - a </a:t>
            </a:r>
            <a:r>
              <a:rPr lang="en-US" altLang="zh-CN" sz="3200" b="1" dirty="0">
                <a:solidFill>
                  <a:srgbClr val="FF0000"/>
                </a:solidFill>
                <a:sym typeface="Symbol"/>
              </a:rPr>
              <a:t></a:t>
            </a:r>
            <a:r>
              <a:rPr lang="en-US" altLang="zh-CN" sz="3200" b="1" baseline="30000" dirty="0">
                <a:solidFill>
                  <a:srgbClr val="FF0000"/>
                </a:solidFill>
              </a:rPr>
              <a:t>0</a:t>
            </a:r>
            <a:r>
              <a:rPr lang="en-US" altLang="zh-CN" sz="3200" b="1" dirty="0">
                <a:solidFill>
                  <a:srgbClr val="FF0000"/>
                </a:solidFill>
              </a:rPr>
              <a:t>-free neutrino beam line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947861"/>
            <a:ext cx="8229600" cy="5289451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altLang="zh-CN" sz="2400" dirty="0" smtClean="0"/>
              <a:t>Neutrino energy: </a:t>
            </a:r>
            <a:r>
              <a:rPr lang="en-US" altLang="zh-CN" sz="2400" b="1" dirty="0" smtClean="0">
                <a:solidFill>
                  <a:srgbClr val="C00000"/>
                </a:solidFill>
              </a:rPr>
              <a:t>~ 300 MeV </a:t>
            </a:r>
            <a:r>
              <a:rPr lang="en-US" altLang="zh-CN" sz="2400" b="1" dirty="0" smtClean="0">
                <a:solidFill>
                  <a:srgbClr val="C00000"/>
                </a:solidFill>
                <a:sym typeface="Wingdings" pitchFamily="2" charset="2"/>
              </a:rPr>
              <a:t> baseline = 150 km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spcBef>
                <a:spcPts val="0"/>
              </a:spcBef>
            </a:pPr>
            <a:r>
              <a:rPr lang="en-US" altLang="zh-CN" sz="2400" dirty="0" smtClean="0"/>
              <a:t>Although we loose some statistics due to lower cross section, but we gain by being background free from </a:t>
            </a:r>
            <a:r>
              <a:rPr lang="en-US" altLang="zh-CN" sz="2400" dirty="0" smtClean="0">
                <a:latin typeface="Symbol" pitchFamily="18" charset="2"/>
              </a:rPr>
              <a:t>p</a:t>
            </a:r>
            <a:r>
              <a:rPr lang="en-US" altLang="zh-CN" sz="2400" baseline="30000" dirty="0" smtClean="0"/>
              <a:t>0</a:t>
            </a:r>
            <a:endParaRPr lang="zh-CN" altLang="en-US" sz="2400" baseline="30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496455"/>
            <a:ext cx="7272808" cy="3999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下箭头 4"/>
          <p:cNvSpPr/>
          <p:nvPr/>
        </p:nvSpPr>
        <p:spPr>
          <a:xfrm>
            <a:off x="2771800" y="4797152"/>
            <a:ext cx="216024" cy="10081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6719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en-US" altLang="zh-CN" sz="4000" b="1" dirty="0" smtClean="0">
                <a:solidFill>
                  <a:srgbClr val="FF0000"/>
                </a:solidFill>
              </a:rPr>
              <a:t>Schematic for MOMENT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  <p:sp>
        <p:nvSpPr>
          <p:cNvPr id="5" name="TextBox 2"/>
          <p:cNvSpPr txBox="1"/>
          <p:nvPr/>
        </p:nvSpPr>
        <p:spPr>
          <a:xfrm>
            <a:off x="323528" y="3964994"/>
            <a:ext cx="17394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000" dirty="0">
                <a:solidFill>
                  <a:srgbClr val="4614FE"/>
                </a:solidFill>
              </a:rPr>
              <a:t>D</a:t>
            </a:r>
            <a:r>
              <a:rPr lang="en-US" altLang="zh-CN" sz="2000" dirty="0" smtClean="0">
                <a:solidFill>
                  <a:srgbClr val="4614FE"/>
                </a:solidFill>
              </a:rPr>
              <a:t>etector</a:t>
            </a:r>
            <a:endParaRPr lang="zh-CN" altLang="en-US" sz="2000" dirty="0">
              <a:solidFill>
                <a:srgbClr val="4614FE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9" name="图片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412776"/>
            <a:ext cx="8964487" cy="442435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31539" y="4365750"/>
            <a:ext cx="15233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FF0000"/>
                </a:solidFill>
              </a:rPr>
              <a:t>Type to be defined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151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467544" y="3429000"/>
            <a:ext cx="7772400" cy="1254001"/>
          </a:xfrm>
        </p:spPr>
        <p:txBody>
          <a:bodyPr>
            <a:normAutofit fontScale="90000"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Proton driver technology synergy with other projects</a:t>
            </a:r>
          </a:p>
        </p:txBody>
      </p:sp>
    </p:spTree>
    <p:extLst>
      <p:ext uri="{BB962C8B-B14F-4D97-AF65-F5344CB8AC3E}">
        <p14:creationId xmlns:p14="http://schemas.microsoft.com/office/powerpoint/2010/main" val="3751582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MOMENT proton driver: </a:t>
            </a:r>
            <a:r>
              <a:rPr lang="en-US" altLang="zh-CN" dirty="0" smtClean="0">
                <a:solidFill>
                  <a:srgbClr val="FF0000"/>
                </a:solidFill>
              </a:rPr>
              <a:t/>
            </a:r>
            <a:br>
              <a:rPr lang="en-US" altLang="zh-CN" dirty="0" smtClean="0">
                <a:solidFill>
                  <a:srgbClr val="FF0000"/>
                </a:solidFill>
              </a:rPr>
            </a:br>
            <a:r>
              <a:rPr lang="en-US" altLang="zh-CN" dirty="0" smtClean="0">
                <a:solidFill>
                  <a:srgbClr val="FF0000"/>
                </a:solidFill>
              </a:rPr>
              <a:t>a </a:t>
            </a:r>
            <a:r>
              <a:rPr lang="en-US" altLang="zh-CN" dirty="0">
                <a:solidFill>
                  <a:srgbClr val="FF0000"/>
                </a:solidFill>
              </a:rPr>
              <a:t>CW </a:t>
            </a:r>
            <a:r>
              <a:rPr lang="en-US" altLang="zh-CN" dirty="0" smtClean="0">
                <a:solidFill>
                  <a:srgbClr val="FF0000"/>
                </a:solidFill>
              </a:rPr>
              <a:t>superconducting linac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608512"/>
          </a:xfrm>
        </p:spPr>
        <p:txBody>
          <a:bodyPr>
            <a:normAutofit/>
          </a:bodyPr>
          <a:lstStyle/>
          <a:p>
            <a:r>
              <a:rPr lang="en-US" altLang="zh-CN" sz="2600" dirty="0" smtClean="0"/>
              <a:t>A CW proton SC linac can provide the highest beam power, and selected as the proton driver for MOMENT</a:t>
            </a:r>
          </a:p>
          <a:p>
            <a:r>
              <a:rPr lang="en-US" altLang="zh-CN" sz="2600" dirty="0" smtClean="0"/>
              <a:t>China-ADS project and MYRRHA are developing such a CW proton linac.  PIP-II (PIXE) is developing CW RF linac but with lower beam duty.  </a:t>
            </a:r>
          </a:p>
          <a:p>
            <a:r>
              <a:rPr lang="en-US" altLang="zh-CN" sz="2600" dirty="0" smtClean="0"/>
              <a:t>If China-ADS program goes well, the linac could be also used as the proton driver for MOMENT in 2030’s.</a:t>
            </a:r>
          </a:p>
          <a:p>
            <a:pPr lvl="1"/>
            <a:r>
              <a:rPr lang="en-US" altLang="zh-CN" sz="2200" dirty="0" smtClean="0"/>
              <a:t>Proton beam:  </a:t>
            </a:r>
            <a:r>
              <a:rPr lang="en-US" altLang="zh-CN" sz="2200" dirty="0"/>
              <a:t>1.5 </a:t>
            </a:r>
            <a:r>
              <a:rPr lang="en-US" altLang="zh-CN" sz="2200" dirty="0" smtClean="0"/>
              <a:t>GeV, </a:t>
            </a:r>
            <a:r>
              <a:rPr lang="en-US" altLang="zh-CN" sz="2200" dirty="0"/>
              <a:t>10 </a:t>
            </a:r>
            <a:r>
              <a:rPr lang="en-US" altLang="zh-CN" sz="2200" dirty="0" smtClean="0"/>
              <a:t>mA (15 MW)</a:t>
            </a:r>
            <a:endParaRPr lang="en-US" altLang="zh-CN" sz="2200" dirty="0"/>
          </a:p>
          <a:p>
            <a:pPr lvl="1"/>
            <a:r>
              <a:rPr lang="en-US" altLang="zh-CN" sz="2200" dirty="0" smtClean="0">
                <a:solidFill>
                  <a:srgbClr val="0070C0"/>
                </a:solidFill>
              </a:rPr>
              <a:t>Alternate: extending energy to 2.0 GeV</a:t>
            </a:r>
            <a:endParaRPr lang="en-US" altLang="zh-CN" sz="2200" dirty="0"/>
          </a:p>
        </p:txBody>
      </p:sp>
    </p:spTree>
    <p:extLst>
      <p:ext uri="{BB962C8B-B14F-4D97-AF65-F5344CB8AC3E}">
        <p14:creationId xmlns:p14="http://schemas.microsoft.com/office/powerpoint/2010/main" val="2821497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23081</TotalTime>
  <Words>1926</Words>
  <Application>Microsoft Office PowerPoint</Application>
  <PresentationFormat>On-screen Show (4:3)</PresentationFormat>
  <Paragraphs>256</Paragraphs>
  <Slides>33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2" baseType="lpstr">
      <vt:lpstr>宋体</vt:lpstr>
      <vt:lpstr>Arial</vt:lpstr>
      <vt:lpstr>Calibri</vt:lpstr>
      <vt:lpstr>Cambria Math</vt:lpstr>
      <vt:lpstr>Symbol</vt:lpstr>
      <vt:lpstr>Times New Roman</vt:lpstr>
      <vt:lpstr>Wingdings</vt:lpstr>
      <vt:lpstr>Office 主题​​</vt:lpstr>
      <vt:lpstr>Visio</vt:lpstr>
      <vt:lpstr>MOMENT Synergies with Other Projects</vt:lpstr>
      <vt:lpstr>Main Topics</vt:lpstr>
      <vt:lpstr>MOMENT Concept</vt:lpstr>
      <vt:lpstr>MOMENT Concept</vt:lpstr>
      <vt:lpstr>A concept to exploit high-flux medium-energy muon-decay neutrinos</vt:lpstr>
      <vt:lpstr> Decay channel - a 0-free neutrino beam line</vt:lpstr>
      <vt:lpstr>Schematic for MOMENT</vt:lpstr>
      <vt:lpstr>Proton driver technology synergy with other projects</vt:lpstr>
      <vt:lpstr>MOMENT proton driver:  a CW superconducting linac</vt:lpstr>
      <vt:lpstr>Design scheme for the C-ADS linac</vt:lpstr>
      <vt:lpstr>R&amp;D efforts on ADS linac at IHEP and IMP</vt:lpstr>
      <vt:lpstr>PowerPoint Presentation</vt:lpstr>
      <vt:lpstr>Comparison of proton drivers</vt:lpstr>
      <vt:lpstr>Target technology synergy with other projects</vt:lpstr>
      <vt:lpstr>MOMENT Target Station</vt:lpstr>
      <vt:lpstr>High-field superconducting solenoids</vt:lpstr>
      <vt:lpstr>PowerPoint Presentation</vt:lpstr>
      <vt:lpstr>Pion production and collection</vt:lpstr>
      <vt:lpstr>Spent protons</vt:lpstr>
      <vt:lpstr>PowerPoint Presentation</vt:lpstr>
      <vt:lpstr>Synergy efforts</vt:lpstr>
      <vt:lpstr>Comparison of target stations</vt:lpstr>
      <vt:lpstr>Neutrino beamline technology synergy with other projects</vt:lpstr>
      <vt:lpstr>MOMENT Secondary beamline</vt:lpstr>
      <vt:lpstr>More about the pion decay channel</vt:lpstr>
      <vt:lpstr>Charge selection</vt:lpstr>
      <vt:lpstr>Muon transport and decay - Muon decay channel</vt:lpstr>
      <vt:lpstr>Estimate of neutrino flux</vt:lpstr>
      <vt:lpstr>Challenges and synergy efforts in neutrino beamlines</vt:lpstr>
      <vt:lpstr>Detector technology synergy with other projects</vt:lpstr>
      <vt:lpstr>PowerPoint Presentation</vt:lpstr>
      <vt:lpstr>Summary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Large-scale Accelerator Projects in China</dc:title>
  <dc:creator>J.Y. Tang</dc:creator>
  <cp:lastModifiedBy>Kirk T McDonald</cp:lastModifiedBy>
  <cp:revision>268</cp:revision>
  <dcterms:created xsi:type="dcterms:W3CDTF">2013-07-14T00:44:14Z</dcterms:created>
  <dcterms:modified xsi:type="dcterms:W3CDTF">2015-08-18T15:30:56Z</dcterms:modified>
</cp:coreProperties>
</file>