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78" r:id="rId3"/>
    <p:sldId id="454" r:id="rId4"/>
    <p:sldId id="379" r:id="rId5"/>
    <p:sldId id="390" r:id="rId6"/>
    <p:sldId id="455" r:id="rId7"/>
    <p:sldId id="457" r:id="rId8"/>
    <p:sldId id="456" r:id="rId9"/>
    <p:sldId id="459" r:id="rId10"/>
    <p:sldId id="458" r:id="rId11"/>
    <p:sldId id="461" r:id="rId12"/>
    <p:sldId id="412" r:id="rId13"/>
    <p:sldId id="446" r:id="rId14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A7BFFFD-A71B-418E-B00B-85D2BB575C77}">
          <p14:sldIdLst>
            <p14:sldId id="258"/>
            <p14:sldId id="378"/>
            <p14:sldId id="454"/>
            <p14:sldId id="379"/>
            <p14:sldId id="390"/>
            <p14:sldId id="455"/>
            <p14:sldId id="457"/>
            <p14:sldId id="456"/>
            <p14:sldId id="459"/>
          </p14:sldIdLst>
        </p14:section>
        <p14:section name="Untitled Section" id="{7FEE8CE2-CAB4-4481-A81E-6D9BA651C223}">
          <p14:sldIdLst>
            <p14:sldId id="458"/>
            <p14:sldId id="461"/>
            <p14:sldId id="412"/>
            <p14:sldId id="4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3300"/>
    <a:srgbClr val="38348C"/>
    <a:srgbClr val="0033CC"/>
    <a:srgbClr val="800080"/>
    <a:srgbClr val="0099CC"/>
    <a:srgbClr val="FF0000"/>
    <a:srgbClr val="FF1F1F"/>
    <a:srgbClr val="E1F4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9" autoAdjust="0"/>
    <p:restoredTop sz="86356" autoAdjust="0"/>
  </p:normalViewPr>
  <p:slideViewPr>
    <p:cSldViewPr snapToGrid="0">
      <p:cViewPr varScale="1">
        <p:scale>
          <a:sx n="83" d="100"/>
          <a:sy n="83" d="100"/>
        </p:scale>
        <p:origin x="-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4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08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20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73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37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88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24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3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33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96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15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43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79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87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The 325 MHz Solution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r>
              <a:rPr lang="en-US" dirty="0" err="1" smtClean="0"/>
              <a:t>Fermilab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January </a:t>
            </a:r>
            <a:r>
              <a:rPr lang="en-US" sz="1800" dirty="0" smtClean="0"/>
              <a:t>15, 2013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7137" y="903388"/>
            <a:ext cx="5462489" cy="289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7647" y="3521203"/>
            <a:ext cx="5305953" cy="315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0696" y="112068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 :0.15&lt;P&lt;0.35 MeV/c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2183" y="2351314"/>
            <a:ext cx="197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N: </a:t>
            </a:r>
            <a:r>
              <a:rPr lang="el-GR" b="1" dirty="0" smtClean="0">
                <a:solidFill>
                  <a:srgbClr val="CC3300"/>
                </a:solidFill>
              </a:rPr>
              <a:t>ε</a:t>
            </a:r>
            <a:r>
              <a:rPr lang="en-US" b="1" baseline="-25000" dirty="0" smtClean="0">
                <a:solidFill>
                  <a:srgbClr val="CC3300"/>
                </a:solidFill>
              </a:rPr>
              <a:t>T</a:t>
            </a:r>
            <a:r>
              <a:rPr lang="en-US" b="1" dirty="0" smtClean="0">
                <a:solidFill>
                  <a:srgbClr val="CC3300"/>
                </a:solidFill>
              </a:rPr>
              <a:t>&lt;0.03; A</a:t>
            </a:r>
            <a:r>
              <a:rPr lang="en-US" b="1" baseline="-25000" dirty="0" smtClean="0">
                <a:solidFill>
                  <a:srgbClr val="CC3300"/>
                </a:solidFill>
              </a:rPr>
              <a:t>L</a:t>
            </a:r>
            <a:r>
              <a:rPr lang="en-US" b="1" dirty="0" smtClean="0">
                <a:solidFill>
                  <a:srgbClr val="CC3300"/>
                </a:solidFill>
              </a:rPr>
              <a:t>&lt;0.2 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6089" y="2921169"/>
            <a:ext cx="2086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</a:rPr>
              <a:t>N: </a:t>
            </a:r>
            <a:r>
              <a:rPr lang="el-GR" b="1" dirty="0">
                <a:solidFill>
                  <a:srgbClr val="669900"/>
                </a:solidFill>
              </a:rPr>
              <a:t>ε</a:t>
            </a:r>
            <a:r>
              <a:rPr lang="en-US" b="1" baseline="-25000" dirty="0" smtClean="0">
                <a:solidFill>
                  <a:srgbClr val="669900"/>
                </a:solidFill>
              </a:rPr>
              <a:t>T</a:t>
            </a:r>
            <a:r>
              <a:rPr lang="en-US" b="1" dirty="0" smtClean="0">
                <a:solidFill>
                  <a:srgbClr val="669900"/>
                </a:solidFill>
              </a:rPr>
              <a:t>&lt;0.015; </a:t>
            </a:r>
            <a:r>
              <a:rPr lang="en-US" b="1" dirty="0">
                <a:solidFill>
                  <a:srgbClr val="669900"/>
                </a:solidFill>
              </a:rPr>
              <a:t>A</a:t>
            </a:r>
            <a:r>
              <a:rPr lang="en-US" b="1" baseline="-25000" dirty="0">
                <a:solidFill>
                  <a:srgbClr val="669900"/>
                </a:solidFill>
              </a:rPr>
              <a:t>L</a:t>
            </a:r>
            <a:r>
              <a:rPr lang="en-US" b="1" dirty="0">
                <a:solidFill>
                  <a:srgbClr val="669900"/>
                </a:solidFill>
              </a:rPr>
              <a:t>&lt;0.2 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114300" y="800100"/>
            <a:ext cx="293914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Simulation obtains </a:t>
            </a:r>
          </a:p>
          <a:p>
            <a:pPr lvl="1"/>
            <a:r>
              <a:rPr lang="en-US" sz="1800" dirty="0" smtClean="0"/>
              <a:t>~0.125 </a:t>
            </a:r>
            <a:r>
              <a:rPr lang="el-GR" sz="1800" dirty="0" smtClean="0"/>
              <a:t>μ</a:t>
            </a:r>
            <a:r>
              <a:rPr lang="en-US" sz="1800" dirty="0" smtClean="0"/>
              <a:t>/p within acceptances</a:t>
            </a:r>
          </a:p>
          <a:p>
            <a:pPr lvl="1"/>
            <a:r>
              <a:rPr lang="en-US" sz="1800" dirty="0" smtClean="0"/>
              <a:t>with ~60m Cooler</a:t>
            </a:r>
          </a:p>
          <a:p>
            <a:pPr lvl="1"/>
            <a:r>
              <a:rPr lang="en-US" sz="1800" dirty="0" smtClean="0"/>
              <a:t>shorter than baseline</a:t>
            </a:r>
          </a:p>
          <a:p>
            <a:r>
              <a:rPr lang="en-US" sz="2200" dirty="0" smtClean="0"/>
              <a:t>But</a:t>
            </a:r>
          </a:p>
          <a:p>
            <a:pPr lvl="1"/>
            <a:r>
              <a:rPr lang="en-US" sz="1800" dirty="0" smtClean="0"/>
              <a:t>uses higher gradient</a:t>
            </a:r>
          </a:p>
          <a:p>
            <a:pPr lvl="1"/>
            <a:r>
              <a:rPr lang="en-US" sz="1800" dirty="0" smtClean="0"/>
              <a:t>325 MHz – less power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96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800100"/>
            <a:ext cx="6939643" cy="5524500"/>
          </a:xfrm>
        </p:spPr>
        <p:txBody>
          <a:bodyPr/>
          <a:lstStyle/>
          <a:p>
            <a:r>
              <a:rPr lang="en-US" dirty="0" smtClean="0"/>
              <a:t>Gradient is a bit higher than IDS baseline or initial </a:t>
            </a:r>
            <a:r>
              <a:rPr lang="en-US" dirty="0" err="1" smtClean="0"/>
              <a:t>Muon</a:t>
            </a:r>
            <a:r>
              <a:rPr lang="en-US" dirty="0" smtClean="0"/>
              <a:t> Collider version </a:t>
            </a:r>
          </a:p>
          <a:p>
            <a:pPr lvl="1"/>
            <a:r>
              <a:rPr lang="en-US" dirty="0" smtClean="0"/>
              <a:t>15/20/25 MV/m </a:t>
            </a:r>
            <a:r>
              <a:rPr lang="en-US" dirty="0" smtClean="0">
                <a:sym typeface="Wingdings" pitchFamily="2" charset="2"/>
              </a:rPr>
              <a:t> 0.125 </a:t>
            </a:r>
            <a:r>
              <a:rPr lang="el-GR" dirty="0" smtClean="0">
                <a:sym typeface="Wingdings" pitchFamily="2" charset="2"/>
              </a:rPr>
              <a:t>μ</a:t>
            </a:r>
            <a:r>
              <a:rPr lang="en-US" dirty="0" smtClean="0">
                <a:sym typeface="Wingdings" pitchFamily="2" charset="2"/>
              </a:rPr>
              <a:t>/p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12.5/18/22.5  0.115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12/16/20 MV/m  0.102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12/15/18 MV/m  0.095</a:t>
            </a:r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Apertures are smaller </a:t>
            </a:r>
          </a:p>
          <a:p>
            <a:pPr lvl="1"/>
            <a:r>
              <a:rPr lang="en-US" dirty="0" smtClean="0"/>
              <a:t>Use higher field transport to make beam smaller?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2T </a:t>
            </a:r>
            <a:r>
              <a:rPr lang="en-US" dirty="0" smtClean="0">
                <a:sym typeface="Wingdings" pitchFamily="2" charset="2"/>
              </a:rPr>
              <a:t> 3T ? (with stronger focusing making the beam smaller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first try had similar to baseline (not much better…)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68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8777" y="125260"/>
            <a:ext cx="7370763" cy="6477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3999" y="800100"/>
            <a:ext cx="8204201" cy="5524500"/>
          </a:xfrm>
        </p:spPr>
        <p:txBody>
          <a:bodyPr/>
          <a:lstStyle/>
          <a:p>
            <a:r>
              <a:rPr lang="en-US" sz="2000" dirty="0" smtClean="0"/>
              <a:t>325 </a:t>
            </a:r>
            <a:r>
              <a:rPr lang="en-US" sz="2000" dirty="0" err="1" smtClean="0"/>
              <a:t>Mhz</a:t>
            </a:r>
            <a:r>
              <a:rPr lang="en-US" sz="2000" dirty="0" smtClean="0"/>
              <a:t> Front End Possible</a:t>
            </a:r>
          </a:p>
          <a:p>
            <a:pPr lvl="1"/>
            <a:r>
              <a:rPr lang="en-US" sz="1800" dirty="0" smtClean="0"/>
              <a:t>similar capture to baseline</a:t>
            </a:r>
          </a:p>
          <a:p>
            <a:pPr lvl="1"/>
            <a:r>
              <a:rPr lang="en-US" dirty="0" smtClean="0"/>
              <a:t>shorter system </a:t>
            </a:r>
            <a:endParaRPr lang="en-US" sz="1800" dirty="0" smtClean="0"/>
          </a:p>
          <a:p>
            <a:pPr lvl="1"/>
            <a:endParaRPr lang="en-US" dirty="0"/>
          </a:p>
          <a:p>
            <a:r>
              <a:rPr lang="en-US" sz="2000" dirty="0" smtClean="0"/>
              <a:t>Needs higher gradient </a:t>
            </a:r>
            <a:r>
              <a:rPr lang="en-US" sz="2000" dirty="0" err="1" smtClean="0"/>
              <a:t>rf</a:t>
            </a:r>
            <a:r>
              <a:rPr lang="en-US" sz="2000" dirty="0" smtClean="0"/>
              <a:t> and a bit stronger transverse focusing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7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61458"/>
            <a:ext cx="8854100" cy="27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448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7C2CC-175B-4B7F-A031-CB6CE9F538A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66" y="803644"/>
            <a:ext cx="7772400" cy="5786438"/>
          </a:xfrm>
        </p:spPr>
        <p:txBody>
          <a:bodyPr/>
          <a:lstStyle/>
          <a:p>
            <a:pPr eaLnBrk="1" hangingPunct="1"/>
            <a:r>
              <a:rPr lang="en-US" dirty="0" smtClean="0"/>
              <a:t>Front End for the IDS Neutrino Factory</a:t>
            </a:r>
          </a:p>
          <a:p>
            <a:pPr lvl="1" eaLnBrk="1" hangingPunct="1"/>
            <a:r>
              <a:rPr lang="en-US" dirty="0" smtClean="0"/>
              <a:t>Basis for engineering/costs</a:t>
            </a:r>
          </a:p>
          <a:p>
            <a:pPr lvl="2" eaLnBrk="1" hangingPunct="1"/>
            <a:r>
              <a:rPr lang="en-US" dirty="0" err="1" smtClean="0"/>
              <a:t>Rf</a:t>
            </a:r>
            <a:r>
              <a:rPr lang="en-US" dirty="0" smtClean="0"/>
              <a:t>,  requirements  </a:t>
            </a:r>
          </a:p>
          <a:p>
            <a:pPr lvl="2" eaLnBrk="1" hangingPunct="1"/>
            <a:r>
              <a:rPr lang="en-US" dirty="0" smtClean="0"/>
              <a:t>Engineering required</a:t>
            </a:r>
          </a:p>
          <a:p>
            <a:pPr lvl="1" eaLnBrk="1" hangingPunct="1"/>
            <a:r>
              <a:rPr lang="en-US" dirty="0" smtClean="0"/>
              <a:t>Redesign for 325 MHz</a:t>
            </a:r>
          </a:p>
          <a:p>
            <a:pPr lvl="2" eaLnBrk="1" hangingPunct="1"/>
            <a:r>
              <a:rPr lang="en-US" dirty="0" smtClean="0"/>
              <a:t>??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err="1" smtClean="0"/>
              <a:t>rf</a:t>
            </a:r>
            <a:r>
              <a:rPr lang="en-US" dirty="0" smtClean="0"/>
              <a:t> gradient/ B concerns</a:t>
            </a:r>
          </a:p>
          <a:p>
            <a:pPr lvl="1" eaLnBrk="1" hangingPunct="1"/>
            <a:r>
              <a:rPr lang="en-US" dirty="0" smtClean="0"/>
              <a:t>Transit Time Factor</a:t>
            </a:r>
          </a:p>
          <a:p>
            <a:pPr lvl="1" eaLnBrk="1" hangingPunct="1"/>
            <a:r>
              <a:rPr lang="en-US" dirty="0" smtClean="0"/>
              <a:t>Pill-box radius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</a:t>
            </a:r>
            <a:r>
              <a:rPr lang="en-US" dirty="0" err="1" smtClean="0"/>
              <a:t>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800100"/>
            <a:ext cx="8017329" cy="5524500"/>
          </a:xfrm>
        </p:spPr>
        <p:txBody>
          <a:bodyPr/>
          <a:lstStyle/>
          <a:p>
            <a:r>
              <a:rPr lang="el-GR" dirty="0" smtClean="0"/>
              <a:t>μ</a:t>
            </a:r>
            <a:r>
              <a:rPr lang="en-US" dirty="0" smtClean="0"/>
              <a:t>Col-</a:t>
            </a:r>
            <a:r>
              <a:rPr lang="el-GR" dirty="0" smtClean="0"/>
              <a:t>ν</a:t>
            </a:r>
            <a:r>
              <a:rPr lang="en-US" dirty="0" smtClean="0"/>
              <a:t>Fact  Front End  was matched to 201.25 MHz</a:t>
            </a:r>
          </a:p>
          <a:p>
            <a:pPr lvl="1"/>
            <a:r>
              <a:rPr lang="en-US" dirty="0" smtClean="0"/>
              <a:t>matched to </a:t>
            </a:r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Cooling at </a:t>
            </a:r>
            <a:r>
              <a:rPr lang="en-US" b="1" dirty="0" smtClean="0"/>
              <a:t>200,</a:t>
            </a:r>
            <a:r>
              <a:rPr lang="en-US" dirty="0" smtClean="0"/>
              <a:t> 400, 600, </a:t>
            </a:r>
            <a:r>
              <a:rPr lang="en-US" b="1" dirty="0" smtClean="0"/>
              <a:t>800</a:t>
            </a:r>
            <a:r>
              <a:rPr lang="en-US" dirty="0" smtClean="0"/>
              <a:t> …MHz</a:t>
            </a:r>
          </a:p>
          <a:p>
            <a:r>
              <a:rPr lang="en-US" dirty="0" smtClean="0"/>
              <a:t>Project X is matched to 1300 MHz  (</a:t>
            </a:r>
            <a:r>
              <a:rPr lang="en-US" dirty="0" smtClean="0">
                <a:solidFill>
                  <a:srgbClr val="0033CC"/>
                </a:solidFill>
              </a:rPr>
              <a:t>ILC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match to 650 /325/ 162.5…  </a:t>
            </a:r>
          </a:p>
          <a:p>
            <a:pPr lvl="2"/>
            <a:r>
              <a:rPr lang="en-US" dirty="0" smtClean="0"/>
              <a:t> 433, 216.67, …	</a:t>
            </a:r>
          </a:p>
          <a:p>
            <a:pPr lvl="1"/>
            <a:r>
              <a:rPr lang="en-US" dirty="0" smtClean="0"/>
              <a:t>match to 162.5 or 216.7 is similar to 201.25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Match to 325 MHz is not as straightforward</a:t>
            </a:r>
          </a:p>
          <a:p>
            <a:pPr lvl="1"/>
            <a:r>
              <a:rPr lang="en-US" dirty="0" smtClean="0"/>
              <a:t>requires ~500 </a:t>
            </a:r>
            <a:r>
              <a:rPr lang="en-US" dirty="0" smtClean="0">
                <a:sym typeface="Wingdings" pitchFamily="2" charset="2"/>
              </a:rPr>
              <a:t> 325 MHz </a:t>
            </a:r>
            <a:r>
              <a:rPr lang="en-US" dirty="0" err="1" smtClean="0">
                <a:sym typeface="Wingdings" pitchFamily="2" charset="2"/>
              </a:rPr>
              <a:t>rf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Buncher</a:t>
            </a:r>
            <a:r>
              <a:rPr lang="en-US" dirty="0" smtClean="0">
                <a:sym typeface="Wingdings" pitchFamily="2" charset="2"/>
              </a:rPr>
              <a:t> /Rotator</a:t>
            </a:r>
            <a:endParaRPr lang="en-US" dirty="0" smtClean="0"/>
          </a:p>
          <a:p>
            <a:pPr lvl="1"/>
            <a:r>
              <a:rPr lang="en-US" dirty="0" smtClean="0"/>
              <a:t>apertures are more restricted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46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14F8D-D0F0-4C02-957A-59FCBD439CAE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606" y="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IDS Baseline </a:t>
            </a:r>
            <a:r>
              <a:rPr lang="en-US" dirty="0" err="1" smtClean="0"/>
              <a:t>Buncher</a:t>
            </a:r>
            <a:r>
              <a:rPr lang="en-US" dirty="0" smtClean="0"/>
              <a:t> and </a:t>
            </a:r>
            <a:r>
              <a:rPr lang="el-GR" dirty="0" smtClean="0"/>
              <a:t>φ</a:t>
            </a:r>
            <a:r>
              <a:rPr lang="en-US" dirty="0" smtClean="0"/>
              <a:t>-E Rotator</a:t>
            </a:r>
            <a:endParaRPr lang="el-GR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00100"/>
            <a:ext cx="7772400" cy="197961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Drift  (</a:t>
            </a:r>
            <a:r>
              <a:rPr lang="el-GR" sz="2000" dirty="0" smtClean="0"/>
              <a:t>π</a:t>
            </a:r>
            <a:r>
              <a:rPr lang="el-GR" sz="2000" dirty="0" smtClean="0">
                <a:latin typeface="Arial" charset="0"/>
                <a:cs typeface="Arial" charset="0"/>
              </a:rPr>
              <a:t>→</a:t>
            </a:r>
            <a:r>
              <a:rPr lang="el-GR" sz="2000" dirty="0" smtClean="0">
                <a:cs typeface="Arial" charset="0"/>
              </a:rPr>
              <a:t>μ</a:t>
            </a:r>
            <a:r>
              <a:rPr lang="en-US" sz="2000" dirty="0" smtClean="0">
                <a:cs typeface="Arial" charset="0"/>
              </a:rPr>
              <a:t>)</a:t>
            </a:r>
            <a:endParaRPr lang="el-GR" sz="2000" dirty="0" smtClean="0">
              <a:cs typeface="Arial" charset="0"/>
            </a:endParaRPr>
          </a:p>
          <a:p>
            <a:pPr eaLnBrk="1" hangingPunct="1"/>
            <a:r>
              <a:rPr lang="en-US" sz="2000" dirty="0" smtClean="0"/>
              <a:t>“Adiabatically” bunch beam first </a:t>
            </a:r>
            <a:r>
              <a:rPr lang="en-US" sz="1600" dirty="0" smtClean="0">
                <a:solidFill>
                  <a:srgbClr val="9933FF"/>
                </a:solidFill>
              </a:rPr>
              <a:t>(weak 320 to 232 MHz </a:t>
            </a:r>
            <a:r>
              <a:rPr lang="en-US" sz="1600" dirty="0" err="1" smtClean="0">
                <a:solidFill>
                  <a:srgbClr val="9933FF"/>
                </a:solidFill>
              </a:rPr>
              <a:t>rf</a:t>
            </a:r>
            <a:r>
              <a:rPr lang="en-US" sz="1600" dirty="0" smtClean="0">
                <a:solidFill>
                  <a:srgbClr val="9933FF"/>
                </a:solidFill>
              </a:rPr>
              <a:t>) </a:t>
            </a:r>
          </a:p>
          <a:p>
            <a:pPr eaLnBrk="1" hangingPunct="1"/>
            <a:r>
              <a:rPr lang="el-GR" sz="2000" dirty="0" smtClean="0"/>
              <a:t>Φ</a:t>
            </a:r>
            <a:r>
              <a:rPr lang="en-US" sz="2000" dirty="0" smtClean="0"/>
              <a:t>-E rotate bunches – align bunches to ~equal energies</a:t>
            </a:r>
          </a:p>
          <a:p>
            <a:pPr lvl="1" eaLnBrk="1" hangingPunct="1"/>
            <a:r>
              <a:rPr lang="en-US" sz="1800" dirty="0" smtClean="0"/>
              <a:t>232 to 202 MHz, 12MV/m </a:t>
            </a:r>
          </a:p>
          <a:p>
            <a:pPr eaLnBrk="1" hangingPunct="1"/>
            <a:r>
              <a:rPr lang="en-US" sz="2000" dirty="0" smtClean="0"/>
              <a:t>Cool beam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9900"/>
                </a:solidFill>
              </a:rPr>
              <a:t>201.25MHz</a:t>
            </a:r>
            <a:endParaRPr lang="el-GR" sz="1600" dirty="0" smtClean="0"/>
          </a:p>
        </p:txBody>
      </p:sp>
      <p:grpSp>
        <p:nvGrpSpPr>
          <p:cNvPr id="5125" name="Group 4"/>
          <p:cNvGrpSpPr>
            <a:grpSpLocks noChangeAspect="1"/>
          </p:cNvGrpSpPr>
          <p:nvPr/>
        </p:nvGrpSpPr>
        <p:grpSpPr bwMode="auto">
          <a:xfrm>
            <a:off x="450850" y="3937000"/>
            <a:ext cx="8453438" cy="1566863"/>
            <a:chOff x="4344" y="8640"/>
            <a:chExt cx="9360" cy="1734"/>
          </a:xfrm>
        </p:grpSpPr>
        <p:sp>
          <p:nvSpPr>
            <p:cNvPr id="5129" name="AutoShape 5"/>
            <p:cNvSpPr>
              <a:spLocks noChangeAspect="1" noChangeArrowheads="1"/>
            </p:cNvSpPr>
            <p:nvPr/>
          </p:nvSpPr>
          <p:spPr bwMode="auto">
            <a:xfrm>
              <a:off x="4344" y="8640"/>
              <a:ext cx="9360" cy="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5087" y="10002"/>
              <a:ext cx="743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/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6574" y="10002"/>
              <a:ext cx="1115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~60.7 m</a:t>
              </a:r>
              <a:endParaRPr lang="en-US" sz="1200"/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4716" y="9383"/>
              <a:ext cx="495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5087" y="9631"/>
              <a:ext cx="86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5134" name="AutoShape 10"/>
            <p:cNvSpPr>
              <a:spLocks noChangeArrowheads="1"/>
            </p:cNvSpPr>
            <p:nvPr/>
          </p:nvSpPr>
          <p:spPr bwMode="auto">
            <a:xfrm>
              <a:off x="4716" y="9012"/>
              <a:ext cx="371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>
              <a:off x="4344" y="9000"/>
              <a:ext cx="372" cy="1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2"/>
            <p:cNvSpPr>
              <a:spLocks noChangeArrowheads="1"/>
            </p:cNvSpPr>
            <p:nvPr/>
          </p:nvSpPr>
          <p:spPr bwMode="auto">
            <a:xfrm rot="1196606">
              <a:off x="4719" y="9114"/>
              <a:ext cx="248" cy="1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4963" y="9012"/>
              <a:ext cx="124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AutoShape 14"/>
            <p:cNvSpPr>
              <a:spLocks noChangeArrowheads="1"/>
            </p:cNvSpPr>
            <p:nvPr/>
          </p:nvSpPr>
          <p:spPr bwMode="auto">
            <a:xfrm>
              <a:off x="5707" y="8764"/>
              <a:ext cx="123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5"/>
            <p:cNvSpPr>
              <a:spLocks/>
            </p:cNvSpPr>
            <p:nvPr/>
          </p:nvSpPr>
          <p:spPr bwMode="auto">
            <a:xfrm>
              <a:off x="5087" y="8764"/>
              <a:ext cx="620" cy="2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6"/>
            <p:cNvSpPr>
              <a:spLocks/>
            </p:cNvSpPr>
            <p:nvPr/>
          </p:nvSpPr>
          <p:spPr bwMode="auto">
            <a:xfrm>
              <a:off x="5087" y="9342"/>
              <a:ext cx="620" cy="289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AutoShape 17"/>
            <p:cNvSpPr>
              <a:spLocks noChangeArrowheads="1"/>
            </p:cNvSpPr>
            <p:nvPr/>
          </p:nvSpPr>
          <p:spPr bwMode="auto">
            <a:xfrm>
              <a:off x="8308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5830" y="8764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5830" y="9631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5087" y="9507"/>
              <a:ext cx="1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5707" y="9755"/>
              <a:ext cx="0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2"/>
            <p:cNvSpPr>
              <a:spLocks noChangeShapeType="1"/>
            </p:cNvSpPr>
            <p:nvPr/>
          </p:nvSpPr>
          <p:spPr bwMode="auto">
            <a:xfrm>
              <a:off x="8308" y="9755"/>
              <a:ext cx="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3"/>
            <p:cNvSpPr>
              <a:spLocks noChangeShapeType="1"/>
            </p:cNvSpPr>
            <p:nvPr/>
          </p:nvSpPr>
          <p:spPr bwMode="auto">
            <a:xfrm>
              <a:off x="4716" y="9507"/>
              <a:ext cx="0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24"/>
            <p:cNvSpPr txBox="1">
              <a:spLocks noChangeArrowheads="1"/>
            </p:cNvSpPr>
            <p:nvPr/>
          </p:nvSpPr>
          <p:spPr bwMode="auto">
            <a:xfrm>
              <a:off x="6202" y="9631"/>
              <a:ext cx="198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Drift</a:t>
              </a:r>
              <a:endParaRPr lang="en-US" sz="1400"/>
            </a:p>
          </p:txBody>
        </p:sp>
        <p:sp>
          <p:nvSpPr>
            <p:cNvPr id="5149" name="Line 25"/>
            <p:cNvSpPr>
              <a:spLocks noChangeShapeType="1"/>
            </p:cNvSpPr>
            <p:nvPr/>
          </p:nvSpPr>
          <p:spPr bwMode="auto">
            <a:xfrm>
              <a:off x="5707" y="10002"/>
              <a:ext cx="26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>
              <a:off x="5087" y="10002"/>
              <a:ext cx="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>
              <a:off x="9051" y="9631"/>
              <a:ext cx="40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>
              <a:off x="9051" y="8764"/>
              <a:ext cx="4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AutoShape 29"/>
            <p:cNvSpPr>
              <a:spLocks noChangeArrowheads="1"/>
            </p:cNvSpPr>
            <p:nvPr/>
          </p:nvSpPr>
          <p:spPr bwMode="auto">
            <a:xfrm>
              <a:off x="9547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0"/>
            <p:cNvSpPr>
              <a:spLocks noChangeArrowheads="1"/>
            </p:cNvSpPr>
            <p:nvPr/>
          </p:nvSpPr>
          <p:spPr bwMode="auto">
            <a:xfrm>
              <a:off x="1090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AutoShape 31"/>
            <p:cNvSpPr>
              <a:spLocks noChangeArrowheads="1"/>
            </p:cNvSpPr>
            <p:nvPr/>
          </p:nvSpPr>
          <p:spPr bwMode="auto">
            <a:xfrm>
              <a:off x="1313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32"/>
            <p:cNvSpPr txBox="1">
              <a:spLocks noChangeArrowheads="1"/>
            </p:cNvSpPr>
            <p:nvPr/>
          </p:nvSpPr>
          <p:spPr bwMode="auto">
            <a:xfrm>
              <a:off x="8184" y="9631"/>
              <a:ext cx="136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5157" name="Text Box 33"/>
            <p:cNvSpPr txBox="1">
              <a:spLocks noChangeArrowheads="1"/>
            </p:cNvSpPr>
            <p:nvPr/>
          </p:nvSpPr>
          <p:spPr bwMode="auto">
            <a:xfrm>
              <a:off x="9547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5158" name="Text Box 34"/>
            <p:cNvSpPr txBox="1">
              <a:spLocks noChangeArrowheads="1"/>
            </p:cNvSpPr>
            <p:nvPr/>
          </p:nvSpPr>
          <p:spPr bwMode="auto">
            <a:xfrm>
              <a:off x="11405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5159" name="Text Box 35"/>
            <p:cNvSpPr txBox="1">
              <a:spLocks noChangeArrowheads="1"/>
            </p:cNvSpPr>
            <p:nvPr/>
          </p:nvSpPr>
          <p:spPr bwMode="auto">
            <a:xfrm>
              <a:off x="830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/>
            </a:p>
          </p:txBody>
        </p:sp>
        <p:sp>
          <p:nvSpPr>
            <p:cNvPr id="5160" name="Text Box 36"/>
            <p:cNvSpPr txBox="1">
              <a:spLocks noChangeArrowheads="1"/>
            </p:cNvSpPr>
            <p:nvPr/>
          </p:nvSpPr>
          <p:spPr bwMode="auto">
            <a:xfrm>
              <a:off x="97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/>
            </a:p>
          </p:txBody>
        </p:sp>
        <p:sp>
          <p:nvSpPr>
            <p:cNvPr id="5161" name="Text Box 37"/>
            <p:cNvSpPr txBox="1">
              <a:spLocks noChangeArrowheads="1"/>
            </p:cNvSpPr>
            <p:nvPr/>
          </p:nvSpPr>
          <p:spPr bwMode="auto">
            <a:xfrm>
              <a:off x="115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/>
            </a:p>
          </p:txBody>
        </p:sp>
        <p:sp>
          <p:nvSpPr>
            <p:cNvPr id="5162" name="Text Box 38"/>
            <p:cNvSpPr txBox="1">
              <a:spLocks noChangeArrowheads="1"/>
            </p:cNvSpPr>
            <p:nvPr/>
          </p:nvSpPr>
          <p:spPr bwMode="auto">
            <a:xfrm>
              <a:off x="4344" y="8640"/>
              <a:ext cx="10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b="1">
                  <a:solidFill>
                    <a:srgbClr val="0000FF"/>
                  </a:solidFill>
                  <a:ea typeface="MS Mincho" pitchFamily="49" charset="-128"/>
                </a:rPr>
                <a:t>p</a:t>
              </a:r>
              <a:endParaRPr lang="en-US"/>
            </a:p>
          </p:txBody>
        </p:sp>
        <p:sp>
          <p:nvSpPr>
            <p:cNvPr id="5163" name="Text Box 39"/>
            <p:cNvSpPr txBox="1">
              <a:spLocks noChangeArrowheads="1"/>
            </p:cNvSpPr>
            <p:nvPr/>
          </p:nvSpPr>
          <p:spPr bwMode="auto">
            <a:xfrm>
              <a:off x="5965" y="9000"/>
              <a:ext cx="1439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>
                  <a:solidFill>
                    <a:srgbClr val="6600CC"/>
                  </a:solidFill>
                  <a:ea typeface="MS Mincho" pitchFamily="49" charset="-128"/>
                </a:rPr>
                <a:t>π</a:t>
              </a:r>
              <a:r>
                <a:rPr lang="en-US" altLang="ja-JP" sz="1800" b="1">
                  <a:solidFill>
                    <a:srgbClr val="D60093"/>
                  </a:solidFill>
                  <a:ea typeface="MS Mincho" pitchFamily="49" charset="-128"/>
                </a:rPr>
                <a:t>→μ</a:t>
              </a:r>
              <a:endParaRPr lang="en-US" sz="1800"/>
            </a:p>
          </p:txBody>
        </p:sp>
        <p:sp>
          <p:nvSpPr>
            <p:cNvPr id="5164" name="Line 40"/>
            <p:cNvSpPr>
              <a:spLocks noChangeShapeType="1"/>
            </p:cNvSpPr>
            <p:nvPr/>
          </p:nvSpPr>
          <p:spPr bwMode="auto">
            <a:xfrm>
              <a:off x="7224" y="9242"/>
              <a:ext cx="4320" cy="1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1"/>
            <p:cNvSpPr>
              <a:spLocks noChangeShapeType="1"/>
            </p:cNvSpPr>
            <p:nvPr/>
          </p:nvSpPr>
          <p:spPr bwMode="auto">
            <a:xfrm>
              <a:off x="4946" y="9199"/>
              <a:ext cx="989" cy="43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6" name="Picture 42" descr="celmodif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4" t="6252" r="7144"/>
          <a:stretch>
            <a:fillRect/>
          </a:stretch>
        </p:blipFill>
        <p:spPr bwMode="auto">
          <a:xfrm>
            <a:off x="4197350" y="2994025"/>
            <a:ext cx="19748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7963"/>
            <a:ext cx="21367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318"/>
          <a:stretch>
            <a:fillRect/>
          </a:stretch>
        </p:blipFill>
        <p:spPr bwMode="auto">
          <a:xfrm>
            <a:off x="1228725" y="5530850"/>
            <a:ext cx="64071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D18EB3-2E49-481D-9103-30C497C57912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Rf Buncher/Rotator/Cooler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/>
              <a:t>Buncher</a:t>
            </a:r>
            <a:endParaRPr lang="en-US" sz="1800" dirty="0" smtClean="0"/>
          </a:p>
          <a:p>
            <a:pPr lvl="1" eaLnBrk="1" hangingPunct="1"/>
            <a:r>
              <a:rPr lang="en-US" sz="1600" b="1" dirty="0" smtClean="0"/>
              <a:t>37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13</a:t>
            </a:r>
            <a:r>
              <a:rPr lang="en-US" sz="1600" dirty="0" smtClean="0"/>
              <a:t> frequencies)</a:t>
            </a:r>
          </a:p>
          <a:p>
            <a:pPr lvl="1" eaLnBrk="1" hangingPunct="1"/>
            <a:r>
              <a:rPr lang="en-US" sz="1600" b="1" dirty="0" smtClean="0"/>
              <a:t>13</a:t>
            </a:r>
            <a:r>
              <a:rPr lang="en-US" sz="1600" dirty="0" smtClean="0"/>
              <a:t> power supplies </a:t>
            </a:r>
            <a:r>
              <a:rPr lang="en-US" sz="1600" b="1" dirty="0" smtClean="0"/>
              <a:t>(~1—3MW)</a:t>
            </a:r>
            <a:endParaRPr lang="en-US" sz="1600" dirty="0" smtClean="0"/>
          </a:p>
          <a:p>
            <a:pPr eaLnBrk="1" hangingPunct="1"/>
            <a:r>
              <a:rPr lang="en-US" sz="1800" dirty="0" smtClean="0"/>
              <a:t>RF Rotator</a:t>
            </a:r>
          </a:p>
          <a:p>
            <a:pPr lvl="1" eaLnBrk="1" hangingPunct="1"/>
            <a:r>
              <a:rPr lang="en-US" sz="1600" b="1" dirty="0" smtClean="0"/>
              <a:t>56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15</a:t>
            </a:r>
            <a:r>
              <a:rPr lang="en-US" sz="1600" dirty="0" smtClean="0"/>
              <a:t>  frequencies)</a:t>
            </a:r>
          </a:p>
          <a:p>
            <a:pPr lvl="1" eaLnBrk="1" hangingPunct="1"/>
            <a:r>
              <a:rPr lang="en-US" sz="1600" dirty="0" smtClean="0"/>
              <a:t>12 MV/m, 0.5m</a:t>
            </a:r>
          </a:p>
          <a:p>
            <a:pPr lvl="1" eaLnBrk="1" hangingPunct="1"/>
            <a:r>
              <a:rPr lang="en-US" sz="1600" dirty="0" smtClean="0"/>
              <a:t>~</a:t>
            </a:r>
            <a:r>
              <a:rPr lang="en-US" sz="1600" b="1" dirty="0" smtClean="0"/>
              <a:t>2.5MW</a:t>
            </a:r>
            <a:r>
              <a:rPr lang="en-US" sz="1600" dirty="0" smtClean="0"/>
              <a:t> (peak power) per cavity</a:t>
            </a:r>
          </a:p>
          <a:p>
            <a:pPr eaLnBrk="1" hangingPunct="1"/>
            <a:r>
              <a:rPr lang="en-US" sz="1800" dirty="0" smtClean="0"/>
              <a:t>Cooling System – 201.25 MHz</a:t>
            </a:r>
          </a:p>
          <a:p>
            <a:pPr lvl="1" eaLnBrk="1" hangingPunct="1"/>
            <a:r>
              <a:rPr lang="en-US" sz="1600" dirty="0" smtClean="0"/>
              <a:t> </a:t>
            </a:r>
            <a:r>
              <a:rPr lang="en-US" sz="1800" dirty="0" smtClean="0"/>
              <a:t>100 0.5m cavities (75m cooler), </a:t>
            </a:r>
            <a:r>
              <a:rPr lang="en-US" sz="1800" b="1" dirty="0" smtClean="0"/>
              <a:t>15MV/m</a:t>
            </a:r>
          </a:p>
          <a:p>
            <a:pPr lvl="1" eaLnBrk="1" hangingPunct="1"/>
            <a:r>
              <a:rPr lang="en-US" sz="1800" dirty="0" smtClean="0"/>
              <a:t>~</a:t>
            </a:r>
            <a:r>
              <a:rPr lang="en-US" sz="1800" b="1" dirty="0" smtClean="0"/>
              <a:t>4MW </a:t>
            </a:r>
            <a:r>
              <a:rPr lang="en-US" sz="1800" dirty="0" smtClean="0"/>
              <a:t>/cavity – most expensive item  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274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graphicFrame>
        <p:nvGraphicFramePr>
          <p:cNvPr id="84485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0332672"/>
              </p:ext>
            </p:extLst>
          </p:nvPr>
        </p:nvGraphicFramePr>
        <p:xfrm>
          <a:off x="669925" y="4206875"/>
          <a:ext cx="7719332" cy="2651490"/>
        </p:xfrm>
        <a:graphic>
          <a:graphicData uri="http://schemas.openxmlformats.org/drawingml/2006/table">
            <a:tbl>
              <a:tblPr/>
              <a:tblGrid>
                <a:gridCol w="1199570"/>
                <a:gridCol w="838373"/>
                <a:gridCol w="858256"/>
                <a:gridCol w="1189629"/>
                <a:gridCol w="803580"/>
                <a:gridCol w="972096"/>
                <a:gridCol w="1857828"/>
              </a:tblGrid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Front End section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Length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#rf cavities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frequencies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 of freq.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gradient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peak power requirements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Buncher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319.6 to 233.6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 to 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 to 3.5 MW/freq.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Rotator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42m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230.2 to 202.3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12.5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~2.5MW/cavity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Cooler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201.25MHz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MV/m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~4MW/cavity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~240m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~1000MV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550MW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400MW from cooling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2" name="Rectangle 57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8000" y="994272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7786" y="2741613"/>
            <a:ext cx="2461779" cy="123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81" y="0"/>
            <a:ext cx="7370763" cy="647700"/>
          </a:xfrm>
        </p:spPr>
        <p:txBody>
          <a:bodyPr/>
          <a:lstStyle/>
          <a:p>
            <a:r>
              <a:rPr lang="en-US" dirty="0" err="1" smtClean="0"/>
              <a:t>rf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00100"/>
            <a:ext cx="8343900" cy="5524500"/>
          </a:xfrm>
        </p:spPr>
        <p:txBody>
          <a:bodyPr/>
          <a:lstStyle/>
          <a:p>
            <a:r>
              <a:rPr lang="en-US" dirty="0" smtClean="0"/>
              <a:t>Transit time factor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T = 0.8 (200MHz,0.5m)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>
                <a:sym typeface="Wingdings" pitchFamily="2" charset="2"/>
              </a:rPr>
              <a:t>0.52 (325MHz,0.5m)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>
                <a:sym typeface="Wingdings" pitchFamily="2" charset="2"/>
              </a:rPr>
              <a:t>0.21 (450 MHz,0.5m</a:t>
            </a:r>
            <a:r>
              <a:rPr lang="en-US" sz="1800" dirty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à"/>
            </a:pPr>
            <a:r>
              <a:rPr lang="en-US" sz="1800" dirty="0" smtClean="0"/>
              <a:t>0.75</a:t>
            </a:r>
            <a:r>
              <a:rPr lang="en-US" sz="1800" dirty="0">
                <a:sym typeface="Wingdings" pitchFamily="2" charset="2"/>
              </a:rPr>
              <a:t>(450 </a:t>
            </a:r>
            <a:r>
              <a:rPr lang="en-US" sz="1800" dirty="0" smtClean="0">
                <a:sym typeface="Wingdings" pitchFamily="2" charset="2"/>
              </a:rPr>
              <a:t>MHz,0.25m)</a:t>
            </a:r>
          </a:p>
          <a:p>
            <a:pPr lvl="2">
              <a:buFont typeface="Wingdings" pitchFamily="2" charset="2"/>
              <a:buChar char="à"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must use shorter </a:t>
            </a:r>
            <a:r>
              <a:rPr lang="en-US" dirty="0" err="1" smtClean="0">
                <a:sym typeface="Wingdings" pitchFamily="2" charset="2"/>
              </a:rPr>
              <a:t>rf</a:t>
            </a:r>
            <a:r>
              <a:rPr lang="en-US" dirty="0" smtClean="0">
                <a:sym typeface="Wingdings" pitchFamily="2" charset="2"/>
              </a:rPr>
              <a:t> cavities</a:t>
            </a:r>
            <a:r>
              <a:rPr lang="en-US" dirty="0">
                <a:sym typeface="Wingdings" pitchFamily="2" charset="2"/>
              </a:rPr>
              <a:t>	</a:t>
            </a:r>
            <a:r>
              <a:rPr lang="en-US" sz="1600" dirty="0" smtClean="0">
                <a:sym typeface="Wingdings" pitchFamily="2" charset="2"/>
              </a:rPr>
              <a:t>	</a:t>
            </a:r>
          </a:p>
          <a:p>
            <a:r>
              <a:rPr lang="en-US" sz="2000" dirty="0" smtClean="0">
                <a:sym typeface="Wingdings" pitchFamily="2" charset="2"/>
              </a:rPr>
              <a:t>Pillbox radius:</a:t>
            </a:r>
          </a:p>
          <a:p>
            <a:endParaRPr lang="en-US" sz="2000" dirty="0">
              <a:sym typeface="Wingdings" pitchFamily="2" charset="2"/>
            </a:endParaRPr>
          </a:p>
          <a:p>
            <a:endParaRPr lang="en-US" sz="1400" dirty="0" smtClean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r</a:t>
            </a:r>
            <a:r>
              <a:rPr lang="en-US" sz="1800" baseline="-25000" dirty="0" smtClean="0">
                <a:sym typeface="Wingdings" pitchFamily="2" charset="2"/>
              </a:rPr>
              <a:t>0</a:t>
            </a:r>
            <a:r>
              <a:rPr lang="en-US" sz="1800" dirty="0" smtClean="0">
                <a:sym typeface="Wingdings" pitchFamily="2" charset="2"/>
              </a:rPr>
              <a:t>= 0.38 m at 300 MHz</a:t>
            </a:r>
          </a:p>
          <a:p>
            <a:pPr lvl="1"/>
            <a:r>
              <a:rPr lang="en-US" sz="1800" dirty="0">
                <a:sym typeface="Wingdings" pitchFamily="2" charset="2"/>
              </a:rPr>
              <a:t>r</a:t>
            </a:r>
            <a:r>
              <a:rPr lang="en-US" sz="1800" baseline="-25000" dirty="0">
                <a:sym typeface="Wingdings" pitchFamily="2" charset="2"/>
              </a:rPr>
              <a:t>0</a:t>
            </a:r>
            <a:r>
              <a:rPr lang="en-US" sz="1800" dirty="0">
                <a:sym typeface="Wingdings" pitchFamily="2" charset="2"/>
              </a:rPr>
              <a:t>= </a:t>
            </a:r>
            <a:r>
              <a:rPr lang="en-US" sz="1800" dirty="0" smtClean="0">
                <a:sym typeface="Wingdings" pitchFamily="2" charset="2"/>
              </a:rPr>
              <a:t>0.255 </a:t>
            </a:r>
            <a:r>
              <a:rPr lang="en-US" sz="1800" dirty="0">
                <a:sym typeface="Wingdings" pitchFamily="2" charset="2"/>
              </a:rPr>
              <a:t>m at </a:t>
            </a:r>
            <a:r>
              <a:rPr lang="en-US" sz="1800" dirty="0" smtClean="0">
                <a:sym typeface="Wingdings" pitchFamily="2" charset="2"/>
              </a:rPr>
              <a:t>450 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1371" y="725215"/>
            <a:ext cx="4458290" cy="28276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2275288"/>
              </p:ext>
            </p:extLst>
          </p:nvPr>
        </p:nvGraphicFramePr>
        <p:xfrm>
          <a:off x="1583872" y="1123930"/>
          <a:ext cx="2334985" cy="1568767"/>
        </p:xfrm>
        <a:graphic>
          <a:graphicData uri="http://schemas.openxmlformats.org/presentationml/2006/ole">
            <p:oleObj spid="_x0000_s1097" name="Equation" r:id="rId4" imgW="761669" imgH="583947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2297" y="195888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 =0.50m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8519" y="954653"/>
            <a:ext cx="1069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8348C"/>
                </a:solidFill>
              </a:rPr>
              <a:t>g =0.25m</a:t>
            </a:r>
            <a:endParaRPr lang="en-US" b="1" dirty="0">
              <a:solidFill>
                <a:srgbClr val="38348C"/>
              </a:solidFill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7606663"/>
              </p:ext>
            </p:extLst>
          </p:nvPr>
        </p:nvGraphicFramePr>
        <p:xfrm>
          <a:off x="489857" y="4476201"/>
          <a:ext cx="1798383" cy="669471"/>
        </p:xfrm>
        <a:graphic>
          <a:graphicData uri="http://schemas.openxmlformats.org/presentationml/2006/ole">
            <p:oleObj spid="_x0000_s1098" name="Equation" r:id="rId5" imgW="1307532" imgH="482391" progId="Equation.3">
              <p:embed/>
            </p:oleObj>
          </a:graphicData>
        </a:graphic>
      </p:graphicFrame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0573782"/>
              </p:ext>
            </p:extLst>
          </p:nvPr>
        </p:nvGraphicFramePr>
        <p:xfrm>
          <a:off x="2726870" y="4459060"/>
          <a:ext cx="1245685" cy="521154"/>
        </p:xfrm>
        <a:graphic>
          <a:graphicData uri="http://schemas.openxmlformats.org/presentationml/2006/ole">
            <p:oleObj spid="_x0000_s1099" name="Equation" r:id="rId6" imgW="939392" imgH="393529" progId="Equation.3">
              <p:embed/>
            </p:oleObj>
          </a:graphicData>
        </a:graphic>
      </p:graphicFrame>
      <p:sp>
        <p:nvSpPr>
          <p:cNvPr id="1024" name="Rectangle 1023"/>
          <p:cNvSpPr/>
          <p:nvPr/>
        </p:nvSpPr>
        <p:spPr>
          <a:xfrm>
            <a:off x="4421959" y="3259723"/>
            <a:ext cx="3000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 </a:t>
            </a:r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0032" y="4278086"/>
            <a:ext cx="4010439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extBox 1026"/>
          <p:cNvSpPr txBox="1"/>
          <p:nvPr/>
        </p:nvSpPr>
        <p:spPr>
          <a:xfrm>
            <a:off x="6830513" y="464166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r>
              <a:rPr lang="en-US" baseline="-25000" dirty="0" smtClean="0"/>
              <a:t>0</a:t>
            </a:r>
            <a:r>
              <a:rPr lang="en-US" dirty="0" smtClean="0"/>
              <a:t>(2.405x)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51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325MHz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</a:t>
            </a:r>
            <a:r>
              <a:rPr lang="en-US" dirty="0" smtClean="0">
                <a:sym typeface="Wingdings" pitchFamily="2" charset="2"/>
              </a:rPr>
              <a:t> 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=250MeV/c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=154 MeV/c; N=12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0</a:t>
            </a:r>
            <a:r>
              <a:rPr lang="en-US" dirty="0" smtClean="0">
                <a:sym typeface="Wingdings" pitchFamily="2" charset="2"/>
              </a:rPr>
              <a:t> 15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550</a:t>
            </a:r>
            <a:r>
              <a:rPr lang="en-US" dirty="0" smtClean="0">
                <a:sym typeface="Wingdings" pitchFamily="2" charset="2"/>
              </a:rPr>
              <a:t> 371MHz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432956"/>
            <a:ext cx="3810000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370</a:t>
            </a:r>
            <a:r>
              <a:rPr lang="en-US" dirty="0" smtClean="0">
                <a:sym typeface="Wingdings" pitchFamily="2" charset="2"/>
              </a:rPr>
              <a:t> 326MHz</a:t>
            </a:r>
            <a:endParaRPr lang="en-US" dirty="0"/>
          </a:p>
          <a:p>
            <a:pPr lvl="1"/>
            <a:r>
              <a:rPr lang="en-US" dirty="0" smtClean="0"/>
              <a:t>N=12.05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>
                <a:sym typeface="Wingdings" pitchFamily="2" charset="2"/>
              </a:rPr>
              <a:t>245 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1.5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2679989"/>
              </p:ext>
            </p:extLst>
          </p:nvPr>
        </p:nvGraphicFramePr>
        <p:xfrm>
          <a:off x="996042" y="800100"/>
          <a:ext cx="6237512" cy="1730828"/>
        </p:xfrm>
        <a:graphic>
          <a:graphicData uri="http://schemas.openxmlformats.org/presentationml/2006/ole">
            <p:oleObj spid="_x0000_s2059" name="Picture" r:id="rId3" imgW="6044558" imgH="1197323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9442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through the 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824865"/>
            <a:ext cx="52768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1927860"/>
            <a:ext cx="5276850" cy="119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3120389"/>
            <a:ext cx="5276850" cy="119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4314825"/>
            <a:ext cx="5276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5400675"/>
            <a:ext cx="5276850" cy="10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14432"/>
          <p:cNvSpPr txBox="1"/>
          <p:nvPr/>
        </p:nvSpPr>
        <p:spPr>
          <a:xfrm>
            <a:off x="5528310" y="1661795"/>
            <a:ext cx="522605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914433"/>
          <p:cNvSpPr txBox="1"/>
          <p:nvPr/>
        </p:nvSpPr>
        <p:spPr>
          <a:xfrm>
            <a:off x="5518150" y="2764790"/>
            <a:ext cx="589280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Z=58m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 Box 914434"/>
          <p:cNvSpPr txBox="1"/>
          <p:nvPr/>
        </p:nvSpPr>
        <p:spPr>
          <a:xfrm>
            <a:off x="5539105" y="3900170"/>
            <a:ext cx="589280" cy="287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Z=78m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 Box 914435"/>
          <p:cNvSpPr txBox="1"/>
          <p:nvPr/>
        </p:nvSpPr>
        <p:spPr>
          <a:xfrm>
            <a:off x="5578475" y="4948555"/>
            <a:ext cx="655955" cy="2838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Z=104m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4" name="Text Box 914441"/>
          <p:cNvSpPr txBox="1"/>
          <p:nvPr/>
        </p:nvSpPr>
        <p:spPr>
          <a:xfrm>
            <a:off x="5631815" y="5982335"/>
            <a:ext cx="655955" cy="26098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Arial Narrow"/>
                <a:ea typeface="Times New Roman"/>
              </a:rPr>
              <a:t>Z=151m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9913" y="624332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18101" y="627034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-40m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83135" y="65558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3135" y="1758583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83135" y="522450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973" y="2916188"/>
            <a:ext cx="1098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0.8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583136" y="6162353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5660" y="4187730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0.0</a:t>
            </a:r>
            <a:r>
              <a:rPr lang="en-US" dirty="0" smtClean="0"/>
              <a:t> </a:t>
            </a:r>
            <a:r>
              <a:rPr lang="en-US" dirty="0" err="1"/>
              <a:t>GeV</a:t>
            </a:r>
            <a:r>
              <a:rPr lang="en-US" dirty="0"/>
              <a:t>/c</a:t>
            </a:r>
          </a:p>
        </p:txBody>
      </p:sp>
    </p:spTree>
    <p:extLst>
      <p:ext uri="{BB962C8B-B14F-4D97-AF65-F5344CB8AC3E}">
        <p14:creationId xmlns:p14="http://schemas.microsoft.com/office/powerpoint/2010/main" xmlns="" val="89936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325MHz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</a:t>
            </a:r>
            <a:r>
              <a:rPr lang="en-US" dirty="0" smtClean="0">
                <a:sym typeface="Wingdings" pitchFamily="2" charset="2"/>
              </a:rPr>
              <a:t> 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=250MeV/c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=154 MeV/c; N=12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0</a:t>
            </a:r>
            <a:r>
              <a:rPr lang="en-US" dirty="0" smtClean="0">
                <a:sym typeface="Wingdings" pitchFamily="2" charset="2"/>
              </a:rPr>
              <a:t> 15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490</a:t>
            </a:r>
            <a:r>
              <a:rPr lang="en-US" dirty="0" smtClean="0">
                <a:sym typeface="Wingdings" pitchFamily="2" charset="2"/>
              </a:rPr>
              <a:t> 365MHz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2645228"/>
            <a:ext cx="3810000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364</a:t>
            </a:r>
            <a:r>
              <a:rPr lang="en-US" dirty="0" smtClean="0">
                <a:sym typeface="Wingdings" pitchFamily="2" charset="2"/>
              </a:rPr>
              <a:t> 326MHz</a:t>
            </a:r>
            <a:endParaRPr lang="en-US" dirty="0"/>
          </a:p>
          <a:p>
            <a:pPr lvl="1"/>
            <a:r>
              <a:rPr lang="en-US" dirty="0" smtClean="0"/>
              <a:t>N=12.045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>
                <a:sym typeface="Wingdings" pitchFamily="2" charset="2"/>
              </a:rPr>
              <a:t>245 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1.5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7901845"/>
              </p:ext>
            </p:extLst>
          </p:nvPr>
        </p:nvGraphicFramePr>
        <p:xfrm>
          <a:off x="1175657" y="718456"/>
          <a:ext cx="7532096" cy="2090058"/>
        </p:xfrm>
        <a:graphic>
          <a:graphicData uri="http://schemas.openxmlformats.org/presentationml/2006/ole">
            <p:oleObj spid="_x0000_s3082" name="Picture" r:id="rId3" imgW="6044558" imgH="1197323" progId="Word.Picture.8">
              <p:embed/>
            </p:oleObj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8656" y="5478868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324100" y="5915025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6304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52406</TotalTime>
  <Words>611</Words>
  <Application>Microsoft Office PowerPoint</Application>
  <PresentationFormat>On-screen Show (4:3)</PresentationFormat>
  <Paragraphs>213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Picture</vt:lpstr>
      <vt:lpstr> The 325 MHz Solution </vt:lpstr>
      <vt:lpstr>Outline</vt:lpstr>
      <vt:lpstr>Front End rf</vt:lpstr>
      <vt:lpstr>IDS Baseline Buncher and φ-E Rotator</vt:lpstr>
      <vt:lpstr>Rf Buncher/Rotator/Cooler requirements</vt:lpstr>
      <vt:lpstr>rf constraints</vt:lpstr>
      <vt:lpstr>Components of 325MHz System</vt:lpstr>
      <vt:lpstr>Propagation through the transport</vt:lpstr>
      <vt:lpstr>Variant 325MHz System</vt:lpstr>
      <vt:lpstr>Simulation Results</vt:lpstr>
      <vt:lpstr>Variations</vt:lpstr>
      <vt:lpstr>Summary</vt:lpstr>
      <vt:lpstr>Answers to Questions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Kirk T McDonald</cp:lastModifiedBy>
  <cp:revision>1369</cp:revision>
  <cp:lastPrinted>2012-07-18T17:25:35Z</cp:lastPrinted>
  <dcterms:created xsi:type="dcterms:W3CDTF">2003-09-15T21:58:19Z</dcterms:created>
  <dcterms:modified xsi:type="dcterms:W3CDTF">2013-01-16T04:09:13Z</dcterms:modified>
</cp:coreProperties>
</file>