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8" r:id="rId2"/>
    <p:sldId id="465" r:id="rId3"/>
    <p:sldId id="476" r:id="rId4"/>
    <p:sldId id="467" r:id="rId5"/>
    <p:sldId id="470" r:id="rId6"/>
    <p:sldId id="480" r:id="rId7"/>
    <p:sldId id="481" r:id="rId8"/>
    <p:sldId id="479" r:id="rId9"/>
    <p:sldId id="485" r:id="rId10"/>
    <p:sldId id="484" r:id="rId11"/>
    <p:sldId id="482" r:id="rId12"/>
    <p:sldId id="483" r:id="rId13"/>
  </p:sldIdLst>
  <p:sldSz cx="9144000" cy="6858000" type="screen4x3"/>
  <p:notesSz cx="9296400" cy="68818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8">
          <p15:clr>
            <a:srgbClr val="A4A3A4"/>
          </p15:clr>
        </p15:guide>
        <p15:guide id="2" pos="29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800080"/>
    <a:srgbClr val="0033CC"/>
    <a:srgbClr val="0099CC"/>
    <a:srgbClr val="FF1F1F"/>
    <a:srgbClr val="E1F4FF"/>
    <a:srgbClr val="CCECFF"/>
    <a:srgbClr val="FFCCCC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71" autoAdjust="0"/>
    <p:restoredTop sz="86441" autoAdjust="0"/>
  </p:normalViewPr>
  <p:slideViewPr>
    <p:cSldViewPr snapToGrid="0">
      <p:cViewPr varScale="1">
        <p:scale>
          <a:sx n="82" d="100"/>
          <a:sy n="82" d="100"/>
        </p:scale>
        <p:origin x="133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786" y="-84"/>
      </p:cViewPr>
      <p:guideLst>
        <p:guide orient="horz" pos="2168"/>
        <p:guide pos="2927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28844" cy="34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3" tIns="48233" rIns="96463" bIns="48233" numCol="1" anchor="t" anchorCtr="0" compatLnSpc="1">
            <a:prstTxWarp prst="textNoShape">
              <a:avLst/>
            </a:prstTxWarp>
          </a:bodyPr>
          <a:lstStyle>
            <a:lvl1pPr algn="l" defTabSz="96097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539" y="1"/>
            <a:ext cx="4028844" cy="34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3" tIns="48233" rIns="96463" bIns="48233" numCol="1" anchor="t" anchorCtr="0" compatLnSpc="1">
            <a:prstTxWarp prst="textNoShape">
              <a:avLst/>
            </a:prstTxWarp>
          </a:bodyPr>
          <a:lstStyle>
            <a:lvl1pPr algn="r" defTabSz="96097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37041"/>
            <a:ext cx="4028844" cy="34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3" tIns="48233" rIns="96463" bIns="48233" numCol="1" anchor="b" anchorCtr="0" compatLnSpc="1">
            <a:prstTxWarp prst="textNoShape">
              <a:avLst/>
            </a:prstTxWarp>
          </a:bodyPr>
          <a:lstStyle>
            <a:lvl1pPr algn="l" defTabSz="96097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539" y="6537041"/>
            <a:ext cx="4028844" cy="34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3" tIns="48233" rIns="96463" bIns="48233" numCol="1" anchor="b" anchorCtr="0" compatLnSpc="1">
            <a:prstTxWarp prst="textNoShape">
              <a:avLst/>
            </a:prstTxWarp>
          </a:bodyPr>
          <a:lstStyle>
            <a:lvl1pPr algn="r" defTabSz="960974">
              <a:defRPr sz="1200">
                <a:latin typeface="Arial" charset="0"/>
              </a:defRPr>
            </a:lvl1pPr>
          </a:lstStyle>
          <a:p>
            <a:pPr>
              <a:defRPr/>
            </a:pPr>
            <a:fld id="{D575CCDA-FAD9-4534-9A8F-CDAEDDF90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15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28844" cy="34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3" tIns="48233" rIns="96463" bIns="48233" numCol="1" anchor="t" anchorCtr="0" compatLnSpc="1">
            <a:prstTxWarp prst="textNoShape">
              <a:avLst/>
            </a:prstTxWarp>
          </a:bodyPr>
          <a:lstStyle>
            <a:lvl1pPr algn="l" defTabSz="96097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539" y="1"/>
            <a:ext cx="4028844" cy="34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3" tIns="48233" rIns="96463" bIns="48233" numCol="1" anchor="t" anchorCtr="0" compatLnSpc="1">
            <a:prstTxWarp prst="textNoShape">
              <a:avLst/>
            </a:prstTxWarp>
          </a:bodyPr>
          <a:lstStyle>
            <a:lvl1pPr algn="r" defTabSz="96097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7350" y="517525"/>
            <a:ext cx="3443288" cy="2581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046" y="3269090"/>
            <a:ext cx="7436313" cy="309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3" tIns="48233" rIns="96463" bIns="482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37041"/>
            <a:ext cx="4028844" cy="34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3" tIns="48233" rIns="96463" bIns="48233" numCol="1" anchor="b" anchorCtr="0" compatLnSpc="1">
            <a:prstTxWarp prst="textNoShape">
              <a:avLst/>
            </a:prstTxWarp>
          </a:bodyPr>
          <a:lstStyle>
            <a:lvl1pPr algn="l" defTabSz="96097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539" y="6537041"/>
            <a:ext cx="4028844" cy="34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3" tIns="48233" rIns="96463" bIns="48233" numCol="1" anchor="b" anchorCtr="0" compatLnSpc="1">
            <a:prstTxWarp prst="textNoShape">
              <a:avLst/>
            </a:prstTxWarp>
          </a:bodyPr>
          <a:lstStyle>
            <a:lvl1pPr algn="r" defTabSz="960974">
              <a:defRPr sz="1200">
                <a:latin typeface="Arial" charset="0"/>
              </a:defRPr>
            </a:lvl1pPr>
          </a:lstStyle>
          <a:p>
            <a:pPr>
              <a:defRPr/>
            </a:pPr>
            <a:fld id="{3B29DA05-BEDB-40F5-8F29-BC14CEF2E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09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2463" y="1482725"/>
            <a:ext cx="7772400" cy="1470025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A5118-C375-4F3B-B4E7-7D7982B62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6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12982-7199-441B-9E98-BAB2F2F93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8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25" y="0"/>
            <a:ext cx="1946275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0"/>
            <a:ext cx="5686425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A6A86-0886-4D25-8C73-57BA81287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0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6B300-94C0-49ED-8800-CFA7A61CE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3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5ABF-3A28-47BB-94AB-C3106FE43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7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800100"/>
            <a:ext cx="7772400" cy="55245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12FC5-3AC9-48BF-A64A-5101BFD5D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8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1C698-6998-4B6A-BD9E-EB5F3391B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4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816" y="1379494"/>
            <a:ext cx="7772400" cy="166026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459" y="322798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B049B-66AD-48F4-9632-B7F1ECCF1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3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8FB84-71D5-41F7-A6DA-255237DEC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3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054" y="0"/>
            <a:ext cx="8229600" cy="79083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40259"/>
            <a:ext cx="4040188" cy="76611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55805"/>
            <a:ext cx="4040188" cy="447035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6171" y="818420"/>
            <a:ext cx="4041775" cy="77560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47287" y="1668162"/>
            <a:ext cx="4139514" cy="445800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2A8A0-0A8A-4AF7-8C6F-8CC0307F1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6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284" y="0"/>
            <a:ext cx="6813579" cy="6477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06D2C-E861-4931-A2D0-8445588D3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5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71D55-07AD-4803-B443-A7CA5BF47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3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B9248-0EA6-4221-8041-D22641688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9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2470B-DD32-4F16-8C83-650B4992F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7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3100" y="0"/>
            <a:ext cx="73707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00100"/>
            <a:ext cx="77724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Line 17"/>
          <p:cNvSpPr>
            <a:spLocks noChangeShapeType="1"/>
          </p:cNvSpPr>
          <p:nvPr userDrawn="1"/>
        </p:nvSpPr>
        <p:spPr bwMode="auto">
          <a:xfrm>
            <a:off x="685800" y="714375"/>
            <a:ext cx="7772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84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75C0C97-C959-403F-8BF0-604148A05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23" descr="FNAL_logo_sm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838" y="0"/>
            <a:ext cx="66516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6" descr="mu-symbol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5683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" descr="map-091203a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19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8" descr="ids-100121a-www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52400"/>
            <a:ext cx="5349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150000"/>
        <a:buChar char="•"/>
        <a:defRPr>
          <a:solidFill>
            <a:srgbClr val="CC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28BD4E-A28C-4ED4-9A53-ACB645DA7B0C}" type="slidenum">
              <a:rPr lang="en-US" sz="1400" smtClean="0"/>
              <a:pPr eaLnBrk="1" hangingPunct="1"/>
              <a:t>1</a:t>
            </a:fld>
            <a:endParaRPr lang="en-US" sz="1400" dirty="0" smtClean="0"/>
          </a:p>
        </p:txBody>
      </p:sp>
      <p:sp>
        <p:nvSpPr>
          <p:cNvPr id="6379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58656" y="1987399"/>
            <a:ext cx="7904163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>Bunch trains for Neutrino factory/ Collider</a:t>
            </a: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41178" y="41148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David </a:t>
            </a:r>
            <a:r>
              <a:rPr lang="en-US" dirty="0" err="1" smtClean="0"/>
              <a:t>Neuffer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1800" smtClean="0"/>
              <a:t>November 2013</a:t>
            </a:r>
            <a:endParaRPr lang="en-US" sz="1800" dirty="0" smtClean="0"/>
          </a:p>
          <a:p>
            <a:pPr eaLnBrk="1" hangingPunct="1"/>
            <a:endParaRPr lang="en-US" sz="1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571" y="0"/>
            <a:ext cx="7370763" cy="647700"/>
          </a:xfrm>
        </p:spPr>
        <p:txBody>
          <a:bodyPr/>
          <a:lstStyle/>
          <a:p>
            <a:r>
              <a:rPr lang="en-US" dirty="0" smtClean="0"/>
              <a:t>Simulation </a:t>
            </a:r>
            <a:r>
              <a:rPr lang="en-US" dirty="0" err="1" smtClean="0"/>
              <a:t>nonresults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16976" y="800100"/>
            <a:ext cx="4556502" cy="2950490"/>
          </a:xfrm>
        </p:spPr>
        <p:txBody>
          <a:bodyPr/>
          <a:lstStyle/>
          <a:p>
            <a:r>
              <a:rPr lang="en-US" dirty="0" smtClean="0"/>
              <a:t>NERSC does not work (for me)</a:t>
            </a:r>
          </a:p>
          <a:p>
            <a:endParaRPr lang="en-US" dirty="0" smtClean="0"/>
          </a:p>
          <a:p>
            <a:r>
              <a:rPr lang="en-US" dirty="0" smtClean="0"/>
              <a:t>Batch Jobs submitted “run” using no time, no output, no useful diagnostics</a:t>
            </a:r>
          </a:p>
          <a:p>
            <a:pPr lvl="1"/>
            <a:r>
              <a:rPr lang="en-US" dirty="0" smtClean="0"/>
              <a:t>has run properly a couple of times</a:t>
            </a:r>
          </a:p>
          <a:p>
            <a:endParaRPr lang="en-US" dirty="0"/>
          </a:p>
          <a:p>
            <a:r>
              <a:rPr lang="en-US" dirty="0" smtClean="0"/>
              <a:t>Hidden UNIX system feature?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06D2C-E861-4931-A2D0-8445588D32E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37" y="3886200"/>
            <a:ext cx="72771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019" y="3019965"/>
            <a:ext cx="4551981" cy="86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54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43840" y="800100"/>
            <a:ext cx="8077200" cy="5524500"/>
          </a:xfrm>
        </p:spPr>
        <p:txBody>
          <a:bodyPr/>
          <a:lstStyle/>
          <a:p>
            <a:r>
              <a:rPr lang="en-US" dirty="0" smtClean="0"/>
              <a:t>Are studying 325 MHz version (~Collider)</a:t>
            </a:r>
          </a:p>
          <a:p>
            <a:pPr lvl="1"/>
            <a:r>
              <a:rPr lang="en-US" dirty="0" smtClean="0"/>
              <a:t>produces more bunches in same length bunch train than 200 MHz </a:t>
            </a:r>
          </a:p>
          <a:p>
            <a:pPr lvl="1"/>
            <a:r>
              <a:rPr lang="en-US" dirty="0" smtClean="0"/>
              <a:t>requires more bunches to be recombined ~12 </a:t>
            </a:r>
            <a:r>
              <a:rPr lang="en-US" dirty="0" smtClean="0">
                <a:sym typeface="Wingdings" panose="05000000000000000000" pitchFamily="2" charset="2"/>
              </a:rPr>
              <a:t> 21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more difficult … ?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HCC </a:t>
            </a:r>
            <a:r>
              <a:rPr lang="en-US" dirty="0" err="1" smtClean="0">
                <a:sym typeface="Wingdings" panose="05000000000000000000" pitchFamily="2" charset="2"/>
              </a:rPr>
              <a:t>recombiner</a:t>
            </a:r>
            <a:r>
              <a:rPr lang="en-US" dirty="0" smtClean="0">
                <a:sym typeface="Wingdings" panose="05000000000000000000" pitchFamily="2" charset="2"/>
              </a:rPr>
              <a:t> 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Are including chicane/absorber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Would like to fit more </a:t>
            </a:r>
            <a:r>
              <a:rPr lang="el-GR" dirty="0" smtClean="0">
                <a:latin typeface="Comic Sans MS"/>
                <a:sym typeface="Wingdings" panose="05000000000000000000" pitchFamily="2" charset="2"/>
              </a:rPr>
              <a:t>μ</a:t>
            </a:r>
            <a:r>
              <a:rPr lang="en-US" dirty="0" smtClean="0">
                <a:latin typeface="Comic Sans MS"/>
                <a:sym typeface="Wingdings" panose="05000000000000000000" pitchFamily="2" charset="2"/>
              </a:rPr>
              <a:t> in fewer bunches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06D2C-E861-4931-A2D0-8445588D32E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19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Weekly 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06D2C-E861-4931-A2D0-8445588D32E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914400"/>
            <a:ext cx="8937968" cy="400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27C2CC-175B-4B7F-A031-CB6CE9F538A8}" type="slidenum">
              <a:rPr lang="en-US" sz="1400" smtClean="0"/>
              <a:pPr eaLnBrk="1" hangingPunct="1"/>
              <a:t>2</a:t>
            </a:fld>
            <a:endParaRPr lang="en-US" sz="1400" smtClean="0"/>
          </a:p>
        </p:txBody>
      </p:sp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766" y="803644"/>
            <a:ext cx="7772400" cy="5786438"/>
          </a:xfrm>
        </p:spPr>
        <p:txBody>
          <a:bodyPr/>
          <a:lstStyle/>
          <a:p>
            <a:pPr eaLnBrk="1" hangingPunct="1"/>
            <a:r>
              <a:rPr lang="en-US" dirty="0" smtClean="0"/>
              <a:t>Front End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“</a:t>
            </a:r>
            <a:r>
              <a:rPr lang="en-US" dirty="0" err="1" smtClean="0"/>
              <a:t>Muon</a:t>
            </a:r>
            <a:r>
              <a:rPr lang="en-US" dirty="0" smtClean="0"/>
              <a:t> Collider”  versions</a:t>
            </a:r>
          </a:p>
          <a:p>
            <a:pPr marL="457200" lvl="1" indent="0" eaLnBrk="1" hangingPunct="1">
              <a:buNone/>
            </a:pPr>
            <a:endParaRPr lang="en-US" dirty="0"/>
          </a:p>
          <a:p>
            <a:pPr eaLnBrk="1" hangingPunct="1"/>
            <a:r>
              <a:rPr lang="en-US" dirty="0" smtClean="0"/>
              <a:t>325 MHz</a:t>
            </a:r>
          </a:p>
          <a:p>
            <a:pPr marL="0" indent="0" eaLnBrk="1" hangingPunct="1">
              <a:buNone/>
            </a:pPr>
            <a:endParaRPr lang="en-US" dirty="0"/>
          </a:p>
          <a:p>
            <a:pPr eaLnBrk="1" hangingPunct="1"/>
            <a:r>
              <a:rPr lang="en-US" dirty="0" smtClean="0"/>
              <a:t>Add Chicane/Absorber</a:t>
            </a:r>
          </a:p>
          <a:p>
            <a:pPr lvl="1" eaLnBrk="1" hangingPunct="1"/>
            <a:r>
              <a:rPr lang="en-US" dirty="0" smtClean="0"/>
              <a:t>rematch</a:t>
            </a:r>
          </a:p>
          <a:p>
            <a:pPr lvl="1" eaLnBrk="1" hangingPunct="1"/>
            <a:endParaRPr lang="en-US" dirty="0"/>
          </a:p>
          <a:p>
            <a:pPr marL="457200" lvl="1" indent="0" eaLnBrk="1" hangingPunct="1">
              <a:buNone/>
            </a:pPr>
            <a:endParaRPr lang="en-US" dirty="0"/>
          </a:p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dirty="0" smtClean="0"/>
              <a:t> </a:t>
            </a:r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677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742" y="4080738"/>
            <a:ext cx="4306529" cy="277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Fermilab</a:t>
            </a:r>
            <a:r>
              <a:rPr lang="en-US" dirty="0" smtClean="0"/>
              <a:t>  PIP X 4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364" y="876300"/>
            <a:ext cx="5552276" cy="5524500"/>
          </a:xfrm>
        </p:spPr>
        <p:txBody>
          <a:bodyPr/>
          <a:lstStyle/>
          <a:p>
            <a:r>
              <a:rPr lang="en-US" dirty="0" err="1" smtClean="0"/>
              <a:t>Linac</a:t>
            </a:r>
            <a:r>
              <a:rPr lang="en-US" dirty="0" smtClean="0"/>
              <a:t>, Accumulator, Compressor run at 15 Hz – 4 bunches </a:t>
            </a:r>
          </a:p>
          <a:p>
            <a:pPr lvl="1"/>
            <a:r>
              <a:rPr lang="en-US" dirty="0" smtClean="0"/>
              <a:t>bunches at 60 Hz</a:t>
            </a:r>
          </a:p>
          <a:p>
            <a:pPr lvl="2"/>
            <a:r>
              <a:rPr lang="en-US" dirty="0" smtClean="0"/>
              <a:t>4 bunches </a:t>
            </a:r>
          </a:p>
          <a:p>
            <a:pPr lvl="1"/>
            <a:r>
              <a:rPr lang="en-US" dirty="0" smtClean="0"/>
              <a:t>1 bunch at time into neutrino factory</a:t>
            </a:r>
          </a:p>
          <a:p>
            <a:pPr lvl="2"/>
            <a:r>
              <a:rPr lang="en-US" dirty="0" smtClean="0"/>
              <a:t>1 </a:t>
            </a:r>
            <a:r>
              <a:rPr lang="en-US" dirty="0">
                <a:sym typeface="Symbol"/>
              </a:rPr>
              <a:t></a:t>
            </a:r>
            <a:r>
              <a:rPr lang="en-US" baseline="30000" dirty="0">
                <a:sym typeface="Symbol"/>
              </a:rPr>
              <a:t>+</a:t>
            </a:r>
            <a:r>
              <a:rPr lang="en-US" dirty="0">
                <a:sym typeface="Symbol"/>
              </a:rPr>
              <a:t>  and </a:t>
            </a:r>
            <a:r>
              <a:rPr lang="en-US" dirty="0" smtClean="0">
                <a:sym typeface="Symbol"/>
              </a:rPr>
              <a:t> 1 </a:t>
            </a:r>
            <a:r>
              <a:rPr lang="en-US" baseline="30000" dirty="0" smtClean="0">
                <a:sym typeface="Symbol"/>
              </a:rPr>
              <a:t>- </a:t>
            </a:r>
            <a:r>
              <a:rPr lang="en-US" dirty="0" smtClean="0">
                <a:sym typeface="Symbol"/>
              </a:rPr>
              <a:t>batch per cycle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60 Hz neutrino factory  </a:t>
            </a:r>
          </a:p>
          <a:p>
            <a:pPr lvl="1"/>
            <a:r>
              <a:rPr lang="en-US" dirty="0" smtClean="0"/>
              <a:t>Without trombone</a:t>
            </a:r>
          </a:p>
          <a:p>
            <a:pPr lvl="2"/>
            <a:r>
              <a:rPr lang="en-US" dirty="0" smtClean="0"/>
              <a:t>60 Hz  single p bunch for collider</a:t>
            </a:r>
          </a:p>
          <a:p>
            <a:pPr lvl="1"/>
            <a:r>
              <a:rPr lang="en-US" dirty="0" smtClean="0"/>
              <a:t>With trombone </a:t>
            </a:r>
          </a:p>
          <a:p>
            <a:pPr lvl="2"/>
            <a:r>
              <a:rPr lang="en-US" dirty="0" smtClean="0"/>
              <a:t>4</a:t>
            </a:r>
            <a:r>
              <a:rPr lang="en-US" dirty="0" smtClean="0">
                <a:sym typeface="Wingdings" panose="05000000000000000000" pitchFamily="2" charset="2"/>
              </a:rPr>
              <a:t>1 15 Hz bunches for collider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800100"/>
            <a:ext cx="2743200" cy="5524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7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325MHz System “Collider”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40871" y="2498270"/>
            <a:ext cx="4054929" cy="3826329"/>
          </a:xfrm>
        </p:spPr>
        <p:txBody>
          <a:bodyPr/>
          <a:lstStyle/>
          <a:p>
            <a:r>
              <a:rPr lang="en-US" dirty="0" smtClean="0"/>
              <a:t>Drift</a:t>
            </a:r>
          </a:p>
          <a:p>
            <a:pPr lvl="1"/>
            <a:r>
              <a:rPr lang="en-US" dirty="0" smtClean="0"/>
              <a:t>20T</a:t>
            </a:r>
            <a:r>
              <a:rPr lang="en-US" dirty="0" smtClean="0">
                <a:sym typeface="Wingdings" pitchFamily="2" charset="2"/>
              </a:rPr>
              <a:t> 2T</a:t>
            </a:r>
          </a:p>
          <a:p>
            <a:r>
              <a:rPr lang="en-US" dirty="0" err="1" smtClean="0">
                <a:sym typeface="Wingdings" pitchFamily="2" charset="2"/>
              </a:rPr>
              <a:t>Buncher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P</a:t>
            </a:r>
            <a:r>
              <a:rPr lang="en-US" baseline="-25000" dirty="0" smtClean="0">
                <a:sym typeface="Wingdings" pitchFamily="2" charset="2"/>
              </a:rPr>
              <a:t>o</a:t>
            </a:r>
            <a:r>
              <a:rPr lang="en-US" dirty="0" smtClean="0">
                <a:sym typeface="Wingdings" pitchFamily="2" charset="2"/>
              </a:rPr>
              <a:t>=250MeV/c</a:t>
            </a:r>
          </a:p>
          <a:p>
            <a:pPr lvl="1"/>
            <a:r>
              <a:rPr lang="en-US" dirty="0" smtClean="0"/>
              <a:t>P</a:t>
            </a:r>
            <a:r>
              <a:rPr lang="en-US" baseline="-25000" dirty="0" smtClean="0"/>
              <a:t>N</a:t>
            </a:r>
            <a:r>
              <a:rPr lang="en-US" dirty="0" smtClean="0"/>
              <a:t>=154 MeV/c; N=10</a:t>
            </a:r>
          </a:p>
          <a:p>
            <a:pPr lvl="1"/>
            <a:r>
              <a:rPr lang="en-US" dirty="0" err="1" smtClean="0"/>
              <a:t>V</a:t>
            </a:r>
            <a:r>
              <a:rPr lang="en-US" baseline="-25000" dirty="0" err="1" smtClean="0"/>
              <a:t>rf</a:t>
            </a:r>
            <a:r>
              <a:rPr lang="en-US" dirty="0" smtClean="0"/>
              <a:t> : 0</a:t>
            </a:r>
            <a:r>
              <a:rPr lang="en-US" dirty="0" smtClean="0">
                <a:sym typeface="Wingdings" pitchFamily="2" charset="2"/>
              </a:rPr>
              <a:t> 15 MV/m 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(2/3 occupied)</a:t>
            </a:r>
            <a:endParaRPr lang="en-US" dirty="0" smtClean="0"/>
          </a:p>
          <a:p>
            <a:pPr lvl="1"/>
            <a:r>
              <a:rPr lang="en-US" dirty="0" err="1" smtClean="0"/>
              <a:t>f</a:t>
            </a:r>
            <a:r>
              <a:rPr lang="en-US" baseline="-25000" dirty="0" err="1" smtClean="0"/>
              <a:t>RF</a:t>
            </a:r>
            <a:r>
              <a:rPr lang="en-US" dirty="0" smtClean="0"/>
              <a:t> : 490</a:t>
            </a:r>
            <a:r>
              <a:rPr lang="en-US" dirty="0" smtClean="0">
                <a:sym typeface="Wingdings" pitchFamily="2" charset="2"/>
              </a:rPr>
              <a:t> 365MHz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0" y="2645228"/>
            <a:ext cx="3810000" cy="3891643"/>
          </a:xfrm>
        </p:spPr>
        <p:txBody>
          <a:bodyPr/>
          <a:lstStyle/>
          <a:p>
            <a:r>
              <a:rPr lang="en-US" dirty="0" smtClean="0"/>
              <a:t>Rotator</a:t>
            </a:r>
          </a:p>
          <a:p>
            <a:pPr lvl="1"/>
            <a:r>
              <a:rPr lang="en-US" dirty="0" err="1"/>
              <a:t>V</a:t>
            </a:r>
            <a:r>
              <a:rPr lang="en-US" baseline="-25000" dirty="0" err="1"/>
              <a:t>rf</a:t>
            </a:r>
            <a:r>
              <a:rPr lang="en-US" dirty="0"/>
              <a:t> : </a:t>
            </a:r>
            <a:r>
              <a:rPr lang="en-US" dirty="0" smtClean="0"/>
              <a:t>20</a:t>
            </a:r>
            <a:r>
              <a:rPr lang="en-US" dirty="0" smtClean="0">
                <a:sym typeface="Wingdings" pitchFamily="2" charset="2"/>
              </a:rPr>
              <a:t>MV/m </a:t>
            </a:r>
            <a:endParaRPr lang="en-US" dirty="0">
              <a:sym typeface="Wingdings" pitchFamily="2" charset="2"/>
            </a:endParaRPr>
          </a:p>
          <a:p>
            <a:pPr lvl="2"/>
            <a:r>
              <a:rPr lang="en-US" dirty="0">
                <a:sym typeface="Wingdings" pitchFamily="2" charset="2"/>
              </a:rPr>
              <a:t>(2/3 occupied)</a:t>
            </a:r>
            <a:endParaRPr lang="en-US" dirty="0"/>
          </a:p>
          <a:p>
            <a:pPr lvl="1"/>
            <a:r>
              <a:rPr lang="en-US" dirty="0" err="1"/>
              <a:t>f</a:t>
            </a:r>
            <a:r>
              <a:rPr lang="en-US" baseline="-25000" dirty="0" err="1"/>
              <a:t>RF</a:t>
            </a:r>
            <a:r>
              <a:rPr lang="en-US" dirty="0"/>
              <a:t> : </a:t>
            </a:r>
            <a:r>
              <a:rPr lang="en-US" dirty="0" smtClean="0"/>
              <a:t>364</a:t>
            </a:r>
            <a:r>
              <a:rPr lang="en-US" dirty="0" smtClean="0">
                <a:sym typeface="Wingdings" pitchFamily="2" charset="2"/>
              </a:rPr>
              <a:t> 326MHz</a:t>
            </a:r>
            <a:endParaRPr lang="en-US" dirty="0"/>
          </a:p>
          <a:p>
            <a:pPr lvl="1"/>
            <a:r>
              <a:rPr lang="en-US" dirty="0" smtClean="0"/>
              <a:t>N=12.045</a:t>
            </a:r>
          </a:p>
          <a:p>
            <a:pPr lvl="1"/>
            <a:r>
              <a:rPr lang="en-US" dirty="0" smtClean="0"/>
              <a:t>P</a:t>
            </a:r>
            <a:r>
              <a:rPr lang="en-US" baseline="-25000" dirty="0" smtClean="0"/>
              <a:t>0, </a:t>
            </a:r>
            <a:r>
              <a:rPr lang="en-US" dirty="0" smtClean="0"/>
              <a:t>P</a:t>
            </a:r>
            <a:r>
              <a:rPr lang="en-US" baseline="-25000" dirty="0" smtClean="0"/>
              <a:t>N</a:t>
            </a:r>
            <a:r>
              <a:rPr lang="en-US" dirty="0" smtClean="0">
                <a:sym typeface="Wingdings" pitchFamily="2" charset="2"/>
              </a:rPr>
              <a:t>245 MeV/c</a:t>
            </a:r>
          </a:p>
          <a:p>
            <a:r>
              <a:rPr lang="en-US" dirty="0" smtClean="0">
                <a:sym typeface="Wingdings" pitchFamily="2" charset="2"/>
              </a:rPr>
              <a:t>Cooler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245 MeV/c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325 MHz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25 MV/m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2 1.5 cm </a:t>
            </a:r>
            <a:r>
              <a:rPr lang="en-US" dirty="0" err="1" smtClean="0">
                <a:sym typeface="Wingdings" pitchFamily="2" charset="2"/>
              </a:rPr>
              <a:t>LiH</a:t>
            </a:r>
            <a:r>
              <a:rPr lang="en-US" dirty="0" smtClean="0">
                <a:sym typeface="Wingdings" pitchFamily="2" charset="2"/>
              </a:rPr>
              <a:t> absorbers</a:t>
            </a:r>
          </a:p>
          <a:p>
            <a:pPr marL="457200" lvl="1" indent="0">
              <a:buNone/>
            </a:pPr>
            <a:r>
              <a:rPr lang="en-US" dirty="0"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/0.75m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1C698-6998-4B6A-BD9E-EB5F3391B1E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276125"/>
              </p:ext>
            </p:extLst>
          </p:nvPr>
        </p:nvGraphicFramePr>
        <p:xfrm>
          <a:off x="1175657" y="718456"/>
          <a:ext cx="7532096" cy="2090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Picture" r:id="rId3" imgW="6044558" imgH="1197323" progId="Word.Picture.8">
                  <p:embed/>
                </p:oleObj>
              </mc:Choice>
              <mc:Fallback>
                <p:oleObj name="Picture" r:id="rId3" imgW="6044558" imgH="1197323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5657" y="718456"/>
                        <a:ext cx="7532096" cy="20900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56" y="5478868"/>
            <a:ext cx="2772229" cy="137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/>
        </p:nvCxnSpPr>
        <p:spPr bwMode="auto">
          <a:xfrm>
            <a:off x="2324100" y="5915025"/>
            <a:ext cx="14288" cy="757238"/>
          </a:xfrm>
          <a:prstGeom prst="line">
            <a:avLst/>
          </a:prstGeom>
          <a:solidFill>
            <a:srgbClr val="0033CC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2691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903388"/>
            <a:ext cx="5277594" cy="289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1C698-6998-4B6A-BD9E-EB5F3391B1E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46" y="3590543"/>
            <a:ext cx="5092700" cy="302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80696" y="1120680"/>
            <a:ext cx="2284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 :0.15&lt;P&lt;0.35 </a:t>
            </a:r>
            <a:r>
              <a:rPr lang="en-US" b="1" dirty="0" err="1" smtClean="0">
                <a:solidFill>
                  <a:srgbClr val="0070C0"/>
                </a:solidFill>
              </a:rPr>
              <a:t>GeV</a:t>
            </a:r>
            <a:r>
              <a:rPr lang="en-US" b="1" dirty="0" smtClean="0">
                <a:solidFill>
                  <a:srgbClr val="0070C0"/>
                </a:solidFill>
              </a:rPr>
              <a:t>/c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72183" y="2351314"/>
            <a:ext cx="1972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C3300"/>
                </a:solidFill>
              </a:rPr>
              <a:t>N: </a:t>
            </a:r>
            <a:r>
              <a:rPr lang="el-GR" b="1" dirty="0" smtClean="0">
                <a:solidFill>
                  <a:srgbClr val="CC3300"/>
                </a:solidFill>
              </a:rPr>
              <a:t>ε</a:t>
            </a:r>
            <a:r>
              <a:rPr lang="en-US" b="1" baseline="-25000" dirty="0" smtClean="0">
                <a:solidFill>
                  <a:srgbClr val="CC3300"/>
                </a:solidFill>
              </a:rPr>
              <a:t>T</a:t>
            </a:r>
            <a:r>
              <a:rPr lang="en-US" b="1" dirty="0" smtClean="0">
                <a:solidFill>
                  <a:srgbClr val="CC3300"/>
                </a:solidFill>
              </a:rPr>
              <a:t>&lt;0.03; A</a:t>
            </a:r>
            <a:r>
              <a:rPr lang="en-US" b="1" baseline="-25000" dirty="0" smtClean="0">
                <a:solidFill>
                  <a:srgbClr val="CC3300"/>
                </a:solidFill>
              </a:rPr>
              <a:t>L</a:t>
            </a:r>
            <a:r>
              <a:rPr lang="en-US" b="1" dirty="0" smtClean="0">
                <a:solidFill>
                  <a:srgbClr val="CC3300"/>
                </a:solidFill>
              </a:rPr>
              <a:t>&lt;0.2 </a:t>
            </a:r>
            <a:endParaRPr lang="en-US" b="1" dirty="0">
              <a:solidFill>
                <a:srgbClr val="CC33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6089" y="2921169"/>
            <a:ext cx="20862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9900"/>
                </a:solidFill>
              </a:rPr>
              <a:t>N: </a:t>
            </a:r>
            <a:r>
              <a:rPr lang="el-GR" b="1" dirty="0">
                <a:solidFill>
                  <a:srgbClr val="669900"/>
                </a:solidFill>
              </a:rPr>
              <a:t>ε</a:t>
            </a:r>
            <a:r>
              <a:rPr lang="en-US" b="1" baseline="-25000" dirty="0" smtClean="0">
                <a:solidFill>
                  <a:srgbClr val="669900"/>
                </a:solidFill>
              </a:rPr>
              <a:t>T</a:t>
            </a:r>
            <a:r>
              <a:rPr lang="en-US" b="1" dirty="0" smtClean="0">
                <a:solidFill>
                  <a:srgbClr val="669900"/>
                </a:solidFill>
              </a:rPr>
              <a:t>&lt;0.015; </a:t>
            </a:r>
            <a:r>
              <a:rPr lang="en-US" b="1" dirty="0">
                <a:solidFill>
                  <a:srgbClr val="669900"/>
                </a:solidFill>
              </a:rPr>
              <a:t>A</a:t>
            </a:r>
            <a:r>
              <a:rPr lang="en-US" b="1" baseline="-25000" dirty="0">
                <a:solidFill>
                  <a:srgbClr val="669900"/>
                </a:solidFill>
              </a:rPr>
              <a:t>L</a:t>
            </a:r>
            <a:r>
              <a:rPr lang="en-US" b="1" dirty="0">
                <a:solidFill>
                  <a:srgbClr val="669900"/>
                </a:solidFill>
              </a:rPr>
              <a:t>&lt;0.2 </a:t>
            </a:r>
          </a:p>
        </p:txBody>
      </p:sp>
      <p:sp>
        <p:nvSpPr>
          <p:cNvPr id="13" name="Content Placeholder 5"/>
          <p:cNvSpPr txBox="1">
            <a:spLocks/>
          </p:cNvSpPr>
          <p:nvPr/>
        </p:nvSpPr>
        <p:spPr bwMode="auto">
          <a:xfrm>
            <a:off x="114300" y="800100"/>
            <a:ext cx="2939143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50000"/>
              <a:buChar char="•"/>
              <a:defRPr>
                <a:solidFill>
                  <a:srgbClr val="CC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Simulation obtains </a:t>
            </a:r>
          </a:p>
          <a:p>
            <a:pPr lvl="1"/>
            <a:r>
              <a:rPr lang="en-US" sz="1800" dirty="0" smtClean="0"/>
              <a:t>~0.125 </a:t>
            </a:r>
            <a:r>
              <a:rPr lang="el-GR" sz="1800" dirty="0" smtClean="0"/>
              <a:t>μ</a:t>
            </a:r>
            <a:r>
              <a:rPr lang="en-US" sz="1800" dirty="0" smtClean="0"/>
              <a:t>/p within acceptances</a:t>
            </a:r>
          </a:p>
          <a:p>
            <a:pPr lvl="1"/>
            <a:r>
              <a:rPr lang="en-US" sz="1800" dirty="0" smtClean="0"/>
              <a:t>with ~60m Cooler</a:t>
            </a:r>
          </a:p>
          <a:p>
            <a:pPr lvl="1"/>
            <a:r>
              <a:rPr lang="en-US" sz="1800" dirty="0" smtClean="0"/>
              <a:t>shorter than baseline NF</a:t>
            </a:r>
          </a:p>
          <a:p>
            <a:pPr lvl="1"/>
            <a:endParaRPr lang="en-US" sz="1800" dirty="0" smtClean="0"/>
          </a:p>
          <a:p>
            <a:endParaRPr lang="en-US" sz="2200" dirty="0" smtClean="0"/>
          </a:p>
          <a:p>
            <a:r>
              <a:rPr lang="en-US" sz="2200" dirty="0" smtClean="0"/>
              <a:t>But</a:t>
            </a:r>
          </a:p>
          <a:p>
            <a:pPr lvl="1"/>
            <a:r>
              <a:rPr lang="en-US" sz="1800" dirty="0" smtClean="0"/>
              <a:t>uses higher gradient</a:t>
            </a:r>
          </a:p>
          <a:p>
            <a:pPr lvl="1"/>
            <a:r>
              <a:rPr lang="en-US" sz="1800" dirty="0" smtClean="0"/>
              <a:t>shorter than baseline NF  </a:t>
            </a:r>
          </a:p>
          <a:p>
            <a:pPr lvl="1"/>
            <a:r>
              <a:rPr lang="en-US" sz="1800" dirty="0" smtClean="0"/>
              <a:t>325 MHz – less power</a:t>
            </a:r>
          </a:p>
          <a:p>
            <a:pPr lvl="1"/>
            <a:r>
              <a:rPr lang="en-US" sz="1800" dirty="0" smtClean="0"/>
              <a:t>more bunches in bunch train</a:t>
            </a:r>
          </a:p>
          <a:p>
            <a:pPr lvl="2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7065296" y="4225543"/>
            <a:ext cx="0" cy="1985165"/>
          </a:xfrm>
          <a:prstGeom prst="line">
            <a:avLst/>
          </a:prstGeom>
          <a:solidFill>
            <a:srgbClr val="0033CC"/>
          </a:solidFill>
          <a:ln w="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6065268" y="4251468"/>
            <a:ext cx="0" cy="1944915"/>
          </a:xfrm>
          <a:prstGeom prst="line">
            <a:avLst/>
          </a:prstGeom>
          <a:solidFill>
            <a:srgbClr val="0033CC"/>
          </a:solidFill>
          <a:ln w="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175309" y="4225543"/>
            <a:ext cx="889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Useful</a:t>
            </a:r>
          </a:p>
          <a:p>
            <a:r>
              <a:rPr lang="en-US" dirty="0" smtClean="0"/>
              <a:t> cooling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62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Estrangelo Edessa" pitchFamily="66" charset="0"/>
                <a:cs typeface="Estrangelo Edessa" pitchFamily="66" charset="0"/>
              </a:rPr>
              <a:t> 325 Collider w/Updated  Chicane/Absorber</a:t>
            </a:r>
            <a:endParaRPr lang="en-US" dirty="0"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5462" y="2455862"/>
            <a:ext cx="6071498" cy="3868738"/>
          </a:xfrm>
        </p:spPr>
        <p:txBody>
          <a:bodyPr/>
          <a:lstStyle/>
          <a:p>
            <a:r>
              <a:rPr lang="en-US" sz="2000" dirty="0" smtClean="0"/>
              <a:t>13m chicane</a:t>
            </a:r>
          </a:p>
          <a:p>
            <a:pPr marL="457200" lvl="1" indent="0">
              <a:buNone/>
            </a:pPr>
            <a:r>
              <a:rPr lang="en-US" sz="1600" baseline="-25000" dirty="0" smtClean="0"/>
              <a:t>*</a:t>
            </a:r>
            <a:r>
              <a:rPr lang="en-US" sz="1600" dirty="0" smtClean="0"/>
              <a:t>6.5m  </a:t>
            </a:r>
            <a:r>
              <a:rPr lang="en-US" sz="1600" dirty="0" smtClean="0">
                <a:sym typeface="Wingdings" panose="05000000000000000000" pitchFamily="2" charset="2"/>
              </a:rPr>
              <a:t></a:t>
            </a:r>
            <a:r>
              <a:rPr lang="en-US" sz="1600" baseline="-25000" dirty="0" smtClean="0">
                <a:sym typeface="Wingdings" panose="05000000000000000000" pitchFamily="2" charset="2"/>
              </a:rPr>
              <a:t> </a:t>
            </a:r>
            <a:r>
              <a:rPr lang="en-US" sz="1600" dirty="0" smtClean="0"/>
              <a:t>+21.67</a:t>
            </a:r>
            <a:r>
              <a:rPr lang="en-US" sz="1600" dirty="0" smtClean="0">
                <a:latin typeface="Comic Sans MS"/>
              </a:rPr>
              <a:t>°,-21.67º</a:t>
            </a:r>
          </a:p>
          <a:p>
            <a:pPr lvl="2"/>
            <a:r>
              <a:rPr lang="en-US" sz="1600" dirty="0" smtClean="0"/>
              <a:t>particle 1-283 </a:t>
            </a:r>
            <a:r>
              <a:rPr lang="en-US" sz="1600" dirty="0"/>
              <a:t>MeV/c</a:t>
            </a:r>
          </a:p>
          <a:p>
            <a:pPr lvl="2"/>
            <a:r>
              <a:rPr lang="en-US" sz="1600" dirty="0"/>
              <a:t>particle </a:t>
            </a:r>
            <a:r>
              <a:rPr lang="en-US" sz="1600" dirty="0" smtClean="0"/>
              <a:t>2-194 MeV/c</a:t>
            </a:r>
          </a:p>
          <a:p>
            <a:pPr lvl="1"/>
            <a:r>
              <a:rPr lang="en-US" sz="1800" dirty="0"/>
              <a:t>Add 30m </a:t>
            </a:r>
            <a:r>
              <a:rPr lang="en-US" sz="1800" dirty="0" smtClean="0"/>
              <a:t>drift </a:t>
            </a:r>
            <a:r>
              <a:rPr lang="en-US" sz="1800" dirty="0"/>
              <a:t>before </a:t>
            </a:r>
            <a:r>
              <a:rPr lang="en-US" sz="1800" dirty="0" smtClean="0"/>
              <a:t>absorber</a:t>
            </a:r>
            <a:endParaRPr lang="en-US" sz="1400" dirty="0"/>
          </a:p>
          <a:p>
            <a:r>
              <a:rPr lang="en-US" sz="2000" dirty="0"/>
              <a:t>absorber at  </a:t>
            </a:r>
            <a:r>
              <a:rPr lang="en-US" sz="2000" dirty="0" smtClean="0"/>
              <a:t>~65m</a:t>
            </a:r>
            <a:endParaRPr lang="en-US" sz="2000" dirty="0"/>
          </a:p>
          <a:p>
            <a:pPr lvl="2"/>
            <a:r>
              <a:rPr lang="en-US" sz="1600" dirty="0"/>
              <a:t>10cm Be</a:t>
            </a:r>
          </a:p>
          <a:p>
            <a:pPr lvl="2"/>
            <a:r>
              <a:rPr lang="en-US" sz="1600" dirty="0"/>
              <a:t>particle </a:t>
            </a:r>
            <a:r>
              <a:rPr lang="en-US" sz="1600" dirty="0" smtClean="0"/>
              <a:t>1-250 </a:t>
            </a:r>
            <a:r>
              <a:rPr lang="en-US" sz="1600" dirty="0"/>
              <a:t>MeV/c</a:t>
            </a:r>
          </a:p>
          <a:p>
            <a:pPr lvl="2"/>
            <a:r>
              <a:rPr lang="en-US" sz="1600" dirty="0"/>
              <a:t>particle </a:t>
            </a:r>
            <a:r>
              <a:rPr lang="en-US" sz="1600" dirty="0" smtClean="0"/>
              <a:t>2-154 </a:t>
            </a:r>
            <a:r>
              <a:rPr lang="en-US" sz="1600" dirty="0"/>
              <a:t>MeV/c</a:t>
            </a:r>
          </a:p>
          <a:p>
            <a:pPr lvl="1"/>
            <a:r>
              <a:rPr lang="en-US" sz="1800" dirty="0"/>
              <a:t>Bunch </a:t>
            </a:r>
            <a:r>
              <a:rPr lang="en-US" sz="1800" dirty="0" smtClean="0"/>
              <a:t>(N=12) 0</a:t>
            </a:r>
            <a:r>
              <a:rPr lang="en-US" sz="1800" dirty="0" smtClean="0">
                <a:sym typeface="Wingdings" panose="05000000000000000000" pitchFamily="2" charset="2"/>
              </a:rPr>
              <a:t>15 MV/m :496 365 MHz</a:t>
            </a:r>
            <a:endParaRPr lang="en-US" sz="1800" dirty="0"/>
          </a:p>
          <a:p>
            <a:pPr lvl="1"/>
            <a:r>
              <a:rPr lang="en-US" sz="1800" dirty="0"/>
              <a:t>Rotate </a:t>
            </a:r>
            <a:r>
              <a:rPr lang="en-US" sz="1800" dirty="0" smtClean="0"/>
              <a:t>(N=12.045 )– 20MV/m : 365</a:t>
            </a:r>
            <a:r>
              <a:rPr lang="en-US" sz="1800" dirty="0" smtClean="0">
                <a:sym typeface="Wingdings" panose="05000000000000000000" pitchFamily="2" charset="2"/>
              </a:rPr>
              <a:t>326.5MHz</a:t>
            </a:r>
            <a:endParaRPr lang="en-US" sz="1800" dirty="0"/>
          </a:p>
          <a:p>
            <a:pPr lvl="1"/>
            <a:r>
              <a:rPr lang="en-US" sz="1800" dirty="0"/>
              <a:t>Cool </a:t>
            </a:r>
            <a:r>
              <a:rPr lang="en-US" sz="1800" dirty="0" smtClean="0"/>
              <a:t>-325MHz -25 MV/m</a:t>
            </a:r>
            <a:endParaRPr lang="en-US" sz="1800" dirty="0"/>
          </a:p>
          <a:p>
            <a:pPr lvl="2"/>
            <a:r>
              <a:rPr lang="en-US" sz="1600" dirty="0" err="1" smtClean="0"/>
              <a:t>p</a:t>
            </a:r>
            <a:r>
              <a:rPr lang="en-US" sz="1600" baseline="-25000" dirty="0" err="1" smtClean="0"/>
              <a:t>ref</a:t>
            </a:r>
            <a:r>
              <a:rPr lang="en-US" sz="1600" dirty="0" smtClean="0"/>
              <a:t>=245 </a:t>
            </a:r>
            <a:r>
              <a:rPr lang="en-US" sz="1600" dirty="0"/>
              <a:t>MeV/c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8" name="Text Box 38"/>
          <p:cNvSpPr txBox="1">
            <a:spLocks noChangeArrowheads="1"/>
          </p:cNvSpPr>
          <p:nvPr/>
        </p:nvSpPr>
        <p:spPr bwMode="auto">
          <a:xfrm>
            <a:off x="472074" y="888999"/>
            <a:ext cx="974494" cy="33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ja-JP" b="1">
                <a:solidFill>
                  <a:srgbClr val="0000FF"/>
                </a:solidFill>
                <a:ea typeface="MS Mincho" pitchFamily="49" charset="-128"/>
              </a:rPr>
              <a:t>p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72074" y="1001047"/>
            <a:ext cx="8055151" cy="1454815"/>
            <a:chOff x="472074" y="1001047"/>
            <a:chExt cx="8055151" cy="1454815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143111" y="2119718"/>
              <a:ext cx="671037" cy="3361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200" b="1" dirty="0" smtClean="0">
                  <a:latin typeface="Times New Roman" pitchFamily="18" charset="0"/>
                  <a:ea typeface="MS Mincho" pitchFamily="49" charset="-128"/>
                </a:rPr>
                <a:t>14.75 </a:t>
              </a:r>
              <a:r>
                <a:rPr lang="en-US" altLang="ja-JP" sz="1200" b="1" dirty="0">
                  <a:latin typeface="Times New Roman" pitchFamily="18" charset="0"/>
                  <a:ea typeface="MS Mincho" pitchFamily="49" charset="-128"/>
                </a:rPr>
                <a:t>m</a:t>
              </a:r>
              <a:endParaRPr lang="en-US" sz="1200" dirty="0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3103839" y="2098935"/>
              <a:ext cx="1007007" cy="3361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200" b="1" dirty="0" smtClean="0">
                  <a:latin typeface="Times New Roman" pitchFamily="18" charset="0"/>
                  <a:ea typeface="MS Mincho" pitchFamily="49" charset="-128"/>
                </a:rPr>
                <a:t>~20.5m</a:t>
              </a:r>
              <a:endParaRPr lang="en-US" sz="1200" dirty="0"/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808044" y="1560383"/>
              <a:ext cx="447057" cy="783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200" b="1">
                  <a:latin typeface="Arial Narrow" pitchFamily="34" charset="0"/>
                  <a:ea typeface="MS Mincho" pitchFamily="49" charset="-128"/>
                </a:rPr>
                <a:t>FE Target</a:t>
              </a:r>
              <a:endParaRPr lang="en-US" sz="1200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143111" y="1784478"/>
              <a:ext cx="783027" cy="335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ja-JP" sz="800" b="1">
                  <a:latin typeface="Arial Narrow" pitchFamily="34" charset="0"/>
                  <a:ea typeface="MS Mincho" pitchFamily="49" charset="-128"/>
                </a:rPr>
                <a:t>Solenoid</a:t>
              </a:r>
              <a:endParaRPr lang="en-US" sz="1800"/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808044" y="1225143"/>
              <a:ext cx="335067" cy="335240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472074" y="1214299"/>
              <a:ext cx="335970" cy="1219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1196606">
              <a:off x="810753" y="1317311"/>
              <a:ext cx="223980" cy="11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AutoShape 13"/>
            <p:cNvSpPr>
              <a:spLocks noChangeArrowheads="1"/>
            </p:cNvSpPr>
            <p:nvPr/>
          </p:nvSpPr>
          <p:spPr bwMode="auto">
            <a:xfrm>
              <a:off x="1031121" y="1225143"/>
              <a:ext cx="111990" cy="335240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>
              <a:off x="1703061" y="1001047"/>
              <a:ext cx="111087" cy="783431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143111" y="1001047"/>
              <a:ext cx="559950" cy="242168"/>
            </a:xfrm>
            <a:custGeom>
              <a:avLst/>
              <a:gdLst>
                <a:gd name="T0" fmla="*/ 0 w 720"/>
                <a:gd name="T1" fmla="*/ 117 h 390"/>
                <a:gd name="T2" fmla="*/ 115 w 720"/>
                <a:gd name="T3" fmla="*/ 117 h 390"/>
                <a:gd name="T4" fmla="*/ 344 w 720"/>
                <a:gd name="T5" fmla="*/ 58 h 390"/>
                <a:gd name="T6" fmla="*/ 460 w 720"/>
                <a:gd name="T7" fmla="*/ 0 h 3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390"/>
                <a:gd name="T14" fmla="*/ 720 w 720"/>
                <a:gd name="T15" fmla="*/ 390 h 3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390">
                  <a:moveTo>
                    <a:pt x="0" y="360"/>
                  </a:moveTo>
                  <a:cubicBezTo>
                    <a:pt x="45" y="375"/>
                    <a:pt x="90" y="390"/>
                    <a:pt x="180" y="360"/>
                  </a:cubicBezTo>
                  <a:cubicBezTo>
                    <a:pt x="270" y="330"/>
                    <a:pt x="450" y="240"/>
                    <a:pt x="540" y="180"/>
                  </a:cubicBezTo>
                  <a:cubicBezTo>
                    <a:pt x="630" y="120"/>
                    <a:pt x="690" y="30"/>
                    <a:pt x="72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1143111" y="1523335"/>
              <a:ext cx="559950" cy="261144"/>
            </a:xfrm>
            <a:custGeom>
              <a:avLst/>
              <a:gdLst>
                <a:gd name="T0" fmla="*/ 0 w 720"/>
                <a:gd name="T1" fmla="*/ 19 h 420"/>
                <a:gd name="T2" fmla="*/ 230 w 720"/>
                <a:gd name="T3" fmla="*/ 19 h 420"/>
                <a:gd name="T4" fmla="*/ 460 w 720"/>
                <a:gd name="T5" fmla="*/ 137 h 420"/>
                <a:gd name="T6" fmla="*/ 0 60000 65536"/>
                <a:gd name="T7" fmla="*/ 0 60000 65536"/>
                <a:gd name="T8" fmla="*/ 0 60000 65536"/>
                <a:gd name="T9" fmla="*/ 0 w 720"/>
                <a:gd name="T10" fmla="*/ 0 h 420"/>
                <a:gd name="T11" fmla="*/ 720 w 720"/>
                <a:gd name="T12" fmla="*/ 420 h 4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420">
                  <a:moveTo>
                    <a:pt x="0" y="60"/>
                  </a:moveTo>
                  <a:cubicBezTo>
                    <a:pt x="120" y="30"/>
                    <a:pt x="240" y="0"/>
                    <a:pt x="360" y="60"/>
                  </a:cubicBezTo>
                  <a:cubicBezTo>
                    <a:pt x="480" y="120"/>
                    <a:pt x="600" y="270"/>
                    <a:pt x="720" y="42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AutoShape 17"/>
            <p:cNvSpPr>
              <a:spLocks noChangeArrowheads="1"/>
            </p:cNvSpPr>
            <p:nvPr/>
          </p:nvSpPr>
          <p:spPr bwMode="auto">
            <a:xfrm>
              <a:off x="4052141" y="1001047"/>
              <a:ext cx="111990" cy="783431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1814148" y="1001047"/>
              <a:ext cx="2909030" cy="9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1814148" y="1784478"/>
              <a:ext cx="2909030" cy="9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1143111" y="1672431"/>
              <a:ext cx="903" cy="5593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1703061" y="1896526"/>
              <a:ext cx="0" cy="335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4052141" y="1896526"/>
              <a:ext cx="903" cy="335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808044" y="1672431"/>
              <a:ext cx="0" cy="5593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2712325" y="1764599"/>
              <a:ext cx="1790034" cy="335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400" b="1" dirty="0">
                  <a:ea typeface="MS Mincho" pitchFamily="49" charset="-128"/>
                </a:rPr>
                <a:t>Drift</a:t>
              </a:r>
              <a:endParaRPr lang="en-US" sz="1400" dirty="0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1143111" y="2119718"/>
              <a:ext cx="559950" cy="9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4723178" y="1784478"/>
              <a:ext cx="3692057" cy="9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4723178" y="1001047"/>
              <a:ext cx="3804047" cy="9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AutoShape 29"/>
            <p:cNvSpPr>
              <a:spLocks noChangeArrowheads="1"/>
            </p:cNvSpPr>
            <p:nvPr/>
          </p:nvSpPr>
          <p:spPr bwMode="auto">
            <a:xfrm>
              <a:off x="5171138" y="1001047"/>
              <a:ext cx="111990" cy="783431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AutoShape 30"/>
            <p:cNvSpPr>
              <a:spLocks noChangeArrowheads="1"/>
            </p:cNvSpPr>
            <p:nvPr/>
          </p:nvSpPr>
          <p:spPr bwMode="auto">
            <a:xfrm>
              <a:off x="6401221" y="1001047"/>
              <a:ext cx="111990" cy="783431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AutoShape 31"/>
            <p:cNvSpPr>
              <a:spLocks noChangeArrowheads="1"/>
            </p:cNvSpPr>
            <p:nvPr/>
          </p:nvSpPr>
          <p:spPr bwMode="auto">
            <a:xfrm>
              <a:off x="8415235" y="1001047"/>
              <a:ext cx="111990" cy="783431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3940151" y="1784478"/>
              <a:ext cx="1230987" cy="335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400" b="1">
                  <a:ea typeface="MS Mincho" pitchFamily="49" charset="-128"/>
                </a:rPr>
                <a:t>Buncher</a:t>
              </a:r>
              <a:endParaRPr lang="en-US" sz="1400"/>
            </a:p>
          </p:txBody>
        </p:sp>
        <p:sp>
          <p:nvSpPr>
            <p:cNvPr id="33" name="Text Box 33"/>
            <p:cNvSpPr txBox="1">
              <a:spLocks noChangeArrowheads="1"/>
            </p:cNvSpPr>
            <p:nvPr/>
          </p:nvSpPr>
          <p:spPr bwMode="auto">
            <a:xfrm>
              <a:off x="5171138" y="1784478"/>
              <a:ext cx="1230084" cy="335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400" b="1">
                  <a:ea typeface="MS Mincho" pitchFamily="49" charset="-128"/>
                </a:rPr>
                <a:t>Rotator</a:t>
              </a:r>
              <a:endParaRPr lang="en-US" sz="1400"/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6849181" y="1784478"/>
              <a:ext cx="1230084" cy="335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400" b="1">
                  <a:ea typeface="MS Mincho" pitchFamily="49" charset="-128"/>
                </a:rPr>
                <a:t>Cooler</a:t>
              </a:r>
              <a:endParaRPr lang="en-US" sz="1400"/>
            </a:p>
          </p:txBody>
        </p:sp>
        <p:sp>
          <p:nvSpPr>
            <p:cNvPr id="35" name="Text Box 35"/>
            <p:cNvSpPr txBox="1">
              <a:spLocks noChangeArrowheads="1"/>
            </p:cNvSpPr>
            <p:nvPr/>
          </p:nvSpPr>
          <p:spPr bwMode="auto">
            <a:xfrm>
              <a:off x="4048529" y="2099839"/>
              <a:ext cx="1007007" cy="2656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200" b="1" dirty="0" smtClean="0">
                  <a:latin typeface="Times New Roman" pitchFamily="18" charset="0"/>
                  <a:ea typeface="MS Mincho" pitchFamily="49" charset="-128"/>
                </a:rPr>
                <a:t>~21m</a:t>
              </a:r>
              <a:endParaRPr lang="en-US" sz="1200" dirty="0"/>
            </a:p>
          </p:txBody>
        </p:sp>
        <p:sp>
          <p:nvSpPr>
            <p:cNvPr id="36" name="Text Box 36"/>
            <p:cNvSpPr txBox="1">
              <a:spLocks noChangeArrowheads="1"/>
            </p:cNvSpPr>
            <p:nvPr/>
          </p:nvSpPr>
          <p:spPr bwMode="auto">
            <a:xfrm>
              <a:off x="5356283" y="2120622"/>
              <a:ext cx="1007007" cy="2656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200" b="1" dirty="0" smtClean="0">
                  <a:latin typeface="Times New Roman" pitchFamily="18" charset="0"/>
                  <a:ea typeface="MS Mincho" pitchFamily="49" charset="-128"/>
                </a:rPr>
                <a:t>24 </a:t>
              </a:r>
              <a:r>
                <a:rPr lang="en-US" altLang="ja-JP" sz="1200" b="1" dirty="0">
                  <a:latin typeface="Times New Roman" pitchFamily="18" charset="0"/>
                  <a:ea typeface="MS Mincho" pitchFamily="49" charset="-128"/>
                </a:rPr>
                <a:t>m</a:t>
              </a:r>
              <a:endParaRPr lang="en-US" sz="1200" dirty="0"/>
            </a:p>
          </p:txBody>
        </p:sp>
        <p:sp>
          <p:nvSpPr>
            <p:cNvPr id="37" name="Text Box 37"/>
            <p:cNvSpPr txBox="1">
              <a:spLocks noChangeArrowheads="1"/>
            </p:cNvSpPr>
            <p:nvPr/>
          </p:nvSpPr>
          <p:spPr bwMode="auto">
            <a:xfrm>
              <a:off x="6974719" y="2138694"/>
              <a:ext cx="1007007" cy="2656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400" dirty="0">
                  <a:latin typeface="Times New Roman" pitchFamily="18" charset="0"/>
                  <a:ea typeface="MS Mincho" pitchFamily="49" charset="-128"/>
                </a:rPr>
                <a:t>~</a:t>
              </a:r>
              <a:r>
                <a:rPr lang="en-US" altLang="ja-JP" sz="1400" b="1" dirty="0">
                  <a:latin typeface="Times New Roman" pitchFamily="18" charset="0"/>
                  <a:ea typeface="MS Mincho" pitchFamily="49" charset="-128"/>
                </a:rPr>
                <a:t>80 </a:t>
              </a:r>
              <a:r>
                <a:rPr lang="en-US" altLang="ja-JP" sz="900" b="1" dirty="0">
                  <a:latin typeface="Times New Roman" pitchFamily="18" charset="0"/>
                  <a:ea typeface="MS Mincho" pitchFamily="49" charset="-128"/>
                </a:rPr>
                <a:t>m</a:t>
              </a:r>
              <a:endParaRPr lang="en-US" sz="1800" dirty="0"/>
            </a:p>
          </p:txBody>
        </p:sp>
        <p:sp>
          <p:nvSpPr>
            <p:cNvPr id="39" name="Text Box 39"/>
            <p:cNvSpPr txBox="1">
              <a:spLocks noChangeArrowheads="1"/>
            </p:cNvSpPr>
            <p:nvPr/>
          </p:nvSpPr>
          <p:spPr bwMode="auto">
            <a:xfrm>
              <a:off x="1903388" y="1243215"/>
              <a:ext cx="1299626" cy="366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ja-JP" sz="1800" b="1" dirty="0" smtClean="0">
                  <a:solidFill>
                    <a:srgbClr val="6600CC"/>
                  </a:solidFill>
                  <a:ea typeface="MS Mincho" pitchFamily="49" charset="-128"/>
                </a:rPr>
                <a:t>π </a:t>
              </a:r>
              <a:r>
                <a:rPr lang="en-US" altLang="ja-JP" sz="1800" b="1" dirty="0" smtClean="0">
                  <a:solidFill>
                    <a:srgbClr val="6600CC"/>
                  </a:solidFill>
                  <a:ea typeface="MS Mincho" pitchFamily="49" charset="-128"/>
                  <a:sym typeface="Wingdings" panose="05000000000000000000" pitchFamily="2" charset="2"/>
                </a:rPr>
                <a:t></a:t>
              </a:r>
              <a:r>
                <a:rPr lang="en-US" altLang="ja-JP" sz="1800" b="1" dirty="0" smtClean="0">
                  <a:solidFill>
                    <a:srgbClr val="D60093"/>
                  </a:solidFill>
                  <a:ea typeface="MS Mincho" pitchFamily="49" charset="-128"/>
                </a:rPr>
                <a:t>μ</a:t>
              </a:r>
              <a:endParaRPr lang="en-US" sz="1800" dirty="0"/>
            </a:p>
          </p:txBody>
        </p:sp>
        <p:sp>
          <p:nvSpPr>
            <p:cNvPr id="40" name="Line 40"/>
            <p:cNvSpPr>
              <a:spLocks noChangeShapeType="1"/>
            </p:cNvSpPr>
            <p:nvPr/>
          </p:nvSpPr>
          <p:spPr bwMode="auto">
            <a:xfrm>
              <a:off x="2837522" y="1432973"/>
              <a:ext cx="4137197" cy="905"/>
            </a:xfrm>
            <a:prstGeom prst="line">
              <a:avLst/>
            </a:prstGeom>
            <a:noFill/>
            <a:ln w="9525">
              <a:solidFill>
                <a:srgbClr val="D60093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>
              <a:off x="1015767" y="1394118"/>
              <a:ext cx="893210" cy="38855"/>
            </a:xfrm>
            <a:prstGeom prst="line">
              <a:avLst/>
            </a:prstGeom>
            <a:noFill/>
            <a:ln w="9525">
              <a:solidFill>
                <a:srgbClr val="6600CC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lowchart: Direct Access Storage 41"/>
            <p:cNvSpPr/>
            <p:nvPr/>
          </p:nvSpPr>
          <p:spPr bwMode="auto">
            <a:xfrm flipH="1">
              <a:off x="3103838" y="1001951"/>
              <a:ext cx="99174" cy="783431"/>
            </a:xfrm>
            <a:prstGeom prst="flowChartMagneticDrum">
              <a:avLst/>
            </a:prstGeom>
            <a:solidFill>
              <a:schemeClr val="accent1"/>
            </a:solidFill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auto">
            <a:xfrm>
              <a:off x="1706625" y="1903292"/>
              <a:ext cx="1130897" cy="3361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200" b="1" dirty="0" smtClean="0">
                  <a:latin typeface="Times New Roman" pitchFamily="18" charset="0"/>
                  <a:ea typeface="MS Mincho" pitchFamily="49" charset="-128"/>
                </a:rPr>
                <a:t>6.5+13m chicane</a:t>
              </a:r>
            </a:p>
            <a:p>
              <a:pPr eaLnBrk="1" hangingPunct="1"/>
              <a:r>
                <a:rPr lang="en-US" altLang="ja-JP" sz="1200" b="1" dirty="0" smtClean="0">
                  <a:latin typeface="Times New Roman" pitchFamily="18" charset="0"/>
                  <a:ea typeface="MS Mincho" pitchFamily="49" charset="-128"/>
                </a:rPr>
                <a:t> +30.1 m drift</a:t>
              </a:r>
              <a:endParaRPr lang="en-US" sz="1200" dirty="0"/>
            </a:p>
          </p:txBody>
        </p:sp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2822116" y="1909175"/>
              <a:ext cx="486730" cy="3361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200" b="1" dirty="0" smtClean="0">
                  <a:solidFill>
                    <a:srgbClr val="0033CC"/>
                  </a:solidFill>
                  <a:latin typeface="Times New Roman" pitchFamily="18" charset="0"/>
                  <a:ea typeface="MS Mincho" pitchFamily="49" charset="-128"/>
                </a:rPr>
                <a:t>0.1 m Be</a:t>
              </a:r>
              <a:endParaRPr lang="en-US" sz="1200" dirty="0">
                <a:solidFill>
                  <a:srgbClr val="0033CC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15774" y="728244"/>
            <a:ext cx="9348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Chicane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786180" y="2423510"/>
            <a:ext cx="31190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SREGION         ! </a:t>
            </a:r>
            <a:r>
              <a:rPr lang="en-US" dirty="0" err="1"/>
              <a:t>bentsol</a:t>
            </a:r>
            <a:endParaRPr lang="en-US" dirty="0"/>
          </a:p>
          <a:p>
            <a:pPr algn="l"/>
            <a:r>
              <a:rPr lang="en-US" dirty="0" smtClean="0"/>
              <a:t>6.0  </a:t>
            </a:r>
            <a:r>
              <a:rPr lang="en-US" dirty="0"/>
              <a:t>1   1e-2</a:t>
            </a:r>
          </a:p>
          <a:p>
            <a:pPr algn="l"/>
            <a:r>
              <a:rPr lang="en-US" dirty="0"/>
              <a:t>1  0.   1.0</a:t>
            </a:r>
          </a:p>
          <a:p>
            <a:pPr algn="l"/>
            <a:r>
              <a:rPr lang="en-US" dirty="0"/>
              <a:t>BSOL</a:t>
            </a:r>
          </a:p>
          <a:p>
            <a:pPr algn="l"/>
            <a:r>
              <a:rPr lang="en-US" dirty="0"/>
              <a:t>1 </a:t>
            </a:r>
            <a:r>
              <a:rPr lang="en-US" dirty="0" smtClean="0"/>
              <a:t>2.0 </a:t>
            </a:r>
            <a:r>
              <a:rPr lang="en-US" dirty="0"/>
              <a:t>0.0 1 </a:t>
            </a:r>
            <a:r>
              <a:rPr lang="en-US" dirty="0" smtClean="0"/>
              <a:t>0.283 0.0  </a:t>
            </a:r>
            <a:r>
              <a:rPr lang="en-US" b="1" dirty="0" smtClean="0"/>
              <a:t>0.058181</a:t>
            </a:r>
            <a:r>
              <a:rPr lang="en-US" dirty="0" smtClean="0"/>
              <a:t>  </a:t>
            </a:r>
            <a:r>
              <a:rPr lang="en-US" dirty="0"/>
              <a:t>0.0 0.0 0.0  0. 0. 0. 0. 0.</a:t>
            </a:r>
          </a:p>
          <a:p>
            <a:pPr algn="l"/>
            <a:r>
              <a:rPr lang="en-US" dirty="0"/>
              <a:t>VAC</a:t>
            </a:r>
          </a:p>
          <a:p>
            <a:pPr algn="l"/>
            <a:r>
              <a:rPr lang="en-US" dirty="0"/>
              <a:t>NONE</a:t>
            </a:r>
          </a:p>
          <a:p>
            <a:pPr algn="l"/>
            <a:r>
              <a:rPr lang="en-US" dirty="0"/>
              <a:t>   0. 0. 0. 0. 0.   0. 0. 0. 0. 0.</a:t>
            </a: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44131" y="2708704"/>
            <a:ext cx="1970907" cy="418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26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ICOOL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6477" y="800100"/>
            <a:ext cx="4454013" cy="5524500"/>
          </a:xfrm>
        </p:spPr>
        <p:txBody>
          <a:bodyPr/>
          <a:lstStyle/>
          <a:p>
            <a:r>
              <a:rPr lang="en-US" dirty="0" smtClean="0"/>
              <a:t>325 “</a:t>
            </a:r>
            <a:r>
              <a:rPr lang="en-US" dirty="0" err="1" smtClean="0"/>
              <a:t>muon</a:t>
            </a:r>
            <a:r>
              <a:rPr lang="en-US" dirty="0" smtClean="0"/>
              <a:t> collider” with chicane absorber</a:t>
            </a:r>
          </a:p>
          <a:p>
            <a:pPr lvl="1"/>
            <a:r>
              <a:rPr lang="en-US" dirty="0" smtClean="0"/>
              <a:t>with added drifts between chicane and absorber </a:t>
            </a:r>
          </a:p>
          <a:p>
            <a:pPr lvl="2"/>
            <a:r>
              <a:rPr lang="en-US" dirty="0" smtClean="0"/>
              <a:t>~30m</a:t>
            </a:r>
          </a:p>
          <a:p>
            <a:pPr lvl="1"/>
            <a:r>
              <a:rPr lang="en-US" dirty="0" smtClean="0"/>
              <a:t>~0.12 </a:t>
            </a:r>
            <a:r>
              <a:rPr lang="el-GR" dirty="0" smtClean="0">
                <a:latin typeface="Comic Sans MS"/>
              </a:rPr>
              <a:t>μ</a:t>
            </a:r>
            <a:r>
              <a:rPr lang="en-US" dirty="0" smtClean="0">
                <a:latin typeface="Comic Sans MS"/>
              </a:rPr>
              <a:t>/p </a:t>
            </a:r>
            <a:r>
              <a:rPr lang="en-US" dirty="0" smtClean="0">
                <a:latin typeface="Comic Sans MS"/>
                <a:sym typeface="Wingdings" panose="05000000000000000000" pitchFamily="2" charset="2"/>
              </a:rPr>
              <a:t> ~0.1 </a:t>
            </a:r>
            <a:r>
              <a:rPr lang="el-GR" dirty="0"/>
              <a:t>μ</a:t>
            </a:r>
            <a:r>
              <a:rPr lang="en-US" dirty="0"/>
              <a:t>/p </a:t>
            </a:r>
            <a:endParaRPr lang="en-US" dirty="0" smtClean="0"/>
          </a:p>
          <a:p>
            <a:pPr lvl="1"/>
            <a:r>
              <a:rPr lang="en-US" dirty="0" smtClean="0"/>
              <a:t>smaller </a:t>
            </a:r>
            <a:r>
              <a:rPr lang="en-US" dirty="0" err="1" smtClean="0"/>
              <a:t>emittance</a:t>
            </a:r>
            <a:r>
              <a:rPr lang="en-US" dirty="0" smtClean="0"/>
              <a:t> beams </a:t>
            </a:r>
          </a:p>
          <a:p>
            <a:pPr lvl="2"/>
            <a:r>
              <a:rPr lang="en-US" dirty="0" smtClean="0"/>
              <a:t>scraped to </a:t>
            </a:r>
            <a:r>
              <a:rPr lang="en-US" smtClean="0"/>
              <a:t>better fit</a:t>
            </a:r>
          </a:p>
          <a:p>
            <a:pPr lvl="2"/>
            <a:endParaRPr lang="en-US" dirty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054" y="663680"/>
            <a:ext cx="4935637" cy="2835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84612" y="1119379"/>
            <a:ext cx="2145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mic Sans MS"/>
              </a:rPr>
              <a:t>All </a:t>
            </a:r>
            <a:r>
              <a:rPr lang="el-GR" dirty="0" smtClean="0">
                <a:solidFill>
                  <a:srgbClr val="0070C0"/>
                </a:solidFill>
                <a:latin typeface="Comic Sans MS"/>
              </a:rPr>
              <a:t>μ</a:t>
            </a:r>
            <a:r>
              <a:rPr lang="en-US" dirty="0" smtClean="0">
                <a:solidFill>
                  <a:srgbClr val="0070C0"/>
                </a:solidFill>
                <a:latin typeface="Comic Sans MS"/>
              </a:rPr>
              <a:t>+ (0.15&lt;p</a:t>
            </a:r>
            <a:r>
              <a:rPr lang="el-GR" baseline="-25000" dirty="0" smtClean="0">
                <a:solidFill>
                  <a:srgbClr val="0070C0"/>
                </a:solidFill>
                <a:latin typeface="Comic Sans MS"/>
              </a:rPr>
              <a:t>μ</a:t>
            </a:r>
            <a:r>
              <a:rPr lang="en-US" dirty="0" smtClean="0">
                <a:solidFill>
                  <a:srgbClr val="0070C0"/>
                </a:solidFill>
                <a:latin typeface="Comic Sans MS"/>
              </a:rPr>
              <a:t> &lt;0.35)</a:t>
            </a:r>
            <a:endParaRPr lang="en-US" baseline="-250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2670" y="2488399"/>
            <a:ext cx="2509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mic Sans MS"/>
              </a:rPr>
              <a:t> </a:t>
            </a:r>
            <a:r>
              <a:rPr lang="el-GR" b="1" dirty="0" smtClean="0">
                <a:solidFill>
                  <a:srgbClr val="CC3300"/>
                </a:solidFill>
                <a:latin typeface="Comic Sans MS"/>
              </a:rPr>
              <a:t>μ</a:t>
            </a:r>
            <a:r>
              <a:rPr lang="en-US" b="1" dirty="0" smtClean="0">
                <a:solidFill>
                  <a:srgbClr val="CC3300"/>
                </a:solidFill>
                <a:latin typeface="Comic Sans MS"/>
              </a:rPr>
              <a:t>+ (A &lt;0.03, A</a:t>
            </a:r>
            <a:r>
              <a:rPr lang="en-US" b="1" baseline="-25000" dirty="0" smtClean="0">
                <a:solidFill>
                  <a:srgbClr val="CC3300"/>
                </a:solidFill>
                <a:latin typeface="Comic Sans MS"/>
              </a:rPr>
              <a:t>L</a:t>
            </a:r>
            <a:r>
              <a:rPr lang="en-US" b="1" dirty="0" smtClean="0">
                <a:solidFill>
                  <a:srgbClr val="CC3300"/>
                </a:solidFill>
                <a:latin typeface="Comic Sans MS"/>
              </a:rPr>
              <a:t> &lt;0.2)</a:t>
            </a:r>
            <a:endParaRPr lang="en-US" b="1" baseline="-250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17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325 (w chicane/absorber)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86" y="855406"/>
            <a:ext cx="4748981" cy="958646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85" y="1858297"/>
            <a:ext cx="4748981" cy="116512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86" y="3067664"/>
            <a:ext cx="4748981" cy="11718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86" y="4239561"/>
            <a:ext cx="4748981" cy="11997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85" y="5439346"/>
            <a:ext cx="4748981" cy="12252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37296" y="681007"/>
            <a:ext cx="990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1.0 </a:t>
            </a:r>
            <a:r>
              <a:rPr lang="en-US" sz="1400" b="1" dirty="0" err="1" smtClean="0">
                <a:solidFill>
                  <a:srgbClr val="FF0000"/>
                </a:solidFill>
              </a:rPr>
              <a:t>GeV</a:t>
            </a:r>
            <a:r>
              <a:rPr lang="en-US" sz="1400" b="1" dirty="0" smtClean="0">
                <a:solidFill>
                  <a:srgbClr val="FF0000"/>
                </a:solidFill>
              </a:rPr>
              <a:t>/c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41005" y="1660806"/>
            <a:ext cx="990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0.0 </a:t>
            </a:r>
            <a:r>
              <a:rPr lang="en-US" sz="1400" b="1" dirty="0" err="1" smtClean="0">
                <a:solidFill>
                  <a:srgbClr val="FF0000"/>
                </a:solidFill>
              </a:rPr>
              <a:t>GeV</a:t>
            </a:r>
            <a:r>
              <a:rPr lang="en-US" sz="1400" b="1" dirty="0" smtClean="0">
                <a:solidFill>
                  <a:srgbClr val="FF0000"/>
                </a:solidFill>
              </a:rPr>
              <a:t>/c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06478" y="800100"/>
            <a:ext cx="4026308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8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50000"/>
              <a:buChar char="•"/>
              <a:defRPr sz="1800">
                <a:solidFill>
                  <a:srgbClr val="CC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~60 m long bunch train </a:t>
            </a:r>
          </a:p>
          <a:p>
            <a:pPr lvl="1"/>
            <a:r>
              <a:rPr lang="en-US" kern="0" dirty="0" smtClean="0"/>
              <a:t>~60 325 MHz buckets</a:t>
            </a:r>
          </a:p>
          <a:p>
            <a:r>
              <a:rPr lang="en-US" kern="0" dirty="0" smtClean="0"/>
              <a:t>For collider choose “best 21 bunches “</a:t>
            </a:r>
          </a:p>
          <a:p>
            <a:pPr lvl="1"/>
            <a:r>
              <a:rPr lang="en-US" kern="0" dirty="0" smtClean="0"/>
              <a:t>(~19m)</a:t>
            </a:r>
          </a:p>
          <a:p>
            <a:r>
              <a:rPr lang="en-US" kern="0" dirty="0" smtClean="0"/>
              <a:t>Includes ~2/3 of captured </a:t>
            </a:r>
            <a:r>
              <a:rPr lang="el-GR" kern="0" dirty="0" smtClean="0">
                <a:latin typeface="Comic Sans MS"/>
              </a:rPr>
              <a:t>μ</a:t>
            </a:r>
            <a:r>
              <a:rPr lang="en-US" kern="0" dirty="0" smtClean="0">
                <a:latin typeface="Comic Sans MS"/>
              </a:rPr>
              <a:t>’s</a:t>
            </a:r>
          </a:p>
          <a:p>
            <a:pPr lvl="1"/>
            <a:r>
              <a:rPr lang="en-US" kern="0" dirty="0" smtClean="0">
                <a:latin typeface="Comic Sans MS"/>
              </a:rPr>
              <a:t>many are lost</a:t>
            </a:r>
            <a:endParaRPr lang="en-US" kern="0" dirty="0">
              <a:latin typeface="Comic Sans MS"/>
            </a:endParaRPr>
          </a:p>
          <a:p>
            <a:r>
              <a:rPr lang="en-US" kern="0" dirty="0" smtClean="0">
                <a:latin typeface="Comic Sans MS"/>
              </a:rPr>
              <a:t>21bunches are recombined to 1 in collider scenario</a:t>
            </a:r>
          </a:p>
          <a:p>
            <a:pPr lvl="1"/>
            <a:r>
              <a:rPr lang="en-US" kern="0" dirty="0" smtClean="0">
                <a:latin typeface="Comic Sans MS"/>
              </a:rPr>
              <a:t>It is more difficult to recombine 21 than 12</a:t>
            </a:r>
          </a:p>
          <a:p>
            <a:endParaRPr lang="en-US" kern="0" dirty="0">
              <a:latin typeface="Comic Sans MS"/>
            </a:endParaRPr>
          </a:p>
          <a:p>
            <a:r>
              <a:rPr lang="en-US" kern="0" dirty="0" smtClean="0">
                <a:latin typeface="Comic Sans MS"/>
              </a:rPr>
              <a:t>Would like to extend acceptance or generate shorter train</a:t>
            </a:r>
          </a:p>
          <a:p>
            <a:pPr lvl="1"/>
            <a:endParaRPr lang="en-US" kern="0" dirty="0" smtClean="0">
              <a:latin typeface="Comic Sans MS"/>
            </a:endParaRPr>
          </a:p>
          <a:p>
            <a:endParaRPr lang="en-US" kern="0" dirty="0" smtClean="0"/>
          </a:p>
          <a:p>
            <a:pPr marL="0" indent="0">
              <a:buNone/>
            </a:pPr>
            <a:r>
              <a:rPr lang="en-US" kern="0" dirty="0"/>
              <a:t>	</a:t>
            </a:r>
            <a:endParaRPr lang="en-US" kern="0" dirty="0" smtClean="0"/>
          </a:p>
          <a:p>
            <a:pPr lvl="1"/>
            <a:endParaRPr lang="en-US" kern="0" dirty="0" smtClean="0"/>
          </a:p>
          <a:p>
            <a:pPr lvl="1"/>
            <a:endParaRPr lang="en-US" kern="0" dirty="0"/>
          </a:p>
        </p:txBody>
      </p:sp>
      <p:sp>
        <p:nvSpPr>
          <p:cNvPr id="3" name="TextBox 2"/>
          <p:cNvSpPr txBox="1"/>
          <p:nvPr/>
        </p:nvSpPr>
        <p:spPr>
          <a:xfrm>
            <a:off x="6901485" y="1283110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0m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996979" y="223192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65m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986107" y="3484335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93m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883168" y="4500899"/>
            <a:ext cx="708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131m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923546" y="5713427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215m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5105400" y="4947285"/>
            <a:ext cx="1147763" cy="253365"/>
          </a:xfrm>
          <a:prstGeom prst="rect">
            <a:avLst/>
          </a:prstGeom>
          <a:noFill/>
          <a:ln w="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105400" y="6247448"/>
            <a:ext cx="1147763" cy="200978"/>
          </a:xfrm>
          <a:prstGeom prst="rect">
            <a:avLst/>
          </a:prstGeom>
          <a:noFill/>
          <a:ln w="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78803" y="4500899"/>
            <a:ext cx="15856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 end of rotator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213823" y="5733766"/>
            <a:ext cx="1420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 After ~80m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52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866" y="5640460"/>
            <a:ext cx="4199164" cy="119921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488" y="4514986"/>
            <a:ext cx="4184539" cy="117040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866" y="3411156"/>
            <a:ext cx="4199161" cy="10951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866" y="2227587"/>
            <a:ext cx="4199164" cy="11835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488" y="1003931"/>
            <a:ext cx="4184542" cy="122365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132" y="0"/>
            <a:ext cx="4187896" cy="103973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013" y="61136"/>
            <a:ext cx="7370763" cy="647700"/>
          </a:xfrm>
        </p:spPr>
        <p:txBody>
          <a:bodyPr/>
          <a:lstStyle/>
          <a:p>
            <a:pPr algn="l"/>
            <a:r>
              <a:rPr lang="en-US" sz="2400" dirty="0" smtClean="0">
                <a:solidFill>
                  <a:srgbClr val="800080"/>
                </a:solidFill>
                <a:effectLst/>
              </a:rPr>
              <a:t>Compare without/with chicane</a:t>
            </a:r>
            <a:endParaRPr lang="en-US" sz="2400" dirty="0">
              <a:solidFill>
                <a:srgbClr val="800080"/>
              </a:solidFill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69612" y="2046003"/>
            <a:ext cx="724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0 </a:t>
            </a:r>
            <a:r>
              <a:rPr lang="en-US" sz="1400" b="1" dirty="0" err="1" smtClean="0">
                <a:solidFill>
                  <a:srgbClr val="0000FF"/>
                </a:solidFill>
                <a:latin typeface="Arial Narrow" panose="020B0606020202030204" pitchFamily="34" charset="0"/>
              </a:rPr>
              <a:t>GeV</a:t>
            </a:r>
            <a:r>
              <a:rPr lang="en-US" sz="14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/c</a:t>
            </a:r>
            <a:endParaRPr lang="en-US" sz="1400" b="1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99972" y="870528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1600 </a:t>
            </a:r>
            <a:r>
              <a:rPr lang="en-US" sz="1400" b="1" dirty="0" err="1" smtClean="0">
                <a:solidFill>
                  <a:srgbClr val="0000FF"/>
                </a:solidFill>
                <a:latin typeface="Arial Narrow" panose="020B0606020202030204" pitchFamily="34" charset="0"/>
              </a:rPr>
              <a:t>GeV</a:t>
            </a:r>
            <a:r>
              <a:rPr lang="en-US" sz="14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/c</a:t>
            </a:r>
            <a:endParaRPr lang="en-US" sz="1400" b="1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75845" y="231098"/>
            <a:ext cx="20922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0m (production target)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9457" y="1178306"/>
            <a:ext cx="2630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66m (after chicane/absorber)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01187" y="2498182"/>
            <a:ext cx="1497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88m (after drift)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97883" y="3679902"/>
            <a:ext cx="1954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109m (after </a:t>
            </a:r>
            <a:r>
              <a:rPr lang="en-US" sz="1400" b="1" dirty="0" err="1" smtClean="0">
                <a:solidFill>
                  <a:srgbClr val="FF0000"/>
                </a:solidFill>
              </a:rPr>
              <a:t>buncher</a:t>
            </a:r>
            <a:r>
              <a:rPr lang="en-US" sz="1400" b="1" dirty="0" smtClean="0">
                <a:solidFill>
                  <a:srgbClr val="FF0000"/>
                </a:solidFill>
              </a:rPr>
              <a:t>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31943" y="4803746"/>
            <a:ext cx="1826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132m (after rotator)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26637" y="5963916"/>
            <a:ext cx="1883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190m (after cooling)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99972" y="4803746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-30m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567512" y="4785045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50m</a:t>
            </a:r>
            <a:endParaRPr lang="en-US" b="1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5448300" y="6553702"/>
            <a:ext cx="1023938" cy="200978"/>
          </a:xfrm>
          <a:prstGeom prst="rect">
            <a:avLst/>
          </a:prstGeom>
          <a:noFill/>
          <a:ln w="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448300" y="5382127"/>
            <a:ext cx="1023938" cy="200978"/>
          </a:xfrm>
          <a:prstGeom prst="rect">
            <a:avLst/>
          </a:prstGeom>
          <a:noFill/>
          <a:ln w="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85387"/>
            <a:ext cx="4193877" cy="117261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52246"/>
            <a:ext cx="4193876" cy="118867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1157"/>
            <a:ext cx="4193876" cy="11358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12006"/>
            <a:ext cx="4193875" cy="121949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24417"/>
            <a:ext cx="4193878" cy="118758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639947" y="1178305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0m </a:t>
            </a:r>
            <a:endParaRPr lang="en-US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837277" y="2518155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57m </a:t>
            </a:r>
            <a:endParaRPr lang="en-US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886970" y="3825180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79m </a:t>
            </a:r>
            <a:endParaRPr lang="en-US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886970" y="4785044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102m </a:t>
            </a:r>
            <a:endParaRPr lang="en-US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886970" y="5809804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152m </a:t>
            </a:r>
            <a:endParaRPr lang="en-US" sz="1400" b="1" dirty="0"/>
          </a:p>
        </p:txBody>
      </p:sp>
      <p:sp>
        <p:nvSpPr>
          <p:cNvPr id="35" name="Rectangle 34"/>
          <p:cNvSpPr/>
          <p:nvPr/>
        </p:nvSpPr>
        <p:spPr bwMode="auto">
          <a:xfrm>
            <a:off x="719607" y="6553702"/>
            <a:ext cx="1023938" cy="200978"/>
          </a:xfrm>
          <a:prstGeom prst="rect">
            <a:avLst/>
          </a:prstGeom>
          <a:noFill/>
          <a:ln w="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767232" y="5443603"/>
            <a:ext cx="1023938" cy="200978"/>
          </a:xfrm>
          <a:prstGeom prst="rect">
            <a:avLst/>
          </a:prstGeom>
          <a:noFill/>
          <a:ln w="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-49684" y="2058117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1600 </a:t>
            </a:r>
            <a:r>
              <a:rPr lang="en-US" sz="1400" b="1" dirty="0" err="1" smtClean="0">
                <a:solidFill>
                  <a:srgbClr val="0000FF"/>
                </a:solidFill>
                <a:latin typeface="Arial Narrow" panose="020B0606020202030204" pitchFamily="34" charset="0"/>
              </a:rPr>
              <a:t>GeV</a:t>
            </a:r>
            <a:r>
              <a:rPr lang="en-US" sz="14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/c</a:t>
            </a:r>
            <a:endParaRPr lang="en-US" sz="1400" b="1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" y="3257268"/>
            <a:ext cx="724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0 </a:t>
            </a:r>
            <a:r>
              <a:rPr lang="en-US" sz="1400" b="1" dirty="0" err="1" smtClean="0">
                <a:solidFill>
                  <a:srgbClr val="0000FF"/>
                </a:solidFill>
                <a:latin typeface="Arial Narrow" panose="020B0606020202030204" pitchFamily="34" charset="0"/>
              </a:rPr>
              <a:t>GeV</a:t>
            </a:r>
            <a:r>
              <a:rPr lang="en-US" sz="14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/c</a:t>
            </a:r>
            <a:endParaRPr lang="en-US" sz="1400" b="1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-57287" y="838163"/>
            <a:ext cx="575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Narrow" panose="020B0606020202030204" pitchFamily="34" charset="0"/>
              </a:rPr>
              <a:t>-30m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05976" y="838163"/>
            <a:ext cx="575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Narrow" panose="020B0606020202030204" pitchFamily="34" charset="0"/>
              </a:rPr>
              <a:t>-50m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7232" y="5148265"/>
            <a:ext cx="15905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21 bunches for Collider</a:t>
            </a:r>
            <a:endParaRPr lang="en-US" sz="12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16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CC"/>
        </a:solidFill>
        <a:ln w="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CC"/>
        </a:solidFill>
        <a:ln w="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52417</TotalTime>
  <Words>645</Words>
  <Application>Microsoft Office PowerPoint</Application>
  <PresentationFormat>On-screen Show (4:3)</PresentationFormat>
  <Paragraphs>190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MS Mincho</vt:lpstr>
      <vt:lpstr>Arial</vt:lpstr>
      <vt:lpstr>Arial Narrow</vt:lpstr>
      <vt:lpstr>Comic Sans MS</vt:lpstr>
      <vt:lpstr>Estrangelo Edessa</vt:lpstr>
      <vt:lpstr>Symbol</vt:lpstr>
      <vt:lpstr>Times New Roman</vt:lpstr>
      <vt:lpstr>Wingdings</vt:lpstr>
      <vt:lpstr>Default Design</vt:lpstr>
      <vt:lpstr>Picture</vt:lpstr>
      <vt:lpstr> Bunch trains for Neutrino factory/ Collider</vt:lpstr>
      <vt:lpstr>Outline</vt:lpstr>
      <vt:lpstr>Fermilab  PIP X 4 </vt:lpstr>
      <vt:lpstr> 325MHz System “Collider”</vt:lpstr>
      <vt:lpstr>Simulation Results</vt:lpstr>
      <vt:lpstr> 325 Collider w/Updated  Chicane/Absorber</vt:lpstr>
      <vt:lpstr>ICOOL results</vt:lpstr>
      <vt:lpstr>325 (w chicane/absorber)</vt:lpstr>
      <vt:lpstr>Compare without/with chicane</vt:lpstr>
      <vt:lpstr>Simulation nonresults</vt:lpstr>
      <vt:lpstr>Summary</vt:lpstr>
      <vt:lpstr>Weekly Summary</vt:lpstr>
    </vt:vector>
  </TitlesOfParts>
  <Company>Fermilab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munu Slides</dc:title>
  <dc:creator>David Neuffer</dc:creator>
  <cp:lastModifiedBy>Kirk T McDonald</cp:lastModifiedBy>
  <cp:revision>1434</cp:revision>
  <cp:lastPrinted>2012-07-18T17:25:35Z</cp:lastPrinted>
  <dcterms:created xsi:type="dcterms:W3CDTF">2003-09-15T21:58:19Z</dcterms:created>
  <dcterms:modified xsi:type="dcterms:W3CDTF">2014-02-11T15:54:08Z</dcterms:modified>
</cp:coreProperties>
</file>