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465" r:id="rId3"/>
    <p:sldId id="496" r:id="rId4"/>
    <p:sldId id="493" r:id="rId5"/>
    <p:sldId id="494" r:id="rId6"/>
    <p:sldId id="488" r:id="rId7"/>
    <p:sldId id="495" r:id="rId8"/>
    <p:sldId id="483" r:id="rId9"/>
    <p:sldId id="486" r:id="rId10"/>
    <p:sldId id="489" r:id="rId11"/>
    <p:sldId id="498" r:id="rId12"/>
    <p:sldId id="491" r:id="rId13"/>
    <p:sldId id="490" r:id="rId14"/>
    <p:sldId id="500" r:id="rId15"/>
    <p:sldId id="499" r:id="rId16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80"/>
    <a:srgbClr val="FF0000"/>
    <a:srgbClr val="0099CC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84706" autoAdjust="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Front End – present status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smtClean="0"/>
              <a:t>December </a:t>
            </a:r>
            <a:r>
              <a:rPr lang="en-US" sz="1800" smtClean="0"/>
              <a:t>4, 2014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43486"/>
            <a:ext cx="4739640" cy="3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Proton Driver parameters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800100"/>
            <a:ext cx="4160520" cy="5524500"/>
          </a:xfrm>
        </p:spPr>
        <p:txBody>
          <a:bodyPr/>
          <a:lstStyle/>
          <a:p>
            <a:r>
              <a:rPr lang="en-US" smtClean="0"/>
              <a:t>6.75 GeV p, C target</a:t>
            </a:r>
          </a:p>
          <a:p>
            <a:pPr lvl="1"/>
            <a:r>
              <a:rPr lang="en-US" smtClean="0"/>
              <a:t>20</a:t>
            </a:r>
            <a:r>
              <a:rPr lang="en-US" smtClean="0">
                <a:sym typeface="Wingdings" panose="05000000000000000000" pitchFamily="2" charset="2"/>
              </a:rPr>
              <a:t>2T short taper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~5m (previously 15)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X. Ding produced particles at z=2m using Mars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short initial beam</a:t>
            </a:r>
          </a:p>
          <a:p>
            <a:r>
              <a:rPr lang="en-US" smtClean="0">
                <a:sym typeface="Wingdings" panose="05000000000000000000" pitchFamily="2" charset="2"/>
              </a:rPr>
              <a:t>Redo ICOOL data sets to match initial beam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ref particles redefined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in for003.dat 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and for001.dat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73900"/>
              </p:ext>
            </p:extLst>
          </p:nvPr>
        </p:nvGraphicFramePr>
        <p:xfrm>
          <a:off x="573703" y="5226907"/>
          <a:ext cx="8258907" cy="1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" y="5226907"/>
                        <a:ext cx="8258907" cy="173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4920048"/>
            <a:ext cx="8843320" cy="17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old FE with new initial beam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800100"/>
            <a:ext cx="4419600" cy="5524500"/>
          </a:xfrm>
        </p:spPr>
        <p:txBody>
          <a:bodyPr/>
          <a:lstStyle/>
          <a:p>
            <a:r>
              <a:rPr lang="en-US" smtClean="0"/>
              <a:t>New beam has too large initial size and divergence</a:t>
            </a:r>
          </a:p>
          <a:p>
            <a:pPr lvl="1"/>
            <a:r>
              <a:rPr lang="en-US" smtClean="0"/>
              <a:t>initial transverse emittance &gt;2X larger</a:t>
            </a:r>
          </a:p>
          <a:p>
            <a:pPr lvl="2"/>
            <a:r>
              <a:rPr lang="en-US" smtClean="0"/>
              <a:t>0.0027 </a:t>
            </a:r>
            <a:r>
              <a:rPr lang="en-US" smtClean="0">
                <a:sym typeface="Wingdings" panose="05000000000000000000" pitchFamily="2" charset="2"/>
              </a:rPr>
              <a:t> 0.0067 m-GeV/c</a:t>
            </a:r>
            <a:endParaRPr lang="en-US" smtClean="0"/>
          </a:p>
          <a:p>
            <a:pPr lvl="1"/>
            <a:r>
              <a:rPr lang="en-US" smtClean="0"/>
              <a:t>~half of initial beam lost in &lt;6m</a:t>
            </a:r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5" y="764831"/>
            <a:ext cx="2883568" cy="26501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13" y="3525252"/>
            <a:ext cx="3019490" cy="2775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0529" y="3019092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new beam at z=3m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5636216" y="5577808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old beam at z=3m</a:t>
            </a:r>
            <a:endParaRPr lang="en-US" b="1"/>
          </a:p>
        </p:txBody>
      </p:sp>
      <p:pic>
        <p:nvPicPr>
          <p:cNvPr id="11" name="Content Placeholder 5" descr="sametilt-traj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0" y="3019092"/>
            <a:ext cx="3736718" cy="37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2503" y="31866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8548" y="3211747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-0.4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0138" y="61310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6177" y="6131008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-0.4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simulations results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801211"/>
            <a:ext cx="3901440" cy="143907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41"/>
            <a:ext cx="4770120" cy="143907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897"/>
            <a:ext cx="4770120" cy="1265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711"/>
            <a:ext cx="4770120" cy="1402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174"/>
            <a:ext cx="4770120" cy="134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861" y="11277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z=2m</a:t>
            </a:r>
          </a:p>
          <a:p>
            <a:r>
              <a:rPr lang="en-US" smtClean="0"/>
              <a:t>20000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8776" y="2273587"/>
            <a:ext cx="6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z=8m</a:t>
            </a:r>
          </a:p>
          <a:p>
            <a:r>
              <a:rPr lang="en-US" smtClean="0"/>
              <a:t>8386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87240" y="800100"/>
            <a:ext cx="455676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~60% of initial particles are lost in first 6m</a:t>
            </a:r>
          </a:p>
          <a:p>
            <a:pPr lvl="1"/>
            <a:r>
              <a:rPr lang="en-US" kern="0" smtClean="0"/>
              <a:t>previous front end lost ~20%</a:t>
            </a:r>
          </a:p>
          <a:p>
            <a:pPr lvl="1"/>
            <a:endParaRPr lang="en-US" kern="0"/>
          </a:p>
          <a:p>
            <a:r>
              <a:rPr lang="en-US" kern="0" smtClean="0"/>
              <a:t>Beam starts out very large</a:t>
            </a:r>
          </a:p>
          <a:p>
            <a:pPr lvl="1"/>
            <a:r>
              <a:rPr lang="en-US" kern="0" smtClean="0"/>
              <a:t>previous much smaller in </a:t>
            </a:r>
          </a:p>
          <a:p>
            <a:pPr lvl="1"/>
            <a:r>
              <a:rPr lang="en-US" kern="0" smtClean="0"/>
              <a:t>front end simulations</a:t>
            </a:r>
          </a:p>
          <a:p>
            <a:r>
              <a:rPr lang="en-US"/>
              <a:t>μ/p reduced by factor </a:t>
            </a:r>
            <a:r>
              <a:rPr lang="en-US" smtClean="0"/>
              <a:t>~ 2</a:t>
            </a:r>
            <a:endParaRPr lang="en-US"/>
          </a:p>
          <a:p>
            <a:pPr lvl="1"/>
            <a:r>
              <a:rPr lang="en-US" sz="2400" b="1" smtClean="0">
                <a:sym typeface="Symbol"/>
              </a:rPr>
              <a:t> </a:t>
            </a:r>
            <a:r>
              <a:rPr lang="en-US" sz="2400" b="1" smtClean="0">
                <a:sym typeface="Wingdings" panose="05000000000000000000" pitchFamily="2" charset="2"/>
              </a:rPr>
              <a:t> </a:t>
            </a:r>
            <a:r>
              <a:rPr lang="en-US" sz="2400" b="1">
                <a:sym typeface="Wingdings" panose="05000000000000000000" pitchFamily="2" charset="2"/>
              </a:rPr>
              <a:t>~</a:t>
            </a:r>
            <a:r>
              <a:rPr lang="en-US" sz="2400" b="1" smtClean="0">
                <a:sym typeface="Wingdings" panose="05000000000000000000" pitchFamily="2" charset="2"/>
              </a:rPr>
              <a:t>0.0545</a:t>
            </a:r>
            <a:r>
              <a:rPr lang="en-US" sz="2400" smtClean="0"/>
              <a:t> </a:t>
            </a:r>
            <a:r>
              <a:rPr lang="en-US" sz="2400"/>
              <a:t>μ</a:t>
            </a:r>
            <a:r>
              <a:rPr lang="en-US" sz="2400" baseline="30000"/>
              <a:t>+</a:t>
            </a:r>
            <a:r>
              <a:rPr lang="en-US" sz="2400"/>
              <a:t>/p</a:t>
            </a:r>
            <a:endParaRPr lang="en-US" sz="2400" b="1">
              <a:sym typeface="Symbol"/>
            </a:endParaRPr>
          </a:p>
          <a:p>
            <a:pPr lvl="1"/>
            <a:r>
              <a:rPr lang="en-US" sz="2400" b="1">
                <a:sym typeface="Symbol"/>
              </a:rPr>
              <a:t>   </a:t>
            </a:r>
            <a:r>
              <a:rPr lang="en-US" sz="2400" b="1" smtClean="0">
                <a:sym typeface="Symbol"/>
              </a:rPr>
              <a:t> </a:t>
            </a:r>
            <a:r>
              <a:rPr lang="en-US" sz="2400" b="1">
                <a:sym typeface="Symbol"/>
              </a:rPr>
              <a:t>~</a:t>
            </a:r>
            <a:r>
              <a:rPr lang="en-US" sz="2400" b="1" smtClean="0">
                <a:sym typeface="Symbol"/>
              </a:rPr>
              <a:t>0.042 </a:t>
            </a:r>
            <a:r>
              <a:rPr lang="en-US" sz="2400"/>
              <a:t>μ</a:t>
            </a:r>
            <a:r>
              <a:rPr lang="en-US" sz="2400" baseline="30000"/>
              <a:t>-</a:t>
            </a:r>
            <a:r>
              <a:rPr lang="en-US" sz="2400"/>
              <a:t>/</a:t>
            </a:r>
            <a:r>
              <a:rPr lang="en-US" sz="2400" smtClean="0"/>
              <a:t>p</a:t>
            </a:r>
          </a:p>
          <a:p>
            <a:pPr lvl="2"/>
            <a:r>
              <a:rPr lang="en-US" sz="2400" smtClean="0"/>
              <a:t>μ</a:t>
            </a:r>
            <a:r>
              <a:rPr lang="en-US" sz="2400" baseline="30000" smtClean="0"/>
              <a:t>- </a:t>
            </a:r>
            <a:r>
              <a:rPr lang="en-US" sz="2400" smtClean="0"/>
              <a:t>less than </a:t>
            </a:r>
            <a:r>
              <a:rPr lang="en-US" sz="2400"/>
              <a:t>μ</a:t>
            </a:r>
            <a:r>
              <a:rPr lang="en-US" sz="2400" baseline="30000" smtClean="0"/>
              <a:t>+</a:t>
            </a:r>
          </a:p>
          <a:p>
            <a:r>
              <a:rPr lang="en-US" smtClean="0">
                <a:sym typeface="Symbol"/>
              </a:rPr>
              <a:t>Not fully reoptimized for new </a:t>
            </a:r>
            <a:r>
              <a:rPr lang="en-US" b="1" smtClean="0">
                <a:sym typeface="Symbol"/>
              </a:rPr>
              <a:t>initial beam</a:t>
            </a:r>
            <a:endParaRPr lang="en-US" b="1">
              <a:sym typeface="Symbol"/>
            </a:endParaRPr>
          </a:p>
          <a:p>
            <a:pPr lvl="1"/>
            <a:endParaRPr lang="en-US" sz="2400">
              <a:sym typeface="Symbol"/>
            </a:endParaRPr>
          </a:p>
          <a:p>
            <a:endParaRPr lang="en-US" kern="0" smtClean="0"/>
          </a:p>
          <a:p>
            <a:pPr lvl="1"/>
            <a:endParaRPr lang="en-US" kern="0"/>
          </a:p>
        </p:txBody>
      </p:sp>
      <p:sp>
        <p:nvSpPr>
          <p:cNvPr id="14" name="TextBox 13"/>
          <p:cNvSpPr txBox="1"/>
          <p:nvPr/>
        </p:nvSpPr>
        <p:spPr>
          <a:xfrm>
            <a:off x="3543270" y="3562350"/>
            <a:ext cx="80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z=77m</a:t>
            </a:r>
          </a:p>
          <a:p>
            <a:r>
              <a:rPr lang="en-US" smtClean="0"/>
              <a:t>7500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43272" y="5012776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z=137m</a:t>
            </a:r>
          </a:p>
          <a:p>
            <a:r>
              <a:rPr lang="en-US" smtClean="0"/>
              <a:t>5892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6.75 GeV p/ C target – First Look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7950337" cy="5524500"/>
          </a:xfrm>
        </p:spPr>
        <p:txBody>
          <a:bodyPr/>
          <a:lstStyle/>
          <a:p>
            <a:r>
              <a:rPr lang="en-US" sz="2400" smtClean="0"/>
              <a:t>Much worse than previous 8 GeV p / Hg target </a:t>
            </a:r>
            <a:endParaRPr lang="en-US" sz="1800" smtClean="0"/>
          </a:p>
          <a:p>
            <a:r>
              <a:rPr lang="en-US" sz="1800" smtClean="0"/>
              <a:t>6.75  (~25% less),  Hg </a:t>
            </a:r>
            <a:r>
              <a:rPr lang="en-US" sz="1800" smtClean="0">
                <a:sym typeface="Wingdings" panose="05000000000000000000" pitchFamily="2" charset="2"/>
              </a:rPr>
              <a:t> C …</a:t>
            </a:r>
            <a:endParaRPr lang="en-US" sz="1800" smtClean="0"/>
          </a:p>
          <a:p>
            <a:pPr lvl="1"/>
            <a:r>
              <a:rPr lang="en-US" smtClean="0"/>
              <a:t>but initial beam has very large phase space </a:t>
            </a:r>
            <a:endParaRPr lang="en-US" sz="1800" smtClean="0"/>
          </a:p>
          <a:p>
            <a:r>
              <a:rPr lang="en-US" sz="1800" smtClean="0"/>
              <a:t>Causes for </a:t>
            </a:r>
            <a:r>
              <a:rPr lang="en-US" smtClean="0"/>
              <a:t>early losses  ???</a:t>
            </a:r>
          </a:p>
          <a:p>
            <a:pPr lvl="1"/>
            <a:r>
              <a:rPr lang="en-US" sz="2000" b="1" smtClean="0">
                <a:sym typeface="Symbol"/>
              </a:rPr>
              <a:t>Long C target not a good match to short taper ?</a:t>
            </a:r>
          </a:p>
          <a:p>
            <a:pPr lvl="2"/>
            <a:r>
              <a:rPr lang="en-US" sz="2000" b="1" smtClean="0">
                <a:sym typeface="Symbol"/>
              </a:rPr>
              <a:t>target should be within lens center …</a:t>
            </a:r>
          </a:p>
          <a:p>
            <a:pPr lvl="1"/>
            <a:r>
              <a:rPr lang="en-US" sz="2000" b="1" smtClean="0">
                <a:sym typeface="Symbol"/>
              </a:rPr>
              <a:t>“Beam dump” after target blows up </a:t>
            </a:r>
            <a:r>
              <a:rPr lang="el-GR" sz="2000" b="1" smtClean="0">
                <a:sym typeface="Symbol"/>
              </a:rPr>
              <a:t>π</a:t>
            </a:r>
            <a:r>
              <a:rPr lang="en-US" sz="2000" b="1" smtClean="0">
                <a:sym typeface="Symbol"/>
              </a:rPr>
              <a:t> beam ??</a:t>
            </a:r>
          </a:p>
          <a:p>
            <a:r>
              <a:rPr lang="en-US" sz="1800" b="1" smtClean="0">
                <a:sym typeface="Symbol"/>
              </a:rPr>
              <a:t>Bugs, errors?</a:t>
            </a:r>
          </a:p>
          <a:p>
            <a:pPr lvl="1"/>
            <a:r>
              <a:rPr lang="en-US" sz="1600" b="1" smtClean="0">
                <a:sym typeface="Symbol"/>
              </a:rPr>
              <a:t>Changes in Mars production code ??</a:t>
            </a:r>
          </a:p>
          <a:p>
            <a:pPr lvl="1"/>
            <a:r>
              <a:rPr lang="en-US" sz="1600" b="1" smtClean="0">
                <a:sym typeface="Symbol"/>
              </a:rPr>
              <a:t>normalization error ??</a:t>
            </a:r>
            <a:endParaRPr lang="en-US" sz="1600" b="1">
              <a:sym typeface="Symbol"/>
            </a:endParaRPr>
          </a:p>
          <a:p>
            <a:pPr lvl="1"/>
            <a:r>
              <a:rPr lang="en-US" sz="1600" b="1" smtClean="0">
                <a:sym typeface="Symbol"/>
              </a:rPr>
              <a:t>initialization errors</a:t>
            </a:r>
          </a:p>
          <a:p>
            <a:pPr lvl="2"/>
            <a:r>
              <a:rPr lang="en-US" sz="1600" b="1" smtClean="0">
                <a:sym typeface="Symbol"/>
              </a:rPr>
              <a:t>starts from z=2m rather than z=0</a:t>
            </a:r>
          </a:p>
          <a:p>
            <a:r>
              <a:rPr lang="en-US" smtClean="0">
                <a:sym typeface="Symbol"/>
              </a:rPr>
              <a:t>After initial factor of 2 loss, very similar to old front end case</a:t>
            </a:r>
            <a:endParaRPr lang="en-US">
              <a:sym typeface="Symbol"/>
            </a:endParaRPr>
          </a:p>
          <a:p>
            <a:pPr lvl="1"/>
            <a:r>
              <a:rPr lang="en-US" b="1" smtClean="0">
                <a:sym typeface="Symbol"/>
              </a:rPr>
              <a:t>not yet reoptimized</a:t>
            </a:r>
          </a:p>
          <a:p>
            <a:r>
              <a:rPr lang="en-US" b="1" smtClean="0">
                <a:sym typeface="Symbol"/>
              </a:rPr>
              <a:t>To investigate/debug/reoptimize ..</a:t>
            </a:r>
          </a:p>
          <a:p>
            <a:pPr marL="457200" lvl="1" indent="0">
              <a:buNone/>
            </a:pPr>
            <a:endParaRPr lang="en-US" sz="20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topics to explore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7171"/>
            <a:ext cx="7704438" cy="5524500"/>
          </a:xfrm>
        </p:spPr>
        <p:txBody>
          <a:bodyPr/>
          <a:lstStyle/>
          <a:p>
            <a:r>
              <a:rPr lang="en-US" smtClean="0"/>
              <a:t>Replace vacuum rf with gas-filled rf</a:t>
            </a:r>
          </a:p>
          <a:p>
            <a:pPr lvl="1"/>
            <a:r>
              <a:rPr lang="en-US" smtClean="0"/>
              <a:t>Do Buncher / phase rotation function as well ?</a:t>
            </a:r>
          </a:p>
          <a:p>
            <a:pPr lvl="1"/>
            <a:endParaRPr lang="en-US"/>
          </a:p>
          <a:p>
            <a:r>
              <a:rPr lang="en-US" smtClean="0"/>
              <a:t>Replace initial 4-D Cooler with 6-D cooler </a:t>
            </a:r>
          </a:p>
          <a:p>
            <a:pPr lvl="1"/>
            <a:r>
              <a:rPr lang="en-US" smtClean="0"/>
              <a:t>Has been initiated by Yuri </a:t>
            </a:r>
          </a:p>
          <a:p>
            <a:pPr lvl="1"/>
            <a:r>
              <a:rPr lang="en-US" smtClean="0"/>
              <a:t>Would like a reference version to use as acceptance baseline</a:t>
            </a:r>
          </a:p>
          <a:p>
            <a:pPr lvl="1"/>
            <a:endParaRPr lang="en-US" smtClean="0"/>
          </a:p>
          <a:p>
            <a:r>
              <a:rPr lang="en-US" smtClean="0"/>
              <a:t>Integrate Buncher  / Phase-rotation / Cooling </a:t>
            </a:r>
          </a:p>
          <a:p>
            <a:pPr lvl="1"/>
            <a:r>
              <a:rPr lang="en-US" smtClean="0"/>
              <a:t>more compact system </a:t>
            </a:r>
          </a:p>
          <a:p>
            <a:pPr lvl="1"/>
            <a:r>
              <a:rPr lang="en-US" smtClean="0"/>
              <a:t>adiabatic </a:t>
            </a:r>
            <a:r>
              <a:rPr lang="en-US" smtClean="0">
                <a:sym typeface="Wingdings" panose="05000000000000000000" pitchFamily="2" charset="2"/>
              </a:rPr>
              <a:t> snap rotation</a:t>
            </a:r>
            <a:endParaRPr lang="en-US"/>
          </a:p>
          <a:p>
            <a:endParaRPr lang="en-US" smtClean="0"/>
          </a:p>
          <a:p>
            <a:r>
              <a:rPr lang="en-US" smtClean="0"/>
              <a:t>Transform to general R&amp;D </a:t>
            </a:r>
          </a:p>
          <a:p>
            <a:pPr lvl="1"/>
            <a:r>
              <a:rPr lang="en-US" smtClean="0"/>
              <a:t>initial beam </a:t>
            </a:r>
            <a:r>
              <a:rPr lang="en-US" smtClean="0">
                <a:sym typeface="Wingdings" panose="05000000000000000000" pitchFamily="2" charset="2"/>
              </a:rPr>
              <a:t>???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lower B-field, lower energy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other uses (mu2e … LFV expts.</a:t>
            </a:r>
            <a:endParaRPr lang="en-US" smtClean="0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comments?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 descr="http://l3.yimg.com/bt/api/res/1.2/gH_lZGzSTj3k2AKv40UxSg--/YXBwaWQ9eW5ld3M7Zmk9ZmlsbDtoPTE4NztweW9mZj0wO3E9NzU7dz02MDA-/http:/media.zenfs.com/en_us/News/ucomics.com/dt141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" y="1816443"/>
            <a:ext cx="90023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smtClean="0"/>
              <a:t>Previous Versions</a:t>
            </a:r>
          </a:p>
          <a:p>
            <a:pPr lvl="1" eaLnBrk="1" hangingPunct="1"/>
            <a:r>
              <a:rPr lang="en-US" smtClean="0"/>
              <a:t>201.25 MHz baseline examples</a:t>
            </a:r>
          </a:p>
          <a:p>
            <a:pPr lvl="2" eaLnBrk="1" hangingPunct="1"/>
            <a:r>
              <a:rPr lang="en-US" smtClean="0"/>
              <a:t>24/8GeV initial beam</a:t>
            </a:r>
          </a:p>
          <a:p>
            <a:pPr eaLnBrk="1" hangingPunct="1"/>
            <a:r>
              <a:rPr lang="en-US" smtClean="0"/>
              <a:t>Front </a:t>
            </a:r>
            <a:r>
              <a:rPr lang="en-US" dirty="0" smtClean="0"/>
              <a:t>End for  </a:t>
            </a:r>
            <a:r>
              <a:rPr lang="en-US" dirty="0" err="1" smtClean="0"/>
              <a:t>Muon</a:t>
            </a:r>
            <a:r>
              <a:rPr lang="en-US" dirty="0" smtClean="0"/>
              <a:t> Collider/ </a:t>
            </a:r>
            <a:r>
              <a:rPr lang="en-US" smtClean="0"/>
              <a:t>Neutrino Factory</a:t>
            </a:r>
          </a:p>
          <a:p>
            <a:pPr lvl="1" eaLnBrk="1" hangingPunct="1"/>
            <a:r>
              <a:rPr lang="en-US" smtClean="0"/>
              <a:t>Baseline for MAP</a:t>
            </a:r>
          </a:p>
          <a:p>
            <a:pPr lvl="2" eaLnBrk="1" hangingPunct="1"/>
            <a:r>
              <a:rPr lang="en-US" smtClean="0"/>
              <a:t>8 GeV proton beam on Hg target</a:t>
            </a:r>
            <a:endParaRPr lang="en-US" dirty="0" smtClean="0"/>
          </a:p>
          <a:p>
            <a:pPr lvl="1" eaLnBrk="1" hangingPunct="1"/>
            <a:r>
              <a:rPr lang="en-US" dirty="0" smtClean="0"/>
              <a:t>325 MHz</a:t>
            </a:r>
          </a:p>
          <a:p>
            <a:pPr lvl="1" eaLnBrk="1" hangingPunct="1"/>
            <a:r>
              <a:rPr lang="en-US" smtClean="0"/>
              <a:t>With Chicane/Absorber</a:t>
            </a:r>
            <a:endParaRPr lang="en-US" dirty="0" smtClean="0"/>
          </a:p>
          <a:p>
            <a:pPr eaLnBrk="1" hangingPunct="1"/>
            <a:r>
              <a:rPr lang="en-US" dirty="0" smtClean="0"/>
              <a:t>Current status</a:t>
            </a:r>
          </a:p>
          <a:p>
            <a:pPr lvl="1" eaLnBrk="1" hangingPunct="1"/>
            <a:r>
              <a:rPr lang="en-US" smtClean="0"/>
              <a:t>New targetry</a:t>
            </a:r>
          </a:p>
          <a:p>
            <a:pPr lvl="2" eaLnBrk="1" hangingPunct="1"/>
            <a:r>
              <a:rPr lang="en-US" smtClean="0"/>
              <a:t>6.75 GeV on C target</a:t>
            </a:r>
            <a:endParaRPr lang="en-US" dirty="0" smtClean="0"/>
          </a:p>
          <a:p>
            <a:pPr lvl="1" eaLnBrk="1" hangingPunct="1"/>
            <a:r>
              <a:rPr lang="en-US" dirty="0" smtClean="0"/>
              <a:t>Possible changes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14F8D-D0F0-4C02-957A-59FCBD439CAE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IDS Baseline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smtClean="0"/>
              <a:t>Drift  (</a:t>
            </a:r>
            <a:r>
              <a:rPr lang="el-GR" sz="2000" smtClean="0"/>
              <a:t>π</a:t>
            </a:r>
            <a:r>
              <a:rPr lang="el-GR" sz="2000" smtClean="0">
                <a:latin typeface="Arial" charset="0"/>
                <a:cs typeface="Arial" charset="0"/>
              </a:rPr>
              <a:t>→</a:t>
            </a:r>
            <a:r>
              <a:rPr lang="el-GR" sz="2000" smtClean="0">
                <a:cs typeface="Arial" charset="0"/>
              </a:rPr>
              <a:t>μ</a:t>
            </a:r>
            <a:r>
              <a:rPr lang="en-US" sz="2000" smtClean="0">
                <a:cs typeface="Arial" charset="0"/>
              </a:rPr>
              <a:t>)</a:t>
            </a:r>
            <a:endParaRPr lang="el-GR" sz="2000" smtClean="0">
              <a:cs typeface="Arial" charset="0"/>
            </a:endParaRPr>
          </a:p>
          <a:p>
            <a:pPr eaLnBrk="1" hangingPunct="1"/>
            <a:r>
              <a:rPr lang="en-US" sz="2000" smtClean="0"/>
              <a:t>“Adiabatically” bunch beam first </a:t>
            </a:r>
            <a:r>
              <a:rPr lang="en-US" sz="1600" smtClean="0">
                <a:solidFill>
                  <a:srgbClr val="9933FF"/>
                </a:solidFill>
              </a:rPr>
              <a:t>(weak 320 to 232 MHz rf) </a:t>
            </a:r>
          </a:p>
          <a:p>
            <a:pPr eaLnBrk="1" hangingPunct="1"/>
            <a:r>
              <a:rPr lang="el-GR" sz="2000" smtClean="0"/>
              <a:t>Φ</a:t>
            </a:r>
            <a:r>
              <a:rPr lang="en-US" sz="2000" smtClean="0"/>
              <a:t>-E rotate bunches – align bunches to ~equal energies</a:t>
            </a:r>
          </a:p>
          <a:p>
            <a:pPr lvl="1" eaLnBrk="1" hangingPunct="1"/>
            <a:r>
              <a:rPr lang="en-US" sz="1800" smtClean="0"/>
              <a:t>232 to 202 MHz, 12MV/m </a:t>
            </a:r>
          </a:p>
          <a:p>
            <a:pPr eaLnBrk="1" hangingPunct="1"/>
            <a:r>
              <a:rPr lang="en-US" sz="2000" smtClean="0"/>
              <a:t>Cool beam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9900"/>
                </a:solidFill>
              </a:rPr>
              <a:t>201.25MHz</a:t>
            </a:r>
          </a:p>
          <a:p>
            <a:pPr eaLnBrk="1" hangingPunct="1"/>
            <a:r>
              <a:rPr lang="en-US" sz="1800" smtClean="0">
                <a:solidFill>
                  <a:srgbClr val="800080"/>
                </a:solidFill>
              </a:rPr>
              <a:t>Captures and Cools both </a:t>
            </a:r>
            <a:r>
              <a:rPr lang="el-GR" sz="1800" smtClean="0">
                <a:solidFill>
                  <a:srgbClr val="0033CC"/>
                </a:solidFill>
                <a:cs typeface="Arial" charset="0"/>
              </a:rPr>
              <a:t>μ</a:t>
            </a:r>
            <a:r>
              <a:rPr lang="en-US" sz="1800" baseline="30000" smtClean="0">
                <a:solidFill>
                  <a:srgbClr val="0033CC"/>
                </a:solidFill>
                <a:cs typeface="Arial" charset="0"/>
              </a:rPr>
              <a:t>+</a:t>
            </a:r>
            <a:r>
              <a:rPr lang="en-US" sz="1800" smtClean="0">
                <a:solidFill>
                  <a:srgbClr val="800080"/>
                </a:solidFill>
                <a:cs typeface="Arial" charset="0"/>
              </a:rPr>
              <a:t> and </a:t>
            </a:r>
            <a:r>
              <a:rPr lang="el-GR" sz="1800" smtClean="0">
                <a:solidFill>
                  <a:srgbClr val="FF0000"/>
                </a:solidFill>
                <a:cs typeface="Arial" charset="0"/>
              </a:rPr>
              <a:t>μ</a:t>
            </a:r>
            <a:r>
              <a:rPr lang="en-US" sz="1800" baseline="30000" smtClean="0">
                <a:solidFill>
                  <a:srgbClr val="FF0000"/>
                </a:solidFill>
                <a:cs typeface="Arial" charset="0"/>
              </a:rPr>
              <a:t>-</a:t>
            </a:r>
            <a:endParaRPr lang="el-GR" sz="1800" smtClean="0">
              <a:solidFill>
                <a:srgbClr val="FF0000"/>
              </a:solidFill>
            </a:endParaRPr>
          </a:p>
        </p:txBody>
      </p:sp>
      <p:grpSp>
        <p:nvGrpSpPr>
          <p:cNvPr id="5125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5129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5133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5157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5161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5162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5163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5164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" name="Picture 42" descr="celmod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20T</a:t>
            </a:r>
            <a:r>
              <a:rPr lang="en-US" dirty="0" smtClean="0">
                <a:sym typeface="Wingdings" pitchFamily="2" charset="2"/>
              </a:rPr>
              <a:t> 2T</a:t>
            </a: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=154 MeV/c; N=10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0</a:t>
            </a:r>
            <a:r>
              <a:rPr lang="en-US" dirty="0" smtClean="0">
                <a:sym typeface="Wingdings" pitchFamily="2" charset="2"/>
              </a:rPr>
              <a:t> 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 smtClean="0"/>
              <a:t>N=12.045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>
                <a:sym typeface="Wingdings" pitchFamily="2" charset="2"/>
              </a:rPr>
              <a:t>245 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78094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693828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/>
              <a:t>325 MHz – less </a:t>
            </a:r>
            <a:r>
              <a:rPr lang="en-US" sz="1800" smtClean="0"/>
              <a:t>power</a:t>
            </a:r>
          </a:p>
          <a:p>
            <a:pPr lvl="1"/>
            <a:r>
              <a:rPr lang="en-US" sz="1800" smtClean="0"/>
              <a:t>shorter </a:t>
            </a:r>
            <a:r>
              <a:rPr lang="en-US" sz="1800" dirty="0" smtClean="0"/>
              <a:t>than </a:t>
            </a:r>
            <a:r>
              <a:rPr lang="en-US" sz="1800" smtClean="0"/>
              <a:t>baseline NF</a:t>
            </a:r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</a:t>
            </a:r>
            <a:r>
              <a:rPr lang="en-US" sz="1800" smtClean="0"/>
              <a:t>higher gradient</a:t>
            </a:r>
          </a:p>
          <a:p>
            <a:pPr lvl="1"/>
            <a:r>
              <a:rPr lang="en-US" sz="1800" smtClean="0"/>
              <a:t>higher frequency rf </a:t>
            </a:r>
            <a:r>
              <a:rPr lang="en-US" sz="1800" smtClean="0">
                <a:sym typeface="Wingdings" panose="05000000000000000000" pitchFamily="2" charset="2"/>
              </a:rPr>
              <a:t> smaller cavities</a:t>
            </a:r>
            <a:endParaRPr lang="en-US" sz="1800" dirty="0" smtClean="0"/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smtClean="0"/>
              <a:t>more </a:t>
            </a:r>
            <a:r>
              <a:rPr lang="en-US" sz="1800" dirty="0" smtClean="0"/>
              <a:t>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7490" r="5771" b="41769"/>
          <a:stretch/>
        </p:blipFill>
        <p:spPr bwMode="auto">
          <a:xfrm>
            <a:off x="0" y="698350"/>
            <a:ext cx="8625016" cy="1874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mtClean="0">
                <a:latin typeface="Estrangelo Edessa" pitchFamily="66" charset="0"/>
                <a:cs typeface="Estrangelo Edessa" pitchFamily="66" charset="0"/>
              </a:rPr>
              <a:t>325 “Collider “ w </a:t>
            </a:r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Chicane/Absorber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462" y="2455862"/>
            <a:ext cx="5774323" cy="3868738"/>
          </a:xfrm>
        </p:spPr>
        <p:txBody>
          <a:bodyPr/>
          <a:lstStyle/>
          <a:p>
            <a:r>
              <a:rPr lang="en-US" sz="2000" dirty="0" smtClean="0"/>
              <a:t>Add 30 m drift after chicane</a:t>
            </a:r>
          </a:p>
          <a:p>
            <a:pPr marL="457200" lvl="1" indent="0">
              <a:buNone/>
            </a:pPr>
            <a:r>
              <a:rPr lang="en-US" sz="1600" baseline="-25000" dirty="0" smtClean="0"/>
              <a:t>*</a:t>
            </a:r>
            <a:r>
              <a:rPr lang="en-US" sz="1600" dirty="0" smtClean="0"/>
              <a:t>6.5m 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+21.67</a:t>
            </a:r>
            <a:r>
              <a:rPr lang="en-US" sz="1600" dirty="0" smtClean="0">
                <a:latin typeface="Comic Sans MS"/>
              </a:rPr>
              <a:t>°,-21.67º</a:t>
            </a:r>
            <a:endParaRPr lang="en-US" sz="1600" dirty="0" smtClean="0"/>
          </a:p>
          <a:p>
            <a:r>
              <a:rPr lang="en-US" sz="2000" dirty="0" smtClean="0"/>
              <a:t>Add chicane + </a:t>
            </a:r>
            <a:r>
              <a:rPr lang="en-US" sz="2000" dirty="0"/>
              <a:t>absorber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1-283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2-194 MeV/c</a:t>
            </a:r>
            <a:endParaRPr lang="en-US" sz="1600" dirty="0"/>
          </a:p>
          <a:p>
            <a:pPr lvl="1"/>
            <a:r>
              <a:rPr lang="en-US" sz="1800" dirty="0"/>
              <a:t>absorber </a:t>
            </a:r>
            <a:r>
              <a:rPr lang="en-US" sz="1800"/>
              <a:t>at  </a:t>
            </a:r>
            <a:r>
              <a:rPr lang="en-US" sz="1800" smtClean="0"/>
              <a:t>54m</a:t>
            </a:r>
            <a:endParaRPr lang="en-US" sz="1800" dirty="0"/>
          </a:p>
          <a:p>
            <a:pPr lvl="2"/>
            <a:r>
              <a:rPr lang="en-US" sz="1600" dirty="0"/>
              <a:t>10cm Be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1-250 </a:t>
            </a:r>
            <a:r>
              <a:rPr lang="en-US" sz="1600" dirty="0"/>
              <a:t>MeV/c</a:t>
            </a:r>
          </a:p>
          <a:p>
            <a:pPr lvl="2"/>
            <a:r>
              <a:rPr lang="en-US" sz="1600" dirty="0"/>
              <a:t>particle </a:t>
            </a:r>
            <a:r>
              <a:rPr lang="en-US" sz="1600" dirty="0" smtClean="0"/>
              <a:t>2-154 </a:t>
            </a:r>
            <a:r>
              <a:rPr lang="en-US" sz="1600" dirty="0"/>
              <a:t>MeV/c</a:t>
            </a:r>
          </a:p>
          <a:p>
            <a:pPr lvl="1"/>
            <a:r>
              <a:rPr lang="en-US" sz="1800" dirty="0"/>
              <a:t>Bunch </a:t>
            </a:r>
            <a:r>
              <a:rPr lang="en-US" sz="1800" dirty="0" smtClean="0"/>
              <a:t>(N=12) 0</a:t>
            </a:r>
            <a:r>
              <a:rPr lang="en-US" sz="1800" dirty="0" smtClean="0">
                <a:sym typeface="Wingdings" panose="05000000000000000000" pitchFamily="2" charset="2"/>
              </a:rPr>
              <a:t>15 MV/m :496 365 MHz</a:t>
            </a:r>
            <a:endParaRPr lang="en-US" sz="1800" dirty="0"/>
          </a:p>
          <a:p>
            <a:pPr lvl="1"/>
            <a:r>
              <a:rPr lang="en-US" sz="1800" dirty="0"/>
              <a:t>Rotate </a:t>
            </a:r>
            <a:r>
              <a:rPr lang="en-US" sz="1800" dirty="0" smtClean="0"/>
              <a:t>(N=12.045 )– 20MV/m : 365 </a:t>
            </a:r>
            <a:r>
              <a:rPr lang="en-US" sz="1800" dirty="0" smtClean="0">
                <a:sym typeface="Wingdings" panose="05000000000000000000" pitchFamily="2" charset="2"/>
              </a:rPr>
              <a:t> 326.5 MHz</a:t>
            </a:r>
            <a:endParaRPr lang="en-US" sz="1800" dirty="0"/>
          </a:p>
          <a:p>
            <a:pPr lvl="1"/>
            <a:r>
              <a:rPr lang="en-US" sz="1800" dirty="0"/>
              <a:t>Cool </a:t>
            </a:r>
            <a:r>
              <a:rPr lang="en-US" sz="1800" dirty="0" smtClean="0"/>
              <a:t>-325MHz -25 MV/m</a:t>
            </a:r>
            <a:endParaRPr lang="en-US" sz="1800" dirty="0"/>
          </a:p>
          <a:p>
            <a:pPr lvl="2"/>
            <a:r>
              <a:rPr lang="en-US" sz="1600" dirty="0" err="1" smtClean="0"/>
              <a:t>p</a:t>
            </a:r>
            <a:r>
              <a:rPr lang="en-US" sz="1600" baseline="-25000" dirty="0" err="1" smtClean="0"/>
              <a:t>ref</a:t>
            </a:r>
            <a:r>
              <a:rPr lang="en-US" sz="1600" dirty="0" smtClean="0"/>
              <a:t>=245 </a:t>
            </a:r>
            <a:r>
              <a:rPr lang="en-US" sz="1600" dirty="0"/>
              <a:t>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8867" y="718517"/>
            <a:ext cx="199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+ Absorber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86180" y="2155238"/>
            <a:ext cx="311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 smtClean="0"/>
              <a:t>6.5  </a:t>
            </a:r>
            <a:r>
              <a:rPr lang="en-US" dirty="0"/>
              <a:t>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</a:t>
            </a:r>
            <a:r>
              <a:rPr lang="en-US" dirty="0" smtClean="0"/>
              <a:t>2.0 </a:t>
            </a:r>
            <a:r>
              <a:rPr lang="en-US" dirty="0"/>
              <a:t>0.0 1 </a:t>
            </a:r>
            <a:r>
              <a:rPr lang="en-US" dirty="0" smtClean="0"/>
              <a:t>0.283 0.0  0.058181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4131" y="2708704"/>
            <a:ext cx="1970907" cy="41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5640460"/>
            <a:ext cx="4199164" cy="11992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4514986"/>
            <a:ext cx="4184539" cy="1170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3411156"/>
            <a:ext cx="4199161" cy="109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2227587"/>
            <a:ext cx="4199164" cy="1183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1003931"/>
            <a:ext cx="4184542" cy="12236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32" y="0"/>
            <a:ext cx="4187896" cy="1039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013" y="61136"/>
            <a:ext cx="7370763" cy="6477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800080"/>
                </a:solidFill>
                <a:effectLst/>
              </a:rPr>
              <a:t>Compare without/with chicane</a:t>
            </a:r>
            <a:endParaRPr lang="en-US" sz="2400" dirty="0">
              <a:solidFill>
                <a:srgbClr val="80008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9612" y="2046003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9972" y="87052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845" y="231098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0m (production target)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9457" y="117830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66m (after chicane/absorber)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1187" y="2498182"/>
            <a:ext cx="149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88m (after drift)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883" y="367990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109m (after </a:t>
            </a:r>
            <a:r>
              <a:rPr lang="en-US" sz="1400" b="1" dirty="0" err="1" smtClean="0">
                <a:solidFill>
                  <a:srgbClr val="FF0000"/>
                </a:solidFill>
              </a:rPr>
              <a:t>buncher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1943" y="4803746"/>
            <a:ext cx="182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132m (after rotator)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6637" y="5963916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190m (after cooling)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9972" y="48037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-30m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67512" y="47850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50m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48300" y="5382127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5387"/>
            <a:ext cx="4193877" cy="11726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2246"/>
            <a:ext cx="4193876" cy="118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157"/>
            <a:ext cx="4193876" cy="1135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12006"/>
            <a:ext cx="4193875" cy="12194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417"/>
            <a:ext cx="4193878" cy="11875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39947" y="117830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0m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37277" y="251815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57m 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86970" y="382518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79m 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86970" y="478504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102m 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86970" y="580980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152m 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19607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67232" y="5443603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9684" y="205811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" y="3257268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  <a:endParaRPr lang="en-US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57287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-30m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5976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-50m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232" y="5148265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21 bunches for Collider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800100"/>
            <a:ext cx="4454013" cy="5524500"/>
          </a:xfrm>
        </p:spPr>
        <p:txBody>
          <a:bodyPr/>
          <a:lstStyle/>
          <a:p>
            <a:r>
              <a:rPr lang="en-US" dirty="0" smtClean="0"/>
              <a:t>325 “</a:t>
            </a:r>
            <a:r>
              <a:rPr lang="en-US" dirty="0" err="1" smtClean="0"/>
              <a:t>muon</a:t>
            </a:r>
            <a:r>
              <a:rPr lang="en-US" dirty="0" smtClean="0"/>
              <a:t> collider” with chicane absorber</a:t>
            </a:r>
          </a:p>
          <a:p>
            <a:pPr lvl="1"/>
            <a:r>
              <a:rPr lang="en-US" dirty="0" smtClean="0"/>
              <a:t>with </a:t>
            </a:r>
            <a:r>
              <a:rPr lang="en-US" smtClean="0"/>
              <a:t>added drift </a:t>
            </a:r>
            <a:r>
              <a:rPr lang="en-US" dirty="0" smtClean="0"/>
              <a:t>between chicane and absorber </a:t>
            </a:r>
          </a:p>
          <a:p>
            <a:pPr lvl="2"/>
            <a:r>
              <a:rPr lang="en-US" dirty="0" smtClean="0"/>
              <a:t>~30m</a:t>
            </a:r>
          </a:p>
          <a:p>
            <a:pPr lvl="1"/>
            <a:r>
              <a:rPr lang="en-US" dirty="0" smtClean="0"/>
              <a:t>~0.12 </a:t>
            </a:r>
            <a:r>
              <a:rPr lang="el-GR" dirty="0" smtClean="0">
                <a:latin typeface="Comic Sans MS"/>
              </a:rPr>
              <a:t>μ</a:t>
            </a:r>
            <a:r>
              <a:rPr lang="en-US" dirty="0" smtClean="0">
                <a:latin typeface="Comic Sans MS"/>
              </a:rPr>
              <a:t>/p </a:t>
            </a:r>
            <a:r>
              <a:rPr lang="en-US" dirty="0" smtClean="0">
                <a:latin typeface="Comic Sans MS"/>
                <a:sym typeface="Wingdings" panose="05000000000000000000" pitchFamily="2" charset="2"/>
              </a:rPr>
              <a:t> </a:t>
            </a:r>
            <a:r>
              <a:rPr lang="en-US" smtClean="0">
                <a:latin typeface="Comic Sans MS"/>
                <a:sym typeface="Wingdings" panose="05000000000000000000" pitchFamily="2" charset="2"/>
              </a:rPr>
              <a:t>~0.105 </a:t>
            </a:r>
            <a:r>
              <a:rPr lang="el-GR" dirty="0"/>
              <a:t>μ</a:t>
            </a:r>
            <a:r>
              <a:rPr lang="en-US" dirty="0"/>
              <a:t>/p </a:t>
            </a:r>
            <a:endParaRPr lang="en-US" dirty="0" smtClean="0"/>
          </a:p>
          <a:p>
            <a:pPr lvl="1"/>
            <a:r>
              <a:rPr lang="en-US" dirty="0" smtClean="0"/>
              <a:t>smaller </a:t>
            </a:r>
            <a:r>
              <a:rPr lang="en-US" dirty="0" err="1" smtClean="0"/>
              <a:t>emittance</a:t>
            </a:r>
            <a:r>
              <a:rPr lang="en-US" dirty="0" smtClean="0"/>
              <a:t> beams </a:t>
            </a:r>
          </a:p>
          <a:p>
            <a:pPr lvl="2"/>
            <a:r>
              <a:rPr lang="en-US" dirty="0" smtClean="0"/>
              <a:t>scraped to better fit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54" y="663680"/>
            <a:ext cx="4935637" cy="28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4612" y="1119379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/>
              </a:rPr>
              <a:t>All </a:t>
            </a:r>
            <a:r>
              <a:rPr lang="el-GR" dirty="0" smtClean="0">
                <a:solidFill>
                  <a:srgbClr val="0070C0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+ (0.15&lt;p</a:t>
            </a:r>
            <a:r>
              <a:rPr lang="el-GR" baseline="-25000" dirty="0" smtClean="0">
                <a:solidFill>
                  <a:srgbClr val="0070C0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 &lt;0.35)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670" y="2488399"/>
            <a:ext cx="2509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l-GR" b="1" dirty="0" smtClean="0">
                <a:solidFill>
                  <a:srgbClr val="CC3300"/>
                </a:solidFill>
                <a:latin typeface="Comic Sans MS"/>
              </a:rPr>
              <a:t>μ</a:t>
            </a:r>
            <a:r>
              <a:rPr lang="en-US" b="1" dirty="0" smtClean="0">
                <a:solidFill>
                  <a:srgbClr val="CC3300"/>
                </a:solidFill>
                <a:latin typeface="Comic Sans MS"/>
              </a:rPr>
              <a:t>+ (A &lt;0.03, A</a:t>
            </a:r>
            <a:r>
              <a:rPr lang="en-US" b="1" baseline="-25000" dirty="0" smtClean="0">
                <a:solidFill>
                  <a:srgbClr val="CC3300"/>
                </a:solidFill>
                <a:latin typeface="Comic Sans MS"/>
              </a:rPr>
              <a:t>L</a:t>
            </a:r>
            <a:r>
              <a:rPr lang="en-US" b="1" dirty="0" smtClean="0">
                <a:solidFill>
                  <a:srgbClr val="CC3300"/>
                </a:solidFill>
                <a:latin typeface="Comic Sans MS"/>
              </a:rPr>
              <a:t> &lt;0.2)</a:t>
            </a:r>
            <a:endParaRPr lang="en-US" b="1" baseline="-25000" dirty="0">
              <a:solidFill>
                <a:srgbClr val="CC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0" y="3669983"/>
            <a:ext cx="454731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ICOOL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800100"/>
            <a:ext cx="8358403" cy="55245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Change to shorter taper</a:t>
            </a:r>
          </a:p>
          <a:p>
            <a:pPr lvl="1"/>
            <a:r>
              <a:rPr lang="en-US" sz="2000" dirty="0" smtClean="0"/>
              <a:t>15m </a:t>
            </a:r>
            <a:r>
              <a:rPr lang="en-US" sz="2000" dirty="0" smtClean="0">
                <a:sym typeface="Wingdings" panose="05000000000000000000" pitchFamily="2" charset="2"/>
              </a:rPr>
              <a:t> 6m</a:t>
            </a:r>
            <a:endParaRPr lang="en-US" sz="20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Hisham</a:t>
            </a:r>
            <a:r>
              <a:rPr lang="en-US" sz="2000" dirty="0" smtClean="0"/>
              <a:t>) slight improvement in throughput (~5%)</a:t>
            </a:r>
          </a:p>
          <a:p>
            <a:pPr lvl="1"/>
            <a:r>
              <a:rPr lang="en-US" sz="2000" smtClean="0"/>
              <a:t>We were </a:t>
            </a:r>
            <a:r>
              <a:rPr lang="en-US" sz="2000" dirty="0" smtClean="0"/>
              <a:t>using </a:t>
            </a:r>
            <a:r>
              <a:rPr lang="en-US" sz="2000" dirty="0" err="1" smtClean="0"/>
              <a:t>Hishams</a:t>
            </a:r>
            <a:r>
              <a:rPr lang="en-US" sz="2000" dirty="0" smtClean="0"/>
              <a:t> more </a:t>
            </a:r>
            <a:r>
              <a:rPr lang="en-US" sz="2000" smtClean="0"/>
              <a:t>recent distributions</a:t>
            </a:r>
          </a:p>
          <a:p>
            <a:pPr lvl="2"/>
            <a:r>
              <a:rPr lang="en-US" sz="2000" smtClean="0"/>
              <a:t>(May 2014)</a:t>
            </a:r>
            <a:endParaRPr lang="en-US" sz="2000" dirty="0" smtClean="0"/>
          </a:p>
          <a:p>
            <a:pPr lvl="2"/>
            <a:r>
              <a:rPr lang="en-US" sz="2000" dirty="0" smtClean="0"/>
              <a:t>Gains ~5—10%</a:t>
            </a:r>
          </a:p>
          <a:p>
            <a:pPr lvl="2"/>
            <a:r>
              <a:rPr lang="en-US" sz="2000" dirty="0" smtClean="0"/>
              <a:t>Total is now ~0.115 </a:t>
            </a:r>
            <a:r>
              <a:rPr lang="el-GR" sz="2000" dirty="0"/>
              <a:t>μ</a:t>
            </a:r>
            <a:r>
              <a:rPr lang="en-US" sz="2000" dirty="0" smtClean="0"/>
              <a:t>/p (in baseline ICOOL simulation units)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77" y="3887794"/>
            <a:ext cx="3181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55234</TotalTime>
  <Words>916</Words>
  <Application>Microsoft Office PowerPoint</Application>
  <PresentationFormat>On-screen Show (4:3)</PresentationFormat>
  <Paragraphs>233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Mincho</vt:lpstr>
      <vt:lpstr>Arial</vt:lpstr>
      <vt:lpstr>Arial Narrow</vt:lpstr>
      <vt:lpstr>Comic Sans MS</vt:lpstr>
      <vt:lpstr>Estrangelo Edessa</vt:lpstr>
      <vt:lpstr>Symbol</vt:lpstr>
      <vt:lpstr>Times New Roman</vt:lpstr>
      <vt:lpstr>Wingdings</vt:lpstr>
      <vt:lpstr>Default Design</vt:lpstr>
      <vt:lpstr>Picture</vt:lpstr>
      <vt:lpstr> Front End – present status</vt:lpstr>
      <vt:lpstr>Outline</vt:lpstr>
      <vt:lpstr>IDS Baseline Buncher and φ-E Rotator</vt:lpstr>
      <vt:lpstr> 325MHz System “Collider”</vt:lpstr>
      <vt:lpstr>Simulation Results</vt:lpstr>
      <vt:lpstr> 325 “Collider “ w Chicane/Absorber</vt:lpstr>
      <vt:lpstr>Compare without/with chicane</vt:lpstr>
      <vt:lpstr>ICOOL results</vt:lpstr>
      <vt:lpstr>ICOOL results</vt:lpstr>
      <vt:lpstr>New Proton Driver parameters</vt:lpstr>
      <vt:lpstr>Use old FE with new initial beam</vt:lpstr>
      <vt:lpstr>First simulations results</vt:lpstr>
      <vt:lpstr>6.75 GeV p/ C target – First Look</vt:lpstr>
      <vt:lpstr>Other topics to explore</vt:lpstr>
      <vt:lpstr>Any comments?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 T McDonald</cp:lastModifiedBy>
  <cp:revision>1486</cp:revision>
  <cp:lastPrinted>2012-07-18T17:25:35Z</cp:lastPrinted>
  <dcterms:created xsi:type="dcterms:W3CDTF">2003-09-15T21:58:19Z</dcterms:created>
  <dcterms:modified xsi:type="dcterms:W3CDTF">2014-12-04T20:29:04Z</dcterms:modified>
</cp:coreProperties>
</file>