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ppt" ContentType="application/vnd.ms-powerpoi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8" r:id="rId3"/>
    <p:sldId id="257" r:id="rId4"/>
    <p:sldId id="264" r:id="rId5"/>
    <p:sldId id="267" r:id="rId6"/>
    <p:sldId id="268" r:id="rId7"/>
    <p:sldId id="342" r:id="rId8"/>
    <p:sldId id="348" r:id="rId9"/>
    <p:sldId id="259" r:id="rId10"/>
    <p:sldId id="263" r:id="rId11"/>
    <p:sldId id="286" r:id="rId12"/>
    <p:sldId id="287" r:id="rId13"/>
    <p:sldId id="269" r:id="rId14"/>
    <p:sldId id="289" r:id="rId15"/>
    <p:sldId id="344" r:id="rId16"/>
    <p:sldId id="330" r:id="rId17"/>
    <p:sldId id="331" r:id="rId18"/>
    <p:sldId id="278" r:id="rId19"/>
    <p:sldId id="336" r:id="rId20"/>
    <p:sldId id="279" r:id="rId21"/>
    <p:sldId id="280" r:id="rId22"/>
    <p:sldId id="346" r:id="rId23"/>
    <p:sldId id="281" r:id="rId24"/>
    <p:sldId id="282" r:id="rId25"/>
    <p:sldId id="283" r:id="rId26"/>
    <p:sldId id="292" r:id="rId27"/>
    <p:sldId id="295" r:id="rId28"/>
    <p:sldId id="297" r:id="rId29"/>
    <p:sldId id="299" r:id="rId30"/>
    <p:sldId id="300" r:id="rId31"/>
    <p:sldId id="301" r:id="rId32"/>
    <p:sldId id="303" r:id="rId33"/>
    <p:sldId id="313" r:id="rId34"/>
    <p:sldId id="312" r:id="rId35"/>
    <p:sldId id="306" r:id="rId36"/>
    <p:sldId id="304" r:id="rId37"/>
    <p:sldId id="308" r:id="rId38"/>
    <p:sldId id="350" r:id="rId39"/>
    <p:sldId id="305" r:id="rId40"/>
    <p:sldId id="340" r:id="rId41"/>
    <p:sldId id="310" r:id="rId42"/>
    <p:sldId id="315" r:id="rId43"/>
    <p:sldId id="316" r:id="rId44"/>
    <p:sldId id="318" r:id="rId45"/>
    <p:sldId id="319" r:id="rId46"/>
    <p:sldId id="321" r:id="rId47"/>
    <p:sldId id="322" r:id="rId48"/>
    <p:sldId id="324" r:id="rId49"/>
    <p:sldId id="326" r:id="rId50"/>
    <p:sldId id="327" r:id="rId51"/>
    <p:sldId id="328" r:id="rId52"/>
    <p:sldId id="352" r:id="rId5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0"/>
    <a:srgbClr val="0000CC"/>
    <a:srgbClr val="DDFFFF"/>
    <a:srgbClr val="A5E8FD"/>
    <a:srgbClr val="85DFFF"/>
    <a:srgbClr val="E5FFFF"/>
    <a:srgbClr val="D1F3FF"/>
    <a:srgbClr val="000000"/>
    <a:srgbClr val="9BFFC8"/>
    <a:srgbClr val="CDF2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7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8431D-771D-4B50-A690-E802DE43656C}" type="datetimeFigureOut">
              <a:rPr lang="fr-CH" smtClean="0"/>
              <a:pPr/>
              <a:t>13.02.2012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91D04-CC50-480C-BDE2-812873B8C03D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992643-384C-4122-A1DA-6E0D3736EE1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EC2267-4B6A-42F2-A4A5-19449BDCE71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FAE36-D070-42F9-9613-34C82B794C04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BFDC-D69C-4F89-9C13-357A2FF6DB85}" type="datetime1">
              <a:rPr lang="fr-CH" smtClean="0"/>
              <a:pPr/>
              <a:t>13.02.2012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679B-BE28-49AA-B5BD-2AC0A3CA9ED2}" type="datetime1">
              <a:rPr lang="fr-CH" smtClean="0"/>
              <a:pPr/>
              <a:t>13.02.2012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05-044F-4F51-8679-241315897FB1}" type="datetime1">
              <a:rPr lang="fr-CH" smtClean="0"/>
              <a:pPr/>
              <a:t>13.02.2012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FF4-91E5-4787-8FD4-07F8DB43F235}" type="datetime1">
              <a:rPr lang="fr-CH" smtClean="0"/>
              <a:pPr/>
              <a:t>13.02.2012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6DB2-1A83-4413-BA87-8B5E5D7A5961}" type="datetime1">
              <a:rPr lang="fr-CH" smtClean="0"/>
              <a:pPr/>
              <a:t>13.02.2012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B8D2-8124-4CA2-A825-0ABBF46607CC}" type="datetime1">
              <a:rPr lang="fr-CH" smtClean="0"/>
              <a:pPr/>
              <a:t>13.02.2012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EBD7-094B-48DF-AD3D-4033EDA0A7C0}" type="datetime1">
              <a:rPr lang="fr-CH" smtClean="0"/>
              <a:pPr/>
              <a:t>13.02.2012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8D9C-5257-42C4-A1A9-3490169AF580}" type="datetime1">
              <a:rPr lang="fr-CH" smtClean="0"/>
              <a:pPr/>
              <a:t>13.02.2012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52DA-139B-4458-9CA3-DF90935B1934}" type="datetime1">
              <a:rPr lang="fr-CH" smtClean="0"/>
              <a:pPr/>
              <a:t>13.02.2012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8768-DA87-40FA-AA99-CB4E94F7A3EA}" type="datetime1">
              <a:rPr lang="fr-CH" smtClean="0"/>
              <a:pPr/>
              <a:t>13.02.2012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FC6F-33AA-4AFD-BAD5-A237840BAE83}" type="datetime1">
              <a:rPr lang="fr-CH" smtClean="0"/>
              <a:pPr/>
              <a:t>13.02.2012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0F16A-C126-4356-92FE-8A2B1354222B}" type="datetime1">
              <a:rPr lang="fr-CH" smtClean="0"/>
              <a:pPr/>
              <a:t>13.02.2012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 smtClean="0"/>
              <a:t>REMM'12, Fermilab, 13.-15.2.12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76467-C4CA-4FD8-9226-3C2752C7BBC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1340768"/>
            <a:ext cx="7272808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Review of WAMSDO 2011workshop: 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uperconductors in LHC Upgrade</a:t>
            </a:r>
          </a:p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(HiLumi LHC)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67744" y="3140968"/>
            <a:ext cx="453650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latin typeface="Arial" pitchFamily="34" charset="0"/>
                <a:cs typeface="Arial" pitchFamily="34" charset="0"/>
              </a:rPr>
              <a:t>René Flükiger, Gijs DeRijk</a:t>
            </a:r>
            <a:endParaRPr lang="fr-CH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67744" y="4149080"/>
            <a:ext cx="4536504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latin typeface="Arial" pitchFamily="34" charset="0"/>
                <a:cs typeface="Arial" pitchFamily="34" charset="0"/>
              </a:rPr>
              <a:t>CERN </a:t>
            </a:r>
          </a:p>
          <a:p>
            <a:pPr algn="ctr"/>
            <a:r>
              <a:rPr lang="fr-CH" sz="2400" b="1" dirty="0" smtClean="0">
                <a:latin typeface="Arial" pitchFamily="34" charset="0"/>
                <a:cs typeface="Arial" pitchFamily="34" charset="0"/>
              </a:rPr>
              <a:t>TE- SC-SCD</a:t>
            </a:r>
            <a:endParaRPr lang="fr-CH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1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10</a:t>
            </a:fld>
            <a:endParaRPr lang="fr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560" r="18204" b="13421"/>
          <a:stretch>
            <a:fillRect/>
          </a:stretch>
        </p:blipFill>
        <p:spPr bwMode="auto">
          <a:xfrm>
            <a:off x="-36512" y="0"/>
            <a:ext cx="92817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67544" y="404664"/>
            <a:ext cx="8208912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smtClean="0">
                <a:latin typeface="Arial" pitchFamily="34" charset="0"/>
                <a:cs typeface="Arial" pitchFamily="34" charset="0"/>
              </a:rPr>
              <a:t>Neutron Irradiation of </a:t>
            </a:r>
            <a:r>
              <a:rPr lang="fr-CH" sz="2800" b="1" dirty="0" err="1" smtClean="0">
                <a:latin typeface="Arial" pitchFamily="34" charset="0"/>
                <a:cs typeface="Arial" pitchFamily="34" charset="0"/>
              </a:rPr>
              <a:t>superconductors</a:t>
            </a:r>
            <a:endParaRPr lang="fr-CH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048" y="720460"/>
            <a:ext cx="8301408" cy="498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86468-18B7-4A26-8AFD-3FC13EE21517}" type="slidenum">
              <a:rPr lang="fr-CH" smtClean="0"/>
              <a:pPr>
                <a:defRPr/>
              </a:pPr>
              <a:t>11</a:t>
            </a:fld>
            <a:endParaRPr lang="fr-CH"/>
          </a:p>
        </p:txBody>
      </p:sp>
      <p:sp>
        <p:nvSpPr>
          <p:cNvPr id="33797" name="Rectangle 9"/>
          <p:cNvSpPr>
            <a:spLocks noChangeArrowheads="1"/>
          </p:cNvSpPr>
          <p:nvPr/>
        </p:nvSpPr>
        <p:spPr bwMode="auto">
          <a:xfrm>
            <a:off x="3214688" y="5898758"/>
            <a:ext cx="5929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1600" b="1" dirty="0">
                <a:solidFill>
                  <a:srgbClr val="0000CC"/>
                </a:solidFill>
                <a:latin typeface="Arial Narrow" pitchFamily="34" charset="0"/>
              </a:rPr>
              <a:t>F. Weiss, R. Flükiger, W. </a:t>
            </a:r>
            <a:r>
              <a:rPr lang="fr-CH" sz="1600" b="1" dirty="0" err="1">
                <a:solidFill>
                  <a:srgbClr val="0000CC"/>
                </a:solidFill>
                <a:latin typeface="Arial Narrow" pitchFamily="34" charset="0"/>
              </a:rPr>
              <a:t>Maurer</a:t>
            </a:r>
            <a:r>
              <a:rPr lang="fr-CH" sz="1600" b="1" dirty="0">
                <a:solidFill>
                  <a:srgbClr val="0000CC"/>
                </a:solidFill>
                <a:latin typeface="Arial Narrow" pitchFamily="34" charset="0"/>
              </a:rPr>
              <a:t>, IEEE Trans. Magn., MAG-23(1987)976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012160" y="5157192"/>
            <a:ext cx="23042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2400" b="1" dirty="0" smtClean="0"/>
              <a:t>[ 10</a:t>
            </a:r>
            <a:r>
              <a:rPr lang="fr-CH" sz="2400" b="1" baseline="30000" dirty="0" smtClean="0"/>
              <a:t>22</a:t>
            </a:r>
            <a:r>
              <a:rPr lang="fr-CH" sz="2400" b="1" dirty="0" smtClean="0"/>
              <a:t> n/m</a:t>
            </a:r>
            <a:r>
              <a:rPr lang="fr-CH" sz="2400" b="1" baseline="30000" dirty="0" smtClean="0"/>
              <a:t>2</a:t>
            </a:r>
            <a:r>
              <a:rPr lang="fr-CH" sz="2400" b="1" dirty="0" smtClean="0"/>
              <a:t>]</a:t>
            </a:r>
            <a:endParaRPr lang="fr-CH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11560" y="260648"/>
            <a:ext cx="799288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 Narrow" pitchFamily="34" charset="0"/>
                <a:cs typeface="Arial" pitchFamily="34" charset="0"/>
              </a:rPr>
              <a:t>Variation of T</a:t>
            </a:r>
            <a:r>
              <a:rPr lang="en-US" sz="2400" b="1" baseline="-25000" smtClean="0">
                <a:latin typeface="Arial Narrow" pitchFamily="34" charset="0"/>
                <a:cs typeface="Arial" pitchFamily="34" charset="0"/>
              </a:rPr>
              <a:t>c</a:t>
            </a:r>
            <a:r>
              <a:rPr lang="en-US" sz="2400" b="1" smtClean="0">
                <a:latin typeface="Arial Narrow" pitchFamily="34" charset="0"/>
                <a:cs typeface="Arial" pitchFamily="34" charset="0"/>
              </a:rPr>
              <a:t> in neutron irradiated multifilamentary Nb</a:t>
            </a:r>
            <a:r>
              <a:rPr lang="en-US" sz="2400" b="1" baseline="-25000" smtClean="0">
                <a:latin typeface="Arial Narrow" pitchFamily="34" charset="0"/>
                <a:cs typeface="Arial" pitchFamily="34" charset="0"/>
              </a:rPr>
              <a:t>3</a:t>
            </a:r>
            <a:r>
              <a:rPr lang="en-US" sz="2400" b="1" smtClean="0">
                <a:latin typeface="Arial Narrow" pitchFamily="34" charset="0"/>
                <a:cs typeface="Arial" pitchFamily="34" charset="0"/>
              </a:rPr>
              <a:t>Sn wires </a:t>
            </a:r>
            <a:endParaRPr lang="en-US" sz="2400" b="1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23728" y="3933056"/>
            <a:ext cx="38884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latin typeface="Arial" pitchFamily="34" charset="0"/>
                <a:cs typeface="Arial" pitchFamily="34" charset="0"/>
              </a:rPr>
              <a:t>Neutrons, E = 14.8 MeV</a:t>
            </a:r>
            <a:endParaRPr lang="fr-CH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r="2809"/>
          <a:stretch>
            <a:fillRect/>
          </a:stretch>
        </p:blipFill>
        <p:spPr bwMode="auto">
          <a:xfrm>
            <a:off x="357188" y="785813"/>
            <a:ext cx="8786812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ZoneTexte 2"/>
          <p:cNvSpPr txBox="1">
            <a:spLocks noChangeArrowheads="1"/>
          </p:cNvSpPr>
          <p:nvPr/>
        </p:nvSpPr>
        <p:spPr bwMode="auto">
          <a:xfrm>
            <a:off x="357188" y="1143000"/>
            <a:ext cx="100012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400" b="1"/>
              <a:t>I</a:t>
            </a:r>
            <a:r>
              <a:rPr lang="fr-CH" sz="2400" b="1" baseline="-25000"/>
              <a:t>c</a:t>
            </a:r>
            <a:r>
              <a:rPr lang="fr-CH" sz="2400" b="1"/>
              <a:t>/I</a:t>
            </a:r>
            <a:r>
              <a:rPr lang="fr-CH" sz="2400" b="1" baseline="-25000"/>
              <a:t>c o</a:t>
            </a:r>
            <a:endParaRPr lang="fr-CH" sz="2400" b="1"/>
          </a:p>
        </p:txBody>
      </p:sp>
      <p:sp>
        <p:nvSpPr>
          <p:cNvPr id="34820" name="ZoneTexte 3"/>
          <p:cNvSpPr txBox="1">
            <a:spLocks noChangeArrowheads="1"/>
          </p:cNvSpPr>
          <p:nvPr/>
        </p:nvSpPr>
        <p:spPr bwMode="auto">
          <a:xfrm>
            <a:off x="1571625" y="1000125"/>
            <a:ext cx="2643188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 sz="800">
              <a:latin typeface="Calibri" pitchFamily="34" charset="0"/>
            </a:endParaRPr>
          </a:p>
          <a:p>
            <a:endParaRPr lang="fr-CH" sz="800">
              <a:latin typeface="Calibri" pitchFamily="34" charset="0"/>
            </a:endParaRPr>
          </a:p>
          <a:p>
            <a:endParaRPr lang="fr-CH" sz="800">
              <a:latin typeface="Calibri" pitchFamily="34" charset="0"/>
            </a:endParaRPr>
          </a:p>
        </p:txBody>
      </p:sp>
      <p:sp>
        <p:nvSpPr>
          <p:cNvPr id="34821" name="ZoneTexte 4"/>
          <p:cNvSpPr txBox="1">
            <a:spLocks noChangeArrowheads="1"/>
          </p:cNvSpPr>
          <p:nvPr/>
        </p:nvSpPr>
        <p:spPr bwMode="auto">
          <a:xfrm>
            <a:off x="785813" y="5429250"/>
            <a:ext cx="8358187" cy="892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400" dirty="0"/>
              <a:t>    </a:t>
            </a:r>
            <a:r>
              <a:rPr lang="fr-CH" sz="2400" dirty="0" smtClean="0"/>
              <a:t>   </a:t>
            </a:r>
            <a:r>
              <a:rPr lang="fr-CH" sz="2000" b="1" dirty="0" smtClean="0"/>
              <a:t>10</a:t>
            </a:r>
            <a:r>
              <a:rPr lang="fr-CH" sz="2000" b="1" baseline="30000" dirty="0" smtClean="0"/>
              <a:t>21 </a:t>
            </a:r>
            <a:r>
              <a:rPr lang="fr-CH" sz="2000" b="1" dirty="0" smtClean="0"/>
              <a:t>               10</a:t>
            </a:r>
            <a:r>
              <a:rPr lang="fr-CH" sz="2000" b="1" baseline="30000" dirty="0" smtClean="0"/>
              <a:t>22 </a:t>
            </a:r>
            <a:r>
              <a:rPr lang="fr-CH" sz="2000" b="1" dirty="0" smtClean="0"/>
              <a:t>               10</a:t>
            </a:r>
            <a:r>
              <a:rPr lang="fr-CH" sz="2000" b="1" baseline="30000" dirty="0" smtClean="0"/>
              <a:t>23     </a:t>
            </a:r>
            <a:r>
              <a:rPr lang="fr-CH" sz="2000" b="1" dirty="0" smtClean="0"/>
              <a:t>                10</a:t>
            </a:r>
            <a:r>
              <a:rPr lang="fr-CH" sz="2000" b="1" baseline="30000" dirty="0" smtClean="0"/>
              <a:t>21</a:t>
            </a:r>
            <a:r>
              <a:rPr lang="fr-CH" sz="2000" b="1" dirty="0" smtClean="0"/>
              <a:t>                10</a:t>
            </a:r>
            <a:r>
              <a:rPr lang="fr-CH" sz="2000" b="1" baseline="30000" dirty="0" smtClean="0"/>
              <a:t>22</a:t>
            </a:r>
            <a:r>
              <a:rPr lang="fr-CH" sz="2000" b="1" dirty="0" smtClean="0"/>
              <a:t>                10</a:t>
            </a:r>
            <a:r>
              <a:rPr lang="fr-CH" sz="2000" b="1" baseline="30000" dirty="0" smtClean="0"/>
              <a:t>23</a:t>
            </a:r>
            <a:endParaRPr lang="fr-CH" sz="2000" b="1" dirty="0"/>
          </a:p>
          <a:p>
            <a:r>
              <a:rPr lang="fr-CH" sz="2800" b="1" dirty="0">
                <a:latin typeface="Symbol" pitchFamily="18" charset="2"/>
              </a:rPr>
              <a:t>              </a:t>
            </a:r>
            <a:r>
              <a:rPr lang="fr-CH" sz="2400" b="1" dirty="0" err="1">
                <a:latin typeface="Symbol" pitchFamily="18" charset="2"/>
              </a:rPr>
              <a:t>f</a:t>
            </a:r>
            <a:r>
              <a:rPr lang="fr-CH" sz="2400" b="1" dirty="0" err="1"/>
              <a:t>t</a:t>
            </a:r>
            <a:r>
              <a:rPr lang="fr-CH" sz="2400" b="1" dirty="0"/>
              <a:t>  [</a:t>
            </a:r>
            <a:r>
              <a:rPr lang="fr-CH" sz="2400" b="1" dirty="0" smtClean="0"/>
              <a:t>n/m</a:t>
            </a:r>
            <a:r>
              <a:rPr lang="fr-CH" sz="2400" b="1" baseline="30000" dirty="0" smtClean="0"/>
              <a:t>2</a:t>
            </a:r>
            <a:r>
              <a:rPr lang="fr-CH" sz="2400" b="1" dirty="0"/>
              <a:t>]</a:t>
            </a:r>
            <a:r>
              <a:rPr lang="fr-CH" sz="2400" b="1" baseline="30000" dirty="0"/>
              <a:t>                                       </a:t>
            </a:r>
            <a:r>
              <a:rPr lang="fr-CH" sz="2400" b="1" dirty="0"/>
              <a:t> </a:t>
            </a:r>
            <a:r>
              <a:rPr lang="fr-CH" sz="2400" b="1" dirty="0">
                <a:latin typeface="Symbol" pitchFamily="18" charset="2"/>
              </a:rPr>
              <a:t>           </a:t>
            </a:r>
            <a:r>
              <a:rPr lang="fr-CH" sz="2400" b="1" dirty="0" err="1">
                <a:latin typeface="Symbol" pitchFamily="18" charset="2"/>
              </a:rPr>
              <a:t>f</a:t>
            </a:r>
            <a:r>
              <a:rPr lang="fr-CH" sz="2400" b="1" dirty="0" err="1"/>
              <a:t>t</a:t>
            </a:r>
            <a:r>
              <a:rPr lang="fr-CH" sz="2400" b="1" dirty="0"/>
              <a:t>  [</a:t>
            </a:r>
            <a:r>
              <a:rPr lang="fr-CH" sz="2400" b="1" dirty="0" smtClean="0"/>
              <a:t>n/m</a:t>
            </a:r>
            <a:r>
              <a:rPr lang="fr-CH" sz="2400" b="1" baseline="30000" dirty="0" smtClean="0"/>
              <a:t>2</a:t>
            </a:r>
            <a:r>
              <a:rPr lang="fr-CH" sz="2400" b="1" dirty="0"/>
              <a:t>]</a:t>
            </a:r>
            <a:r>
              <a:rPr lang="fr-CH" sz="2400" b="1" baseline="30000" dirty="0"/>
              <a:t> 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428750" y="5429250"/>
            <a:ext cx="28575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5715000" y="5500688"/>
            <a:ext cx="2786063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4" name="ZoneTexte 9"/>
          <p:cNvSpPr txBox="1">
            <a:spLocks noChangeArrowheads="1"/>
          </p:cNvSpPr>
          <p:nvPr/>
        </p:nvSpPr>
        <p:spPr bwMode="auto">
          <a:xfrm>
            <a:off x="5000625" y="1000125"/>
            <a:ext cx="785813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400" b="1"/>
              <a:t>B</a:t>
            </a:r>
            <a:r>
              <a:rPr lang="fr-CH" sz="2400" b="1" baseline="-25000"/>
              <a:t>c2</a:t>
            </a:r>
            <a:r>
              <a:rPr lang="fr-CH" sz="2400" b="1"/>
              <a:t>*</a:t>
            </a:r>
          </a:p>
          <a:p>
            <a:r>
              <a:rPr lang="fr-CH" sz="2400" b="1"/>
              <a:t>[T]</a:t>
            </a:r>
          </a:p>
          <a:p>
            <a:endParaRPr lang="fr-CH" sz="2400" b="1"/>
          </a:p>
        </p:txBody>
      </p:sp>
      <p:sp>
        <p:nvSpPr>
          <p:cNvPr id="34825" name="ZoneTexte 10"/>
          <p:cNvSpPr txBox="1">
            <a:spLocks noChangeArrowheads="1"/>
          </p:cNvSpPr>
          <p:nvPr/>
        </p:nvSpPr>
        <p:spPr bwMode="auto">
          <a:xfrm>
            <a:off x="2143125" y="1500188"/>
            <a:ext cx="200025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b="1"/>
              <a:t>Binary Nb</a:t>
            </a:r>
            <a:r>
              <a:rPr lang="fr-CH" b="1" baseline="-25000"/>
              <a:t>3</a:t>
            </a:r>
            <a:r>
              <a:rPr lang="fr-CH" b="1"/>
              <a:t>Sn</a:t>
            </a:r>
          </a:p>
          <a:p>
            <a:r>
              <a:rPr lang="fr-CH" b="1"/>
              <a:t>10’000 filaments</a:t>
            </a:r>
          </a:p>
        </p:txBody>
      </p:sp>
      <p:sp>
        <p:nvSpPr>
          <p:cNvPr id="34826" name="Rectangle 11"/>
          <p:cNvSpPr>
            <a:spLocks noChangeArrowheads="1"/>
          </p:cNvSpPr>
          <p:nvPr/>
        </p:nvSpPr>
        <p:spPr bwMode="auto">
          <a:xfrm>
            <a:off x="6143625" y="1071563"/>
            <a:ext cx="2143125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b="1"/>
              <a:t>Binary Nb</a:t>
            </a:r>
            <a:r>
              <a:rPr lang="fr-CH" b="1" baseline="-25000"/>
              <a:t>3</a:t>
            </a:r>
            <a:r>
              <a:rPr lang="fr-CH" b="1"/>
              <a:t>Sn</a:t>
            </a:r>
          </a:p>
          <a:p>
            <a:r>
              <a:rPr lang="fr-CH" b="1"/>
              <a:t>10’000 filaments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2928938"/>
            <a:ext cx="1285875" cy="7080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000" b="1" dirty="0">
                <a:latin typeface="Arial Narrow" pitchFamily="34" charset="0"/>
                <a:cs typeface="Arial" pitchFamily="34" charset="0"/>
              </a:rPr>
              <a:t>E =14 MeV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000" b="1" dirty="0">
                <a:latin typeface="Arial Narrow" pitchFamily="34" charset="0"/>
                <a:cs typeface="Arial" pitchFamily="34" charset="0"/>
              </a:rPr>
              <a:t>T</a:t>
            </a:r>
            <a:r>
              <a:rPr lang="fr-CH" sz="2000" b="1" baseline="-25000" dirty="0">
                <a:latin typeface="Arial Narrow" pitchFamily="34" charset="0"/>
                <a:cs typeface="Arial" pitchFamily="34" charset="0"/>
              </a:rPr>
              <a:t>irr</a:t>
            </a:r>
            <a:r>
              <a:rPr lang="fr-CH" sz="2000" b="1" dirty="0">
                <a:latin typeface="Arial Narrow" pitchFamily="34" charset="0"/>
                <a:cs typeface="Arial" pitchFamily="34" charset="0"/>
              </a:rPr>
              <a:t> = 300K</a:t>
            </a:r>
          </a:p>
        </p:txBody>
      </p:sp>
      <p:sp>
        <p:nvSpPr>
          <p:cNvPr id="34828" name="Rectangle 11"/>
          <p:cNvSpPr>
            <a:spLocks noChangeArrowheads="1"/>
          </p:cNvSpPr>
          <p:nvPr/>
        </p:nvSpPr>
        <p:spPr bwMode="auto">
          <a:xfrm>
            <a:off x="2643188" y="214313"/>
            <a:ext cx="4856162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H" sz="2400" b="1">
                <a:latin typeface="Calibri" pitchFamily="34" charset="0"/>
              </a:rPr>
              <a:t>Binary Nb</a:t>
            </a:r>
            <a:r>
              <a:rPr lang="fr-CH" sz="2400" b="1" baseline="-25000">
                <a:latin typeface="Calibri" pitchFamily="34" charset="0"/>
              </a:rPr>
              <a:t>3</a:t>
            </a:r>
            <a:r>
              <a:rPr lang="fr-CH" sz="2400" b="1">
                <a:latin typeface="Calibri" pitchFamily="34" charset="0"/>
              </a:rPr>
              <a:t>Sn wire (10’000 filaments</a:t>
            </a:r>
            <a:r>
              <a:rPr lang="fr-CH" b="1">
                <a:latin typeface="Calibri" pitchFamily="34" charset="0"/>
              </a:rPr>
              <a:t>)</a:t>
            </a:r>
          </a:p>
        </p:txBody>
      </p:sp>
      <p:sp>
        <p:nvSpPr>
          <p:cNvPr id="34829" name="Rectangle 12"/>
          <p:cNvSpPr>
            <a:spLocks noChangeArrowheads="1"/>
          </p:cNvSpPr>
          <p:nvPr/>
        </p:nvSpPr>
        <p:spPr bwMode="auto">
          <a:xfrm>
            <a:off x="6500813" y="6211888"/>
            <a:ext cx="200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 sz="800" b="1">
              <a:latin typeface="Arial Narrow" pitchFamily="34" charset="0"/>
            </a:endParaRPr>
          </a:p>
          <a:p>
            <a:r>
              <a:rPr lang="fr-CH" sz="1400" b="1">
                <a:latin typeface="Arial Narrow" pitchFamily="34" charset="0"/>
              </a:rPr>
              <a:t>F. Weiss et al. IEEE Trans.</a:t>
            </a:r>
          </a:p>
          <a:p>
            <a:r>
              <a:rPr lang="fr-CH" sz="1400" b="1">
                <a:latin typeface="Arial Narrow" pitchFamily="34" charset="0"/>
              </a:rPr>
              <a:t> Magn., MAG-23(1987)976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12</a:t>
            </a:fld>
            <a:endParaRPr lang="fr-CH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287" t="3780" r="9935" b="13850"/>
          <a:stretch>
            <a:fillRect/>
          </a:stretch>
        </p:blipFill>
        <p:spPr bwMode="auto">
          <a:xfrm>
            <a:off x="0" y="548680"/>
            <a:ext cx="869877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164288" y="3070701"/>
            <a:ext cx="197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0000CC"/>
                </a:solidFill>
              </a:rPr>
              <a:t>H. Weber at al. 1986</a:t>
            </a:r>
            <a:endParaRPr lang="fr-CH" sz="2400" b="1" dirty="0">
              <a:solidFill>
                <a:srgbClr val="0000CC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627784" y="4005064"/>
            <a:ext cx="0" cy="504056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3995936" y="4149080"/>
            <a:ext cx="0" cy="504056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123728" y="485986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alloyed           binary</a:t>
            </a:r>
            <a:endParaRPr lang="en-US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7544" y="188640"/>
            <a:ext cx="828092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Binary and ternary alloyed Nb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Sn wires (bronze route)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2627784" y="2852936"/>
            <a:ext cx="129614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555776" y="2411596"/>
            <a:ext cx="15121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H" b="1" smtClean="0">
                <a:latin typeface="Arial" pitchFamily="34" charset="0"/>
                <a:cs typeface="Arial" pitchFamily="34" charset="0"/>
              </a:rPr>
              <a:t>Factor 5 - 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6</a:t>
            </a:r>
            <a:endParaRPr lang="fr-CH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oneTexte 1"/>
          <p:cNvSpPr txBox="1">
            <a:spLocks noChangeArrowheads="1"/>
          </p:cNvSpPr>
          <p:nvPr/>
        </p:nvSpPr>
        <p:spPr bwMode="auto">
          <a:xfrm>
            <a:off x="1475656" y="1530796"/>
            <a:ext cx="52863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400" b="1" dirty="0"/>
              <a:t>______________________________</a:t>
            </a:r>
          </a:p>
          <a:p>
            <a:r>
              <a:rPr lang="fr-CH" sz="2400" b="1" dirty="0"/>
              <a:t>	</a:t>
            </a:r>
            <a:r>
              <a:rPr lang="fr-CH" sz="2000" b="1" dirty="0"/>
              <a:t>Wire </a:t>
            </a:r>
            <a:r>
              <a:rPr lang="fr-CH" sz="2000" b="1" dirty="0">
                <a:latin typeface="Symbol" pitchFamily="18" charset="2"/>
              </a:rPr>
              <a:t>   		            </a:t>
            </a:r>
            <a:r>
              <a:rPr lang="fr-CH" sz="2000" b="1" dirty="0" err="1" smtClean="0">
                <a:solidFill>
                  <a:srgbClr val="0033CC"/>
                </a:solidFill>
                <a:latin typeface="Symbol" pitchFamily="18" charset="2"/>
              </a:rPr>
              <a:t>f</a:t>
            </a:r>
            <a:r>
              <a:rPr lang="fr-CH" sz="2000" b="1" dirty="0" err="1" smtClean="0">
                <a:solidFill>
                  <a:srgbClr val="0033CC"/>
                </a:solidFill>
              </a:rPr>
              <a:t>t</a:t>
            </a:r>
            <a:r>
              <a:rPr lang="fr-CH" sz="2000" b="1" baseline="-25000" dirty="0" err="1" smtClean="0">
                <a:solidFill>
                  <a:srgbClr val="0033CC"/>
                </a:solidFill>
              </a:rPr>
              <a:t>maximum</a:t>
            </a:r>
            <a:endParaRPr lang="fr-CH" sz="2000" b="1" dirty="0"/>
          </a:p>
          <a:p>
            <a:r>
              <a:rPr lang="fr-CH" sz="2000" b="1" dirty="0"/>
              <a:t>Binary Nb</a:t>
            </a:r>
            <a:r>
              <a:rPr lang="fr-CH" sz="2000" b="1" baseline="-25000" dirty="0"/>
              <a:t>3</a:t>
            </a:r>
            <a:r>
              <a:rPr lang="fr-CH" sz="2000" b="1" dirty="0"/>
              <a:t>Sn wire	   8    x 10</a:t>
            </a:r>
            <a:r>
              <a:rPr lang="fr-CH" sz="2000" b="1" baseline="30000" dirty="0"/>
              <a:t>17 </a:t>
            </a:r>
            <a:r>
              <a:rPr lang="fr-CH" sz="2000" b="1" dirty="0"/>
              <a:t>n/cm</a:t>
            </a:r>
            <a:r>
              <a:rPr lang="fr-CH" sz="2000" b="1" baseline="30000" dirty="0"/>
              <a:t>2</a:t>
            </a:r>
          </a:p>
          <a:p>
            <a:r>
              <a:rPr lang="fr-CH" sz="2000" b="1" dirty="0">
                <a:solidFill>
                  <a:srgbClr val="FF0000"/>
                </a:solidFill>
              </a:rPr>
              <a:t>Ti</a:t>
            </a:r>
            <a:r>
              <a:rPr lang="fr-CH" sz="2000" b="1" dirty="0"/>
              <a:t> alloyed Nb</a:t>
            </a:r>
            <a:r>
              <a:rPr lang="fr-CH" sz="2000" b="1" baseline="-25000" dirty="0"/>
              <a:t>3</a:t>
            </a:r>
            <a:r>
              <a:rPr lang="fr-CH" sz="2000" b="1" dirty="0"/>
              <a:t>Sn wire	   </a:t>
            </a:r>
            <a:r>
              <a:rPr lang="fr-CH" sz="2000" b="1" dirty="0" smtClean="0">
                <a:solidFill>
                  <a:srgbClr val="FF0000"/>
                </a:solidFill>
              </a:rPr>
              <a:t>1.5</a:t>
            </a:r>
            <a:r>
              <a:rPr lang="fr-CH" sz="2000" b="1" dirty="0" smtClean="0"/>
              <a:t> </a:t>
            </a:r>
            <a:r>
              <a:rPr lang="fr-CH" sz="2000" b="1" dirty="0"/>
              <a:t>x 10</a:t>
            </a:r>
            <a:r>
              <a:rPr lang="fr-CH" sz="2000" b="1" baseline="30000" dirty="0"/>
              <a:t>17</a:t>
            </a:r>
            <a:r>
              <a:rPr lang="fr-CH" sz="2000" b="1" dirty="0"/>
              <a:t> n/cm</a:t>
            </a:r>
            <a:r>
              <a:rPr lang="fr-CH" sz="2000" b="1" baseline="30000" dirty="0"/>
              <a:t>2</a:t>
            </a:r>
          </a:p>
          <a:p>
            <a:r>
              <a:rPr lang="fr-CH" sz="2000" b="1" dirty="0">
                <a:solidFill>
                  <a:srgbClr val="0033CC"/>
                </a:solidFill>
              </a:rPr>
              <a:t>Ta</a:t>
            </a:r>
            <a:r>
              <a:rPr lang="fr-CH" sz="2000" b="1" dirty="0"/>
              <a:t> alloyed Nb</a:t>
            </a:r>
            <a:r>
              <a:rPr lang="fr-CH" sz="2000" b="1" baseline="-25000" dirty="0"/>
              <a:t>3</a:t>
            </a:r>
            <a:r>
              <a:rPr lang="fr-CH" sz="2000" b="1" dirty="0"/>
              <a:t>Sn wire 	   </a:t>
            </a:r>
            <a:r>
              <a:rPr lang="fr-CH" sz="2000" b="1" dirty="0" smtClean="0">
                <a:solidFill>
                  <a:srgbClr val="0033CC"/>
                </a:solidFill>
              </a:rPr>
              <a:t>1.5</a:t>
            </a:r>
            <a:r>
              <a:rPr lang="fr-CH" sz="2000" b="1" dirty="0" smtClean="0"/>
              <a:t> </a:t>
            </a:r>
            <a:r>
              <a:rPr lang="fr-CH" sz="2000" b="1" dirty="0"/>
              <a:t>x 10</a:t>
            </a:r>
            <a:r>
              <a:rPr lang="fr-CH" sz="2000" b="1" baseline="30000" dirty="0"/>
              <a:t>17</a:t>
            </a:r>
            <a:r>
              <a:rPr lang="fr-CH" sz="2000" b="1" dirty="0"/>
              <a:t> </a:t>
            </a:r>
            <a:r>
              <a:rPr lang="fr-CH" sz="2000" b="1" dirty="0" smtClean="0"/>
              <a:t>n/cm</a:t>
            </a:r>
            <a:r>
              <a:rPr lang="fr-CH" sz="2000" b="1" baseline="30000" dirty="0" smtClean="0"/>
              <a:t>25</a:t>
            </a:r>
            <a:endParaRPr lang="fr-CH" sz="2400" b="1" baseline="-25000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37891" name="ZoneTexte 2"/>
          <p:cNvSpPr txBox="1">
            <a:spLocks noChangeArrowheads="1"/>
          </p:cNvSpPr>
          <p:nvPr/>
        </p:nvSpPr>
        <p:spPr bwMode="auto">
          <a:xfrm>
            <a:off x="571500" y="285750"/>
            <a:ext cx="8215313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400" b="1" dirty="0"/>
              <a:t>Alloyed Nb</a:t>
            </a:r>
            <a:r>
              <a:rPr lang="fr-CH" sz="2400" b="1" baseline="-25000" dirty="0"/>
              <a:t>3</a:t>
            </a:r>
            <a:r>
              <a:rPr lang="fr-CH" sz="2400" b="1" dirty="0"/>
              <a:t>Sn wires: J</a:t>
            </a:r>
            <a:r>
              <a:rPr lang="fr-CH" sz="2400" b="1" baseline="-25000" dirty="0"/>
              <a:t>c</a:t>
            </a:r>
            <a:r>
              <a:rPr lang="fr-CH" sz="2400" b="1" dirty="0"/>
              <a:t> more sensitive to irradiation </a:t>
            </a:r>
          </a:p>
        </p:txBody>
      </p:sp>
      <p:sp>
        <p:nvSpPr>
          <p:cNvPr id="37892" name="ZoneTexte 3"/>
          <p:cNvSpPr txBox="1">
            <a:spLocks noChangeArrowheads="1"/>
          </p:cNvSpPr>
          <p:nvPr/>
        </p:nvSpPr>
        <p:spPr bwMode="auto">
          <a:xfrm>
            <a:off x="214313" y="4143375"/>
            <a:ext cx="80724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3) At </a:t>
            </a:r>
            <a:r>
              <a:rPr lang="en-US" sz="2000" b="1" dirty="0">
                <a:latin typeface="Symbol" pitchFamily="18" charset="2"/>
                <a:cs typeface="Arial" pitchFamily="34" charset="0"/>
              </a:rPr>
              <a:t>f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t =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x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17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n/cm</a:t>
            </a:r>
            <a:r>
              <a:rPr lang="en-US" sz="20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       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/I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co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for binary Nb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Sn wire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than before irradiation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       but: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       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/I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co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for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alloyed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Nb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Sn wires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similar than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before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irradiation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7" name="ZoneTexte 13"/>
          <p:cNvSpPr txBox="1">
            <a:spLocks noChangeArrowheads="1"/>
          </p:cNvSpPr>
          <p:nvPr/>
        </p:nvSpPr>
        <p:spPr bwMode="auto">
          <a:xfrm>
            <a:off x="214313" y="1280954"/>
            <a:ext cx="8715375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AutoNum type="arabicParenR"/>
            </a:pP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Maximum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/I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co </a:t>
            </a:r>
            <a:r>
              <a:rPr lang="fr-CH" sz="2000" b="1" dirty="0">
                <a:latin typeface="Arial" pitchFamily="34" charset="0"/>
                <a:cs typeface="Arial" pitchFamily="34" charset="0"/>
              </a:rPr>
              <a:t>and B</a:t>
            </a:r>
            <a:r>
              <a:rPr lang="fr-CH" sz="2000" b="1" baseline="-25000" dirty="0">
                <a:latin typeface="Arial" pitchFamily="34" charset="0"/>
                <a:cs typeface="Arial" pitchFamily="34" charset="0"/>
              </a:rPr>
              <a:t>c2</a:t>
            </a:r>
            <a:r>
              <a:rPr lang="fr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fr-CH" sz="2000" b="1" dirty="0">
                <a:latin typeface="Arial" pitchFamily="34" charset="0"/>
                <a:cs typeface="Arial" pitchFamily="34" charset="0"/>
              </a:rPr>
              <a:t>alloyed Nb</a:t>
            </a:r>
            <a:r>
              <a:rPr lang="fr-CH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CH" sz="2000" b="1" dirty="0">
                <a:latin typeface="Arial" pitchFamily="34" charset="0"/>
                <a:cs typeface="Arial" pitchFamily="34" charset="0"/>
              </a:rPr>
              <a:t>Sn 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wires: </a:t>
            </a:r>
          </a:p>
          <a:p>
            <a:pPr marL="457200" indent="-457200"/>
            <a:r>
              <a:rPr lang="fr-CH" sz="20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fr-CH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≈ 5 - 6 x </a:t>
            </a:r>
            <a:r>
              <a:rPr lang="fr-CH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lower</a:t>
            </a:r>
            <a:r>
              <a:rPr lang="fr-CH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fluence </a:t>
            </a:r>
            <a:r>
              <a:rPr lang="fr-CH" sz="2000" b="1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CH" sz="2000" b="1" dirty="0" err="1" smtClean="0">
                <a:latin typeface="Arial" pitchFamily="34" charset="0"/>
                <a:cs typeface="Arial" pitchFamily="34" charset="0"/>
              </a:rPr>
              <a:t>binary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 wires  </a:t>
            </a:r>
            <a:endParaRPr lang="fr-CH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ZoneTexte 20"/>
          <p:cNvSpPr txBox="1">
            <a:spLocks noChangeArrowheads="1"/>
          </p:cNvSpPr>
          <p:nvPr/>
        </p:nvSpPr>
        <p:spPr bwMode="auto">
          <a:xfrm>
            <a:off x="214313" y="3357563"/>
            <a:ext cx="8929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000" b="1" dirty="0">
                <a:latin typeface="Arial" pitchFamily="34" charset="0"/>
                <a:cs typeface="Arial" pitchFamily="34" charset="0"/>
              </a:rPr>
              <a:t>2)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At </a:t>
            </a:r>
            <a:r>
              <a:rPr lang="en-US" sz="2000" b="1" dirty="0" err="1">
                <a:solidFill>
                  <a:srgbClr val="0033CC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en-US" sz="2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baseline="-250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000" b="1" baseline="-25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the increase </a:t>
            </a:r>
            <a:r>
              <a:rPr lang="en-US" sz="2000" b="1" dirty="0">
                <a:solidFill>
                  <a:srgbClr val="0033CC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(I</a:t>
            </a:r>
            <a:r>
              <a:rPr lang="en-US" sz="2000" b="1" baseline="-25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/I</a:t>
            </a:r>
            <a:r>
              <a:rPr lang="en-US" sz="2000" b="1" baseline="-25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dirty="0">
                <a:solidFill>
                  <a:srgbClr val="0033CC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(B</a:t>
            </a:r>
            <a:r>
              <a:rPr lang="en-US" sz="2000" b="1" baseline="-25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c2</a:t>
            </a:r>
            <a:r>
              <a:rPr lang="en-US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is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lower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for alloyed Nb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Sn wires 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C6C73-C165-4076-A0AE-1EAA57483FB9}" type="slidenum">
              <a:rPr lang="fr-CH" smtClean="0"/>
              <a:pPr>
                <a:defRPr/>
              </a:pPr>
              <a:t>14</a:t>
            </a:fld>
            <a:endParaRPr lang="fr-CH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0162" y="-57074"/>
            <a:ext cx="6402362" cy="67776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en-US" altLang="ja-JP" sz="2400" b="1" dirty="0" smtClean="0">
                <a:solidFill>
                  <a:schemeClr val="tx2"/>
                </a:solidFill>
              </a:rPr>
              <a:t>Neutron Irradiation at KUR Kyoto Univ. Reactor)</a:t>
            </a:r>
            <a:endParaRPr lang="ja-JP" altLang="en-US" sz="2400" b="1" dirty="0">
              <a:solidFill>
                <a:schemeClr val="tx2"/>
              </a:solidFill>
            </a:endParaRPr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107504" y="989790"/>
            <a:ext cx="6680200" cy="121507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ja-JP" altLang="en-US" sz="2000" b="1" dirty="0" smtClean="0"/>
              <a:t>５</a:t>
            </a:r>
            <a:r>
              <a:rPr lang="en-US" altLang="ja-JP" sz="2000" b="1" dirty="0" smtClean="0"/>
              <a:t>MW max. thermal power</a:t>
            </a:r>
          </a:p>
          <a:p>
            <a:pPr>
              <a:lnSpc>
                <a:spcPct val="80000"/>
              </a:lnSpc>
            </a:pPr>
            <a:r>
              <a:rPr lang="en-US" altLang="ja-JP" sz="2000" b="1" dirty="0" smtClean="0"/>
              <a:t>Irradiation cryostat close to reactor core</a:t>
            </a:r>
          </a:p>
          <a:p>
            <a:pPr>
              <a:lnSpc>
                <a:spcPct val="80000"/>
              </a:lnSpc>
            </a:pPr>
            <a:r>
              <a:rPr lang="en-US" altLang="ja-JP" sz="2000" b="1" dirty="0" smtClean="0"/>
              <a:t>Sample cool down by He gas loop: </a:t>
            </a:r>
            <a:r>
              <a:rPr lang="en-US" altLang="ja-JP" sz="2000" b="1" dirty="0" smtClean="0">
                <a:solidFill>
                  <a:srgbClr val="3366FF"/>
                </a:solidFill>
              </a:rPr>
              <a:t>10K – 20K</a:t>
            </a:r>
          </a:p>
          <a:p>
            <a:pPr marL="342900" lvl="1" indent="-342900">
              <a:lnSpc>
                <a:spcPct val="80000"/>
              </a:lnSpc>
              <a:buFont typeface="Arial"/>
              <a:buChar char="•"/>
            </a:pPr>
            <a:r>
              <a:rPr lang="en-US" altLang="ja-JP" sz="2000" b="1" dirty="0" smtClean="0"/>
              <a:t>Fast neutron flux (En&gt;0.1MeV): 1.4x10</a:t>
            </a:r>
            <a:r>
              <a:rPr lang="en-US" altLang="ja-JP" sz="2000" b="1" baseline="30000" dirty="0" smtClean="0"/>
              <a:t>15</a:t>
            </a:r>
            <a:r>
              <a:rPr lang="en-US" altLang="ja-JP" sz="2000" b="1" dirty="0" smtClean="0"/>
              <a:t> n/m</a:t>
            </a:r>
            <a:r>
              <a:rPr lang="en-US" altLang="ja-JP" sz="2000" b="1" baseline="30000" dirty="0" smtClean="0"/>
              <a:t>2</a:t>
            </a:r>
            <a:r>
              <a:rPr lang="en-US" altLang="ja-JP" sz="2000" b="1" dirty="0" smtClean="0"/>
              <a:t>/s@1MW</a:t>
            </a:r>
            <a:endParaRPr lang="ja-JP" altLang="en-US" sz="2000" b="1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588452" y="2495727"/>
            <a:ext cx="303167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ja-JP" sz="1200" dirty="0" smtClean="0">
                <a:effectLst/>
              </a:rPr>
              <a:t>M</a:t>
            </a:r>
            <a:r>
              <a:rPr lang="en-US" altLang="ja-JP" sz="1200" dirty="0">
                <a:effectLst/>
              </a:rPr>
              <a:t>. Okada et al., NIM A463 (2001) pp213-219 </a:t>
            </a:r>
          </a:p>
        </p:txBody>
      </p:sp>
      <p:pic>
        <p:nvPicPr>
          <p:cNvPr id="20" name="Picture 4" descr="P101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2239046"/>
            <a:ext cx="4683820" cy="4353988"/>
          </a:xfrm>
          <a:prstGeom prst="rect">
            <a:avLst/>
          </a:prstGeom>
          <a:noFill/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4678" y="4715461"/>
            <a:ext cx="2757487" cy="187757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255713" y="2129014"/>
            <a:ext cx="892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065" tIns="45533" rIns="91065" bIns="45533">
            <a:prstTxWarp prst="textNoShape">
              <a:avLst/>
            </a:prstTxWarp>
            <a:spAutoFit/>
          </a:bodyPr>
          <a:lstStyle/>
          <a:p>
            <a:pPr defTabSz="909638"/>
            <a:r>
              <a:rPr lang="en-US" altLang="ja-JP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reactor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357438" y="3486150"/>
            <a:ext cx="1212511" cy="36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065" tIns="45533" rIns="91065" bIns="45533">
            <a:prstTxWarp prst="textNoShape">
              <a:avLst/>
            </a:prstTxWarp>
            <a:spAutoFit/>
          </a:bodyPr>
          <a:lstStyle/>
          <a:p>
            <a:pPr defTabSz="909638"/>
            <a:r>
              <a:rPr lang="en-US" altLang="ja-JP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Cryogenics</a:t>
            </a: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2357438" y="3855104"/>
            <a:ext cx="1212511" cy="593725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388102" y="25400"/>
            <a:ext cx="2770188" cy="2406650"/>
            <a:chOff x="4082" y="2478"/>
            <a:chExt cx="1745" cy="1516"/>
          </a:xfrm>
        </p:grpSpPr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2" y="2478"/>
              <a:ext cx="1678" cy="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4887" y="3821"/>
              <a:ext cx="9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dirty="0">
                  <a:effectLst/>
                </a:rPr>
                <a:t>KUR-TR287 (1987)</a:t>
              </a:r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 flipV="1">
              <a:off x="4944" y="256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4967" y="3203"/>
              <a:ext cx="39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000" dirty="0">
                  <a:effectLst/>
                </a:rPr>
                <a:t>0.1MeV</a:t>
              </a:r>
            </a:p>
          </p:txBody>
        </p:sp>
      </p:grp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9739" y="2772726"/>
            <a:ext cx="3100387" cy="188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ZoneTexte 16"/>
          <p:cNvSpPr txBox="1"/>
          <p:nvPr/>
        </p:nvSpPr>
        <p:spPr>
          <a:xfrm>
            <a:off x="0" y="611396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 smtClean="0">
                <a:solidFill>
                  <a:srgbClr val="0000CC"/>
                </a:solidFill>
              </a:rPr>
              <a:t>Tatsuchi</a:t>
            </a:r>
            <a:r>
              <a:rPr lang="fr-CH" b="1" dirty="0" smtClean="0">
                <a:solidFill>
                  <a:srgbClr val="0000CC"/>
                </a:solidFill>
              </a:rPr>
              <a:t> </a:t>
            </a:r>
            <a:r>
              <a:rPr lang="fr-CH" b="1" dirty="0" err="1" smtClean="0">
                <a:solidFill>
                  <a:srgbClr val="0000CC"/>
                </a:solidFill>
              </a:rPr>
              <a:t>Nakamoto</a:t>
            </a:r>
            <a:endParaRPr lang="fr-CH" b="1" dirty="0">
              <a:solidFill>
                <a:srgbClr val="0000CC"/>
              </a:solidFill>
            </a:endParaRP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15</a:t>
            </a:fld>
            <a:endParaRPr lang="fr-CH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REMM'12, Fermilab, 13.-15.2.12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16</a:t>
            </a:fld>
            <a:endParaRPr lang="fr-CH"/>
          </a:p>
        </p:txBody>
      </p:sp>
      <p:sp>
        <p:nvSpPr>
          <p:cNvPr id="4" name="ZoneTexte 3"/>
          <p:cNvSpPr txBox="1"/>
          <p:nvPr/>
        </p:nvSpPr>
        <p:spPr>
          <a:xfrm>
            <a:off x="1835696" y="2132856"/>
            <a:ext cx="568863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latin typeface="Arial" pitchFamily="34" charset="0"/>
                <a:cs typeface="Arial" pitchFamily="34" charset="0"/>
              </a:rPr>
              <a:t>Volume expansion of irradiated Nb</a:t>
            </a:r>
            <a:r>
              <a:rPr lang="fr-CH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Sn</a:t>
            </a:r>
            <a:endParaRPr lang="fr-CH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2856" t="5861" r="6391" b="14760"/>
          <a:stretch>
            <a:fillRect/>
          </a:stretch>
        </p:blipFill>
        <p:spPr bwMode="auto">
          <a:xfrm>
            <a:off x="2555776" y="1052737"/>
            <a:ext cx="384471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23528" y="476672"/>
            <a:ext cx="842493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Volume expansion in irradiated Nb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551712" y="2492896"/>
            <a:ext cx="2196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err="1" smtClean="0">
                <a:latin typeface="Arial Narrow" pitchFamily="34" charset="0"/>
              </a:rPr>
              <a:t>Scaling</a:t>
            </a:r>
            <a:r>
              <a:rPr lang="fr-CH" sz="2000" b="1" dirty="0" smtClean="0">
                <a:latin typeface="Arial Narrow" pitchFamily="34" charset="0"/>
              </a:rPr>
              <a:t> </a:t>
            </a:r>
            <a:r>
              <a:rPr lang="fr-CH" sz="2000" b="1" dirty="0" err="1" smtClean="0">
                <a:latin typeface="Arial Narrow" pitchFamily="34" charset="0"/>
              </a:rPr>
              <a:t>law</a:t>
            </a:r>
            <a:r>
              <a:rPr lang="fr-CH" sz="2000" b="1" dirty="0" smtClean="0">
                <a:latin typeface="Arial Narrow" pitchFamily="34" charset="0"/>
              </a:rPr>
              <a:t> </a:t>
            </a:r>
            <a:r>
              <a:rPr lang="fr-CH" sz="2000" b="1" dirty="0" err="1" smtClean="0">
                <a:latin typeface="Arial Narrow" pitchFamily="34" charset="0"/>
              </a:rPr>
              <a:t>between</a:t>
            </a:r>
            <a:r>
              <a:rPr lang="fr-CH" sz="2000" b="1" dirty="0" smtClean="0">
                <a:latin typeface="Arial Narrow" pitchFamily="34" charset="0"/>
              </a:rPr>
              <a:t> various sources </a:t>
            </a:r>
          </a:p>
          <a:p>
            <a:r>
              <a:rPr lang="fr-CH" sz="2000" b="1" dirty="0" smtClean="0">
                <a:latin typeface="Arial Narrow" pitchFamily="34" charset="0"/>
              </a:rPr>
              <a:t>not </a:t>
            </a:r>
            <a:r>
              <a:rPr lang="fr-CH" sz="2000" b="1" dirty="0" err="1" smtClean="0">
                <a:latin typeface="Arial Narrow" pitchFamily="34" charset="0"/>
              </a:rPr>
              <a:t>yet</a:t>
            </a:r>
            <a:r>
              <a:rPr lang="fr-CH" sz="2000" b="1" dirty="0" smtClean="0">
                <a:latin typeface="Arial Narrow" pitchFamily="34" charset="0"/>
              </a:rPr>
              <a:t> </a:t>
            </a:r>
            <a:r>
              <a:rPr lang="fr-CH" sz="2000" b="1" dirty="0" err="1" smtClean="0">
                <a:latin typeface="Arial Narrow" pitchFamily="34" charset="0"/>
              </a:rPr>
              <a:t>investigated</a:t>
            </a:r>
            <a:endParaRPr lang="fr-CH" sz="2000" b="1" dirty="0">
              <a:latin typeface="Arial Narrow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17</a:t>
            </a:fld>
            <a:endParaRPr lang="fr-CH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3563888" y="1988840"/>
            <a:ext cx="0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491880" y="2132856"/>
            <a:ext cx="1440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1907704" y="2132856"/>
            <a:ext cx="1584176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55576" y="3707740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     0.5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x 10</a:t>
            </a:r>
            <a:r>
              <a:rPr lang="fr-CH" b="1" baseline="30000" dirty="0" smtClean="0">
                <a:latin typeface="Arial" pitchFamily="34" charset="0"/>
                <a:cs typeface="Arial" pitchFamily="34" charset="0"/>
              </a:rPr>
              <a:t>22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n/m</a:t>
            </a:r>
            <a:r>
              <a:rPr lang="fr-CH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endParaRPr lang="fr-CH" b="1" dirty="0" smtClean="0"/>
          </a:p>
          <a:p>
            <a:r>
              <a:rPr lang="fr-CH" sz="24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fr-CH" sz="2400" b="1" dirty="0" smtClean="0">
                <a:latin typeface="Symbol" pitchFamily="18" charset="2"/>
                <a:cs typeface="Arial" pitchFamily="34" charset="0"/>
              </a:rPr>
              <a:t> 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≈ 0.02%</a:t>
            </a:r>
            <a:endParaRPr lang="fr-CH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51520" y="5517232"/>
            <a:ext cx="8496944" cy="923330"/>
          </a:xfrm>
          <a:prstGeom prst="rect">
            <a:avLst/>
          </a:prstGeom>
          <a:solidFill>
            <a:srgbClr val="E7FA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At  5 x 10</a:t>
            </a:r>
            <a:r>
              <a:rPr lang="fr-CH" b="1" baseline="30000" dirty="0" smtClean="0">
                <a:latin typeface="Arial" pitchFamily="34" charset="0"/>
                <a:cs typeface="Arial" pitchFamily="34" charset="0"/>
              </a:rPr>
              <a:t>21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n/m</a:t>
            </a:r>
            <a:r>
              <a:rPr lang="fr-CH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, close to the maximum of J</a:t>
            </a:r>
            <a:r>
              <a:rPr lang="fr-CH" b="1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vs. </a:t>
            </a:r>
            <a:r>
              <a:rPr lang="fr-CH" b="1" dirty="0" err="1" smtClean="0">
                <a:latin typeface="Symbol" pitchFamily="18" charset="2"/>
                <a:cs typeface="Arial" pitchFamily="34" charset="0"/>
              </a:rPr>
              <a:t>F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,  the volume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expansion of Nb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Sn is ≈ 0.5%.   Does this have effects on the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internal stresses, and thus on J</a:t>
            </a:r>
            <a:r>
              <a:rPr lang="en-US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the wires being encapsulated?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15617" y="1696447"/>
            <a:ext cx="6696472" cy="3801041"/>
          </a:xfrm>
          <a:prstGeom prst="rect">
            <a:avLst/>
          </a:prstGeom>
          <a:solidFill>
            <a:srgbClr val="E5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Normal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state resistivity essential for stabilization and quench protection</a:t>
            </a:r>
          </a:p>
          <a:p>
            <a:pPr marL="342900" indent="-342900">
              <a:spcBef>
                <a:spcPct val="50000"/>
              </a:spcBef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In-field resistivity experiments on copper</a:t>
            </a:r>
          </a:p>
          <a:p>
            <a:pPr marL="342900" indent="-342900">
              <a:spcBef>
                <a:spcPct val="50000"/>
              </a:spcBef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Irradiation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must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be done at low temperature (~ 5 K) due to substantial annealing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most low temperature irradiation facilities have been shut down, only one 14 MeV source available in Japan)</a:t>
            </a:r>
          </a:p>
          <a:p>
            <a:pPr marL="342900" indent="-342900">
              <a:spcBef>
                <a:spcPct val="50000"/>
              </a:spcBef>
            </a:pPr>
            <a:endParaRPr lang="en-US" b="1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548680"/>
            <a:ext cx="748883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Effect of irradiation on Cu stabilizer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図 30" descr="TempertureRise.pdf"/>
          <p:cNvPicPr>
            <a:picLocks noChangeAspect="1"/>
          </p:cNvPicPr>
          <p:nvPr/>
        </p:nvPicPr>
        <p:blipFill>
          <a:blip r:embed="rId2" cstate="print"/>
          <a:srcRect t="23819"/>
          <a:stretch>
            <a:fillRect/>
          </a:stretch>
        </p:blipFill>
        <p:spPr bwMode="auto">
          <a:xfrm>
            <a:off x="533401" y="912814"/>
            <a:ext cx="7206951" cy="387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タイトル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l"/>
            <a:r>
              <a:rPr lang="en-US" altLang="ja-JP" sz="3600" b="1" smtClean="0">
                <a:solidFill>
                  <a:srgbClr val="1F497D"/>
                </a:solidFill>
                <a:ea typeface="Calibri" charset="0"/>
                <a:cs typeface="Calibri" charset="0"/>
              </a:rPr>
              <a:t>Why is </a:t>
            </a:r>
            <a:r>
              <a:rPr lang="en-US" altLang="ja-JP" sz="3600" b="1" smtClean="0">
                <a:solidFill>
                  <a:srgbClr val="1F497D"/>
                </a:solidFill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altLang="ja-JP" sz="3600" b="1" smtClean="0">
                <a:solidFill>
                  <a:srgbClr val="1F497D"/>
                </a:solidFill>
                <a:ea typeface="Calibri" charset="0"/>
                <a:cs typeface="Calibri" charset="0"/>
              </a:rPr>
              <a:t> of Stabilizer Important?</a:t>
            </a:r>
          </a:p>
        </p:txBody>
      </p:sp>
      <p:grpSp>
        <p:nvGrpSpPr>
          <p:cNvPr id="2" name="図形グループ 10"/>
          <p:cNvGrpSpPr>
            <a:grpSpLocks/>
          </p:cNvGrpSpPr>
          <p:nvPr/>
        </p:nvGrpSpPr>
        <p:grpSpPr bwMode="auto">
          <a:xfrm>
            <a:off x="304800" y="4437112"/>
            <a:ext cx="8636000" cy="1938338"/>
            <a:chOff x="304800" y="4876800"/>
            <a:chExt cx="8636000" cy="1938338"/>
          </a:xfrm>
        </p:grpSpPr>
        <p:sp>
          <p:nvSpPr>
            <p:cNvPr id="32" name="右矢印 31"/>
            <p:cNvSpPr/>
            <p:nvPr/>
          </p:nvSpPr>
          <p:spPr>
            <a:xfrm>
              <a:off x="304800" y="4964113"/>
              <a:ext cx="728663" cy="598487"/>
            </a:xfrm>
            <a:prstGeom prst="right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FFFFFF"/>
                </a:solidFill>
                <a:ea typeface="Calibri" pitchFamily="-111" charset="0"/>
                <a:cs typeface="Calibri" pitchFamily="-111" charset="0"/>
              </a:endParaRPr>
            </a:p>
          </p:txBody>
        </p:sp>
        <p:sp>
          <p:nvSpPr>
            <p:cNvPr id="44043" name="テキスト ボックス 13"/>
            <p:cNvSpPr txBox="1">
              <a:spLocks noChangeArrowheads="1"/>
            </p:cNvSpPr>
            <p:nvPr/>
          </p:nvSpPr>
          <p:spPr bwMode="auto">
            <a:xfrm>
              <a:off x="1066800" y="4876800"/>
              <a:ext cx="7874000" cy="19383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>
                  <a:solidFill>
                    <a:srgbClr val="FF0000"/>
                  </a:solidFill>
                  <a:ea typeface="Calibri" charset="0"/>
                  <a:cs typeface="Calibri" charset="0"/>
                </a:rPr>
                <a:t>Neutron irradiation test for stabilizers (copper, aluminum) is undoubtedly necessary.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dirty="0">
                  <a:solidFill>
                    <a:prstClr val="black"/>
                  </a:solidFill>
                  <a:ea typeface="Calibri" charset="0"/>
                  <a:cs typeface="Calibri" charset="0"/>
                </a:rPr>
                <a:t>	minimum fluence to start of degradation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dirty="0">
                  <a:solidFill>
                    <a:prstClr val="black"/>
                  </a:solidFill>
                  <a:ea typeface="Calibri" charset="0"/>
                  <a:cs typeface="Calibri" charset="0"/>
                </a:rPr>
                <a:t>	</a:t>
              </a:r>
              <a:r>
                <a:rPr lang="en-US" altLang="ja-JP" sz="2400" dirty="0">
                  <a:solidFill>
                    <a:srgbClr val="000000"/>
                  </a:solidFill>
                  <a:ea typeface="Calibri" charset="0"/>
                  <a:cs typeface="Calibri" charset="0"/>
                </a:rPr>
                <a:t>anneal effect on recovery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dirty="0">
                  <a:solidFill>
                    <a:srgbClr val="000000"/>
                  </a:solidFill>
                  <a:ea typeface="Calibri" charset="0"/>
                  <a:cs typeface="Calibri" charset="0"/>
                </a:rPr>
                <a:t>	R&amp;D of witness sample for the operation</a:t>
              </a:r>
            </a:p>
          </p:txBody>
        </p:sp>
      </p:grpSp>
      <p:sp>
        <p:nvSpPr>
          <p:cNvPr id="44037" name="テキスト ボックス 13"/>
          <p:cNvSpPr txBox="1">
            <a:spLocks noChangeArrowheads="1"/>
          </p:cNvSpPr>
          <p:nvPr/>
        </p:nvSpPr>
        <p:spPr bwMode="auto">
          <a:xfrm>
            <a:off x="2293938" y="442913"/>
            <a:ext cx="67516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smtClean="0">
                <a:solidFill>
                  <a:srgbClr val="FF6600"/>
                </a:solidFill>
                <a:ea typeface="Calibri" charset="0"/>
                <a:cs typeface="Calibri" charset="0"/>
              </a:rPr>
              <a:t>&gt;&gt; very concerned with quench protection.</a:t>
            </a:r>
          </a:p>
        </p:txBody>
      </p:sp>
      <p:grpSp>
        <p:nvGrpSpPr>
          <p:cNvPr id="3" name="図形グループ 9"/>
          <p:cNvGrpSpPr>
            <a:grpSpLocks/>
          </p:cNvGrpSpPr>
          <p:nvPr/>
        </p:nvGrpSpPr>
        <p:grpSpPr bwMode="auto">
          <a:xfrm>
            <a:off x="1447800" y="2209800"/>
            <a:ext cx="4648200" cy="3175"/>
            <a:chOff x="1447800" y="2209800"/>
            <a:chExt cx="4648200" cy="3175"/>
          </a:xfrm>
        </p:grpSpPr>
        <p:cxnSp>
          <p:nvCxnSpPr>
            <p:cNvPr id="8" name="直線コネクタ 7"/>
            <p:cNvCxnSpPr/>
            <p:nvPr/>
          </p:nvCxnSpPr>
          <p:spPr>
            <a:xfrm>
              <a:off x="1447800" y="2211388"/>
              <a:ext cx="1600200" cy="1587"/>
            </a:xfrm>
            <a:prstGeom prst="line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3505200" y="2209800"/>
              <a:ext cx="2590800" cy="1588"/>
            </a:xfrm>
            <a:prstGeom prst="line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39" name="スライド番号プレースホルダ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04EC77-1BDC-4640-88C4-2B10BE8B9E44}" type="slidenum">
              <a:rPr lang="ja-JP" altLang="en-US" smtClean="0">
                <a:latin typeface="Calibri" charset="0"/>
                <a:ea typeface="Calibri" charset="0"/>
                <a:cs typeface="Calibri" charset="0"/>
              </a:rPr>
              <a:pPr/>
              <a:t>19</a:t>
            </a:fld>
            <a:endParaRPr lang="ja-JP" altLang="en-US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1520" y="64533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 Narrow" pitchFamily="34" charset="0"/>
              </a:rPr>
              <a:t>T. </a:t>
            </a:r>
            <a:r>
              <a:rPr lang="fr-CH" dirty="0" err="1" smtClean="0">
                <a:latin typeface="Arial Narrow" pitchFamily="34" charset="0"/>
              </a:rPr>
              <a:t>Nakamoto</a:t>
            </a:r>
            <a:endParaRPr lang="fr-CH" dirty="0">
              <a:latin typeface="Arial Narrow" pitchFamily="34" charset="0"/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lang="fr-CH" dirty="0" smtClean="0"/>
              <a:t>REMM'12, Fermilab, 13.-15.2.12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  <p:sp>
        <p:nvSpPr>
          <p:cNvPr id="3" name="Rectangle 2"/>
          <p:cNvSpPr/>
          <p:nvPr/>
        </p:nvSpPr>
        <p:spPr>
          <a:xfrm>
            <a:off x="251520" y="2060848"/>
            <a:ext cx="8640960" cy="3077766"/>
          </a:xfrm>
          <a:prstGeom prst="rect">
            <a:avLst/>
          </a:prstGeom>
          <a:solidFill>
            <a:srgbClr val="CDF2F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10000"/>
              </a:buClr>
              <a:buFont typeface="Arial" charset="0"/>
              <a:buChar char="•"/>
            </a:pPr>
            <a:r>
              <a:rPr lang="en-US" sz="2800" b="1" dirty="0" smtClean="0">
                <a:latin typeface="Arial Narrow" pitchFamily="34" charset="0"/>
                <a:cs typeface="Arial" pitchFamily="34" charset="0"/>
              </a:rPr>
              <a:t> Attempts to characterize the HL-LHC radiation environment</a:t>
            </a:r>
          </a:p>
          <a:p>
            <a:pPr eaLnBrk="0" hangingPunct="0">
              <a:buClr>
                <a:srgbClr val="010000"/>
              </a:buClr>
            </a:pPr>
            <a:r>
              <a:rPr lang="en-US" sz="2800" b="1" dirty="0" smtClean="0">
                <a:latin typeface="Arial Narrow" pitchFamily="34" charset="0"/>
                <a:cs typeface="Arial" pitchFamily="34" charset="0"/>
              </a:rPr>
              <a:t>   for the cables (superconductor and insulator) of the most</a:t>
            </a:r>
          </a:p>
          <a:p>
            <a:pPr eaLnBrk="0" hangingPunct="0">
              <a:buClr>
                <a:srgbClr val="010000"/>
              </a:buClr>
            </a:pPr>
            <a:r>
              <a:rPr lang="en-US" sz="2800" b="1" dirty="0" smtClean="0">
                <a:latin typeface="Arial Narrow" pitchFamily="34" charset="0"/>
                <a:cs typeface="Arial" pitchFamily="34" charset="0"/>
              </a:rPr>
              <a:t>   exposed magnets: </a:t>
            </a:r>
            <a:r>
              <a:rPr lang="en-US" sz="2800" b="1" dirty="0" smtClean="0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the quadrupoles of the final focus triplet</a:t>
            </a:r>
          </a:p>
          <a:p>
            <a:pPr eaLnBrk="0" hangingPunct="0">
              <a:buClr>
                <a:srgbClr val="010000"/>
              </a:buClr>
            </a:pPr>
            <a:endParaRPr lang="en-US" b="1" dirty="0" smtClean="0">
              <a:solidFill>
                <a:srgbClr val="0000CC"/>
              </a:solidFill>
              <a:latin typeface="Arial Narrow" pitchFamily="34" charset="0"/>
              <a:cs typeface="Arial" pitchFamily="34" charset="0"/>
            </a:endParaRPr>
          </a:p>
          <a:p>
            <a:pPr eaLnBrk="0" hangingPunct="0">
              <a:buClr>
                <a:srgbClr val="010000"/>
              </a:buClr>
            </a:pPr>
            <a:endParaRPr lang="en-US" sz="800" b="1" dirty="0" smtClean="0">
              <a:solidFill>
                <a:srgbClr val="0000CC"/>
              </a:solidFill>
              <a:latin typeface="Arial Narrow" pitchFamily="34" charset="0"/>
              <a:cs typeface="Arial" pitchFamily="34" charset="0"/>
            </a:endParaRPr>
          </a:p>
          <a:p>
            <a:pPr eaLnBrk="0" hangingPunct="0">
              <a:buClr>
                <a:srgbClr val="010000"/>
              </a:buClr>
              <a:buFont typeface="Arial" charset="0"/>
              <a:buChar char="•"/>
            </a:pPr>
            <a:r>
              <a:rPr lang="en-US" sz="2800" b="1" dirty="0" smtClean="0">
                <a:latin typeface="Arial Narrow" pitchFamily="34" charset="0"/>
                <a:cs typeface="Arial" pitchFamily="34" charset="0"/>
              </a:rPr>
              <a:t> These quadrupoles are most exposed to the collision</a:t>
            </a:r>
          </a:p>
          <a:p>
            <a:pPr eaLnBrk="0" hangingPunct="0">
              <a:buClr>
                <a:srgbClr val="010000"/>
              </a:buClr>
            </a:pPr>
            <a:r>
              <a:rPr lang="en-US" sz="2800" b="1" dirty="0" smtClean="0">
                <a:latin typeface="Arial Narrow" pitchFamily="34" charset="0"/>
                <a:cs typeface="Arial" pitchFamily="34" charset="0"/>
              </a:rPr>
              <a:t>   debris, for a target integrated luminosity of </a:t>
            </a:r>
          </a:p>
          <a:p>
            <a:pPr eaLnBrk="0" hangingPunct="0">
              <a:buClr>
                <a:srgbClr val="010000"/>
              </a:buClr>
            </a:pPr>
            <a:r>
              <a:rPr lang="en-US" sz="2800" b="1" dirty="0" smtClean="0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   3’000 fb</a:t>
            </a:r>
            <a:r>
              <a:rPr lang="en-US" sz="2800" b="1" baseline="30000" dirty="0" smtClean="0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-1</a:t>
            </a:r>
            <a:r>
              <a:rPr lang="en-US" sz="2800" b="1" dirty="0" smtClean="0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 at 14 TeV </a:t>
            </a:r>
            <a:r>
              <a:rPr lang="en-US" sz="2800" b="1" dirty="0" smtClean="0">
                <a:latin typeface="Arial Narrow" pitchFamily="34" charset="0"/>
                <a:cs typeface="Arial" pitchFamily="34" charset="0"/>
              </a:rPr>
              <a:t>center-of-mass energy</a:t>
            </a:r>
            <a:endParaRPr lang="en-US" sz="28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9390" y="692696"/>
            <a:ext cx="4326826" cy="64742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25000"/>
              </a:lnSpc>
              <a:spcBef>
                <a:spcPct val="20000"/>
              </a:spcBef>
              <a:spcAft>
                <a:spcPct val="20000"/>
              </a:spcAft>
              <a:buClr>
                <a:srgbClr val="010000"/>
              </a:buClr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Scope of the meeting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2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4"/>
          <p:cNvGraphicFramePr>
            <a:graphicFrameLocks noChangeAspect="1"/>
          </p:cNvGraphicFramePr>
          <p:nvPr/>
        </p:nvGraphicFramePr>
        <p:xfrm>
          <a:off x="539749" y="1861616"/>
          <a:ext cx="6026283" cy="4519712"/>
        </p:xfrm>
        <a:graphic>
          <a:graphicData uri="http://schemas.openxmlformats.org/presentationml/2006/ole">
            <p:oleObj spid="_x0000_s3074" name="Presentation" r:id="rId3" imgW="4571967" imgH="3428837" progId="PowerPoint.Show.8">
              <p:embed/>
            </p:oleObj>
          </a:graphicData>
        </a:graphic>
      </p:graphicFrame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116013" y="404813"/>
            <a:ext cx="6984379" cy="1785104"/>
          </a:xfrm>
          <a:prstGeom prst="rect">
            <a:avLst/>
          </a:prstGeom>
          <a:solidFill>
            <a:srgbClr val="DD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Resistivity measurement at 10 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Neutron irradiation at the IPNS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spallation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source at 5 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Warm-up cycle to 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Resistivity measurement at 10 K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6228184" y="3357563"/>
            <a:ext cx="24475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Multifilamentary</a:t>
            </a:r>
          </a:p>
          <a:p>
            <a:r>
              <a:rPr lang="en-U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NbTi-conductors</a:t>
            </a:r>
          </a:p>
          <a:p>
            <a:endParaRPr lang="en-US" sz="2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#34: RRR ~ 60</a:t>
            </a:r>
          </a:p>
          <a:p>
            <a:r>
              <a:rPr lang="de-DE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#35: RRR ~ 120</a:t>
            </a:r>
          </a:p>
          <a:p>
            <a:r>
              <a:rPr lang="de-DE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#36: RRR ~ 120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55576" y="602128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Resistivity increase : factor ~1.3 at 1 x 10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22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n/m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endParaRPr lang="en-US" sz="20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20</a:t>
            </a:fld>
            <a:endParaRPr lang="fr-CH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g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765175"/>
            <a:ext cx="7035800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07704" y="5805264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Resistivity increase : factor  ~1.3 at 1 x 10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22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n/m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2 </a:t>
            </a:r>
            <a:endParaRPr lang="en-US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-25400" y="4418862"/>
            <a:ext cx="9216619" cy="2439138"/>
          </a:xfrm>
        </p:spPr>
        <p:txBody>
          <a:bodyPr>
            <a:noAutofit/>
          </a:bodyPr>
          <a:lstStyle/>
          <a:p>
            <a:pPr lvl="0" algn="just"/>
            <a:r>
              <a:rPr lang="en-US" altLang="ja-JP" sz="1700" dirty="0" smtClean="0">
                <a:solidFill>
                  <a:srgbClr val="FF6600"/>
                </a:solidFill>
              </a:rPr>
              <a:t>Degradation rate (</a:t>
            </a:r>
            <a:r>
              <a:rPr lang="en-US" altLang="ja-JP" sz="1700" dirty="0" err="1" smtClean="0">
                <a:solidFill>
                  <a:srgbClr val="FF6600"/>
                </a:solidFill>
                <a:latin typeface="Symbol" charset="2"/>
                <a:cs typeface="Symbol" charset="2"/>
              </a:rPr>
              <a:t>Dr</a:t>
            </a:r>
            <a:r>
              <a:rPr lang="en-US" altLang="ja-JP" sz="1700" baseline="-25000" dirty="0" err="1" smtClean="0">
                <a:solidFill>
                  <a:srgbClr val="FF6600"/>
                </a:solidFill>
              </a:rPr>
              <a:t>irr</a:t>
            </a:r>
            <a:r>
              <a:rPr lang="en-US" altLang="ja-JP" sz="1700" dirty="0" smtClean="0">
                <a:solidFill>
                  <a:srgbClr val="FF6600"/>
                </a:solidFill>
              </a:rPr>
              <a:t>/ </a:t>
            </a:r>
            <a:r>
              <a:rPr lang="en-US" altLang="ja-JP" sz="1700" dirty="0" err="1" smtClean="0">
                <a:solidFill>
                  <a:srgbClr val="FF6600"/>
                </a:solidFill>
                <a:latin typeface="Symbol" charset="2"/>
                <a:cs typeface="Symbol" charset="2"/>
              </a:rPr>
              <a:t>F</a:t>
            </a:r>
            <a:r>
              <a:rPr lang="en-US" altLang="ja-JP" sz="1700" baseline="-25000" dirty="0" err="1" smtClean="0">
                <a:solidFill>
                  <a:srgbClr val="FF6600"/>
                </a:solidFill>
              </a:rPr>
              <a:t>tot</a:t>
            </a:r>
            <a:r>
              <a:rPr lang="en-US" altLang="ja-JP" sz="1700" baseline="-25000" dirty="0" smtClean="0">
                <a:solidFill>
                  <a:srgbClr val="FF6600"/>
                </a:solidFill>
              </a:rPr>
              <a:t> </a:t>
            </a:r>
            <a:r>
              <a:rPr lang="en-US" altLang="ja-JP" sz="1700" dirty="0" smtClean="0">
                <a:solidFill>
                  <a:srgbClr val="FF6600"/>
                </a:solidFill>
              </a:rPr>
              <a:t>) seems to be higher in 14 </a:t>
            </a:r>
            <a:r>
              <a:rPr lang="en-US" altLang="ja-JP" sz="1700" dirty="0" err="1" smtClean="0">
                <a:solidFill>
                  <a:srgbClr val="FF6600"/>
                </a:solidFill>
              </a:rPr>
              <a:t>MeV</a:t>
            </a:r>
            <a:r>
              <a:rPr lang="en-US" altLang="ja-JP" sz="1700" dirty="0" smtClean="0">
                <a:solidFill>
                  <a:srgbClr val="FF6600"/>
                </a:solidFill>
              </a:rPr>
              <a:t> neutron irradiation. </a:t>
            </a:r>
            <a:r>
              <a:rPr lang="en-US" altLang="ja-JP" sz="1700" dirty="0" smtClean="0"/>
              <a:t>Evaluation using a common index such as DPA would be necessary.</a:t>
            </a:r>
          </a:p>
          <a:p>
            <a:pPr lvl="0" algn="just"/>
            <a:r>
              <a:rPr lang="en-US" altLang="ja-JP" sz="1700" dirty="0" smtClean="0"/>
              <a:t>Present work shows that difference in RRR of Al doesn't influence the degradation rate.</a:t>
            </a:r>
          </a:p>
          <a:p>
            <a:pPr lvl="0" algn="just"/>
            <a:r>
              <a:rPr lang="en-US" altLang="ja-JP" sz="1700" dirty="0" smtClean="0">
                <a:solidFill>
                  <a:srgbClr val="000000"/>
                </a:solidFill>
              </a:rPr>
              <a:t>For copper, </a:t>
            </a:r>
            <a:r>
              <a:rPr lang="en-US" altLang="ja-JP" sz="1700" dirty="0" smtClean="0"/>
              <a:t>degradation rates (</a:t>
            </a:r>
            <a:r>
              <a:rPr lang="en-US" altLang="ja-JP" sz="1700" dirty="0" err="1" smtClean="0">
                <a:latin typeface="Symbol" charset="2"/>
                <a:cs typeface="Symbol" charset="2"/>
              </a:rPr>
              <a:t>Dr</a:t>
            </a:r>
            <a:r>
              <a:rPr lang="en-US" altLang="ja-JP" sz="1700" baseline="-25000" dirty="0" err="1" smtClean="0"/>
              <a:t>irr</a:t>
            </a:r>
            <a:r>
              <a:rPr lang="en-US" altLang="ja-JP" sz="1700" dirty="0" smtClean="0"/>
              <a:t>/ </a:t>
            </a:r>
            <a:r>
              <a:rPr lang="en-US" altLang="ja-JP" sz="1700" dirty="0" err="1" smtClean="0">
                <a:latin typeface="Symbol" charset="2"/>
                <a:cs typeface="Symbol" charset="2"/>
              </a:rPr>
              <a:t>F</a:t>
            </a:r>
            <a:r>
              <a:rPr lang="en-US" altLang="ja-JP" sz="1700" baseline="-25000" dirty="0" err="1" smtClean="0"/>
              <a:t>tot</a:t>
            </a:r>
            <a:r>
              <a:rPr lang="en-US" altLang="ja-JP" sz="1700" baseline="-25000" dirty="0" smtClean="0"/>
              <a:t> </a:t>
            </a:r>
            <a:r>
              <a:rPr lang="en-US" altLang="ja-JP" sz="1700" dirty="0" smtClean="0"/>
              <a:t>) are ranged from 0.58 to 2.29 10</a:t>
            </a:r>
            <a:r>
              <a:rPr lang="en-US" altLang="ja-JP" sz="1700" baseline="30000" dirty="0" smtClean="0"/>
              <a:t>-31</a:t>
            </a:r>
            <a:r>
              <a:rPr lang="en-US" altLang="ja-JP" sz="1700" dirty="0" smtClean="0"/>
              <a:t> </a:t>
            </a:r>
            <a:r>
              <a:rPr lang="en-US" altLang="ja-JP" sz="1700" dirty="0" smtClean="0">
                <a:latin typeface="Symbol" charset="2"/>
                <a:cs typeface="Symbol" charset="2"/>
              </a:rPr>
              <a:t>W</a:t>
            </a:r>
            <a:r>
              <a:rPr lang="en-US" altLang="ja-JP" sz="1700" dirty="0" smtClean="0"/>
              <a:t>m</a:t>
            </a:r>
            <a:r>
              <a:rPr lang="en-US" altLang="ja-JP" sz="1700" baseline="30000" dirty="0" smtClean="0"/>
              <a:t>3</a:t>
            </a:r>
            <a:r>
              <a:rPr lang="en-US" altLang="ja-JP" sz="1700" dirty="0" smtClean="0"/>
              <a:t>. </a:t>
            </a:r>
            <a:r>
              <a:rPr lang="en-US" altLang="ja-JP" sz="1700" dirty="0" smtClean="0">
                <a:solidFill>
                  <a:srgbClr val="000000"/>
                </a:solidFill>
              </a:rPr>
              <a:t>What if SC cables with </a:t>
            </a:r>
            <a:r>
              <a:rPr lang="en-US" altLang="ja-JP" sz="1700" dirty="0" smtClean="0">
                <a:solidFill>
                  <a:srgbClr val="3366FF"/>
                </a:solidFill>
              </a:rPr>
              <a:t>the initial RRR of 200</a:t>
            </a:r>
            <a:r>
              <a:rPr lang="en-US" altLang="ja-JP" sz="1700" dirty="0" smtClean="0">
                <a:solidFill>
                  <a:srgbClr val="FF6600"/>
                </a:solidFill>
              </a:rPr>
              <a:t> </a:t>
            </a:r>
            <a:r>
              <a:rPr lang="en-US" altLang="ja-JP" sz="1700" dirty="0" smtClean="0">
                <a:solidFill>
                  <a:srgbClr val="000000"/>
                </a:solidFill>
              </a:rPr>
              <a:t>are irradiated to 10</a:t>
            </a:r>
            <a:r>
              <a:rPr lang="en-US" altLang="ja-JP" sz="1700" baseline="30000" dirty="0" smtClean="0">
                <a:solidFill>
                  <a:srgbClr val="000000"/>
                </a:solidFill>
              </a:rPr>
              <a:t>20</a:t>
            </a:r>
            <a:r>
              <a:rPr lang="en-US" altLang="ja-JP" sz="1700" dirty="0" smtClean="0">
                <a:solidFill>
                  <a:srgbClr val="000000"/>
                </a:solidFill>
              </a:rPr>
              <a:t> or 10</a:t>
            </a:r>
            <a:r>
              <a:rPr lang="en-US" altLang="ja-JP" sz="1700" baseline="30000" dirty="0" smtClean="0">
                <a:solidFill>
                  <a:srgbClr val="000000"/>
                </a:solidFill>
              </a:rPr>
              <a:t>21</a:t>
            </a:r>
            <a:r>
              <a:rPr lang="en-US" altLang="ja-JP" sz="1700" dirty="0" smtClean="0">
                <a:solidFill>
                  <a:srgbClr val="000000"/>
                </a:solidFill>
              </a:rPr>
              <a:t> n/m</a:t>
            </a:r>
            <a:r>
              <a:rPr lang="en-US" altLang="ja-JP" sz="1700" baseline="30000" dirty="0" smtClean="0">
                <a:solidFill>
                  <a:srgbClr val="000000"/>
                </a:solidFill>
              </a:rPr>
              <a:t>2</a:t>
            </a:r>
            <a:r>
              <a:rPr lang="en-US" altLang="ja-JP" sz="1700" dirty="0" smtClean="0">
                <a:solidFill>
                  <a:srgbClr val="000000"/>
                </a:solidFill>
              </a:rPr>
              <a:t>?</a:t>
            </a:r>
          </a:p>
          <a:p>
            <a:pPr lvl="1" algn="just"/>
            <a:r>
              <a:rPr lang="en-US" altLang="ja-JP" sz="1700" dirty="0" smtClean="0"/>
              <a:t>10</a:t>
            </a:r>
            <a:r>
              <a:rPr lang="en-US" altLang="ja-JP" sz="1700" baseline="30000" dirty="0" smtClean="0"/>
              <a:t>20</a:t>
            </a:r>
            <a:r>
              <a:rPr lang="en-US" altLang="ja-JP" sz="1700" dirty="0" smtClean="0"/>
              <a:t> n/m</a:t>
            </a:r>
            <a:r>
              <a:rPr lang="en-US" altLang="ja-JP" sz="1700" baseline="30000" dirty="0" smtClean="0"/>
              <a:t>2 </a:t>
            </a:r>
            <a:r>
              <a:rPr lang="en-US" altLang="ja-JP" sz="1700" dirty="0" smtClean="0"/>
              <a:t>: </a:t>
            </a:r>
            <a:r>
              <a:rPr lang="en-US" altLang="ja-JP" sz="1700" dirty="0" smtClean="0">
                <a:solidFill>
                  <a:srgbClr val="FF0000"/>
                </a:solidFill>
              </a:rPr>
              <a:t>RRR of 160 – 190</a:t>
            </a:r>
            <a:r>
              <a:rPr lang="en-US" altLang="ja-JP" sz="1700" dirty="0" smtClean="0">
                <a:solidFill>
                  <a:srgbClr val="FF6600"/>
                </a:solidFill>
              </a:rPr>
              <a:t> </a:t>
            </a:r>
          </a:p>
          <a:p>
            <a:pPr lvl="1" algn="just"/>
            <a:r>
              <a:rPr lang="en-US" altLang="ja-JP" sz="1700" dirty="0" smtClean="0">
                <a:solidFill>
                  <a:srgbClr val="000000"/>
                </a:solidFill>
              </a:rPr>
              <a:t>10</a:t>
            </a:r>
            <a:r>
              <a:rPr lang="en-US" altLang="ja-JP" sz="1700" baseline="30000" dirty="0" smtClean="0">
                <a:solidFill>
                  <a:srgbClr val="000000"/>
                </a:solidFill>
              </a:rPr>
              <a:t>21</a:t>
            </a:r>
            <a:r>
              <a:rPr lang="en-US" altLang="ja-JP" sz="1700" dirty="0" smtClean="0">
                <a:solidFill>
                  <a:srgbClr val="000000"/>
                </a:solidFill>
              </a:rPr>
              <a:t> n/m</a:t>
            </a:r>
            <a:r>
              <a:rPr lang="en-US" altLang="ja-JP" sz="1700" baseline="30000" dirty="0" smtClean="0">
                <a:solidFill>
                  <a:srgbClr val="000000"/>
                </a:solidFill>
              </a:rPr>
              <a:t>2</a:t>
            </a:r>
            <a:r>
              <a:rPr lang="en-US" altLang="ja-JP" sz="1700" dirty="0" smtClean="0">
                <a:solidFill>
                  <a:srgbClr val="000000"/>
                </a:solidFill>
              </a:rPr>
              <a:t> : </a:t>
            </a:r>
            <a:r>
              <a:rPr lang="en-US" altLang="ja-JP" sz="1700" dirty="0" smtClean="0">
                <a:solidFill>
                  <a:srgbClr val="FF0000"/>
                </a:solidFill>
              </a:rPr>
              <a:t>RRR of 50 – 120</a:t>
            </a:r>
            <a:r>
              <a:rPr lang="en-US" altLang="ja-JP" sz="1700" dirty="0" smtClean="0">
                <a:solidFill>
                  <a:srgbClr val="FF6600"/>
                </a:solidFill>
              </a:rPr>
              <a:t> </a:t>
            </a:r>
            <a:endParaRPr lang="en-US" altLang="ja-JP" sz="1700" dirty="0" smtClean="0"/>
          </a:p>
          <a:p>
            <a:pPr lvl="0" algn="just"/>
            <a:r>
              <a:rPr lang="en-US" altLang="ja-JP" sz="1700" dirty="0" smtClean="0">
                <a:solidFill>
                  <a:srgbClr val="FF6600"/>
                </a:solidFill>
              </a:rPr>
              <a:t>Recovery by annealing in copper sample and its multiple irradiation are planned in 2012.</a:t>
            </a:r>
          </a:p>
        </p:txBody>
      </p:sp>
      <p:graphicFrame>
        <p:nvGraphicFramePr>
          <p:cNvPr id="28" name="表 27"/>
          <p:cNvGraphicFramePr>
            <a:graphicFrameLocks noGrp="1"/>
          </p:cNvGraphicFramePr>
          <p:nvPr/>
        </p:nvGraphicFramePr>
        <p:xfrm>
          <a:off x="723900" y="489503"/>
          <a:ext cx="7912095" cy="38611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5100"/>
                <a:gridCol w="925285"/>
                <a:gridCol w="925285"/>
                <a:gridCol w="925285"/>
                <a:gridCol w="925285"/>
                <a:gridCol w="925285"/>
                <a:gridCol w="925285"/>
                <a:gridCol w="925285"/>
              </a:tblGrid>
              <a:tr h="31740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Materials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Aluminum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Copper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17403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/>
                        <a:t>Horak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/>
                        <a:t>Guinan</a:t>
                      </a:r>
                      <a:endParaRPr kumimoji="1" lang="ja-JP" altLang="en-US" sz="1600" dirty="0"/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Present</a:t>
                      </a:r>
                      <a:endParaRPr kumimoji="1" lang="ja-JP" altLang="en-US" sz="1600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Present</a:t>
                      </a:r>
                      <a:endParaRPr kumimoji="1" lang="ja-JP" altLang="en-US" sz="1600" b="1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err="1" smtClean="0"/>
                        <a:t>Horak</a:t>
                      </a:r>
                      <a:endParaRPr kumimoji="1" lang="ja-JP" alt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err="1" smtClean="0"/>
                        <a:t>Guinan</a:t>
                      </a:r>
                      <a:endParaRPr kumimoji="1" lang="ja-JP" altLang="en-US" sz="1600" dirty="0" smtClean="0"/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Present</a:t>
                      </a:r>
                      <a:endParaRPr kumimoji="1" lang="ja-JP" altLang="en-US" sz="1600" b="1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RRR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2286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74</a:t>
                      </a:r>
                      <a:endParaRPr kumimoji="1" lang="ja-JP" altLang="en-US" sz="1600" dirty="0"/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450</a:t>
                      </a:r>
                      <a:endParaRPr kumimoji="1" lang="ja-JP" altLang="en-US" sz="1600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3007</a:t>
                      </a:r>
                      <a:endParaRPr kumimoji="1" lang="ja-JP" altLang="en-US" sz="1600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2280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172</a:t>
                      </a:r>
                      <a:endParaRPr kumimoji="1" lang="ja-JP" altLang="en-US" sz="1600" dirty="0"/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319</a:t>
                      </a:r>
                      <a:endParaRPr kumimoji="1" lang="ja-JP" altLang="en-US" sz="1600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40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0" dirty="0" err="1" smtClean="0"/>
                        <a:t>T</a:t>
                      </a:r>
                      <a:r>
                        <a:rPr kumimoji="1" lang="en-US" altLang="ja-JP" sz="1600" baseline="-25000" dirty="0" err="1" smtClean="0"/>
                        <a:t>irr</a:t>
                      </a:r>
                      <a:r>
                        <a:rPr kumimoji="1" lang="en-US" altLang="ja-JP" sz="1600" baseline="-25000" dirty="0" smtClean="0"/>
                        <a:t> </a:t>
                      </a:r>
                      <a:r>
                        <a:rPr kumimoji="1" lang="en-US" altLang="ja-JP" sz="1600" baseline="0" dirty="0" smtClean="0"/>
                        <a:t>(K)</a:t>
                      </a:r>
                      <a:endParaRPr kumimoji="1" lang="ja-JP" altLang="en-US" sz="1600" baseline="0" dirty="0" smtClean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4.5</a:t>
                      </a:r>
                      <a:endParaRPr kumimoji="1" lang="ja-JP" alt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4.2</a:t>
                      </a:r>
                      <a:endParaRPr kumimoji="1" lang="ja-JP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12</a:t>
                      </a:r>
                      <a:endParaRPr kumimoji="1" lang="ja-JP" altLang="en-US" sz="1600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14</a:t>
                      </a:r>
                      <a:endParaRPr kumimoji="1" lang="ja-JP" altLang="en-US" sz="1600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4.5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4.2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14</a:t>
                      </a:r>
                      <a:endParaRPr kumimoji="1" lang="ja-JP" altLang="en-US" sz="1600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26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0" dirty="0" err="1" smtClean="0"/>
                        <a:t>Netutron</a:t>
                      </a:r>
                      <a:r>
                        <a:rPr kumimoji="1" lang="en-US" altLang="ja-JP" sz="1600" baseline="0" dirty="0" smtClean="0"/>
                        <a:t> Source</a:t>
                      </a:r>
                      <a:endParaRPr kumimoji="1" lang="ja-JP" alt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Reactor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14 </a:t>
                      </a:r>
                      <a:r>
                        <a:rPr kumimoji="1" lang="en-US" altLang="ja-JP" sz="1600" dirty="0" err="1" smtClean="0"/>
                        <a:t>MeV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Reactor</a:t>
                      </a:r>
                      <a:endParaRPr kumimoji="1" lang="ja-JP" altLang="en-US" sz="1600" b="1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Reactor</a:t>
                      </a:r>
                      <a:endParaRPr kumimoji="1" lang="ja-JP" altLang="en-US" sz="1600" b="1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Reactor</a:t>
                      </a:r>
                      <a:endParaRPr kumimoji="1" lang="ja-JP" alt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14 </a:t>
                      </a:r>
                      <a:r>
                        <a:rPr kumimoji="1" lang="en-US" altLang="ja-JP" sz="1600" dirty="0" err="1" smtClean="0"/>
                        <a:t>MeV</a:t>
                      </a:r>
                      <a:endParaRPr kumimoji="1" lang="ja-JP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Reactor</a:t>
                      </a:r>
                      <a:endParaRPr kumimoji="1" lang="ja-JP" altLang="en-US" sz="1600" b="1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503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err="1" smtClean="0">
                          <a:latin typeface="Symbol" charset="2"/>
                          <a:cs typeface="Symbol" charset="2"/>
                        </a:rPr>
                        <a:t>F</a:t>
                      </a:r>
                      <a:r>
                        <a:rPr kumimoji="1" lang="en-US" altLang="ja-JP" sz="1600" baseline="-25000" dirty="0" err="1" smtClean="0"/>
                        <a:t>tot</a:t>
                      </a:r>
                      <a:r>
                        <a:rPr kumimoji="1" lang="en-US" altLang="ja-JP" sz="1600" baseline="0" dirty="0" smtClean="0"/>
                        <a:t> (n/m</a:t>
                      </a:r>
                      <a:r>
                        <a:rPr kumimoji="1" lang="en-US" altLang="ja-JP" sz="1600" baseline="30000" dirty="0" smtClean="0"/>
                        <a:t>2</a:t>
                      </a:r>
                      <a:r>
                        <a:rPr kumimoji="1" lang="en-US" altLang="ja-JP" sz="1600" baseline="0" dirty="0" smtClean="0"/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0" dirty="0" smtClean="0"/>
                        <a:t>(&gt;0.1MeV)</a:t>
                      </a:r>
                      <a:endParaRPr kumimoji="1" lang="ja-JP" altLang="en-US" sz="1600" baseline="0" dirty="0" smtClean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</a:t>
                      </a:r>
                      <a:r>
                        <a:rPr kumimoji="1" lang="en-US" altLang="ja-JP" sz="1600" baseline="0" dirty="0" smtClean="0"/>
                        <a:t> </a:t>
                      </a:r>
                      <a:r>
                        <a:rPr kumimoji="1" lang="en-US" altLang="ja-JP" sz="1600" baseline="0" dirty="0" err="1" smtClean="0"/>
                        <a:t>x</a:t>
                      </a:r>
                      <a:r>
                        <a:rPr kumimoji="1" lang="en-US" altLang="ja-JP" sz="1600" baseline="0" dirty="0" smtClean="0"/>
                        <a:t> 10</a:t>
                      </a:r>
                      <a:r>
                        <a:rPr kumimoji="1" lang="en-US" altLang="ja-JP" sz="1600" baseline="30000" dirty="0" smtClean="0"/>
                        <a:t>22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1-2 </a:t>
                      </a:r>
                      <a:r>
                        <a:rPr kumimoji="1" lang="en-US" altLang="ja-JP" sz="1600" baseline="0" dirty="0" err="1" smtClean="0"/>
                        <a:t>x</a:t>
                      </a:r>
                      <a:r>
                        <a:rPr kumimoji="1" lang="en-US" altLang="ja-JP" sz="1600" baseline="0" dirty="0" smtClean="0"/>
                        <a:t> 10</a:t>
                      </a:r>
                      <a:r>
                        <a:rPr kumimoji="1" lang="en-US" altLang="ja-JP" sz="1600" baseline="30000" dirty="0" smtClean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2.3</a:t>
                      </a:r>
                      <a:r>
                        <a:rPr kumimoji="1" lang="en-US" altLang="ja-JP" sz="1600" b="1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kumimoji="1" lang="en-US" altLang="ja-JP" sz="1600" b="1" baseline="0" dirty="0" err="1" smtClean="0">
                          <a:solidFill>
                            <a:srgbClr val="3366FF"/>
                          </a:solidFill>
                        </a:rPr>
                        <a:t>x</a:t>
                      </a:r>
                      <a:r>
                        <a:rPr kumimoji="1" lang="en-US" altLang="ja-JP" sz="1600" b="1" baseline="0" dirty="0" smtClean="0">
                          <a:solidFill>
                            <a:srgbClr val="3366FF"/>
                          </a:solidFill>
                        </a:rPr>
                        <a:t> 10</a:t>
                      </a:r>
                      <a:r>
                        <a:rPr kumimoji="1" lang="en-US" altLang="ja-JP" sz="1600" b="1" baseline="30000" dirty="0" smtClean="0">
                          <a:solidFill>
                            <a:srgbClr val="3366FF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2.7</a:t>
                      </a:r>
                      <a:r>
                        <a:rPr kumimoji="1" lang="en-US" altLang="ja-JP" sz="1600" b="1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kumimoji="1" lang="en-US" altLang="ja-JP" sz="1600" b="1" baseline="0" dirty="0" err="1" smtClean="0">
                          <a:solidFill>
                            <a:srgbClr val="3366FF"/>
                          </a:solidFill>
                        </a:rPr>
                        <a:t>x</a:t>
                      </a:r>
                      <a:r>
                        <a:rPr kumimoji="1" lang="en-US" altLang="ja-JP" sz="1600" b="1" baseline="0" dirty="0" smtClean="0">
                          <a:solidFill>
                            <a:srgbClr val="3366FF"/>
                          </a:solidFill>
                        </a:rPr>
                        <a:t> 10</a:t>
                      </a:r>
                      <a:r>
                        <a:rPr kumimoji="1" lang="en-US" altLang="ja-JP" sz="1600" b="1" baseline="30000" dirty="0" smtClean="0">
                          <a:solidFill>
                            <a:srgbClr val="3366FF"/>
                          </a:solidFill>
                        </a:rPr>
                        <a:t>20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</a:t>
                      </a:r>
                      <a:r>
                        <a:rPr kumimoji="1" lang="en-US" altLang="ja-JP" sz="1600" baseline="0" dirty="0" smtClean="0"/>
                        <a:t> </a:t>
                      </a:r>
                      <a:r>
                        <a:rPr kumimoji="1" lang="en-US" altLang="ja-JP" sz="1600" baseline="0" dirty="0" err="1" smtClean="0"/>
                        <a:t>x</a:t>
                      </a:r>
                      <a:r>
                        <a:rPr kumimoji="1" lang="en-US" altLang="ja-JP" sz="1600" baseline="0" dirty="0" smtClean="0"/>
                        <a:t> 10</a:t>
                      </a:r>
                      <a:r>
                        <a:rPr kumimoji="1" lang="en-US" altLang="ja-JP" sz="1600" baseline="30000" dirty="0" smtClean="0"/>
                        <a:t>22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1-2 </a:t>
                      </a:r>
                      <a:r>
                        <a:rPr kumimoji="1" lang="en-US" altLang="ja-JP" sz="1600" baseline="0" dirty="0" err="1" smtClean="0"/>
                        <a:t>x</a:t>
                      </a:r>
                      <a:r>
                        <a:rPr kumimoji="1" lang="en-US" altLang="ja-JP" sz="1600" baseline="0" dirty="0" smtClean="0"/>
                        <a:t> 10</a:t>
                      </a:r>
                      <a:r>
                        <a:rPr kumimoji="1" lang="en-US" altLang="ja-JP" sz="1600" baseline="30000" dirty="0" smtClean="0"/>
                        <a:t>21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2.7</a:t>
                      </a:r>
                      <a:r>
                        <a:rPr kumimoji="1" lang="en-US" altLang="ja-JP" sz="1600" b="1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kumimoji="1" lang="en-US" altLang="ja-JP" sz="1600" b="1" baseline="0" dirty="0" err="1" smtClean="0">
                          <a:solidFill>
                            <a:srgbClr val="3366FF"/>
                          </a:solidFill>
                        </a:rPr>
                        <a:t>x</a:t>
                      </a:r>
                      <a:r>
                        <a:rPr kumimoji="1" lang="en-US" altLang="ja-JP" sz="1600" b="1" baseline="0" dirty="0" smtClean="0">
                          <a:solidFill>
                            <a:srgbClr val="3366FF"/>
                          </a:solidFill>
                        </a:rPr>
                        <a:t> 10</a:t>
                      </a:r>
                      <a:r>
                        <a:rPr kumimoji="1" lang="en-US" altLang="ja-JP" sz="1600" b="1" baseline="30000" dirty="0" smtClean="0">
                          <a:solidFill>
                            <a:srgbClr val="3366FF"/>
                          </a:solidFill>
                        </a:rPr>
                        <a:t>20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5035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err="1" smtClean="0">
                          <a:latin typeface="Symbol" charset="2"/>
                          <a:cs typeface="Symbol" charset="2"/>
                        </a:rPr>
                        <a:t>Dr</a:t>
                      </a:r>
                      <a:r>
                        <a:rPr lang="en-US" altLang="ja-JP" sz="1600" baseline="-25000" dirty="0" err="1" smtClean="0"/>
                        <a:t>irr</a:t>
                      </a:r>
                      <a:r>
                        <a:rPr lang="en-US" altLang="ja-JP" sz="1600" dirty="0" smtClean="0"/>
                        <a:t>/ </a:t>
                      </a:r>
                      <a:r>
                        <a:rPr lang="en-US" altLang="ja-JP" sz="1600" dirty="0" err="1" smtClean="0">
                          <a:latin typeface="Symbol" charset="2"/>
                          <a:cs typeface="Symbol" charset="2"/>
                        </a:rPr>
                        <a:t>F</a:t>
                      </a:r>
                      <a:r>
                        <a:rPr lang="en-US" altLang="ja-JP" sz="1600" baseline="-25000" dirty="0" err="1" smtClean="0"/>
                        <a:t>tot</a:t>
                      </a:r>
                      <a:r>
                        <a:rPr lang="en-US" altLang="ja-JP" sz="1600" baseline="-25000" dirty="0" smtClean="0"/>
                        <a:t> </a:t>
                      </a:r>
                      <a:r>
                        <a:rPr lang="en-US" altLang="ja-JP" sz="1600" baseline="0" dirty="0" smtClean="0"/>
                        <a:t>x10</a:t>
                      </a:r>
                      <a:r>
                        <a:rPr lang="en-US" altLang="ja-JP" sz="1600" baseline="30000" dirty="0" smtClean="0"/>
                        <a:t>-31</a:t>
                      </a:r>
                      <a:r>
                        <a:rPr lang="en-US" altLang="ja-JP" sz="1600" baseline="0" dirty="0" smtClean="0"/>
                        <a:t>(</a:t>
                      </a:r>
                      <a:r>
                        <a:rPr lang="en-US" altLang="ja-JP" sz="1600" dirty="0" smtClean="0">
                          <a:latin typeface="Symbol" charset="2"/>
                        </a:rPr>
                        <a:t>W</a:t>
                      </a:r>
                      <a:r>
                        <a:rPr lang="en-US" altLang="ja-JP" sz="1600" dirty="0" smtClean="0"/>
                        <a:t>m</a:t>
                      </a:r>
                      <a:r>
                        <a:rPr lang="en-US" altLang="ja-JP" sz="1600" baseline="30000" dirty="0" smtClean="0"/>
                        <a:t>3</a:t>
                      </a:r>
                      <a:r>
                        <a:rPr lang="en-US" altLang="ja-JP" sz="1600" baseline="0" dirty="0" smtClean="0"/>
                        <a:t>)</a:t>
                      </a:r>
                      <a:endParaRPr kumimoji="1" lang="ja-JP" alt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1.9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4.09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2.4</a:t>
                      </a:r>
                      <a:endParaRPr kumimoji="1" lang="ja-JP" altLang="en-US" sz="1600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2.4</a:t>
                      </a:r>
                      <a:endParaRPr kumimoji="1" lang="ja-JP" altLang="en-US" sz="1600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0.58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2.29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0.82</a:t>
                      </a:r>
                      <a:endParaRPr kumimoji="1" lang="ja-JP" altLang="en-US" sz="1600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4550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Recovery</a:t>
                      </a:r>
                      <a:r>
                        <a:rPr kumimoji="1" lang="en-US" altLang="ja-JP" sz="1600" baseline="0" dirty="0" smtClean="0"/>
                        <a:t> by thermal cycle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100%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100%</a:t>
                      </a:r>
                      <a:endParaRPr kumimoji="1" lang="ja-JP" altLang="en-US" sz="1600" dirty="0"/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100%</a:t>
                      </a:r>
                      <a:endParaRPr kumimoji="1" lang="ja-JP" altLang="en-US" sz="1600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TBD</a:t>
                      </a:r>
                      <a:endParaRPr kumimoji="1" lang="ja-JP" altLang="en-US" sz="1600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90%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80%</a:t>
                      </a:r>
                      <a:endParaRPr kumimoji="1" lang="ja-JP" altLang="en-US" sz="1600" dirty="0"/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TBD</a:t>
                      </a:r>
                      <a:endParaRPr kumimoji="1" lang="ja-JP" altLang="en-US" sz="1600" b="1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300192" y="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rgbClr val="0000CC"/>
                </a:solidFill>
              </a:rPr>
              <a:t>T. </a:t>
            </a:r>
            <a:r>
              <a:rPr lang="fr-CH" b="1" dirty="0" err="1" smtClean="0">
                <a:solidFill>
                  <a:srgbClr val="0000CC"/>
                </a:solidFill>
              </a:rPr>
              <a:t>Nakamoto</a:t>
            </a:r>
            <a:endParaRPr lang="fr-CH" b="1" dirty="0">
              <a:solidFill>
                <a:srgbClr val="0000CC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107504" y="1412776"/>
            <a:ext cx="8892480" cy="4561249"/>
          </a:xfrm>
          <a:prstGeom prst="rect">
            <a:avLst/>
          </a:prstGeom>
          <a:solidFill>
            <a:srgbClr val="DDFFFF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-457200" eaLnBrk="0" hangingPunct="0">
              <a:buFont typeface="Wingdings" pitchFamily="2" charset="2"/>
              <a:buAutoNum type="arabicParenR"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MgB</a:t>
            </a:r>
            <a:r>
              <a:rPr lang="en-US" altLang="en-US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(T</a:t>
            </a:r>
            <a:r>
              <a:rPr lang="en-US" altLang="en-US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~39 K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):   </a:t>
            </a:r>
          </a:p>
          <a:p>
            <a:pPr indent="-457200" eaLnBrk="0" hangingPunct="0"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    Low 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temperature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(10 – 20 K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) and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intermediate field (&lt; 10 T) application </a:t>
            </a:r>
          </a:p>
          <a:p>
            <a:pPr indent="-457200" eaLnBrk="0" hangingPunct="0"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    Possibly: LINK Current leads for HL-LHC              </a:t>
            </a:r>
          </a:p>
          <a:p>
            <a:pPr indent="-457200" eaLnBrk="0" hangingPunct="0"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         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indent="-457200" eaLnBrk="0" hangingPunct="0">
              <a:buAutoNum type="arabicParenR" startAt="2"/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Bi-2212 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(T</a:t>
            </a:r>
            <a:r>
              <a:rPr lang="en-US" altLang="en-US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~87 K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):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/>
            </a:r>
            <a:b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   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Fields 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up to 25 K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at ≤ 4.2K</a:t>
            </a:r>
          </a:p>
          <a:p>
            <a:pPr indent="-457200" eaLnBrk="0" hangingPunct="0"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    Only HTS conductor with round cross section</a:t>
            </a:r>
          </a:p>
          <a:p>
            <a:pPr indent="-457200" eaLnBrk="0" hangingPunct="0"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    Difficult fabrication: needs to be improved</a:t>
            </a:r>
          </a:p>
          <a:p>
            <a:pPr indent="-457200" eaLnBrk="0" hangingPunct="0">
              <a:defRPr/>
            </a:pPr>
            <a:endParaRPr lang="en-US" alt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indent="-457200" eaLnBrk="0" hangingPunct="0">
              <a:buAutoNum type="arabicParenR" startAt="3"/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RE-123 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(T</a:t>
            </a:r>
            <a:r>
              <a:rPr lang="en-US" altLang="en-US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~92 K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):</a:t>
            </a:r>
          </a:p>
          <a:p>
            <a:pPr indent="-457200" eaLnBrk="0" hangingPunct="0"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Fields &gt; 25 T at 4.2K possible</a:t>
            </a:r>
          </a:p>
          <a:p>
            <a:pPr marL="457200" indent="-457200" eaLnBrk="0" hangingPunct="0">
              <a:lnSpc>
                <a:spcPct val="110000"/>
              </a:lnSpc>
              <a:spcAft>
                <a:spcPct val="60000"/>
              </a:spcAft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Very high costs, cables applicable in quadrupoles?</a:t>
            </a:r>
            <a:endParaRPr lang="en-US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652626"/>
            <a:ext cx="8640960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Superconductors for operation at higher temperatures and/or higher magnetic fields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644900" y="2743200"/>
            <a:ext cx="1938338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990975" y="2838450"/>
            <a:ext cx="342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>
                <a:solidFill>
                  <a:schemeClr val="folHlink"/>
                </a:solidFill>
                <a:cs typeface="Arial" charset="0"/>
                <a:sym typeface="Wingdings 2" pitchFamily="18" charset="2"/>
              </a:rPr>
              <a:t></a:t>
            </a:r>
            <a:endParaRPr lang="en-GB" sz="1400">
              <a:solidFill>
                <a:schemeClr val="folHlink"/>
              </a:solidFill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995738" y="2432050"/>
            <a:ext cx="342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>
                <a:solidFill>
                  <a:schemeClr val="folHlink"/>
                </a:solidFill>
                <a:cs typeface="Arial" charset="0"/>
                <a:sym typeface="Wingdings 2" pitchFamily="18" charset="2"/>
              </a:rPr>
              <a:t></a:t>
            </a:r>
            <a:endParaRPr lang="en-GB" sz="1400">
              <a:solidFill>
                <a:schemeClr val="folHlink"/>
              </a:solidFill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4224338" y="2881313"/>
            <a:ext cx="1600200" cy="131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H="1">
            <a:off x="4224338" y="2424113"/>
            <a:ext cx="1600200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818188" y="2209800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Dipole strand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824538" y="2667000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ITER IT strand</a:t>
            </a:r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6" y="1124744"/>
            <a:ext cx="84582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altLang="en-US" sz="1800" b="1" dirty="0" smtClean="0">
                <a:latin typeface="Arial" pitchFamily="34" charset="0"/>
                <a:cs typeface="Arial" pitchFamily="34" charset="0"/>
              </a:rPr>
              <a:t>Higher field applications only at lower T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altLang="en-US" sz="1800" b="1" dirty="0" smtClean="0">
                <a:latin typeface="Arial" pitchFamily="34" charset="0"/>
                <a:cs typeface="Arial" pitchFamily="34" charset="0"/>
              </a:rPr>
              <a:t>Production of ~1 km long wires: ex-situ ok, in-situ improving, many suppliers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ct val="10000"/>
              </a:spcAft>
              <a:buFont typeface="Wingdings" pitchFamily="2" charset="2"/>
              <a:buChar char="§"/>
            </a:pPr>
            <a:endParaRPr lang="en-US" alt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50825" y="5756275"/>
            <a:ext cx="175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[M. Eisterer, ATI 2006] </a:t>
            </a:r>
          </a:p>
        </p:txBody>
      </p:sp>
      <p:graphicFrame>
        <p:nvGraphicFramePr>
          <p:cNvPr id="30731" name="Object 14"/>
          <p:cNvGraphicFramePr>
            <a:graphicFrameLocks noChangeAspect="1"/>
          </p:cNvGraphicFramePr>
          <p:nvPr/>
        </p:nvGraphicFramePr>
        <p:xfrm>
          <a:off x="0" y="1905000"/>
          <a:ext cx="5657850" cy="4316413"/>
        </p:xfrm>
        <a:graphic>
          <a:graphicData uri="http://schemas.openxmlformats.org/presentationml/2006/ole">
            <p:oleObj spid="_x0000_s4098" name="Graph" r:id="rId3" imgW="3772510" imgH="2880360" progId="">
              <p:embed/>
            </p:oleObj>
          </a:graphicData>
        </a:graphic>
      </p:graphicFrame>
      <p:pic>
        <p:nvPicPr>
          <p:cNvPr id="30733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3933825"/>
            <a:ext cx="16319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7" descr="F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3933825"/>
            <a:ext cx="21336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2267744" y="476672"/>
            <a:ext cx="4464496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smtClean="0"/>
              <a:t>MgB</a:t>
            </a:r>
            <a:r>
              <a:rPr lang="fr-CH" sz="2800" b="1" baseline="-25000" dirty="0" smtClean="0"/>
              <a:t>2</a:t>
            </a:r>
            <a:r>
              <a:rPr lang="fr-CH" sz="2800" b="1" dirty="0" smtClean="0"/>
              <a:t> wires</a:t>
            </a:r>
            <a:endParaRPr lang="fr-CH" sz="28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364088" y="61653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Columbus	      HyperTech</a:t>
            </a:r>
            <a:endParaRPr lang="fr-CH" b="1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24</a:t>
            </a:fld>
            <a:endParaRPr lang="fr-CH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259632" y="332656"/>
            <a:ext cx="6362639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cs typeface="Arial" charset="0"/>
              </a:rPr>
              <a:t>Critical Current Densities </a:t>
            </a:r>
            <a:r>
              <a:rPr lang="en-US" sz="2800" b="1" dirty="0" smtClean="0">
                <a:cs typeface="Arial" charset="0"/>
              </a:rPr>
              <a:t>of MgB</a:t>
            </a:r>
            <a:r>
              <a:rPr lang="en-US" sz="2800" b="1" baseline="-25000" dirty="0" smtClean="0">
                <a:cs typeface="Arial" charset="0"/>
              </a:rPr>
              <a:t>2</a:t>
            </a:r>
            <a:r>
              <a:rPr lang="en-US" sz="2800" b="1" dirty="0" smtClean="0">
                <a:cs typeface="Arial" charset="0"/>
              </a:rPr>
              <a:t> at </a:t>
            </a:r>
            <a:r>
              <a:rPr lang="en-US" sz="2800" b="1" dirty="0">
                <a:cs typeface="Arial" charset="0"/>
              </a:rPr>
              <a:t>4.2 K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33425" y="5160963"/>
            <a:ext cx="6982040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200" dirty="0">
                <a:cs typeface="Arial" charset="0"/>
              </a:rPr>
              <a:t>Sufficient</a:t>
            </a:r>
            <a:r>
              <a:rPr lang="de-DE" sz="2200" dirty="0">
                <a:cs typeface="Arial" charset="0"/>
              </a:rPr>
              <a:t> </a:t>
            </a:r>
            <a:r>
              <a:rPr lang="en-US" sz="2200" dirty="0">
                <a:cs typeface="Arial" charset="0"/>
              </a:rPr>
              <a:t>current densities only at fields below ~ 10 </a:t>
            </a:r>
            <a:r>
              <a:rPr lang="en-US" sz="2200" dirty="0" smtClean="0">
                <a:cs typeface="Arial" charset="0"/>
              </a:rPr>
              <a:t>T</a:t>
            </a:r>
          </a:p>
          <a:p>
            <a:pPr>
              <a:lnSpc>
                <a:spcPct val="125000"/>
              </a:lnSpc>
            </a:pPr>
            <a:r>
              <a:rPr lang="en-US" sz="2200" dirty="0" smtClean="0">
                <a:cs typeface="Arial" charset="0"/>
              </a:rPr>
              <a:t>Envisaged for LINK high current leads in HL-LHC</a:t>
            </a:r>
            <a:endParaRPr lang="en-US" sz="2200" dirty="0">
              <a:cs typeface="Arial" charset="0"/>
            </a:endParaRPr>
          </a:p>
          <a:p>
            <a:pPr>
              <a:lnSpc>
                <a:spcPct val="125000"/>
              </a:lnSpc>
            </a:pPr>
            <a:r>
              <a:rPr lang="en-US" sz="2200" dirty="0">
                <a:cs typeface="Arial" charset="0"/>
              </a:rPr>
              <a:t>Low cost alternative at low temperatures (&lt; 10 K, PF coils) ?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179388" y="617538"/>
          <a:ext cx="6402387" cy="4816475"/>
        </p:xfrm>
        <a:graphic>
          <a:graphicData uri="http://schemas.openxmlformats.org/presentationml/2006/ole">
            <p:oleObj spid="_x0000_s5122" name="Graph" r:id="rId3" imgW="4000195" imgH="3007766" progId="">
              <p:embed/>
            </p:oleObj>
          </a:graphicData>
        </a:graphic>
      </p:graphicFrame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227763" y="1903413"/>
            <a:ext cx="23086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dirty="0">
                <a:cs typeface="Arial" charset="0"/>
              </a:rPr>
              <a:t>Fluence: 10</a:t>
            </a:r>
            <a:r>
              <a:rPr lang="de-DE" sz="2400" baseline="30000" dirty="0">
                <a:cs typeface="Arial" charset="0"/>
              </a:rPr>
              <a:t>22</a:t>
            </a:r>
            <a:r>
              <a:rPr lang="de-DE" sz="2400" dirty="0">
                <a:cs typeface="Arial" charset="0"/>
              </a:rPr>
              <a:t> m</a:t>
            </a:r>
            <a:r>
              <a:rPr lang="de-DE" sz="2400" baseline="30000" dirty="0">
                <a:cs typeface="Arial" charset="0"/>
              </a:rPr>
              <a:t>-2</a:t>
            </a:r>
            <a:endParaRPr lang="en-US" sz="2400" dirty="0"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16216" y="3501008"/>
            <a:ext cx="262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M. Eisterer, ATI 2007</a:t>
            </a:r>
            <a:endParaRPr lang="fr-CH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25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26</a:t>
            </a:fld>
            <a:endParaRPr lang="fr-CH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32775" t="26460" r="15841" b="12116"/>
          <a:stretch>
            <a:fillRect/>
          </a:stretch>
        </p:blipFill>
        <p:spPr bwMode="auto">
          <a:xfrm>
            <a:off x="0" y="26276"/>
            <a:ext cx="9144000" cy="683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732240" y="3068960"/>
            <a:ext cx="14401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5292080" y="1772816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4499992" y="1988840"/>
            <a:ext cx="72008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084168" y="3068960"/>
            <a:ext cx="305983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Arial Narrow" pitchFamily="34" charset="0"/>
              </a:rPr>
              <a:t>10</a:t>
            </a:r>
            <a:r>
              <a:rPr lang="fr-CH" b="1" baseline="30000" dirty="0" smtClean="0">
                <a:latin typeface="Arial Narrow" pitchFamily="34" charset="0"/>
              </a:rPr>
              <a:t>21</a:t>
            </a:r>
            <a:r>
              <a:rPr lang="fr-CH" b="1" dirty="0" smtClean="0">
                <a:latin typeface="Arial Narrow" pitchFamily="34" charset="0"/>
              </a:rPr>
              <a:t>                 10</a:t>
            </a:r>
            <a:r>
              <a:rPr lang="fr-CH" b="1" baseline="30000" dirty="0" smtClean="0">
                <a:latin typeface="Arial Narrow" pitchFamily="34" charset="0"/>
              </a:rPr>
              <a:t>22 </a:t>
            </a:r>
            <a:r>
              <a:rPr lang="fr-CH" b="1" dirty="0" smtClean="0">
                <a:latin typeface="Arial Narrow" pitchFamily="34" charset="0"/>
              </a:rPr>
              <a:t>                10</a:t>
            </a:r>
            <a:r>
              <a:rPr lang="fr-CH" b="1" baseline="30000" dirty="0" smtClean="0">
                <a:latin typeface="Arial Narrow" pitchFamily="34" charset="0"/>
              </a:rPr>
              <a:t>23</a:t>
            </a:r>
          </a:p>
          <a:p>
            <a:endParaRPr lang="fr-CH" b="1" baseline="30000" dirty="0">
              <a:latin typeface="Arial Narrow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40352" y="321297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latin typeface="Arial" pitchFamily="34" charset="0"/>
                <a:cs typeface="Arial" pitchFamily="34" charset="0"/>
              </a:rPr>
              <a:t>n/m</a:t>
            </a:r>
            <a:r>
              <a:rPr lang="fr-CH" sz="2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fr-CH" sz="2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020272" y="5445224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M. Putti, 2011</a:t>
            </a:r>
            <a:endParaRPr lang="fr-CH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6" y="332656"/>
            <a:ext cx="381642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Neutron irradiated MgB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400" b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7668344" y="620688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8575" y="836613"/>
            <a:ext cx="4614863" cy="4895850"/>
            <a:chOff x="18" y="754"/>
            <a:chExt cx="2907" cy="3084"/>
          </a:xfrm>
        </p:grpSpPr>
        <p:graphicFrame>
          <p:nvGraphicFramePr>
            <p:cNvPr id="22539" name="Object 4"/>
            <p:cNvGraphicFramePr>
              <a:graphicFrameLocks noChangeAspect="1"/>
            </p:cNvGraphicFramePr>
            <p:nvPr/>
          </p:nvGraphicFramePr>
          <p:xfrm>
            <a:off x="30" y="754"/>
            <a:ext cx="2895" cy="3084"/>
          </p:xfrm>
          <a:graphic>
            <a:graphicData uri="http://schemas.openxmlformats.org/presentationml/2006/ole">
              <p:oleObj spid="_x0000_s48130" name="Graph" r:id="rId3" imgW="2956560" imgH="3162605" progId="">
                <p:embed/>
              </p:oleObj>
            </a:graphicData>
          </a:graphic>
        </p:graphicFrame>
        <p:sp>
          <p:nvSpPr>
            <p:cNvPr id="22540" name="Text Box 6"/>
            <p:cNvSpPr txBox="1">
              <a:spLocks noChangeArrowheads="1"/>
            </p:cNvSpPr>
            <p:nvPr/>
          </p:nvSpPr>
          <p:spPr bwMode="auto">
            <a:xfrm rot="-5400000">
              <a:off x="-173" y="2170"/>
              <a:ext cx="6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 i="1"/>
                <a:t>F/F</a:t>
              </a:r>
              <a:r>
                <a:rPr lang="en-US" b="1" i="1" baseline="-25000"/>
                <a:t>Pmax</a:t>
              </a:r>
              <a:endParaRPr lang="en-US" b="1" i="1"/>
            </a:p>
          </p:txBody>
        </p:sp>
        <p:sp>
          <p:nvSpPr>
            <p:cNvPr id="27693" name="Text Box 45"/>
            <p:cNvSpPr txBox="1">
              <a:spLocks noChangeArrowheads="1"/>
            </p:cNvSpPr>
            <p:nvPr/>
          </p:nvSpPr>
          <p:spPr bwMode="auto">
            <a:xfrm>
              <a:off x="748" y="845"/>
              <a:ext cx="11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Pinning Force</a:t>
              </a:r>
            </a:p>
          </p:txBody>
        </p:sp>
        <p:sp>
          <p:nvSpPr>
            <p:cNvPr id="22542" name="Rectangle 47"/>
            <p:cNvSpPr>
              <a:spLocks noChangeArrowheads="1"/>
            </p:cNvSpPr>
            <p:nvPr/>
          </p:nvSpPr>
          <p:spPr bwMode="auto">
            <a:xfrm>
              <a:off x="1701" y="1344"/>
              <a:ext cx="7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6600"/>
                  </a:solidFill>
                </a:rPr>
                <a:t>Mg</a:t>
              </a:r>
              <a:r>
                <a:rPr lang="en-US" sz="2400" b="1" baseline="30000">
                  <a:solidFill>
                    <a:srgbClr val="FF6600"/>
                  </a:solidFill>
                </a:rPr>
                <a:t>11</a:t>
              </a:r>
              <a:r>
                <a:rPr lang="en-US" sz="2400" b="1">
                  <a:solidFill>
                    <a:srgbClr val="FF6600"/>
                  </a:solidFill>
                </a:rPr>
                <a:t>B</a:t>
              </a:r>
              <a:r>
                <a:rPr lang="en-US" sz="2400" b="1" baseline="-25000">
                  <a:solidFill>
                    <a:srgbClr val="FF6600"/>
                  </a:solidFill>
                </a:rPr>
                <a:t>2</a:t>
              </a: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572000" y="1052513"/>
            <a:ext cx="4392613" cy="4583112"/>
            <a:chOff x="2880" y="981"/>
            <a:chExt cx="2767" cy="2887"/>
          </a:xfrm>
        </p:grpSpPr>
        <p:pic>
          <p:nvPicPr>
            <p:cNvPr id="22537" name="Picture 49"/>
            <p:cNvPicPr>
              <a:picLocks noChangeAspect="1" noChangeArrowheads="1"/>
            </p:cNvPicPr>
            <p:nvPr/>
          </p:nvPicPr>
          <p:blipFill>
            <a:blip r:embed="rId4" cstate="print"/>
            <a:srcRect l="9641" r="6204"/>
            <a:stretch>
              <a:fillRect/>
            </a:stretch>
          </p:blipFill>
          <p:spPr bwMode="auto">
            <a:xfrm>
              <a:off x="2880" y="981"/>
              <a:ext cx="2767" cy="2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538" name="Text Box 50"/>
            <p:cNvSpPr txBox="1">
              <a:spLocks noChangeArrowheads="1"/>
            </p:cNvSpPr>
            <p:nvPr/>
          </p:nvSpPr>
          <p:spPr bwMode="auto">
            <a:xfrm>
              <a:off x="4241" y="2341"/>
              <a:ext cx="10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Nb</a:t>
              </a:r>
              <a:r>
                <a:rPr lang="en-US" sz="2000" b="1" baseline="-25000">
                  <a:solidFill>
                    <a:schemeClr val="accent2"/>
                  </a:solidFill>
                </a:rPr>
                <a:t>3</a:t>
              </a:r>
              <a:r>
                <a:rPr lang="en-US" sz="2000" b="1">
                  <a:solidFill>
                    <a:schemeClr val="accent2"/>
                  </a:solidFill>
                </a:rPr>
                <a:t>Sn wires</a:t>
              </a:r>
            </a:p>
          </p:txBody>
        </p:sp>
      </p:grpSp>
      <p:sp>
        <p:nvSpPr>
          <p:cNvPr id="27700" name="Text Box 52"/>
          <p:cNvSpPr txBox="1">
            <a:spLocks noChangeArrowheads="1"/>
          </p:cNvSpPr>
          <p:nvPr/>
        </p:nvSpPr>
        <p:spPr bwMode="auto">
          <a:xfrm>
            <a:off x="0" y="5445224"/>
            <a:ext cx="5292725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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shift of the F</a:t>
            </a:r>
            <a:r>
              <a:rPr lang="en-US" sz="20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peak means that a new pinning mechanisms is working</a:t>
            </a:r>
          </a:p>
        </p:txBody>
      </p:sp>
      <p:sp>
        <p:nvSpPr>
          <p:cNvPr id="27701" name="Text Box 53"/>
          <p:cNvSpPr txBox="1">
            <a:spLocks noChangeArrowheads="1"/>
          </p:cNvSpPr>
          <p:nvPr/>
        </p:nvSpPr>
        <p:spPr bwMode="auto">
          <a:xfrm>
            <a:off x="0" y="6165304"/>
            <a:ext cx="63007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</a:t>
            </a:r>
            <a:r>
              <a:rPr lang="en-US" dirty="0"/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Similar behaviour was observed in Nb</a:t>
            </a:r>
            <a:r>
              <a:rPr lang="en-US" sz="20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Sn wires</a:t>
            </a:r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4572001" y="1196752"/>
            <a:ext cx="4320480" cy="4439096"/>
            <a:chOff x="2880" y="981"/>
            <a:chExt cx="2767" cy="2887"/>
          </a:xfrm>
        </p:grpSpPr>
        <p:pic>
          <p:nvPicPr>
            <p:cNvPr id="36" name="Picture 49"/>
            <p:cNvPicPr>
              <a:picLocks noChangeAspect="1" noChangeArrowheads="1"/>
            </p:cNvPicPr>
            <p:nvPr/>
          </p:nvPicPr>
          <p:blipFill>
            <a:blip r:embed="rId4" cstate="print"/>
            <a:srcRect l="9641" r="6204"/>
            <a:stretch>
              <a:fillRect/>
            </a:stretch>
          </p:blipFill>
          <p:spPr bwMode="auto">
            <a:xfrm>
              <a:off x="2880" y="981"/>
              <a:ext cx="2767" cy="2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Text Box 50"/>
            <p:cNvSpPr txBox="1">
              <a:spLocks noChangeArrowheads="1"/>
            </p:cNvSpPr>
            <p:nvPr/>
          </p:nvSpPr>
          <p:spPr bwMode="auto">
            <a:xfrm>
              <a:off x="4241" y="2341"/>
              <a:ext cx="10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Nb</a:t>
              </a:r>
              <a:r>
                <a:rPr lang="en-US" sz="2000" b="1" baseline="-25000">
                  <a:solidFill>
                    <a:schemeClr val="accent2"/>
                  </a:solidFill>
                </a:rPr>
                <a:t>3</a:t>
              </a:r>
              <a:r>
                <a:rPr lang="en-US" sz="2000" b="1">
                  <a:solidFill>
                    <a:schemeClr val="accent2"/>
                  </a:solidFill>
                </a:rPr>
                <a:t>Sn wires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2123728" y="188640"/>
            <a:ext cx="4896544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Pinning mechanism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27</a:t>
            </a:fld>
            <a:endParaRPr lang="fr-CH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fr-CH" dirty="0" smtClean="0"/>
              <a:t>REMM'12, Fermilab, 13.-15.2.12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0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1"/>
          <p:cNvGraphicFramePr>
            <a:graphicFrameLocks noChangeAspect="1"/>
          </p:cNvGraphicFramePr>
          <p:nvPr/>
        </p:nvGraphicFramePr>
        <p:xfrm>
          <a:off x="-252413" y="1236663"/>
          <a:ext cx="9432926" cy="5000625"/>
        </p:xfrm>
        <a:graphic>
          <a:graphicData uri="http://schemas.openxmlformats.org/presentationml/2006/ole">
            <p:oleObj spid="_x0000_s49154" name="Graph" r:id="rId3" imgW="5798515" imgH="3255264" progId="">
              <p:embed/>
            </p:oleObj>
          </a:graphicData>
        </a:graphic>
      </p:graphicFrame>
      <p:sp>
        <p:nvSpPr>
          <p:cNvPr id="18436" name="Text Box 13"/>
          <p:cNvSpPr txBox="1">
            <a:spLocks noChangeArrowheads="1"/>
          </p:cNvSpPr>
          <p:nvPr/>
        </p:nvSpPr>
        <p:spPr bwMode="auto">
          <a:xfrm>
            <a:off x="1908175" y="2543175"/>
            <a:ext cx="1339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333333"/>
                </a:solidFill>
              </a:rPr>
              <a:t>irradiated</a:t>
            </a:r>
          </a:p>
        </p:txBody>
      </p:sp>
      <p:graphicFrame>
        <p:nvGraphicFramePr>
          <p:cNvPr id="18437" name="Object 15"/>
          <p:cNvGraphicFramePr>
            <a:graphicFrameLocks noChangeAspect="1"/>
          </p:cNvGraphicFramePr>
          <p:nvPr/>
        </p:nvGraphicFramePr>
        <p:xfrm>
          <a:off x="5724525" y="5733256"/>
          <a:ext cx="2091120" cy="572294"/>
        </p:xfrm>
        <a:graphic>
          <a:graphicData uri="http://schemas.openxmlformats.org/presentationml/2006/ole">
            <p:oleObj spid="_x0000_s49155" name="Equation" r:id="rId4" imgW="838200" imgH="228600" progId="Equation.3">
              <p:embed/>
            </p:oleObj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403648" y="476672"/>
            <a:ext cx="662473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c2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in neutron irradiated MgB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28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0886" t="30698" r="7257"/>
          <a:stretch>
            <a:fillRect/>
          </a:stretch>
        </p:blipFill>
        <p:spPr bwMode="auto">
          <a:xfrm>
            <a:off x="4572000" y="1481138"/>
            <a:ext cx="4416425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28600" y="1483767"/>
            <a:ext cx="77533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buFontTx/>
              <a:buChar char="–"/>
            </a:pPr>
            <a:r>
              <a:rPr lang="en-US" sz="2000" b="1" dirty="0">
                <a:cs typeface="Arial" charset="0"/>
              </a:rPr>
              <a:t>Substrate: Cr-Ni stainless steel</a:t>
            </a:r>
          </a:p>
          <a:p>
            <a:pPr marL="457200" indent="-457200">
              <a:lnSpc>
                <a:spcPct val="150000"/>
              </a:lnSpc>
              <a:buFontTx/>
              <a:buChar char="–"/>
            </a:pPr>
            <a:r>
              <a:rPr lang="en-US" sz="2000" b="1" dirty="0">
                <a:cs typeface="Arial" charset="0"/>
              </a:rPr>
              <a:t>Buffer stack: Y</a:t>
            </a:r>
            <a:r>
              <a:rPr lang="en-US" sz="2000" b="1" baseline="-25000" dirty="0">
                <a:cs typeface="Arial" charset="0"/>
              </a:rPr>
              <a:t>2</a:t>
            </a:r>
            <a:r>
              <a:rPr lang="en-US" sz="2000" b="1" dirty="0">
                <a:cs typeface="Arial" charset="0"/>
              </a:rPr>
              <a:t>O</a:t>
            </a:r>
            <a:r>
              <a:rPr lang="en-US" sz="2000" b="1" baseline="-25000" dirty="0">
                <a:cs typeface="Arial" charset="0"/>
              </a:rPr>
              <a:t>3</a:t>
            </a:r>
            <a:r>
              <a:rPr lang="en-US" sz="2000" b="1" dirty="0">
                <a:cs typeface="Arial" charset="0"/>
              </a:rPr>
              <a:t>/YSZ/CeO</a:t>
            </a:r>
            <a:r>
              <a:rPr lang="en-US" sz="2000" b="1" baseline="-25000" dirty="0">
                <a:cs typeface="Arial" charset="0"/>
              </a:rPr>
              <a:t>2</a:t>
            </a:r>
          </a:p>
          <a:p>
            <a:pPr marL="914400" lvl="1" indent="-457200">
              <a:lnSpc>
                <a:spcPct val="110000"/>
              </a:lnSpc>
              <a:buFontTx/>
              <a:buChar char="•"/>
            </a:pPr>
            <a:r>
              <a:rPr lang="en-US" sz="2000" b="1" dirty="0">
                <a:cs typeface="Arial" charset="0"/>
              </a:rPr>
              <a:t>YSZ: Ion beam assisted deposition </a:t>
            </a:r>
            <a:r>
              <a:rPr lang="de-DE" sz="2000" b="1" dirty="0">
                <a:cs typeface="Arial" charset="0"/>
              </a:rPr>
              <a:t/>
            </a:r>
            <a:br>
              <a:rPr lang="de-DE" sz="2000" b="1" dirty="0">
                <a:cs typeface="Arial" charset="0"/>
              </a:rPr>
            </a:br>
            <a:r>
              <a:rPr lang="en-US" sz="2000" b="1" dirty="0">
                <a:cs typeface="Arial" charset="0"/>
              </a:rPr>
              <a:t>(IBAD)</a:t>
            </a:r>
          </a:p>
          <a:p>
            <a:pPr marL="457200" indent="-457200">
              <a:lnSpc>
                <a:spcPct val="150000"/>
              </a:lnSpc>
              <a:buFontTx/>
              <a:buChar char="–"/>
            </a:pPr>
            <a:r>
              <a:rPr lang="en-US" sz="2000" b="1" dirty="0">
                <a:cs typeface="Arial" charset="0"/>
              </a:rPr>
              <a:t>YBCO</a:t>
            </a:r>
            <a:r>
              <a:rPr lang="de-DE" sz="2000" b="1" dirty="0">
                <a:cs typeface="Arial" charset="0"/>
              </a:rPr>
              <a:t> (2.5 µm)</a:t>
            </a:r>
            <a:endParaRPr lang="en-US" sz="2000" b="1" dirty="0">
              <a:cs typeface="Arial" charset="0"/>
            </a:endParaRPr>
          </a:p>
          <a:p>
            <a:pPr marL="914400" lvl="1" indent="-457200">
              <a:lnSpc>
                <a:spcPct val="110000"/>
              </a:lnSpc>
              <a:buFontTx/>
              <a:buChar char="•"/>
            </a:pPr>
            <a:r>
              <a:rPr lang="en-US" sz="2000" b="1" dirty="0">
                <a:cs typeface="Arial" charset="0"/>
              </a:rPr>
              <a:t>Pulsed-laser-deposition (PLD)</a:t>
            </a:r>
          </a:p>
          <a:p>
            <a:pPr marL="457200" indent="-457200">
              <a:lnSpc>
                <a:spcPct val="150000"/>
              </a:lnSpc>
              <a:buFontTx/>
              <a:buChar char="–"/>
            </a:pPr>
            <a:r>
              <a:rPr lang="en-US" sz="2000" b="1" dirty="0">
                <a:cs typeface="Arial" charset="0"/>
              </a:rPr>
              <a:t>Silver or gold protection layer</a:t>
            </a:r>
          </a:p>
          <a:p>
            <a:pPr marL="914400" lvl="1" indent="-457200">
              <a:lnSpc>
                <a:spcPct val="150000"/>
              </a:lnSpc>
              <a:buFontTx/>
              <a:buChar char="•"/>
            </a:pPr>
            <a:r>
              <a:rPr lang="en-US" sz="2000" b="1" dirty="0">
                <a:cs typeface="Arial" charset="0"/>
              </a:rPr>
              <a:t>Vapor deposition</a:t>
            </a:r>
          </a:p>
          <a:p>
            <a:pPr marL="457200" indent="-457200">
              <a:lnSpc>
                <a:spcPct val="150000"/>
              </a:lnSpc>
              <a:buFontTx/>
              <a:buChar char="–"/>
            </a:pPr>
            <a:r>
              <a:rPr lang="en-US" sz="2000" b="1" dirty="0">
                <a:cs typeface="Arial" charset="0"/>
              </a:rPr>
              <a:t>Stabilization: Copper ( ~ 17 µm)</a:t>
            </a:r>
          </a:p>
          <a:p>
            <a:pPr marL="914400" lvl="1" indent="-457200">
              <a:lnSpc>
                <a:spcPct val="150000"/>
              </a:lnSpc>
              <a:buFontTx/>
              <a:buChar char="•"/>
            </a:pPr>
            <a:r>
              <a:rPr lang="en-US" sz="2000" b="1" dirty="0">
                <a:cs typeface="Arial" charset="0"/>
              </a:rPr>
              <a:t>Galvanic plating process</a:t>
            </a:r>
          </a:p>
          <a:p>
            <a:pPr marL="457200" indent="-457200">
              <a:lnSpc>
                <a:spcPct val="150000"/>
              </a:lnSpc>
              <a:buFontTx/>
              <a:buChar char="–"/>
            </a:pPr>
            <a:r>
              <a:rPr lang="en-US" sz="2000" b="1" dirty="0">
                <a:cs typeface="Arial" charset="0"/>
              </a:rPr>
              <a:t>Total thickness: </a:t>
            </a:r>
            <a:r>
              <a:rPr lang="de-DE" sz="2000" b="1" dirty="0">
                <a:cs typeface="Arial" charset="0"/>
              </a:rPr>
              <a:t>0.120</a:t>
            </a:r>
            <a:r>
              <a:rPr lang="en-US" sz="2000" b="1" dirty="0">
                <a:cs typeface="Arial" charset="0"/>
              </a:rPr>
              <a:t> mm </a:t>
            </a:r>
            <a:r>
              <a:rPr lang="en-US" sz="2000" b="1" dirty="0">
                <a:cs typeface="Arial" charset="0"/>
                <a:sym typeface="Symbol" pitchFamily="18" charset="2"/>
              </a:rPr>
              <a:t> </a:t>
            </a:r>
            <a:r>
              <a:rPr lang="de-DE" sz="2000" b="1" dirty="0">
                <a:cs typeface="Arial" charset="0"/>
                <a:sym typeface="Symbol" pitchFamily="18" charset="2"/>
              </a:rPr>
              <a:t> </a:t>
            </a:r>
            <a:r>
              <a:rPr lang="en-US" sz="2000" b="1" dirty="0">
                <a:cs typeface="Arial" charset="0"/>
                <a:sym typeface="Symbol" pitchFamily="18" charset="2"/>
              </a:rPr>
              <a:t>J</a:t>
            </a:r>
            <a:r>
              <a:rPr lang="en-US" sz="2000" b="1" baseline="-25000" dirty="0">
                <a:cs typeface="Arial" charset="0"/>
                <a:sym typeface="Symbol" pitchFamily="18" charset="2"/>
              </a:rPr>
              <a:t>c</a:t>
            </a:r>
            <a:r>
              <a:rPr lang="en-US" sz="2000" b="1" dirty="0">
                <a:cs typeface="Arial" charset="0"/>
                <a:sym typeface="Symbol" pitchFamily="18" charset="2"/>
              </a:rPr>
              <a:t>/J</a:t>
            </a:r>
            <a:r>
              <a:rPr lang="en-US" sz="2000" b="1" baseline="-25000" dirty="0">
                <a:cs typeface="Arial" charset="0"/>
                <a:sym typeface="Symbol" pitchFamily="18" charset="2"/>
              </a:rPr>
              <a:t>e </a:t>
            </a:r>
            <a:r>
              <a:rPr lang="en-US" sz="2000" b="1" dirty="0">
                <a:cs typeface="Arial" charset="0"/>
                <a:sym typeface="Symbol" pitchFamily="18" charset="2"/>
              </a:rPr>
              <a:t>= </a:t>
            </a:r>
            <a:r>
              <a:rPr lang="de-DE" sz="2000" b="1" dirty="0">
                <a:cs typeface="Arial" charset="0"/>
                <a:sym typeface="Symbol" pitchFamily="18" charset="2"/>
              </a:rPr>
              <a:t>50</a:t>
            </a:r>
            <a:endParaRPr lang="en-US" sz="2000" b="1" dirty="0">
              <a:cs typeface="Arial" charset="0"/>
            </a:endParaRPr>
          </a:p>
          <a:p>
            <a:pPr marL="914400" lvl="1" indent="-457200">
              <a:lnSpc>
                <a:spcPct val="110000"/>
              </a:lnSpc>
            </a:pPr>
            <a:endParaRPr lang="en-US" sz="2000" dirty="0">
              <a:cs typeface="Arial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582520" y="261811"/>
            <a:ext cx="3978974" cy="56188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HTS Superconductors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980728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Coated Conductors  by (EHTS)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29</a:t>
            </a:fld>
            <a:endParaRPr lang="fr-CH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 smtClean="0"/>
              <a:t>REMM'12, Fermilab, 13.-15.2.12</a:t>
            </a:r>
            <a:endParaRPr lang="fr-CH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116632"/>
            <a:ext cx="8424936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WAMSDO Workshop </a:t>
            </a:r>
            <a:r>
              <a:rPr lang="fr-CH" sz="2800" b="1" dirty="0" smtClean="0">
                <a:latin typeface="Arial" pitchFamily="34" charset="0"/>
                <a:cs typeface="Arial" pitchFamily="34" charset="0"/>
              </a:rPr>
              <a:t>Program</a:t>
            </a:r>
            <a:endParaRPr lang="fr-CH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4667652"/>
            <a:ext cx="8712968" cy="1569660"/>
          </a:xfrm>
          <a:prstGeom prst="rect">
            <a:avLst/>
          </a:prstGeom>
          <a:solidFill>
            <a:srgbClr val="9BFFC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indent="-514350">
              <a:buAutoNum type="romanUcPeriod" startAt="3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Irradiation of Insulators</a:t>
            </a:r>
          </a:p>
          <a:p>
            <a:pPr indent="-514350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* </a:t>
            </a:r>
            <a:r>
              <a:rPr lang="en-US" sz="2400" b="1" i="1" dirty="0" smtClean="0">
                <a:latin typeface="Arial Narrow" pitchFamily="34" charset="0"/>
                <a:cs typeface="Arial" pitchFamily="34" charset="0"/>
              </a:rPr>
              <a:t>Radiation effects on fusion magnet components</a:t>
            </a:r>
          </a:p>
          <a:p>
            <a:pPr indent="-514350"/>
            <a:r>
              <a:rPr lang="en-US" sz="2400" b="1" i="1" dirty="0" smtClean="0">
                <a:latin typeface="Arial Narrow" pitchFamily="34" charset="0"/>
                <a:cs typeface="Arial" pitchFamily="34" charset="0"/>
              </a:rPr>
              <a:t>	*  Mechanical properties of insulators (including EuCard data)</a:t>
            </a:r>
          </a:p>
          <a:p>
            <a:pPr indent="-514350"/>
            <a:r>
              <a:rPr lang="en-US" sz="2400" b="1" i="1" dirty="0" smtClean="0">
                <a:latin typeface="Arial Narrow" pitchFamily="34" charset="0"/>
                <a:cs typeface="Arial" pitchFamily="34" charset="0"/>
              </a:rPr>
              <a:t>      </a:t>
            </a:r>
            <a:r>
              <a:rPr lang="en-US" sz="2400" b="1" i="1" dirty="0" smtClean="0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will be discussed by M. Eisterer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836712"/>
            <a:ext cx="8712968" cy="3416320"/>
          </a:xfrm>
          <a:prstGeom prst="rect">
            <a:avLst/>
          </a:prstGeom>
          <a:solidFill>
            <a:srgbClr val="85DFFF"/>
          </a:solidFill>
        </p:spPr>
        <p:txBody>
          <a:bodyPr wrap="square">
            <a:spAutoFit/>
          </a:bodyPr>
          <a:lstStyle/>
          <a:p>
            <a:pPr indent="-514350">
              <a:buAutoNum type="roman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Irradiation of superconductors</a:t>
            </a:r>
          </a:p>
          <a:p>
            <a:pPr indent="-514350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* </a:t>
            </a:r>
            <a:r>
              <a:rPr lang="en-US" sz="2400" b="1" i="1" dirty="0" smtClean="0">
                <a:latin typeface="Arial Narrow" pitchFamily="34" charset="0"/>
                <a:cs typeface="Arial" pitchFamily="34" charset="0"/>
              </a:rPr>
              <a:t>Nb</a:t>
            </a:r>
            <a:r>
              <a:rPr lang="en-US" sz="2400" b="1" i="1" baseline="-25000" dirty="0" smtClean="0">
                <a:latin typeface="Arial Narrow" pitchFamily="34" charset="0"/>
                <a:cs typeface="Arial" pitchFamily="34" charset="0"/>
              </a:rPr>
              <a:t>3</a:t>
            </a:r>
            <a:r>
              <a:rPr lang="en-US" sz="2400" b="1" i="1" dirty="0" smtClean="0">
                <a:latin typeface="Arial Narrow" pitchFamily="34" charset="0"/>
                <a:cs typeface="Arial" pitchFamily="34" charset="0"/>
              </a:rPr>
              <a:t>Sn, Coated Conductors (magnets)</a:t>
            </a:r>
          </a:p>
          <a:p>
            <a:pPr indent="-514350"/>
            <a:r>
              <a:rPr lang="en-US" sz="2400" b="1" i="1" dirty="0" smtClean="0">
                <a:latin typeface="Arial Narrow" pitchFamily="34" charset="0"/>
                <a:cs typeface="Arial" pitchFamily="34" charset="0"/>
              </a:rPr>
              <a:t>	*  MgB</a:t>
            </a:r>
            <a:r>
              <a:rPr lang="en-US" sz="2400" b="1" i="1" baseline="-25000" dirty="0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en-US" sz="2400" b="1" i="1" dirty="0" smtClean="0">
                <a:latin typeface="Arial Narrow" pitchFamily="34" charset="0"/>
                <a:cs typeface="Arial" pitchFamily="34" charset="0"/>
              </a:rPr>
              <a:t> (LINK current leads)</a:t>
            </a:r>
          </a:p>
          <a:p>
            <a:pPr indent="-514350"/>
            <a:r>
              <a:rPr lang="en-US" sz="2400" b="1" i="1" dirty="0" smtClean="0">
                <a:latin typeface="Arial Narrow" pitchFamily="34" charset="0"/>
                <a:cs typeface="Arial" pitchFamily="34" charset="0"/>
              </a:rPr>
              <a:t>	*  Superconducting and mechanical properties</a:t>
            </a:r>
          </a:p>
          <a:p>
            <a:pPr indent="-514350"/>
            <a:endParaRPr lang="en-US" sz="2400" b="1" i="1" dirty="0" smtClean="0">
              <a:latin typeface="Arial Narrow" pitchFamily="34" charset="0"/>
              <a:cs typeface="Arial" pitchFamily="34" charset="0"/>
            </a:endParaRPr>
          </a:p>
          <a:p>
            <a:pPr indent="-514350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II.    Calculations</a:t>
            </a:r>
          </a:p>
          <a:p>
            <a:pPr indent="-514350"/>
            <a:r>
              <a:rPr lang="en-US" sz="2400" b="1" i="1" dirty="0" smtClean="0">
                <a:latin typeface="Arial Narrow" pitchFamily="34" charset="0"/>
                <a:cs typeface="Arial" pitchFamily="34" charset="0"/>
              </a:rPr>
              <a:t>	* </a:t>
            </a:r>
            <a:r>
              <a:rPr lang="en-US" sz="2400" b="1" i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Modern models/codes including Coulomb elastic scattering,</a:t>
            </a:r>
          </a:p>
          <a:p>
            <a:pPr indent="-514350"/>
            <a:r>
              <a:rPr lang="en-US" sz="2400" b="1" i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	   nuclear interactions and DPA model parameters</a:t>
            </a:r>
          </a:p>
          <a:p>
            <a:pPr indent="-514350"/>
            <a:r>
              <a:rPr lang="en-US" sz="2400" b="1" i="1" dirty="0" smtClean="0">
                <a:solidFill>
                  <a:schemeClr val="accent2"/>
                </a:solidFill>
                <a:latin typeface="Arial Narrow" pitchFamily="34" charset="0"/>
                <a:cs typeface="Arial" pitchFamily="34" charset="0"/>
              </a:rPr>
              <a:t>	</a:t>
            </a:r>
            <a:r>
              <a:rPr lang="en-US" sz="2400" b="1" i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* FLUKA an MARS results on energy deposition and DPA values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3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409834" y="625475"/>
          <a:ext cx="7186354" cy="5611837"/>
        </p:xfrm>
        <a:graphic>
          <a:graphicData uri="http://schemas.openxmlformats.org/presentationml/2006/ole">
            <p:oleObj spid="_x0000_s50178" name="Graph" r:id="rId3" imgW="3914851" imgH="3063850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1187624" y="332656"/>
            <a:ext cx="692208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Coated Conductors: Critical Current Densities</a:t>
            </a:r>
            <a:endParaRPr lang="fr-CH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6588224" y="2348880"/>
            <a:ext cx="648072" cy="288032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236296" y="2564904"/>
            <a:ext cx="1440160" cy="369332"/>
          </a:xfrm>
          <a:prstGeom prst="rect">
            <a:avLst/>
          </a:prstGeom>
          <a:solidFill>
            <a:srgbClr val="DDFFFF"/>
          </a:solidFill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B // c, 50 K</a:t>
            </a:r>
            <a:endParaRPr lang="fr-CH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308304" y="1988840"/>
            <a:ext cx="1440160" cy="369332"/>
          </a:xfrm>
          <a:prstGeom prst="rect">
            <a:avLst/>
          </a:prstGeom>
          <a:solidFill>
            <a:srgbClr val="DDFFFF"/>
          </a:solidFill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B//ab, 50 K</a:t>
            </a:r>
            <a:endParaRPr lang="fr-CH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7236296" y="1700808"/>
            <a:ext cx="0" cy="576064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27584" y="59492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H. Weber, M. Eisterer</a:t>
            </a:r>
            <a:endParaRPr lang="fr-CH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30</a:t>
            </a:fld>
            <a:endParaRPr lang="fr-CH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Ratio_unirr_ir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275"/>
            <a:ext cx="41767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1413"/>
            <a:ext cx="8229600" cy="549275"/>
          </a:xfr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b="1" dirty="0" smtClean="0"/>
              <a:t>Neutron irradiation effects on J</a:t>
            </a:r>
            <a:r>
              <a:rPr lang="en-GB" sz="2400" b="1" baseline="-25000" dirty="0" smtClean="0"/>
              <a:t>c</a:t>
            </a:r>
            <a:r>
              <a:rPr lang="en-GB" sz="2400" b="1" dirty="0" smtClean="0"/>
              <a:t> for fields // c: AMSC</a:t>
            </a:r>
          </a:p>
        </p:txBody>
      </p:sp>
      <p:pic>
        <p:nvPicPr>
          <p:cNvPr id="36868" name="Picture 4" descr="CriticalCurrentDensity_unirr_irr_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765175"/>
            <a:ext cx="5508625" cy="4003675"/>
          </a:xfrm>
          <a:noFill/>
          <a:ln>
            <a:miter lim="800000"/>
            <a:headEnd/>
            <a:tailEnd/>
          </a:ln>
        </p:spPr>
      </p:pic>
      <p:sp>
        <p:nvSpPr>
          <p:cNvPr id="36869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07950" y="692150"/>
            <a:ext cx="3600450" cy="1296988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b="1" dirty="0" smtClean="0"/>
              <a:t>Decrease of J</a:t>
            </a:r>
            <a:r>
              <a:rPr lang="en-US" sz="1800" b="1" baseline="-25000" dirty="0" smtClean="0"/>
              <a:t>C</a:t>
            </a:r>
            <a:r>
              <a:rPr lang="en-US" sz="1800" b="1" dirty="0" smtClean="0"/>
              <a:t> at low fields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/>
              <a:t>Increase of J</a:t>
            </a:r>
            <a:r>
              <a:rPr lang="en-US" sz="1800" b="1" baseline="-25000" dirty="0" smtClean="0"/>
              <a:t>C</a:t>
            </a:r>
            <a:r>
              <a:rPr lang="en-US" sz="1800" b="1" dirty="0" smtClean="0"/>
              <a:t> at higher field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/>
              <a:t>The crossover indicates a change in flux pinning</a:t>
            </a:r>
            <a:endParaRPr lang="en-GB" sz="2000" b="1" dirty="0" smtClean="0"/>
          </a:p>
        </p:txBody>
      </p:sp>
      <p:graphicFrame>
        <p:nvGraphicFramePr>
          <p:cNvPr id="118790" name="Group 6"/>
          <p:cNvGraphicFramePr>
            <a:graphicFrameLocks noGrp="1"/>
          </p:cNvGraphicFramePr>
          <p:nvPr>
            <p:ph sz="quarter" idx="3"/>
          </p:nvPr>
        </p:nvGraphicFramePr>
        <p:xfrm>
          <a:off x="4067175" y="4724400"/>
          <a:ext cx="4605338" cy="1257300"/>
        </p:xfrm>
        <a:graphic>
          <a:graphicData uri="http://schemas.openxmlformats.org/drawingml/2006/table">
            <a:tbl>
              <a:tblPr/>
              <a:tblGrid>
                <a:gridCol w="1709738"/>
                <a:gridCol w="965200"/>
                <a:gridCol w="965200"/>
                <a:gridCol w="9652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Crossover field (mT)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2x10</a:t>
                      </a:r>
                      <a:r>
                        <a:rPr kumimoji="0" lang="en-GB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m</a:t>
                      </a:r>
                      <a:r>
                        <a:rPr kumimoji="0" lang="en-GB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-2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4x10</a:t>
                      </a:r>
                      <a:r>
                        <a:rPr kumimoji="0" lang="en-GB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m</a:t>
                      </a:r>
                      <a:r>
                        <a:rPr kumimoji="0" lang="en-GB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-2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1x10</a:t>
                      </a:r>
                      <a:r>
                        <a:rPr kumimoji="0" lang="en-GB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m</a:t>
                      </a:r>
                      <a:r>
                        <a:rPr kumimoji="0" lang="en-GB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-2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77 K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244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382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630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 K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114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219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440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 K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195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334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115616" y="6165304"/>
            <a:ext cx="26642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H. Weber, M. Eisterer</a:t>
            </a:r>
            <a:endParaRPr lang="fr-CH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2816"/>
            <a:ext cx="8229600" cy="3959696"/>
          </a:xfrm>
          <a:solidFill>
            <a:srgbClr val="DDFFFF"/>
          </a:solidFill>
          <a:ln>
            <a:solidFill>
              <a:srgbClr val="0000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LT Superconductors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No problems regarding radiation effects expected in</a:t>
            </a: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HL-LHC</a:t>
            </a: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buNone/>
            </a:pPr>
            <a:endParaRPr lang="en-US" sz="16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Stabilizer: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Degradation must be kept in mind</a:t>
            </a: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</a:pPr>
            <a:endParaRPr lang="en-US" sz="18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HTS: </a:t>
            </a:r>
          </a:p>
          <a:p>
            <a:pPr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Substantial R&amp;D still required</a:t>
            </a:r>
          </a:p>
          <a:p>
            <a:pPr>
              <a:lnSpc>
                <a:spcPct val="90000"/>
              </a:lnSpc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 Problems: Bending of roebled HTS cables</a:t>
            </a:r>
          </a:p>
          <a:p>
            <a:pPr>
              <a:lnSpc>
                <a:spcPct val="90000"/>
              </a:lnSpc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	  	  High costs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27584" y="764704"/>
            <a:ext cx="712879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latin typeface="Arial" pitchFamily="34" charset="0"/>
                <a:cs typeface="Arial" pitchFamily="34" charset="0"/>
              </a:rPr>
              <a:t>Conclusions for </a:t>
            </a:r>
            <a:r>
              <a:rPr lang="fr-CH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neutron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irradiated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materials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CH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32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33</a:t>
            </a:fld>
            <a:endParaRPr lang="fr-CH"/>
          </a:p>
        </p:txBody>
      </p:sp>
      <p:sp>
        <p:nvSpPr>
          <p:cNvPr id="4" name="Rectangle 3"/>
          <p:cNvSpPr/>
          <p:nvPr/>
        </p:nvSpPr>
        <p:spPr>
          <a:xfrm>
            <a:off x="251520" y="177281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Neutrons :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Strong source of damage for superconductors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Protons: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From known data, even stronger effect (charge)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Pions: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Nothing is known yet. Effects expected to be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	        comparable to those of protons (charges +/-)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_________________________________________________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Electrons: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Very little is known. Much smaller effects expected 	        More data needed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Photons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Nothing is known. Much smaller effects expected.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	        (in contrast to insulators). Data needed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404664"/>
            <a:ext cx="849694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Effect of various radiation sources on </a:t>
            </a:r>
            <a:r>
              <a:rPr lang="en-US" sz="2400" b="1" dirty="0" smtClean="0">
                <a:solidFill>
                  <a:srgbClr val="4920DE"/>
                </a:solidFill>
                <a:latin typeface="Arial" pitchFamily="34" charset="0"/>
                <a:cs typeface="Arial" pitchFamily="34" charset="0"/>
              </a:rPr>
              <a:t>superconductors</a:t>
            </a:r>
            <a:endParaRPr lang="en-US" sz="2400" b="1" dirty="0">
              <a:solidFill>
                <a:srgbClr val="4920D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119675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fr-CH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present </a:t>
            </a:r>
            <a:r>
              <a:rPr lang="fr-CH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knowledge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:</a:t>
            </a:r>
            <a:endParaRPr lang="fr-CH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052736"/>
            <a:ext cx="85689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Keep in mind:  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* all high energy sources act </a:t>
            </a:r>
            <a:r>
              <a:rPr lang="en-US" sz="2000" b="1" dirty="0" smtClean="0">
                <a:solidFill>
                  <a:srgbClr val="4920DE"/>
                </a:solidFill>
                <a:latin typeface="Arial" pitchFamily="34" charset="0"/>
                <a:cs typeface="Arial" pitchFamily="34" charset="0"/>
              </a:rPr>
              <a:t>simultaneously</a:t>
            </a:r>
          </a:p>
          <a:p>
            <a:endParaRPr lang="en-US" sz="2000" b="1" dirty="0" smtClean="0">
              <a:solidFill>
                <a:srgbClr val="4920DE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	* there is no experience on a combined effect of several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  high energy  sources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* subsequent irradiations with different sources should be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   carried out on selected samples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* calculations must be carried out to study combined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   irradiations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   (taking into account the small values of DPA (~ 10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-4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), this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   may be reasonable)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395536" y="3645024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34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35</a:t>
            </a:fld>
            <a:endParaRPr lang="fr-CH"/>
          </a:p>
        </p:txBody>
      </p:sp>
      <p:sp>
        <p:nvSpPr>
          <p:cNvPr id="4" name="ZoneTexte 3"/>
          <p:cNvSpPr txBox="1"/>
          <p:nvPr/>
        </p:nvSpPr>
        <p:spPr>
          <a:xfrm>
            <a:off x="1331640" y="1700808"/>
            <a:ext cx="6696744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latin typeface="Arial" pitchFamily="34" charset="0"/>
                <a:cs typeface="Arial" pitchFamily="34" charset="0"/>
              </a:rPr>
              <a:t>The effect of proton irradiation on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Nb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Sn (thin films)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03648" y="4797152"/>
            <a:ext cx="6696744" cy="1015663"/>
          </a:xfrm>
          <a:prstGeom prst="rect">
            <a:avLst/>
          </a:prstGeom>
          <a:solidFill>
            <a:srgbClr val="A5E8FD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Pion irradiations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 fluxes presently not sufficient for reaching J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c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 err="1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(max) In reasonable times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Calculations!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547664" y="5589240"/>
            <a:ext cx="432048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10222-A803-4CBD-9763-6B7180703986}" type="slidenum">
              <a:rPr lang="fr-FR"/>
              <a:pPr>
                <a:defRPr/>
              </a:pPr>
              <a:t>36</a:t>
            </a:fld>
            <a:endParaRPr lang="fr-FR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/>
          <a:srcRect l="11133" t="30939" r="34375" b="22186"/>
          <a:stretch>
            <a:fillRect/>
          </a:stretch>
        </p:blipFill>
        <p:spPr bwMode="auto">
          <a:xfrm>
            <a:off x="171450" y="1268760"/>
            <a:ext cx="8972550" cy="4862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0725" name="ZoneTexte 4"/>
          <p:cNvSpPr txBox="1">
            <a:spLocks noChangeArrowheads="1"/>
          </p:cNvSpPr>
          <p:nvPr/>
        </p:nvSpPr>
        <p:spPr bwMode="auto">
          <a:xfrm>
            <a:off x="2123728" y="5981218"/>
            <a:ext cx="2936354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Arial" pitchFamily="34" charset="0"/>
                <a:cs typeface="Arial" pitchFamily="34" charset="0"/>
              </a:rPr>
              <a:t>Fluence 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(x 10</a:t>
            </a:r>
            <a:r>
              <a:rPr lang="fr-CH" sz="2000" b="1" baseline="30000" dirty="0" smtClean="0">
                <a:latin typeface="Arial" pitchFamily="34" charset="0"/>
                <a:cs typeface="Arial" pitchFamily="34" charset="0"/>
              </a:rPr>
              <a:t>21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 p/m</a:t>
            </a:r>
            <a:r>
              <a:rPr lang="fr-CH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CH" sz="2000" b="1" dirty="0">
                <a:latin typeface="Arial" pitchFamily="34" charset="0"/>
                <a:cs typeface="Arial" pitchFamily="34" charset="0"/>
              </a:rPr>
              <a:t>)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èche vers le bas 5"/>
          <p:cNvSpPr/>
          <p:nvPr/>
        </p:nvSpPr>
        <p:spPr>
          <a:xfrm>
            <a:off x="1476226" y="1285875"/>
            <a:ext cx="71438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85750" y="966788"/>
            <a:ext cx="2500313" cy="4619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4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0.6 x </a:t>
            </a:r>
            <a:r>
              <a:rPr lang="fr-CH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10</a:t>
            </a:r>
            <a:r>
              <a:rPr lang="fr-CH" sz="2400" b="1" baseline="300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21 </a:t>
            </a:r>
            <a:r>
              <a:rPr lang="fr-CH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p/m</a:t>
            </a:r>
            <a:r>
              <a:rPr lang="fr-CH" sz="2400" b="1" baseline="30000" dirty="0" smtClean="0">
                <a:latin typeface="Arial Narrow" pitchFamily="34" charset="0"/>
                <a:cs typeface="Arial" pitchFamily="34" charset="0"/>
              </a:rPr>
              <a:t>2</a:t>
            </a:r>
            <a:endParaRPr lang="fr-FR" sz="2400" b="1" baseline="30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0728" name="ZoneTexte 7"/>
          <p:cNvSpPr txBox="1">
            <a:spLocks noChangeArrowheads="1"/>
          </p:cNvSpPr>
          <p:nvPr/>
        </p:nvSpPr>
        <p:spPr bwMode="auto">
          <a:xfrm rot="-5400000">
            <a:off x="-373856" y="3055143"/>
            <a:ext cx="1143000" cy="461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400" b="1">
                <a:cs typeface="Arial" charset="0"/>
              </a:rPr>
              <a:t>I</a:t>
            </a:r>
            <a:r>
              <a:rPr lang="fr-CH" sz="2400" b="1" baseline="-25000">
                <a:cs typeface="Arial" charset="0"/>
              </a:rPr>
              <a:t>c</a:t>
            </a:r>
            <a:r>
              <a:rPr lang="fr-CH" sz="2400" b="1">
                <a:cs typeface="Arial" charset="0"/>
              </a:rPr>
              <a:t>/I</a:t>
            </a:r>
            <a:r>
              <a:rPr lang="fr-CH" sz="2400" b="1" baseline="-25000">
                <a:cs typeface="Arial" charset="0"/>
              </a:rPr>
              <a:t>co</a:t>
            </a:r>
            <a:endParaRPr lang="fr-FR" sz="2400" b="1" baseline="-25000">
              <a:cs typeface="Arial" charset="0"/>
            </a:endParaRPr>
          </a:p>
        </p:txBody>
      </p:sp>
      <p:sp>
        <p:nvSpPr>
          <p:cNvPr id="30729" name="ZoneTexte 8"/>
          <p:cNvSpPr txBox="1">
            <a:spLocks noChangeArrowheads="1"/>
          </p:cNvSpPr>
          <p:nvPr/>
        </p:nvSpPr>
        <p:spPr bwMode="auto">
          <a:xfrm>
            <a:off x="1259632" y="116632"/>
            <a:ext cx="6696744" cy="523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H" sz="2800" b="1" dirty="0">
                <a:latin typeface="Arial" pitchFamily="34" charset="0"/>
                <a:cs typeface="Arial" pitchFamily="34" charset="0"/>
              </a:rPr>
              <a:t>Maximum of I</a:t>
            </a:r>
            <a:r>
              <a:rPr lang="fr-CH" sz="2800" b="1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fr-CH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800" b="1" dirty="0" smtClean="0">
                <a:latin typeface="Arial" pitchFamily="34" charset="0"/>
                <a:cs typeface="Arial" pitchFamily="34" charset="0"/>
              </a:rPr>
              <a:t>after </a:t>
            </a:r>
            <a:r>
              <a:rPr lang="fr-CH" sz="2800" b="1" dirty="0">
                <a:latin typeface="Arial" pitchFamily="34" charset="0"/>
                <a:cs typeface="Arial" pitchFamily="34" charset="0"/>
              </a:rPr>
              <a:t>proton irradiation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0" name="ZoneTexte 10"/>
          <p:cNvSpPr txBox="1">
            <a:spLocks noChangeArrowheads="1"/>
          </p:cNvSpPr>
          <p:nvPr/>
        </p:nvSpPr>
        <p:spPr bwMode="auto">
          <a:xfrm>
            <a:off x="2555776" y="1700808"/>
            <a:ext cx="3960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H" sz="2400" b="1" dirty="0">
                <a:latin typeface="Arial" pitchFamily="34" charset="0"/>
                <a:cs typeface="Arial" pitchFamily="34" charset="0"/>
              </a:rPr>
              <a:t>Binary 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Nb</a:t>
            </a:r>
            <a:r>
              <a:rPr lang="fr-CH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Sn, E = 1 MeV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67544" y="5651956"/>
            <a:ext cx="5256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    0               1              2               3               4</a:t>
            </a:r>
            <a:endParaRPr lang="fr-CH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940152" y="56612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17" name="Flèche droite 16"/>
          <p:cNvSpPr/>
          <p:nvPr/>
        </p:nvSpPr>
        <p:spPr>
          <a:xfrm rot="5400000">
            <a:off x="7935224" y="1607648"/>
            <a:ext cx="6183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ZoneTexte 17"/>
          <p:cNvSpPr txBox="1"/>
          <p:nvPr/>
        </p:nvSpPr>
        <p:spPr>
          <a:xfrm>
            <a:off x="7416824" y="1949931"/>
            <a:ext cx="17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latin typeface="Arial Narrow" pitchFamily="34" charset="0"/>
                <a:cs typeface="Arial" pitchFamily="34" charset="0"/>
              </a:rPr>
              <a:t>J</a:t>
            </a:r>
            <a:r>
              <a:rPr lang="fr-CH" sz="2400" b="1" baseline="-25000" dirty="0" smtClean="0">
                <a:latin typeface="Arial Narrow" pitchFamily="34" charset="0"/>
                <a:cs typeface="Arial" pitchFamily="34" charset="0"/>
              </a:rPr>
              <a:t>c</a:t>
            </a:r>
            <a:r>
              <a:rPr lang="fr-CH" sz="2400" b="1" dirty="0" smtClean="0">
                <a:latin typeface="Arial Narrow" pitchFamily="34" charset="0"/>
                <a:cs typeface="Arial" pitchFamily="34" charset="0"/>
              </a:rPr>
              <a:t>/</a:t>
            </a:r>
            <a:r>
              <a:rPr lang="fr-CH" sz="2400" b="1" dirty="0" err="1" smtClean="0">
                <a:latin typeface="Arial Narrow" pitchFamily="34" charset="0"/>
                <a:cs typeface="Arial" pitchFamily="34" charset="0"/>
              </a:rPr>
              <a:t>J</a:t>
            </a:r>
            <a:r>
              <a:rPr lang="fr-CH" sz="2400" b="1" baseline="-25000" dirty="0" err="1" smtClean="0">
                <a:latin typeface="Arial Narrow" pitchFamily="34" charset="0"/>
                <a:cs typeface="Arial" pitchFamily="34" charset="0"/>
              </a:rPr>
              <a:t>co</a:t>
            </a:r>
            <a:r>
              <a:rPr lang="fr-CH" sz="2400" b="1" dirty="0" smtClean="0">
                <a:latin typeface="Arial Narrow" pitchFamily="34" charset="0"/>
                <a:cs typeface="Arial" pitchFamily="34" charset="0"/>
              </a:rPr>
              <a:t>(max) for neutrons</a:t>
            </a:r>
            <a:endParaRPr lang="fr-CH" sz="2400" b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48791" t="48879" r="34375" b="37932"/>
          <a:stretch>
            <a:fillRect/>
          </a:stretch>
        </p:blipFill>
        <p:spPr bwMode="auto">
          <a:xfrm>
            <a:off x="4283968" y="2852936"/>
            <a:ext cx="3501221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7812360" y="2924944"/>
            <a:ext cx="133164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21" name="ZoneTexte 20"/>
          <p:cNvSpPr txBox="1"/>
          <p:nvPr/>
        </p:nvSpPr>
        <p:spPr>
          <a:xfrm>
            <a:off x="7092280" y="908720"/>
            <a:ext cx="2051720" cy="461665"/>
          </a:xfrm>
          <a:prstGeom prst="rect">
            <a:avLst/>
          </a:prstGeom>
          <a:solidFill>
            <a:srgbClr val="E7FA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2 x 10</a:t>
            </a:r>
            <a:r>
              <a:rPr lang="fr-CH" sz="2400" b="1" baseline="300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22</a:t>
            </a:r>
            <a:r>
              <a:rPr lang="fr-CH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n/m</a:t>
            </a:r>
            <a:r>
              <a:rPr lang="fr-CH" sz="2400" b="1" baseline="300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2</a:t>
            </a:r>
            <a:endParaRPr lang="fr-CH" sz="2400" b="1" baseline="300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H="1" flipV="1">
            <a:off x="827584" y="4653136"/>
            <a:ext cx="5544616" cy="28803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796136" y="5013176"/>
            <a:ext cx="307007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After 30 GeV (Snead et al.)</a:t>
            </a:r>
          </a:p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No peak of J</a:t>
            </a:r>
            <a:r>
              <a:rPr lang="fr-CH" b="1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/J</a:t>
            </a:r>
            <a:r>
              <a:rPr lang="fr-CH" b="1" baseline="-25000" dirty="0" smtClean="0">
                <a:latin typeface="Arial" pitchFamily="34" charset="0"/>
                <a:cs typeface="Arial" pitchFamily="34" charset="0"/>
              </a:rPr>
              <a:t>c0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!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2843808" y="1268760"/>
            <a:ext cx="41764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995936" y="836712"/>
            <a:ext cx="1512168" cy="461665"/>
          </a:xfrm>
          <a:prstGeom prst="rect">
            <a:avLst/>
          </a:prstGeom>
          <a:solidFill>
            <a:srgbClr val="85D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FF0000"/>
                </a:solidFill>
              </a:rPr>
              <a:t>Factor 30 !</a:t>
            </a:r>
            <a:endParaRPr lang="fr-CH" sz="2400" b="1" dirty="0">
              <a:solidFill>
                <a:srgbClr val="FF0000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REMM'12, Fermilab, 13.-15.2.12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68342-A09D-4D31-BF76-041745852026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sp>
        <p:nvSpPr>
          <p:cNvPr id="31748" name="ZoneTexte 3"/>
          <p:cNvSpPr txBox="1">
            <a:spLocks noChangeArrowheads="1"/>
          </p:cNvSpPr>
          <p:nvPr/>
        </p:nvSpPr>
        <p:spPr bwMode="auto">
          <a:xfrm>
            <a:off x="857250" y="332656"/>
            <a:ext cx="7459166" cy="150810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H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Binary Nb</a:t>
            </a:r>
            <a:r>
              <a:rPr lang="fr-CH" sz="2400" b="1" baseline="-25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CH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Sn </a:t>
            </a:r>
            <a:r>
              <a:rPr lang="fr-CH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wires (and films): </a:t>
            </a:r>
            <a:endParaRPr lang="fr-CH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fr-CH" sz="1000" b="1" dirty="0">
              <a:latin typeface="Arial" pitchFamily="34" charset="0"/>
              <a:cs typeface="Arial" pitchFamily="34" charset="0"/>
            </a:endParaRPr>
          </a:p>
          <a:p>
            <a:r>
              <a:rPr lang="fr-CH" sz="2400" b="1" dirty="0">
                <a:latin typeface="Arial" pitchFamily="34" charset="0"/>
                <a:cs typeface="Arial" pitchFamily="34" charset="0"/>
              </a:rPr>
              <a:t>Maximum of I</a:t>
            </a:r>
            <a:r>
              <a:rPr lang="fr-CH" sz="2400" b="1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fr-CH" sz="2400" b="1" dirty="0">
                <a:latin typeface="Arial" pitchFamily="34" charset="0"/>
                <a:cs typeface="Arial" pitchFamily="34" charset="0"/>
              </a:rPr>
              <a:t>: 	neutrons: </a:t>
            </a:r>
            <a:r>
              <a:rPr lang="fr-CH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CH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fr-CH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CH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fr-CH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n/m</a:t>
            </a:r>
            <a:r>
              <a:rPr lang="fr-CH" sz="2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fr-CH" sz="2400" b="1" baseline="30000" dirty="0">
              <a:latin typeface="Arial" pitchFamily="34" charset="0"/>
              <a:cs typeface="Arial" pitchFamily="34" charset="0"/>
            </a:endParaRPr>
          </a:p>
          <a:p>
            <a:endParaRPr lang="fr-CH" sz="1000" b="1" dirty="0">
              <a:latin typeface="Arial" pitchFamily="34" charset="0"/>
              <a:cs typeface="Arial" pitchFamily="34" charset="0"/>
            </a:endParaRPr>
          </a:p>
          <a:p>
            <a:r>
              <a:rPr lang="fr-CH" sz="2400" b="1" dirty="0">
                <a:latin typeface="Arial" pitchFamily="34" charset="0"/>
                <a:cs typeface="Arial" pitchFamily="34" charset="0"/>
              </a:rPr>
              <a:t>			protons:   </a:t>
            </a:r>
            <a:r>
              <a:rPr lang="fr-CH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x </a:t>
            </a:r>
            <a:r>
              <a:rPr lang="fr-CH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CH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fr-CH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p/m </a:t>
            </a:r>
            <a:r>
              <a:rPr lang="fr-CH" sz="2400" b="1" baseline="30000" dirty="0">
                <a:latin typeface="Arial" pitchFamily="34" charset="0"/>
                <a:cs typeface="Arial" pitchFamily="34" charset="0"/>
              </a:rPr>
              <a:t>2</a:t>
            </a:r>
            <a:endParaRPr lang="fr-FR" sz="2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323528" y="4077072"/>
            <a:ext cx="977900" cy="361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750" name="ZoneTexte 5"/>
          <p:cNvSpPr txBox="1">
            <a:spLocks noChangeArrowheads="1"/>
          </p:cNvSpPr>
          <p:nvPr/>
        </p:nvSpPr>
        <p:spPr bwMode="auto">
          <a:xfrm>
            <a:off x="1403648" y="3645024"/>
            <a:ext cx="6858000" cy="1200150"/>
          </a:xfrm>
          <a:prstGeom prst="rect">
            <a:avLst/>
          </a:prstGeom>
          <a:solidFill>
            <a:srgbClr val="E7FA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Still necessary to know behavior after proton irradiation, in spite of 4% fluence with respect to neutrons !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57250" y="1916832"/>
            <a:ext cx="7459166" cy="1508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Ternary alloyed Nb</a:t>
            </a:r>
            <a:r>
              <a:rPr lang="en-US" sz="2400" b="1" baseline="-25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Sn </a:t>
            </a:r>
            <a:r>
              <a:rPr lang="fr-CH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wires</a:t>
            </a:r>
            <a:r>
              <a:rPr lang="fr-CH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defRPr/>
            </a:pPr>
            <a:endParaRPr lang="fr-CH" sz="1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CH" sz="2400" b="1" dirty="0">
                <a:latin typeface="Arial" pitchFamily="34" charset="0"/>
                <a:cs typeface="Arial" pitchFamily="34" charset="0"/>
              </a:rPr>
              <a:t>Maximum of I</a:t>
            </a:r>
            <a:r>
              <a:rPr lang="fr-CH" sz="2400" b="1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fr-CH" sz="2400" b="1" dirty="0">
                <a:latin typeface="Arial" pitchFamily="34" charset="0"/>
                <a:cs typeface="Arial" pitchFamily="34" charset="0"/>
              </a:rPr>
              <a:t>:  	neutrons: 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CH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fr-CH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CH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fr-CH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n/m</a:t>
            </a:r>
            <a:r>
              <a:rPr lang="fr-CH" sz="2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fr-CH" sz="2400" b="1" baseline="30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CH" sz="1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CH" sz="2400" b="1" dirty="0">
                <a:latin typeface="Arial" pitchFamily="34" charset="0"/>
                <a:cs typeface="Arial" pitchFamily="34" charset="0"/>
              </a:rPr>
              <a:t>			protons:        </a:t>
            </a:r>
            <a:r>
              <a:rPr lang="fr-CH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03648" y="5013176"/>
            <a:ext cx="6840760" cy="1569660"/>
          </a:xfrm>
          <a:prstGeom prst="rect">
            <a:avLst/>
          </a:prstGeom>
          <a:solidFill>
            <a:srgbClr val="E7FA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Even more necessary: behavior under pion irradiation. Total damage of protons + pions is expected to be comparable or higher to that caused by neutrons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251520" y="5445224"/>
            <a:ext cx="977900" cy="361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260648"/>
            <a:ext cx="846043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Ongoing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proton irradiations at Kurchatov Institute:</a:t>
            </a:r>
            <a:endParaRPr lang="fr-CH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980728"/>
            <a:ext cx="8640960" cy="5324535"/>
          </a:xfrm>
          <a:prstGeom prst="rect">
            <a:avLst/>
          </a:prstGeom>
          <a:solidFill>
            <a:srgbClr val="E7FA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Duration : 	  		24 months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Proton energy: 		35 MeV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Temperature: 	  		300K (+ heating due to proton impact)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Maximum fluence:		1x 10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22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p/m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Tasks on irradiated wires:	J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by magnetization measurements*)**)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			Electrical resistivity vs. T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			T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			TEM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			Lattice parameters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Tasks on irradiated bulks: 	Long range atomic order parameter*)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Calculations: 			dpa calculations for proton irradiation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*)   Measurements will be performed at CERN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**) Transport J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on proton irradiated wires: will be done later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REMM'12, Fermilab, 13.-15.2.12</a:t>
            </a:r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38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39</a:t>
            </a:fld>
            <a:endParaRPr lang="fr-CH"/>
          </a:p>
        </p:txBody>
      </p:sp>
      <p:sp>
        <p:nvSpPr>
          <p:cNvPr id="4" name="Rectangle 3"/>
          <p:cNvSpPr/>
          <p:nvPr/>
        </p:nvSpPr>
        <p:spPr>
          <a:xfrm>
            <a:off x="251520" y="1628800"/>
            <a:ext cx="8712968" cy="3477875"/>
          </a:xfrm>
          <a:prstGeom prst="rect">
            <a:avLst/>
          </a:prstGeom>
          <a:solidFill>
            <a:srgbClr val="85DF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-51435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II.    Calculations</a:t>
            </a:r>
          </a:p>
          <a:p>
            <a:pPr indent="-514350"/>
            <a:endParaRPr lang="en-US" sz="2000" b="1" dirty="0" smtClean="0">
              <a:latin typeface="Arial Narrow" pitchFamily="34" charset="0"/>
              <a:cs typeface="Arial" pitchFamily="34" charset="0"/>
            </a:endParaRPr>
          </a:p>
          <a:p>
            <a:pPr indent="-514350"/>
            <a:endParaRPr lang="en-US" sz="2000" b="1" dirty="0" smtClean="0"/>
          </a:p>
          <a:p>
            <a:pPr indent="-514350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Particle Fluences on LHC magnets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           Francesco Cerutti</a:t>
            </a:r>
          </a:p>
          <a:p>
            <a:pPr indent="-51435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indent="-514350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Exploring Parameter Space for Radiation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Nikolai Mokhov</a:t>
            </a:r>
          </a:p>
          <a:p>
            <a:pPr indent="-514350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Effects in SC Magnets</a:t>
            </a:r>
          </a:p>
          <a:p>
            <a:pPr indent="-51435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indent="-514350"/>
            <a:endParaRPr lang="en-US" sz="2000" b="1" dirty="0" smtClean="0"/>
          </a:p>
          <a:p>
            <a:pPr indent="-514350"/>
            <a:endParaRPr lang="en-US" sz="2000" b="1" dirty="0" smtClean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54868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Arial" pitchFamily="34" charset="0"/>
                <a:cs typeface="Arial" pitchFamily="34" charset="0"/>
              </a:rPr>
              <a:t>Also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presented</a:t>
            </a:r>
            <a:r>
              <a:rPr lang="fr-CH" sz="2800" b="1" dirty="0" smtClean="0">
                <a:latin typeface="Arial" pitchFamily="34" charset="0"/>
                <a:cs typeface="Arial" pitchFamily="34" charset="0"/>
              </a:rPr>
              <a:t> at WAMSDO2011:</a:t>
            </a:r>
            <a:endParaRPr lang="fr-CH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1331913"/>
            <a:ext cx="8813800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065963" y="3182938"/>
            <a:ext cx="1511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Aft>
                <a:spcPct val="20000"/>
              </a:spcAft>
            </a:pPr>
            <a:r>
              <a:rPr lang="en-US">
                <a:solidFill>
                  <a:schemeClr val="bg1"/>
                </a:solidFill>
              </a:rPr>
              <a:t>156 T/m gradient</a:t>
            </a:r>
            <a:endParaRPr lang="en-US" u="sng" baseline="30000">
              <a:solidFill>
                <a:schemeClr val="bg1"/>
              </a:solidFill>
            </a:endParaRP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203200" y="5586413"/>
            <a:ext cx="1511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Aft>
                <a:spcPct val="20000"/>
              </a:spcAft>
            </a:pPr>
            <a:r>
              <a:rPr lang="en-US" dirty="0"/>
              <a:t>55 mm aperture</a:t>
            </a:r>
            <a:endParaRPr lang="en-US" u="sng" baseline="30000" dirty="0"/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341313" y="1071563"/>
            <a:ext cx="8802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Aft>
                <a:spcPct val="20000"/>
              </a:spcAft>
            </a:pPr>
            <a:r>
              <a:rPr lang="en-US" sz="1600" b="1" dirty="0"/>
              <a:t>130 mm aperture	Nb</a:t>
            </a:r>
            <a:r>
              <a:rPr lang="en-US" sz="1600" b="1" baseline="-25000" dirty="0"/>
              <a:t>3</a:t>
            </a:r>
            <a:r>
              <a:rPr lang="en-US" sz="1600" b="1" dirty="0"/>
              <a:t>Sn cables </a:t>
            </a:r>
            <a:r>
              <a:rPr lang="en-US" sz="1400" b="1" dirty="0"/>
              <a:t>(implemented an average coil material including copper and insulator)</a:t>
            </a:r>
            <a:endParaRPr lang="en-US" sz="1400" b="1" u="sng" baseline="30000" dirty="0"/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2760663" y="1851025"/>
            <a:ext cx="19478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Aft>
                <a:spcPct val="20000"/>
              </a:spcAft>
            </a:pPr>
            <a:r>
              <a:rPr lang="en-US">
                <a:solidFill>
                  <a:schemeClr val="bg1"/>
                </a:solidFill>
              </a:rPr>
              <a:t>3.4 mm thick cold bore</a:t>
            </a:r>
            <a:endParaRPr lang="en-US" u="sng" baseline="30000">
              <a:solidFill>
                <a:schemeClr val="bg1"/>
              </a:solidFill>
            </a:endParaRPr>
          </a:p>
        </p:txBody>
      </p:sp>
      <p:sp>
        <p:nvSpPr>
          <p:cNvPr id="6153" name="Text Box 5"/>
          <p:cNvSpPr txBox="1">
            <a:spLocks noChangeArrowheads="1"/>
          </p:cNvSpPr>
          <p:nvPr/>
        </p:nvSpPr>
        <p:spPr bwMode="auto">
          <a:xfrm>
            <a:off x="2735263" y="2127250"/>
            <a:ext cx="2109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Aft>
                <a:spcPct val="20000"/>
              </a:spcAft>
            </a:pPr>
            <a:r>
              <a:rPr lang="en-US">
                <a:solidFill>
                  <a:schemeClr val="bg1"/>
                </a:solidFill>
              </a:rPr>
              <a:t>2 mm thick beam screen</a:t>
            </a:r>
            <a:endParaRPr lang="en-US" u="sng" baseline="30000">
              <a:solidFill>
                <a:schemeClr val="bg1"/>
              </a:solidFill>
            </a:endParaRPr>
          </a:p>
        </p:txBody>
      </p:sp>
      <p:sp>
        <p:nvSpPr>
          <p:cNvPr id="6154" name="Text Box 5"/>
          <p:cNvSpPr txBox="1">
            <a:spLocks noChangeArrowheads="1"/>
          </p:cNvSpPr>
          <p:nvPr/>
        </p:nvSpPr>
        <p:spPr bwMode="auto">
          <a:xfrm>
            <a:off x="5816600" y="1611313"/>
            <a:ext cx="3252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Aft>
                <a:spcPct val="20000"/>
              </a:spcAft>
            </a:pPr>
            <a:r>
              <a:rPr lang="en-US" sz="1400">
                <a:solidFill>
                  <a:schemeClr val="bg1"/>
                </a:solidFill>
              </a:rPr>
              <a:t>lengths and gradient by E. Todesco</a:t>
            </a:r>
            <a:endParaRPr lang="en-US" sz="1400" u="sng" baseline="3000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5974" y="116632"/>
            <a:ext cx="7316426" cy="89255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HL-LHC: The basis for model calculations</a:t>
            </a:r>
          </a:p>
          <a:p>
            <a:pPr algn="ctr">
              <a:spcBef>
                <a:spcPct val="200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Francesco Cerutti, CERN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4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4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8195" name="Straight Connector 1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8196" name="Straight Connector 1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8198" name="Straight Connector 2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8200" name="Straight Connector 2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graphicFrame>
        <p:nvGraphicFramePr>
          <p:cNvPr id="7" name="Group 107"/>
          <p:cNvGraphicFramePr>
            <a:graphicFrameLocks noGrp="1"/>
          </p:cNvGraphicFramePr>
          <p:nvPr>
            <p:ph idx="1"/>
          </p:nvPr>
        </p:nvGraphicFramePr>
        <p:xfrm>
          <a:off x="6410200" y="3356992"/>
          <a:ext cx="2554288" cy="1911350"/>
        </p:xfrm>
        <a:graphic>
          <a:graphicData uri="http://schemas.openxmlformats.org/drawingml/2006/table">
            <a:tbl>
              <a:tblPr/>
              <a:tblGrid>
                <a:gridCol w="1813993"/>
                <a:gridCol w="740295"/>
              </a:tblGrid>
              <a:tr h="33184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Track length fraction [%]</a:t>
                      </a:r>
                    </a:p>
                  </a:txBody>
                  <a:tcPr marL="91448" marR="9144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photons</a:t>
                      </a:r>
                    </a:p>
                  </a:txBody>
                  <a:tcPr marL="91448" marR="9144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88</a:t>
                      </a:r>
                    </a:p>
                  </a:txBody>
                  <a:tcPr marL="91448" marR="91448"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electrons/positrons</a:t>
                      </a:r>
                    </a:p>
                  </a:txBody>
                  <a:tcPr marL="91448" marR="9144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91448" marR="91448"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neutrons</a:t>
                      </a:r>
                    </a:p>
                  </a:txBody>
                  <a:tcPr marL="91448" marR="9144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91448" marR="91448"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8" marR="9144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0.45</a:t>
                      </a:r>
                    </a:p>
                  </a:txBody>
                  <a:tcPr marL="91448" marR="91448"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protons</a:t>
                      </a:r>
                    </a:p>
                  </a:txBody>
                  <a:tcPr marL="91448" marR="9144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0.15</a:t>
                      </a:r>
                    </a:p>
                  </a:txBody>
                  <a:tcPr marL="91448" marR="91448"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8224" name="Straight Connector 2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8225" name="Straight Connector 2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8226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8227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8228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822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8230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8231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8232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8233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8234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8235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8236" name="Text Box 5"/>
          <p:cNvSpPr txBox="1">
            <a:spLocks noChangeArrowheads="1"/>
          </p:cNvSpPr>
          <p:nvPr/>
        </p:nvSpPr>
        <p:spPr bwMode="auto">
          <a:xfrm>
            <a:off x="461963" y="928688"/>
            <a:ext cx="16970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1400" b="1" dirty="0"/>
              <a:t>in the inner cable</a:t>
            </a:r>
          </a:p>
        </p:txBody>
      </p:sp>
      <p:cxnSp>
        <p:nvCxnSpPr>
          <p:cNvPr id="8237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8238" name="Text Box 5"/>
          <p:cNvSpPr txBox="1">
            <a:spLocks noChangeArrowheads="1"/>
          </p:cNvSpPr>
          <p:nvPr/>
        </p:nvSpPr>
        <p:spPr bwMode="auto">
          <a:xfrm>
            <a:off x="2339752" y="971436"/>
            <a:ext cx="23747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dirty="0"/>
              <a:t>[cm</a:t>
            </a:r>
            <a:r>
              <a:rPr lang="en-US" baseline="30000" dirty="0"/>
              <a:t>-2</a:t>
            </a:r>
            <a:r>
              <a:rPr lang="en-US" dirty="0"/>
              <a:t> per </a:t>
            </a:r>
            <a:r>
              <a:rPr lang="en-US" b="1" dirty="0" smtClean="0"/>
              <a:t>1000 fb</a:t>
            </a:r>
            <a:r>
              <a:rPr lang="en-US" b="1" baseline="30000" dirty="0" smtClean="0"/>
              <a:t>-1</a:t>
            </a:r>
            <a:r>
              <a:rPr lang="en-US" dirty="0" smtClean="0"/>
              <a:t>]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8239" name="Text Box 5"/>
          <p:cNvSpPr txBox="1">
            <a:spLocks noChangeArrowheads="1"/>
          </p:cNvSpPr>
          <p:nvPr/>
        </p:nvSpPr>
        <p:spPr bwMode="auto">
          <a:xfrm>
            <a:off x="6156176" y="1628800"/>
            <a:ext cx="2952328" cy="1366528"/>
          </a:xfrm>
          <a:prstGeom prst="rect">
            <a:avLst/>
          </a:prstGeom>
          <a:solidFill>
            <a:srgbClr val="DD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ct val="20000"/>
              </a:spcAft>
            </a:pP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At 3’000 fb</a:t>
            </a:r>
            <a:r>
              <a:rPr lang="en-US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: peak of</a:t>
            </a:r>
          </a:p>
          <a:p>
            <a:pPr algn="ctr" eaLnBrk="0" hangingPunct="0">
              <a:spcAft>
                <a:spcPct val="20000"/>
              </a:spcAft>
            </a:pPr>
            <a:r>
              <a:rPr lang="en-US" b="1" u="sng" dirty="0" smtClean="0">
                <a:solidFill>
                  <a:srgbClr val="FF0000"/>
                </a:solidFill>
                <a:latin typeface="Arial Narrow" pitchFamily="34" charset="0"/>
              </a:rPr>
              <a:t>1.5 x 10</a:t>
            </a:r>
            <a:r>
              <a:rPr lang="en-US" b="1" u="sng" baseline="30000" dirty="0" smtClean="0">
                <a:solidFill>
                  <a:srgbClr val="FF0000"/>
                </a:solidFill>
                <a:latin typeface="Arial Narrow" pitchFamily="34" charset="0"/>
              </a:rPr>
              <a:t>21</a:t>
            </a:r>
            <a:r>
              <a:rPr lang="en-US" b="1" u="sng" dirty="0" smtClean="0">
                <a:solidFill>
                  <a:srgbClr val="FF0000"/>
                </a:solidFill>
                <a:latin typeface="Arial Narrow" pitchFamily="34" charset="0"/>
              </a:rPr>
              <a:t> n/m</a:t>
            </a:r>
            <a:r>
              <a:rPr lang="en-US" b="1" u="sng" baseline="30000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b="1" u="sng" dirty="0" smtClean="0">
                <a:solidFill>
                  <a:srgbClr val="FF0000"/>
                </a:solidFill>
                <a:latin typeface="Arial Narrow" pitchFamily="34" charset="0"/>
              </a:rPr>
              <a:t>/3000 </a:t>
            </a:r>
            <a:r>
              <a:rPr lang="en-US" b="1" u="sng" dirty="0">
                <a:solidFill>
                  <a:srgbClr val="FF0000"/>
                </a:solidFill>
                <a:latin typeface="Arial Narrow" pitchFamily="34" charset="0"/>
              </a:rPr>
              <a:t>fb</a:t>
            </a:r>
            <a:r>
              <a:rPr lang="en-US" b="1" u="sng" baseline="30000" dirty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 eaLnBrk="0" hangingPunct="0">
              <a:spcAft>
                <a:spcPct val="20000"/>
              </a:spcAft>
            </a:pP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and</a:t>
            </a:r>
          </a:p>
          <a:p>
            <a:pPr algn="ctr" eaLnBrk="0" hangingPunct="0">
              <a:spcAft>
                <a:spcPct val="20000"/>
              </a:spcAft>
            </a:pPr>
            <a:r>
              <a:rPr lang="en-US" b="1" u="sng" dirty="0" smtClean="0">
                <a:solidFill>
                  <a:srgbClr val="FF0000"/>
                </a:solidFill>
                <a:latin typeface="Arial Narrow" pitchFamily="34" charset="0"/>
              </a:rPr>
              <a:t>a few 10</a:t>
            </a:r>
            <a:r>
              <a:rPr lang="en-US" b="1" u="sng" baseline="30000" dirty="0" smtClean="0">
                <a:solidFill>
                  <a:srgbClr val="FF0000"/>
                </a:solidFill>
                <a:latin typeface="Arial Narrow" pitchFamily="34" charset="0"/>
              </a:rPr>
              <a:t>20</a:t>
            </a:r>
            <a:r>
              <a:rPr lang="en-US" b="1" u="sng" dirty="0" smtClean="0">
                <a:solidFill>
                  <a:srgbClr val="FF0000"/>
                </a:solidFill>
                <a:latin typeface="Arial Narrow" pitchFamily="34" charset="0"/>
              </a:rPr>
              <a:t> pions/m</a:t>
            </a:r>
            <a:r>
              <a:rPr lang="en-US" b="1" u="sng" baseline="30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b="1" u="sng" dirty="0" smtClean="0">
                <a:solidFill>
                  <a:srgbClr val="FF0000"/>
                </a:solidFill>
                <a:latin typeface="Arial Narrow" pitchFamily="34" charset="0"/>
              </a:rPr>
              <a:t>/ 3000 </a:t>
            </a:r>
            <a:r>
              <a:rPr lang="en-US" b="1" u="sng" dirty="0">
                <a:solidFill>
                  <a:srgbClr val="FF0000"/>
                </a:solidFill>
                <a:latin typeface="Arial Narrow" pitchFamily="34" charset="0"/>
              </a:rPr>
              <a:t>fb</a:t>
            </a:r>
            <a:r>
              <a:rPr lang="en-US" b="1" u="sng" baseline="30000" dirty="0">
                <a:solidFill>
                  <a:srgbClr val="FF0000"/>
                </a:solidFill>
                <a:latin typeface="Arial Narrow" pitchFamily="34" charset="0"/>
              </a:rPr>
              <a:t>-1</a:t>
            </a:r>
          </a:p>
        </p:txBody>
      </p:sp>
      <p:pic>
        <p:nvPicPr>
          <p:cNvPr id="8240" name="Picture 60"/>
          <p:cNvPicPr>
            <a:picLocks noChangeAspect="1" noChangeArrowheads="1"/>
          </p:cNvPicPr>
          <p:nvPr/>
        </p:nvPicPr>
        <p:blipFill>
          <a:blip r:embed="rId3" cstate="print"/>
          <a:srcRect l="4205" t="5571" b="4021"/>
          <a:stretch>
            <a:fillRect/>
          </a:stretch>
        </p:blipFill>
        <p:spPr bwMode="auto">
          <a:xfrm>
            <a:off x="5432" y="1412776"/>
            <a:ext cx="607873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41" name="Straight Arrow Connector 39"/>
          <p:cNvCxnSpPr>
            <a:cxnSpLocks noChangeShapeType="1"/>
          </p:cNvCxnSpPr>
          <p:nvPr/>
        </p:nvCxnSpPr>
        <p:spPr bwMode="auto">
          <a:xfrm flipH="1">
            <a:off x="2682875" y="2276872"/>
            <a:ext cx="3582988" cy="9890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242" name="Text Box 5"/>
          <p:cNvSpPr txBox="1">
            <a:spLocks noChangeArrowheads="1"/>
          </p:cNvSpPr>
          <p:nvPr/>
        </p:nvSpPr>
        <p:spPr bwMode="auto">
          <a:xfrm>
            <a:off x="179512" y="1196752"/>
            <a:ext cx="547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000" b="1" dirty="0">
                <a:solidFill>
                  <a:srgbClr val="FF0000"/>
                </a:solidFill>
              </a:rPr>
              <a:t>x 3</a:t>
            </a:r>
          </a:p>
        </p:txBody>
      </p:sp>
      <p:cxnSp>
        <p:nvCxnSpPr>
          <p:cNvPr id="8243" name="Straight Arrow Connector 44"/>
          <p:cNvCxnSpPr>
            <a:cxnSpLocks noChangeShapeType="1"/>
          </p:cNvCxnSpPr>
          <p:nvPr/>
        </p:nvCxnSpPr>
        <p:spPr bwMode="auto">
          <a:xfrm flipH="1">
            <a:off x="639763" y="1124744"/>
            <a:ext cx="1646237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8244" name="Straight Arrow Connector 39"/>
          <p:cNvCxnSpPr>
            <a:cxnSpLocks noChangeShapeType="1"/>
          </p:cNvCxnSpPr>
          <p:nvPr/>
        </p:nvCxnSpPr>
        <p:spPr bwMode="auto">
          <a:xfrm flipH="1">
            <a:off x="2555776" y="2924944"/>
            <a:ext cx="3819525" cy="946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1" name="Rectangle 30"/>
          <p:cNvSpPr/>
          <p:nvPr/>
        </p:nvSpPr>
        <p:spPr>
          <a:xfrm>
            <a:off x="2289448" y="188640"/>
            <a:ext cx="4459875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Peak fluence in the coils 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732240" y="56612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rgbClr val="0000CC"/>
                </a:solidFill>
              </a:rPr>
              <a:t>F. Cerutti</a:t>
            </a:r>
            <a:endParaRPr lang="fr-CH" b="1" dirty="0">
              <a:solidFill>
                <a:srgbClr val="0000CC"/>
              </a:solidFill>
            </a:endParaRPr>
          </a:p>
        </p:txBody>
      </p:sp>
      <p:sp>
        <p:nvSpPr>
          <p:cNvPr id="33" name="Espace réservé du pied de page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  <p:sp>
        <p:nvSpPr>
          <p:cNvPr id="34" name="Espace réservé du numéro de diapositive 33"/>
          <p:cNvSpPr>
            <a:spLocks noGrp="1"/>
          </p:cNvSpPr>
          <p:nvPr>
            <p:ph type="sldNum" sz="quarter" idx="12"/>
          </p:nvPr>
        </p:nvSpPr>
        <p:spPr>
          <a:xfrm>
            <a:off x="6732240" y="6237312"/>
            <a:ext cx="2133600" cy="365125"/>
          </a:xfrm>
        </p:spPr>
        <p:txBody>
          <a:bodyPr/>
          <a:lstStyle/>
          <a:p>
            <a:fld id="{72B76467-C4CA-4FD8-9226-3C2752C7BBCE}" type="slidenum">
              <a:rPr lang="fr-CH" smtClean="0"/>
              <a:pPr/>
              <a:t>40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  <p:sp>
        <p:nvSpPr>
          <p:cNvPr id="3" name="Rectangle 2"/>
          <p:cNvSpPr/>
          <p:nvPr/>
        </p:nvSpPr>
        <p:spPr>
          <a:xfrm>
            <a:off x="144016" y="1083508"/>
            <a:ext cx="88204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Francesco Cerutti </a:t>
            </a:r>
          </a:p>
          <a:p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(at the beginning of this talk)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Over the HL-LHC target integrated luminosity 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(3000 fb</a:t>
            </a:r>
            <a:r>
              <a:rPr lang="en-US" sz="2000" baseline="30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triplet quadrupole cables and insulators will undergo the following radiation 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peak values: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~ 100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MGy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(dose)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~ 10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-4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(DPA),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~ 1.5 x 10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21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neutrons/m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~ 10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pions/m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fr-CH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260648"/>
            <a:ext cx="835292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  <a:cs typeface="Arial" pitchFamily="34" charset="0"/>
              </a:rPr>
              <a:t>Preliminary FLUKA calculations (without cold shielding)</a:t>
            </a:r>
            <a:endParaRPr lang="en-US" sz="2800" dirty="0" smtClean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41</a:t>
            </a:fld>
            <a:endParaRPr lang="fr-CH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788024" y="908721"/>
          <a:ext cx="3456384" cy="2880318"/>
        </p:xfrm>
        <a:graphic>
          <a:graphicData uri="http://schemas.openxmlformats.org/drawingml/2006/table">
            <a:tbl>
              <a:tblPr/>
              <a:tblGrid>
                <a:gridCol w="2454639"/>
                <a:gridCol w="1001745"/>
              </a:tblGrid>
              <a:tr h="50007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Track length fraction [%]</a:t>
                      </a:r>
                    </a:p>
                  </a:txBody>
                  <a:tcPr marL="91448" marR="9144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photons</a:t>
                      </a:r>
                    </a:p>
                  </a:txBody>
                  <a:tcPr marL="91448" marR="9144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88</a:t>
                      </a:r>
                    </a:p>
                  </a:txBody>
                  <a:tcPr marL="91448" marR="91448"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electrons/positrons</a:t>
                      </a:r>
                    </a:p>
                  </a:txBody>
                  <a:tcPr marL="91448" marR="9144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91448" marR="91448"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neutrons</a:t>
                      </a:r>
                    </a:p>
                  </a:txBody>
                  <a:tcPr marL="91448" marR="9144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91448" marR="91448"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pions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8" marR="9144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0.45</a:t>
                      </a:r>
                    </a:p>
                  </a:txBody>
                  <a:tcPr marL="91448" marR="91448"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protons</a:t>
                      </a:r>
                    </a:p>
                  </a:txBody>
                  <a:tcPr marL="91448" marR="9144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0.15</a:t>
                      </a:r>
                    </a:p>
                  </a:txBody>
                  <a:tcPr marL="91448" marR="91448"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E98D7F7-D028-4146-852D-15AA297D2ABC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696913" y="255588"/>
            <a:ext cx="79740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0066FF"/>
                </a:solidFill>
              </a:rPr>
              <a:t>BENCHMARKING VS FIRST LHC EXPERIENCE [II]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398463" y="1025525"/>
            <a:ext cx="615791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ts val="1675"/>
              </a:lnSpc>
              <a:spcAft>
                <a:spcPct val="20000"/>
              </a:spcAft>
              <a:buClr>
                <a:srgbClr val="010000"/>
              </a:buClr>
            </a:pPr>
            <a:r>
              <a:rPr lang="en-US" sz="1400">
                <a:cs typeface="Tahoma" pitchFamily="34" charset="0"/>
              </a:rPr>
              <a:t>stable collisions in </a:t>
            </a:r>
            <a:r>
              <a:rPr lang="en-US" sz="1400" b="1">
                <a:cs typeface="Tahoma" pitchFamily="34" charset="0"/>
              </a:rPr>
              <a:t>P1</a:t>
            </a:r>
            <a:r>
              <a:rPr lang="en-US" sz="1400">
                <a:cs typeface="Tahoma" pitchFamily="34" charset="0"/>
              </a:rPr>
              <a:t> at 7 TeV center-of-mass </a:t>
            </a:r>
            <a:r>
              <a:rPr lang="en-US" sz="1400" i="1">
                <a:cs typeface="Tahoma" pitchFamily="34" charset="0"/>
              </a:rPr>
              <a:t>on 2010 Oct 28 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975" y="1389063"/>
            <a:ext cx="6718300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020272" y="61653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rgbClr val="0000CC"/>
                </a:solidFill>
              </a:rPr>
              <a:t>F. Cerutti</a:t>
            </a:r>
            <a:endParaRPr lang="fr-CH" b="1" dirty="0">
              <a:solidFill>
                <a:srgbClr val="0000CC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10200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Displacement per atom (DTA)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Deterioration of critical properties of crystalline materials under irradiation is usually analyzed as a function of displacements per atom (DPA). The latter is a strong function of projectile type, energy and charge as well as material properties including its temperature.</a:t>
            </a:r>
          </a:p>
        </p:txBody>
      </p:sp>
      <p:sp>
        <p:nvSpPr>
          <p:cNvPr id="15365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REMM'12, Fermilab, 13.-15.2.12</a:t>
            </a:r>
          </a:p>
        </p:txBody>
      </p:sp>
      <p:sp>
        <p:nvSpPr>
          <p:cNvPr id="153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E8EA68-BF95-4721-9A96-F390AE92A6A9}" type="slidenum">
              <a:rPr lang="en-US" smtClean="0"/>
              <a:pPr/>
              <a:t>43</a:t>
            </a:fld>
            <a:endParaRPr lang="en-US" sz="1400" smtClean="0"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752" y="332656"/>
            <a:ext cx="431195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Calculation</a:t>
            </a:r>
            <a:r>
              <a:rPr lang="fr-CH" sz="2800" b="1" dirty="0" smtClean="0"/>
              <a:t> of DPA and NIEL</a:t>
            </a:r>
            <a:endParaRPr lang="fr-CH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51520" y="3356992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Non-ionizing energy loss (NIEL)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non-ionizing energy loss (NIEL) is a quantity that describes the rate of energy loss due to atomic displacements as a particle traverses a material.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product of the NIEL and the particle fluence (time integrated flux) gives the displacement damage energy deposition per unit mass of material.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DPA/NIEL </a:t>
            </a:r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vs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Particle Type &amp; Energy in Si</a:t>
            </a:r>
            <a:endParaRPr lang="en-US" sz="2800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6392" y="1066800"/>
            <a:ext cx="7098408" cy="5458544"/>
          </a:xfrm>
          <a:noFill/>
        </p:spPr>
      </p:pic>
      <p:sp>
        <p:nvSpPr>
          <p:cNvPr id="163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A2EF86-3328-45FF-9EA0-E48BFE88D062}" type="slidenum">
              <a:rPr lang="en-US" smtClean="0"/>
              <a:pPr/>
              <a:t>44</a:t>
            </a:fld>
            <a:endParaRPr lang="en-US" sz="1400" smtClean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6172200"/>
            <a:ext cx="15160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8000"/>
                </a:solidFill>
                <a:latin typeface="+mn-lt"/>
              </a:rPr>
              <a:t>A. Van </a:t>
            </a:r>
            <a:r>
              <a:rPr lang="en-US" sz="1400" dirty="0" err="1">
                <a:solidFill>
                  <a:srgbClr val="008000"/>
                </a:solidFill>
                <a:latin typeface="+mn-lt"/>
              </a:rPr>
              <a:t>Ginneken</a:t>
            </a:r>
            <a:endParaRPr lang="en-US" sz="1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CC"/>
                </a:solidFill>
                <a:latin typeface="+mn-lt"/>
              </a:rPr>
              <a:t>DPA Model in MARS15 (in one slide)</a:t>
            </a:r>
            <a:endParaRPr lang="en-US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888" y="1066800"/>
            <a:ext cx="9118600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accent2"/>
                </a:solidFill>
                <a:latin typeface="+mn-lt"/>
              </a:rPr>
              <a:t>Norgett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, Robinson, Torrens (NRT) model for atomic displacements per</a:t>
            </a:r>
          </a:p>
          <a:p>
            <a:pPr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target atom (DPA) caused by primary knock-on atoms (PKA), created in</a:t>
            </a:r>
          </a:p>
          <a:p>
            <a:pPr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elastic particle-nucleus collisions, with sequent cascades of atomic</a:t>
            </a:r>
          </a:p>
          <a:p>
            <a:pPr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displacements (via modified </a:t>
            </a:r>
            <a:r>
              <a:rPr lang="en-US" sz="2000" dirty="0" err="1">
                <a:solidFill>
                  <a:schemeClr val="accent2"/>
                </a:solidFill>
                <a:latin typeface="+mn-lt"/>
              </a:rPr>
              <a:t>Kinchin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-Pease damage function </a:t>
            </a:r>
            <a:r>
              <a:rPr lang="en-US" sz="2000" b="1" dirty="0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(T)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), displace-</a:t>
            </a:r>
          </a:p>
          <a:p>
            <a:pPr>
              <a:defRPr/>
            </a:pPr>
            <a:r>
              <a:rPr lang="en-US" sz="2000" dirty="0" err="1">
                <a:solidFill>
                  <a:schemeClr val="accent2"/>
                </a:solidFill>
                <a:latin typeface="+mn-lt"/>
              </a:rPr>
              <a:t>ment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 energy 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T</a:t>
            </a:r>
            <a:r>
              <a:rPr lang="en-US" sz="2000" b="1" baseline="-25000" dirty="0">
                <a:solidFill>
                  <a:schemeClr val="accent2"/>
                </a:solidFill>
                <a:latin typeface="+mn-lt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 (irregular function of atomic number) and displacement</a:t>
            </a:r>
          </a:p>
          <a:p>
            <a:pPr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efficiency 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K(T)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.</a:t>
            </a:r>
          </a:p>
        </p:txBody>
      </p:sp>
      <p:sp>
        <p:nvSpPr>
          <p:cNvPr id="174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3240360" cy="365125"/>
          </a:xfrm>
          <a:noFill/>
        </p:spPr>
        <p:txBody>
          <a:bodyPr/>
          <a:lstStyle/>
          <a:p>
            <a:r>
              <a:rPr lang="en-US" smtClean="0"/>
              <a:t>REMM'12, Fermilab, 13.-15.2.12</a:t>
            </a:r>
            <a:endParaRPr lang="en-US" dirty="0" smtClean="0"/>
          </a:p>
        </p:txBody>
      </p:sp>
      <p:pic>
        <p:nvPicPr>
          <p:cNvPr id="17414" name="Picture 7" descr="mdf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36838"/>
            <a:ext cx="28194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80975" y="4953000"/>
            <a:ext cx="89154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kern="0" dirty="0">
                <a:solidFill>
                  <a:schemeClr val="tx2"/>
                </a:solidFill>
                <a:latin typeface="+mn-lt"/>
              </a:rPr>
              <a:t>All products of elastic and inelastic nuclear interactions as well as Coulomb elastic scattering of transported charged particles (hadrons, electrons, </a:t>
            </a:r>
            <a:r>
              <a:rPr lang="en-US" sz="1800" kern="0" dirty="0" err="1">
                <a:solidFill>
                  <a:schemeClr val="tx2"/>
                </a:solidFill>
                <a:latin typeface="+mn-lt"/>
              </a:rPr>
              <a:t>muons</a:t>
            </a:r>
            <a:r>
              <a:rPr lang="en-US" sz="1800" kern="0" dirty="0">
                <a:solidFill>
                  <a:schemeClr val="tx2"/>
                </a:solidFill>
                <a:latin typeface="+mn-lt"/>
              </a:rPr>
              <a:t> and heavy ions) from 1 </a:t>
            </a:r>
            <a:r>
              <a:rPr lang="en-US" sz="1800" kern="0" dirty="0" err="1">
                <a:solidFill>
                  <a:schemeClr val="tx2"/>
                </a:solidFill>
                <a:latin typeface="+mn-lt"/>
              </a:rPr>
              <a:t>keV</a:t>
            </a:r>
            <a:r>
              <a:rPr lang="en-US" sz="1800" kern="0" dirty="0">
                <a:solidFill>
                  <a:schemeClr val="tx2"/>
                </a:solidFill>
                <a:latin typeface="+mn-lt"/>
              </a:rPr>
              <a:t> to 10 </a:t>
            </a:r>
            <a:r>
              <a:rPr lang="en-US" sz="1800" kern="0" dirty="0" err="1">
                <a:solidFill>
                  <a:schemeClr val="tx2"/>
                </a:solidFill>
                <a:latin typeface="+mn-lt"/>
              </a:rPr>
              <a:t>TeV</a:t>
            </a:r>
            <a:r>
              <a:rPr lang="en-US" sz="1800" kern="0" dirty="0">
                <a:solidFill>
                  <a:schemeClr val="tx2"/>
                </a:solidFill>
                <a:latin typeface="+mn-lt"/>
              </a:rPr>
              <a:t>. 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Coulomb scattering: Rutherford cross-section with Mott corrections and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nuclear form factors for projectile and target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(important for high-Z projectiles and targets, see next two slides).</a:t>
            </a:r>
            <a:endParaRPr lang="en-US" sz="2000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800" y="2868613"/>
            <a:ext cx="8001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K(T)</a:t>
            </a:r>
          </a:p>
        </p:txBody>
      </p:sp>
      <p:sp>
        <p:nvSpPr>
          <p:cNvPr id="174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CB32BD-DE8D-4BF4-A3F6-00237A7A8CE8}" type="slidenum">
              <a:rPr lang="en-US" smtClean="0"/>
              <a:pPr/>
              <a:t>45</a:t>
            </a:fld>
            <a:endParaRPr lang="en-US" sz="1400" smtClean="0">
              <a:latin typeface="Times New Roman" pitchFamily="18" charset="0"/>
            </a:endParaRPr>
          </a:p>
        </p:txBody>
      </p:sp>
      <p:pic>
        <p:nvPicPr>
          <p:cNvPr id="174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636838"/>
            <a:ext cx="3157538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9" name="Object 2"/>
          <p:cNvGraphicFramePr>
            <a:graphicFrameLocks noChangeAspect="1"/>
          </p:cNvGraphicFramePr>
          <p:nvPr/>
        </p:nvGraphicFramePr>
        <p:xfrm>
          <a:off x="180975" y="3005138"/>
          <a:ext cx="2693988" cy="728662"/>
        </p:xfrm>
        <a:graphic>
          <a:graphicData uri="http://schemas.openxmlformats.org/presentationml/2006/ole">
            <p:oleObj spid="_x0000_s52226" name="Equation" r:id="rId5" imgW="1828800" imgH="495300" progId="Equation.3">
              <p:embed/>
            </p:oleObj>
          </a:graphicData>
        </a:graphic>
      </p:graphicFrame>
      <p:graphicFrame>
        <p:nvGraphicFramePr>
          <p:cNvPr id="17420" name="Object 3"/>
          <p:cNvGraphicFramePr>
            <a:graphicFrameLocks noChangeAspect="1"/>
          </p:cNvGraphicFramePr>
          <p:nvPr/>
        </p:nvGraphicFramePr>
        <p:xfrm>
          <a:off x="115888" y="3810000"/>
          <a:ext cx="2840037" cy="962025"/>
        </p:xfrm>
        <a:graphic>
          <a:graphicData uri="http://schemas.openxmlformats.org/presentationml/2006/ole">
            <p:oleObj spid="_x0000_s52227" name="Equation" r:id="rId6" imgW="2184400" imgH="7112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505200" y="2868613"/>
            <a:ext cx="11969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E</a:t>
            </a:r>
            <a:r>
              <a:rPr lang="en-US" baseline="-25000" dirty="0">
                <a:latin typeface="+mn-lt"/>
              </a:rPr>
              <a:t>d </a:t>
            </a:r>
            <a:r>
              <a:rPr lang="en-US" dirty="0">
                <a:latin typeface="+mn-lt"/>
              </a:rPr>
              <a:t>in Si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4592638"/>
            <a:ext cx="17668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8000"/>
                </a:solidFill>
                <a:latin typeface="+mn-lt"/>
              </a:rPr>
              <a:t>M. Robinson (1970)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9513" y="4592638"/>
            <a:ext cx="26019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8000"/>
                </a:solidFill>
                <a:latin typeface="+mn-lt"/>
              </a:rPr>
              <a:t>R. </a:t>
            </a:r>
            <a:r>
              <a:rPr lang="en-US" sz="1400" dirty="0" err="1">
                <a:solidFill>
                  <a:srgbClr val="008000"/>
                </a:solidFill>
                <a:latin typeface="+mn-lt"/>
              </a:rPr>
              <a:t>Stoller</a:t>
            </a:r>
            <a:r>
              <a:rPr lang="en-US" sz="1400" dirty="0">
                <a:solidFill>
                  <a:srgbClr val="008000"/>
                </a:solidFill>
                <a:latin typeface="+mn-lt"/>
              </a:rPr>
              <a:t> (2000), G. Smirnov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59832" y="6237312"/>
            <a:ext cx="3312368" cy="365125"/>
          </a:xfrm>
          <a:noFill/>
        </p:spPr>
        <p:txBody>
          <a:bodyPr/>
          <a:lstStyle/>
          <a:p>
            <a:r>
              <a:rPr lang="en-US" smtClean="0"/>
              <a:t>REMM'12, Fermilab, 13.-15.2.12</a:t>
            </a:r>
            <a:endParaRPr lang="en-US" dirty="0" smtClean="0"/>
          </a:p>
        </p:txBody>
      </p:sp>
      <p:sp>
        <p:nvSpPr>
          <p:cNvPr id="2867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7AAF40-1698-4037-9EA4-806423DB0A15}" type="slidenum">
              <a:rPr lang="en-US" smtClean="0"/>
              <a:pPr/>
              <a:t>46</a:t>
            </a:fld>
            <a:endParaRPr lang="en-US" sz="1400" smtClean="0">
              <a:latin typeface="Times New Roman" pitchFamily="18" charset="0"/>
            </a:endParaRPr>
          </a:p>
        </p:txBody>
      </p:sp>
      <p:pic>
        <p:nvPicPr>
          <p:cNvPr id="28678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71600"/>
            <a:ext cx="40957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7363" y="1371600"/>
            <a:ext cx="4837112" cy="4562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843808" y="332656"/>
            <a:ext cx="371415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LHC IR5 MARS15 Model</a:t>
            </a:r>
            <a:endParaRPr lang="fr-CH" sz="2800" dirty="0"/>
          </a:p>
        </p:txBody>
      </p:sp>
      <p:sp>
        <p:nvSpPr>
          <p:cNvPr id="9" name="Rectangle 8"/>
          <p:cNvSpPr/>
          <p:nvPr/>
        </p:nvSpPr>
        <p:spPr>
          <a:xfrm>
            <a:off x="7380312" y="5877272"/>
            <a:ext cx="1241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smtClean="0">
                <a:solidFill>
                  <a:srgbClr val="0000CC"/>
                </a:solidFill>
              </a:rPr>
              <a:t>N. Mokhov</a:t>
            </a:r>
            <a:endParaRPr lang="fr-CH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2800" b="1" dirty="0" smtClean="0"/>
              <a:t>Triplet MARS15 Model</a:t>
            </a:r>
          </a:p>
        </p:txBody>
      </p:sp>
      <p:sp>
        <p:nvSpPr>
          <p:cNvPr id="2970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275856" y="6165304"/>
            <a:ext cx="3384376" cy="365125"/>
          </a:xfrm>
          <a:noFill/>
        </p:spPr>
        <p:txBody>
          <a:bodyPr/>
          <a:lstStyle/>
          <a:p>
            <a:r>
              <a:rPr lang="en-US" dirty="0" smtClean="0"/>
              <a:t>REMM'12, Fermilab, 13.-15.2.12</a:t>
            </a:r>
          </a:p>
        </p:txBody>
      </p:sp>
      <p:sp>
        <p:nvSpPr>
          <p:cNvPr id="297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0EB3D4-1346-4F44-B223-6AF94A873E97}" type="slidenum">
              <a:rPr lang="en-US" smtClean="0"/>
              <a:pPr/>
              <a:t>47</a:t>
            </a:fld>
            <a:endParaRPr lang="en-US" sz="1400" smtClean="0">
              <a:latin typeface="Times New Roman" pitchFamily="18" charset="0"/>
            </a:endParaRP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4311650" cy="426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2163" y="1371600"/>
            <a:ext cx="4421187" cy="426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7092280" y="58052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rgbClr val="0000CC"/>
                </a:solidFill>
              </a:rPr>
              <a:t>N. Mokhov</a:t>
            </a:r>
            <a:endParaRPr lang="fr-CH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4572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2800" b="1" dirty="0" smtClean="0"/>
              <a:t>FLUKA 2006.3 and MARS15 (2007):  </a:t>
            </a:r>
            <a:r>
              <a:rPr lang="en-US" sz="2800" b="1" dirty="0" err="1" smtClean="0"/>
              <a:t>Intercomparison</a:t>
            </a:r>
            <a:endParaRPr lang="en-US" sz="2800" b="1" dirty="0" smtClean="0"/>
          </a:p>
        </p:txBody>
      </p:sp>
      <p:sp>
        <p:nvSpPr>
          <p:cNvPr id="3174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3240360" cy="365125"/>
          </a:xfrm>
          <a:noFill/>
        </p:spPr>
        <p:txBody>
          <a:bodyPr/>
          <a:lstStyle/>
          <a:p>
            <a:r>
              <a:rPr lang="en-US" dirty="0" smtClean="0"/>
              <a:t>REMM'12, Fermilab, 13.-15.2.12</a:t>
            </a:r>
          </a:p>
        </p:txBody>
      </p:sp>
      <p:sp>
        <p:nvSpPr>
          <p:cNvPr id="3174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83740C-1C68-40E8-BC2F-BBFB409477D7}" type="slidenum">
              <a:rPr lang="en-US" smtClean="0"/>
              <a:pPr/>
              <a:t>48</a:t>
            </a:fld>
            <a:endParaRPr lang="en-US" sz="1400" smtClean="0">
              <a:latin typeface="Times New Roman" pitchFamily="18" charset="0"/>
            </a:endParaRPr>
          </a:p>
        </p:txBody>
      </p:sp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34616"/>
            <a:ext cx="87122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175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744913"/>
            <a:ext cx="4267200" cy="2624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175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5438" y="3744913"/>
            <a:ext cx="3452812" cy="2624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1753" name="Oval 1"/>
          <p:cNvSpPr>
            <a:spLocks noChangeArrowheads="1"/>
          </p:cNvSpPr>
          <p:nvPr/>
        </p:nvSpPr>
        <p:spPr bwMode="auto">
          <a:xfrm>
            <a:off x="7239000" y="1066800"/>
            <a:ext cx="1905000" cy="2590800"/>
          </a:xfrm>
          <a:prstGeom prst="ellipse">
            <a:avLst/>
          </a:prstGeom>
          <a:noFill/>
          <a:ln w="47625" algn="ctr">
            <a:solidFill>
              <a:srgbClr val="C00000">
                <a:alpha val="65881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588224" y="6372036"/>
            <a:ext cx="1241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smtClean="0">
                <a:solidFill>
                  <a:srgbClr val="0000CC"/>
                </a:solidFill>
              </a:rPr>
              <a:t>N. Mokhov</a:t>
            </a:r>
            <a:endParaRPr lang="fr-CH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DPA</a:t>
            </a:r>
          </a:p>
        </p:txBody>
      </p:sp>
      <p:sp>
        <p:nvSpPr>
          <p:cNvPr id="3482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915816" y="6237312"/>
            <a:ext cx="3312368" cy="365125"/>
          </a:xfrm>
          <a:noFill/>
        </p:spPr>
        <p:txBody>
          <a:bodyPr/>
          <a:lstStyle/>
          <a:p>
            <a:r>
              <a:rPr lang="en-US" dirty="0" smtClean="0"/>
              <a:t>REMM'12, Fermilab, 13.-15.2.12</a:t>
            </a:r>
          </a:p>
        </p:txBody>
      </p:sp>
      <p:sp>
        <p:nvSpPr>
          <p:cNvPr id="3482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E8B629-5ED9-4A11-9694-D73738CAF44B}" type="slidenum">
              <a:rPr lang="en-US" smtClean="0"/>
              <a:pPr/>
              <a:t>49</a:t>
            </a:fld>
            <a:endParaRPr lang="en-US" sz="1400" smtClean="0">
              <a:latin typeface="Times New Roman" pitchFamily="18" charset="0"/>
            </a:endParaRPr>
          </a:p>
        </p:txBody>
      </p:sp>
      <p:pic>
        <p:nvPicPr>
          <p:cNvPr id="3482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1295400"/>
            <a:ext cx="4219575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3613" y="1295400"/>
            <a:ext cx="4130675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164288" y="6021288"/>
            <a:ext cx="1241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smtClean="0">
                <a:solidFill>
                  <a:srgbClr val="0000CC"/>
                </a:solidFill>
              </a:rPr>
              <a:t>N. Mokhov</a:t>
            </a:r>
            <a:endParaRPr lang="fr-CH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t="2229" b="7687"/>
          <a:stretch>
            <a:fillRect/>
          </a:stretch>
        </p:blipFill>
        <p:spPr bwMode="auto">
          <a:xfrm>
            <a:off x="251520" y="950560"/>
            <a:ext cx="8208912" cy="552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219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9220" name="Straight Connector 1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9221" name="Straight Connector 1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9223" name="Straight Connector 2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9225" name="Straight Connector 2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9226" name="Straight Connector 2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9227" name="Straight Connector 2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9228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9229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9230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9231" name="Straight Arrow Connector 13"/>
          <p:cNvCxnSpPr>
            <a:cxnSpLocks noChangeShapeType="1"/>
          </p:cNvCxnSpPr>
          <p:nvPr/>
        </p:nvCxnSpPr>
        <p:spPr bwMode="auto">
          <a:xfrm rot="5400000">
            <a:off x="5934075" y="4803776"/>
            <a:ext cx="1736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9232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9233" name="Text Box 5"/>
          <p:cNvSpPr txBox="1">
            <a:spLocks noChangeArrowheads="1"/>
          </p:cNvSpPr>
          <p:nvPr/>
        </p:nvSpPr>
        <p:spPr bwMode="auto">
          <a:xfrm>
            <a:off x="6650633" y="3887142"/>
            <a:ext cx="8016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1400" b="1" dirty="0">
                <a:solidFill>
                  <a:srgbClr val="0000FF"/>
                </a:solidFill>
              </a:rPr>
              <a:t>1 MeV</a:t>
            </a:r>
          </a:p>
        </p:txBody>
      </p:sp>
      <p:cxnSp>
        <p:nvCxnSpPr>
          <p:cNvPr id="9234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9235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9236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923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9238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9239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9240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9241" name="Text Box 5"/>
          <p:cNvSpPr txBox="1">
            <a:spLocks noChangeArrowheads="1"/>
          </p:cNvSpPr>
          <p:nvPr/>
        </p:nvSpPr>
        <p:spPr bwMode="auto">
          <a:xfrm>
            <a:off x="2028825" y="2659063"/>
            <a:ext cx="906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b="1" dirty="0"/>
              <a:t>photon</a:t>
            </a:r>
            <a:r>
              <a:rPr lang="en-US" dirty="0"/>
              <a:t>s</a:t>
            </a:r>
          </a:p>
        </p:txBody>
      </p:sp>
      <p:sp>
        <p:nvSpPr>
          <p:cNvPr id="9242" name="Text Box 5"/>
          <p:cNvSpPr txBox="1">
            <a:spLocks noChangeArrowheads="1"/>
          </p:cNvSpPr>
          <p:nvPr/>
        </p:nvSpPr>
        <p:spPr bwMode="auto">
          <a:xfrm>
            <a:off x="5480050" y="2640013"/>
            <a:ext cx="1281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b="1" dirty="0"/>
              <a:t>electrons</a:t>
            </a:r>
          </a:p>
        </p:txBody>
      </p:sp>
      <p:sp>
        <p:nvSpPr>
          <p:cNvPr id="9243" name="Text Box 5"/>
          <p:cNvSpPr txBox="1">
            <a:spLocks noChangeArrowheads="1"/>
          </p:cNvSpPr>
          <p:nvPr/>
        </p:nvSpPr>
        <p:spPr bwMode="auto">
          <a:xfrm>
            <a:off x="5078413" y="4333875"/>
            <a:ext cx="1201737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b="1" dirty="0"/>
              <a:t>neutrons</a:t>
            </a:r>
          </a:p>
          <a:p>
            <a:pPr algn="ct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b="1" dirty="0"/>
              <a:t>[linear scale]</a:t>
            </a:r>
          </a:p>
        </p:txBody>
      </p:sp>
      <p:sp>
        <p:nvSpPr>
          <p:cNvPr id="9244" name="Text Box 5"/>
          <p:cNvSpPr txBox="1">
            <a:spLocks noChangeArrowheads="1"/>
          </p:cNvSpPr>
          <p:nvPr/>
        </p:nvSpPr>
        <p:spPr bwMode="auto">
          <a:xfrm>
            <a:off x="1870075" y="4995863"/>
            <a:ext cx="1281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b="1" dirty="0"/>
              <a:t>positrons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991872" y="6084004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dirty="0" smtClean="0">
                <a:solidFill>
                  <a:srgbClr val="0000CC"/>
                </a:solidFill>
              </a:rPr>
              <a:t>F. Cerutti</a:t>
            </a:r>
            <a:endParaRPr lang="fr-CH" b="1" dirty="0">
              <a:solidFill>
                <a:srgbClr val="0000CC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3768" y="404664"/>
            <a:ext cx="4168129" cy="461665"/>
          </a:xfrm>
          <a:prstGeom prst="rect">
            <a:avLst/>
          </a:prstGeom>
          <a:solidFill>
            <a:srgbClr val="D1F3FF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Particle spectra in the coils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Espace réservé du pied de page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5</a:t>
            </a:fld>
            <a:endParaRPr lang="fr-CH"/>
          </a:p>
        </p:txBody>
      </p:sp>
      <p:cxnSp>
        <p:nvCxnSpPr>
          <p:cNvPr id="34" name="Connecteur droit avec flèche 33"/>
          <p:cNvCxnSpPr/>
          <p:nvPr/>
        </p:nvCxnSpPr>
        <p:spPr>
          <a:xfrm flipH="1">
            <a:off x="7308304" y="5229200"/>
            <a:ext cx="1008112" cy="504056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8172400" y="4890646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smtClean="0">
                <a:solidFill>
                  <a:srgbClr val="0000CC"/>
                </a:solidFill>
                <a:latin typeface="Arial Narrow" pitchFamily="34" charset="0"/>
              </a:rPr>
              <a:t>~100 MeV</a:t>
            </a:r>
            <a:endParaRPr lang="fr-CH" sz="16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31840" y="6237312"/>
            <a:ext cx="3312368" cy="365125"/>
          </a:xfrm>
          <a:noFill/>
        </p:spPr>
        <p:txBody>
          <a:bodyPr/>
          <a:lstStyle/>
          <a:p>
            <a:r>
              <a:rPr lang="en-US" smtClean="0"/>
              <a:t>REMM'12, Fermilab, 13.-15.2.12</a:t>
            </a:r>
            <a:endParaRPr lang="en-US" dirty="0" smtClean="0"/>
          </a:p>
        </p:txBody>
      </p:sp>
      <p:sp>
        <p:nvSpPr>
          <p:cNvPr id="3789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84DC0D-86B1-472A-958C-F4178E9CDCA7}" type="slidenum">
              <a:rPr lang="en-US" smtClean="0"/>
              <a:pPr/>
              <a:t>50</a:t>
            </a:fld>
            <a:endParaRPr lang="en-US" sz="1400" smtClean="0">
              <a:latin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1143000"/>
          <a:ext cx="8077200" cy="4505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371600"/>
                <a:gridCol w="1295400"/>
                <a:gridCol w="1295400"/>
                <a:gridCol w="1219200"/>
                <a:gridCol w="1295400"/>
              </a:tblGrid>
              <a:tr h="64006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Particle j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&lt;E&gt;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RMS (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Flux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(cm</a:t>
                      </a:r>
                      <a:r>
                        <a:rPr lang="en-US" sz="2000" b="1" baseline="30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2000" b="1" baseline="30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DPA/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yr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DPA (%)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5435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2.93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10.7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1.3e8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1.75e-5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5435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0.22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3.7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2.3e9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8.24e-5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5435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p, K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13.8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41.6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5.4e8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4.78e-5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5435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11.3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19.7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6.3e5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1.70e-9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5435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0.018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0.35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8.6e10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~2.e-5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5435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0.077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9.8e9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2.47e-5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5435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Sub-thresh.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81150" y="5705475"/>
            <a:ext cx="52344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+mn-lt"/>
              </a:rPr>
              <a:t>Sub-thresh.:  particles </a:t>
            </a:r>
            <a:r>
              <a:rPr lang="en-US" sz="1800" dirty="0">
                <a:latin typeface="+mn-lt"/>
              </a:rPr>
              <a:t>with E&lt;100 </a:t>
            </a:r>
            <a:r>
              <a:rPr lang="en-US" sz="1800" dirty="0" err="1">
                <a:latin typeface="+mn-lt"/>
              </a:rPr>
              <a:t>keV</a:t>
            </a:r>
            <a:r>
              <a:rPr lang="en-US" sz="1800" dirty="0">
                <a:latin typeface="+mn-lt"/>
              </a:rPr>
              <a:t> + all fragments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260648"/>
            <a:ext cx="8424936" cy="830997"/>
          </a:xfrm>
          <a:prstGeom prst="rect">
            <a:avLst/>
          </a:prstGeom>
          <a:solidFill>
            <a:srgbClr val="85DF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Mean Energy, Flux and DPA averaged over 4 Hot Spots (L, R, T, B)</a:t>
            </a:r>
            <a:endParaRPr lang="fr-CH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80312" y="5805264"/>
            <a:ext cx="1241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smtClean="0">
                <a:solidFill>
                  <a:srgbClr val="0000CC"/>
                </a:solidFill>
              </a:rPr>
              <a:t>N. Mokhov</a:t>
            </a:r>
            <a:endParaRPr lang="fr-CH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476672"/>
            <a:ext cx="4474840" cy="4572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2800" b="1" dirty="0" smtClean="0"/>
              <a:t>Summary (calculations) </a:t>
            </a:r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152400" y="1371600"/>
            <a:ext cx="8839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Independent FLUKA and MARS results on energy deposition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mostly</a:t>
            </a:r>
          </a:p>
          <a:p>
            <a:pPr algn="just"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from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EMS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) for inner triplet coils are in agreement within a few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%,</a:t>
            </a:r>
          </a:p>
          <a:p>
            <a:pPr algn="just"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therefore one can predict dose in insulator with same accuracy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Uncertainties on DPA predictions in superconductors can be as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high</a:t>
            </a:r>
          </a:p>
          <a:p>
            <a:pPr algn="just"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as a factor of 2 to 3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MARS15 results are obtained on composition of particle flux and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DPA</a:t>
            </a:r>
          </a:p>
          <a:p>
            <a:pPr algn="just"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in the hottest spots of the final focus quadrupole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superconducting</a:t>
            </a:r>
          </a:p>
          <a:p>
            <a:pPr algn="just"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coils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The major contributors to DPA are sub-threshold particles (40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%),</a:t>
            </a:r>
          </a:p>
          <a:p>
            <a:pPr algn="just"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neutrons &gt; 100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keV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(26%) and pions (15%).</a:t>
            </a:r>
          </a:p>
        </p:txBody>
      </p:sp>
      <p:sp>
        <p:nvSpPr>
          <p:cNvPr id="399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1FF4A3-E435-4946-937D-3274AE977F52}" type="slidenum">
              <a:rPr lang="en-US" smtClean="0"/>
              <a:pPr/>
              <a:t>51</a:t>
            </a:fld>
            <a:endParaRPr lang="en-US" sz="1400" dirty="0" smtClean="0">
              <a:latin typeface="Times New Roman" pitchFamily="18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52</a:t>
            </a:fld>
            <a:endParaRPr lang="fr-CH"/>
          </a:p>
        </p:txBody>
      </p:sp>
      <p:sp>
        <p:nvSpPr>
          <p:cNvPr id="4" name="Rectangle 3"/>
          <p:cNvSpPr/>
          <p:nvPr/>
        </p:nvSpPr>
        <p:spPr>
          <a:xfrm>
            <a:off x="107504" y="1124744"/>
            <a:ext cx="8964488" cy="4524315"/>
          </a:xfrm>
          <a:prstGeom prst="rect">
            <a:avLst/>
          </a:prstGeom>
          <a:solidFill>
            <a:srgbClr val="DDFF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Taking into account 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- the calculations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- the observed difference between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   neutron and proton irradiation effects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   (factor ≤ 30 between fluences at J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400" b="1" baseline="-25000" dirty="0" err="1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for 1 MeV)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- the smaller, but not negligible effect of electrons and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       photons (which have considerable DPA)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      Estimated total peak fluence, comprising    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      neutrons and charged particles (protons and pions)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      is equivalent to the known effects of neutron fluence</a:t>
            </a:r>
            <a:endParaRPr lang="en-US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between 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3x10</a:t>
            </a:r>
            <a:r>
              <a:rPr lang="en-US" sz="2400" b="1" baseline="30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neutrons/m</a:t>
            </a:r>
            <a:r>
              <a:rPr lang="en-US" sz="2400" b="1" baseline="30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and &gt;5x10</a:t>
            </a:r>
            <a:r>
              <a:rPr lang="en-US" sz="2400" b="1" baseline="30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21 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neutrons/m</a:t>
            </a:r>
            <a:r>
              <a:rPr lang="en-US" sz="2400" b="1" baseline="30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332656"/>
            <a:ext cx="896448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Estimated</a:t>
            </a:r>
            <a:r>
              <a:rPr lang="fr-CH" sz="2800" b="1" dirty="0" smtClean="0">
                <a:latin typeface="Arial" pitchFamily="34" charset="0"/>
                <a:cs typeface="Arial" pitchFamily="34" charset="0"/>
              </a:rPr>
              <a:t> total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peak</a:t>
            </a:r>
            <a:r>
              <a:rPr lang="fr-CH" sz="2800" b="1" dirty="0" smtClean="0">
                <a:latin typeface="Arial" pitchFamily="34" charset="0"/>
                <a:cs typeface="Arial" pitchFamily="34" charset="0"/>
              </a:rPr>
              <a:t> fluence in LHC (3’000 fb</a:t>
            </a:r>
            <a:r>
              <a:rPr lang="fr-CH" sz="2800" b="1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fr-CH" sz="28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251520" y="4149080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Flèche droite 6"/>
          <p:cNvSpPr/>
          <p:nvPr/>
        </p:nvSpPr>
        <p:spPr>
          <a:xfrm>
            <a:off x="323528" y="5877272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1259632" y="5775647"/>
            <a:ext cx="770485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B0"/>
                </a:solidFill>
                <a:latin typeface="Arial" pitchFamily="34" charset="0"/>
                <a:cs typeface="Arial" pitchFamily="34" charset="0"/>
              </a:rPr>
              <a:t>Reduction of lifetime </a:t>
            </a:r>
            <a:r>
              <a:rPr lang="en-US" sz="2400" b="1" dirty="0" smtClean="0">
                <a:solidFill>
                  <a:srgbClr val="0000B0"/>
                </a:solidFill>
                <a:latin typeface="Arial" pitchFamily="34" charset="0"/>
                <a:cs typeface="Arial" pitchFamily="34" charset="0"/>
              </a:rPr>
              <a:t>of quadrupoles</a:t>
            </a:r>
            <a:endParaRPr lang="en-US" sz="2400" b="1" dirty="0">
              <a:solidFill>
                <a:srgbClr val="0000B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4555" t="5798" r="2029" b="7516"/>
          <a:stretch>
            <a:fillRect/>
          </a:stretch>
        </p:blipFill>
        <p:spPr bwMode="auto">
          <a:xfrm>
            <a:off x="492851" y="776760"/>
            <a:ext cx="7967581" cy="564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43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10244" name="Straight Connector 1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0245" name="Straight Connector 1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0247" name="Straight Connector 2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0249" name="Straight Connector 2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0250" name="Straight Connector 2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0251" name="Straight Connector 2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0252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0253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0254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0255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0256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0257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0258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0259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0260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026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0262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10263" name="Text Box 5"/>
          <p:cNvSpPr txBox="1">
            <a:spLocks noChangeArrowheads="1"/>
          </p:cNvSpPr>
          <p:nvPr/>
        </p:nvSpPr>
        <p:spPr bwMode="auto">
          <a:xfrm>
            <a:off x="2298700" y="2719388"/>
            <a:ext cx="906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/>
              <a:t>protons</a:t>
            </a:r>
          </a:p>
        </p:txBody>
      </p:sp>
      <p:sp>
        <p:nvSpPr>
          <p:cNvPr id="10264" name="Text Box 5"/>
          <p:cNvSpPr txBox="1">
            <a:spLocks noChangeArrowheads="1"/>
          </p:cNvSpPr>
          <p:nvPr/>
        </p:nvSpPr>
        <p:spPr bwMode="auto">
          <a:xfrm>
            <a:off x="5749925" y="2774950"/>
            <a:ext cx="12811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/>
              <a:t>positive pions</a:t>
            </a:r>
          </a:p>
        </p:txBody>
      </p:sp>
      <p:sp>
        <p:nvSpPr>
          <p:cNvPr id="10265" name="Text Box 5"/>
          <p:cNvSpPr txBox="1">
            <a:spLocks noChangeArrowheads="1"/>
          </p:cNvSpPr>
          <p:nvPr/>
        </p:nvSpPr>
        <p:spPr bwMode="auto">
          <a:xfrm>
            <a:off x="2320925" y="5086350"/>
            <a:ext cx="1281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/>
              <a:t>negative pions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68344" y="5805264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smtClean="0">
                <a:solidFill>
                  <a:srgbClr val="0000CC"/>
                </a:solidFill>
              </a:rPr>
              <a:t>F. Cerutti</a:t>
            </a:r>
            <a:endParaRPr lang="fr-CH" b="1" dirty="0">
              <a:solidFill>
                <a:srgbClr val="0000C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67744" y="188640"/>
            <a:ext cx="4168129" cy="461665"/>
          </a:xfrm>
          <a:prstGeom prst="rect">
            <a:avLst/>
          </a:prstGeom>
          <a:solidFill>
            <a:srgbClr val="D1F3FF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Particle spectra in the coils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6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REMM'12, Fermilab, 13.-15.2.12</a:t>
            </a:r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44588-A5A1-45CB-843C-EE4D1CFF97DA}" type="slidenum">
              <a:rPr lang="fr-CH"/>
              <a:pPr>
                <a:defRPr/>
              </a:pPr>
              <a:t>7</a:t>
            </a:fld>
            <a:endParaRPr lang="fr-CH" dirty="0"/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785813"/>
            <a:ext cx="9001125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ZoneTexte 6"/>
          <p:cNvSpPr txBox="1">
            <a:spLocks noChangeArrowheads="1"/>
          </p:cNvSpPr>
          <p:nvPr/>
        </p:nvSpPr>
        <p:spPr bwMode="auto">
          <a:xfrm>
            <a:off x="214313" y="214313"/>
            <a:ext cx="8786812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rial Narrow" pitchFamily="34" charset="0"/>
              </a:rPr>
              <a:t>Neutron fluence in the inner winding of Quadrupoles (LHC Upgrade</a:t>
            </a:r>
            <a:r>
              <a:rPr lang="fr-CH" sz="2400" b="1">
                <a:latin typeface="Arial Narrow" pitchFamily="34" charset="0"/>
              </a:rPr>
              <a:t>)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357938" y="1214438"/>
            <a:ext cx="1285875" cy="369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Arial Narrow" pitchFamily="34" charset="0"/>
                <a:cs typeface="Arial" pitchFamily="34" charset="0"/>
              </a:rPr>
              <a:t>« TRIPLET »</a:t>
            </a:r>
          </a:p>
        </p:txBody>
      </p:sp>
      <p:sp>
        <p:nvSpPr>
          <p:cNvPr id="12294" name="ZoneTexte 8"/>
          <p:cNvSpPr txBox="1">
            <a:spLocks noChangeArrowheads="1"/>
          </p:cNvSpPr>
          <p:nvPr/>
        </p:nvSpPr>
        <p:spPr bwMode="auto">
          <a:xfrm>
            <a:off x="2500313" y="5429250"/>
            <a:ext cx="642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400" b="1" dirty="0">
                <a:latin typeface="Constantia" pitchFamily="18" charset="0"/>
              </a:rPr>
              <a:t>Q1</a:t>
            </a:r>
          </a:p>
        </p:txBody>
      </p:sp>
      <p:sp>
        <p:nvSpPr>
          <p:cNvPr id="12295" name="ZoneTexte 9"/>
          <p:cNvSpPr txBox="1">
            <a:spLocks noChangeArrowheads="1"/>
          </p:cNvSpPr>
          <p:nvPr/>
        </p:nvSpPr>
        <p:spPr bwMode="auto">
          <a:xfrm>
            <a:off x="4071938" y="5429250"/>
            <a:ext cx="857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400" b="1">
                <a:latin typeface="Constantia" pitchFamily="18" charset="0"/>
              </a:rPr>
              <a:t>Q2a</a:t>
            </a:r>
          </a:p>
        </p:txBody>
      </p:sp>
      <p:sp>
        <p:nvSpPr>
          <p:cNvPr id="12296" name="ZoneTexte 10"/>
          <p:cNvSpPr txBox="1">
            <a:spLocks noChangeArrowheads="1"/>
          </p:cNvSpPr>
          <p:nvPr/>
        </p:nvSpPr>
        <p:spPr bwMode="auto">
          <a:xfrm>
            <a:off x="5572125" y="5429250"/>
            <a:ext cx="785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400" b="1">
                <a:latin typeface="Constantia" pitchFamily="18" charset="0"/>
              </a:rPr>
              <a:t>Q2b</a:t>
            </a:r>
          </a:p>
        </p:txBody>
      </p:sp>
      <p:sp>
        <p:nvSpPr>
          <p:cNvPr id="12297" name="ZoneTexte 11"/>
          <p:cNvSpPr txBox="1">
            <a:spLocks noChangeArrowheads="1"/>
          </p:cNvSpPr>
          <p:nvPr/>
        </p:nvSpPr>
        <p:spPr bwMode="auto">
          <a:xfrm>
            <a:off x="7143750" y="5429250"/>
            <a:ext cx="857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400" b="1">
                <a:latin typeface="Constantia" pitchFamily="18" charset="0"/>
              </a:rPr>
              <a:t>Q3</a:t>
            </a:r>
          </a:p>
        </p:txBody>
      </p:sp>
      <p:sp>
        <p:nvSpPr>
          <p:cNvPr id="12298" name="ZoneTexte 16"/>
          <p:cNvSpPr txBox="1">
            <a:spLocks noChangeArrowheads="1"/>
          </p:cNvSpPr>
          <p:nvPr/>
        </p:nvSpPr>
        <p:spPr bwMode="auto">
          <a:xfrm>
            <a:off x="1000125" y="6072188"/>
            <a:ext cx="8143875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>
                <a:latin typeface="Constantia" pitchFamily="18" charset="0"/>
              </a:rPr>
              <a:t>  </a:t>
            </a:r>
            <a:r>
              <a:rPr lang="fr-CH" b="1">
                <a:latin typeface="Constantia" pitchFamily="18" charset="0"/>
              </a:rPr>
              <a:t>20           25            30          35           40           45           50           55          60</a:t>
            </a:r>
          </a:p>
          <a:p>
            <a:r>
              <a:rPr lang="fr-CH" b="1">
                <a:latin typeface="Constantia" pitchFamily="18" charset="0"/>
              </a:rPr>
              <a:t>                              </a:t>
            </a:r>
            <a:r>
              <a:rPr lang="fr-CH" b="1">
                <a:cs typeface="Arial" charset="0"/>
              </a:rPr>
              <a:t>Distance from Collision Point (m)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0" y="5983113"/>
            <a:ext cx="128587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600" b="1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F. Cerutti +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600" b="1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A.Mereghetti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600" b="1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(CERN</a:t>
            </a:r>
            <a:r>
              <a:rPr lang="fr-CH" sz="1600" b="1" dirty="0" smtClean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), 2011</a:t>
            </a:r>
            <a:endParaRPr lang="fr-CH" sz="1600" b="1" dirty="0">
              <a:solidFill>
                <a:srgbClr val="0033C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2428875"/>
            <a:ext cx="4032448" cy="6771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Peak: </a:t>
            </a: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&gt; 1.5 </a:t>
            </a:r>
            <a:r>
              <a:rPr lang="en-US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000" b="1" baseline="30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neutrons</a:t>
            </a: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/m</a:t>
            </a:r>
            <a:r>
              <a:rPr lang="en-US" sz="2000" b="1" baseline="30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Fluence in 10 « years » (200 days) 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rot="16200000" flipV="1">
            <a:off x="4000500" y="1714500"/>
            <a:ext cx="571500" cy="57150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547664" y="1052736"/>
            <a:ext cx="48245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 smtClean="0"/>
          </a:p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REMM'12, Fermilab, 13.-15.2.12</a:t>
            </a:r>
            <a:endParaRPr lang="fr-CH"/>
          </a:p>
        </p:txBody>
      </p:sp>
      <p:sp>
        <p:nvSpPr>
          <p:cNvPr id="3" name="Rectangle 2"/>
          <p:cNvSpPr/>
          <p:nvPr/>
        </p:nvSpPr>
        <p:spPr>
          <a:xfrm>
            <a:off x="144016" y="1083508"/>
            <a:ext cx="8820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Francesco Cerutti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Over the HL-LHC target integrated luminosity 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(3000 fb</a:t>
            </a:r>
            <a:r>
              <a:rPr lang="en-US" sz="2000" b="1" baseline="30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triplet quadrupole cables and insulators will undergo the following radiation 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peak values: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~ 100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MGy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(dose)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~ 10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-4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(DPA),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~ 1.5 x 10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17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neutrons/cm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~ 10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pions/cm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2                                                                        </a:t>
            </a:r>
            <a:r>
              <a:rPr lang="fr-CH" b="1" dirty="0" smtClean="0">
                <a:solidFill>
                  <a:srgbClr val="0000CC"/>
                </a:solidFill>
              </a:rPr>
              <a:t>F. Cerutti</a:t>
            </a:r>
          </a:p>
          <a:p>
            <a:endParaRPr lang="fr-CH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260648"/>
            <a:ext cx="835292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  <a:cs typeface="Arial" pitchFamily="34" charset="0"/>
              </a:rPr>
              <a:t>Preliminary FLUKA calculations (without cold shielding)</a:t>
            </a:r>
            <a:endParaRPr lang="en-US" sz="2800" dirty="0" smtClean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8</a:t>
            </a:fld>
            <a:endParaRPr lang="fr-CH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788024" y="908721"/>
          <a:ext cx="3456384" cy="2880318"/>
        </p:xfrm>
        <a:graphic>
          <a:graphicData uri="http://schemas.openxmlformats.org/drawingml/2006/table">
            <a:tbl>
              <a:tblPr/>
              <a:tblGrid>
                <a:gridCol w="2454639"/>
                <a:gridCol w="1001745"/>
              </a:tblGrid>
              <a:tr h="50007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Track length fraction [%]</a:t>
                      </a:r>
                    </a:p>
                  </a:txBody>
                  <a:tcPr marL="91448" marR="9144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photons</a:t>
                      </a:r>
                    </a:p>
                  </a:txBody>
                  <a:tcPr marL="91448" marR="9144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88</a:t>
                      </a:r>
                    </a:p>
                  </a:txBody>
                  <a:tcPr marL="91448" marR="91448"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electrons/positrons</a:t>
                      </a:r>
                    </a:p>
                  </a:txBody>
                  <a:tcPr marL="91448" marR="9144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91448" marR="91448"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neutrons</a:t>
                      </a:r>
                    </a:p>
                  </a:txBody>
                  <a:tcPr marL="91448" marR="9144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91448" marR="91448"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pions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8" marR="9144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0.45</a:t>
                      </a:r>
                    </a:p>
                  </a:txBody>
                  <a:tcPr marL="91448" marR="91448"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protons</a:t>
                      </a:r>
                    </a:p>
                  </a:txBody>
                  <a:tcPr marL="91448" marR="9144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0.15</a:t>
                      </a:r>
                    </a:p>
                  </a:txBody>
                  <a:tcPr marL="91448" marR="91448"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 smtClean="0"/>
              <a:t>REMM'12, Fermilab, 13.-15.2.12</a:t>
            </a:r>
            <a:endParaRPr lang="fr-CH" dirty="0"/>
          </a:p>
        </p:txBody>
      </p:sp>
      <p:sp>
        <p:nvSpPr>
          <p:cNvPr id="3" name="ZoneTexte 2"/>
          <p:cNvSpPr txBox="1"/>
          <p:nvPr/>
        </p:nvSpPr>
        <p:spPr>
          <a:xfrm>
            <a:off x="611560" y="260648"/>
            <a:ext cx="7776864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smtClean="0">
                <a:latin typeface="Arial" pitchFamily="34" charset="0"/>
                <a:cs typeface="Arial" pitchFamily="34" charset="0"/>
              </a:rPr>
              <a:t>I. Irradiation of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superconductors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1560" y="141277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5" name="Rectangle 4"/>
          <p:cNvSpPr/>
          <p:nvPr/>
        </p:nvSpPr>
        <p:spPr>
          <a:xfrm>
            <a:off x="72008" y="1496973"/>
            <a:ext cx="9071992" cy="2246769"/>
          </a:xfrm>
          <a:prstGeom prst="rect">
            <a:avLst/>
          </a:prstGeom>
          <a:solidFill>
            <a:srgbClr val="85DFFF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tabLst>
                <a:tab pos="6816725" algn="l"/>
              </a:tabLs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Radiation effects on superconductors     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Harald Weber</a:t>
            </a:r>
          </a:p>
          <a:p>
            <a:pPr>
              <a:tabLst>
                <a:tab pos="6816725" algn="l"/>
              </a:tabLs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 ITER </a:t>
            </a:r>
          </a:p>
          <a:p>
            <a:pPr>
              <a:tabLst>
                <a:tab pos="6816725" algn="l"/>
              </a:tabLs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		</a:t>
            </a:r>
          </a:p>
          <a:p>
            <a:pPr>
              <a:tabLst>
                <a:tab pos="6719888" algn="l"/>
              </a:tabLs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Irradiation of MgB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                                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Marina Putti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Irradiation experiments at BNL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	            Peter Wanderer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6467-C4CA-4FD8-9226-3C2752C7BBCE}" type="slidenum">
              <a:rPr lang="fr-CH" smtClean="0"/>
              <a:pPr/>
              <a:t>9</a:t>
            </a:fld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72008" y="3717032"/>
            <a:ext cx="9071992" cy="1938992"/>
          </a:xfrm>
          <a:prstGeom prst="rect">
            <a:avLst/>
          </a:prstGeom>
          <a:solidFill>
            <a:srgbClr val="85DFFF"/>
          </a:solidFill>
          <a:ln>
            <a:noFill/>
          </a:ln>
        </p:spPr>
        <p:txBody>
          <a:bodyPr wrap="square">
            <a:spAutoFit/>
          </a:bodyPr>
          <a:lstStyle/>
          <a:p>
            <a:endParaRPr lang="en-US" altLang="ja-JP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ja-JP" sz="2400" b="1" dirty="0" smtClean="0">
                <a:latin typeface="Arial" pitchFamily="34" charset="0"/>
                <a:cs typeface="Arial" pitchFamily="34" charset="0"/>
              </a:rPr>
              <a:t>Neutron Irradiation Measurements for          </a:t>
            </a:r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Tatsuchi Nakamoto</a:t>
            </a:r>
          </a:p>
          <a:p>
            <a:r>
              <a:rPr lang="en-US" altLang="ja-JP" sz="2400" b="1" dirty="0" smtClean="0">
                <a:latin typeface="Arial" pitchFamily="34" charset="0"/>
                <a:cs typeface="Arial" pitchFamily="34" charset="0"/>
              </a:rPr>
              <a:t>Superconducting Magnet Materials </a:t>
            </a:r>
          </a:p>
          <a:p>
            <a:r>
              <a:rPr lang="en-US" altLang="ja-JP" sz="2400" b="1" dirty="0" smtClean="0">
                <a:latin typeface="Arial" pitchFamily="34" charset="0"/>
                <a:cs typeface="Arial" pitchFamily="34" charset="0"/>
              </a:rPr>
              <a:t>at Low Temperatures</a:t>
            </a:r>
          </a:p>
          <a:p>
            <a:endParaRPr lang="en-US" altLang="ja-JP" sz="800" b="1" dirty="0" smtClean="0">
              <a:latin typeface="Arial" pitchFamily="34" charset="0"/>
              <a:cs typeface="Arial" pitchFamily="34" charset="0"/>
            </a:endParaRP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do we need?				     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René Flükiger</a:t>
            </a:r>
            <a:endParaRPr lang="fr-CH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2604</Words>
  <Application>Microsoft Office PowerPoint</Application>
  <PresentationFormat>Affichage à l'écran (4:3)</PresentationFormat>
  <Paragraphs>689</Paragraphs>
  <Slides>52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52</vt:i4>
      </vt:variant>
    </vt:vector>
  </HeadingPairs>
  <TitlesOfParts>
    <vt:vector size="56" baseType="lpstr">
      <vt:lpstr>Thème Office</vt:lpstr>
      <vt:lpstr>Presentation</vt:lpstr>
      <vt:lpstr>Graph</vt:lpstr>
      <vt:lpstr>Equation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Neutron Irradiation at KUR Kyoto Univ. Reactor)</vt:lpstr>
      <vt:lpstr>Diapositive 16</vt:lpstr>
      <vt:lpstr>Diapositive 17</vt:lpstr>
      <vt:lpstr>Diapositive 18</vt:lpstr>
      <vt:lpstr>Why is r of Stabilizer Important?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Neutron irradiation effects on Jc for fields // c: AMSC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DPA/NIEL vs Particle Type &amp; Energy in Si</vt:lpstr>
      <vt:lpstr>DPA Model in MARS15 (in one slide)</vt:lpstr>
      <vt:lpstr>Diapositive 46</vt:lpstr>
      <vt:lpstr>Triplet MARS15 Model</vt:lpstr>
      <vt:lpstr>FLUKA 2006.3 and MARS15 (2007):  Intercomparison</vt:lpstr>
      <vt:lpstr>DPA</vt:lpstr>
      <vt:lpstr>Diapositive 50</vt:lpstr>
      <vt:lpstr>Summary (calculations) </vt:lpstr>
      <vt:lpstr>Diapositive 52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Flükiger</dc:creator>
  <cp:lastModifiedBy>Flükiger</cp:lastModifiedBy>
  <cp:revision>38</cp:revision>
  <dcterms:created xsi:type="dcterms:W3CDTF">2012-02-07T07:32:26Z</dcterms:created>
  <dcterms:modified xsi:type="dcterms:W3CDTF">2012-02-13T15:44:43Z</dcterms:modified>
</cp:coreProperties>
</file>