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2"/>
  </p:notesMasterIdLst>
  <p:sldIdLst>
    <p:sldId id="272" r:id="rId2"/>
    <p:sldId id="300" r:id="rId3"/>
    <p:sldId id="299" r:id="rId4"/>
    <p:sldId id="312" r:id="rId5"/>
    <p:sldId id="281" r:id="rId6"/>
    <p:sldId id="274" r:id="rId7"/>
    <p:sldId id="277" r:id="rId8"/>
    <p:sldId id="278" r:id="rId9"/>
    <p:sldId id="276" r:id="rId10"/>
    <p:sldId id="291" r:id="rId11"/>
    <p:sldId id="302" r:id="rId12"/>
    <p:sldId id="283" r:id="rId13"/>
    <p:sldId id="305" r:id="rId14"/>
    <p:sldId id="308" r:id="rId15"/>
    <p:sldId id="284" r:id="rId16"/>
    <p:sldId id="285" r:id="rId17"/>
    <p:sldId id="287" r:id="rId18"/>
    <p:sldId id="288" r:id="rId19"/>
    <p:sldId id="289" r:id="rId20"/>
    <p:sldId id="306" r:id="rId21"/>
    <p:sldId id="301" r:id="rId22"/>
    <p:sldId id="292" r:id="rId23"/>
    <p:sldId id="310" r:id="rId24"/>
    <p:sldId id="309" r:id="rId25"/>
    <p:sldId id="307" r:id="rId26"/>
    <p:sldId id="293" r:id="rId27"/>
    <p:sldId id="294" r:id="rId28"/>
    <p:sldId id="298" r:id="rId29"/>
    <p:sldId id="303" r:id="rId30"/>
    <p:sldId id="31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9F9F"/>
    <a:srgbClr val="FF0000"/>
    <a:srgbClr val="D000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94" d="100"/>
          <a:sy n="94" d="100"/>
        </p:scale>
        <p:origin x="-3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41BA43-D918-478B-BA1D-B018E3B4254E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94190-86FA-43CB-AA03-77BC0BE96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076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75" y="755650"/>
            <a:ext cx="9021763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75" y="703263"/>
            <a:ext cx="9021763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75" y="2282825"/>
            <a:ext cx="9021763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0298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48861" y="81206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CD68AB-9FC4-4EED-B26D-225651D9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Mu2e Production Solenoid Design - RESMM12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C25C-DD57-4F7F-B29F-BA50675C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Mu2e Production Solenoid Design - RESMM12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B6A8-C4AC-4278-A5AE-DC36225E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3716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Q:\mu2e\mu2e_logo_ov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"/>
            <a:ext cx="15144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DE38-FFAF-492C-9B07-8E8E92DB5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2F47-24E2-4A05-B199-64CA1132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95FF-2B3D-490F-A66D-1927CF9E3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15ED-7285-4587-AC7A-A4142EA0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D3EA-E605-4E14-ABE5-A54ADF453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37EF-0871-4CDF-AC8D-D95D43F6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4FFA-1885-42C1-A51B-74BED752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Mu2e Production Solenoid Design - RESMM12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81C4-FB4F-4DB5-8EE3-1EECC69A8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30A7C4B-A087-48A0-823A-9F16C47A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48400"/>
            <a:ext cx="4648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 b="0"/>
            </a:lvl1pPr>
          </a:lstStyle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4840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74" r:id="rId4"/>
    <p:sldLayoutId id="2147483875" r:id="rId5"/>
    <p:sldLayoutId id="2147483876" r:id="rId6"/>
    <p:sldLayoutId id="2147483877" r:id="rId7"/>
    <p:sldLayoutId id="2147483883" r:id="rId8"/>
    <p:sldLayoutId id="2147483884" r:id="rId9"/>
    <p:sldLayoutId id="2147483878" r:id="rId10"/>
    <p:sldLayoutId id="21474838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ACDD4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D89A4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D89A4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898989"/>
                </a:solidFill>
              </a:rPr>
              <a:t>February 13, 2012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Mu2e Production Solenoid Design</a:t>
            </a:r>
            <a:endParaRPr smtClean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447800" y="37338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V.V. Kashikhin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019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Workshop on Radiation Effects in Superconducting Magnet Materials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(RESMM'12)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66" r="20665" b="11751"/>
          <a:stretch>
            <a:fillRect/>
          </a:stretch>
        </p:blipFill>
        <p:spPr bwMode="auto">
          <a:xfrm>
            <a:off x="3429000" y="3886200"/>
            <a:ext cx="5364805" cy="22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2209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defRPr/>
            </a:pPr>
            <a:r>
              <a:rPr lang="en-US" dirty="0" smtClean="0"/>
              <a:t>Ability of the magnet to recover from a short-term transition from superconducting to normal state. </a:t>
            </a:r>
          </a:p>
          <a:p>
            <a:pPr>
              <a:lnSpc>
                <a:spcPct val="120000"/>
              </a:lnSpc>
              <a:spcAft>
                <a:spcPts val="300"/>
              </a:spcAft>
              <a:defRPr/>
            </a:pPr>
            <a:r>
              <a:rPr lang="en-US" dirty="0" smtClean="0"/>
              <a:t>Characterized by the minimum quench energy (</a:t>
            </a:r>
            <a:r>
              <a:rPr lang="en-US" dirty="0" err="1" smtClean="0"/>
              <a:t>MQE</a:t>
            </a:r>
            <a:r>
              <a:rPr lang="en-US" dirty="0" smtClean="0"/>
              <a:t>) – the minimum energy deposited in the coil causing the irreversible transition to normal state (quench)</a:t>
            </a:r>
          </a:p>
          <a:p>
            <a:pPr>
              <a:lnSpc>
                <a:spcPct val="120000"/>
              </a:lnSpc>
              <a:spcAft>
                <a:spcPts val="300"/>
              </a:spcAft>
              <a:defRPr/>
            </a:pPr>
            <a:r>
              <a:rPr lang="en-US" dirty="0" smtClean="0"/>
              <a:t>In the absence of a strict stability criteria, we chose the MQE to be comparable with other large solenoids that were built and tested: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defRPr/>
            </a:pPr>
            <a:r>
              <a:rPr lang="en-US" dirty="0" smtClean="0"/>
              <a:t>CMS </a:t>
            </a:r>
            <a:r>
              <a:rPr lang="en-US" dirty="0" err="1" smtClean="0"/>
              <a:t>MQE</a:t>
            </a:r>
            <a:r>
              <a:rPr lang="en-US" dirty="0" smtClean="0"/>
              <a:t> = 620 </a:t>
            </a:r>
            <a:r>
              <a:rPr lang="en-US" dirty="0" err="1" smtClean="0"/>
              <a:t>mJ</a:t>
            </a:r>
            <a:endParaRPr lang="en-US" dirty="0" smtClean="0"/>
          </a:p>
          <a:p>
            <a:pPr lvl="1">
              <a:lnSpc>
                <a:spcPct val="120000"/>
              </a:lnSpc>
              <a:spcAft>
                <a:spcPts val="300"/>
              </a:spcAft>
              <a:defRPr/>
            </a:pPr>
            <a:r>
              <a:rPr lang="en-US" dirty="0" smtClean="0"/>
              <a:t>ATLAS CS </a:t>
            </a:r>
            <a:r>
              <a:rPr lang="en-US" dirty="0" err="1" smtClean="0"/>
              <a:t>MQE</a:t>
            </a:r>
            <a:r>
              <a:rPr lang="en-US" dirty="0" smtClean="0"/>
              <a:t> = ~400 </a:t>
            </a:r>
            <a:r>
              <a:rPr lang="en-US" dirty="0" err="1" smtClean="0"/>
              <a:t>mJ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r="6484"/>
          <a:stretch>
            <a:fillRect/>
          </a:stretch>
        </p:blipFill>
        <p:spPr bwMode="auto">
          <a:xfrm>
            <a:off x="457200" y="3886200"/>
            <a:ext cx="2443525" cy="22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protection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867400" y="1752600"/>
            <a:ext cx="3124200" cy="42671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Adiabatic analysis by </a:t>
            </a:r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QLASA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No quench-back from the structure;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peak coil temperature reaches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~45 K 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for non-degraded </a:t>
            </a:r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RRR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 case of a factor of 10 </a:t>
            </a:r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RRR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degradation in a short cable segment (worst case):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RRR</a:t>
            </a:r>
            <a:r>
              <a:rPr lang="en-US" baseline="-25000" dirty="0" err="1" smtClean="0">
                <a:latin typeface="Arial" charset="0"/>
                <a:cs typeface="Arial" charset="0"/>
              </a:rPr>
              <a:t>Al</a:t>
            </a:r>
            <a:r>
              <a:rPr lang="en-US" dirty="0" smtClean="0">
                <a:latin typeface="Arial" charset="0"/>
                <a:cs typeface="Arial" charset="0"/>
              </a:rPr>
              <a:t> = 50;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RRR</a:t>
            </a:r>
            <a:r>
              <a:rPr lang="en-US" baseline="-25000" dirty="0" err="1" smtClean="0">
                <a:latin typeface="Arial" charset="0"/>
                <a:cs typeface="Arial" charset="0"/>
              </a:rPr>
              <a:t>Cu</a:t>
            </a:r>
            <a:r>
              <a:rPr lang="en-US" dirty="0" smtClean="0">
                <a:latin typeface="Arial" charset="0"/>
                <a:cs typeface="Arial" charset="0"/>
              </a:rPr>
              <a:t> = 10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Peak coil temperature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&lt; 100 K</a:t>
            </a:r>
            <a:r>
              <a:rPr lang="en-US" dirty="0" smtClean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Meets the design requirement on the peak coil temperature.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r="1333"/>
          <a:stretch>
            <a:fillRect/>
          </a:stretch>
        </p:blipFill>
        <p:spPr bwMode="auto">
          <a:xfrm>
            <a:off x="152401" y="1773358"/>
            <a:ext cx="5638799" cy="41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66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82F47-24E2-4A05-B199-64CA113224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criteria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6453" y="1666875"/>
            <a:ext cx="3733800" cy="45680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</a:rPr>
              <a:t>The maximum allowable stress in the superconducting coils that are supported by the external support structures is the lesser of: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2/3 of the minimum specified Yield Strength;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1/2 of the minimum specified Ultimate Strength.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</a:rPr>
              <a:t>The measured cable strength data were taken from ATLAS CS cable.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actual PS cable is expected to be stronger because of the lower fraction of Al stabilizer.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tx2"/>
                </a:solidFill>
              </a:rPr>
              <a:t>The maximum allowable stress in the support shells was chosen according to 2010 </a:t>
            </a:r>
            <a:r>
              <a:rPr lang="en-GB" dirty="0" err="1" smtClean="0">
                <a:solidFill>
                  <a:schemeClr val="tx2"/>
                </a:solidFill>
              </a:rPr>
              <a:t>ASME</a:t>
            </a:r>
            <a:r>
              <a:rPr lang="en-GB" dirty="0" smtClean="0">
                <a:solidFill>
                  <a:schemeClr val="tx2"/>
                </a:solidFill>
              </a:rPr>
              <a:t> Boiler and Pressure Vessel Code.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6472" r="17760" b="5488"/>
          <a:stretch>
            <a:fillRect/>
          </a:stretch>
        </p:blipFill>
        <p:spPr bwMode="auto">
          <a:xfrm>
            <a:off x="169256" y="1788340"/>
            <a:ext cx="4972897" cy="203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r="38719" b="7373"/>
          <a:stretch>
            <a:fillRect/>
          </a:stretch>
        </p:blipFill>
        <p:spPr bwMode="auto">
          <a:xfrm>
            <a:off x="609600" y="4191000"/>
            <a:ext cx="4117976" cy="15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19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RRR vs. cable strength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191000" cy="12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886200" cy="47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343400" y="2895600"/>
            <a:ext cx="4713893" cy="3029389"/>
            <a:chOff x="4343400" y="2895600"/>
            <a:chExt cx="4713893" cy="302938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2895600"/>
              <a:ext cx="4713893" cy="302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23"/>
            <p:cNvGrpSpPr/>
            <p:nvPr/>
          </p:nvGrpSpPr>
          <p:grpSpPr>
            <a:xfrm>
              <a:off x="7134639" y="3826564"/>
              <a:ext cx="1204291" cy="904462"/>
              <a:chOff x="7134639" y="3826564"/>
              <a:chExt cx="1204291" cy="904462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rot="10800000">
                <a:off x="7136296" y="4209222"/>
                <a:ext cx="1202634" cy="52180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 flipV="1">
                <a:off x="7134639" y="4169465"/>
                <a:ext cx="228604" cy="4472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7190963" y="3990564"/>
                <a:ext cx="337933" cy="993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 K -&gt; 4 K, I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3124200"/>
            <a:ext cx="2438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Peak stress in the support structure: 51 </a:t>
            </a:r>
            <a:r>
              <a:rPr lang="en-US" dirty="0" err="1" smtClean="0"/>
              <a:t>MPa</a:t>
            </a:r>
            <a:r>
              <a:rPr lang="en-US" dirty="0" smtClean="0"/>
              <a:t>;</a:t>
            </a:r>
          </a:p>
          <a:p>
            <a:r>
              <a:rPr lang="en-US" dirty="0" smtClean="0"/>
              <a:t>Peak stress in the coil: 21 </a:t>
            </a:r>
            <a:r>
              <a:rPr lang="en-US" dirty="0" err="1" smtClean="0"/>
              <a:t>MPa</a:t>
            </a:r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92" y="1600201"/>
            <a:ext cx="2593747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25937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 K -&gt; 4 K, I -&gt;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3124200"/>
            <a:ext cx="2438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Peak stress in the support structure: 96 </a:t>
            </a:r>
            <a:r>
              <a:rPr lang="en-US" dirty="0" err="1" smtClean="0"/>
              <a:t>MPa</a:t>
            </a:r>
            <a:r>
              <a:rPr lang="en-US" dirty="0" smtClean="0"/>
              <a:t>;</a:t>
            </a:r>
          </a:p>
          <a:p>
            <a:r>
              <a:rPr lang="en-US" dirty="0" smtClean="0"/>
              <a:t>Peak stress in the coil: 73 </a:t>
            </a:r>
            <a:r>
              <a:rPr lang="en-US" dirty="0" err="1" smtClean="0"/>
              <a:t>MPa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812" y="1600200"/>
            <a:ext cx="2510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2510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Coil-shell normal stress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715000" cy="46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Coil-shell shear stress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5562600" cy="456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5715000"/>
            <a:ext cx="3429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~10 mm at the end flanges;</a:t>
            </a:r>
          </a:p>
          <a:p>
            <a:r>
              <a:rPr lang="en-US" dirty="0" smtClean="0"/>
              <a:t>~3 mm at the middle support.</a:t>
            </a:r>
            <a:endParaRPr 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 r="5809"/>
          <a:stretch>
            <a:fillRect/>
          </a:stretch>
        </p:blipFill>
        <p:spPr bwMode="auto">
          <a:xfrm>
            <a:off x="228600" y="1524000"/>
            <a:ext cx="4191000" cy="42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 r="5455"/>
          <a:stretch>
            <a:fillRect/>
          </a:stretch>
        </p:blipFill>
        <p:spPr bwMode="auto">
          <a:xfrm>
            <a:off x="4495800" y="1524000"/>
            <a:ext cx="411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magnet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68852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mass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1828800"/>
            <a:ext cx="4284733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coils are assembled inside the support shells made of Al 5083-O;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Each coil section is individually vacuum-impregnated with epoxy resin;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three coil sections are bolted together during assembly to form a single cold mass;</a:t>
            </a:r>
          </a:p>
          <a:p>
            <a:pPr lvl="1"/>
            <a:r>
              <a:rPr lang="en-US" dirty="0" smtClean="0"/>
              <a:t>The azimuthal keys lock the sections together.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Cold mass dimensions:</a:t>
            </a:r>
          </a:p>
          <a:p>
            <a:pPr lvl="1"/>
            <a:r>
              <a:rPr lang="en-US" dirty="0" smtClean="0"/>
              <a:t>ID = 1.70 m;</a:t>
            </a:r>
          </a:p>
          <a:p>
            <a:pPr lvl="1"/>
            <a:r>
              <a:rPr lang="en-US" dirty="0" smtClean="0"/>
              <a:t>OD = 2.12 m (ex. </a:t>
            </a:r>
            <a:r>
              <a:rPr lang="en-US" dirty="0" err="1" smtClean="0"/>
              <a:t>cryo</a:t>
            </a:r>
            <a:r>
              <a:rPr lang="en-US" dirty="0" smtClean="0"/>
              <a:t>/supp.);</a:t>
            </a:r>
          </a:p>
          <a:p>
            <a:pPr lvl="1"/>
            <a:r>
              <a:rPr lang="en-US" dirty="0" smtClean="0"/>
              <a:t>Length = 4.0 m.</a:t>
            </a:r>
            <a:endParaRPr lang="en-US" dirty="0"/>
          </a:p>
        </p:txBody>
      </p:sp>
      <p:pic>
        <p:nvPicPr>
          <p:cNvPr id="8" name="Picture 7" descr="C:\VirtualDrive\Project\Mu2e\Alternative\PS0\3D thermal\assy.png"/>
          <p:cNvPicPr/>
          <p:nvPr/>
        </p:nvPicPr>
        <p:blipFill>
          <a:blip r:embed="rId2"/>
          <a:srcRect l="3891" t="4123" r="3655" b="3861"/>
          <a:stretch>
            <a:fillRect/>
          </a:stretch>
        </p:blipFill>
        <p:spPr bwMode="auto">
          <a:xfrm>
            <a:off x="152400" y="1676400"/>
            <a:ext cx="4512344" cy="449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0" y="4648200"/>
            <a:ext cx="4101314" cy="1600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cold mass is internally supported by the suspension system;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loads are transferred to the experiment’s floor through the cryostat walls, support posts and iron yoke;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cryostat is designed to support the additional weight of the radiation shield (~50 tons).</a:t>
            </a:r>
            <a:endParaRPr lang="en-US" dirty="0"/>
          </a:p>
        </p:txBody>
      </p:sp>
      <p:pic>
        <p:nvPicPr>
          <p:cNvPr id="8" name="Picture 6"/>
          <p:cNvPicPr/>
          <p:nvPr/>
        </p:nvPicPr>
        <p:blipFill>
          <a:blip r:embed="rId2"/>
          <a:srcRect l="31749" t="20859" r="21453" b="21484"/>
          <a:stretch>
            <a:fillRect/>
          </a:stretch>
        </p:blipFill>
        <p:spPr bwMode="auto">
          <a:xfrm>
            <a:off x="341956" y="1901132"/>
            <a:ext cx="4291875" cy="408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7"/>
          <p:cNvCxnSpPr/>
          <p:nvPr/>
        </p:nvCxnSpPr>
        <p:spPr>
          <a:xfrm rot="16200000" flipH="1">
            <a:off x="1941664" y="2258103"/>
            <a:ext cx="710925" cy="677706"/>
          </a:xfrm>
          <a:prstGeom prst="straightConnector1">
            <a:avLst/>
          </a:prstGeom>
          <a:ln w="9525">
            <a:solidFill>
              <a:srgbClr val="002060"/>
            </a:solidFill>
            <a:headEnd type="none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71661" y="1872161"/>
            <a:ext cx="15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Vacuum vessel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941792" y="4754408"/>
            <a:ext cx="946772" cy="581956"/>
          </a:xfrm>
          <a:prstGeom prst="straightConnector1">
            <a:avLst/>
          </a:prstGeom>
          <a:ln w="9525">
            <a:solidFill>
              <a:srgbClr val="002060"/>
            </a:solidFill>
            <a:headEnd type="none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50314" y="5518772"/>
            <a:ext cx="211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Cold mass assembly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6"/>
          <p:cNvCxnSpPr/>
          <p:nvPr/>
        </p:nvCxnSpPr>
        <p:spPr>
          <a:xfrm rot="16200000" flipH="1">
            <a:off x="821591" y="3217009"/>
            <a:ext cx="710925" cy="677706"/>
          </a:xfrm>
          <a:prstGeom prst="straightConnector1">
            <a:avLst/>
          </a:prstGeom>
          <a:ln w="9525">
            <a:solidFill>
              <a:srgbClr val="002060"/>
            </a:solidFill>
            <a:headEnd type="none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808" y="2831067"/>
            <a:ext cx="15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Thermal shield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 descr="ps cold mass assembly - v2.TIF"/>
          <p:cNvPicPr/>
          <p:nvPr/>
        </p:nvPicPr>
        <p:blipFill>
          <a:blip r:embed="rId3"/>
          <a:srcRect l="8932" t="20734" r="17776" b="20385"/>
          <a:stretch>
            <a:fillRect/>
          </a:stretch>
        </p:blipFill>
        <p:spPr>
          <a:xfrm>
            <a:off x="5105400" y="1600200"/>
            <a:ext cx="3538572" cy="29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5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Radiation/thermal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82F47-24E2-4A05-B199-64CA113224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and radiation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953000"/>
            <a:ext cx="81534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Installed within the warm magnet bore;</a:t>
            </a:r>
          </a:p>
          <a:p>
            <a:r>
              <a:rPr lang="en-US" dirty="0" smtClean="0"/>
              <a:t>Made from low-conductivity bronze;</a:t>
            </a:r>
          </a:p>
          <a:p>
            <a:r>
              <a:rPr lang="en-US" dirty="0" smtClean="0"/>
              <a:t>Protects the superconducting coils from radiation coming from the primary proton target.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1600200"/>
            <a:ext cx="6252518" cy="3352800"/>
            <a:chOff x="325526" y="1028700"/>
            <a:chExt cx="8492947" cy="4649724"/>
          </a:xfrm>
        </p:grpSpPr>
        <p:pic>
          <p:nvPicPr>
            <p:cNvPr id="9" name="Picture 2" descr="D:\Current Jobs\Mu2e experiment\Mu2e model-06\renderings\1 - shield-06-exp-0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526" y="1179576"/>
              <a:ext cx="8492947" cy="449884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360569" y="5029200"/>
              <a:ext cx="1154032" cy="32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Bolt-on rails</a:t>
              </a:r>
              <a:endParaRPr lang="en-US" sz="900" dirty="0"/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V="1">
              <a:off x="2514601" y="4000506"/>
              <a:ext cx="571499" cy="11887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2514601" y="4572002"/>
              <a:ext cx="2171698" cy="6172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14501" y="1028700"/>
              <a:ext cx="1143000" cy="40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13.6 tons</a:t>
              </a:r>
              <a:endParaRPr lang="en-US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1714500"/>
              <a:ext cx="1143000" cy="40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12.4 tons</a:t>
              </a:r>
              <a:endParaRPr lang="en-US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285999"/>
              <a:ext cx="1143000" cy="40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13.2 tons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2857500"/>
              <a:ext cx="1143000" cy="40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6.6 tons</a:t>
              </a:r>
              <a:endParaRPr lang="en-US" sz="9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096000" y="2209800"/>
            <a:ext cx="2606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BARTOSZEK 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radiation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181600" y="4419600"/>
            <a:ext cx="3810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3D MARS model included all the details of the PS magnet and the radiation shield;</a:t>
            </a:r>
          </a:p>
          <a:p>
            <a:r>
              <a:rPr lang="en-US" dirty="0" smtClean="0"/>
              <a:t>The coil properties were approximated as a mixture of the relevant materials.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60895" cy="24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791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See presentation of </a:t>
            </a:r>
            <a:r>
              <a:rPr lang="en-US" dirty="0" err="1" smtClean="0">
                <a:solidFill>
                  <a:srgbClr val="C00000"/>
                </a:solidFill>
              </a:rPr>
              <a:t>Vitaly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Pronskikh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51828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b="5895"/>
          <a:stretch>
            <a:fillRect/>
          </a:stretch>
        </p:blipFill>
        <p:spPr bwMode="auto">
          <a:xfrm>
            <a:off x="228600" y="16002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4191" r="24402" b="7336"/>
          <a:stretch>
            <a:fillRect/>
          </a:stretch>
        </p:blipFill>
        <p:spPr bwMode="auto">
          <a:xfrm>
            <a:off x="152400" y="4343400"/>
            <a:ext cx="4922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4761" y="2118312"/>
            <a:ext cx="4058156" cy="4007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cold mass is conduction cooled via thermal siphon scheme;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support shells are equipped with azimuthal cooling tubes that create the parallel flow paths;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tubes are connected to the upper and lower distribution lines;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return column not thermally connected to the cold mass supplies cold liquid to the bottom.</a:t>
            </a:r>
          </a:p>
        </p:txBody>
      </p:sp>
      <p:grpSp>
        <p:nvGrpSpPr>
          <p:cNvPr id="8" name="Group 43"/>
          <p:cNvGrpSpPr/>
          <p:nvPr/>
        </p:nvGrpSpPr>
        <p:grpSpPr>
          <a:xfrm>
            <a:off x="228600" y="1828800"/>
            <a:ext cx="4419600" cy="4214721"/>
            <a:chOff x="105197" y="1522752"/>
            <a:chExt cx="4424224" cy="4503988"/>
          </a:xfrm>
        </p:grpSpPr>
        <p:pic>
          <p:nvPicPr>
            <p:cNvPr id="9" name="Picture 2" descr="Q:\mu2e\Mu2e-FNAL-CAD-data\Mu2e-model-pics\PS-magnet-pic-1.JPG"/>
            <p:cNvPicPr>
              <a:picLocks noChangeAspect="1" noChangeArrowheads="1"/>
            </p:cNvPicPr>
            <p:nvPr/>
          </p:nvPicPr>
          <p:blipFill>
            <a:blip r:embed="rId2"/>
            <a:srcRect l="9762" t="8175" r="18859" b="21795"/>
            <a:stretch>
              <a:fillRect/>
            </a:stretch>
          </p:blipFill>
          <p:spPr bwMode="auto">
            <a:xfrm>
              <a:off x="105197" y="2362873"/>
              <a:ext cx="4424224" cy="3042607"/>
            </a:xfrm>
            <a:prstGeom prst="rect">
              <a:avLst/>
            </a:prstGeom>
            <a:noFill/>
          </p:spPr>
        </p:pic>
        <p:cxnSp>
          <p:nvCxnSpPr>
            <p:cNvPr id="10" name="Straight Arrow Connector 8"/>
            <p:cNvCxnSpPr>
              <a:stCxn id="14" idx="2"/>
            </p:cNvCxnSpPr>
            <p:nvPr/>
          </p:nvCxnSpPr>
          <p:spPr>
            <a:xfrm rot="5400000">
              <a:off x="1269757" y="1810577"/>
              <a:ext cx="975139" cy="1213787"/>
            </a:xfrm>
            <a:prstGeom prst="straightConnector1">
              <a:avLst/>
            </a:prstGeom>
            <a:ln w="9525">
              <a:solidFill>
                <a:srgbClr val="002060"/>
              </a:solidFill>
              <a:headEnd type="none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>
            <a:xfrm rot="5400000" flipH="1" flipV="1">
              <a:off x="1961980" y="4754409"/>
              <a:ext cx="1205716" cy="549585"/>
            </a:xfrm>
            <a:prstGeom prst="straightConnector1">
              <a:avLst/>
            </a:prstGeom>
            <a:ln w="9525">
              <a:solidFill>
                <a:srgbClr val="002060"/>
              </a:solidFill>
              <a:headEnd type="none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6"/>
            <p:cNvCxnSpPr/>
            <p:nvPr/>
          </p:nvCxnSpPr>
          <p:spPr>
            <a:xfrm rot="10800000" flipV="1">
              <a:off x="2712190" y="2362873"/>
              <a:ext cx="451797" cy="389096"/>
            </a:xfrm>
            <a:prstGeom prst="straightConnector1">
              <a:avLst/>
            </a:prstGeom>
            <a:ln w="9525">
              <a:solidFill>
                <a:srgbClr val="002060"/>
              </a:solidFill>
              <a:headEnd type="none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2"/>
            <p:cNvCxnSpPr>
              <a:stCxn id="14" idx="2"/>
            </p:cNvCxnSpPr>
            <p:nvPr/>
          </p:nvCxnSpPr>
          <p:spPr>
            <a:xfrm rot="5400000">
              <a:off x="1270094" y="2383425"/>
              <a:ext cx="1547649" cy="640603"/>
            </a:xfrm>
            <a:prstGeom prst="straightConnector1">
              <a:avLst/>
            </a:prstGeom>
            <a:ln w="9525">
              <a:solidFill>
                <a:srgbClr val="002060"/>
              </a:solidFill>
              <a:headEnd type="none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01952" y="1522752"/>
              <a:ext cx="1924532" cy="40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Cooling tubes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61326" y="1993541"/>
              <a:ext cx="179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Distribution line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6312" y="5632060"/>
              <a:ext cx="1666354" cy="39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Liquid return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Coil-flange interface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4495800"/>
            <a:ext cx="61722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Coil envelope is surrounded with the ground insulation:</a:t>
            </a:r>
          </a:p>
          <a:p>
            <a:pPr lvl="1"/>
            <a:r>
              <a:rPr lang="en-US" dirty="0" smtClean="0"/>
              <a:t>2x250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of composite insulation (2x25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of </a:t>
            </a:r>
            <a:r>
              <a:rPr lang="en-US" dirty="0" err="1" smtClean="0"/>
              <a:t>Kapton</a:t>
            </a:r>
            <a:r>
              <a:rPr lang="en-US" dirty="0" smtClean="0"/>
              <a:t>, fiberglass balance);</a:t>
            </a:r>
          </a:p>
          <a:p>
            <a:r>
              <a:rPr lang="en-US" dirty="0" smtClean="0"/>
              <a:t>Thermal bridges at the inner and outer surfaces;</a:t>
            </a:r>
          </a:p>
          <a:p>
            <a:r>
              <a:rPr lang="en-US" dirty="0" smtClean="0"/>
              <a:t>Metal to metal connection between thermal bridges and plates;</a:t>
            </a:r>
          </a:p>
          <a:p>
            <a:r>
              <a:rPr lang="en-US" dirty="0" smtClean="0"/>
              <a:t>Thermal plates are stress-relieved at the corners of the support shells;</a:t>
            </a:r>
          </a:p>
          <a:p>
            <a:r>
              <a:rPr lang="en-US" dirty="0" smtClean="0"/>
              <a:t>Layers of mica between the thermal plates, flanges and shells.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2895600" cy="25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7175"/>
          <a:stretch>
            <a:fillRect/>
          </a:stretch>
        </p:blipFill>
        <p:spPr bwMode="auto">
          <a:xfrm>
            <a:off x="761571" y="1524001"/>
            <a:ext cx="3277029" cy="267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532" r="3509" b="1104"/>
          <a:stretch>
            <a:fillRect/>
          </a:stretch>
        </p:blipFill>
        <p:spPr bwMode="auto">
          <a:xfrm>
            <a:off x="152400" y="1524000"/>
            <a:ext cx="4160714" cy="40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Production Solenoid Design - RESMM12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r="5018"/>
          <a:stretch>
            <a:fillRect/>
          </a:stretch>
        </p:blipFill>
        <p:spPr bwMode="auto">
          <a:xfrm>
            <a:off x="4558035" y="1625813"/>
            <a:ext cx="432707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57600" y="5638800"/>
            <a:ext cx="449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power density is 17.9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/kg;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power deposition in the cold mass 21.0 W.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=4.6 K, </a:t>
            </a:r>
            <a:r>
              <a:rPr lang="en-US" dirty="0" err="1" smtClean="0"/>
              <a:t>static+dynamic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heat load</a:t>
            </a:r>
            <a:endParaRPr lang="en-US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52400" y="1600200"/>
            <a:ext cx="8833538" cy="3959352"/>
            <a:chOff x="152400" y="1828800"/>
            <a:chExt cx="8833538" cy="395935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 r="5018"/>
            <a:stretch>
              <a:fillRect/>
            </a:stretch>
          </p:blipFill>
          <p:spPr bwMode="auto">
            <a:xfrm>
              <a:off x="4572000" y="1828800"/>
              <a:ext cx="4413938" cy="395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 r="4855"/>
            <a:stretch>
              <a:fillRect/>
            </a:stretch>
          </p:blipFill>
          <p:spPr bwMode="auto">
            <a:xfrm>
              <a:off x="152400" y="1828800"/>
              <a:ext cx="4419600" cy="395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6000" y="2133600"/>
              <a:ext cx="586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B</a:t>
              </a:r>
              <a:r>
                <a:rPr lang="en-US" baseline="-25000" dirty="0" err="1" smtClean="0">
                  <a:solidFill>
                    <a:srgbClr val="C00000"/>
                  </a:solidFill>
                </a:rPr>
                <a:t>max</a:t>
              </a:r>
              <a:r>
                <a:rPr lang="en-US" dirty="0" smtClean="0">
                  <a:solidFill>
                    <a:srgbClr val="C00000"/>
                  </a:solidFill>
                </a:rPr>
                <a:t>					 </a:t>
              </a:r>
              <a:r>
                <a:rPr lang="en-US" dirty="0" err="1" smtClean="0">
                  <a:solidFill>
                    <a:srgbClr val="C00000"/>
                  </a:solidFill>
                </a:rPr>
                <a:t>B</a:t>
              </a:r>
              <a:r>
                <a:rPr lang="en-US" baseline="-25000" dirty="0" err="1" smtClean="0">
                  <a:solidFill>
                    <a:srgbClr val="C00000"/>
                  </a:solidFill>
                </a:rPr>
                <a:t>min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5638800"/>
            <a:ext cx="4343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coil temperature at the max performance is 4.803 K;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Azimuthally non-uniform distribution.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5800" y="5638800"/>
            <a:ext cx="4343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coil temperature at the min performance is 4.807 K;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Azimuthally non-uniform distribution.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parameter space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13-Feb-2012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6124575" cy="45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8400" y="2057400"/>
            <a:ext cx="2743201" cy="3581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thermal models are identical: same geometry, boundary conditions and heat sources;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only difference is the material of cable stabilizer and thermal bridges/plates (Al or Cu, RRR=100);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difference in thermal performance is due to the change of densities and thermal conductivities. </a:t>
            </a:r>
          </a:p>
        </p:txBody>
      </p:sp>
    </p:spTree>
    <p:extLst>
      <p:ext uri="{BB962C8B-B14F-4D97-AF65-F5344CB8AC3E}">
        <p14:creationId xmlns:p14="http://schemas.microsoft.com/office/powerpoint/2010/main" xmlns="" val="42073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772400" cy="42672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spcAft>
                <a:spcPts val="1800"/>
              </a:spcAft>
              <a:buNone/>
              <a:defRPr/>
            </a:pPr>
            <a:r>
              <a:rPr lang="en-US" dirty="0" smtClean="0"/>
              <a:t>Production Solenoid (PS) performs the following functions in the mu2e:</a:t>
            </a:r>
          </a:p>
          <a:p>
            <a:pPr lvl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Maximizes </a:t>
            </a:r>
            <a:r>
              <a:rPr lang="en-US" dirty="0" err="1" smtClean="0">
                <a:solidFill>
                  <a:schemeClr val="tx2"/>
                </a:solidFill>
              </a:rPr>
              <a:t>muon</a:t>
            </a:r>
            <a:r>
              <a:rPr lang="en-US" dirty="0" smtClean="0">
                <a:solidFill>
                  <a:schemeClr val="tx2"/>
                </a:solidFill>
              </a:rPr>
              <a:t> yield by efficiently focusing secondary </a:t>
            </a:r>
            <a:r>
              <a:rPr lang="en-US" dirty="0" err="1" smtClean="0">
                <a:solidFill>
                  <a:schemeClr val="tx2"/>
                </a:solidFill>
              </a:rPr>
              <a:t>pions</a:t>
            </a:r>
            <a:r>
              <a:rPr lang="en-US" dirty="0" smtClean="0">
                <a:solidFill>
                  <a:schemeClr val="tx2"/>
                </a:solidFill>
              </a:rPr>
              <a:t> and subsequent secondary </a:t>
            </a:r>
            <a:r>
              <a:rPr lang="en-US" dirty="0" err="1" smtClean="0">
                <a:solidFill>
                  <a:schemeClr val="tx2"/>
                </a:solidFill>
              </a:rPr>
              <a:t>muons</a:t>
            </a:r>
            <a:r>
              <a:rPr lang="en-US" dirty="0" smtClean="0">
                <a:solidFill>
                  <a:schemeClr val="tx2"/>
                </a:solidFill>
              </a:rPr>
              <a:t> towards the Transport Solenoid (TS) system, in the momentum range to be stopped in the stopping target.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PS meets this function by supplying a prescribed magnet field profile within a prescribed aperture. </a:t>
            </a:r>
          </a:p>
          <a:p>
            <a:pPr lvl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Provides a clear bore for beam line elements such as the primary production target and secondary particle radiation shield.</a:t>
            </a:r>
          </a:p>
          <a:p>
            <a:pPr lvl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Allows the primary proton beam to be steered into primary target; allows outgoing proton beam to exit without striking PS magnet shield.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3657600"/>
          </a:xfrm>
        </p:spPr>
        <p:txBody>
          <a:bodyPr/>
          <a:lstStyle/>
          <a:p>
            <a:r>
              <a:rPr lang="en-US" dirty="0" smtClean="0"/>
              <a:t>The PS magnet design meets the requirements;</a:t>
            </a:r>
          </a:p>
          <a:p>
            <a:r>
              <a:rPr lang="en-US" dirty="0" smtClean="0"/>
              <a:t>It offers a flexibility in adjusting the peak axial field and gradient;</a:t>
            </a:r>
          </a:p>
          <a:p>
            <a:r>
              <a:rPr lang="en-US" dirty="0" smtClean="0"/>
              <a:t>Conservative margins are built in;</a:t>
            </a:r>
          </a:p>
          <a:p>
            <a:r>
              <a:rPr lang="en-US" dirty="0" smtClean="0"/>
              <a:t>Al stabilizer offers an advantage over Cu for the selected magnet technology and radiation environment.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05400" cy="4724400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tx2"/>
                </a:solidFill>
              </a:rPr>
              <a:t>Magnetic:</a:t>
            </a:r>
          </a:p>
          <a:p>
            <a:pPr lvl="1">
              <a:defRPr/>
            </a:pPr>
            <a:r>
              <a:rPr lang="en-US" dirty="0" smtClean="0"/>
              <a:t>Peak field on the axis </a:t>
            </a:r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 smtClean="0">
                <a:solidFill>
                  <a:srgbClr val="C00000"/>
                </a:solidFill>
              </a:rPr>
              <a:t>T </a:t>
            </a:r>
            <a:r>
              <a:rPr lang="en-US" dirty="0" smtClean="0"/>
              <a:t>;</a:t>
            </a:r>
          </a:p>
          <a:p>
            <a:pPr lvl="1">
              <a:defRPr/>
            </a:pPr>
            <a:r>
              <a:rPr lang="en-US" dirty="0" smtClean="0">
                <a:ea typeface="Calibri"/>
                <a:cs typeface="Times New Roman"/>
              </a:rPr>
              <a:t>Axial gradient 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-1 T/m </a:t>
            </a:r>
            <a:r>
              <a:rPr lang="en-US" dirty="0" smtClean="0">
                <a:ea typeface="Calibri"/>
                <a:cs typeface="Times New Roman"/>
              </a:rPr>
              <a:t>;</a:t>
            </a:r>
          </a:p>
          <a:p>
            <a:pPr lvl="1">
              <a:defRPr/>
            </a:pPr>
            <a:r>
              <a:rPr lang="en-US" dirty="0" smtClean="0">
                <a:ea typeface="Calibri"/>
                <a:cs typeface="Times New Roman"/>
              </a:rPr>
              <a:t>Gradient </a:t>
            </a:r>
            <a:r>
              <a:rPr lang="en-US" dirty="0" smtClean="0">
                <a:ea typeface="Calibri"/>
                <a:cs typeface="Times New Roman"/>
              </a:rPr>
              <a:t>uniformity </a:t>
            </a:r>
            <a:r>
              <a:rPr lang="en-US" dirty="0" smtClean="0">
                <a:solidFill>
                  <a:srgbClr val="C00000"/>
                </a:solidFill>
                <a:ea typeface="Calibri"/>
              </a:rPr>
              <a:t>±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5 %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tx2"/>
                </a:solidFill>
              </a:rPr>
              <a:t>Electrical:</a:t>
            </a:r>
          </a:p>
          <a:p>
            <a:pPr lvl="1">
              <a:defRPr/>
            </a:pPr>
            <a:r>
              <a:rPr lang="en-US" dirty="0" smtClean="0"/>
              <a:t>Operating </a:t>
            </a:r>
            <a:r>
              <a:rPr lang="en-US" dirty="0" smtClean="0"/>
              <a:t>margins: </a:t>
            </a:r>
            <a:r>
              <a:rPr lang="en-US" dirty="0" smtClean="0">
                <a:solidFill>
                  <a:srgbClr val="C00000"/>
                </a:solidFill>
              </a:rPr>
              <a:t>≥ 30 % </a:t>
            </a:r>
            <a:r>
              <a:rPr lang="en-US" dirty="0" smtClean="0"/>
              <a:t>in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≥ 1.5 K </a:t>
            </a:r>
            <a:r>
              <a:rPr lang="en-US" dirty="0" smtClean="0"/>
              <a:t>in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;</a:t>
            </a:r>
          </a:p>
          <a:p>
            <a:pPr lvl="1">
              <a:defRPr/>
            </a:pPr>
            <a:r>
              <a:rPr lang="en-US" dirty="0" smtClean="0"/>
              <a:t>Operating current </a:t>
            </a:r>
            <a:r>
              <a:rPr lang="en-US" dirty="0" smtClean="0">
                <a:solidFill>
                  <a:srgbClr val="C00000"/>
                </a:solidFill>
              </a:rPr>
              <a:t>9÷10 kA</a:t>
            </a:r>
            <a:r>
              <a:rPr lang="en-US" dirty="0" smtClean="0"/>
              <a:t>;</a:t>
            </a:r>
          </a:p>
          <a:p>
            <a:pPr lvl="1">
              <a:defRPr/>
            </a:pPr>
            <a:r>
              <a:rPr lang="en-US" dirty="0" smtClean="0"/>
              <a:t>Peak quench temperature </a:t>
            </a:r>
            <a:r>
              <a:rPr lang="en-US" dirty="0" smtClean="0">
                <a:solidFill>
                  <a:srgbClr val="C00000"/>
                </a:solidFill>
              </a:rPr>
              <a:t>≤ 130 K</a:t>
            </a:r>
            <a:r>
              <a:rPr lang="en-US" dirty="0" smtClean="0"/>
              <a:t>;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1">
              <a:defRPr/>
            </a:pPr>
            <a:r>
              <a:rPr lang="en-US" dirty="0" smtClean="0"/>
              <a:t>Voltage across terminals </a:t>
            </a:r>
            <a:r>
              <a:rPr lang="en-US" dirty="0" smtClean="0">
                <a:solidFill>
                  <a:srgbClr val="C00000"/>
                </a:solidFill>
              </a:rPr>
              <a:t>≤ </a:t>
            </a:r>
            <a:r>
              <a:rPr lang="en-US" dirty="0" smtClean="0">
                <a:solidFill>
                  <a:srgbClr val="C00000"/>
                </a:solidFill>
              </a:rPr>
              <a:t>600</a:t>
            </a:r>
            <a:r>
              <a:rPr lang="en-US" dirty="0" smtClean="0">
                <a:solidFill>
                  <a:srgbClr val="C00000"/>
                </a:solidFill>
              </a:rPr>
              <a:t> V</a:t>
            </a:r>
            <a:r>
              <a:rPr lang="en-US" dirty="0" smtClean="0"/>
              <a:t>.</a:t>
            </a:r>
          </a:p>
          <a:p>
            <a:pPr lvl="0">
              <a:defRPr/>
            </a:pPr>
            <a:r>
              <a:rPr lang="en-US" dirty="0" smtClean="0">
                <a:solidFill>
                  <a:schemeClr val="tx2"/>
                </a:solidFill>
              </a:rPr>
              <a:t>Structural:</a:t>
            </a:r>
          </a:p>
          <a:p>
            <a:pPr lvl="1">
              <a:defRPr/>
            </a:pPr>
            <a:r>
              <a:rPr lang="en-US" dirty="0" smtClean="0"/>
              <a:t>Withstand forces at all conditions while part of the system or stand-alone;</a:t>
            </a:r>
          </a:p>
          <a:p>
            <a:pPr lvl="1">
              <a:defRPr/>
            </a:pPr>
            <a:r>
              <a:rPr lang="en-US" dirty="0" err="1" smtClean="0"/>
              <a:t>Cryostated</a:t>
            </a:r>
            <a:r>
              <a:rPr lang="en-US" dirty="0" smtClean="0"/>
              <a:t> magnet weight </a:t>
            </a:r>
            <a:r>
              <a:rPr lang="en-US" dirty="0" smtClean="0">
                <a:solidFill>
                  <a:srgbClr val="C00000"/>
                </a:solidFill>
              </a:rPr>
              <a:t>≤ 60 tons;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Compliance with applicable structural </a:t>
            </a:r>
            <a:r>
              <a:rPr lang="en-US" dirty="0" smtClean="0"/>
              <a:t>codes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10200" y="15240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Cryogenic: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Cooling agent: </a:t>
            </a:r>
            <a:r>
              <a:rPr lang="en-US" sz="2400" dirty="0" err="1" smtClean="0">
                <a:latin typeface="+mn-lt"/>
              </a:rPr>
              <a:t>LHe</a:t>
            </a:r>
            <a:r>
              <a:rPr lang="en-US" sz="2400" dirty="0" smtClean="0">
                <a:latin typeface="+mn-lt"/>
              </a:rPr>
              <a:t> at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4.6 K</a:t>
            </a:r>
            <a:r>
              <a:rPr lang="en-US" sz="2400" dirty="0" smtClean="0">
                <a:latin typeface="+mn-lt"/>
              </a:rPr>
              <a:t>;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Total heat flow to </a:t>
            </a:r>
            <a:r>
              <a:rPr lang="en-US" sz="2400" dirty="0" err="1" smtClean="0">
                <a:latin typeface="+mn-lt"/>
              </a:rPr>
              <a:t>LHe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≤ 100 W</a:t>
            </a:r>
            <a:r>
              <a:rPr lang="en-US" sz="2400" dirty="0" smtClean="0">
                <a:latin typeface="+mn-lt"/>
              </a:rPr>
              <a:t>; 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Cryostat ID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1.5 m</a:t>
            </a:r>
            <a:r>
              <a:rPr lang="en-US" sz="2400" dirty="0" smtClean="0">
                <a:latin typeface="+mn-lt"/>
              </a:rPr>
              <a:t>;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Conduction cooling.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Radiation: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Absorbed dose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≤ 6 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MGy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total;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Minimum </a:t>
            </a:r>
            <a:r>
              <a:rPr lang="en-US" sz="2400" dirty="0" err="1" smtClean="0">
                <a:latin typeface="+mn-lt"/>
              </a:rPr>
              <a:t>RRR</a:t>
            </a:r>
            <a:r>
              <a:rPr lang="en-US" sz="2400" dirty="0" smtClean="0">
                <a:latin typeface="+mn-lt"/>
              </a:rPr>
              <a:t> of stabilizer in the operating </a:t>
            </a:r>
            <a:r>
              <a:rPr lang="en-US" sz="2400" dirty="0" smtClean="0">
                <a:latin typeface="+mn-lt"/>
              </a:rPr>
              <a:t>cycle </a:t>
            </a:r>
            <a:r>
              <a:rPr lang="en-US" sz="2000" dirty="0" smtClean="0">
                <a:solidFill>
                  <a:srgbClr val="C00000"/>
                </a:solidFill>
              </a:rPr>
              <a:t>≥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100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82F47-24E2-4A05-B199-64CA113224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486601" cy="46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4895375" cy="4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line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486400" cy="47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parameters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784" r="22785" b="2581"/>
          <a:stretch>
            <a:fillRect/>
          </a:stretch>
        </p:blipFill>
        <p:spPr bwMode="auto">
          <a:xfrm>
            <a:off x="3733800" y="1981200"/>
            <a:ext cx="4529830" cy="395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2875616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Mu2e Production Solenoid Design - RESMM12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13-Feb-2012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144" r="18388" b="2006"/>
          <a:stretch>
            <a:fillRect/>
          </a:stretch>
        </p:blipFill>
        <p:spPr bwMode="auto">
          <a:xfrm>
            <a:off x="1981199" y="1533831"/>
            <a:ext cx="5105401" cy="47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Mu2e-Talk template</Template>
  <TotalTime>17297</TotalTime>
  <Words>1182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Mu2e Production Solenoid Design</vt:lpstr>
      <vt:lpstr>Mu2e magnet layout</vt:lpstr>
      <vt:lpstr>Introduction</vt:lpstr>
      <vt:lpstr>Requirements</vt:lpstr>
      <vt:lpstr>Magnetic design</vt:lpstr>
      <vt:lpstr>Magnetic field</vt:lpstr>
      <vt:lpstr>Load line</vt:lpstr>
      <vt:lpstr>Cable parameters</vt:lpstr>
      <vt:lpstr>Magnet parameters</vt:lpstr>
      <vt:lpstr>Magnet stability</vt:lpstr>
      <vt:lpstr>Quench protection</vt:lpstr>
      <vt:lpstr>Structural design</vt:lpstr>
      <vt:lpstr>Stress criteria</vt:lpstr>
      <vt:lpstr>RRR vs. cable strength</vt:lpstr>
      <vt:lpstr>300 K -&gt; 4 K, I = 0</vt:lpstr>
      <vt:lpstr>300 K -&gt; 4 K, I -&gt; Iop</vt:lpstr>
      <vt:lpstr>Coil-shell normal stress</vt:lpstr>
      <vt:lpstr>Coil-shell shear stress</vt:lpstr>
      <vt:lpstr>Displacements</vt:lpstr>
      <vt:lpstr>Cold mass</vt:lpstr>
      <vt:lpstr>Cryostat</vt:lpstr>
      <vt:lpstr>Radiation/thermal analysis</vt:lpstr>
      <vt:lpstr>Heat and radiation shield</vt:lpstr>
      <vt:lpstr>MARS radiation analysis</vt:lpstr>
      <vt:lpstr>Cooling system</vt:lpstr>
      <vt:lpstr>Coil-flange interface</vt:lpstr>
      <vt:lpstr>Thermal model</vt:lpstr>
      <vt:lpstr>T0=4.6 K, static+dynamic  heat load</vt:lpstr>
      <vt:lpstr>Thermal parameter space</vt:lpstr>
      <vt:lpstr>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Design Meetings</dc:title>
  <dc:creator>vadim</dc:creator>
  <cp:lastModifiedBy>vadim</cp:lastModifiedBy>
  <cp:revision>1431</cp:revision>
  <dcterms:created xsi:type="dcterms:W3CDTF">2010-02-02T23:10:34Z</dcterms:created>
  <dcterms:modified xsi:type="dcterms:W3CDTF">2012-02-13T17:14:17Z</dcterms:modified>
</cp:coreProperties>
</file>