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49" r:id="rId2"/>
  </p:sldMasterIdLst>
  <p:notesMasterIdLst>
    <p:notesMasterId r:id="rId23"/>
  </p:notesMasterIdLst>
  <p:handoutMasterIdLst>
    <p:handoutMasterId r:id="rId24"/>
  </p:handoutMasterIdLst>
  <p:sldIdLst>
    <p:sldId id="346" r:id="rId3"/>
    <p:sldId id="958" r:id="rId4"/>
    <p:sldId id="1026" r:id="rId5"/>
    <p:sldId id="1027" r:id="rId6"/>
    <p:sldId id="984" r:id="rId7"/>
    <p:sldId id="1013" r:id="rId8"/>
    <p:sldId id="1028" r:id="rId9"/>
    <p:sldId id="1031" r:id="rId10"/>
    <p:sldId id="981" r:id="rId11"/>
    <p:sldId id="993" r:id="rId12"/>
    <p:sldId id="983" r:id="rId13"/>
    <p:sldId id="1029" r:id="rId14"/>
    <p:sldId id="1015" r:id="rId15"/>
    <p:sldId id="1017" r:id="rId16"/>
    <p:sldId id="1024" r:id="rId17"/>
    <p:sldId id="1020" r:id="rId18"/>
    <p:sldId id="1022" r:id="rId19"/>
    <p:sldId id="726" r:id="rId20"/>
    <p:sldId id="1023" r:id="rId21"/>
    <p:sldId id="1032" r:id="rId22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33CC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33CC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33CC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33CC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33CC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33CC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33CC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33CC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33CC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iorgio Ambrosio x2297 12326N" initials="GAx1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FF00FF"/>
    <a:srgbClr val="0099FF"/>
    <a:srgbClr val="003399"/>
    <a:srgbClr val="0033CC"/>
    <a:srgbClr val="00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8" autoAdjust="0"/>
    <p:restoredTop sz="94706" autoAdjust="0"/>
  </p:normalViewPr>
  <p:slideViewPr>
    <p:cSldViewPr>
      <p:cViewPr>
        <p:scale>
          <a:sx n="120" d="100"/>
          <a:sy n="120" d="100"/>
        </p:scale>
        <p:origin x="-2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2532" y="-96"/>
      </p:cViewPr>
      <p:guideLst>
        <p:guide orient="horz" pos="2305"/>
        <p:guide pos="302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59537" cy="36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47" tIns="48274" rIns="96547" bIns="48274" numCol="1" anchor="t" anchorCtr="0" compatLnSpc="1">
            <a:prstTxWarp prst="textNoShape">
              <a:avLst/>
            </a:prstTxWarp>
          </a:bodyPr>
          <a:lstStyle>
            <a:lvl1pPr defTabSz="964976">
              <a:defRPr sz="13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1666" y="0"/>
            <a:ext cx="4159536" cy="36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47" tIns="48274" rIns="96547" bIns="48274" numCol="1" anchor="t" anchorCtr="0" compatLnSpc="1">
            <a:prstTxWarp prst="textNoShape">
              <a:avLst/>
            </a:prstTxWarp>
          </a:bodyPr>
          <a:lstStyle>
            <a:lvl1pPr algn="r" defTabSz="964976">
              <a:defRPr sz="13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50765"/>
            <a:ext cx="4159537" cy="36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47" tIns="48274" rIns="96547" bIns="48274" numCol="1" anchor="b" anchorCtr="0" compatLnSpc="1">
            <a:prstTxWarp prst="textNoShape">
              <a:avLst/>
            </a:prstTxWarp>
          </a:bodyPr>
          <a:lstStyle>
            <a:lvl1pPr defTabSz="964976">
              <a:defRPr sz="13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1666" y="6950765"/>
            <a:ext cx="4159536" cy="36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47" tIns="48274" rIns="96547" bIns="48274" numCol="1" anchor="b" anchorCtr="0" compatLnSpc="1">
            <a:prstTxWarp prst="textNoShape">
              <a:avLst/>
            </a:prstTxWarp>
          </a:bodyPr>
          <a:lstStyle>
            <a:lvl1pPr algn="r" defTabSz="964976">
              <a:defRPr sz="1300">
                <a:solidFill>
                  <a:schemeClr val="tx1"/>
                </a:solidFill>
              </a:defRPr>
            </a:lvl1pPr>
          </a:lstStyle>
          <a:p>
            <a:fld id="{A0A4224C-0610-4F87-B3AD-367A178D9BA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60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59537" cy="36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47" tIns="48274" rIns="96547" bIns="48274" numCol="1" anchor="t" anchorCtr="0" compatLnSpc="1">
            <a:prstTxWarp prst="textNoShape">
              <a:avLst/>
            </a:prstTxWarp>
          </a:bodyPr>
          <a:lstStyle>
            <a:lvl1pPr defTabSz="964976">
              <a:defRPr sz="13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1666" y="0"/>
            <a:ext cx="4159536" cy="36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47" tIns="48274" rIns="96547" bIns="48274" numCol="1" anchor="t" anchorCtr="0" compatLnSpc="1">
            <a:prstTxWarp prst="textNoShape">
              <a:avLst/>
            </a:prstTxWarp>
          </a:bodyPr>
          <a:lstStyle>
            <a:lvl1pPr algn="r" defTabSz="964976">
              <a:defRPr sz="13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81325" y="547688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78849" y="3473726"/>
            <a:ext cx="7043503" cy="329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47" tIns="48274" rIns="96547" bIns="482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50765"/>
            <a:ext cx="4159537" cy="36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47" tIns="48274" rIns="96547" bIns="48274" numCol="1" anchor="b" anchorCtr="0" compatLnSpc="1">
            <a:prstTxWarp prst="textNoShape">
              <a:avLst/>
            </a:prstTxWarp>
          </a:bodyPr>
          <a:lstStyle>
            <a:lvl1pPr defTabSz="964976">
              <a:defRPr sz="13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1666" y="6950765"/>
            <a:ext cx="4159536" cy="36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47" tIns="48274" rIns="96547" bIns="48274" numCol="1" anchor="b" anchorCtr="0" compatLnSpc="1">
            <a:prstTxWarp prst="textNoShape">
              <a:avLst/>
            </a:prstTxWarp>
          </a:bodyPr>
          <a:lstStyle>
            <a:lvl1pPr algn="r" defTabSz="964976">
              <a:defRPr sz="1300">
                <a:solidFill>
                  <a:schemeClr val="tx1"/>
                </a:solidFill>
              </a:defRPr>
            </a:lvl1pPr>
          </a:lstStyle>
          <a:p>
            <a:fld id="{CB38B597-D5ED-4401-8569-EF47ED7763A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7093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Feb. 13,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RESMM'12  Mu2e Soleniods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0498E-9832-4D2A-A744-606A7BDF7E2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Feb. 13,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RESMM'12  Mu2e Soleniods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BF893-018D-4E1F-89F4-FEB6616DD13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Feb. 13,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RESMM'12  Mu2e Soleniods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1FE7E-282B-4AF3-9417-168B68E2A0C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Feb. 13,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DBA1D6-A5F3-4A39-B95A-44CCD684570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Feb. 13,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A8DB19-BCA4-4498-AF55-657B0C92BBF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Feb. 13,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AD5CF0-D331-43A5-87B2-0CCCE1AC8A6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Feb. 13,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DDDBA6-C768-4CEB-888B-58C4FFAC0E8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Feb. 13,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625CB2-EE30-4786-A7BB-FA1EFB15FE3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Feb. 13,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6E60B7-07FC-4D3E-9C98-BA29E3FC0DE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Feb. 13,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B9C406-F3CC-4FA5-9D01-3C5FF48112E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Feb. 13,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D54EF6-3654-469C-A307-6D598654FA6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48780"/>
            <a:ext cx="77724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Feb. 13,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59732" y="6416675"/>
            <a:ext cx="3652106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RESMM'12  Mu2e Soleniods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1C86A-B1A8-4AA0-8CE7-177B5A49742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Feb. 13,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B8A28E-A9D6-43DF-9F68-C9138398802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Feb. 13,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099587-8D2C-4DD3-BEE0-303EBA47F7C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Feb. 13,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01E476-10DF-49B1-A27B-1DDDCF518AE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Feb. 13,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RESMM'12  Mu2e Soleniods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06FD9-6160-4BF2-9818-CD0E1AF42BF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Feb. 13,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RESMM'12  Mu2e Soleniods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10FB7-8E00-476A-BF38-2A0FC918830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Feb. 13, 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RESMM'12  Mu2e Soleniods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E07C96-2CF3-4CE2-8E23-874582BB66E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Feb. 13,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RESMM'12  Mu2e Soleniods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8CDB9-6468-460E-BFEB-EB30CF1B134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Feb. 13,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RESMM'12  Mu2e Soleniods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0684A-8221-4A90-8304-1550017D725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Feb. 13,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RESMM'12  Mu2e Soleniods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6E23B-E177-4ADA-8E6C-999DB4C5002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Feb. 13,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RESMM'12  Mu2e Soleniods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15BC0-4853-44FB-A19D-E1DCF83DC74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76938" y="6400800"/>
            <a:ext cx="1490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Feb. 13, 2012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16238" y="6416675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RESMM'12  Mu2e Soleniods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4008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7788CF68-19CE-44C3-96DD-6DDC384FA440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034" name="Picture 10" descr="LOGO"/>
          <p:cNvPicPr>
            <a:picLocks noChangeAspect="1" noChangeArrowheads="1"/>
          </p:cNvPicPr>
          <p:nvPr/>
        </p:nvPicPr>
        <p:blipFill>
          <a:blip r:embed="rId13" cstate="print"/>
          <a:srcRect t="-616" r="91563" b="89853"/>
          <a:stretch>
            <a:fillRect/>
          </a:stretch>
        </p:blipFill>
        <p:spPr bwMode="auto">
          <a:xfrm>
            <a:off x="1476375" y="6372225"/>
            <a:ext cx="485775" cy="485775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52400" y="762000"/>
            <a:ext cx="8610600" cy="76200"/>
          </a:xfrm>
          <a:prstGeom prst="rect">
            <a:avLst/>
          </a:prstGeom>
          <a:solidFill>
            <a:srgbClr val="003399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304800" y="914400"/>
            <a:ext cx="8610600" cy="76200"/>
          </a:xfrm>
          <a:prstGeom prst="rect">
            <a:avLst/>
          </a:prstGeom>
          <a:solidFill>
            <a:srgbClr val="0099FF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5900" y="6257925"/>
            <a:ext cx="10414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3300"/>
        </a:buClr>
        <a:buChar char="•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8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72200" y="640080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Feb. 13, 2012</a:t>
            </a:r>
            <a:endParaRPr lang="en-US" dirty="0"/>
          </a:p>
        </p:txBody>
      </p:sp>
      <p:sp>
        <p:nvSpPr>
          <p:cNvPr id="498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4008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088CBC2D-9E12-4EC1-B20C-7FB407D7D4A4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98696" name="Rectangle 8"/>
          <p:cNvSpPr>
            <a:spLocks noChangeArrowheads="1"/>
          </p:cNvSpPr>
          <p:nvPr/>
        </p:nvSpPr>
        <p:spPr bwMode="auto">
          <a:xfrm>
            <a:off x="152400" y="762000"/>
            <a:ext cx="8610600" cy="76200"/>
          </a:xfrm>
          <a:prstGeom prst="rect">
            <a:avLst/>
          </a:prstGeom>
          <a:solidFill>
            <a:srgbClr val="003399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8697" name="Rectangle 9"/>
          <p:cNvSpPr>
            <a:spLocks noChangeArrowheads="1"/>
          </p:cNvSpPr>
          <p:nvPr/>
        </p:nvSpPr>
        <p:spPr bwMode="auto">
          <a:xfrm>
            <a:off x="304800" y="914400"/>
            <a:ext cx="8610600" cy="76200"/>
          </a:xfrm>
          <a:prstGeom prst="rect">
            <a:avLst/>
          </a:prstGeom>
          <a:solidFill>
            <a:srgbClr val="0099FF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3300"/>
        </a:buClr>
        <a:buChar char="•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4213" y="296863"/>
            <a:ext cx="7772400" cy="1044575"/>
          </a:xfrm>
        </p:spPr>
        <p:txBody>
          <a:bodyPr/>
          <a:lstStyle/>
          <a:p>
            <a:r>
              <a:rPr lang="en-US" u="sng" dirty="0"/>
              <a:t>Solenoid Magnet System</a:t>
            </a:r>
          </a:p>
        </p:txBody>
      </p:sp>
      <p:sp>
        <p:nvSpPr>
          <p:cNvPr id="10957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5076825" y="5768975"/>
            <a:ext cx="3816350" cy="938213"/>
          </a:xfrm>
        </p:spPr>
        <p:txBody>
          <a:bodyPr/>
          <a:lstStyle/>
          <a:p>
            <a:pPr algn="l"/>
            <a:r>
              <a:rPr lang="en-US" sz="1800" dirty="0"/>
              <a:t>Michael </a:t>
            </a:r>
            <a:r>
              <a:rPr lang="en-US" sz="1800" dirty="0" smtClean="0"/>
              <a:t>Lamm</a:t>
            </a:r>
          </a:p>
          <a:p>
            <a:pPr algn="l"/>
            <a:r>
              <a:rPr lang="en-US" sz="1800" dirty="0" smtClean="0"/>
              <a:t>For the Mu2e Solenoids</a:t>
            </a:r>
            <a:endParaRPr lang="en-US" sz="2400" dirty="0"/>
          </a:p>
        </p:txBody>
      </p:sp>
      <p:sp>
        <p:nvSpPr>
          <p:cNvPr id="109573" name="Text Box 1029"/>
          <p:cNvSpPr txBox="1">
            <a:spLocks noChangeArrowheads="1"/>
          </p:cNvSpPr>
          <p:nvPr/>
        </p:nvSpPr>
        <p:spPr bwMode="auto">
          <a:xfrm>
            <a:off x="179388" y="5781479"/>
            <a:ext cx="388937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RESMM’12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February 13, 2011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808820"/>
            <a:ext cx="78502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Outline</a:t>
            </a:r>
          </a:p>
          <a:p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Introduction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Scope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Key Design issues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0" y="762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Coil Fabrication</a:t>
            </a:r>
            <a:endParaRPr lang="en-US" sz="3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145718" y="6516149"/>
            <a:ext cx="914400" cy="304800"/>
          </a:xfrm>
        </p:spPr>
        <p:txBody>
          <a:bodyPr/>
          <a:lstStyle/>
          <a:p>
            <a:fld id="{BDC0684A-8221-4A90-8304-1550017D7253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992577" y="743500"/>
            <a:ext cx="8218083" cy="5774450"/>
            <a:chOff x="115634" y="525439"/>
            <a:chExt cx="9045356" cy="6143110"/>
          </a:xfrm>
        </p:grpSpPr>
        <p:grpSp>
          <p:nvGrpSpPr>
            <p:cNvPr id="6" name="Group 5"/>
            <p:cNvGrpSpPr/>
            <p:nvPr/>
          </p:nvGrpSpPr>
          <p:grpSpPr>
            <a:xfrm>
              <a:off x="3078919" y="525439"/>
              <a:ext cx="6082071" cy="6143110"/>
              <a:chOff x="3078919" y="525439"/>
              <a:chExt cx="6082071" cy="6143110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3078919" y="537865"/>
                <a:ext cx="6082071" cy="6130684"/>
                <a:chOff x="3078919" y="537865"/>
                <a:chExt cx="6082071" cy="6130684"/>
              </a:xfrm>
            </p:grpSpPr>
            <p:grpSp>
              <p:nvGrpSpPr>
                <p:cNvPr id="2" name="Group 1"/>
                <p:cNvGrpSpPr/>
                <p:nvPr/>
              </p:nvGrpSpPr>
              <p:grpSpPr>
                <a:xfrm>
                  <a:off x="3078919" y="537865"/>
                  <a:ext cx="6082071" cy="6130684"/>
                  <a:chOff x="3607350" y="836712"/>
                  <a:chExt cx="6082071" cy="6130684"/>
                </a:xfrm>
              </p:grpSpPr>
              <p:pic>
                <p:nvPicPr>
                  <p:cNvPr id="24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 cstate="print"/>
                  <a:srcRect r="33932"/>
                  <a:stretch/>
                </p:blipFill>
                <p:spPr bwMode="auto">
                  <a:xfrm>
                    <a:off x="3607350" y="836712"/>
                    <a:ext cx="5688874" cy="613068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26" name="Group 25"/>
                  <p:cNvGrpSpPr/>
                  <p:nvPr/>
                </p:nvGrpSpPr>
                <p:grpSpPr>
                  <a:xfrm>
                    <a:off x="7772400" y="1630255"/>
                    <a:ext cx="1917021" cy="1269810"/>
                    <a:chOff x="4542541" y="1244789"/>
                    <a:chExt cx="1917021" cy="1269810"/>
                  </a:xfrm>
                </p:grpSpPr>
                <p:cxnSp>
                  <p:nvCxnSpPr>
                    <p:cNvPr id="28" name="Straight Arrow Connector 27"/>
                    <p:cNvCxnSpPr/>
                    <p:nvPr/>
                  </p:nvCxnSpPr>
                  <p:spPr>
                    <a:xfrm flipH="1">
                      <a:off x="4542541" y="1752599"/>
                      <a:ext cx="990600" cy="228600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stealt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Arrow Connector 29"/>
                    <p:cNvCxnSpPr/>
                    <p:nvPr/>
                  </p:nvCxnSpPr>
                  <p:spPr>
                    <a:xfrm flipH="1">
                      <a:off x="5075941" y="1752599"/>
                      <a:ext cx="457200" cy="762000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stealt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5" name="TextBox 34"/>
                    <p:cNvSpPr txBox="1"/>
                    <p:nvPr/>
                  </p:nvSpPr>
                  <p:spPr>
                    <a:xfrm>
                      <a:off x="5087961" y="1244789"/>
                      <a:ext cx="1371601" cy="62210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b="1" dirty="0" smtClean="0"/>
                        <a:t>Bolted connections</a:t>
                      </a:r>
                      <a:endParaRPr lang="en-US" sz="1600" b="1" dirty="0"/>
                    </a:p>
                  </p:txBody>
                </p:sp>
              </p:grpSp>
            </p:grpSp>
            <p:sp>
              <p:nvSpPr>
                <p:cNvPr id="36" name="TextBox 35"/>
                <p:cNvSpPr txBox="1"/>
                <p:nvPr/>
              </p:nvSpPr>
              <p:spPr>
                <a:xfrm>
                  <a:off x="6120172" y="888103"/>
                  <a:ext cx="143131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smtClean="0"/>
                    <a:t>Conductor</a:t>
                  </a:r>
                  <a:endParaRPr lang="en-US" sz="1600" b="1" dirty="0"/>
                </a:p>
              </p:txBody>
            </p:sp>
            <p:cxnSp>
              <p:nvCxnSpPr>
                <p:cNvPr id="37" name="Straight Arrow Connector 36"/>
                <p:cNvCxnSpPr/>
                <p:nvPr/>
              </p:nvCxnSpPr>
              <p:spPr>
                <a:xfrm flipH="1">
                  <a:off x="5904269" y="1226657"/>
                  <a:ext cx="647951" cy="42480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/>
                <p:cNvCxnSpPr/>
                <p:nvPr/>
              </p:nvCxnSpPr>
              <p:spPr>
                <a:xfrm flipH="1">
                  <a:off x="6228244" y="1276607"/>
                  <a:ext cx="323975" cy="562611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14"/>
              <p:cNvSpPr txBox="1"/>
              <p:nvPr/>
            </p:nvSpPr>
            <p:spPr>
              <a:xfrm>
                <a:off x="4524265" y="525439"/>
                <a:ext cx="143131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Al Outer Supports</a:t>
                </a:r>
                <a:endParaRPr lang="en-US" sz="1600" b="1" dirty="0"/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 flipH="1">
                <a:off x="4752020" y="1057380"/>
                <a:ext cx="96222" cy="21922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115634" y="4608074"/>
              <a:ext cx="6009865" cy="1276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US" b="1" dirty="0" smtClean="0">
                  <a:solidFill>
                    <a:srgbClr val="0070C0"/>
                  </a:solidFill>
                </a:rPr>
                <a:t>Placement of coil in transport, including </a:t>
              </a:r>
              <a:r>
                <a:rPr lang="en-US" b="1" dirty="0">
                  <a:solidFill>
                    <a:srgbClr val="0070C0"/>
                  </a:solidFill>
                </a:rPr>
                <a:t>b</a:t>
              </a:r>
              <a:r>
                <a:rPr lang="en-US" b="1" dirty="0" smtClean="0">
                  <a:solidFill>
                    <a:srgbClr val="0070C0"/>
                  </a:solidFill>
                </a:rPr>
                <a:t>ends and tilts are built into outer shell assembly</a:t>
              </a: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06151" y="6516149"/>
            <a:ext cx="1490662" cy="304800"/>
          </a:xfrm>
        </p:spPr>
        <p:txBody>
          <a:bodyPr/>
          <a:lstStyle/>
          <a:p>
            <a:r>
              <a:rPr lang="en-US" smtClean="0"/>
              <a:t>Feb. 13, 2012</a:t>
            </a:r>
            <a:endParaRPr lang="en-US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774" y="1018341"/>
            <a:ext cx="1803867" cy="18347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0" y="3033504"/>
            <a:ext cx="609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Fabrication unit consists of two coils with outer support aluminum structure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Forged aluminum ring, machined to final shape</a:t>
            </a:r>
          </a:p>
          <a:p>
            <a:endParaRPr lang="en-US" b="1" dirty="0" smtClean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RESMM'12  Mu2e Soleniods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66538" y="1377"/>
            <a:ext cx="7772400" cy="63976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TS field quality</a:t>
            </a:r>
            <a:endParaRPr lang="en-US" sz="40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13, 2012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C86A-B1A8-4AA0-8CE7-177B5A49742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RESMM'12  Mu2e Soleniods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7" t="3979" r="8808" b="5596"/>
          <a:stretch/>
        </p:blipFill>
        <p:spPr bwMode="auto">
          <a:xfrm>
            <a:off x="5436096" y="1009298"/>
            <a:ext cx="3312559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5" t="3979" r="8443" b="5357"/>
          <a:stretch/>
        </p:blipFill>
        <p:spPr bwMode="auto">
          <a:xfrm>
            <a:off x="539552" y="1106742"/>
            <a:ext cx="3190753" cy="262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0" t="3979" r="7714" b="5477"/>
          <a:stretch/>
        </p:blipFill>
        <p:spPr bwMode="auto">
          <a:xfrm>
            <a:off x="5544108" y="3949596"/>
            <a:ext cx="3400997" cy="275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4157" y="4113076"/>
            <a:ext cx="525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Negative Gradient in all straight sections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Smooth transitions between magnet elements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Design focus:  sensitivity to conductor placement on meeting specs.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31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66538" y="1377"/>
            <a:ext cx="7772400" cy="63976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DS Baseline</a:t>
            </a:r>
            <a:endParaRPr lang="en-US" sz="40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13, 2012</a:t>
            </a:r>
            <a:endParaRPr lang="en-US" dirty="0"/>
          </a:p>
        </p:txBody>
      </p:sp>
      <p:pic>
        <p:nvPicPr>
          <p:cNvPr id="1027" name="Picture 3" descr="tang0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9" t="48269" r="12238" b="30194"/>
          <a:stretch/>
        </p:blipFill>
        <p:spPr bwMode="auto">
          <a:xfrm>
            <a:off x="539552" y="1628800"/>
            <a:ext cx="7756914" cy="1537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283968" y="1118718"/>
            <a:ext cx="2870473" cy="51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Spectrometer Section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35596" y="1101417"/>
            <a:ext cx="2190624" cy="51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Gradient Section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13259" y="3187710"/>
            <a:ext cx="836245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8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200" dirty="0" smtClean="0">
                <a:sym typeface="Wingdings" pitchFamily="2" charset="2"/>
              </a:rPr>
              <a:t>Gradient section:  2 layer coils</a:t>
            </a:r>
          </a:p>
          <a:p>
            <a:pPr lvl="1"/>
            <a:r>
              <a:rPr lang="en-US" sz="1800" dirty="0" smtClean="0">
                <a:sym typeface="Wingdings" pitchFamily="2" charset="2"/>
              </a:rPr>
              <a:t>Gradient accomplished by use of spacers</a:t>
            </a:r>
          </a:p>
          <a:p>
            <a:r>
              <a:rPr lang="en-US" sz="2200" dirty="0" smtClean="0">
                <a:sym typeface="Wingdings" pitchFamily="2" charset="2"/>
              </a:rPr>
              <a:t>Spectrometer: 3 </a:t>
            </a:r>
            <a:r>
              <a:rPr lang="en-US" sz="2200" u="sng" dirty="0" smtClean="0">
                <a:sym typeface="Wingdings" pitchFamily="2" charset="2"/>
              </a:rPr>
              <a:t>Single Layer </a:t>
            </a:r>
            <a:r>
              <a:rPr lang="en-US" sz="2200" dirty="0" smtClean="0">
                <a:sym typeface="Wingdings" pitchFamily="2" charset="2"/>
              </a:rPr>
              <a:t>Coils   shorter coils, greatly reduced conductor volume</a:t>
            </a:r>
          </a:p>
          <a:p>
            <a:r>
              <a:rPr lang="en-US" sz="2200" dirty="0" smtClean="0">
                <a:sym typeface="Wingdings" pitchFamily="2" charset="2"/>
              </a:rPr>
              <a:t>Relaxed calorimeter field requirements shorten spectrometer</a:t>
            </a:r>
          </a:p>
          <a:p>
            <a:r>
              <a:rPr lang="en-US" sz="2200" u="sng" dirty="0" smtClean="0">
                <a:sym typeface="Wingdings" pitchFamily="2" charset="2"/>
              </a:rPr>
              <a:t>No significant materials issues with respect to radiation damage</a:t>
            </a:r>
            <a:endParaRPr lang="en-US" u="sng" dirty="0" smtClean="0"/>
          </a:p>
          <a:p>
            <a:pPr marL="784860" indent="-533400"/>
            <a:endParaRPr lang="en-US" dirty="0" smtClean="0"/>
          </a:p>
          <a:p>
            <a:pPr marL="1059180" lvl="1" indent="-533400"/>
            <a:endParaRPr lang="en-US" dirty="0" smtClean="0"/>
          </a:p>
          <a:p>
            <a:pPr marL="533400" indent="-533400">
              <a:buFontTx/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C86A-B1A8-4AA0-8CE7-177B5A49742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RESMM'12  Mu2e Soleniods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0364" y="5629889"/>
            <a:ext cx="2490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R. Ostojic</a:t>
            </a:r>
          </a:p>
          <a:p>
            <a:r>
              <a:rPr lang="en-US" sz="1800" dirty="0"/>
              <a:t>D</a:t>
            </a:r>
            <a:r>
              <a:rPr lang="en-US" sz="1800" dirty="0" smtClean="0"/>
              <a:t>S Leader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3887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Feb. 13, 2012</a:t>
            </a:r>
            <a:endParaRPr lang="en-US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DA5EE6-3D51-4DD3-902F-8760FF0BF0B9}" type="slidenum">
              <a:rPr lang="en-US"/>
              <a:pPr/>
              <a:t>13</a:t>
            </a:fld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Cryogenic Distribution Scope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RESMM'12  Mu2e Soleniods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31329"/>
            <a:ext cx="6200798" cy="49259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3508" y="5157192"/>
            <a:ext cx="1444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T. Peterson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Feb. 13, 2012</a:t>
            </a:r>
            <a:endParaRPr lang="en-US"/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D34F889-CEB2-4F94-8F6B-9C687483D5CB}" type="slidenum">
              <a:rPr lang="en-US"/>
              <a:pPr/>
              <a:t>14</a:t>
            </a:fld>
            <a:endParaRPr lang="en-US"/>
          </a:p>
        </p:txBody>
      </p:sp>
      <p:pic>
        <p:nvPicPr>
          <p:cNvPr id="12293" name="Picture 6" descr="Mu2eSiphonSchematic-9Dec10c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950" y="798513"/>
            <a:ext cx="8353425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4"/>
          <p:cNvSpPr txBox="1">
            <a:spLocks noChangeArrowheads="1"/>
          </p:cNvSpPr>
          <p:nvPr/>
        </p:nvSpPr>
        <p:spPr bwMode="auto">
          <a:xfrm>
            <a:off x="519815" y="116632"/>
            <a:ext cx="4035114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Calibri" pitchFamily="1" charset="0"/>
              </a:rPr>
              <a:t>Production solenoid </a:t>
            </a:r>
          </a:p>
          <a:p>
            <a:r>
              <a:rPr lang="en-US" sz="3600" dirty="0">
                <a:solidFill>
                  <a:schemeClr val="accent2"/>
                </a:solidFill>
                <a:latin typeface="Calibri" pitchFamily="1" charset="0"/>
              </a:rPr>
              <a:t>thermal siphon </a:t>
            </a:r>
          </a:p>
          <a:p>
            <a:r>
              <a:rPr lang="en-US" sz="3600" dirty="0">
                <a:solidFill>
                  <a:schemeClr val="accent2"/>
                </a:solidFill>
                <a:latin typeface="Calibri" pitchFamily="1" charset="0"/>
              </a:rPr>
              <a:t>cooling scheme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RESMM'12  Mu2e Soleniods</a:t>
            </a:r>
            <a:endParaRPr lang="en-US" dirty="0"/>
          </a:p>
        </p:txBody>
      </p:sp>
      <p:pic>
        <p:nvPicPr>
          <p:cNvPr id="7" name="Picture 6" descr="PS-magnet-pic-2"/>
          <p:cNvPicPr/>
          <p:nvPr/>
        </p:nvPicPr>
        <p:blipFill>
          <a:blip r:embed="rId4" cstate="print"/>
          <a:srcRect l="9088" t="6697" r="18036" b="21556"/>
          <a:stretch>
            <a:fillRect/>
          </a:stretch>
        </p:blipFill>
        <p:spPr bwMode="auto">
          <a:xfrm>
            <a:off x="5832140" y="4797152"/>
            <a:ext cx="3059832" cy="194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Feb. 13, 2012</a:t>
            </a:r>
            <a:endParaRPr lang="en-US"/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D34F889-CEB2-4F94-8F6B-9C687483D5CB}" type="slidenum">
              <a:rPr lang="en-US"/>
              <a:pPr/>
              <a:t>15</a:t>
            </a:fld>
            <a:endParaRPr lang="en-US"/>
          </a:p>
        </p:txBody>
      </p:sp>
      <p:sp>
        <p:nvSpPr>
          <p:cNvPr id="12294" name="Text Box 4"/>
          <p:cNvSpPr txBox="1">
            <a:spLocks noChangeArrowheads="1"/>
          </p:cNvSpPr>
          <p:nvPr/>
        </p:nvSpPr>
        <p:spPr bwMode="auto">
          <a:xfrm>
            <a:off x="647563" y="250069"/>
            <a:ext cx="69847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  <a:latin typeface="Calibri" pitchFamily="1" charset="0"/>
              </a:rPr>
              <a:t>Thermal Siphon vs. Forced Flow</a:t>
            </a:r>
            <a:endParaRPr lang="en-US" sz="3600" dirty="0">
              <a:solidFill>
                <a:schemeClr val="accent2"/>
              </a:solidFill>
              <a:latin typeface="Calibri" pitchFamily="1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3588" y="1448780"/>
            <a:ext cx="77768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Present baseline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Thermal Siphon for PS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Forced flow for TS and 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Advantages to Thermal Siphon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Maintain lowest temperature at magnet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Simple, passive</a:t>
            </a:r>
            <a:r>
              <a:rPr lang="en-US" dirty="0" smtClean="0">
                <a:sym typeface="Wingdings" pitchFamily="2" charset="2"/>
              </a:rPr>
              <a:t> cost effective for both design, fabrication and operation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Advantage to Forced Flow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Can tie together circuits that are not well thermally coupled;  less sensitive to geometric constraints  (might be better for TS)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Less passive   more control 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RESMM'12  Mu2e Soleniods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5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Feb. 13, 2012</a:t>
            </a:r>
            <a:endParaRPr lang="en-US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A163D5-076B-45B9-BC16-A7BD215F4FCC}" type="slidenum">
              <a:rPr lang="en-US"/>
              <a:pPr/>
              <a:t>16</a:t>
            </a:fld>
            <a:endParaRPr lang="en-US"/>
          </a:p>
        </p:txBody>
      </p:sp>
      <p:sp>
        <p:nvSpPr>
          <p:cNvPr id="174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Refrigeration loads at 4.5 K</a:t>
            </a:r>
          </a:p>
        </p:txBody>
      </p:sp>
      <p:sp>
        <p:nvSpPr>
          <p:cNvPr id="17414" name="Rectangle 3"/>
          <p:cNvSpPr>
            <a:spLocks noGrp="1"/>
          </p:cNvSpPr>
          <p:nvPr>
            <p:ph type="body" idx="1"/>
          </p:nvPr>
        </p:nvSpPr>
        <p:spPr>
          <a:xfrm>
            <a:off x="467544" y="1124744"/>
            <a:ext cx="7772400" cy="480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For cooling entirely with thermal siphons 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Total heat load at 4.5 K (which equals the refrigeration load) is 230 W 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Total 4.5 K helium flow rate is 12 grams/sec 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For cooling PS with thermal siphon and others with forced flow 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Total refrigeration load (which is circulating pump heat plus the transfer and magnet heat loads) = 350 W 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Peak helium temperature (assuming 50 grams/sec circulating flow and a 4.50 K inlet temperature) = 4.68 K. 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RESMM'12  Mu2e Soleniods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Feb. 13, 2012</a:t>
            </a:r>
            <a:endParaRPr lang="en-US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9998DA-2CBA-4431-A57E-326377E3FE24}" type="slidenum">
              <a:rPr lang="en-US"/>
              <a:pPr/>
              <a:t>17</a:t>
            </a:fld>
            <a:endParaRPr lang="en-US"/>
          </a:p>
        </p:txBody>
      </p:sp>
      <p:sp>
        <p:nvSpPr>
          <p:cNvPr id="20485" name="Rectang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Cool-down and Warm-up</a:t>
            </a:r>
          </a:p>
        </p:txBody>
      </p:sp>
      <p:sp>
        <p:nvSpPr>
          <p:cNvPr id="20486" name="Rectangle 7"/>
          <p:cNvSpPr>
            <a:spLocks noGrp="1"/>
          </p:cNvSpPr>
          <p:nvPr>
            <p:ph type="body" idx="4294967295"/>
          </p:nvPr>
        </p:nvSpPr>
        <p:spPr>
          <a:xfrm>
            <a:off x="467544" y="1016732"/>
            <a:ext cx="8229600" cy="4708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First look – Production Solenoid.  Treat as simply 11.8 metric tons of aluminum for thermal energy estimate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latin typeface="Arial" charset="0"/>
              </a:rPr>
              <a:t>Start at 300 K and cool to 80 K by means of the same heat exchanger system used for thermal shield cooling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latin typeface="Arial" charset="0"/>
              </a:rPr>
              <a:t>Then cool to 5 K by means of one satellite refrigerator running in liquefier mode (getting warm gas back)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Result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latin typeface="Arial" charset="0"/>
              </a:rPr>
              <a:t>Time from 300 K to 80 K is about 18 hours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latin typeface="Arial" charset="0"/>
              </a:rPr>
              <a:t>Time from 80 K to 5 K is about 26 hours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Conclusion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latin typeface="Arial" charset="0"/>
              </a:rPr>
              <a:t>Assuming no constraints due to thermal stresses (no delta-T constraints) for the 80 K portion of the cool-down, one could cool the 11.8 ton PS solenoid in about 2 days. 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latin typeface="Arial" charset="0"/>
              </a:rPr>
              <a:t>This is just a rough estimate, but it seems reasonable considering that we cooled multi-ton SSC and LHC cold iron magnets at MTF in a day. 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u="sng" dirty="0" smtClean="0">
                <a:latin typeface="Arial" charset="0"/>
              </a:rPr>
              <a:t>In reality, we may have some constraints so as not to thermally stress the magnet, resulting in a time of more like 4 – 7 days.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u="sng" dirty="0" smtClean="0">
                <a:latin typeface="Arial" charset="0"/>
              </a:rPr>
              <a:t>Warm up time back to ~273K is comparable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RESMM'12  Mu2e Soleniods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0ED4-4F7D-42D0-8E32-EC45B0D42263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570" y="1384272"/>
            <a:ext cx="8315325" cy="2811501"/>
          </a:xfrm>
          <a:noFill/>
          <a:ln/>
        </p:spPr>
        <p:txBody>
          <a:bodyPr/>
          <a:lstStyle/>
          <a:p>
            <a:pPr marL="533400" indent="-533400"/>
            <a:r>
              <a:rPr lang="en-US" b="0" dirty="0" smtClean="0"/>
              <a:t>Present design meets mu2e experiment requirements</a:t>
            </a:r>
          </a:p>
          <a:p>
            <a:pPr marL="533400" indent="-533400"/>
            <a:r>
              <a:rPr lang="en-US" b="0" dirty="0" smtClean="0"/>
              <a:t>Radiation studies (presented in related talks) show  that magnet temperature will not exceed 5K.  </a:t>
            </a:r>
          </a:p>
          <a:p>
            <a:pPr marL="533400" indent="-533400"/>
            <a:r>
              <a:rPr lang="en-US" b="0" dirty="0" smtClean="0"/>
              <a:t>Warm up to repair radiation damage: &gt;1 between thermal cycles</a:t>
            </a:r>
          </a:p>
          <a:p>
            <a:pPr marL="933450" lvl="1" indent="-533400"/>
            <a:r>
              <a:rPr lang="en-US" dirty="0" smtClean="0"/>
              <a:t>Time for warm up/cool down 1-2 weeks </a:t>
            </a:r>
            <a:endParaRPr lang="en-US" b="0" dirty="0" smtClean="0"/>
          </a:p>
          <a:p>
            <a:pPr marL="933450" lvl="1" indent="-533400"/>
            <a:r>
              <a:rPr lang="en-US" dirty="0" smtClean="0"/>
              <a:t>Consistent with reasonable expectations for accelerator operations</a:t>
            </a:r>
          </a:p>
          <a:p>
            <a:pPr marL="533400" indent="-533400"/>
            <a:r>
              <a:rPr lang="en-US" dirty="0" smtClean="0"/>
              <a:t>At 300 </a:t>
            </a:r>
            <a:r>
              <a:rPr lang="en-US" dirty="0" err="1" smtClean="0"/>
              <a:t>kGy</a:t>
            </a:r>
            <a:r>
              <a:rPr lang="en-US" dirty="0" smtClean="0"/>
              <a:t>/year,</a:t>
            </a:r>
          </a:p>
          <a:p>
            <a:pPr marL="933450" lvl="1" indent="-533400"/>
            <a:r>
              <a:rPr lang="en-US" dirty="0" smtClean="0"/>
              <a:t>Damage to epoxy and superconductor </a:t>
            </a:r>
            <a:r>
              <a:rPr lang="en-US" dirty="0" smtClean="0">
                <a:sym typeface="Wingdings" pitchFamily="2" charset="2"/>
              </a:rPr>
              <a:t> &gt; 20 year life time</a:t>
            </a:r>
            <a:endParaRPr lang="en-US" dirty="0" smtClean="0"/>
          </a:p>
          <a:p>
            <a:pPr marL="533400" indent="-533400">
              <a:buNone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13,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RESMM'12  Mu2e Soleniods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Feb. 13, 2012</a:t>
            </a:r>
            <a:endParaRPr lang="en-US"/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84FD74-F2E6-4442-963A-5A23B5B21E76}" type="slidenum">
              <a:rPr lang="en-US"/>
              <a:pPr/>
              <a:t>19</a:t>
            </a:fld>
            <a:endParaRPr lang="en-US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Heat and flow estimates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RESMM'12  Mu2e Soleniods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6408712" cy="4545476"/>
          </a:xfrm>
          <a:prstGeom prst="rect">
            <a:avLst/>
          </a:prstGeom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116" y="5661248"/>
            <a:ext cx="30670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L2 Solenoid</a:t>
            </a:r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749" y="1112682"/>
            <a:ext cx="7668852" cy="428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13, 2012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2567480"/>
            <a:ext cx="4096134" cy="3592275"/>
            <a:chOff x="359532" y="2596839"/>
            <a:chExt cx="4096134" cy="3592275"/>
          </a:xfrm>
        </p:grpSpPr>
        <p:sp>
          <p:nvSpPr>
            <p:cNvPr id="3" name="TextBox 2"/>
            <p:cNvSpPr txBox="1"/>
            <p:nvPr/>
          </p:nvSpPr>
          <p:spPr>
            <a:xfrm>
              <a:off x="359532" y="5481228"/>
              <a:ext cx="40961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US" sz="2000" dirty="0" smtClean="0"/>
                <a:t>Power Supply/Quench Protection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sz="2000" dirty="0" smtClean="0"/>
                <a:t>Cryoplant (actually off project)</a:t>
              </a:r>
              <a:endParaRPr lang="en-US" sz="2000" dirty="0"/>
            </a:p>
          </p:txBody>
        </p:sp>
        <p:sp>
          <p:nvSpPr>
            <p:cNvPr id="4" name="Bent Arrow 3"/>
            <p:cNvSpPr/>
            <p:nvPr/>
          </p:nvSpPr>
          <p:spPr bwMode="auto">
            <a:xfrm>
              <a:off x="620863" y="2596839"/>
              <a:ext cx="1565569" cy="2884389"/>
            </a:xfrm>
            <a:prstGeom prst="ben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109117" y="5487930"/>
            <a:ext cx="4495331" cy="132343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Field Mapping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Ancillary Equipment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Insulating vacuum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Installation and commissioning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966552" y="1013246"/>
            <a:ext cx="3168352" cy="132343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Production Solenoid (PS)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Transport Solenoid (TS)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Detector Solenoid (DS)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Cryogenic Distribution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C86A-B1A8-4AA0-8CE7-177B5A49742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Multiply 6"/>
          <p:cNvSpPr/>
          <p:nvPr/>
        </p:nvSpPr>
        <p:spPr bwMode="auto">
          <a:xfrm>
            <a:off x="4786293" y="3024087"/>
            <a:ext cx="1948415" cy="457200"/>
          </a:xfrm>
          <a:prstGeom prst="mathMultiply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7624" y="6417332"/>
            <a:ext cx="3652106" cy="304800"/>
          </a:xfrm>
        </p:spPr>
        <p:txBody>
          <a:bodyPr/>
          <a:lstStyle/>
          <a:p>
            <a:r>
              <a:rPr lang="en-US" dirty="0" smtClean="0"/>
              <a:t>RESMM'12  Mu2e </a:t>
            </a:r>
            <a:r>
              <a:rPr lang="en-US" dirty="0" err="1" smtClean="0"/>
              <a:t>Soleniods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33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Al and Cu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13,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C86A-B1A8-4AA0-8CE7-177B5A497427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137331"/>
              </p:ext>
            </p:extLst>
          </p:nvPr>
        </p:nvGraphicFramePr>
        <p:xfrm>
          <a:off x="755576" y="2099757"/>
          <a:ext cx="6299197" cy="40231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4072"/>
                <a:gridCol w="608373"/>
                <a:gridCol w="608373"/>
                <a:gridCol w="608373"/>
                <a:gridCol w="608373"/>
                <a:gridCol w="332704"/>
                <a:gridCol w="560844"/>
                <a:gridCol w="560844"/>
                <a:gridCol w="598868"/>
                <a:gridCol w="608373"/>
              </a:tblGrid>
              <a:tr h="249337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Compare Aluminum and Copper properties at 5K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Aluminum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Thermal conductivity  W/(m*K)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Electrical resistivity  nOhm*m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 = 5 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 = 0 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 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 T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 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 = 0 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 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 T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 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RRR = 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RRR = 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0.167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0.208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0.212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0.215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RRR = 400</a:t>
                      </a:r>
                      <a:endParaRPr lang="en-US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1907</a:t>
                      </a:r>
                      <a:endParaRPr lang="en-US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1168</a:t>
                      </a:r>
                      <a:endParaRPr lang="en-US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1132</a:t>
                      </a:r>
                      <a:endParaRPr lang="en-US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1117</a:t>
                      </a:r>
                      <a:endParaRPr lang="en-US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0.114</a:t>
                      </a:r>
                      <a:endParaRPr lang="en-US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0.117</a:t>
                      </a:r>
                      <a:endParaRPr lang="en-US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RRR = 600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2861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1412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Copper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Thermal conductivity  W/(m*K)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Electrical resistivity  nOhm*m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 = 5 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 = 0 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 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 T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 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 = 0 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 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 T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 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RRR = 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RRR = 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0.153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0.193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0.233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0.273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RRR = 150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RRR = 200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1494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936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707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574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0.117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0.157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0.197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Data from MATPRO: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L. Rossi, M. Sorbi, "MATPRO: a Computer Library of Material Property at Cryogenic Temperature"  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INFN/TC-02/02 and CARE-Note-2005-018-HHH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RESMM'12  Mu2e Soleniods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03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0ED4-4F7D-42D0-8E32-EC45B0D42263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Specifications</a:t>
            </a:r>
            <a:endParaRPr lang="en-US" dirty="0"/>
          </a:p>
        </p:txBody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5556" y="872716"/>
            <a:ext cx="8568444" cy="2811501"/>
          </a:xfrm>
          <a:noFill/>
          <a:ln/>
        </p:spPr>
        <p:txBody>
          <a:bodyPr/>
          <a:lstStyle/>
          <a:p>
            <a:pPr marL="533400" indent="-533400"/>
            <a:r>
              <a:rPr lang="en-US" b="0" dirty="0" smtClean="0"/>
              <a:t>Field </a:t>
            </a:r>
            <a:r>
              <a:rPr lang="en-US" b="0" dirty="0"/>
              <a:t>q</a:t>
            </a:r>
            <a:r>
              <a:rPr lang="en-US" b="0" dirty="0" smtClean="0"/>
              <a:t>uality</a:t>
            </a:r>
          </a:p>
          <a:p>
            <a:pPr marL="933450" lvl="1" indent="-533400"/>
            <a:r>
              <a:rPr lang="en-US" sz="2000" dirty="0" smtClean="0"/>
              <a:t>Monotonic axial gradients in transport straight sections</a:t>
            </a:r>
          </a:p>
          <a:p>
            <a:pPr marL="933450" lvl="1" indent="-533400"/>
            <a:r>
              <a:rPr lang="en-US" sz="2000" dirty="0" smtClean="0"/>
              <a:t>Field uniformity in spectrometer</a:t>
            </a:r>
          </a:p>
          <a:p>
            <a:pPr marL="533400" indent="-533400"/>
            <a:r>
              <a:rPr lang="en-US" b="0" dirty="0" smtClean="0"/>
              <a:t>Quench margin and </a:t>
            </a:r>
            <a:r>
              <a:rPr lang="en-US" b="0" dirty="0"/>
              <a:t>s</a:t>
            </a:r>
            <a:r>
              <a:rPr lang="en-US" b="0" dirty="0" smtClean="0"/>
              <a:t>tability</a:t>
            </a:r>
          </a:p>
          <a:p>
            <a:pPr marL="933450" lvl="1" indent="-533400"/>
            <a:r>
              <a:rPr lang="en-US" sz="2000" dirty="0" smtClean="0"/>
              <a:t>1.5 K in temperature, 30-35% in Jc along load line, stability (TBD)</a:t>
            </a:r>
          </a:p>
          <a:p>
            <a:pPr marL="933450" lvl="1" indent="-533400"/>
            <a:r>
              <a:rPr lang="en-US" sz="2000" dirty="0" smtClean="0"/>
              <a:t>Stabilizer resistivity, conductor heat capacity, thermal conductivity</a:t>
            </a:r>
          </a:p>
          <a:p>
            <a:pPr marL="533400" indent="-533400"/>
            <a:r>
              <a:rPr lang="en-US" b="0" dirty="0" smtClean="0"/>
              <a:t>Fits within the cryogenic </a:t>
            </a:r>
            <a:r>
              <a:rPr lang="en-US" b="0" dirty="0"/>
              <a:t>b</a:t>
            </a:r>
            <a:r>
              <a:rPr lang="en-US" b="0" dirty="0" smtClean="0"/>
              <a:t>udget</a:t>
            </a:r>
          </a:p>
          <a:p>
            <a:pPr marL="933450" lvl="1" indent="-533400"/>
            <a:r>
              <a:rPr lang="en-US" sz="2000" dirty="0" smtClean="0"/>
              <a:t>1 Satellite refrigerator steady state</a:t>
            </a:r>
          </a:p>
          <a:p>
            <a:pPr marL="933450" lvl="1" indent="-533400"/>
            <a:r>
              <a:rPr lang="en-US" sz="2000" dirty="0" smtClean="0"/>
              <a:t>1-2 Additional refrigerators for cooldown/quench recovery</a:t>
            </a:r>
          </a:p>
          <a:p>
            <a:pPr marL="533400" indent="-533400"/>
            <a:r>
              <a:rPr lang="en-US" b="0" dirty="0" smtClean="0"/>
              <a:t>Limited radiation damage</a:t>
            </a:r>
          </a:p>
          <a:p>
            <a:pPr marL="933450" lvl="1" indent="-533400"/>
            <a:r>
              <a:rPr lang="en-US" sz="2000" dirty="0" smtClean="0"/>
              <a:t>Superconductor and insulation secondary to stabilizer degradation</a:t>
            </a:r>
          </a:p>
          <a:p>
            <a:pPr marL="933450" lvl="1" indent="-533400"/>
            <a:r>
              <a:rPr lang="en-US" sz="2000" dirty="0" smtClean="0"/>
              <a:t>RRR reductions and annealing compatible with planned thermal cycles</a:t>
            </a:r>
          </a:p>
          <a:p>
            <a:pPr marL="933450" lvl="1" indent="-533400"/>
            <a:r>
              <a:rPr lang="en-US" sz="2000" dirty="0" smtClean="0"/>
              <a:t>Frequency of t</a:t>
            </a:r>
            <a:r>
              <a:rPr lang="en-US" sz="2000" b="0" dirty="0" smtClean="0"/>
              <a:t>hermal </a:t>
            </a:r>
            <a:r>
              <a:rPr lang="en-US" sz="2000" dirty="0" smtClean="0"/>
              <a:t>cycles (for radiation repair) coincides with expected accelerator and/or cryogenic operation cycles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36196" y="6541679"/>
            <a:ext cx="1490662" cy="304800"/>
          </a:xfrm>
        </p:spPr>
        <p:txBody>
          <a:bodyPr/>
          <a:lstStyle/>
          <a:p>
            <a:r>
              <a:rPr lang="en-US" dirty="0" smtClean="0"/>
              <a:t>Feb. 13,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67744" y="6545878"/>
            <a:ext cx="3652106" cy="304800"/>
          </a:xfrm>
        </p:spPr>
        <p:txBody>
          <a:bodyPr/>
          <a:lstStyle/>
          <a:p>
            <a:r>
              <a:rPr lang="en-US" dirty="0" smtClean="0"/>
              <a:t>RESMM'12  Mu2e </a:t>
            </a:r>
            <a:r>
              <a:rPr lang="en-US" dirty="0" err="1" smtClean="0"/>
              <a:t>Soleniods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92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0ED4-4F7D-42D0-8E32-EC45B0D42263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and Time Considerations</a:t>
            </a:r>
            <a:endParaRPr lang="en-US" dirty="0"/>
          </a:p>
        </p:txBody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540" y="908720"/>
            <a:ext cx="8568952" cy="2811501"/>
          </a:xfrm>
          <a:noFill/>
          <a:ln/>
        </p:spPr>
        <p:txBody>
          <a:bodyPr/>
          <a:lstStyle/>
          <a:p>
            <a:pPr marL="533400" indent="-533400"/>
            <a:r>
              <a:rPr lang="en-US" b="0" dirty="0"/>
              <a:t>Cost is a major factor</a:t>
            </a:r>
          </a:p>
          <a:p>
            <a:pPr marL="933450" lvl="1" indent="-533400"/>
            <a:r>
              <a:rPr lang="en-US" sz="2000" dirty="0"/>
              <a:t>Raw materials for both magnet and shields</a:t>
            </a:r>
          </a:p>
          <a:p>
            <a:pPr marL="933450" lvl="1" indent="-533400"/>
            <a:r>
              <a:rPr lang="en-US" sz="2000" dirty="0"/>
              <a:t>Pool of vendors capable of building </a:t>
            </a:r>
            <a:r>
              <a:rPr lang="en-US" sz="2000" dirty="0" smtClean="0"/>
              <a:t>large-complex </a:t>
            </a:r>
            <a:r>
              <a:rPr lang="en-US" sz="2000" dirty="0"/>
              <a:t>magnets</a:t>
            </a:r>
          </a:p>
          <a:p>
            <a:pPr marL="933450" lvl="1" indent="-533400"/>
            <a:r>
              <a:rPr lang="en-US" sz="2000" dirty="0"/>
              <a:t>Simplified infrastructure with commonality to rest of muon campus</a:t>
            </a:r>
          </a:p>
          <a:p>
            <a:pPr marL="533400" indent="-533400"/>
            <a:r>
              <a:rPr lang="en-US" dirty="0" smtClean="0"/>
              <a:t> </a:t>
            </a:r>
            <a:r>
              <a:rPr lang="en-US" b="0" dirty="0" smtClean="0"/>
              <a:t>Time Constraints</a:t>
            </a:r>
          </a:p>
          <a:p>
            <a:pPr marL="933450" lvl="1" indent="-533400"/>
            <a:r>
              <a:rPr lang="en-US" sz="2000" dirty="0" smtClean="0"/>
              <a:t>Magnets are on the critical path for most of project life.</a:t>
            </a:r>
          </a:p>
          <a:p>
            <a:pPr marL="933450" lvl="1" indent="-533400"/>
            <a:r>
              <a:rPr lang="en-US" sz="2000" dirty="0" smtClean="0"/>
              <a:t>Present Schedule</a:t>
            </a:r>
          </a:p>
          <a:p>
            <a:pPr marL="1333500" lvl="2" indent="-533400"/>
            <a:r>
              <a:rPr lang="en-US" dirty="0" smtClean="0"/>
              <a:t>June 2012: Prototype conductor order (1 year lead time)</a:t>
            </a:r>
          </a:p>
          <a:p>
            <a:pPr marL="1333500" lvl="2" indent="-533400"/>
            <a:r>
              <a:rPr lang="en-US" dirty="0" smtClean="0"/>
              <a:t>June 2013:</a:t>
            </a:r>
          </a:p>
          <a:p>
            <a:pPr marL="1790700" lvl="3" indent="-533400"/>
            <a:r>
              <a:rPr lang="en-US" dirty="0" smtClean="0"/>
              <a:t>Place order for conductor production run</a:t>
            </a:r>
          </a:p>
          <a:p>
            <a:pPr marL="1790700" lvl="3" indent="-533400"/>
            <a:r>
              <a:rPr lang="en-US" dirty="0" smtClean="0"/>
              <a:t>Place contract for magnet fabrication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13,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RESMM'12  Mu2e Soleniods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35795" y="6251614"/>
            <a:ext cx="481016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Argues for using proven </a:t>
            </a:r>
            <a:r>
              <a:rPr lang="en-US" dirty="0" smtClean="0"/>
              <a:t>technologies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22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332605" y="1708393"/>
            <a:ext cx="4307847" cy="2332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800" b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SzPts val="2400"/>
              <a:buNone/>
            </a:pPr>
            <a:r>
              <a:rPr lang="en-US" sz="3100" dirty="0">
                <a:solidFill>
                  <a:srgbClr val="000000"/>
                </a:solidFill>
              </a:rPr>
              <a:t>Gradient made by 3 axial coils same turn density but increase # of layers (3,2,2 layers)</a:t>
            </a:r>
          </a:p>
          <a:p>
            <a:pPr lvl="1">
              <a:buSzPts val="1700"/>
            </a:pPr>
            <a:r>
              <a:rPr lang="en-US" sz="2600" dirty="0">
                <a:solidFill>
                  <a:srgbClr val="000000"/>
                </a:solidFill>
              </a:rPr>
              <a:t>Wound on individual bobbins</a:t>
            </a:r>
          </a:p>
          <a:p>
            <a:pPr lvl="1">
              <a:buSzPts val="1700"/>
            </a:pPr>
            <a:r>
              <a:rPr lang="en-US" sz="2600" dirty="0">
                <a:solidFill>
                  <a:srgbClr val="000000"/>
                </a:solidFill>
              </a:rPr>
              <a:t>I operation ~9kA</a:t>
            </a:r>
          </a:p>
          <a:p>
            <a:pPr lvl="1">
              <a:buSzPts val="1700"/>
            </a:pPr>
            <a:r>
              <a:rPr lang="en-US" sz="2600" dirty="0">
                <a:solidFill>
                  <a:srgbClr val="000000"/>
                </a:solidFill>
              </a:rPr>
              <a:t>Trim power supply to adjust matching to TS</a:t>
            </a:r>
          </a:p>
          <a:p>
            <a:pPr lvl="1">
              <a:buSzPts val="1700"/>
            </a:pPr>
            <a:r>
              <a:rPr lang="en-US" sz="2600" dirty="0">
                <a:solidFill>
                  <a:srgbClr val="000000"/>
                </a:solidFill>
              </a:rPr>
              <a:t>Indirect Cooling (Thermal Siphon)</a:t>
            </a:r>
          </a:p>
          <a:p>
            <a:pPr marL="533400" indent="-533400"/>
            <a:endParaRPr lang="en-US" dirty="0" smtClean="0"/>
          </a:p>
          <a:p>
            <a:pPr marL="784860" indent="-533400"/>
            <a:endParaRPr lang="en-US" dirty="0" smtClean="0"/>
          </a:p>
          <a:p>
            <a:pPr marL="1059180" lvl="1" indent="-533400"/>
            <a:endParaRPr lang="en-US" dirty="0" smtClean="0"/>
          </a:p>
          <a:p>
            <a:pPr marL="533400" indent="-533400">
              <a:buFontTx/>
              <a:buNone/>
            </a:pPr>
            <a:endParaRPr lang="en-US" dirty="0"/>
          </a:p>
        </p:txBody>
      </p:sp>
      <p:sp>
        <p:nvSpPr>
          <p:cNvPr id="71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6858000" cy="63976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PS Baseline Design</a:t>
            </a:r>
            <a:endParaRPr lang="en-US" sz="4000" dirty="0"/>
          </a:p>
        </p:txBody>
      </p:sp>
      <p:pic>
        <p:nvPicPr>
          <p:cNvPr id="14" name="Picture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121188"/>
            <a:ext cx="3875405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rot="10800000" flipV="1">
            <a:off x="3969052" y="5121188"/>
            <a:ext cx="1087690" cy="340000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051720" y="1052735"/>
            <a:ext cx="4199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4-5T</a:t>
            </a:r>
            <a:r>
              <a:rPr lang="en-US" dirty="0" smtClean="0">
                <a:sym typeface="Wingdings" pitchFamily="2" charset="2"/>
              </a:rPr>
              <a:t> 2.5 T Axial Gradient</a:t>
            </a:r>
            <a:endParaRPr 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932040" y="6168104"/>
            <a:ext cx="3153881" cy="6898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800" b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SzPts val="2400"/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Vadim Kashikhin, task leader</a:t>
            </a:r>
          </a:p>
          <a:p>
            <a:pPr marL="0" indent="0">
              <a:buSzPts val="2400"/>
              <a:buNone/>
            </a:pPr>
            <a:r>
              <a:rPr lang="en-US" sz="2000" b="1" dirty="0" smtClean="0">
                <a:solidFill>
                  <a:schemeClr val="accent6"/>
                </a:solidFill>
              </a:rPr>
              <a:t>See Next Presentation</a:t>
            </a:r>
          </a:p>
          <a:p>
            <a:pPr marL="533400" indent="-53340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C86A-B1A8-4AA0-8CE7-177B5A49742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64804"/>
            <a:ext cx="3492438" cy="296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730487" y="4376330"/>
            <a:ext cx="4413513" cy="142893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800" b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SzPts val="2400"/>
              <a:buNone/>
            </a:pPr>
            <a:r>
              <a:rPr lang="en-US" sz="3100" dirty="0" smtClean="0">
                <a:solidFill>
                  <a:srgbClr val="000000"/>
                </a:solidFill>
              </a:rPr>
              <a:t>Aluminum stabilized NbTi </a:t>
            </a:r>
          </a:p>
          <a:p>
            <a:pPr lvl="1">
              <a:buSzPts val="1700"/>
            </a:pPr>
            <a:r>
              <a:rPr lang="en-US" sz="2600" dirty="0" smtClean="0">
                <a:solidFill>
                  <a:srgbClr val="000000"/>
                </a:solidFill>
              </a:rPr>
              <a:t>reduce weight and nuclear heating</a:t>
            </a:r>
          </a:p>
          <a:p>
            <a:pPr lvl="1">
              <a:buSzPts val="1700"/>
            </a:pPr>
            <a:r>
              <a:rPr lang="en-US" sz="2600" dirty="0" smtClean="0">
                <a:solidFill>
                  <a:srgbClr val="000000"/>
                </a:solidFill>
              </a:rPr>
              <a:t>Special high strength/high conductivity aluminum needed (like ATLAS Central Solenoid)</a:t>
            </a:r>
            <a:endParaRPr lang="en-US" dirty="0" smtClean="0"/>
          </a:p>
          <a:p>
            <a:pPr marL="533400" indent="-533400"/>
            <a:endParaRPr lang="en-US" dirty="0" smtClean="0"/>
          </a:p>
          <a:p>
            <a:pPr marL="784860" indent="-533400"/>
            <a:endParaRPr lang="en-US" dirty="0" smtClean="0"/>
          </a:p>
          <a:p>
            <a:pPr marL="1059180" lvl="1" indent="-533400"/>
            <a:endParaRPr lang="en-US" dirty="0" smtClean="0"/>
          </a:p>
          <a:p>
            <a:pPr marL="533400" indent="-533400"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3-2-2 magnet design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1264" y="1828800"/>
            <a:ext cx="4416686" cy="41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31740" y="1196751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Gradient Uniformity meets field spec.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13,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C86A-B1A8-4AA0-8CE7-177B5A49742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34982" y="1584181"/>
            <a:ext cx="3498778" cy="4681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RESMM'12  Mu2e Soleniods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89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Quench protection and </a:t>
            </a:r>
            <a:r>
              <a:rPr lang="en-US" dirty="0" err="1" smtClean="0"/>
              <a:t>stabilility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13,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C86A-B1A8-4AA0-8CE7-177B5A49742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"/>
            <a:ext cx="9144000" cy="6644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RESMM'12  Mu2e Soleniods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99833" y="185189"/>
            <a:ext cx="31323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43708" y="188640"/>
            <a:ext cx="4194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PS Quench Studies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02190" y="4005064"/>
            <a:ext cx="5202324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/>
              <a:t>Comfortably below 130K quench limits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2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Quench Stability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13,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C86A-B1A8-4AA0-8CE7-177B5A49742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1124744"/>
            <a:ext cx="64087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Is magnet stable against quenches caused by expected mechanical motion?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Motion of strand within cable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Motion of cable within epoxy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Epoxy Cracks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Difficult to predict from first principles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Comparison to successful magnet of similar design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Scale with properties of material elements</a:t>
            </a:r>
            <a:r>
              <a:rPr lang="en-US" dirty="0"/>
              <a:t>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Important material attributes: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Thermal conductivity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Resistivity at operational fields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Heat capacity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This will be covered in the next talk….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RESMM'12  Mu2e Soleniods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45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58" y="1088740"/>
            <a:ext cx="4838700" cy="531495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B94D-D855-4067-9ED8-F6E8B45D54A0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71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New baseline Transport Solenoid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827584" y="2708920"/>
            <a:ext cx="82809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TS1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131840" y="1520788"/>
            <a:ext cx="82809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TS2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295636" y="5065151"/>
            <a:ext cx="82809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TS4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54274" y="6045388"/>
            <a:ext cx="82809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TS5</a:t>
            </a:r>
            <a:endParaRPr lang="en-US" b="1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1475656" y="2220119"/>
            <a:ext cx="0" cy="5040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rot="10800000" flipV="1">
            <a:off x="2951820" y="1844824"/>
            <a:ext cx="612068" cy="5040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3682366" y="5913877"/>
            <a:ext cx="730547" cy="21310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2310056" y="4890355"/>
            <a:ext cx="432048" cy="3240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3969221" y="1071001"/>
            <a:ext cx="5051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TS1/TS5: Negative axial gradient and field Matching to PS/TS  </a:t>
            </a:r>
            <a:r>
              <a:rPr lang="en-US" u="sng" dirty="0" smtClean="0"/>
              <a:t>TS1 subject to primary target radiation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527861" y="4752726"/>
            <a:ext cx="349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Two cryostats: TSU, TSD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419849" y="3539342"/>
            <a:ext cx="3347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TS3: </a:t>
            </a:r>
            <a:r>
              <a:rPr lang="en-US" dirty="0" smtClean="0">
                <a:sym typeface="Wingdings" pitchFamily="2" charset="2"/>
              </a:rPr>
              <a:t> TS3U, TS3D.  Wider coils to compensate for gap</a:t>
            </a:r>
            <a:endParaRPr lang="en-US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3419871" y="3592326"/>
            <a:ext cx="1999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Rotatable Collimator,  P-bar window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0364" y="5629889"/>
            <a:ext cx="2490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G. Ambrosio</a:t>
            </a:r>
          </a:p>
          <a:p>
            <a:r>
              <a:rPr lang="en-US" sz="1800" dirty="0" smtClean="0"/>
              <a:t>TS Leader</a:t>
            </a:r>
            <a:endParaRPr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13, 2012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419849" y="2290544"/>
            <a:ext cx="3563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TS2/TS4: Horizontal tilt to compensate for horizontal drift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537733" y="5203361"/>
            <a:ext cx="3347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New coil fabrication proposed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RESMM'12  Mu2e Soleniods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31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34971</TotalTime>
  <Words>1357</Words>
  <Application>Microsoft Office PowerPoint</Application>
  <PresentationFormat>On-screen Show (4:3)</PresentationFormat>
  <Paragraphs>302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Default Design</vt:lpstr>
      <vt:lpstr>1_Default Design</vt:lpstr>
      <vt:lpstr>Solenoid Magnet System</vt:lpstr>
      <vt:lpstr>L2 Solenoid</vt:lpstr>
      <vt:lpstr>Design Specifications</vt:lpstr>
      <vt:lpstr>Cost and Time Considerations</vt:lpstr>
      <vt:lpstr>PS Baseline Design</vt:lpstr>
      <vt:lpstr>3-2-2 magnet design</vt:lpstr>
      <vt:lpstr>Quench protection and stabilility</vt:lpstr>
      <vt:lpstr>Quench Stability</vt:lpstr>
      <vt:lpstr>New baseline Transport Solenoid</vt:lpstr>
      <vt:lpstr>PowerPoint Presentation</vt:lpstr>
      <vt:lpstr>TS field quality</vt:lpstr>
      <vt:lpstr>DS Baseline</vt:lpstr>
      <vt:lpstr>Cryogenic Distribution Scope</vt:lpstr>
      <vt:lpstr>PowerPoint Presentation</vt:lpstr>
      <vt:lpstr>PowerPoint Presentation</vt:lpstr>
      <vt:lpstr>Refrigeration loads at 4.5 K</vt:lpstr>
      <vt:lpstr>Cool-down and Warm-up</vt:lpstr>
      <vt:lpstr>Conclusion</vt:lpstr>
      <vt:lpstr>Heat and flow estimates</vt:lpstr>
      <vt:lpstr>Properties of Al and Cu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Yarba Kerby Ross</dc:creator>
  <cp:lastModifiedBy>lamm</cp:lastModifiedBy>
  <cp:revision>1185</cp:revision>
  <cp:lastPrinted>2012-02-13T03:01:02Z</cp:lastPrinted>
  <dcterms:created xsi:type="dcterms:W3CDTF">2002-08-23T15:31:03Z</dcterms:created>
  <dcterms:modified xsi:type="dcterms:W3CDTF">2012-02-13T03:34:55Z</dcterms:modified>
</cp:coreProperties>
</file>