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9" r:id="rId7"/>
    <p:sldId id="262" r:id="rId8"/>
    <p:sldId id="264" r:id="rId9"/>
    <p:sldId id="261" r:id="rId10"/>
    <p:sldId id="274" r:id="rId11"/>
    <p:sldId id="265" r:id="rId12"/>
    <p:sldId id="266" r:id="rId13"/>
    <p:sldId id="275" r:id="rId14"/>
    <p:sldId id="276" r:id="rId15"/>
    <p:sldId id="267" r:id="rId16"/>
    <p:sldId id="268" r:id="rId17"/>
    <p:sldId id="269" r:id="rId18"/>
    <p:sldId id="270" r:id="rId19"/>
    <p:sldId id="271" r:id="rId20"/>
    <p:sldId id="28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092608794271E-2"/>
          <c:y val="0.1153486156972314"/>
          <c:w val="0.92914354238294539"/>
          <c:h val="0.88465131656825668"/>
        </c:manualLayout>
      </c:layout>
      <c:scatterChart>
        <c:scatterStyle val="lineMarker"/>
        <c:varyColors val="0"/>
        <c:ser>
          <c:idx val="0"/>
          <c:order val="0"/>
          <c:tx>
            <c:v>Neutron spectrum, cm^-2 eV^-1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'full_table (2)'!$C$2:$C$145</c:f>
              <c:numCache>
                <c:formatCode>0.00E+00</c:formatCode>
                <c:ptCount val="144"/>
                <c:pt idx="0">
                  <c:v>16260000</c:v>
                </c:pt>
                <c:pt idx="1">
                  <c:v>15970000</c:v>
                </c:pt>
                <c:pt idx="2">
                  <c:v>15690000</c:v>
                </c:pt>
                <c:pt idx="3">
                  <c:v>15410000</c:v>
                </c:pt>
                <c:pt idx="4">
                  <c:v>15140000</c:v>
                </c:pt>
                <c:pt idx="5">
                  <c:v>14870000</c:v>
                </c:pt>
                <c:pt idx="6">
                  <c:v>14600000</c:v>
                </c:pt>
                <c:pt idx="7">
                  <c:v>14350000</c:v>
                </c:pt>
                <c:pt idx="8">
                  <c:v>14100000</c:v>
                </c:pt>
                <c:pt idx="9">
                  <c:v>13850000</c:v>
                </c:pt>
                <c:pt idx="10">
                  <c:v>13600000</c:v>
                </c:pt>
                <c:pt idx="11">
                  <c:v>13360000</c:v>
                </c:pt>
                <c:pt idx="12">
                  <c:v>13130000</c:v>
                </c:pt>
                <c:pt idx="13">
                  <c:v>12890000</c:v>
                </c:pt>
                <c:pt idx="14">
                  <c:v>12660000</c:v>
                </c:pt>
                <c:pt idx="15">
                  <c:v>12370000</c:v>
                </c:pt>
                <c:pt idx="16">
                  <c:v>12020000</c:v>
                </c:pt>
                <c:pt idx="17">
                  <c:v>11670000</c:v>
                </c:pt>
                <c:pt idx="18">
                  <c:v>11310000</c:v>
                </c:pt>
                <c:pt idx="19">
                  <c:v>10980000</c:v>
                </c:pt>
                <c:pt idx="20">
                  <c:v>10660000</c:v>
                </c:pt>
                <c:pt idx="21">
                  <c:v>10300000</c:v>
                </c:pt>
                <c:pt idx="22">
                  <c:v>9891000</c:v>
                </c:pt>
                <c:pt idx="23">
                  <c:v>9503000</c:v>
                </c:pt>
                <c:pt idx="24">
                  <c:v>9131000</c:v>
                </c:pt>
                <c:pt idx="25">
                  <c:v>8773000</c:v>
                </c:pt>
                <c:pt idx="26">
                  <c:v>8429000</c:v>
                </c:pt>
                <c:pt idx="27">
                  <c:v>8100000</c:v>
                </c:pt>
                <c:pt idx="28">
                  <c:v>7783000</c:v>
                </c:pt>
                <c:pt idx="29">
                  <c:v>7477000</c:v>
                </c:pt>
                <c:pt idx="30">
                  <c:v>7184000</c:v>
                </c:pt>
                <c:pt idx="31">
                  <c:v>6903000</c:v>
                </c:pt>
                <c:pt idx="32">
                  <c:v>6633000</c:v>
                </c:pt>
                <c:pt idx="33">
                  <c:v>6371000</c:v>
                </c:pt>
                <c:pt idx="34">
                  <c:v>6119000</c:v>
                </c:pt>
                <c:pt idx="35">
                  <c:v>5876000</c:v>
                </c:pt>
                <c:pt idx="36">
                  <c:v>5643000</c:v>
                </c:pt>
                <c:pt idx="37">
                  <c:v>5420000</c:v>
                </c:pt>
                <c:pt idx="38">
                  <c:v>5205000</c:v>
                </c:pt>
                <c:pt idx="39">
                  <c:v>4998000</c:v>
                </c:pt>
                <c:pt idx="40">
                  <c:v>4800000</c:v>
                </c:pt>
                <c:pt idx="41">
                  <c:v>4610000</c:v>
                </c:pt>
                <c:pt idx="42">
                  <c:v>4427000</c:v>
                </c:pt>
                <c:pt idx="43">
                  <c:v>4251000</c:v>
                </c:pt>
                <c:pt idx="44">
                  <c:v>4083000</c:v>
                </c:pt>
                <c:pt idx="45">
                  <c:v>3850000</c:v>
                </c:pt>
                <c:pt idx="46">
                  <c:v>3559000</c:v>
                </c:pt>
                <c:pt idx="47">
                  <c:v>3291000</c:v>
                </c:pt>
                <c:pt idx="48">
                  <c:v>3043000</c:v>
                </c:pt>
                <c:pt idx="49">
                  <c:v>2814000</c:v>
                </c:pt>
                <c:pt idx="50">
                  <c:v>2602000</c:v>
                </c:pt>
                <c:pt idx="51">
                  <c:v>2385000</c:v>
                </c:pt>
                <c:pt idx="52">
                  <c:v>2166000</c:v>
                </c:pt>
                <c:pt idx="53">
                  <c:v>1966000</c:v>
                </c:pt>
                <c:pt idx="54">
                  <c:v>1785000</c:v>
                </c:pt>
                <c:pt idx="55">
                  <c:v>1620000</c:v>
                </c:pt>
                <c:pt idx="56">
                  <c:v>1471000</c:v>
                </c:pt>
                <c:pt idx="57">
                  <c:v>1238000</c:v>
                </c:pt>
                <c:pt idx="58">
                  <c:v>1219000</c:v>
                </c:pt>
                <c:pt idx="59">
                  <c:v>1110000</c:v>
                </c:pt>
                <c:pt idx="60">
                  <c:v>1011000</c:v>
                </c:pt>
                <c:pt idx="61">
                  <c:v>921000</c:v>
                </c:pt>
                <c:pt idx="62">
                  <c:v>839000</c:v>
                </c:pt>
                <c:pt idx="63">
                  <c:v>756500</c:v>
                </c:pt>
                <c:pt idx="64">
                  <c:v>674000</c:v>
                </c:pt>
                <c:pt idx="65">
                  <c:v>600000</c:v>
                </c:pt>
                <c:pt idx="66">
                  <c:v>535000</c:v>
                </c:pt>
                <c:pt idx="67">
                  <c:v>476500</c:v>
                </c:pt>
                <c:pt idx="68">
                  <c:v>424500</c:v>
                </c:pt>
                <c:pt idx="69">
                  <c:v>378000</c:v>
                </c:pt>
                <c:pt idx="70">
                  <c:v>336500</c:v>
                </c:pt>
                <c:pt idx="71">
                  <c:v>300000</c:v>
                </c:pt>
                <c:pt idx="72">
                  <c:v>267500</c:v>
                </c:pt>
                <c:pt idx="73">
                  <c:v>238000</c:v>
                </c:pt>
                <c:pt idx="74">
                  <c:v>212000</c:v>
                </c:pt>
                <c:pt idx="75">
                  <c:v>186500</c:v>
                </c:pt>
                <c:pt idx="76">
                  <c:v>166000</c:v>
                </c:pt>
                <c:pt idx="77">
                  <c:v>150000</c:v>
                </c:pt>
                <c:pt idx="78">
                  <c:v>133500</c:v>
                </c:pt>
                <c:pt idx="79">
                  <c:v>119000</c:v>
                </c:pt>
                <c:pt idx="80">
                  <c:v>106000</c:v>
                </c:pt>
                <c:pt idx="81">
                  <c:v>88700</c:v>
                </c:pt>
                <c:pt idx="82">
                  <c:v>68650</c:v>
                </c:pt>
                <c:pt idx="83">
                  <c:v>53150</c:v>
                </c:pt>
                <c:pt idx="84">
                  <c:v>41150</c:v>
                </c:pt>
                <c:pt idx="85">
                  <c:v>31850</c:v>
                </c:pt>
                <c:pt idx="86">
                  <c:v>24650</c:v>
                </c:pt>
                <c:pt idx="87">
                  <c:v>19100</c:v>
                </c:pt>
                <c:pt idx="88">
                  <c:v>14800</c:v>
                </c:pt>
                <c:pt idx="89">
                  <c:v>11450</c:v>
                </c:pt>
                <c:pt idx="90">
                  <c:v>8870</c:v>
                </c:pt>
                <c:pt idx="91">
                  <c:v>6865</c:v>
                </c:pt>
                <c:pt idx="92">
                  <c:v>5315</c:v>
                </c:pt>
                <c:pt idx="93">
                  <c:v>4115</c:v>
                </c:pt>
                <c:pt idx="94">
                  <c:v>3185</c:v>
                </c:pt>
                <c:pt idx="95">
                  <c:v>2465</c:v>
                </c:pt>
                <c:pt idx="96">
                  <c:v>1910</c:v>
                </c:pt>
                <c:pt idx="97">
                  <c:v>1480</c:v>
                </c:pt>
                <c:pt idx="98">
                  <c:v>1145</c:v>
                </c:pt>
                <c:pt idx="99">
                  <c:v>887</c:v>
                </c:pt>
                <c:pt idx="100">
                  <c:v>686.5</c:v>
                </c:pt>
                <c:pt idx="101">
                  <c:v>531.5</c:v>
                </c:pt>
                <c:pt idx="102">
                  <c:v>411.5</c:v>
                </c:pt>
                <c:pt idx="103">
                  <c:v>318.5</c:v>
                </c:pt>
                <c:pt idx="104">
                  <c:v>246.5</c:v>
                </c:pt>
                <c:pt idx="105">
                  <c:v>191</c:v>
                </c:pt>
                <c:pt idx="106">
                  <c:v>148</c:v>
                </c:pt>
                <c:pt idx="107">
                  <c:v>114.5</c:v>
                </c:pt>
                <c:pt idx="108">
                  <c:v>88.7</c:v>
                </c:pt>
                <c:pt idx="109">
                  <c:v>68.650000000000006</c:v>
                </c:pt>
                <c:pt idx="110">
                  <c:v>53.18</c:v>
                </c:pt>
                <c:pt idx="111">
                  <c:v>41.18</c:v>
                </c:pt>
                <c:pt idx="112">
                  <c:v>31.85</c:v>
                </c:pt>
                <c:pt idx="113">
                  <c:v>24.65</c:v>
                </c:pt>
                <c:pt idx="114">
                  <c:v>19.100000000000001</c:v>
                </c:pt>
                <c:pt idx="115">
                  <c:v>14.8</c:v>
                </c:pt>
                <c:pt idx="116">
                  <c:v>11.45</c:v>
                </c:pt>
                <c:pt idx="117">
                  <c:v>8.8699999999999992</c:v>
                </c:pt>
                <c:pt idx="118">
                  <c:v>6.8650000000000002</c:v>
                </c:pt>
                <c:pt idx="119">
                  <c:v>5.3150000000000004</c:v>
                </c:pt>
                <c:pt idx="120">
                  <c:v>4.1150000000000002</c:v>
                </c:pt>
                <c:pt idx="121">
                  <c:v>3.1850000000000001</c:v>
                </c:pt>
                <c:pt idx="122">
                  <c:v>2.4649999999999999</c:v>
                </c:pt>
                <c:pt idx="123">
                  <c:v>1.91</c:v>
                </c:pt>
                <c:pt idx="124">
                  <c:v>1.48</c:v>
                </c:pt>
                <c:pt idx="125">
                  <c:v>1.145</c:v>
                </c:pt>
                <c:pt idx="126">
                  <c:v>0.88700000000000001</c:v>
                </c:pt>
                <c:pt idx="127">
                  <c:v>0.6865</c:v>
                </c:pt>
                <c:pt idx="128">
                  <c:v>0.53149999999999997</c:v>
                </c:pt>
                <c:pt idx="129">
                  <c:v>0.41149999999999998</c:v>
                </c:pt>
                <c:pt idx="130">
                  <c:v>0.31850000000000001</c:v>
                </c:pt>
                <c:pt idx="131">
                  <c:v>0.2465</c:v>
                </c:pt>
                <c:pt idx="132">
                  <c:v>0.191</c:v>
                </c:pt>
                <c:pt idx="133">
                  <c:v>0.14799999999999999</c:v>
                </c:pt>
                <c:pt idx="134">
                  <c:v>6.9500000000000006E-2</c:v>
                </c:pt>
                <c:pt idx="135">
                  <c:v>8.8700000000000001E-2</c:v>
                </c:pt>
                <c:pt idx="136">
                  <c:v>6.8650000000000003E-2</c:v>
                </c:pt>
                <c:pt idx="137">
                  <c:v>5.3150000000000003E-2</c:v>
                </c:pt>
                <c:pt idx="138">
                  <c:v>4.1149999999999999E-2</c:v>
                </c:pt>
                <c:pt idx="139">
                  <c:v>3.1850000000000003E-2</c:v>
                </c:pt>
                <c:pt idx="140">
                  <c:v>2.4649999999999998E-2</c:v>
                </c:pt>
                <c:pt idx="141">
                  <c:v>1.9099999999999999E-2</c:v>
                </c:pt>
                <c:pt idx="142">
                  <c:v>1.4800000000000001E-2</c:v>
                </c:pt>
                <c:pt idx="143">
                  <c:v>1.145E-2</c:v>
                </c:pt>
              </c:numCache>
            </c:numRef>
          </c:xVal>
          <c:yVal>
            <c:numRef>
              <c:f>'full_table (2)'!$H$2:$H$145</c:f>
              <c:numCache>
                <c:formatCode>0.00E+00</c:formatCode>
                <c:ptCount val="144"/>
                <c:pt idx="0">
                  <c:v>76.691266912669121</c:v>
                </c:pt>
                <c:pt idx="1">
                  <c:v>83.719474013775823</c:v>
                </c:pt>
                <c:pt idx="2">
                  <c:v>88.017845761631619</c:v>
                </c:pt>
                <c:pt idx="3">
                  <c:v>91.758598312783903</c:v>
                </c:pt>
                <c:pt idx="4">
                  <c:v>98.414795244385729</c:v>
                </c:pt>
                <c:pt idx="5">
                  <c:v>105.91795561533289</c:v>
                </c:pt>
                <c:pt idx="6">
                  <c:v>108.63013698630137</c:v>
                </c:pt>
                <c:pt idx="7">
                  <c:v>114.07665505226481</c:v>
                </c:pt>
                <c:pt idx="8">
                  <c:v>113.68794326241135</c:v>
                </c:pt>
                <c:pt idx="9">
                  <c:v>128.73646209386283</c:v>
                </c:pt>
                <c:pt idx="10">
                  <c:v>135.36764705882354</c:v>
                </c:pt>
                <c:pt idx="11">
                  <c:v>140.94311377245509</c:v>
                </c:pt>
                <c:pt idx="12">
                  <c:v>152.09444021325208</c:v>
                </c:pt>
                <c:pt idx="13">
                  <c:v>161.21024049650893</c:v>
                </c:pt>
                <c:pt idx="14">
                  <c:v>164.37598736176935</c:v>
                </c:pt>
                <c:pt idx="15">
                  <c:v>165.4810024252223</c:v>
                </c:pt>
                <c:pt idx="16">
                  <c:v>173.21131447587354</c:v>
                </c:pt>
                <c:pt idx="17">
                  <c:v>181.66238217652099</c:v>
                </c:pt>
                <c:pt idx="18">
                  <c:v>182.31653404067197</c:v>
                </c:pt>
                <c:pt idx="19">
                  <c:v>188.61566484517303</c:v>
                </c:pt>
                <c:pt idx="20">
                  <c:v>177.3921200750469</c:v>
                </c:pt>
                <c:pt idx="21">
                  <c:v>159.70873786407768</c:v>
                </c:pt>
                <c:pt idx="22">
                  <c:v>152.66403801435649</c:v>
                </c:pt>
                <c:pt idx="23">
                  <c:v>134.58907713353679</c:v>
                </c:pt>
                <c:pt idx="24">
                  <c:v>119.04501149928814</c:v>
                </c:pt>
                <c:pt idx="25">
                  <c:v>111.66077738515901</c:v>
                </c:pt>
                <c:pt idx="26">
                  <c:v>128.60363032388184</c:v>
                </c:pt>
                <c:pt idx="27">
                  <c:v>187.90123456790124</c:v>
                </c:pt>
                <c:pt idx="28">
                  <c:v>293.58859051779518</c:v>
                </c:pt>
                <c:pt idx="29">
                  <c:v>473.45191921893809</c:v>
                </c:pt>
                <c:pt idx="30">
                  <c:v>820.85189309576833</c:v>
                </c:pt>
                <c:pt idx="31">
                  <c:v>1253.5129653773722</c:v>
                </c:pt>
                <c:pt idx="32">
                  <c:v>1852.8569274837932</c:v>
                </c:pt>
                <c:pt idx="33">
                  <c:v>2572.5945691414222</c:v>
                </c:pt>
                <c:pt idx="34">
                  <c:v>3485.8637032194802</c:v>
                </c:pt>
                <c:pt idx="35">
                  <c:v>4506.4669843430902</c:v>
                </c:pt>
                <c:pt idx="36">
                  <c:v>5686.6914761651606</c:v>
                </c:pt>
                <c:pt idx="37">
                  <c:v>6909.5940959409591</c:v>
                </c:pt>
                <c:pt idx="38">
                  <c:v>8117.195004803074</c:v>
                </c:pt>
                <c:pt idx="39">
                  <c:v>9255.7022809123646</c:v>
                </c:pt>
                <c:pt idx="40">
                  <c:v>10458.333333333334</c:v>
                </c:pt>
                <c:pt idx="41">
                  <c:v>11440.347071583514</c:v>
                </c:pt>
                <c:pt idx="42">
                  <c:v>12378.585949853174</c:v>
                </c:pt>
                <c:pt idx="43">
                  <c:v>13269.818866149142</c:v>
                </c:pt>
                <c:pt idx="44">
                  <c:v>13815.82169973059</c:v>
                </c:pt>
                <c:pt idx="45">
                  <c:v>14761.038961038961</c:v>
                </c:pt>
                <c:pt idx="46">
                  <c:v>16673.222815397585</c:v>
                </c:pt>
                <c:pt idx="47">
                  <c:v>20069.887572166514</c:v>
                </c:pt>
                <c:pt idx="48">
                  <c:v>25731.186329280317</c:v>
                </c:pt>
                <c:pt idx="49">
                  <c:v>35643.212508884149</c:v>
                </c:pt>
                <c:pt idx="50">
                  <c:v>51652.574942352039</c:v>
                </c:pt>
                <c:pt idx="51">
                  <c:v>73501.048218029347</c:v>
                </c:pt>
                <c:pt idx="52">
                  <c:v>98153.277931671284</c:v>
                </c:pt>
                <c:pt idx="53">
                  <c:v>134994.91353001018</c:v>
                </c:pt>
                <c:pt idx="54">
                  <c:v>183977.59103641455</c:v>
                </c:pt>
                <c:pt idx="55">
                  <c:v>236543.2098765432</c:v>
                </c:pt>
                <c:pt idx="56">
                  <c:v>298980.2855200544</c:v>
                </c:pt>
                <c:pt idx="57">
                  <c:v>392245.55735056545</c:v>
                </c:pt>
                <c:pt idx="58">
                  <c:v>426497.1287940935</c:v>
                </c:pt>
                <c:pt idx="59">
                  <c:v>496756.75675675675</c:v>
                </c:pt>
                <c:pt idx="60">
                  <c:v>558951.53313550935</c:v>
                </c:pt>
                <c:pt idx="61">
                  <c:v>625841.47665580886</c:v>
                </c:pt>
                <c:pt idx="62">
                  <c:v>702026.22169249109</c:v>
                </c:pt>
                <c:pt idx="63">
                  <c:v>859087.90482485131</c:v>
                </c:pt>
                <c:pt idx="64">
                  <c:v>948367.95252225525</c:v>
                </c:pt>
                <c:pt idx="65">
                  <c:v>1060166.6666666667</c:v>
                </c:pt>
                <c:pt idx="66">
                  <c:v>1191775.7009345794</c:v>
                </c:pt>
                <c:pt idx="67">
                  <c:v>1203987.4081846799</c:v>
                </c:pt>
                <c:pt idx="68">
                  <c:v>1325088.3392226149</c:v>
                </c:pt>
                <c:pt idx="69">
                  <c:v>1530158.7301587302</c:v>
                </c:pt>
                <c:pt idx="70">
                  <c:v>1666864.7845468053</c:v>
                </c:pt>
                <c:pt idx="71">
                  <c:v>1792666.6666666667</c:v>
                </c:pt>
                <c:pt idx="72">
                  <c:v>2008971.9626168224</c:v>
                </c:pt>
                <c:pt idx="73">
                  <c:v>2084453.781512605</c:v>
                </c:pt>
                <c:pt idx="74">
                  <c:v>2223113.2075471696</c:v>
                </c:pt>
                <c:pt idx="75">
                  <c:v>2527613.9410187667</c:v>
                </c:pt>
                <c:pt idx="76">
                  <c:v>2438554.2168674697</c:v>
                </c:pt>
                <c:pt idx="77">
                  <c:v>2420000</c:v>
                </c:pt>
                <c:pt idx="78">
                  <c:v>3721348.3146067415</c:v>
                </c:pt>
                <c:pt idx="79">
                  <c:v>3437815.1260504201</c:v>
                </c:pt>
                <c:pt idx="80">
                  <c:v>3689622.6415094337</c:v>
                </c:pt>
                <c:pt idx="81">
                  <c:v>4140924.4644870348</c:v>
                </c:pt>
                <c:pt idx="82">
                  <c:v>5880553.532410779</c:v>
                </c:pt>
                <c:pt idx="83">
                  <c:v>6468485.4186265282</c:v>
                </c:pt>
                <c:pt idx="84">
                  <c:v>6896719.3195625758</c:v>
                </c:pt>
                <c:pt idx="85">
                  <c:v>11375196.23233909</c:v>
                </c:pt>
                <c:pt idx="86">
                  <c:v>12782961.460446248</c:v>
                </c:pt>
                <c:pt idx="87">
                  <c:v>15895287.958115183</c:v>
                </c:pt>
                <c:pt idx="88">
                  <c:v>19527027.027027026</c:v>
                </c:pt>
                <c:pt idx="89">
                  <c:v>24462882.096069869</c:v>
                </c:pt>
                <c:pt idx="90">
                  <c:v>30552423.900789175</c:v>
                </c:pt>
                <c:pt idx="91">
                  <c:v>39155134.741442099</c:v>
                </c:pt>
                <c:pt idx="92">
                  <c:v>50272812.793979302</c:v>
                </c:pt>
                <c:pt idx="93">
                  <c:v>63353584.44714459</c:v>
                </c:pt>
                <c:pt idx="94">
                  <c:v>80784929.356357932</c:v>
                </c:pt>
                <c:pt idx="95">
                  <c:v>103204868.15415822</c:v>
                </c:pt>
                <c:pt idx="96">
                  <c:v>131989528.79581152</c:v>
                </c:pt>
                <c:pt idx="97">
                  <c:v>169527027.02702704</c:v>
                </c:pt>
                <c:pt idx="98">
                  <c:v>221746724.89082968</c:v>
                </c:pt>
                <c:pt idx="99">
                  <c:v>287485907.55355132</c:v>
                </c:pt>
                <c:pt idx="100">
                  <c:v>373925710.12381643</c:v>
                </c:pt>
                <c:pt idx="101">
                  <c:v>492380056.44402635</c:v>
                </c:pt>
                <c:pt idx="102">
                  <c:v>645200486.02673149</c:v>
                </c:pt>
                <c:pt idx="103">
                  <c:v>845211930.9262166</c:v>
                </c:pt>
                <c:pt idx="104">
                  <c:v>1080730223.1237323</c:v>
                </c:pt>
                <c:pt idx="105">
                  <c:v>1362303664.9214659</c:v>
                </c:pt>
                <c:pt idx="106">
                  <c:v>1730405405.4054055</c:v>
                </c:pt>
                <c:pt idx="107">
                  <c:v>2170305676.855895</c:v>
                </c:pt>
                <c:pt idx="108">
                  <c:v>2759864712.5140924</c:v>
                </c:pt>
                <c:pt idx="109">
                  <c:v>3523670793.88201</c:v>
                </c:pt>
                <c:pt idx="110">
                  <c:v>4516735614.8928165</c:v>
                </c:pt>
                <c:pt idx="111">
                  <c:v>5747935891.2093248</c:v>
                </c:pt>
                <c:pt idx="112">
                  <c:v>7456828885.4003134</c:v>
                </c:pt>
                <c:pt idx="113">
                  <c:v>9748478701.8255577</c:v>
                </c:pt>
                <c:pt idx="114">
                  <c:v>12670157068.062826</c:v>
                </c:pt>
                <c:pt idx="115">
                  <c:v>16844594594.594593</c:v>
                </c:pt>
                <c:pt idx="116">
                  <c:v>22541484716.157207</c:v>
                </c:pt>
                <c:pt idx="117">
                  <c:v>29740698985.343857</c:v>
                </c:pt>
                <c:pt idx="118">
                  <c:v>39461034231.609612</c:v>
                </c:pt>
                <c:pt idx="119">
                  <c:v>51646284101.599243</c:v>
                </c:pt>
                <c:pt idx="120">
                  <c:v>65589307411.907654</c:v>
                </c:pt>
                <c:pt idx="121">
                  <c:v>83233908948.194656</c:v>
                </c:pt>
                <c:pt idx="122">
                  <c:v>104787018255.57809</c:v>
                </c:pt>
                <c:pt idx="123">
                  <c:v>133455497382.19896</c:v>
                </c:pt>
                <c:pt idx="124">
                  <c:v>176013513513.51352</c:v>
                </c:pt>
                <c:pt idx="125">
                  <c:v>223930131004.36682</c:v>
                </c:pt>
                <c:pt idx="126">
                  <c:v>298985343855.69336</c:v>
                </c:pt>
                <c:pt idx="127">
                  <c:v>417771303714.49384</c:v>
                </c:pt>
                <c:pt idx="128">
                  <c:v>607525870178.7395</c:v>
                </c:pt>
                <c:pt idx="129">
                  <c:v>908140947752.12646</c:v>
                </c:pt>
                <c:pt idx="130">
                  <c:v>1442072213500.7849</c:v>
                </c:pt>
                <c:pt idx="131">
                  <c:v>2412981744421.9067</c:v>
                </c:pt>
                <c:pt idx="132">
                  <c:v>2778010471204.1885</c:v>
                </c:pt>
                <c:pt idx="133">
                  <c:v>7081081081081.0811</c:v>
                </c:pt>
                <c:pt idx="134">
                  <c:v>22618705035971.223</c:v>
                </c:pt>
                <c:pt idx="135">
                  <c:v>22266065388951.523</c:v>
                </c:pt>
                <c:pt idx="136">
                  <c:v>35994173343044.43</c:v>
                </c:pt>
                <c:pt idx="137">
                  <c:v>48805268109125.117</c:v>
                </c:pt>
                <c:pt idx="138">
                  <c:v>58444714459295.266</c:v>
                </c:pt>
                <c:pt idx="139">
                  <c:v>64018838304552.586</c:v>
                </c:pt>
                <c:pt idx="140">
                  <c:v>61298174442190.672</c:v>
                </c:pt>
                <c:pt idx="141">
                  <c:v>57801047120418.852</c:v>
                </c:pt>
                <c:pt idx="142">
                  <c:v>52168918918918.914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32544"/>
        <c:axId val="75554816"/>
      </c:scatterChart>
      <c:valAx>
        <c:axId val="75532544"/>
        <c:scaling>
          <c:logBase val="10"/>
          <c:orientation val="minMax"/>
        </c:scaling>
        <c:delete val="1"/>
        <c:axPos val="b"/>
        <c:numFmt formatCode="0.0E+00" sourceLinked="0"/>
        <c:majorTickMark val="out"/>
        <c:minorTickMark val="none"/>
        <c:tickLblPos val="nextTo"/>
        <c:crossAx val="75554816"/>
        <c:crosses val="autoZero"/>
        <c:crossBetween val="midCat"/>
      </c:valAx>
      <c:valAx>
        <c:axId val="75554816"/>
        <c:scaling>
          <c:logBase val="10"/>
          <c:orientation val="minMax"/>
          <c:min val="100"/>
        </c:scaling>
        <c:delete val="1"/>
        <c:axPos val="l"/>
        <c:majorGridlines>
          <c:spPr>
            <a:ln>
              <a:noFill/>
            </a:ln>
          </c:spPr>
        </c:majorGridlines>
        <c:numFmt formatCode="0.0E+00" sourceLinked="0"/>
        <c:majorTickMark val="out"/>
        <c:minorTickMark val="none"/>
        <c:tickLblPos val="nextTo"/>
        <c:crossAx val="75532544"/>
        <c:crossesAt val="1.0000000000000002E-2"/>
        <c:crossBetween val="midCat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0"/>
        </a:srgbClr>
      </a:outerShdw>
    </a:effectLst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4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B767-08AB-4738-A5D9-8330FA61AEBF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7B2B-F50E-4FAC-8B1A-BFCC4E07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//upload.wikimedia.org/wikipedia/commons/0/00/Caesium-137_gamma_ray_NaI_scintillator_spectrum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nasledie.dubna.ru/pictures/2236_5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ucloserv.jinr.ru/index-e.htm" TargetMode="External"/><Relationship Id="rId13" Type="http://schemas.openxmlformats.org/officeDocument/2006/relationships/hyperlink" Target="http://flnp.jinr.ru/35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hyperlink" Target="http://phasotron.jinr.ru/index_eng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flnp.jinr.ru/34/" TargetMode="External"/><Relationship Id="rId5" Type="http://schemas.openxmlformats.org/officeDocument/2006/relationships/image" Target="../media/image8.gif"/><Relationship Id="rId10" Type="http://schemas.openxmlformats.org/officeDocument/2006/relationships/hyperlink" Target="http://159.93.28.88/u400m/index.html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159.93.28.88/u400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Beam test possibilities at JINR and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Fermilab</a:t>
            </a: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V.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Pronskikh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Fermilab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02/15/2012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Secondary neutron spectra of Mu2e </a:t>
            </a:r>
            <a:r>
              <a:rPr lang="en-US" sz="3200" dirty="0" smtClean="0"/>
              <a:t>PS coils</a:t>
            </a:r>
            <a:r>
              <a:rPr lang="en-US" sz="3200" dirty="0" smtClean="0"/>
              <a:t>, KVINTA and </a:t>
            </a:r>
            <a:r>
              <a:rPr lang="en-US" sz="3200" dirty="0"/>
              <a:t>GAMMA3 </a:t>
            </a:r>
            <a:r>
              <a:rPr lang="en-US" sz="3200" dirty="0" smtClean="0"/>
              <a:t>at 3 </a:t>
            </a:r>
            <a:r>
              <a:rPr lang="en-US" sz="3200" dirty="0" err="1" smtClean="0"/>
              <a:t>GeV</a:t>
            </a:r>
            <a:r>
              <a:rPr lang="en-US" sz="3200" dirty="0" smtClean="0"/>
              <a:t>, </a:t>
            </a:r>
            <a:r>
              <a:rPr lang="en-US" sz="3200" dirty="0" smtClean="0"/>
              <a:t>a Reactor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6" y="1523999"/>
            <a:ext cx="8373794" cy="50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475828" y="4068619"/>
            <a:ext cx="267286" cy="469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445834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Mu2e coils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72000" y="3581400"/>
            <a:ext cx="228600" cy="1133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4714648"/>
            <a:ext cx="212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KVINTA d at 3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29200" y="2457511"/>
            <a:ext cx="903850" cy="361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34085" y="2057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GAMMA3 d at 3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533249" y="1750553"/>
            <a:ext cx="0" cy="434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64924" y="5470994"/>
            <a:ext cx="1094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MeV</a:t>
            </a:r>
          </a:p>
          <a:p>
            <a:r>
              <a:rPr lang="en-US" dirty="0" smtClean="0"/>
              <a:t>spallation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95514" y="5371970"/>
            <a:ext cx="5345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47695"/>
              </p:ext>
            </p:extLst>
          </p:nvPr>
        </p:nvGraphicFramePr>
        <p:xfrm>
          <a:off x="1684606" y="1383253"/>
          <a:ext cx="639259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2438400" y="3048000"/>
            <a:ext cx="7620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4845" y="3750632"/>
            <a:ext cx="1847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Reactor spectrum</a:t>
            </a:r>
            <a:endParaRPr lang="en-US" dirty="0" smtClean="0"/>
          </a:p>
          <a:p>
            <a:r>
              <a:rPr lang="en-US" dirty="0" err="1" smtClean="0"/>
              <a:t>arb</a:t>
            </a:r>
            <a:r>
              <a:rPr lang="en-US" dirty="0" smtClean="0"/>
              <a:t>.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1" y="2110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Gamma-spectra of samples after</a:t>
            </a:r>
            <a:br>
              <a:rPr lang="en-US" dirty="0" smtClean="0"/>
            </a:br>
            <a:r>
              <a:rPr lang="en-US" dirty="0" smtClean="0"/>
              <a:t>two KVINTA irradiations (0.5+2.0 </a:t>
            </a:r>
            <a:r>
              <a:rPr lang="en-US" dirty="0" err="1" smtClean="0"/>
              <a:t>AGeV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0" y="1480066"/>
            <a:ext cx="4114800" cy="23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0" y="4026793"/>
            <a:ext cx="4244267" cy="245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0502" y="3761022"/>
            <a:ext cx="434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Al-27 sample 4 hours after end of irradiation</a:t>
            </a:r>
            <a:endParaRPr 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07" y="1456839"/>
            <a:ext cx="4225694" cy="244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8648" y="1214867"/>
            <a:ext cx="332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Cu/</a:t>
            </a:r>
            <a:r>
              <a:rPr lang="en-US" dirty="0" err="1" smtClean="0"/>
              <a:t>NbTi</a:t>
            </a:r>
            <a:r>
              <a:rPr lang="en-US" dirty="0" smtClean="0"/>
              <a:t> sample 20 min after EOB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502" y="1214867"/>
            <a:ext cx="443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Al-27 sample 0.5 hour after end of irradiation</a:t>
            </a:r>
            <a:endParaRPr lang="en-US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3" y="4045921"/>
            <a:ext cx="4267200" cy="24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1426" y="3762669"/>
            <a:ext cx="29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Cu/</a:t>
            </a:r>
            <a:r>
              <a:rPr lang="en-US" dirty="0" err="1" smtClean="0"/>
              <a:t>NbTi</a:t>
            </a:r>
            <a:r>
              <a:rPr lang="en-US" dirty="0" smtClean="0"/>
              <a:t> 8 h 25 min after EOB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Gamma-rays from Mg-27 decay.</a:t>
            </a:r>
            <a:br>
              <a:rPr lang="en-US" dirty="0" smtClean="0"/>
            </a:br>
            <a:r>
              <a:rPr lang="en-US" dirty="0" smtClean="0"/>
              <a:t>One more background.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6114"/>
            <a:ext cx="4295281" cy="245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38436"/>
            <a:ext cx="3810000" cy="25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905000" y="2438400"/>
            <a:ext cx="403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133600" y="2667000"/>
            <a:ext cx="38100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1639669"/>
            <a:ext cx="524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Al-27 sample after first KVINTA irradiation at 0.5 </a:t>
            </a:r>
            <a:r>
              <a:rPr lang="en-US" dirty="0" err="1" smtClean="0"/>
              <a:t>AGeV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1085"/>
            <a:ext cx="2743200" cy="206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67303" y="1962834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Mg-27 T</a:t>
            </a:r>
            <a:r>
              <a:rPr lang="en-US" sz="1200" dirty="0" smtClean="0"/>
              <a:t>1/2</a:t>
            </a:r>
            <a:r>
              <a:rPr lang="en-US" dirty="0" smtClean="0"/>
              <a:t> = 9.5 m</a:t>
            </a:r>
            <a:endParaRPr lang="en-US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14" y="4131840"/>
            <a:ext cx="3562350" cy="237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2065008" y="2909343"/>
            <a:ext cx="463632" cy="166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65008" y="2909343"/>
            <a:ext cx="2125992" cy="166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1535" y="3276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Na-24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3716179"/>
            <a:ext cx="424796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dirty="0" smtClean="0"/>
              <a:t>Channel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8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4" y="76200"/>
            <a:ext cx="8991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Target “GENERATOR” 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Phasotron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53890"/>
            <a:ext cx="3533775" cy="313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534890"/>
            <a:ext cx="1130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830290"/>
            <a:ext cx="9022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generator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64834" y="3897090"/>
            <a:ext cx="8687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</a:p>
          <a:p>
            <a:r>
              <a:rPr lang="en-US" dirty="0" smtClean="0"/>
              <a:t>dump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4799" y="4570794"/>
                <a:ext cx="7911461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Accelerator: </a:t>
                </a:r>
                <a:r>
                  <a:rPr lang="en-US" dirty="0" err="1" smtClean="0"/>
                  <a:t>Tp</a:t>
                </a:r>
                <a:r>
                  <a:rPr lang="en-US" dirty="0" smtClean="0"/>
                  <a:t>=660 MeV, </a:t>
                </a:r>
                <a:r>
                  <a:rPr lang="en-US" dirty="0" err="1" smtClean="0"/>
                  <a:t>Ip</a:t>
                </a:r>
                <a:r>
                  <a:rPr lang="en-US" dirty="0" smtClean="0"/>
                  <a:t>=~2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 extracted beam 10 ns bunches, 70 </a:t>
                </a:r>
                <a:r>
                  <a:rPr lang="en-US" dirty="0" err="1" smtClean="0"/>
                  <a:t>ms</a:t>
                </a:r>
                <a:r>
                  <a:rPr lang="en-US" dirty="0" smtClean="0"/>
                  <a:t> interval</a:t>
                </a:r>
              </a:p>
              <a:p>
                <a:endParaRPr lang="en-US" dirty="0" smtClean="0"/>
              </a:p>
              <a:p>
                <a:r>
                  <a:rPr lang="en-US" dirty="0" err="1" smtClean="0"/>
                  <a:t>Pb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Pb</a:t>
                </a:r>
                <a:r>
                  <a:rPr lang="en-US" dirty="0" smtClean="0"/>
                  <a:t>-Bi targets, l = 33 cm, D = 8 cm, beam spot ~ 2-3 cm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Actual intensity: 1.5E11 p/s,  duration of irradiations – several hours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Neutron flux on surface: 7E8 n/cm^2/s</a:t>
                </a:r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570794"/>
                <a:ext cx="7911461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616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 descr="C:\Users\vspron\Documents\work\dubna\phasotron\DSC007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205518" cy="31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Pulsed Fast Reactor IBR-2</a:t>
            </a:r>
            <a:endParaRPr lang="en-US" dirty="0"/>
          </a:p>
        </p:txBody>
      </p:sp>
      <p:pic>
        <p:nvPicPr>
          <p:cNvPr id="6146" name="Picture 2" descr="http://jinr.info/images/upload/large-gallery-1295883721-129769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3587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105400"/>
            <a:ext cx="64068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frequency 5 Hz, heat carrier – liquid Na, PuO2 fuel (82.5 kg)</a:t>
            </a:r>
          </a:p>
          <a:p>
            <a:r>
              <a:rPr lang="en-US" dirty="0" smtClean="0"/>
              <a:t>Peak power in pulse 1500 MW, thermal power 2 MW,</a:t>
            </a:r>
          </a:p>
          <a:p>
            <a:r>
              <a:rPr lang="en-US" dirty="0" smtClean="0"/>
              <a:t>Neutron flux from the moderator surface: average: 1E13 n/cm^2/s</a:t>
            </a:r>
          </a:p>
          <a:p>
            <a:r>
              <a:rPr lang="en-US" dirty="0" smtClean="0"/>
              <a:t>                                                        maximum in pulse: 1E16 n/cm^2/s</a:t>
            </a:r>
          </a:p>
          <a:p>
            <a:r>
              <a:rPr lang="en-US" dirty="0" smtClean="0"/>
              <a:t>En &gt; 100 </a:t>
            </a:r>
            <a:r>
              <a:rPr lang="en-US" dirty="0" err="1" smtClean="0"/>
              <a:t>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Potential </a:t>
            </a:r>
            <a:r>
              <a:rPr lang="en-US" sz="3600" dirty="0" err="1">
                <a:solidFill>
                  <a:srgbClr val="FF0000"/>
                </a:solidFill>
                <a:latin typeface="Comic Sans MS" pitchFamily="66" charset="0"/>
              </a:rPr>
              <a:t>Fermilab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 Irradiation Facilities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64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Meson Test Beam Primary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Line (protons)</a:t>
            </a:r>
          </a:p>
          <a:p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b="1" dirty="0" err="1">
                <a:solidFill>
                  <a:schemeClr val="tx2"/>
                </a:solidFill>
                <a:latin typeface="Comic Sans MS" pitchFamily="66" charset="0"/>
              </a:rPr>
              <a:t>Muon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Test Area (MTA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) (protons)</a:t>
            </a:r>
          </a:p>
          <a:p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Neutron Therapy Facility (NTF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) (neutrons)</a:t>
            </a:r>
          </a:p>
          <a:p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ES&amp;H Instrumentation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Group (gamma, neutrons)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MI Collimator</a:t>
            </a:r>
            <a:endParaRPr lang="en-US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410" y="6324600"/>
            <a:ext cx="252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talk of Eric </a:t>
            </a:r>
            <a:r>
              <a:rPr lang="en-US" dirty="0" err="1" smtClean="0"/>
              <a:t>Ramberg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Meson Test Beam Primary Line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Fermilab</a:t>
            </a:r>
            <a:r>
              <a:rPr lang="en-US" sz="2400" dirty="0"/>
              <a:t> </a:t>
            </a:r>
            <a:r>
              <a:rPr lang="en-US" sz="2400" dirty="0" smtClean="0"/>
              <a:t>Test </a:t>
            </a:r>
            <a:r>
              <a:rPr lang="en-US" sz="2400" dirty="0"/>
              <a:t>Beam </a:t>
            </a:r>
            <a:r>
              <a:rPr lang="en-US" sz="2400" dirty="0" smtClean="0"/>
              <a:t>Facility is at the end of </a:t>
            </a:r>
            <a:r>
              <a:rPr lang="en-US" sz="2400" dirty="0" err="1"/>
              <a:t>MTest</a:t>
            </a:r>
            <a:r>
              <a:rPr lang="en-US" sz="2400" dirty="0"/>
              <a:t> </a:t>
            </a:r>
            <a:r>
              <a:rPr lang="en-US" sz="2400" dirty="0" err="1" smtClean="0"/>
              <a:t>beamline</a:t>
            </a:r>
            <a:endParaRPr lang="en-US" sz="2400" dirty="0" smtClean="0"/>
          </a:p>
          <a:p>
            <a:r>
              <a:rPr lang="en-US" sz="2400" dirty="0" smtClean="0"/>
              <a:t>120 </a:t>
            </a:r>
            <a:r>
              <a:rPr lang="en-US" sz="2400" dirty="0" err="1" smtClean="0"/>
              <a:t>GeV</a:t>
            </a:r>
            <a:r>
              <a:rPr lang="en-US" sz="2400" dirty="0" smtClean="0"/>
              <a:t> primary protons</a:t>
            </a:r>
          </a:p>
          <a:p>
            <a:r>
              <a:rPr lang="en-US" sz="2400" dirty="0" smtClean="0"/>
              <a:t>Flux 1.5E11 protons/spill, 1 spill/minute 4 sec long,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12 hours/day</a:t>
            </a:r>
          </a:p>
          <a:p>
            <a:r>
              <a:rPr lang="en-US" sz="2400" dirty="0" smtClean="0"/>
              <a:t>Beam spot size 1 cm^2</a:t>
            </a:r>
          </a:p>
          <a:p>
            <a:r>
              <a:rPr lang="en-US" sz="2400" dirty="0" smtClean="0"/>
              <a:t>Gap M01 in </a:t>
            </a:r>
            <a:r>
              <a:rPr lang="en-US" sz="2400" dirty="0" err="1" smtClean="0"/>
              <a:t>beampipe</a:t>
            </a:r>
            <a:r>
              <a:rPr lang="en-US" sz="2400" dirty="0" smtClean="0"/>
              <a:t> before</a:t>
            </a:r>
          </a:p>
          <a:p>
            <a:pPr marL="0" indent="0">
              <a:buNone/>
            </a:pPr>
            <a:r>
              <a:rPr lang="en-US" sz="2400" dirty="0" smtClean="0"/>
              <a:t>it hits the first attenuator</a:t>
            </a:r>
          </a:p>
          <a:p>
            <a:r>
              <a:rPr lang="en-US" sz="2400" dirty="0" smtClean="0"/>
              <a:t>Gap is 15 cm long</a:t>
            </a:r>
          </a:p>
          <a:p>
            <a:r>
              <a:rPr lang="en-US" sz="2400" dirty="0" smtClean="0"/>
              <a:t>SEM flux monitor upstream</a:t>
            </a:r>
          </a:p>
          <a:p>
            <a:r>
              <a:rPr lang="en-US" sz="2400" dirty="0" smtClean="0"/>
              <a:t>MOU submitting necessary</a:t>
            </a:r>
            <a:endParaRPr lang="en-US" sz="2400" dirty="0"/>
          </a:p>
        </p:txBody>
      </p:sp>
      <p:pic>
        <p:nvPicPr>
          <p:cNvPr id="4" name="Picture 3" descr="Macintosh HD:Users:ramberg:Desktop:Screen shot 2011-01-25 at 4.11.22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52800"/>
            <a:ext cx="3937000" cy="28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8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Muon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 Test Area (MTA)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32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At the end of </a:t>
            </a:r>
            <a:r>
              <a:rPr lang="en-US" sz="2400" dirty="0" err="1" smtClean="0"/>
              <a:t>Linac</a:t>
            </a:r>
            <a:endParaRPr lang="en-US" sz="2400" dirty="0" smtClean="0"/>
          </a:p>
          <a:p>
            <a:r>
              <a:rPr lang="en-US" sz="2400" dirty="0" smtClean="0"/>
              <a:t>Area not yet approved to take</a:t>
            </a:r>
          </a:p>
          <a:p>
            <a:pPr marL="0" indent="0">
              <a:buNone/>
            </a:pPr>
            <a:r>
              <a:rPr lang="en-US" sz="2400" dirty="0" smtClean="0"/>
              <a:t>primary </a:t>
            </a:r>
            <a:r>
              <a:rPr lang="en-US" sz="2400" dirty="0" err="1" smtClean="0"/>
              <a:t>Linac</a:t>
            </a:r>
            <a:r>
              <a:rPr lang="en-US" sz="2400" dirty="0" smtClean="0"/>
              <a:t> beam</a:t>
            </a:r>
          </a:p>
          <a:p>
            <a:r>
              <a:rPr lang="en-US" sz="2400" dirty="0" smtClean="0"/>
              <a:t>Approved for 100% and 0%</a:t>
            </a:r>
          </a:p>
          <a:p>
            <a:pPr marL="0" indent="0">
              <a:buNone/>
            </a:pPr>
            <a:r>
              <a:rPr lang="en-US" sz="2400" dirty="0" smtClean="0"/>
              <a:t>transmission experiments</a:t>
            </a:r>
          </a:p>
          <a:p>
            <a:r>
              <a:rPr lang="en-US" sz="2400" dirty="0" smtClean="0"/>
              <a:t>Up to 5E12 protons/60us bursts</a:t>
            </a:r>
          </a:p>
          <a:p>
            <a:r>
              <a:rPr lang="en-US" sz="2400" dirty="0" smtClean="0"/>
              <a:t>One burst per minute</a:t>
            </a:r>
          </a:p>
          <a:p>
            <a:r>
              <a:rPr lang="en-US" sz="2400" dirty="0" smtClean="0"/>
              <a:t>When the </a:t>
            </a:r>
            <a:r>
              <a:rPr lang="en-US" sz="2400" dirty="0" err="1" smtClean="0"/>
              <a:t>beamstop</a:t>
            </a:r>
            <a:r>
              <a:rPr lang="en-US" sz="2400" dirty="0" smtClean="0"/>
              <a:t> is closed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– 5E13 protons/minute</a:t>
            </a:r>
          </a:p>
          <a:p>
            <a:r>
              <a:rPr lang="en-US" sz="2400" dirty="0" smtClean="0"/>
              <a:t>Radiation safety guidelines are not explicit about thin foils</a:t>
            </a:r>
          </a:p>
          <a:p>
            <a:r>
              <a:rPr lang="en-US" sz="2400" dirty="0" smtClean="0"/>
              <a:t>Probably MOU is needed</a:t>
            </a:r>
            <a:endParaRPr lang="en-US" sz="2400" dirty="0"/>
          </a:p>
        </p:txBody>
      </p:sp>
      <p:pic>
        <p:nvPicPr>
          <p:cNvPr id="4" name="Picture 3" descr="Macintosh HD:Users:ramberg:Desktop:Screen shot 2011-01-25 at 4.29.48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3991450" cy="3657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6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Neutron Therapy Facility (NTF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middle of the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err="1" smtClean="0"/>
              <a:t>Linac</a:t>
            </a:r>
            <a:r>
              <a:rPr lang="en-US" dirty="0" smtClean="0"/>
              <a:t> pulses at 66 MeV</a:t>
            </a:r>
          </a:p>
          <a:p>
            <a:r>
              <a:rPr lang="en-US" dirty="0" smtClean="0"/>
              <a:t>Be or gold target</a:t>
            </a:r>
          </a:p>
          <a:p>
            <a:r>
              <a:rPr lang="en-US" dirty="0" smtClean="0"/>
              <a:t>Fast neutrons (average En=10 MeV)</a:t>
            </a:r>
          </a:p>
          <a:p>
            <a:r>
              <a:rPr lang="en-US" dirty="0" smtClean="0"/>
              <a:t>1E6 neutrons per pulse with 10 Hz</a:t>
            </a:r>
          </a:p>
          <a:p>
            <a:r>
              <a:rPr lang="en-US" dirty="0" smtClean="0"/>
              <a:t>Irradiations last minutes</a:t>
            </a:r>
          </a:p>
          <a:p>
            <a:r>
              <a:rPr lang="en-US" dirty="0" smtClean="0"/>
              <a:t>Has been used for experimental tests</a:t>
            </a:r>
          </a:p>
          <a:p>
            <a:r>
              <a:rPr lang="en-US" dirty="0" smtClean="0"/>
              <a:t>Limited access points</a:t>
            </a:r>
          </a:p>
          <a:p>
            <a:r>
              <a:rPr lang="en-US" dirty="0" smtClean="0"/>
              <a:t>Long term irradiations are not typically supported</a:t>
            </a:r>
          </a:p>
          <a:p>
            <a:endParaRPr lang="en-US" dirty="0"/>
          </a:p>
        </p:txBody>
      </p:sp>
      <p:pic>
        <p:nvPicPr>
          <p:cNvPr id="4" name="Picture 3" descr="Macintosh HD:Users:ramberg:Desktop:nt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8288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3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ES&amp;H Instrumentation Group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14148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Facility for calibration of radiation monitors</a:t>
            </a:r>
          </a:p>
          <a:p>
            <a:r>
              <a:rPr lang="en-US" dirty="0" smtClean="0"/>
              <a:t>Has 3 rooms where detectors can be placed next to the source or several meters away</a:t>
            </a:r>
          </a:p>
          <a:p>
            <a:r>
              <a:rPr lang="en-US" dirty="0" smtClean="0"/>
              <a:t>Cs-137 (200 </a:t>
            </a:r>
            <a:r>
              <a:rPr lang="en-US" dirty="0" err="1" smtClean="0"/>
              <a:t>Ci</a:t>
            </a:r>
            <a:r>
              <a:rPr lang="en-US" dirty="0" smtClean="0"/>
              <a:t>), 3E6 </a:t>
            </a:r>
            <a:r>
              <a:rPr lang="en-US" dirty="0" err="1" smtClean="0"/>
              <a:t>phot</a:t>
            </a:r>
            <a:r>
              <a:rPr lang="en-US" dirty="0" smtClean="0"/>
              <a:t>/cm^2/s at 30 cm           (7 </a:t>
            </a:r>
            <a:r>
              <a:rPr lang="en-US" dirty="0" err="1" smtClean="0"/>
              <a:t>Gy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) (up to 1.4E5 /cm^2/s Mu2e @DS)</a:t>
            </a:r>
            <a:endParaRPr lang="en-US" dirty="0"/>
          </a:p>
          <a:p>
            <a:r>
              <a:rPr lang="en-US" dirty="0"/>
              <a:t>241</a:t>
            </a:r>
            <a:r>
              <a:rPr lang="en-US" dirty="0" smtClean="0"/>
              <a:t>Am+Be neutron</a:t>
            </a:r>
          </a:p>
          <a:p>
            <a:pPr marL="0" indent="0">
              <a:buNone/>
            </a:pPr>
            <a:r>
              <a:rPr lang="en-US" dirty="0" smtClean="0"/>
              <a:t>source (En=4.5 MeV)</a:t>
            </a:r>
          </a:p>
          <a:p>
            <a:pPr marL="0" indent="0">
              <a:buNone/>
            </a:pPr>
            <a:r>
              <a:rPr lang="en-US" dirty="0" smtClean="0"/>
              <a:t>6E7 n/s -&gt; 5500 n/cm^2/s</a:t>
            </a:r>
          </a:p>
          <a:p>
            <a:pPr marL="0" indent="0">
              <a:buNone/>
            </a:pPr>
            <a:r>
              <a:rPr lang="en-US" dirty="0" smtClean="0"/>
              <a:t>at 30 cm from source</a:t>
            </a:r>
          </a:p>
          <a:p>
            <a:pPr marL="0" indent="0">
              <a:buNone/>
            </a:pPr>
            <a:r>
              <a:rPr lang="en-US" dirty="0" smtClean="0"/>
              <a:t>Mu2e@DS 105000 n/cm^2/s</a:t>
            </a:r>
          </a:p>
          <a:p>
            <a:r>
              <a:rPr lang="en-US" dirty="0" smtClean="0"/>
              <a:t>Closer source-to-sample</a:t>
            </a:r>
          </a:p>
          <a:p>
            <a:pPr marL="0" indent="0">
              <a:buNone/>
            </a:pPr>
            <a:r>
              <a:rPr lang="en-US" dirty="0" smtClean="0"/>
              <a:t>distances are allowed</a:t>
            </a:r>
            <a:endParaRPr lang="en-US" dirty="0"/>
          </a:p>
        </p:txBody>
      </p:sp>
      <p:pic>
        <p:nvPicPr>
          <p:cNvPr id="3074" name="Picture 2" descr="File:Caesium-137 gamma ray NaI scintillator spect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84" y="3370555"/>
            <a:ext cx="2057400" cy="12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352800"/>
            <a:ext cx="1447800" cy="139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9859" y="3387571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Mu2e@DS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gamma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07" y="4876801"/>
            <a:ext cx="347889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56018" y="4953000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Mu2e@DS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neutrons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62256" y="3679958"/>
            <a:ext cx="0" cy="9121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64389" y="5867400"/>
            <a:ext cx="0" cy="376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Outline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JINR: Accelerator and reactor park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Nuclotron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Phasotron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, PFR-II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Neutron production targets at JINR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GAMMA-3, KVINTA, GENERATOR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Beam tests on December 2011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First observations related to Mu2e backgrounds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Irradiation facilities at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Fermilab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MTest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/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Muon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Test Area,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Neutron Therapy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ES&amp;H 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Instrumentation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MI Collimator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Collimator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1" y="1676400"/>
            <a:ext cx="30315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6" y="4419600"/>
            <a:ext cx="2992169" cy="22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4008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B.C.Brown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details of irradiation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3070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6771" y="3986963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unshielded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8696" y="1527462"/>
            <a:ext cx="30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1.2E12 protons on collimator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71" y="1896794"/>
            <a:ext cx="3713791" cy="406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2655" y="5974080"/>
            <a:ext cx="224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8.8E7-2.2E7 n/cm^2/s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26" y="76200"/>
            <a:ext cx="82296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199804"/>
                  </p:ext>
                </p:extLst>
              </p:nvPr>
            </p:nvGraphicFramePr>
            <p:xfrm>
              <a:off x="1036006" y="3657600"/>
              <a:ext cx="7117394" cy="292608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214676"/>
                    <a:gridCol w="980569"/>
                    <a:gridCol w="1026549"/>
                    <a:gridCol w="1600200"/>
                    <a:gridCol w="1295400"/>
                  </a:tblGrid>
                  <a:tr h="43971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Facility</a:t>
                          </a:r>
                          <a:endParaRPr lang="en-US" sz="12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Particle</a:t>
                          </a:r>
                          <a:endParaRPr lang="en-US" sz="12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Energy</a:t>
                          </a:r>
                          <a:endParaRPr lang="en-US" sz="12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Fluence </a:t>
                          </a:r>
                          <a:endParaRPr lang="en-US" sz="12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Beam size</a:t>
                          </a:r>
                          <a:endParaRPr lang="en-US" sz="12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MTest</a:t>
                          </a:r>
                          <a:r>
                            <a:rPr lang="en-US" sz="1600" dirty="0">
                              <a:effectLst/>
                            </a:rPr>
                            <a:t> in (M01)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Proton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120 GeV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 x 10</a:t>
                          </a:r>
                          <a:r>
                            <a:rPr lang="en-US" sz="1600" baseline="30000">
                              <a:effectLst/>
                            </a:rPr>
                            <a:t>12</a:t>
                          </a:r>
                          <a:r>
                            <a:rPr lang="en-US" sz="1600">
                              <a:effectLst/>
                            </a:rPr>
                            <a:t> / hour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 ~ 1 cm</a:t>
                          </a:r>
                          <a:r>
                            <a:rPr lang="en-US" sz="1600" baseline="300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Muon</a:t>
                          </a:r>
                          <a:r>
                            <a:rPr lang="en-US" sz="1600" dirty="0">
                              <a:effectLst/>
                            </a:rPr>
                            <a:t> Test Area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Proton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400 MeV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&lt; 3 x 10</a:t>
                          </a:r>
                          <a:r>
                            <a:rPr lang="en-US" sz="1600" baseline="30000">
                              <a:effectLst/>
                            </a:rPr>
                            <a:t>14</a:t>
                          </a:r>
                          <a:r>
                            <a:rPr lang="en-US" sz="1600">
                              <a:effectLst/>
                            </a:rPr>
                            <a:t>/hour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 1 cm</a:t>
                          </a:r>
                          <a:r>
                            <a:rPr lang="en-US" sz="1600" baseline="300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Neutron Therapy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Neutron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~10 MeV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~6 x 10</a:t>
                          </a:r>
                          <a:r>
                            <a:rPr lang="en-US" sz="1600" baseline="30000" dirty="0">
                              <a:effectLst/>
                            </a:rPr>
                            <a:t>8</a:t>
                          </a:r>
                          <a:r>
                            <a:rPr lang="en-US" sz="1600" dirty="0">
                              <a:effectLst/>
                            </a:rPr>
                            <a:t>/minute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~(10 cm)</a:t>
                          </a:r>
                          <a:r>
                            <a:rPr lang="en-US" sz="1600" baseline="300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ES&amp;H Instrumentation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Gamma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0.6 MeV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&lt; 2.7 x 10</a:t>
                          </a:r>
                          <a:r>
                            <a:rPr lang="en-US" sz="1600" baseline="30000" dirty="0">
                              <a:effectLst/>
                            </a:rPr>
                            <a:t>16</a:t>
                          </a:r>
                          <a:r>
                            <a:rPr lang="en-US" sz="1600" dirty="0">
                              <a:effectLst/>
                            </a:rPr>
                            <a:t>/hour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     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Neutron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~5 MeV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~2 x 10</a:t>
                          </a:r>
                          <a:r>
                            <a:rPr lang="en-US" sz="1600" baseline="30000" dirty="0">
                              <a:effectLst/>
                            </a:rPr>
                            <a:t>11</a:t>
                          </a:r>
                          <a:r>
                            <a:rPr lang="en-US" sz="1600" dirty="0">
                              <a:effectLst/>
                            </a:rPr>
                            <a:t>/hour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     4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MI Collimator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Neutron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spallation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~5.3E9/minute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~</a:t>
                          </a:r>
                          <a:r>
                            <a:rPr lang="en-US" sz="1600" baseline="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 1 cm</a:t>
                          </a:r>
                          <a:r>
                            <a:rPr lang="en-US" sz="1600" baseline="30000" dirty="0" smtClean="0">
                              <a:effectLst/>
                            </a:rPr>
                            <a:t>2</a:t>
                          </a:r>
                          <a:endParaRPr lang="en-US" sz="1600" dirty="0" smtClean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199804"/>
                  </p:ext>
                </p:extLst>
              </p:nvPr>
            </p:nvGraphicFramePr>
            <p:xfrm>
              <a:off x="1036006" y="3657600"/>
              <a:ext cx="7117394" cy="292608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2214676"/>
                    <a:gridCol w="980569"/>
                    <a:gridCol w="1026549"/>
                    <a:gridCol w="1600200"/>
                    <a:gridCol w="1295400"/>
                  </a:tblGrid>
                  <a:tr h="43971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Facility</a:t>
                          </a:r>
                          <a:endParaRPr lang="en-US" sz="12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Particle</a:t>
                          </a:r>
                          <a:endParaRPr lang="en-US" sz="12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Energy</a:t>
                          </a:r>
                          <a:endParaRPr lang="en-US" sz="12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Fluence </a:t>
                          </a:r>
                          <a:endParaRPr lang="en-US" sz="12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Beam size</a:t>
                          </a:r>
                          <a:endParaRPr lang="en-US" sz="12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MTest</a:t>
                          </a:r>
                          <a:r>
                            <a:rPr lang="en-US" sz="1600" dirty="0">
                              <a:effectLst/>
                            </a:rPr>
                            <a:t> in (M01)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Proton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120 GeV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9 x 10</a:t>
                          </a:r>
                          <a:r>
                            <a:rPr lang="en-US" sz="1600" baseline="30000">
                              <a:effectLst/>
                            </a:rPr>
                            <a:t>12</a:t>
                          </a:r>
                          <a:r>
                            <a:rPr lang="en-US" sz="1600">
                              <a:effectLst/>
                            </a:rPr>
                            <a:t> / hour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 ~ 1 cm</a:t>
                          </a:r>
                          <a:r>
                            <a:rPr lang="en-US" sz="1600" baseline="300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</a:rPr>
                            <a:t>Muon</a:t>
                          </a:r>
                          <a:r>
                            <a:rPr lang="en-US" sz="1600" dirty="0">
                              <a:effectLst/>
                            </a:rPr>
                            <a:t> Test Area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Proton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400 MeV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&lt; 3 x 10</a:t>
                          </a:r>
                          <a:r>
                            <a:rPr lang="en-US" sz="1600" baseline="30000">
                              <a:effectLst/>
                            </a:rPr>
                            <a:t>14</a:t>
                          </a:r>
                          <a:r>
                            <a:rPr lang="en-US" sz="1600">
                              <a:effectLst/>
                            </a:rPr>
                            <a:t>/hour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 1 cm</a:t>
                          </a:r>
                          <a:r>
                            <a:rPr lang="en-US" sz="1600" baseline="300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Neutron Therapy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Neutron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~10 MeV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~6 x 10</a:t>
                          </a:r>
                          <a:r>
                            <a:rPr lang="en-US" sz="1600" baseline="30000" dirty="0">
                              <a:effectLst/>
                            </a:rPr>
                            <a:t>8</a:t>
                          </a:r>
                          <a:r>
                            <a:rPr lang="en-US" sz="1600" dirty="0">
                              <a:effectLst/>
                            </a:rPr>
                            <a:t>/minute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~(10 cm)</a:t>
                          </a:r>
                          <a:r>
                            <a:rPr lang="en-US" sz="1600" baseline="300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ES&amp;H Instrumentation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Gamma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0.6 MeV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&lt; 2.7 x 10</a:t>
                          </a:r>
                          <a:r>
                            <a:rPr lang="en-US" sz="1600" baseline="30000" dirty="0">
                              <a:effectLst/>
                            </a:rPr>
                            <a:t>16</a:t>
                          </a:r>
                          <a:r>
                            <a:rPr lang="en-US" sz="1600" dirty="0">
                              <a:effectLst/>
                            </a:rPr>
                            <a:t>/hour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48826" t="-423077" b="-224615"/>
                          </a:stretch>
                        </a:blipFill>
                      </a:tcPr>
                    </a:tc>
                  </a:tr>
                  <a:tr h="399738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Neutron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~5 MeV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~2 x 10</a:t>
                          </a:r>
                          <a:r>
                            <a:rPr lang="en-US" sz="1600" baseline="30000" dirty="0">
                              <a:effectLst/>
                            </a:rPr>
                            <a:t>11</a:t>
                          </a:r>
                          <a:r>
                            <a:rPr lang="en-US" sz="1600" dirty="0">
                              <a:effectLst/>
                            </a:rPr>
                            <a:t>/hour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48826" t="-515152" b="-121212"/>
                          </a:stretch>
                        </a:blipFill>
                      </a:tcPr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MI Collimator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Neutron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spallation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~5.3E9/minute</a:t>
                          </a:r>
                          <a:endParaRPr lang="en-US" sz="1600" dirty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~</a:t>
                          </a:r>
                          <a:r>
                            <a:rPr lang="en-US" sz="1600" baseline="0" dirty="0" smtClean="0">
                              <a:effectLst/>
                              <a:latin typeface="Cambria"/>
                              <a:ea typeface="Cambria"/>
                              <a:cs typeface="Times New Roman"/>
                            </a:rPr>
                            <a:t> 1 cm</a:t>
                          </a:r>
                          <a:r>
                            <a:rPr lang="en-US" sz="1600" baseline="30000" dirty="0" smtClean="0">
                              <a:effectLst/>
                            </a:rPr>
                            <a:t>2</a:t>
                          </a:r>
                          <a:endParaRPr lang="en-US" sz="1600" dirty="0" smtClean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  <a:latin typeface="Cambria"/>
                            <a:ea typeface="Cambria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931606" y="3276600"/>
            <a:ext cx="100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Fermilab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306100"/>
              </p:ext>
            </p:extLst>
          </p:nvPr>
        </p:nvGraphicFramePr>
        <p:xfrm>
          <a:off x="838200" y="1219200"/>
          <a:ext cx="7696200" cy="20386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9433"/>
                <a:gridCol w="1087507"/>
                <a:gridCol w="1895060"/>
                <a:gridCol w="1981200"/>
                <a:gridCol w="1143000"/>
              </a:tblGrid>
              <a:tr h="4397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Facility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Particle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Energy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Fluence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Beam size</a:t>
                      </a:r>
                      <a:endParaRPr lang="en-US" sz="1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97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GAMMA-3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Neutron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Spallation, &lt; ~1 </a:t>
                      </a:r>
                      <a:r>
                        <a:rPr lang="en-US" sz="1600" dirty="0" err="1" smtClean="0">
                          <a:effectLst/>
                        </a:rPr>
                        <a:t>GeV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~6E8/ minute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cm</a:t>
                      </a:r>
                      <a:r>
                        <a:rPr lang="en-US" sz="1600" baseline="30000" dirty="0" smtClean="0">
                          <a:effectLst/>
                        </a:rPr>
                        <a:t>2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997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KVINTA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Neutron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Spallation, &lt; ~1 </a:t>
                      </a:r>
                      <a:r>
                        <a:rPr lang="en-US" sz="1600" dirty="0" err="1" smtClean="0">
                          <a:effectLst/>
                        </a:rPr>
                        <a:t>GeV</a:t>
                      </a:r>
                      <a:endParaRPr lang="en-US" sz="16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~6E8 /minute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cm</a:t>
                      </a:r>
                      <a:r>
                        <a:rPr lang="en-US" sz="1600" baseline="30000" dirty="0" smtClean="0">
                          <a:effectLst/>
                        </a:rPr>
                        <a:t>2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997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GENERATOR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Neutron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Spallation, &lt; 0.6 </a:t>
                      </a:r>
                      <a:r>
                        <a:rPr lang="en-US" sz="1600" dirty="0" err="1" smtClean="0">
                          <a:effectLst/>
                        </a:rPr>
                        <a:t>GeV</a:t>
                      </a:r>
                      <a:endParaRPr lang="en-US" sz="16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~4E10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/minute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cm</a:t>
                      </a:r>
                      <a:r>
                        <a:rPr lang="en-US" sz="1600" baseline="30000" dirty="0" smtClean="0">
                          <a:effectLst/>
                        </a:rPr>
                        <a:t>2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997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IBR-2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Neutron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&gt;100 </a:t>
                      </a:r>
                      <a:r>
                        <a:rPr lang="en-US" sz="1600" dirty="0" err="1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keV</a:t>
                      </a:r>
                      <a:endParaRPr lang="en-US" sz="16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~6E14/minute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 cm</a:t>
                      </a:r>
                      <a:r>
                        <a:rPr lang="en-US" sz="1600" baseline="30000" dirty="0" smtClean="0">
                          <a:effectLst/>
                        </a:rPr>
                        <a:t>2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84165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JINR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Joint Institute for Nuclear Research,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Dubna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088784" cy="46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 descr="http://jinr.ru/img_sections/image/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362200" cy="16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Rectangle 1023"/>
          <p:cNvSpPr/>
          <p:nvPr/>
        </p:nvSpPr>
        <p:spPr>
          <a:xfrm>
            <a:off x="6452290" y="3809570"/>
            <a:ext cx="164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26 March 1956 </a:t>
            </a:r>
            <a:endParaRPr lang="en-US" dirty="0"/>
          </a:p>
        </p:txBody>
      </p:sp>
      <p:pic>
        <p:nvPicPr>
          <p:cNvPr id="1064" name="Picture 40" descr="http://nasledie.dubna.ru/pictures/i_2236_5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00852"/>
            <a:ext cx="1276350" cy="14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69" y="4572000"/>
            <a:ext cx="1529814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JINR basic facilities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9" name="Picture 1" descr="Nuclot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7" y="1905000"/>
            <a:ext cx="2590800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590800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_400_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590800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B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68554"/>
            <a:ext cx="2590800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hasot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65594"/>
            <a:ext cx="2590800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R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1" y="4343400"/>
            <a:ext cx="2590800" cy="18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3728" y="3810000"/>
            <a:ext cx="119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hlinkClick r:id="rId8"/>
              </a:rPr>
              <a:t>Nuclotron</a:t>
            </a:r>
            <a:r>
              <a:rPr lang="en-US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8297" y="3801577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9"/>
              </a:rPr>
              <a:t>U 400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086600" y="3821257"/>
            <a:ext cx="910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  <a:hlinkClick r:id="rId10"/>
              </a:rPr>
              <a:t>U 400 М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5148" y="6242358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1"/>
              </a:rPr>
              <a:t>IBR-2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267200" y="6242812"/>
            <a:ext cx="121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hlinkClick r:id="rId12"/>
              </a:rPr>
              <a:t>Phasotron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29394" y="619575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13"/>
              </a:rPr>
              <a:t>IREN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Nuclotron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- superconducting synchrotron</a:t>
            </a:r>
          </a:p>
        </p:txBody>
      </p:sp>
      <p:pic>
        <p:nvPicPr>
          <p:cNvPr id="7170" name="Picture 2" descr="http://nucloserv.jinr.ru/text/2004/nuclotron_overview.files/lhe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7" y="1600200"/>
            <a:ext cx="4724400" cy="32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06237"/>
              </p:ext>
            </p:extLst>
          </p:nvPr>
        </p:nvGraphicFramePr>
        <p:xfrm>
          <a:off x="5486400" y="1722112"/>
          <a:ext cx="3442281" cy="4649842"/>
        </p:xfrm>
        <a:graphic>
          <a:graphicData uri="http://schemas.openxmlformats.org/drawingml/2006/table">
            <a:tbl>
              <a:tblPr/>
              <a:tblGrid>
                <a:gridCol w="1147427"/>
                <a:gridCol w="1147427"/>
                <a:gridCol w="1147427"/>
              </a:tblGrid>
              <a:tr h="446222">
                <a:tc>
                  <a:txBody>
                    <a:bodyPr/>
                    <a:lstStyle/>
                    <a:p>
                      <a:r>
                        <a:rPr lang="en-US" sz="1300" dirty="0"/>
                        <a:t>Accelerated particles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Intensity charge/pulse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Pulse duration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/>
                        <a:t>p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1.5·10</a:t>
                      </a:r>
                      <a:r>
                        <a:rPr lang="en-US" sz="1300" baseline="30000"/>
                        <a:t>14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500µs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/>
                        <a:t>d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1.0·10</a:t>
                      </a:r>
                      <a:r>
                        <a:rPr lang="en-US" sz="1300" baseline="30000"/>
                        <a:t>14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500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4</a:t>
                      </a:r>
                      <a:r>
                        <a:rPr lang="en-US" sz="1300"/>
                        <a:t>He</a:t>
                      </a:r>
                      <a:r>
                        <a:rPr lang="en-US" sz="1300" baseline="30000"/>
                        <a:t>2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1.0·10</a:t>
                      </a:r>
                      <a:r>
                        <a:rPr lang="en-US" sz="1300" baseline="30000"/>
                        <a:t>13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500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3</a:t>
                      </a:r>
                      <a:r>
                        <a:rPr lang="en-US" sz="1300"/>
                        <a:t>He</a:t>
                      </a:r>
                      <a:r>
                        <a:rPr lang="en-US" sz="1300" baseline="30000"/>
                        <a:t>2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3.5·10</a:t>
                      </a:r>
                      <a:r>
                        <a:rPr lang="en-US" sz="1300" baseline="30000"/>
                        <a:t>11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500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 dirty="0"/>
                        <a:t>7</a:t>
                      </a:r>
                      <a:r>
                        <a:rPr lang="en-US" sz="1300" dirty="0"/>
                        <a:t>Li</a:t>
                      </a:r>
                      <a:r>
                        <a:rPr lang="en-US" sz="1300" baseline="30000" dirty="0"/>
                        <a:t>3</a:t>
                      </a:r>
                      <a:endParaRPr lang="en-US" sz="1300" dirty="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5·10</a:t>
                      </a:r>
                      <a:r>
                        <a:rPr lang="en-US" sz="1300" baseline="30000"/>
                        <a:t>10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15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6</a:t>
                      </a:r>
                      <a:r>
                        <a:rPr lang="en-US" sz="1300"/>
                        <a:t>Li</a:t>
                      </a:r>
                      <a:r>
                        <a:rPr lang="en-US" sz="1300" baseline="30000"/>
                        <a:t>3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3·10</a:t>
                      </a:r>
                      <a:r>
                        <a:rPr lang="en-US" sz="1300" baseline="30000"/>
                        <a:t>9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15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12</a:t>
                      </a:r>
                      <a:r>
                        <a:rPr lang="en-US" sz="1300"/>
                        <a:t>C</a:t>
                      </a:r>
                      <a:r>
                        <a:rPr lang="en-US" sz="1300" baseline="30000"/>
                        <a:t>6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6.5·10</a:t>
                      </a:r>
                      <a:r>
                        <a:rPr lang="en-US" sz="1300" baseline="30000"/>
                        <a:t>10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25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16</a:t>
                      </a:r>
                      <a:r>
                        <a:rPr lang="en-US" sz="1300"/>
                        <a:t>O</a:t>
                      </a:r>
                      <a:r>
                        <a:rPr lang="en-US" sz="1300" baseline="30000"/>
                        <a:t>8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6·10</a:t>
                      </a:r>
                      <a:r>
                        <a:rPr lang="en-US" sz="1300" baseline="30000"/>
                        <a:t>9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19</a:t>
                      </a:r>
                      <a:r>
                        <a:rPr lang="en-US" sz="1300"/>
                        <a:t>F</a:t>
                      </a:r>
                      <a:r>
                        <a:rPr lang="en-US" sz="1300" baseline="30000"/>
                        <a:t>9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2.5·10</a:t>
                      </a:r>
                      <a:r>
                        <a:rPr lang="en-US" sz="1300" baseline="30000"/>
                        <a:t>9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22</a:t>
                      </a:r>
                      <a:r>
                        <a:rPr lang="en-US" sz="1300"/>
                        <a:t>Ne</a:t>
                      </a:r>
                      <a:r>
                        <a:rPr lang="en-US" sz="1300" baseline="30000"/>
                        <a:t>10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2·10</a:t>
                      </a:r>
                      <a:r>
                        <a:rPr lang="en-US" sz="1300" baseline="30000"/>
                        <a:t>7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24</a:t>
                      </a:r>
                      <a:r>
                        <a:rPr lang="en-US" sz="1300"/>
                        <a:t>Mg</a:t>
                      </a:r>
                      <a:r>
                        <a:rPr lang="en-US" sz="1300" baseline="30000"/>
                        <a:t>12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2·10</a:t>
                      </a:r>
                      <a:r>
                        <a:rPr lang="en-US" sz="1300" baseline="30000"/>
                        <a:t>8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25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28</a:t>
                      </a:r>
                      <a:r>
                        <a:rPr lang="en-US" sz="1300"/>
                        <a:t>Si</a:t>
                      </a:r>
                      <a:r>
                        <a:rPr lang="en-US" sz="1300" baseline="30000"/>
                        <a:t>14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1·10</a:t>
                      </a:r>
                      <a:r>
                        <a:rPr lang="en-US" sz="1300" baseline="30000"/>
                        <a:t>8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25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32</a:t>
                      </a:r>
                      <a:r>
                        <a:rPr lang="en-US" sz="1300"/>
                        <a:t>S1</a:t>
                      </a:r>
                      <a:r>
                        <a:rPr lang="en-US" sz="1300" baseline="30000"/>
                        <a:t>6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4·10</a:t>
                      </a:r>
                      <a:r>
                        <a:rPr lang="en-US" sz="1300" baseline="30000"/>
                        <a:t>6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40</a:t>
                      </a:r>
                      <a:r>
                        <a:rPr lang="en-US" sz="1300"/>
                        <a:t>Ar</a:t>
                      </a:r>
                      <a:r>
                        <a:rPr lang="en-US" sz="1300" baseline="30000"/>
                        <a:t>20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2.5·10</a:t>
                      </a:r>
                      <a:r>
                        <a:rPr lang="en-US" sz="1300" baseline="30000"/>
                        <a:t>6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baseline="-25000"/>
                        <a:t>84</a:t>
                      </a:r>
                      <a:r>
                        <a:rPr lang="en-US" sz="1300"/>
                        <a:t>Kr</a:t>
                      </a:r>
                      <a:r>
                        <a:rPr lang="en-US" sz="1300" baseline="30000"/>
                        <a:t>29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1·10</a:t>
                      </a:r>
                      <a:r>
                        <a:rPr lang="en-US" sz="1300" baseline="30000"/>
                        <a:t>6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80</a:t>
                      </a:r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98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</a:t>
                      </a:r>
                      <a:r>
                        <a:rPr lang="en-US" sz="1300" baseline="0" dirty="0" smtClean="0"/>
                        <a:t> (polarized)</a:t>
                      </a:r>
                      <a:endParaRPr lang="en-US" sz="1300" dirty="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2.5·10</a:t>
                      </a:r>
                      <a:r>
                        <a:rPr lang="en-US" sz="1300" baseline="30000"/>
                        <a:t>10</a:t>
                      </a:r>
                      <a:endParaRPr lang="en-US" sz="1300"/>
                    </a:p>
                  </a:txBody>
                  <a:tcPr marL="63746" marR="63746" marT="31873" marB="318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</a:t>
                      </a:r>
                      <a:endParaRPr lang="en-US" sz="1300" dirty="0"/>
                    </a:p>
                  </a:txBody>
                  <a:tcPr marL="63746" marR="63746" marT="31873" marB="31873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7171" name="Picture 3" descr="http://nucloserv.jinr.ru/text/2004/nuclotron_overview.files/aru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41413"/>
            <a:ext cx="857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838" y="5029200"/>
            <a:ext cx="4822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Max. energy 6 (4.2) </a:t>
            </a:r>
            <a:r>
              <a:rPr lang="en-US" dirty="0" err="1" smtClean="0"/>
              <a:t>AGeV</a:t>
            </a:r>
            <a:r>
              <a:rPr lang="en-US" dirty="0" smtClean="0"/>
              <a:t>, magnetic field 2 (1.5) T</a:t>
            </a:r>
          </a:p>
          <a:p>
            <a:r>
              <a:rPr lang="en-US" dirty="0" smtClean="0"/>
              <a:t>Slow extraction duration 10 s,</a:t>
            </a:r>
          </a:p>
          <a:p>
            <a:endParaRPr lang="en-US" dirty="0" smtClean="0"/>
          </a:p>
          <a:p>
            <a:r>
              <a:rPr lang="en-US" dirty="0" smtClean="0"/>
              <a:t>Actual deuteron intensity 1E10 d/spill (~1E9 d/s)</a:t>
            </a:r>
          </a:p>
          <a:p>
            <a:r>
              <a:rPr lang="en-US" dirty="0" smtClean="0"/>
              <a:t>Run duration up to 30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160020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GAMMA-3,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KVINTA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800" y="2246531"/>
            <a:ext cx="685800" cy="12586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8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Why and how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Residual nuclides produced in the course of nuclear transmutation at En &gt; 30 MeV become irreversible DPA (cannot be annealed).</a:t>
            </a:r>
          </a:p>
          <a:p>
            <a:r>
              <a:rPr lang="en-US" dirty="0" smtClean="0"/>
              <a:t>There is no such process at a reactor (En&lt;14 MeV), cannot measure at it. Will take place at Mu2e conditions.</a:t>
            </a:r>
          </a:p>
          <a:p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Accelerator of high enough energy.</a:t>
            </a:r>
          </a:p>
          <a:p>
            <a:pPr lvl="1"/>
            <a:r>
              <a:rPr lang="en-US" dirty="0" smtClean="0"/>
              <a:t>Spallation target.</a:t>
            </a:r>
          </a:p>
          <a:p>
            <a:r>
              <a:rPr lang="en-US" dirty="0" smtClean="0"/>
              <a:t>Can measure</a:t>
            </a:r>
          </a:p>
          <a:p>
            <a:pPr lvl="1"/>
            <a:r>
              <a:rPr lang="en-US" dirty="0" smtClean="0"/>
              <a:t>Total DPA (need a special cryostat and dedicated experiments (special arrangements)) – future ?</a:t>
            </a:r>
          </a:p>
          <a:p>
            <a:pPr lvl="1"/>
            <a:r>
              <a:rPr lang="en-US" dirty="0" smtClean="0"/>
              <a:t>Just samples of known (measured) RRR before and after irradiation. Can be put in an existing setup not distracting other experiments. Transmutation experiments are the best fit for such synergy.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1313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proposal to measure irreversible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DPA”, </a:t>
            </a:r>
            <a:r>
              <a:rPr lang="en-US" dirty="0" smtClean="0"/>
              <a:t>Mu2e-doc-1996-v1, October 2011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Samples irradiated at GAMMA-3 </a:t>
            </a:r>
            <a:r>
              <a:rPr lang="en-US" dirty="0" smtClean="0"/>
              <a:t>setup @ </a:t>
            </a:r>
            <a:r>
              <a:rPr lang="en-US" dirty="0" err="1" smtClean="0"/>
              <a:t>Nuclotron</a:t>
            </a:r>
            <a:endParaRPr lang="en-US" dirty="0"/>
          </a:p>
        </p:txBody>
      </p:sp>
      <p:pic>
        <p:nvPicPr>
          <p:cNvPr id="2050" name="Picture 2" descr="C:\Users\vspron\Documents\dubna\2011\Chilap\Фото 44 сеанса Квинта\IMG_8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61106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spron\Documents\dubna\2011\Chilap\Фото 44 сеанса Квинта\IMG_8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16002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5258" y="6016953"/>
            <a:ext cx="523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samples were placed at the depth of 10 cm inside</a:t>
            </a:r>
          </a:p>
          <a:p>
            <a:r>
              <a:rPr lang="en-US" dirty="0" smtClean="0"/>
              <a:t>the target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00400" y="5650910"/>
            <a:ext cx="927865" cy="3468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78209"/>
            <a:ext cx="3276600" cy="357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45777" y="334844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beam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84525" y="3609635"/>
            <a:ext cx="1333538" cy="130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KVINTA setup at the deuteron beam</a:t>
            </a:r>
            <a:endParaRPr lang="en-US" dirty="0"/>
          </a:p>
        </p:txBody>
      </p:sp>
      <p:pic>
        <p:nvPicPr>
          <p:cNvPr id="3074" name="Picture 2" descr="C:\Users\vspron\Documents\dubna\2011\Chilap\Фото 44 сеанса Квинта\IMG_8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99457"/>
            <a:ext cx="4785757" cy="35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17"/>
          <p:cNvGrpSpPr>
            <a:grpSpLocks noChangeAspect="1"/>
          </p:cNvGrpSpPr>
          <p:nvPr/>
        </p:nvGrpSpPr>
        <p:grpSpPr bwMode="auto">
          <a:xfrm>
            <a:off x="322403" y="1481042"/>
            <a:ext cx="3490542" cy="2928561"/>
            <a:chOff x="204" y="368"/>
            <a:chExt cx="4598" cy="3858"/>
          </a:xfrm>
        </p:grpSpPr>
        <p:grpSp>
          <p:nvGrpSpPr>
            <p:cNvPr id="6" name="Group 618"/>
            <p:cNvGrpSpPr>
              <a:grpSpLocks noChangeAspect="1"/>
            </p:cNvGrpSpPr>
            <p:nvPr/>
          </p:nvGrpSpPr>
          <p:grpSpPr bwMode="auto">
            <a:xfrm>
              <a:off x="204" y="3982"/>
              <a:ext cx="3700" cy="244"/>
              <a:chOff x="1441" y="90"/>
              <a:chExt cx="3700" cy="244"/>
            </a:xfrm>
          </p:grpSpPr>
          <p:sp>
            <p:nvSpPr>
              <p:cNvPr id="580" name="Freeform 619"/>
              <p:cNvSpPr>
                <a:spLocks noChangeAspect="1"/>
              </p:cNvSpPr>
              <p:nvPr/>
            </p:nvSpPr>
            <p:spPr bwMode="auto">
              <a:xfrm>
                <a:off x="1455" y="281"/>
                <a:ext cx="3684" cy="48"/>
              </a:xfrm>
              <a:custGeom>
                <a:avLst/>
                <a:gdLst>
                  <a:gd name="T0" fmla="*/ 44 w 3684"/>
                  <a:gd name="T1" fmla="*/ 0 h 48"/>
                  <a:gd name="T2" fmla="*/ 0 w 3684"/>
                  <a:gd name="T3" fmla="*/ 46 h 48"/>
                  <a:gd name="T4" fmla="*/ 3640 w 3684"/>
                  <a:gd name="T5" fmla="*/ 48 h 48"/>
                  <a:gd name="T6" fmla="*/ 3684 w 3684"/>
                  <a:gd name="T7" fmla="*/ 4 h 48"/>
                  <a:gd name="T8" fmla="*/ 44 w 3684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4"/>
                  <a:gd name="T16" fmla="*/ 0 h 48"/>
                  <a:gd name="T17" fmla="*/ 3684 w 3684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4" h="48">
                    <a:moveTo>
                      <a:pt x="44" y="0"/>
                    </a:moveTo>
                    <a:lnTo>
                      <a:pt x="0" y="46"/>
                    </a:lnTo>
                    <a:lnTo>
                      <a:pt x="3640" y="48"/>
                    </a:lnTo>
                    <a:lnTo>
                      <a:pt x="368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620"/>
              <p:cNvSpPr>
                <a:spLocks noChangeAspect="1" noChangeShapeType="1"/>
              </p:cNvSpPr>
              <p:nvPr/>
            </p:nvSpPr>
            <p:spPr bwMode="auto">
              <a:xfrm flipH="1">
                <a:off x="1448" y="286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621"/>
              <p:cNvSpPr>
                <a:spLocks noChangeAspect="1" noChangeShapeType="1"/>
              </p:cNvSpPr>
              <p:nvPr/>
            </p:nvSpPr>
            <p:spPr bwMode="auto">
              <a:xfrm>
                <a:off x="1446" y="332"/>
                <a:ext cx="36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622"/>
              <p:cNvSpPr>
                <a:spLocks noChangeAspect="1" noChangeShapeType="1"/>
              </p:cNvSpPr>
              <p:nvPr/>
            </p:nvSpPr>
            <p:spPr bwMode="auto">
              <a:xfrm flipH="1">
                <a:off x="5097" y="291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Rectangle 623"/>
              <p:cNvSpPr>
                <a:spLocks noChangeAspect="1" noChangeArrowheads="1"/>
              </p:cNvSpPr>
              <p:nvPr/>
            </p:nvSpPr>
            <p:spPr bwMode="auto">
              <a:xfrm>
                <a:off x="1491" y="95"/>
                <a:ext cx="3648" cy="19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5" name="Freeform 624"/>
              <p:cNvSpPr>
                <a:spLocks noChangeAspect="1"/>
              </p:cNvSpPr>
              <p:nvPr/>
            </p:nvSpPr>
            <p:spPr bwMode="auto">
              <a:xfrm>
                <a:off x="1450" y="91"/>
                <a:ext cx="3678" cy="42"/>
              </a:xfrm>
              <a:custGeom>
                <a:avLst/>
                <a:gdLst>
                  <a:gd name="T0" fmla="*/ 38 w 3678"/>
                  <a:gd name="T1" fmla="*/ 1 h 42"/>
                  <a:gd name="T2" fmla="*/ 0 w 3678"/>
                  <a:gd name="T3" fmla="*/ 40 h 42"/>
                  <a:gd name="T4" fmla="*/ 3640 w 3678"/>
                  <a:gd name="T5" fmla="*/ 42 h 42"/>
                  <a:gd name="T6" fmla="*/ 3678 w 3678"/>
                  <a:gd name="T7" fmla="*/ 0 h 42"/>
                  <a:gd name="T8" fmla="*/ 38 w 3678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8"/>
                  <a:gd name="T16" fmla="*/ 0 h 42"/>
                  <a:gd name="T17" fmla="*/ 3678 w 367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8" h="42">
                    <a:moveTo>
                      <a:pt x="38" y="1"/>
                    </a:moveTo>
                    <a:lnTo>
                      <a:pt x="0" y="40"/>
                    </a:lnTo>
                    <a:lnTo>
                      <a:pt x="3640" y="42"/>
                    </a:lnTo>
                    <a:lnTo>
                      <a:pt x="3678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625"/>
              <p:cNvSpPr>
                <a:spLocks noChangeAspect="1" noChangeShapeType="1"/>
              </p:cNvSpPr>
              <p:nvPr/>
            </p:nvSpPr>
            <p:spPr bwMode="auto">
              <a:xfrm flipH="1">
                <a:off x="1443" y="90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626"/>
              <p:cNvSpPr>
                <a:spLocks noChangeAspect="1" noChangeShapeType="1"/>
              </p:cNvSpPr>
              <p:nvPr/>
            </p:nvSpPr>
            <p:spPr bwMode="auto">
              <a:xfrm>
                <a:off x="1441" y="136"/>
                <a:ext cx="36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627"/>
              <p:cNvSpPr>
                <a:spLocks noChangeAspect="1" noChangeShapeType="1"/>
              </p:cNvSpPr>
              <p:nvPr/>
            </p:nvSpPr>
            <p:spPr bwMode="auto">
              <a:xfrm flipH="1">
                <a:off x="5089" y="97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628"/>
              <p:cNvSpPr>
                <a:spLocks noChangeAspect="1" noChangeShapeType="1"/>
              </p:cNvSpPr>
              <p:nvPr/>
            </p:nvSpPr>
            <p:spPr bwMode="auto">
              <a:xfrm>
                <a:off x="1487" y="92"/>
                <a:ext cx="36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29"/>
            <p:cNvGrpSpPr>
              <a:grpSpLocks noChangeAspect="1"/>
            </p:cNvGrpSpPr>
            <p:nvPr/>
          </p:nvGrpSpPr>
          <p:grpSpPr bwMode="auto">
            <a:xfrm>
              <a:off x="1106" y="2895"/>
              <a:ext cx="3696" cy="242"/>
              <a:chOff x="1737" y="4038"/>
              <a:chExt cx="3696" cy="242"/>
            </a:xfrm>
          </p:grpSpPr>
          <p:sp>
            <p:nvSpPr>
              <p:cNvPr id="572" name="Freeform 630"/>
              <p:cNvSpPr>
                <a:spLocks noChangeAspect="1"/>
              </p:cNvSpPr>
              <p:nvPr/>
            </p:nvSpPr>
            <p:spPr bwMode="auto">
              <a:xfrm>
                <a:off x="5388" y="4239"/>
                <a:ext cx="38" cy="39"/>
              </a:xfrm>
              <a:custGeom>
                <a:avLst/>
                <a:gdLst>
                  <a:gd name="T0" fmla="*/ 0 w 38"/>
                  <a:gd name="T1" fmla="*/ 3 h 39"/>
                  <a:gd name="T2" fmla="*/ 0 w 38"/>
                  <a:gd name="T3" fmla="*/ 39 h 39"/>
                  <a:gd name="T4" fmla="*/ 38 w 38"/>
                  <a:gd name="T5" fmla="*/ 0 h 39"/>
                  <a:gd name="T6" fmla="*/ 0 w 38"/>
                  <a:gd name="T7" fmla="*/ 3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9"/>
                  <a:gd name="T14" fmla="*/ 38 w 3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9">
                    <a:moveTo>
                      <a:pt x="0" y="3"/>
                    </a:moveTo>
                    <a:lnTo>
                      <a:pt x="0" y="39"/>
                    </a:lnTo>
                    <a:lnTo>
                      <a:pt x="3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631"/>
              <p:cNvSpPr>
                <a:spLocks noChangeAspect="1"/>
              </p:cNvSpPr>
              <p:nvPr/>
            </p:nvSpPr>
            <p:spPr bwMode="auto">
              <a:xfrm>
                <a:off x="1744" y="4038"/>
                <a:ext cx="3678" cy="48"/>
              </a:xfrm>
              <a:custGeom>
                <a:avLst/>
                <a:gdLst>
                  <a:gd name="T0" fmla="*/ 44 w 3678"/>
                  <a:gd name="T1" fmla="*/ 0 h 48"/>
                  <a:gd name="T2" fmla="*/ 0 w 3678"/>
                  <a:gd name="T3" fmla="*/ 46 h 48"/>
                  <a:gd name="T4" fmla="*/ 3640 w 3678"/>
                  <a:gd name="T5" fmla="*/ 48 h 48"/>
                  <a:gd name="T6" fmla="*/ 3678 w 3678"/>
                  <a:gd name="T7" fmla="*/ 6 h 48"/>
                  <a:gd name="T8" fmla="*/ 44 w 367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8"/>
                  <a:gd name="T16" fmla="*/ 0 h 48"/>
                  <a:gd name="T17" fmla="*/ 3678 w 367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8" h="48">
                    <a:moveTo>
                      <a:pt x="44" y="0"/>
                    </a:moveTo>
                    <a:lnTo>
                      <a:pt x="0" y="46"/>
                    </a:lnTo>
                    <a:lnTo>
                      <a:pt x="3640" y="48"/>
                    </a:lnTo>
                    <a:lnTo>
                      <a:pt x="3678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Rectangle 632"/>
              <p:cNvSpPr>
                <a:spLocks noChangeAspect="1" noChangeArrowheads="1"/>
              </p:cNvSpPr>
              <p:nvPr/>
            </p:nvSpPr>
            <p:spPr bwMode="auto">
              <a:xfrm>
                <a:off x="1740" y="4085"/>
                <a:ext cx="3648" cy="192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5" name="Line 633"/>
              <p:cNvSpPr>
                <a:spLocks noChangeAspect="1" noChangeShapeType="1"/>
              </p:cNvSpPr>
              <p:nvPr/>
            </p:nvSpPr>
            <p:spPr bwMode="auto">
              <a:xfrm flipH="1">
                <a:off x="1737" y="4043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634"/>
              <p:cNvSpPr>
                <a:spLocks noChangeAspect="1" noChangeShapeType="1"/>
              </p:cNvSpPr>
              <p:nvPr/>
            </p:nvSpPr>
            <p:spPr bwMode="auto">
              <a:xfrm>
                <a:off x="1779" y="4043"/>
                <a:ext cx="36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635"/>
              <p:cNvSpPr>
                <a:spLocks noChangeAspect="1" noChangeShapeType="1"/>
              </p:cNvSpPr>
              <p:nvPr/>
            </p:nvSpPr>
            <p:spPr bwMode="auto">
              <a:xfrm flipH="1">
                <a:off x="5386" y="4042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636"/>
              <p:cNvSpPr>
                <a:spLocks noChangeAspect="1" noChangeShapeType="1"/>
              </p:cNvSpPr>
              <p:nvPr/>
            </p:nvSpPr>
            <p:spPr bwMode="auto">
              <a:xfrm flipH="1">
                <a:off x="5386" y="4237"/>
                <a:ext cx="44" cy="4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637"/>
              <p:cNvSpPr>
                <a:spLocks noChangeAspect="1" noChangeShapeType="1"/>
              </p:cNvSpPr>
              <p:nvPr/>
            </p:nvSpPr>
            <p:spPr bwMode="auto">
              <a:xfrm flipH="1">
                <a:off x="5387" y="4236"/>
                <a:ext cx="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38"/>
            <p:cNvGrpSpPr>
              <a:grpSpLocks noChangeAspect="1"/>
            </p:cNvGrpSpPr>
            <p:nvPr/>
          </p:nvGrpSpPr>
          <p:grpSpPr bwMode="auto">
            <a:xfrm>
              <a:off x="3696" y="2592"/>
              <a:ext cx="389" cy="346"/>
              <a:chOff x="4370" y="1222"/>
              <a:chExt cx="389" cy="346"/>
            </a:xfrm>
          </p:grpSpPr>
          <p:sp>
            <p:nvSpPr>
              <p:cNvPr id="567" name="Freeform 639"/>
              <p:cNvSpPr>
                <a:spLocks noChangeAspect="1"/>
              </p:cNvSpPr>
              <p:nvPr/>
            </p:nvSpPr>
            <p:spPr bwMode="auto">
              <a:xfrm>
                <a:off x="4518" y="1226"/>
                <a:ext cx="239" cy="342"/>
              </a:xfrm>
              <a:custGeom>
                <a:avLst/>
                <a:gdLst>
                  <a:gd name="T0" fmla="*/ 28 w 239"/>
                  <a:gd name="T1" fmla="*/ 3 h 342"/>
                  <a:gd name="T2" fmla="*/ 88 w 239"/>
                  <a:gd name="T3" fmla="*/ 0 h 342"/>
                  <a:gd name="T4" fmla="*/ 168 w 239"/>
                  <a:gd name="T5" fmla="*/ 30 h 342"/>
                  <a:gd name="T6" fmla="*/ 203 w 239"/>
                  <a:gd name="T7" fmla="*/ 64 h 342"/>
                  <a:gd name="T8" fmla="*/ 233 w 239"/>
                  <a:gd name="T9" fmla="*/ 119 h 342"/>
                  <a:gd name="T10" fmla="*/ 239 w 239"/>
                  <a:gd name="T11" fmla="*/ 175 h 342"/>
                  <a:gd name="T12" fmla="*/ 228 w 239"/>
                  <a:gd name="T13" fmla="*/ 229 h 342"/>
                  <a:gd name="T14" fmla="*/ 201 w 239"/>
                  <a:gd name="T15" fmla="*/ 282 h 342"/>
                  <a:gd name="T16" fmla="*/ 147 w 239"/>
                  <a:gd name="T17" fmla="*/ 315 h 342"/>
                  <a:gd name="T18" fmla="*/ 90 w 239"/>
                  <a:gd name="T19" fmla="*/ 334 h 342"/>
                  <a:gd name="T20" fmla="*/ 0 w 239"/>
                  <a:gd name="T21" fmla="*/ 342 h 342"/>
                  <a:gd name="T22" fmla="*/ 28 w 239"/>
                  <a:gd name="T23" fmla="*/ 3 h 3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9"/>
                  <a:gd name="T37" fmla="*/ 0 h 342"/>
                  <a:gd name="T38" fmla="*/ 239 w 239"/>
                  <a:gd name="T39" fmla="*/ 342 h 3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9" h="342">
                    <a:moveTo>
                      <a:pt x="28" y="3"/>
                    </a:moveTo>
                    <a:lnTo>
                      <a:pt x="88" y="0"/>
                    </a:lnTo>
                    <a:lnTo>
                      <a:pt x="168" y="30"/>
                    </a:lnTo>
                    <a:lnTo>
                      <a:pt x="203" y="64"/>
                    </a:lnTo>
                    <a:lnTo>
                      <a:pt x="233" y="119"/>
                    </a:lnTo>
                    <a:lnTo>
                      <a:pt x="239" y="175"/>
                    </a:lnTo>
                    <a:lnTo>
                      <a:pt x="228" y="229"/>
                    </a:lnTo>
                    <a:lnTo>
                      <a:pt x="201" y="282"/>
                    </a:lnTo>
                    <a:lnTo>
                      <a:pt x="147" y="315"/>
                    </a:lnTo>
                    <a:lnTo>
                      <a:pt x="90" y="334"/>
                    </a:lnTo>
                    <a:lnTo>
                      <a:pt x="0" y="34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Oval 640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4370" y="1223"/>
                <a:ext cx="340" cy="34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Line 641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563" y="1193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Arc 642"/>
              <p:cNvSpPr>
                <a:spLocks noChangeAspect="1"/>
              </p:cNvSpPr>
              <p:nvPr/>
            </p:nvSpPr>
            <p:spPr bwMode="auto">
              <a:xfrm rot="16200000" flipH="1">
                <a:off x="4499" y="1303"/>
                <a:ext cx="340" cy="180"/>
              </a:xfrm>
              <a:custGeom>
                <a:avLst/>
                <a:gdLst>
                  <a:gd name="T0" fmla="*/ 3 w 43145"/>
                  <a:gd name="T1" fmla="*/ 0 h 21600"/>
                  <a:gd name="T2" fmla="*/ 0 w 43145"/>
                  <a:gd name="T3" fmla="*/ 0 h 21600"/>
                  <a:gd name="T4" fmla="*/ 1 w 431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5"/>
                  <a:gd name="T10" fmla="*/ 0 h 21600"/>
                  <a:gd name="T11" fmla="*/ 43145 w 431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5" h="21600" fill="none" extrusionOk="0">
                    <a:moveTo>
                      <a:pt x="43145" y="443"/>
                    </a:moveTo>
                    <a:cubicBezTo>
                      <a:pt x="42904" y="12197"/>
                      <a:pt x="33306" y="21599"/>
                      <a:pt x="21550" y="21600"/>
                    </a:cubicBezTo>
                    <a:cubicBezTo>
                      <a:pt x="10189" y="21600"/>
                      <a:pt x="770" y="12800"/>
                      <a:pt x="-1" y="1466"/>
                    </a:cubicBezTo>
                  </a:path>
                  <a:path w="43145" h="21600" stroke="0" extrusionOk="0">
                    <a:moveTo>
                      <a:pt x="43145" y="443"/>
                    </a:moveTo>
                    <a:cubicBezTo>
                      <a:pt x="42904" y="12197"/>
                      <a:pt x="33306" y="21599"/>
                      <a:pt x="21550" y="21600"/>
                    </a:cubicBezTo>
                    <a:cubicBezTo>
                      <a:pt x="10189" y="21600"/>
                      <a:pt x="770" y="12800"/>
                      <a:pt x="-1" y="1466"/>
                    </a:cubicBezTo>
                    <a:lnTo>
                      <a:pt x="2155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1" name="Line 643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569" y="153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644"/>
            <p:cNvGrpSpPr>
              <a:grpSpLocks noChangeAspect="1"/>
            </p:cNvGrpSpPr>
            <p:nvPr/>
          </p:nvGrpSpPr>
          <p:grpSpPr bwMode="auto">
            <a:xfrm>
              <a:off x="1036" y="3682"/>
              <a:ext cx="389" cy="346"/>
              <a:chOff x="4370" y="1222"/>
              <a:chExt cx="389" cy="346"/>
            </a:xfrm>
          </p:grpSpPr>
          <p:sp>
            <p:nvSpPr>
              <p:cNvPr id="562" name="Freeform 645"/>
              <p:cNvSpPr>
                <a:spLocks noChangeAspect="1"/>
              </p:cNvSpPr>
              <p:nvPr/>
            </p:nvSpPr>
            <p:spPr bwMode="auto">
              <a:xfrm>
                <a:off x="4518" y="1226"/>
                <a:ext cx="239" cy="342"/>
              </a:xfrm>
              <a:custGeom>
                <a:avLst/>
                <a:gdLst>
                  <a:gd name="T0" fmla="*/ 28 w 239"/>
                  <a:gd name="T1" fmla="*/ 3 h 342"/>
                  <a:gd name="T2" fmla="*/ 88 w 239"/>
                  <a:gd name="T3" fmla="*/ 0 h 342"/>
                  <a:gd name="T4" fmla="*/ 168 w 239"/>
                  <a:gd name="T5" fmla="*/ 30 h 342"/>
                  <a:gd name="T6" fmla="*/ 203 w 239"/>
                  <a:gd name="T7" fmla="*/ 64 h 342"/>
                  <a:gd name="T8" fmla="*/ 233 w 239"/>
                  <a:gd name="T9" fmla="*/ 119 h 342"/>
                  <a:gd name="T10" fmla="*/ 239 w 239"/>
                  <a:gd name="T11" fmla="*/ 175 h 342"/>
                  <a:gd name="T12" fmla="*/ 228 w 239"/>
                  <a:gd name="T13" fmla="*/ 229 h 342"/>
                  <a:gd name="T14" fmla="*/ 201 w 239"/>
                  <a:gd name="T15" fmla="*/ 282 h 342"/>
                  <a:gd name="T16" fmla="*/ 147 w 239"/>
                  <a:gd name="T17" fmla="*/ 315 h 342"/>
                  <a:gd name="T18" fmla="*/ 90 w 239"/>
                  <a:gd name="T19" fmla="*/ 334 h 342"/>
                  <a:gd name="T20" fmla="*/ 0 w 239"/>
                  <a:gd name="T21" fmla="*/ 342 h 342"/>
                  <a:gd name="T22" fmla="*/ 28 w 239"/>
                  <a:gd name="T23" fmla="*/ 3 h 3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9"/>
                  <a:gd name="T37" fmla="*/ 0 h 342"/>
                  <a:gd name="T38" fmla="*/ 239 w 239"/>
                  <a:gd name="T39" fmla="*/ 342 h 3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9" h="342">
                    <a:moveTo>
                      <a:pt x="28" y="3"/>
                    </a:moveTo>
                    <a:lnTo>
                      <a:pt x="88" y="0"/>
                    </a:lnTo>
                    <a:lnTo>
                      <a:pt x="168" y="30"/>
                    </a:lnTo>
                    <a:lnTo>
                      <a:pt x="203" y="64"/>
                    </a:lnTo>
                    <a:lnTo>
                      <a:pt x="233" y="119"/>
                    </a:lnTo>
                    <a:lnTo>
                      <a:pt x="239" y="175"/>
                    </a:lnTo>
                    <a:lnTo>
                      <a:pt x="228" y="229"/>
                    </a:lnTo>
                    <a:lnTo>
                      <a:pt x="201" y="282"/>
                    </a:lnTo>
                    <a:lnTo>
                      <a:pt x="147" y="315"/>
                    </a:lnTo>
                    <a:lnTo>
                      <a:pt x="90" y="334"/>
                    </a:lnTo>
                    <a:lnTo>
                      <a:pt x="0" y="34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646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4370" y="1223"/>
                <a:ext cx="340" cy="34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" name="Line 647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563" y="1193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Arc 648"/>
              <p:cNvSpPr>
                <a:spLocks noChangeAspect="1"/>
              </p:cNvSpPr>
              <p:nvPr/>
            </p:nvSpPr>
            <p:spPr bwMode="auto">
              <a:xfrm rot="16200000" flipH="1">
                <a:off x="4499" y="1303"/>
                <a:ext cx="340" cy="180"/>
              </a:xfrm>
              <a:custGeom>
                <a:avLst/>
                <a:gdLst>
                  <a:gd name="T0" fmla="*/ 3 w 43145"/>
                  <a:gd name="T1" fmla="*/ 0 h 21600"/>
                  <a:gd name="T2" fmla="*/ 0 w 43145"/>
                  <a:gd name="T3" fmla="*/ 0 h 21600"/>
                  <a:gd name="T4" fmla="*/ 1 w 431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5"/>
                  <a:gd name="T10" fmla="*/ 0 h 21600"/>
                  <a:gd name="T11" fmla="*/ 43145 w 431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5" h="21600" fill="none" extrusionOk="0">
                    <a:moveTo>
                      <a:pt x="43145" y="443"/>
                    </a:moveTo>
                    <a:cubicBezTo>
                      <a:pt x="42904" y="12197"/>
                      <a:pt x="33306" y="21599"/>
                      <a:pt x="21550" y="21600"/>
                    </a:cubicBezTo>
                    <a:cubicBezTo>
                      <a:pt x="10189" y="21600"/>
                      <a:pt x="770" y="12800"/>
                      <a:pt x="-1" y="1466"/>
                    </a:cubicBezTo>
                  </a:path>
                  <a:path w="43145" h="21600" stroke="0" extrusionOk="0">
                    <a:moveTo>
                      <a:pt x="43145" y="443"/>
                    </a:moveTo>
                    <a:cubicBezTo>
                      <a:pt x="42904" y="12197"/>
                      <a:pt x="33306" y="21599"/>
                      <a:pt x="21550" y="21600"/>
                    </a:cubicBezTo>
                    <a:cubicBezTo>
                      <a:pt x="10189" y="21600"/>
                      <a:pt x="770" y="12800"/>
                      <a:pt x="-1" y="1466"/>
                    </a:cubicBezTo>
                    <a:lnTo>
                      <a:pt x="2155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" name="Line 649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569" y="153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650"/>
            <p:cNvGrpSpPr>
              <a:grpSpLocks noChangeAspect="1"/>
            </p:cNvGrpSpPr>
            <p:nvPr/>
          </p:nvGrpSpPr>
          <p:grpSpPr bwMode="auto">
            <a:xfrm>
              <a:off x="2642" y="3685"/>
              <a:ext cx="389" cy="346"/>
              <a:chOff x="4370" y="1222"/>
              <a:chExt cx="389" cy="346"/>
            </a:xfrm>
          </p:grpSpPr>
          <p:sp>
            <p:nvSpPr>
              <p:cNvPr id="557" name="Freeform 651"/>
              <p:cNvSpPr>
                <a:spLocks noChangeAspect="1"/>
              </p:cNvSpPr>
              <p:nvPr/>
            </p:nvSpPr>
            <p:spPr bwMode="auto">
              <a:xfrm>
                <a:off x="4518" y="1226"/>
                <a:ext cx="239" cy="342"/>
              </a:xfrm>
              <a:custGeom>
                <a:avLst/>
                <a:gdLst>
                  <a:gd name="T0" fmla="*/ 28 w 239"/>
                  <a:gd name="T1" fmla="*/ 3 h 342"/>
                  <a:gd name="T2" fmla="*/ 88 w 239"/>
                  <a:gd name="T3" fmla="*/ 0 h 342"/>
                  <a:gd name="T4" fmla="*/ 168 w 239"/>
                  <a:gd name="T5" fmla="*/ 30 h 342"/>
                  <a:gd name="T6" fmla="*/ 203 w 239"/>
                  <a:gd name="T7" fmla="*/ 64 h 342"/>
                  <a:gd name="T8" fmla="*/ 233 w 239"/>
                  <a:gd name="T9" fmla="*/ 119 h 342"/>
                  <a:gd name="T10" fmla="*/ 239 w 239"/>
                  <a:gd name="T11" fmla="*/ 175 h 342"/>
                  <a:gd name="T12" fmla="*/ 228 w 239"/>
                  <a:gd name="T13" fmla="*/ 229 h 342"/>
                  <a:gd name="T14" fmla="*/ 201 w 239"/>
                  <a:gd name="T15" fmla="*/ 282 h 342"/>
                  <a:gd name="T16" fmla="*/ 147 w 239"/>
                  <a:gd name="T17" fmla="*/ 315 h 342"/>
                  <a:gd name="T18" fmla="*/ 90 w 239"/>
                  <a:gd name="T19" fmla="*/ 334 h 342"/>
                  <a:gd name="T20" fmla="*/ 0 w 239"/>
                  <a:gd name="T21" fmla="*/ 342 h 342"/>
                  <a:gd name="T22" fmla="*/ 28 w 239"/>
                  <a:gd name="T23" fmla="*/ 3 h 3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9"/>
                  <a:gd name="T37" fmla="*/ 0 h 342"/>
                  <a:gd name="T38" fmla="*/ 239 w 239"/>
                  <a:gd name="T39" fmla="*/ 342 h 3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9" h="342">
                    <a:moveTo>
                      <a:pt x="28" y="3"/>
                    </a:moveTo>
                    <a:lnTo>
                      <a:pt x="88" y="0"/>
                    </a:lnTo>
                    <a:lnTo>
                      <a:pt x="168" y="30"/>
                    </a:lnTo>
                    <a:lnTo>
                      <a:pt x="203" y="64"/>
                    </a:lnTo>
                    <a:lnTo>
                      <a:pt x="233" y="119"/>
                    </a:lnTo>
                    <a:lnTo>
                      <a:pt x="239" y="175"/>
                    </a:lnTo>
                    <a:lnTo>
                      <a:pt x="228" y="229"/>
                    </a:lnTo>
                    <a:lnTo>
                      <a:pt x="201" y="282"/>
                    </a:lnTo>
                    <a:lnTo>
                      <a:pt x="147" y="315"/>
                    </a:lnTo>
                    <a:lnTo>
                      <a:pt x="90" y="334"/>
                    </a:lnTo>
                    <a:lnTo>
                      <a:pt x="0" y="34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Oval 652"/>
              <p:cNvSpPr>
                <a:spLocks noChangeAspect="1" noChangeArrowheads="1"/>
              </p:cNvSpPr>
              <p:nvPr/>
            </p:nvSpPr>
            <p:spPr bwMode="auto">
              <a:xfrm rot="10800000" flipH="1">
                <a:off x="4370" y="1223"/>
                <a:ext cx="340" cy="340"/>
              </a:xfrm>
              <a:prstGeom prst="ellipse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9" name="Line 653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563" y="1193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Arc 654"/>
              <p:cNvSpPr>
                <a:spLocks noChangeAspect="1"/>
              </p:cNvSpPr>
              <p:nvPr/>
            </p:nvSpPr>
            <p:spPr bwMode="auto">
              <a:xfrm rot="16200000" flipH="1">
                <a:off x="4499" y="1303"/>
                <a:ext cx="340" cy="180"/>
              </a:xfrm>
              <a:custGeom>
                <a:avLst/>
                <a:gdLst>
                  <a:gd name="T0" fmla="*/ 3 w 43145"/>
                  <a:gd name="T1" fmla="*/ 0 h 21600"/>
                  <a:gd name="T2" fmla="*/ 0 w 43145"/>
                  <a:gd name="T3" fmla="*/ 0 h 21600"/>
                  <a:gd name="T4" fmla="*/ 1 w 431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5"/>
                  <a:gd name="T10" fmla="*/ 0 h 21600"/>
                  <a:gd name="T11" fmla="*/ 43145 w 431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5" h="21600" fill="none" extrusionOk="0">
                    <a:moveTo>
                      <a:pt x="43145" y="443"/>
                    </a:moveTo>
                    <a:cubicBezTo>
                      <a:pt x="42904" y="12197"/>
                      <a:pt x="33306" y="21599"/>
                      <a:pt x="21550" y="21600"/>
                    </a:cubicBezTo>
                    <a:cubicBezTo>
                      <a:pt x="10189" y="21600"/>
                      <a:pt x="770" y="12800"/>
                      <a:pt x="-1" y="1466"/>
                    </a:cubicBezTo>
                  </a:path>
                  <a:path w="43145" h="21600" stroke="0" extrusionOk="0">
                    <a:moveTo>
                      <a:pt x="43145" y="443"/>
                    </a:moveTo>
                    <a:cubicBezTo>
                      <a:pt x="42904" y="12197"/>
                      <a:pt x="33306" y="21599"/>
                      <a:pt x="21550" y="21600"/>
                    </a:cubicBezTo>
                    <a:cubicBezTo>
                      <a:pt x="10189" y="21600"/>
                      <a:pt x="770" y="12800"/>
                      <a:pt x="-1" y="1466"/>
                    </a:cubicBezTo>
                    <a:lnTo>
                      <a:pt x="2155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" name="Line 655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569" y="153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656"/>
            <p:cNvGrpSpPr>
              <a:grpSpLocks noChangeAspect="1"/>
            </p:cNvGrpSpPr>
            <p:nvPr/>
          </p:nvGrpSpPr>
          <p:grpSpPr bwMode="auto">
            <a:xfrm>
              <a:off x="742" y="2549"/>
              <a:ext cx="3698" cy="1348"/>
              <a:chOff x="742" y="2549"/>
              <a:chExt cx="3698" cy="1348"/>
            </a:xfrm>
          </p:grpSpPr>
          <p:sp>
            <p:nvSpPr>
              <p:cNvPr id="540" name="Freeform 657"/>
              <p:cNvSpPr>
                <a:spLocks noChangeAspect="1"/>
              </p:cNvSpPr>
              <p:nvPr/>
            </p:nvSpPr>
            <p:spPr bwMode="auto">
              <a:xfrm>
                <a:off x="744" y="2549"/>
                <a:ext cx="3696" cy="1348"/>
              </a:xfrm>
              <a:custGeom>
                <a:avLst/>
                <a:gdLst>
                  <a:gd name="T0" fmla="*/ 1150 w 3696"/>
                  <a:gd name="T1" fmla="*/ 1 h 1348"/>
                  <a:gd name="T2" fmla="*/ 1249 w 3696"/>
                  <a:gd name="T3" fmla="*/ 291 h 1348"/>
                  <a:gd name="T4" fmla="*/ 3209 w 3696"/>
                  <a:gd name="T5" fmla="*/ 292 h 1348"/>
                  <a:gd name="T6" fmla="*/ 2450 w 3696"/>
                  <a:gd name="T7" fmla="*/ 1059 h 1348"/>
                  <a:gd name="T8" fmla="*/ 487 w 3696"/>
                  <a:gd name="T9" fmla="*/ 1048 h 1348"/>
                  <a:gd name="T10" fmla="*/ 1248 w 3696"/>
                  <a:gd name="T11" fmla="*/ 288 h 1348"/>
                  <a:gd name="T12" fmla="*/ 1150 w 3696"/>
                  <a:gd name="T13" fmla="*/ 1 h 1348"/>
                  <a:gd name="T14" fmla="*/ 0 w 3696"/>
                  <a:gd name="T15" fmla="*/ 1156 h 1348"/>
                  <a:gd name="T16" fmla="*/ 0 w 3696"/>
                  <a:gd name="T17" fmla="*/ 1348 h 1348"/>
                  <a:gd name="T18" fmla="*/ 2542 w 3696"/>
                  <a:gd name="T19" fmla="*/ 1345 h 1348"/>
                  <a:gd name="T20" fmla="*/ 3696 w 3696"/>
                  <a:gd name="T21" fmla="*/ 196 h 1348"/>
                  <a:gd name="T22" fmla="*/ 3691 w 3696"/>
                  <a:gd name="T23" fmla="*/ 0 h 1348"/>
                  <a:gd name="T24" fmla="*/ 1150 w 3696"/>
                  <a:gd name="T25" fmla="*/ 1 h 13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96"/>
                  <a:gd name="T40" fmla="*/ 0 h 1348"/>
                  <a:gd name="T41" fmla="*/ 3696 w 3696"/>
                  <a:gd name="T42" fmla="*/ 1348 h 13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96" h="1348">
                    <a:moveTo>
                      <a:pt x="1150" y="1"/>
                    </a:moveTo>
                    <a:lnTo>
                      <a:pt x="1249" y="291"/>
                    </a:lnTo>
                    <a:lnTo>
                      <a:pt x="3209" y="292"/>
                    </a:lnTo>
                    <a:lnTo>
                      <a:pt x="2450" y="1059"/>
                    </a:lnTo>
                    <a:lnTo>
                      <a:pt x="487" y="1048"/>
                    </a:lnTo>
                    <a:lnTo>
                      <a:pt x="1248" y="288"/>
                    </a:lnTo>
                    <a:lnTo>
                      <a:pt x="1150" y="1"/>
                    </a:lnTo>
                    <a:lnTo>
                      <a:pt x="0" y="1156"/>
                    </a:lnTo>
                    <a:lnTo>
                      <a:pt x="0" y="1348"/>
                    </a:lnTo>
                    <a:lnTo>
                      <a:pt x="2542" y="1345"/>
                    </a:lnTo>
                    <a:lnTo>
                      <a:pt x="3696" y="196"/>
                    </a:lnTo>
                    <a:lnTo>
                      <a:pt x="3691" y="0"/>
                    </a:lnTo>
                    <a:lnTo>
                      <a:pt x="1150" y="1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658"/>
              <p:cNvSpPr>
                <a:spLocks noChangeAspect="1" noChangeShapeType="1"/>
              </p:cNvSpPr>
              <p:nvPr/>
            </p:nvSpPr>
            <p:spPr bwMode="auto">
              <a:xfrm flipV="1">
                <a:off x="3286" y="2550"/>
                <a:ext cx="1152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659"/>
              <p:cNvSpPr>
                <a:spLocks noChangeAspect="1" noChangeShapeType="1"/>
              </p:cNvSpPr>
              <p:nvPr/>
            </p:nvSpPr>
            <p:spPr bwMode="auto">
              <a:xfrm flipH="1">
                <a:off x="742" y="3702"/>
                <a:ext cx="2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660"/>
              <p:cNvSpPr>
                <a:spLocks noChangeAspect="1" noChangeShapeType="1"/>
              </p:cNvSpPr>
              <p:nvPr/>
            </p:nvSpPr>
            <p:spPr bwMode="auto">
              <a:xfrm flipV="1">
                <a:off x="742" y="2550"/>
                <a:ext cx="1152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661"/>
              <p:cNvSpPr>
                <a:spLocks noChangeAspect="1" noChangeShapeType="1"/>
              </p:cNvSpPr>
              <p:nvPr/>
            </p:nvSpPr>
            <p:spPr bwMode="auto">
              <a:xfrm flipH="1">
                <a:off x="1894" y="2550"/>
                <a:ext cx="2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662"/>
              <p:cNvSpPr>
                <a:spLocks noChangeAspect="1" noChangeShapeType="1"/>
              </p:cNvSpPr>
              <p:nvPr/>
            </p:nvSpPr>
            <p:spPr bwMode="auto">
              <a:xfrm flipV="1">
                <a:off x="3286" y="2742"/>
                <a:ext cx="1152" cy="11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663"/>
              <p:cNvSpPr>
                <a:spLocks noChangeAspect="1" noChangeShapeType="1"/>
              </p:cNvSpPr>
              <p:nvPr/>
            </p:nvSpPr>
            <p:spPr bwMode="auto">
              <a:xfrm>
                <a:off x="3286" y="370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664"/>
              <p:cNvSpPr>
                <a:spLocks noChangeAspect="1" noChangeShapeType="1"/>
              </p:cNvSpPr>
              <p:nvPr/>
            </p:nvSpPr>
            <p:spPr bwMode="auto">
              <a:xfrm>
                <a:off x="4438" y="255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665"/>
              <p:cNvSpPr>
                <a:spLocks noChangeAspect="1" noChangeShapeType="1"/>
              </p:cNvSpPr>
              <p:nvPr/>
            </p:nvSpPr>
            <p:spPr bwMode="auto">
              <a:xfrm>
                <a:off x="742" y="370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666"/>
              <p:cNvSpPr>
                <a:spLocks noChangeAspect="1" noChangeShapeType="1"/>
              </p:cNvSpPr>
              <p:nvPr/>
            </p:nvSpPr>
            <p:spPr bwMode="auto">
              <a:xfrm flipH="1">
                <a:off x="742" y="3894"/>
                <a:ext cx="25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667"/>
              <p:cNvSpPr>
                <a:spLocks noChangeAspect="1" noChangeShapeType="1"/>
              </p:cNvSpPr>
              <p:nvPr/>
            </p:nvSpPr>
            <p:spPr bwMode="auto">
              <a:xfrm flipH="1">
                <a:off x="1030" y="3606"/>
                <a:ext cx="2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1030" y="2646"/>
                <a:ext cx="960" cy="9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669"/>
              <p:cNvSpPr>
                <a:spLocks noChangeAspect="1" noChangeShapeType="1"/>
              </p:cNvSpPr>
              <p:nvPr/>
            </p:nvSpPr>
            <p:spPr bwMode="auto">
              <a:xfrm flipH="1">
                <a:off x="1990" y="2646"/>
                <a:ext cx="2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670"/>
              <p:cNvSpPr>
                <a:spLocks noChangeAspect="1" noChangeShapeType="1"/>
              </p:cNvSpPr>
              <p:nvPr/>
            </p:nvSpPr>
            <p:spPr bwMode="auto">
              <a:xfrm flipV="1">
                <a:off x="3191" y="2646"/>
                <a:ext cx="960" cy="9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671"/>
              <p:cNvSpPr>
                <a:spLocks noChangeAspect="1" noChangeShapeType="1"/>
              </p:cNvSpPr>
              <p:nvPr/>
            </p:nvSpPr>
            <p:spPr bwMode="auto">
              <a:xfrm>
                <a:off x="1990" y="2646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672"/>
              <p:cNvSpPr>
                <a:spLocks noChangeAspect="1" noChangeShapeType="1"/>
              </p:cNvSpPr>
              <p:nvPr/>
            </p:nvSpPr>
            <p:spPr bwMode="auto">
              <a:xfrm flipH="1">
                <a:off x="1990" y="2838"/>
                <a:ext cx="1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673"/>
              <p:cNvSpPr>
                <a:spLocks noChangeAspect="1" noChangeShapeType="1"/>
              </p:cNvSpPr>
              <p:nvPr/>
            </p:nvSpPr>
            <p:spPr bwMode="auto">
              <a:xfrm flipV="1">
                <a:off x="1222" y="2838"/>
                <a:ext cx="768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674"/>
            <p:cNvGrpSpPr>
              <a:grpSpLocks noChangeAspect="1"/>
            </p:cNvGrpSpPr>
            <p:nvPr/>
          </p:nvGrpSpPr>
          <p:grpSpPr bwMode="auto">
            <a:xfrm>
              <a:off x="1578" y="2582"/>
              <a:ext cx="2673" cy="295"/>
              <a:chOff x="816" y="3024"/>
              <a:chExt cx="2200" cy="243"/>
            </a:xfrm>
          </p:grpSpPr>
          <p:sp>
            <p:nvSpPr>
              <p:cNvPr id="529" name="Freeform 675"/>
              <p:cNvSpPr>
                <a:spLocks noChangeAspect="1"/>
              </p:cNvSpPr>
              <p:nvPr/>
            </p:nvSpPr>
            <p:spPr bwMode="auto">
              <a:xfrm>
                <a:off x="819" y="3025"/>
                <a:ext cx="2189" cy="233"/>
              </a:xfrm>
              <a:custGeom>
                <a:avLst/>
                <a:gdLst>
                  <a:gd name="T0" fmla="*/ 2 w 2189"/>
                  <a:gd name="T1" fmla="*/ 233 h 233"/>
                  <a:gd name="T2" fmla="*/ 0 w 2189"/>
                  <a:gd name="T3" fmla="*/ 108 h 233"/>
                  <a:gd name="T4" fmla="*/ 113 w 2189"/>
                  <a:gd name="T5" fmla="*/ 0 h 233"/>
                  <a:gd name="T6" fmla="*/ 2189 w 2189"/>
                  <a:gd name="T7" fmla="*/ 4 h 233"/>
                  <a:gd name="T8" fmla="*/ 2186 w 2189"/>
                  <a:gd name="T9" fmla="*/ 124 h 233"/>
                  <a:gd name="T10" fmla="*/ 2085 w 2189"/>
                  <a:gd name="T11" fmla="*/ 125 h 233"/>
                  <a:gd name="T12" fmla="*/ 2081 w 2189"/>
                  <a:gd name="T13" fmla="*/ 230 h 233"/>
                  <a:gd name="T14" fmla="*/ 2 w 2189"/>
                  <a:gd name="T15" fmla="*/ 233 h 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9"/>
                  <a:gd name="T25" fmla="*/ 0 h 233"/>
                  <a:gd name="T26" fmla="*/ 2189 w 2189"/>
                  <a:gd name="T27" fmla="*/ 233 h 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9" h="233">
                    <a:moveTo>
                      <a:pt x="2" y="233"/>
                    </a:moveTo>
                    <a:lnTo>
                      <a:pt x="0" y="108"/>
                    </a:lnTo>
                    <a:lnTo>
                      <a:pt x="113" y="0"/>
                    </a:lnTo>
                    <a:lnTo>
                      <a:pt x="2189" y="4"/>
                    </a:lnTo>
                    <a:lnTo>
                      <a:pt x="2186" y="124"/>
                    </a:lnTo>
                    <a:lnTo>
                      <a:pt x="2085" y="125"/>
                    </a:lnTo>
                    <a:lnTo>
                      <a:pt x="2081" y="230"/>
                    </a:ln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676"/>
              <p:cNvSpPr>
                <a:spLocks noChangeAspect="1" noChangeShapeType="1"/>
              </p:cNvSpPr>
              <p:nvPr/>
            </p:nvSpPr>
            <p:spPr bwMode="auto">
              <a:xfrm>
                <a:off x="817" y="3138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677"/>
              <p:cNvSpPr>
                <a:spLocks noChangeAspect="1" noChangeShapeType="1"/>
              </p:cNvSpPr>
              <p:nvPr/>
            </p:nvSpPr>
            <p:spPr bwMode="auto">
              <a:xfrm>
                <a:off x="819" y="3133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678"/>
              <p:cNvSpPr>
                <a:spLocks noChangeAspect="1" noChangeShapeType="1"/>
              </p:cNvSpPr>
              <p:nvPr/>
            </p:nvSpPr>
            <p:spPr bwMode="auto">
              <a:xfrm>
                <a:off x="817" y="3259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3" name="Group 679"/>
              <p:cNvGrpSpPr>
                <a:grpSpLocks noChangeAspect="1"/>
              </p:cNvGrpSpPr>
              <p:nvPr/>
            </p:nvGrpSpPr>
            <p:grpSpPr bwMode="auto">
              <a:xfrm>
                <a:off x="2899" y="3024"/>
                <a:ext cx="116" cy="243"/>
                <a:chOff x="2786" y="3024"/>
                <a:chExt cx="116" cy="243"/>
              </a:xfrm>
            </p:grpSpPr>
            <p:sp>
              <p:nvSpPr>
                <p:cNvPr id="536" name="Line 680"/>
                <p:cNvSpPr>
                  <a:spLocks noChangeAspect="1" noChangeShapeType="1"/>
                </p:cNvSpPr>
                <p:nvPr/>
              </p:nvSpPr>
              <p:spPr bwMode="auto">
                <a:xfrm>
                  <a:off x="2787" y="3138"/>
                  <a:ext cx="0" cy="129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6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86" y="3026"/>
                  <a:ext cx="113" cy="113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682"/>
                <p:cNvSpPr>
                  <a:spLocks noChangeAspect="1" noChangeShapeType="1"/>
                </p:cNvSpPr>
                <p:nvPr/>
              </p:nvSpPr>
              <p:spPr bwMode="auto">
                <a:xfrm>
                  <a:off x="2895" y="3024"/>
                  <a:ext cx="0" cy="127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6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93" y="3152"/>
                  <a:ext cx="109" cy="0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4" name="Line 684"/>
              <p:cNvSpPr>
                <a:spLocks noChangeAspect="1" noChangeShapeType="1"/>
              </p:cNvSpPr>
              <p:nvPr/>
            </p:nvSpPr>
            <p:spPr bwMode="auto">
              <a:xfrm flipV="1">
                <a:off x="816" y="3025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685"/>
              <p:cNvSpPr>
                <a:spLocks noChangeAspect="1" noChangeShapeType="1"/>
              </p:cNvSpPr>
              <p:nvPr/>
            </p:nvSpPr>
            <p:spPr bwMode="auto">
              <a:xfrm>
                <a:off x="926" y="3026"/>
                <a:ext cx="2090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86"/>
            <p:cNvGrpSpPr>
              <a:grpSpLocks noChangeAspect="1"/>
            </p:cNvGrpSpPr>
            <p:nvPr/>
          </p:nvGrpSpPr>
          <p:grpSpPr bwMode="auto">
            <a:xfrm>
              <a:off x="912" y="3245"/>
              <a:ext cx="2673" cy="295"/>
              <a:chOff x="816" y="3024"/>
              <a:chExt cx="2200" cy="243"/>
            </a:xfrm>
          </p:grpSpPr>
          <p:sp>
            <p:nvSpPr>
              <p:cNvPr id="518" name="Freeform 687"/>
              <p:cNvSpPr>
                <a:spLocks noChangeAspect="1"/>
              </p:cNvSpPr>
              <p:nvPr/>
            </p:nvSpPr>
            <p:spPr bwMode="auto">
              <a:xfrm>
                <a:off x="819" y="3025"/>
                <a:ext cx="2189" cy="233"/>
              </a:xfrm>
              <a:custGeom>
                <a:avLst/>
                <a:gdLst>
                  <a:gd name="T0" fmla="*/ 2 w 2189"/>
                  <a:gd name="T1" fmla="*/ 233 h 233"/>
                  <a:gd name="T2" fmla="*/ 0 w 2189"/>
                  <a:gd name="T3" fmla="*/ 108 h 233"/>
                  <a:gd name="T4" fmla="*/ 113 w 2189"/>
                  <a:gd name="T5" fmla="*/ 0 h 233"/>
                  <a:gd name="T6" fmla="*/ 2189 w 2189"/>
                  <a:gd name="T7" fmla="*/ 4 h 233"/>
                  <a:gd name="T8" fmla="*/ 2186 w 2189"/>
                  <a:gd name="T9" fmla="*/ 124 h 233"/>
                  <a:gd name="T10" fmla="*/ 2085 w 2189"/>
                  <a:gd name="T11" fmla="*/ 125 h 233"/>
                  <a:gd name="T12" fmla="*/ 2081 w 2189"/>
                  <a:gd name="T13" fmla="*/ 230 h 233"/>
                  <a:gd name="T14" fmla="*/ 2 w 2189"/>
                  <a:gd name="T15" fmla="*/ 233 h 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9"/>
                  <a:gd name="T25" fmla="*/ 0 h 233"/>
                  <a:gd name="T26" fmla="*/ 2189 w 2189"/>
                  <a:gd name="T27" fmla="*/ 233 h 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9" h="233">
                    <a:moveTo>
                      <a:pt x="2" y="233"/>
                    </a:moveTo>
                    <a:lnTo>
                      <a:pt x="0" y="108"/>
                    </a:lnTo>
                    <a:lnTo>
                      <a:pt x="113" y="0"/>
                    </a:lnTo>
                    <a:lnTo>
                      <a:pt x="2189" y="4"/>
                    </a:lnTo>
                    <a:lnTo>
                      <a:pt x="2186" y="124"/>
                    </a:lnTo>
                    <a:lnTo>
                      <a:pt x="2085" y="125"/>
                    </a:lnTo>
                    <a:lnTo>
                      <a:pt x="2081" y="230"/>
                    </a:ln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688"/>
              <p:cNvSpPr>
                <a:spLocks noChangeAspect="1" noChangeShapeType="1"/>
              </p:cNvSpPr>
              <p:nvPr/>
            </p:nvSpPr>
            <p:spPr bwMode="auto">
              <a:xfrm>
                <a:off x="817" y="3138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689"/>
              <p:cNvSpPr>
                <a:spLocks noChangeAspect="1" noChangeShapeType="1"/>
              </p:cNvSpPr>
              <p:nvPr/>
            </p:nvSpPr>
            <p:spPr bwMode="auto">
              <a:xfrm>
                <a:off x="819" y="3133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690"/>
              <p:cNvSpPr>
                <a:spLocks noChangeAspect="1" noChangeShapeType="1"/>
              </p:cNvSpPr>
              <p:nvPr/>
            </p:nvSpPr>
            <p:spPr bwMode="auto">
              <a:xfrm>
                <a:off x="817" y="3259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2" name="Group 691"/>
              <p:cNvGrpSpPr>
                <a:grpSpLocks noChangeAspect="1"/>
              </p:cNvGrpSpPr>
              <p:nvPr/>
            </p:nvGrpSpPr>
            <p:grpSpPr bwMode="auto">
              <a:xfrm>
                <a:off x="2899" y="3024"/>
                <a:ext cx="116" cy="243"/>
                <a:chOff x="2786" y="3024"/>
                <a:chExt cx="116" cy="243"/>
              </a:xfrm>
            </p:grpSpPr>
            <p:sp>
              <p:nvSpPr>
                <p:cNvPr id="525" name="Line 692"/>
                <p:cNvSpPr>
                  <a:spLocks noChangeAspect="1" noChangeShapeType="1"/>
                </p:cNvSpPr>
                <p:nvPr/>
              </p:nvSpPr>
              <p:spPr bwMode="auto">
                <a:xfrm>
                  <a:off x="2787" y="3138"/>
                  <a:ext cx="0" cy="129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6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86" y="3026"/>
                  <a:ext cx="113" cy="113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694"/>
                <p:cNvSpPr>
                  <a:spLocks noChangeAspect="1" noChangeShapeType="1"/>
                </p:cNvSpPr>
                <p:nvPr/>
              </p:nvSpPr>
              <p:spPr bwMode="auto">
                <a:xfrm>
                  <a:off x="2895" y="3024"/>
                  <a:ext cx="0" cy="127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6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93" y="3152"/>
                  <a:ext cx="109" cy="0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" name="Line 696"/>
              <p:cNvSpPr>
                <a:spLocks noChangeAspect="1" noChangeShapeType="1"/>
              </p:cNvSpPr>
              <p:nvPr/>
            </p:nvSpPr>
            <p:spPr bwMode="auto">
              <a:xfrm flipV="1">
                <a:off x="816" y="3025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Line 697"/>
              <p:cNvSpPr>
                <a:spLocks noChangeAspect="1" noChangeShapeType="1"/>
              </p:cNvSpPr>
              <p:nvPr/>
            </p:nvSpPr>
            <p:spPr bwMode="auto">
              <a:xfrm>
                <a:off x="926" y="3026"/>
                <a:ext cx="2090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AutoShape 698"/>
            <p:cNvSpPr>
              <a:spLocks noChangeAspect="1" noChangeArrowheads="1"/>
            </p:cNvSpPr>
            <p:nvPr/>
          </p:nvSpPr>
          <p:spPr bwMode="auto">
            <a:xfrm rot="5400000" flipH="1">
              <a:off x="2885" y="952"/>
              <a:ext cx="110" cy="1539"/>
            </a:xfrm>
            <a:prstGeom prst="can">
              <a:avLst>
                <a:gd name="adj" fmla="val 82391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99"/>
            <p:cNvGrpSpPr>
              <a:grpSpLocks noChangeAspect="1"/>
            </p:cNvGrpSpPr>
            <p:nvPr/>
          </p:nvGrpSpPr>
          <p:grpSpPr bwMode="auto">
            <a:xfrm>
              <a:off x="1889" y="1281"/>
              <a:ext cx="480" cy="1438"/>
              <a:chOff x="2060" y="2423"/>
              <a:chExt cx="480" cy="1438"/>
            </a:xfrm>
          </p:grpSpPr>
          <p:grpSp>
            <p:nvGrpSpPr>
              <p:cNvPr id="510" name="Group 700"/>
              <p:cNvGrpSpPr>
                <a:grpSpLocks noChangeAspect="1"/>
              </p:cNvGrpSpPr>
              <p:nvPr/>
            </p:nvGrpSpPr>
            <p:grpSpPr bwMode="auto">
              <a:xfrm>
                <a:off x="2060" y="3656"/>
                <a:ext cx="480" cy="205"/>
                <a:chOff x="1344" y="3072"/>
                <a:chExt cx="480" cy="205"/>
              </a:xfrm>
            </p:grpSpPr>
            <p:sp>
              <p:nvSpPr>
                <p:cNvPr id="513" name="Freeform 701"/>
                <p:cNvSpPr>
                  <a:spLocks noChangeAspect="1"/>
                </p:cNvSpPr>
                <p:nvPr/>
              </p:nvSpPr>
              <p:spPr bwMode="auto">
                <a:xfrm>
                  <a:off x="1344" y="3161"/>
                  <a:ext cx="480" cy="116"/>
                </a:xfrm>
                <a:custGeom>
                  <a:avLst/>
                  <a:gdLst>
                    <a:gd name="T0" fmla="*/ 2 w 480"/>
                    <a:gd name="T1" fmla="*/ 6 h 116"/>
                    <a:gd name="T2" fmla="*/ 0 w 480"/>
                    <a:gd name="T3" fmla="*/ 41 h 116"/>
                    <a:gd name="T4" fmla="*/ 23 w 480"/>
                    <a:gd name="T5" fmla="*/ 69 h 116"/>
                    <a:gd name="T6" fmla="*/ 78 w 480"/>
                    <a:gd name="T7" fmla="*/ 92 h 116"/>
                    <a:gd name="T8" fmla="*/ 161 w 480"/>
                    <a:gd name="T9" fmla="*/ 110 h 116"/>
                    <a:gd name="T10" fmla="*/ 242 w 480"/>
                    <a:gd name="T11" fmla="*/ 116 h 116"/>
                    <a:gd name="T12" fmla="*/ 323 w 480"/>
                    <a:gd name="T13" fmla="*/ 108 h 116"/>
                    <a:gd name="T14" fmla="*/ 407 w 480"/>
                    <a:gd name="T15" fmla="*/ 92 h 116"/>
                    <a:gd name="T16" fmla="*/ 464 w 480"/>
                    <a:gd name="T17" fmla="*/ 63 h 116"/>
                    <a:gd name="T18" fmla="*/ 480 w 480"/>
                    <a:gd name="T19" fmla="*/ 42 h 116"/>
                    <a:gd name="T20" fmla="*/ 480 w 480"/>
                    <a:gd name="T21" fmla="*/ 0 h 116"/>
                    <a:gd name="T22" fmla="*/ 2 w 480"/>
                    <a:gd name="T23" fmla="*/ 6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0"/>
                    <a:gd name="T37" fmla="*/ 0 h 116"/>
                    <a:gd name="T38" fmla="*/ 480 w 480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0" h="116">
                      <a:moveTo>
                        <a:pt x="2" y="6"/>
                      </a:moveTo>
                      <a:lnTo>
                        <a:pt x="0" y="41"/>
                      </a:lnTo>
                      <a:lnTo>
                        <a:pt x="23" y="69"/>
                      </a:lnTo>
                      <a:lnTo>
                        <a:pt x="78" y="92"/>
                      </a:lnTo>
                      <a:lnTo>
                        <a:pt x="161" y="110"/>
                      </a:lnTo>
                      <a:lnTo>
                        <a:pt x="242" y="116"/>
                      </a:lnTo>
                      <a:lnTo>
                        <a:pt x="323" y="108"/>
                      </a:lnTo>
                      <a:lnTo>
                        <a:pt x="407" y="92"/>
                      </a:lnTo>
                      <a:lnTo>
                        <a:pt x="464" y="63"/>
                      </a:lnTo>
                      <a:lnTo>
                        <a:pt x="480" y="42"/>
                      </a:lnTo>
                      <a:lnTo>
                        <a:pt x="48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Oval 702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3072"/>
                  <a:ext cx="479" cy="159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" name="Line 703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150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704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3153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Arc 705"/>
                <p:cNvSpPr>
                  <a:spLocks noChangeAspect="1"/>
                </p:cNvSpPr>
                <p:nvPr/>
              </p:nvSpPr>
              <p:spPr bwMode="auto">
                <a:xfrm>
                  <a:off x="1346" y="3196"/>
                  <a:ext cx="478" cy="78"/>
                </a:xfrm>
                <a:custGeom>
                  <a:avLst/>
                  <a:gdLst>
                    <a:gd name="T0" fmla="*/ 5 w 43145"/>
                    <a:gd name="T1" fmla="*/ 0 h 21600"/>
                    <a:gd name="T2" fmla="*/ 0 w 43145"/>
                    <a:gd name="T3" fmla="*/ 0 h 21600"/>
                    <a:gd name="T4" fmla="*/ 3 w 43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45"/>
                    <a:gd name="T10" fmla="*/ 0 h 21600"/>
                    <a:gd name="T11" fmla="*/ 43145 w 43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45" h="21600" fill="none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</a:path>
                    <a:path w="43145" h="21600" stroke="0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  <a:lnTo>
                        <a:pt x="2155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1" name="AutoShape 706"/>
              <p:cNvSpPr>
                <a:spLocks noChangeAspect="1" noChangeArrowheads="1"/>
              </p:cNvSpPr>
              <p:nvPr/>
            </p:nvSpPr>
            <p:spPr bwMode="auto">
              <a:xfrm>
                <a:off x="2259" y="3213"/>
                <a:ext cx="70" cy="537"/>
              </a:xfrm>
              <a:prstGeom prst="can">
                <a:avLst>
                  <a:gd name="adj" fmla="val 42868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AutoShape 707"/>
              <p:cNvSpPr>
                <a:spLocks noChangeAspect="1" noChangeArrowheads="1"/>
              </p:cNvSpPr>
              <p:nvPr/>
            </p:nvSpPr>
            <p:spPr bwMode="auto">
              <a:xfrm>
                <a:off x="2210" y="2423"/>
                <a:ext cx="170" cy="1206"/>
              </a:xfrm>
              <a:prstGeom prst="can">
                <a:avLst>
                  <a:gd name="adj" fmla="val 41776"/>
                </a:avLst>
              </a:prstGeom>
              <a:solidFill>
                <a:srgbClr val="FA520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AutoShape 708"/>
            <p:cNvSpPr>
              <a:spLocks noChangeAspect="1" noChangeArrowheads="1"/>
            </p:cNvSpPr>
            <p:nvPr/>
          </p:nvSpPr>
          <p:spPr bwMode="auto">
            <a:xfrm rot="5400000" flipH="1">
              <a:off x="2873" y="1539"/>
              <a:ext cx="110" cy="1539"/>
            </a:xfrm>
            <a:prstGeom prst="can">
              <a:avLst>
                <a:gd name="adj" fmla="val 82391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709"/>
            <p:cNvSpPr>
              <a:spLocks noChangeAspect="1" noChangeArrowheads="1"/>
            </p:cNvSpPr>
            <p:nvPr/>
          </p:nvSpPr>
          <p:spPr bwMode="auto">
            <a:xfrm rot="-8103230">
              <a:off x="1699" y="1592"/>
              <a:ext cx="110" cy="940"/>
            </a:xfrm>
            <a:prstGeom prst="can">
              <a:avLst>
                <a:gd name="adj" fmla="val 50323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710"/>
            <p:cNvSpPr>
              <a:spLocks noChangeAspect="1" noChangeArrowheads="1"/>
            </p:cNvSpPr>
            <p:nvPr/>
          </p:nvSpPr>
          <p:spPr bwMode="auto">
            <a:xfrm rot="-8103230">
              <a:off x="1732" y="2143"/>
              <a:ext cx="110" cy="940"/>
            </a:xfrm>
            <a:prstGeom prst="can">
              <a:avLst>
                <a:gd name="adj" fmla="val 50323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711"/>
            <p:cNvGrpSpPr>
              <a:grpSpLocks noChangeAspect="1"/>
            </p:cNvGrpSpPr>
            <p:nvPr/>
          </p:nvGrpSpPr>
          <p:grpSpPr bwMode="auto">
            <a:xfrm>
              <a:off x="3460" y="1281"/>
              <a:ext cx="480" cy="1438"/>
              <a:chOff x="2060" y="2423"/>
              <a:chExt cx="480" cy="1438"/>
            </a:xfrm>
          </p:grpSpPr>
          <p:grpSp>
            <p:nvGrpSpPr>
              <p:cNvPr id="502" name="Group 712"/>
              <p:cNvGrpSpPr>
                <a:grpSpLocks noChangeAspect="1"/>
              </p:cNvGrpSpPr>
              <p:nvPr/>
            </p:nvGrpSpPr>
            <p:grpSpPr bwMode="auto">
              <a:xfrm>
                <a:off x="2060" y="3656"/>
                <a:ext cx="480" cy="205"/>
                <a:chOff x="1344" y="3072"/>
                <a:chExt cx="480" cy="205"/>
              </a:xfrm>
            </p:grpSpPr>
            <p:sp>
              <p:nvSpPr>
                <p:cNvPr id="505" name="Freeform 713"/>
                <p:cNvSpPr>
                  <a:spLocks noChangeAspect="1"/>
                </p:cNvSpPr>
                <p:nvPr/>
              </p:nvSpPr>
              <p:spPr bwMode="auto">
                <a:xfrm>
                  <a:off x="1344" y="3161"/>
                  <a:ext cx="480" cy="116"/>
                </a:xfrm>
                <a:custGeom>
                  <a:avLst/>
                  <a:gdLst>
                    <a:gd name="T0" fmla="*/ 2 w 480"/>
                    <a:gd name="T1" fmla="*/ 6 h 116"/>
                    <a:gd name="T2" fmla="*/ 0 w 480"/>
                    <a:gd name="T3" fmla="*/ 41 h 116"/>
                    <a:gd name="T4" fmla="*/ 23 w 480"/>
                    <a:gd name="T5" fmla="*/ 69 h 116"/>
                    <a:gd name="T6" fmla="*/ 78 w 480"/>
                    <a:gd name="T7" fmla="*/ 92 h 116"/>
                    <a:gd name="T8" fmla="*/ 161 w 480"/>
                    <a:gd name="T9" fmla="*/ 110 h 116"/>
                    <a:gd name="T10" fmla="*/ 242 w 480"/>
                    <a:gd name="T11" fmla="*/ 116 h 116"/>
                    <a:gd name="T12" fmla="*/ 323 w 480"/>
                    <a:gd name="T13" fmla="*/ 108 h 116"/>
                    <a:gd name="T14" fmla="*/ 407 w 480"/>
                    <a:gd name="T15" fmla="*/ 92 h 116"/>
                    <a:gd name="T16" fmla="*/ 464 w 480"/>
                    <a:gd name="T17" fmla="*/ 63 h 116"/>
                    <a:gd name="T18" fmla="*/ 480 w 480"/>
                    <a:gd name="T19" fmla="*/ 42 h 116"/>
                    <a:gd name="T20" fmla="*/ 480 w 480"/>
                    <a:gd name="T21" fmla="*/ 0 h 116"/>
                    <a:gd name="T22" fmla="*/ 2 w 480"/>
                    <a:gd name="T23" fmla="*/ 6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0"/>
                    <a:gd name="T37" fmla="*/ 0 h 116"/>
                    <a:gd name="T38" fmla="*/ 480 w 480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0" h="116">
                      <a:moveTo>
                        <a:pt x="2" y="6"/>
                      </a:moveTo>
                      <a:lnTo>
                        <a:pt x="0" y="41"/>
                      </a:lnTo>
                      <a:lnTo>
                        <a:pt x="23" y="69"/>
                      </a:lnTo>
                      <a:lnTo>
                        <a:pt x="78" y="92"/>
                      </a:lnTo>
                      <a:lnTo>
                        <a:pt x="161" y="110"/>
                      </a:lnTo>
                      <a:lnTo>
                        <a:pt x="242" y="116"/>
                      </a:lnTo>
                      <a:lnTo>
                        <a:pt x="323" y="108"/>
                      </a:lnTo>
                      <a:lnTo>
                        <a:pt x="407" y="92"/>
                      </a:lnTo>
                      <a:lnTo>
                        <a:pt x="464" y="63"/>
                      </a:lnTo>
                      <a:lnTo>
                        <a:pt x="480" y="42"/>
                      </a:lnTo>
                      <a:lnTo>
                        <a:pt x="48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Oval 714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3072"/>
                  <a:ext cx="479" cy="159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Line 715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150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716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3153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Arc 717"/>
                <p:cNvSpPr>
                  <a:spLocks noChangeAspect="1"/>
                </p:cNvSpPr>
                <p:nvPr/>
              </p:nvSpPr>
              <p:spPr bwMode="auto">
                <a:xfrm>
                  <a:off x="1346" y="3196"/>
                  <a:ext cx="478" cy="78"/>
                </a:xfrm>
                <a:custGeom>
                  <a:avLst/>
                  <a:gdLst>
                    <a:gd name="T0" fmla="*/ 5 w 43145"/>
                    <a:gd name="T1" fmla="*/ 0 h 21600"/>
                    <a:gd name="T2" fmla="*/ 0 w 43145"/>
                    <a:gd name="T3" fmla="*/ 0 h 21600"/>
                    <a:gd name="T4" fmla="*/ 3 w 43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45"/>
                    <a:gd name="T10" fmla="*/ 0 h 21600"/>
                    <a:gd name="T11" fmla="*/ 43145 w 43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45" h="21600" fill="none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</a:path>
                    <a:path w="43145" h="21600" stroke="0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  <a:lnTo>
                        <a:pt x="2155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3" name="AutoShape 718"/>
              <p:cNvSpPr>
                <a:spLocks noChangeAspect="1" noChangeArrowheads="1"/>
              </p:cNvSpPr>
              <p:nvPr/>
            </p:nvSpPr>
            <p:spPr bwMode="auto">
              <a:xfrm>
                <a:off x="2259" y="3213"/>
                <a:ext cx="70" cy="537"/>
              </a:xfrm>
              <a:prstGeom prst="can">
                <a:avLst>
                  <a:gd name="adj" fmla="val 42868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" name="AutoShape 719"/>
              <p:cNvSpPr>
                <a:spLocks noChangeAspect="1" noChangeArrowheads="1"/>
              </p:cNvSpPr>
              <p:nvPr/>
            </p:nvSpPr>
            <p:spPr bwMode="auto">
              <a:xfrm>
                <a:off x="2210" y="2423"/>
                <a:ext cx="170" cy="1206"/>
              </a:xfrm>
              <a:prstGeom prst="can">
                <a:avLst>
                  <a:gd name="adj" fmla="val 41776"/>
                </a:avLst>
              </a:prstGeom>
              <a:solidFill>
                <a:srgbClr val="FA520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AutoShape 720"/>
            <p:cNvSpPr>
              <a:spLocks noChangeAspect="1" noChangeArrowheads="1"/>
            </p:cNvSpPr>
            <p:nvPr/>
          </p:nvSpPr>
          <p:spPr bwMode="auto">
            <a:xfrm rot="-8103230">
              <a:off x="3295" y="1569"/>
              <a:ext cx="110" cy="940"/>
            </a:xfrm>
            <a:prstGeom prst="can">
              <a:avLst>
                <a:gd name="adj" fmla="val 50323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721"/>
            <p:cNvSpPr>
              <a:spLocks noChangeAspect="1" noChangeArrowheads="1"/>
            </p:cNvSpPr>
            <p:nvPr/>
          </p:nvSpPr>
          <p:spPr bwMode="auto">
            <a:xfrm rot="-8103230">
              <a:off x="3296" y="2150"/>
              <a:ext cx="110" cy="940"/>
            </a:xfrm>
            <a:prstGeom prst="can">
              <a:avLst>
                <a:gd name="adj" fmla="val 50323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" name="Group 722"/>
            <p:cNvGrpSpPr>
              <a:grpSpLocks noChangeAspect="1"/>
            </p:cNvGrpSpPr>
            <p:nvPr/>
          </p:nvGrpSpPr>
          <p:grpSpPr bwMode="auto">
            <a:xfrm>
              <a:off x="1222" y="1943"/>
              <a:ext cx="480" cy="1438"/>
              <a:chOff x="2060" y="2423"/>
              <a:chExt cx="480" cy="1438"/>
            </a:xfrm>
          </p:grpSpPr>
          <p:grpSp>
            <p:nvGrpSpPr>
              <p:cNvPr id="494" name="Group 723"/>
              <p:cNvGrpSpPr>
                <a:grpSpLocks noChangeAspect="1"/>
              </p:cNvGrpSpPr>
              <p:nvPr/>
            </p:nvGrpSpPr>
            <p:grpSpPr bwMode="auto">
              <a:xfrm>
                <a:off x="2060" y="3656"/>
                <a:ext cx="480" cy="205"/>
                <a:chOff x="1344" y="3072"/>
                <a:chExt cx="480" cy="205"/>
              </a:xfrm>
            </p:grpSpPr>
            <p:sp>
              <p:nvSpPr>
                <p:cNvPr id="497" name="Freeform 724"/>
                <p:cNvSpPr>
                  <a:spLocks noChangeAspect="1"/>
                </p:cNvSpPr>
                <p:nvPr/>
              </p:nvSpPr>
              <p:spPr bwMode="auto">
                <a:xfrm>
                  <a:off x="1344" y="3161"/>
                  <a:ext cx="480" cy="116"/>
                </a:xfrm>
                <a:custGeom>
                  <a:avLst/>
                  <a:gdLst>
                    <a:gd name="T0" fmla="*/ 2 w 480"/>
                    <a:gd name="T1" fmla="*/ 6 h 116"/>
                    <a:gd name="T2" fmla="*/ 0 w 480"/>
                    <a:gd name="T3" fmla="*/ 41 h 116"/>
                    <a:gd name="T4" fmla="*/ 23 w 480"/>
                    <a:gd name="T5" fmla="*/ 69 h 116"/>
                    <a:gd name="T6" fmla="*/ 78 w 480"/>
                    <a:gd name="T7" fmla="*/ 92 h 116"/>
                    <a:gd name="T8" fmla="*/ 161 w 480"/>
                    <a:gd name="T9" fmla="*/ 110 h 116"/>
                    <a:gd name="T10" fmla="*/ 242 w 480"/>
                    <a:gd name="T11" fmla="*/ 116 h 116"/>
                    <a:gd name="T12" fmla="*/ 323 w 480"/>
                    <a:gd name="T13" fmla="*/ 108 h 116"/>
                    <a:gd name="T14" fmla="*/ 407 w 480"/>
                    <a:gd name="T15" fmla="*/ 92 h 116"/>
                    <a:gd name="T16" fmla="*/ 464 w 480"/>
                    <a:gd name="T17" fmla="*/ 63 h 116"/>
                    <a:gd name="T18" fmla="*/ 480 w 480"/>
                    <a:gd name="T19" fmla="*/ 42 h 116"/>
                    <a:gd name="T20" fmla="*/ 480 w 480"/>
                    <a:gd name="T21" fmla="*/ 0 h 116"/>
                    <a:gd name="T22" fmla="*/ 2 w 480"/>
                    <a:gd name="T23" fmla="*/ 6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0"/>
                    <a:gd name="T37" fmla="*/ 0 h 116"/>
                    <a:gd name="T38" fmla="*/ 480 w 480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0" h="116">
                      <a:moveTo>
                        <a:pt x="2" y="6"/>
                      </a:moveTo>
                      <a:lnTo>
                        <a:pt x="0" y="41"/>
                      </a:lnTo>
                      <a:lnTo>
                        <a:pt x="23" y="69"/>
                      </a:lnTo>
                      <a:lnTo>
                        <a:pt x="78" y="92"/>
                      </a:lnTo>
                      <a:lnTo>
                        <a:pt x="161" y="110"/>
                      </a:lnTo>
                      <a:lnTo>
                        <a:pt x="242" y="116"/>
                      </a:lnTo>
                      <a:lnTo>
                        <a:pt x="323" y="108"/>
                      </a:lnTo>
                      <a:lnTo>
                        <a:pt x="407" y="92"/>
                      </a:lnTo>
                      <a:lnTo>
                        <a:pt x="464" y="63"/>
                      </a:lnTo>
                      <a:lnTo>
                        <a:pt x="480" y="42"/>
                      </a:lnTo>
                      <a:lnTo>
                        <a:pt x="48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Oval 725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3072"/>
                  <a:ext cx="479" cy="159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Line 726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150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727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3153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Arc 728"/>
                <p:cNvSpPr>
                  <a:spLocks noChangeAspect="1"/>
                </p:cNvSpPr>
                <p:nvPr/>
              </p:nvSpPr>
              <p:spPr bwMode="auto">
                <a:xfrm>
                  <a:off x="1346" y="3196"/>
                  <a:ext cx="478" cy="78"/>
                </a:xfrm>
                <a:custGeom>
                  <a:avLst/>
                  <a:gdLst>
                    <a:gd name="T0" fmla="*/ 5 w 43145"/>
                    <a:gd name="T1" fmla="*/ 0 h 21600"/>
                    <a:gd name="T2" fmla="*/ 0 w 43145"/>
                    <a:gd name="T3" fmla="*/ 0 h 21600"/>
                    <a:gd name="T4" fmla="*/ 3 w 43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45"/>
                    <a:gd name="T10" fmla="*/ 0 h 21600"/>
                    <a:gd name="T11" fmla="*/ 43145 w 43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45" h="21600" fill="none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</a:path>
                    <a:path w="43145" h="21600" stroke="0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  <a:lnTo>
                        <a:pt x="2155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5" name="AutoShape 729"/>
              <p:cNvSpPr>
                <a:spLocks noChangeAspect="1" noChangeArrowheads="1"/>
              </p:cNvSpPr>
              <p:nvPr/>
            </p:nvSpPr>
            <p:spPr bwMode="auto">
              <a:xfrm>
                <a:off x="2259" y="3213"/>
                <a:ext cx="70" cy="537"/>
              </a:xfrm>
              <a:prstGeom prst="can">
                <a:avLst>
                  <a:gd name="adj" fmla="val 42868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" name="AutoShape 730"/>
              <p:cNvSpPr>
                <a:spLocks noChangeAspect="1" noChangeArrowheads="1"/>
              </p:cNvSpPr>
              <p:nvPr/>
            </p:nvSpPr>
            <p:spPr bwMode="auto">
              <a:xfrm>
                <a:off x="2210" y="2423"/>
                <a:ext cx="170" cy="1206"/>
              </a:xfrm>
              <a:prstGeom prst="can">
                <a:avLst>
                  <a:gd name="adj" fmla="val 41776"/>
                </a:avLst>
              </a:prstGeom>
              <a:solidFill>
                <a:srgbClr val="FA520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AutoShape 731"/>
            <p:cNvSpPr>
              <a:spLocks noChangeAspect="1" noChangeArrowheads="1"/>
            </p:cNvSpPr>
            <p:nvPr/>
          </p:nvSpPr>
          <p:spPr bwMode="auto">
            <a:xfrm rot="5400000" flipH="1">
              <a:off x="2207" y="2149"/>
              <a:ext cx="110" cy="1539"/>
            </a:xfrm>
            <a:prstGeom prst="can">
              <a:avLst>
                <a:gd name="adj" fmla="val 82391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732"/>
            <p:cNvSpPr>
              <a:spLocks noChangeAspect="1" noChangeArrowheads="1"/>
            </p:cNvSpPr>
            <p:nvPr/>
          </p:nvSpPr>
          <p:spPr bwMode="auto">
            <a:xfrm rot="5400000" flipH="1">
              <a:off x="2206" y="1568"/>
              <a:ext cx="110" cy="1539"/>
            </a:xfrm>
            <a:prstGeom prst="can">
              <a:avLst>
                <a:gd name="adj" fmla="val 82391"/>
              </a:avLst>
            </a:prstGeom>
            <a:solidFill>
              <a:srgbClr val="FA520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733"/>
            <p:cNvGrpSpPr>
              <a:grpSpLocks noChangeAspect="1"/>
            </p:cNvGrpSpPr>
            <p:nvPr/>
          </p:nvGrpSpPr>
          <p:grpSpPr bwMode="auto">
            <a:xfrm>
              <a:off x="2790" y="1946"/>
              <a:ext cx="480" cy="1438"/>
              <a:chOff x="2060" y="2423"/>
              <a:chExt cx="480" cy="1438"/>
            </a:xfrm>
          </p:grpSpPr>
          <p:grpSp>
            <p:nvGrpSpPr>
              <p:cNvPr id="486" name="Group 734"/>
              <p:cNvGrpSpPr>
                <a:grpSpLocks noChangeAspect="1"/>
              </p:cNvGrpSpPr>
              <p:nvPr/>
            </p:nvGrpSpPr>
            <p:grpSpPr bwMode="auto">
              <a:xfrm>
                <a:off x="2060" y="3656"/>
                <a:ext cx="480" cy="205"/>
                <a:chOff x="1344" y="3072"/>
                <a:chExt cx="480" cy="205"/>
              </a:xfrm>
            </p:grpSpPr>
            <p:sp>
              <p:nvSpPr>
                <p:cNvPr id="489" name="Freeform 735"/>
                <p:cNvSpPr>
                  <a:spLocks noChangeAspect="1"/>
                </p:cNvSpPr>
                <p:nvPr/>
              </p:nvSpPr>
              <p:spPr bwMode="auto">
                <a:xfrm>
                  <a:off x="1344" y="3161"/>
                  <a:ext cx="480" cy="116"/>
                </a:xfrm>
                <a:custGeom>
                  <a:avLst/>
                  <a:gdLst>
                    <a:gd name="T0" fmla="*/ 2 w 480"/>
                    <a:gd name="T1" fmla="*/ 6 h 116"/>
                    <a:gd name="T2" fmla="*/ 0 w 480"/>
                    <a:gd name="T3" fmla="*/ 41 h 116"/>
                    <a:gd name="T4" fmla="*/ 23 w 480"/>
                    <a:gd name="T5" fmla="*/ 69 h 116"/>
                    <a:gd name="T6" fmla="*/ 78 w 480"/>
                    <a:gd name="T7" fmla="*/ 92 h 116"/>
                    <a:gd name="T8" fmla="*/ 161 w 480"/>
                    <a:gd name="T9" fmla="*/ 110 h 116"/>
                    <a:gd name="T10" fmla="*/ 242 w 480"/>
                    <a:gd name="T11" fmla="*/ 116 h 116"/>
                    <a:gd name="T12" fmla="*/ 323 w 480"/>
                    <a:gd name="T13" fmla="*/ 108 h 116"/>
                    <a:gd name="T14" fmla="*/ 407 w 480"/>
                    <a:gd name="T15" fmla="*/ 92 h 116"/>
                    <a:gd name="T16" fmla="*/ 464 w 480"/>
                    <a:gd name="T17" fmla="*/ 63 h 116"/>
                    <a:gd name="T18" fmla="*/ 480 w 480"/>
                    <a:gd name="T19" fmla="*/ 42 h 116"/>
                    <a:gd name="T20" fmla="*/ 480 w 480"/>
                    <a:gd name="T21" fmla="*/ 0 h 116"/>
                    <a:gd name="T22" fmla="*/ 2 w 480"/>
                    <a:gd name="T23" fmla="*/ 6 h 1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0"/>
                    <a:gd name="T37" fmla="*/ 0 h 116"/>
                    <a:gd name="T38" fmla="*/ 480 w 480"/>
                    <a:gd name="T39" fmla="*/ 116 h 1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0" h="116">
                      <a:moveTo>
                        <a:pt x="2" y="6"/>
                      </a:moveTo>
                      <a:lnTo>
                        <a:pt x="0" y="41"/>
                      </a:lnTo>
                      <a:lnTo>
                        <a:pt x="23" y="69"/>
                      </a:lnTo>
                      <a:lnTo>
                        <a:pt x="78" y="92"/>
                      </a:lnTo>
                      <a:lnTo>
                        <a:pt x="161" y="110"/>
                      </a:lnTo>
                      <a:lnTo>
                        <a:pt x="242" y="116"/>
                      </a:lnTo>
                      <a:lnTo>
                        <a:pt x="323" y="108"/>
                      </a:lnTo>
                      <a:lnTo>
                        <a:pt x="407" y="92"/>
                      </a:lnTo>
                      <a:lnTo>
                        <a:pt x="464" y="63"/>
                      </a:lnTo>
                      <a:lnTo>
                        <a:pt x="480" y="42"/>
                      </a:lnTo>
                      <a:lnTo>
                        <a:pt x="480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Oval 736"/>
                <p:cNvSpPr>
                  <a:spLocks noChangeAspect="1" noChangeArrowheads="1"/>
                </p:cNvSpPr>
                <p:nvPr/>
              </p:nvSpPr>
              <p:spPr bwMode="auto">
                <a:xfrm>
                  <a:off x="1345" y="3072"/>
                  <a:ext cx="479" cy="159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" name="Line 737"/>
                <p:cNvSpPr>
                  <a:spLocks noChangeAspect="1" noChangeShapeType="1"/>
                </p:cNvSpPr>
                <p:nvPr/>
              </p:nvSpPr>
              <p:spPr bwMode="auto">
                <a:xfrm>
                  <a:off x="1345" y="3150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738"/>
                <p:cNvSpPr>
                  <a:spLocks noChangeAspect="1" noChangeShapeType="1"/>
                </p:cNvSpPr>
                <p:nvPr/>
              </p:nvSpPr>
              <p:spPr bwMode="auto">
                <a:xfrm>
                  <a:off x="1824" y="3153"/>
                  <a:ext cx="0" cy="5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Arc 739"/>
                <p:cNvSpPr>
                  <a:spLocks noChangeAspect="1"/>
                </p:cNvSpPr>
                <p:nvPr/>
              </p:nvSpPr>
              <p:spPr bwMode="auto">
                <a:xfrm>
                  <a:off x="1346" y="3196"/>
                  <a:ext cx="478" cy="78"/>
                </a:xfrm>
                <a:custGeom>
                  <a:avLst/>
                  <a:gdLst>
                    <a:gd name="T0" fmla="*/ 5 w 43145"/>
                    <a:gd name="T1" fmla="*/ 0 h 21600"/>
                    <a:gd name="T2" fmla="*/ 0 w 43145"/>
                    <a:gd name="T3" fmla="*/ 0 h 21600"/>
                    <a:gd name="T4" fmla="*/ 3 w 431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45"/>
                    <a:gd name="T10" fmla="*/ 0 h 21600"/>
                    <a:gd name="T11" fmla="*/ 43145 w 431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45" h="21600" fill="none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</a:path>
                    <a:path w="43145" h="21600" stroke="0" extrusionOk="0">
                      <a:moveTo>
                        <a:pt x="43145" y="443"/>
                      </a:moveTo>
                      <a:cubicBezTo>
                        <a:pt x="42904" y="12197"/>
                        <a:pt x="33306" y="21599"/>
                        <a:pt x="21550" y="21600"/>
                      </a:cubicBezTo>
                      <a:cubicBezTo>
                        <a:pt x="10189" y="21600"/>
                        <a:pt x="770" y="12800"/>
                        <a:pt x="-1" y="1466"/>
                      </a:cubicBezTo>
                      <a:lnTo>
                        <a:pt x="2155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7" name="AutoShape 740"/>
              <p:cNvSpPr>
                <a:spLocks noChangeAspect="1" noChangeArrowheads="1"/>
              </p:cNvSpPr>
              <p:nvPr/>
            </p:nvSpPr>
            <p:spPr bwMode="auto">
              <a:xfrm>
                <a:off x="2259" y="3213"/>
                <a:ext cx="70" cy="537"/>
              </a:xfrm>
              <a:prstGeom prst="can">
                <a:avLst>
                  <a:gd name="adj" fmla="val 42868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AutoShape 741"/>
              <p:cNvSpPr>
                <a:spLocks noChangeAspect="1" noChangeArrowheads="1"/>
              </p:cNvSpPr>
              <p:nvPr/>
            </p:nvSpPr>
            <p:spPr bwMode="auto">
              <a:xfrm>
                <a:off x="2210" y="2423"/>
                <a:ext cx="170" cy="1206"/>
              </a:xfrm>
              <a:prstGeom prst="can">
                <a:avLst>
                  <a:gd name="adj" fmla="val 41776"/>
                </a:avLst>
              </a:prstGeom>
              <a:solidFill>
                <a:srgbClr val="FA520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742"/>
            <p:cNvGrpSpPr>
              <a:grpSpLocks noChangeAspect="1"/>
            </p:cNvGrpSpPr>
            <p:nvPr/>
          </p:nvGrpSpPr>
          <p:grpSpPr bwMode="auto">
            <a:xfrm>
              <a:off x="1796" y="1308"/>
              <a:ext cx="2200" cy="243"/>
              <a:chOff x="816" y="3024"/>
              <a:chExt cx="2200" cy="243"/>
            </a:xfrm>
          </p:grpSpPr>
          <p:sp>
            <p:nvSpPr>
              <p:cNvPr id="475" name="Freeform 743"/>
              <p:cNvSpPr>
                <a:spLocks noChangeAspect="1"/>
              </p:cNvSpPr>
              <p:nvPr/>
            </p:nvSpPr>
            <p:spPr bwMode="auto">
              <a:xfrm>
                <a:off x="819" y="3025"/>
                <a:ext cx="2189" cy="233"/>
              </a:xfrm>
              <a:custGeom>
                <a:avLst/>
                <a:gdLst>
                  <a:gd name="T0" fmla="*/ 2 w 2189"/>
                  <a:gd name="T1" fmla="*/ 233 h 233"/>
                  <a:gd name="T2" fmla="*/ 0 w 2189"/>
                  <a:gd name="T3" fmla="*/ 108 h 233"/>
                  <a:gd name="T4" fmla="*/ 113 w 2189"/>
                  <a:gd name="T5" fmla="*/ 0 h 233"/>
                  <a:gd name="T6" fmla="*/ 2189 w 2189"/>
                  <a:gd name="T7" fmla="*/ 4 h 233"/>
                  <a:gd name="T8" fmla="*/ 2186 w 2189"/>
                  <a:gd name="T9" fmla="*/ 124 h 233"/>
                  <a:gd name="T10" fmla="*/ 2085 w 2189"/>
                  <a:gd name="T11" fmla="*/ 125 h 233"/>
                  <a:gd name="T12" fmla="*/ 2081 w 2189"/>
                  <a:gd name="T13" fmla="*/ 230 h 233"/>
                  <a:gd name="T14" fmla="*/ 2 w 2189"/>
                  <a:gd name="T15" fmla="*/ 233 h 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9"/>
                  <a:gd name="T25" fmla="*/ 0 h 233"/>
                  <a:gd name="T26" fmla="*/ 2189 w 2189"/>
                  <a:gd name="T27" fmla="*/ 233 h 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9" h="233">
                    <a:moveTo>
                      <a:pt x="2" y="233"/>
                    </a:moveTo>
                    <a:lnTo>
                      <a:pt x="0" y="108"/>
                    </a:lnTo>
                    <a:lnTo>
                      <a:pt x="113" y="0"/>
                    </a:lnTo>
                    <a:lnTo>
                      <a:pt x="2189" y="4"/>
                    </a:lnTo>
                    <a:lnTo>
                      <a:pt x="2186" y="124"/>
                    </a:lnTo>
                    <a:lnTo>
                      <a:pt x="2085" y="125"/>
                    </a:lnTo>
                    <a:lnTo>
                      <a:pt x="2081" y="230"/>
                    </a:ln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744"/>
              <p:cNvSpPr>
                <a:spLocks noChangeAspect="1" noChangeShapeType="1"/>
              </p:cNvSpPr>
              <p:nvPr/>
            </p:nvSpPr>
            <p:spPr bwMode="auto">
              <a:xfrm>
                <a:off x="817" y="3138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745"/>
              <p:cNvSpPr>
                <a:spLocks noChangeAspect="1" noChangeShapeType="1"/>
              </p:cNvSpPr>
              <p:nvPr/>
            </p:nvSpPr>
            <p:spPr bwMode="auto">
              <a:xfrm>
                <a:off x="819" y="3133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746"/>
              <p:cNvSpPr>
                <a:spLocks noChangeAspect="1" noChangeShapeType="1"/>
              </p:cNvSpPr>
              <p:nvPr/>
            </p:nvSpPr>
            <p:spPr bwMode="auto">
              <a:xfrm>
                <a:off x="817" y="3259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9" name="Group 747"/>
              <p:cNvGrpSpPr>
                <a:grpSpLocks noChangeAspect="1"/>
              </p:cNvGrpSpPr>
              <p:nvPr/>
            </p:nvGrpSpPr>
            <p:grpSpPr bwMode="auto">
              <a:xfrm>
                <a:off x="2899" y="3024"/>
                <a:ext cx="116" cy="243"/>
                <a:chOff x="2786" y="3024"/>
                <a:chExt cx="116" cy="243"/>
              </a:xfrm>
            </p:grpSpPr>
            <p:sp>
              <p:nvSpPr>
                <p:cNvPr id="482" name="Line 748"/>
                <p:cNvSpPr>
                  <a:spLocks noChangeAspect="1" noChangeShapeType="1"/>
                </p:cNvSpPr>
                <p:nvPr/>
              </p:nvSpPr>
              <p:spPr bwMode="auto">
                <a:xfrm>
                  <a:off x="2787" y="3138"/>
                  <a:ext cx="0" cy="129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7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86" y="3026"/>
                  <a:ext cx="113" cy="113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750"/>
                <p:cNvSpPr>
                  <a:spLocks noChangeAspect="1" noChangeShapeType="1"/>
                </p:cNvSpPr>
                <p:nvPr/>
              </p:nvSpPr>
              <p:spPr bwMode="auto">
                <a:xfrm>
                  <a:off x="2895" y="3024"/>
                  <a:ext cx="0" cy="127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7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93" y="3152"/>
                  <a:ext cx="109" cy="0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0" name="Line 752"/>
              <p:cNvSpPr>
                <a:spLocks noChangeAspect="1" noChangeShapeType="1"/>
              </p:cNvSpPr>
              <p:nvPr/>
            </p:nvSpPr>
            <p:spPr bwMode="auto">
              <a:xfrm flipV="1">
                <a:off x="816" y="3025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753"/>
              <p:cNvSpPr>
                <a:spLocks noChangeAspect="1" noChangeShapeType="1"/>
              </p:cNvSpPr>
              <p:nvPr/>
            </p:nvSpPr>
            <p:spPr bwMode="auto">
              <a:xfrm>
                <a:off x="926" y="3026"/>
                <a:ext cx="2090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754"/>
            <p:cNvGrpSpPr>
              <a:grpSpLocks noChangeAspect="1"/>
            </p:cNvGrpSpPr>
            <p:nvPr/>
          </p:nvGrpSpPr>
          <p:grpSpPr bwMode="auto">
            <a:xfrm>
              <a:off x="1200" y="1917"/>
              <a:ext cx="2200" cy="243"/>
              <a:chOff x="816" y="3024"/>
              <a:chExt cx="2200" cy="243"/>
            </a:xfrm>
          </p:grpSpPr>
          <p:sp>
            <p:nvSpPr>
              <p:cNvPr id="464" name="Freeform 755"/>
              <p:cNvSpPr>
                <a:spLocks noChangeAspect="1"/>
              </p:cNvSpPr>
              <p:nvPr/>
            </p:nvSpPr>
            <p:spPr bwMode="auto">
              <a:xfrm>
                <a:off x="819" y="3025"/>
                <a:ext cx="2189" cy="233"/>
              </a:xfrm>
              <a:custGeom>
                <a:avLst/>
                <a:gdLst>
                  <a:gd name="T0" fmla="*/ 2 w 2189"/>
                  <a:gd name="T1" fmla="*/ 233 h 233"/>
                  <a:gd name="T2" fmla="*/ 0 w 2189"/>
                  <a:gd name="T3" fmla="*/ 108 h 233"/>
                  <a:gd name="T4" fmla="*/ 113 w 2189"/>
                  <a:gd name="T5" fmla="*/ 0 h 233"/>
                  <a:gd name="T6" fmla="*/ 2189 w 2189"/>
                  <a:gd name="T7" fmla="*/ 4 h 233"/>
                  <a:gd name="T8" fmla="*/ 2186 w 2189"/>
                  <a:gd name="T9" fmla="*/ 124 h 233"/>
                  <a:gd name="T10" fmla="*/ 2085 w 2189"/>
                  <a:gd name="T11" fmla="*/ 125 h 233"/>
                  <a:gd name="T12" fmla="*/ 2081 w 2189"/>
                  <a:gd name="T13" fmla="*/ 230 h 233"/>
                  <a:gd name="T14" fmla="*/ 2 w 2189"/>
                  <a:gd name="T15" fmla="*/ 233 h 2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9"/>
                  <a:gd name="T25" fmla="*/ 0 h 233"/>
                  <a:gd name="T26" fmla="*/ 2189 w 2189"/>
                  <a:gd name="T27" fmla="*/ 233 h 2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9" h="233">
                    <a:moveTo>
                      <a:pt x="2" y="233"/>
                    </a:moveTo>
                    <a:lnTo>
                      <a:pt x="0" y="108"/>
                    </a:lnTo>
                    <a:lnTo>
                      <a:pt x="113" y="0"/>
                    </a:lnTo>
                    <a:lnTo>
                      <a:pt x="2189" y="4"/>
                    </a:lnTo>
                    <a:lnTo>
                      <a:pt x="2186" y="124"/>
                    </a:lnTo>
                    <a:lnTo>
                      <a:pt x="2085" y="125"/>
                    </a:lnTo>
                    <a:lnTo>
                      <a:pt x="2081" y="230"/>
                    </a:ln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756"/>
              <p:cNvSpPr>
                <a:spLocks noChangeAspect="1" noChangeShapeType="1"/>
              </p:cNvSpPr>
              <p:nvPr/>
            </p:nvSpPr>
            <p:spPr bwMode="auto">
              <a:xfrm>
                <a:off x="817" y="3138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757"/>
              <p:cNvSpPr>
                <a:spLocks noChangeAspect="1" noChangeShapeType="1"/>
              </p:cNvSpPr>
              <p:nvPr/>
            </p:nvSpPr>
            <p:spPr bwMode="auto">
              <a:xfrm>
                <a:off x="819" y="3133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758"/>
              <p:cNvSpPr>
                <a:spLocks noChangeAspect="1" noChangeShapeType="1"/>
              </p:cNvSpPr>
              <p:nvPr/>
            </p:nvSpPr>
            <p:spPr bwMode="auto">
              <a:xfrm>
                <a:off x="817" y="3259"/>
                <a:ext cx="2081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8" name="Group 759"/>
              <p:cNvGrpSpPr>
                <a:grpSpLocks noChangeAspect="1"/>
              </p:cNvGrpSpPr>
              <p:nvPr/>
            </p:nvGrpSpPr>
            <p:grpSpPr bwMode="auto">
              <a:xfrm>
                <a:off x="2899" y="3024"/>
                <a:ext cx="116" cy="243"/>
                <a:chOff x="2786" y="3024"/>
                <a:chExt cx="116" cy="243"/>
              </a:xfrm>
            </p:grpSpPr>
            <p:sp>
              <p:nvSpPr>
                <p:cNvPr id="471" name="Line 760"/>
                <p:cNvSpPr>
                  <a:spLocks noChangeAspect="1" noChangeShapeType="1"/>
                </p:cNvSpPr>
                <p:nvPr/>
              </p:nvSpPr>
              <p:spPr bwMode="auto">
                <a:xfrm>
                  <a:off x="2787" y="3138"/>
                  <a:ext cx="0" cy="129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7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86" y="3026"/>
                  <a:ext cx="113" cy="113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Line 762"/>
                <p:cNvSpPr>
                  <a:spLocks noChangeAspect="1" noChangeShapeType="1"/>
                </p:cNvSpPr>
                <p:nvPr/>
              </p:nvSpPr>
              <p:spPr bwMode="auto">
                <a:xfrm>
                  <a:off x="2895" y="3024"/>
                  <a:ext cx="0" cy="127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7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793" y="3152"/>
                  <a:ext cx="109" cy="0"/>
                </a:xfrm>
                <a:prstGeom prst="line">
                  <a:avLst/>
                </a:prstGeom>
                <a:noFill/>
                <a:ln w="2857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69" name="Line 764"/>
              <p:cNvSpPr>
                <a:spLocks noChangeAspect="1" noChangeShapeType="1"/>
              </p:cNvSpPr>
              <p:nvPr/>
            </p:nvSpPr>
            <p:spPr bwMode="auto">
              <a:xfrm flipV="1">
                <a:off x="816" y="3025"/>
                <a:ext cx="113" cy="113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765"/>
              <p:cNvSpPr>
                <a:spLocks noChangeAspect="1" noChangeShapeType="1"/>
              </p:cNvSpPr>
              <p:nvPr/>
            </p:nvSpPr>
            <p:spPr bwMode="auto">
              <a:xfrm>
                <a:off x="926" y="3026"/>
                <a:ext cx="2090" cy="0"/>
              </a:xfrm>
              <a:prstGeom prst="line">
                <a:avLst/>
              </a:prstGeom>
              <a:noFill/>
              <a:ln w="2857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766"/>
            <p:cNvGrpSpPr>
              <a:grpSpLocks noChangeAspect="1"/>
            </p:cNvGrpSpPr>
            <p:nvPr/>
          </p:nvGrpSpPr>
          <p:grpSpPr bwMode="auto">
            <a:xfrm>
              <a:off x="1376" y="1244"/>
              <a:ext cx="2461" cy="785"/>
              <a:chOff x="2352" y="1680"/>
              <a:chExt cx="2461" cy="785"/>
            </a:xfrm>
          </p:grpSpPr>
          <p:sp>
            <p:nvSpPr>
              <p:cNvPr id="454" name="Freeform 767"/>
              <p:cNvSpPr>
                <a:spLocks noChangeAspect="1"/>
              </p:cNvSpPr>
              <p:nvPr/>
            </p:nvSpPr>
            <p:spPr bwMode="auto">
              <a:xfrm>
                <a:off x="2352" y="1680"/>
                <a:ext cx="2458" cy="780"/>
              </a:xfrm>
              <a:custGeom>
                <a:avLst/>
                <a:gdLst>
                  <a:gd name="T0" fmla="*/ 2 w 2458"/>
                  <a:gd name="T1" fmla="*/ 779 h 780"/>
                  <a:gd name="T2" fmla="*/ 0 w 2458"/>
                  <a:gd name="T3" fmla="*/ 720 h 780"/>
                  <a:gd name="T4" fmla="*/ 720 w 2458"/>
                  <a:gd name="T5" fmla="*/ 0 h 780"/>
                  <a:gd name="T6" fmla="*/ 2454 w 2458"/>
                  <a:gd name="T7" fmla="*/ 0 h 780"/>
                  <a:gd name="T8" fmla="*/ 2458 w 2458"/>
                  <a:gd name="T9" fmla="*/ 56 h 780"/>
                  <a:gd name="T10" fmla="*/ 1736 w 2458"/>
                  <a:gd name="T11" fmla="*/ 780 h 780"/>
                  <a:gd name="T12" fmla="*/ 2 w 2458"/>
                  <a:gd name="T13" fmla="*/ 779 h 7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58"/>
                  <a:gd name="T22" fmla="*/ 0 h 780"/>
                  <a:gd name="T23" fmla="*/ 2458 w 2458"/>
                  <a:gd name="T24" fmla="*/ 780 h 7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58" h="780">
                    <a:moveTo>
                      <a:pt x="2" y="779"/>
                    </a:moveTo>
                    <a:lnTo>
                      <a:pt x="0" y="720"/>
                    </a:lnTo>
                    <a:lnTo>
                      <a:pt x="720" y="0"/>
                    </a:lnTo>
                    <a:lnTo>
                      <a:pt x="2454" y="0"/>
                    </a:lnTo>
                    <a:lnTo>
                      <a:pt x="2458" y="56"/>
                    </a:lnTo>
                    <a:lnTo>
                      <a:pt x="1736" y="780"/>
                    </a:lnTo>
                    <a:lnTo>
                      <a:pt x="2" y="779"/>
                    </a:lnTo>
                    <a:close/>
                  </a:path>
                </a:pathLst>
              </a:custGeom>
              <a:solidFill>
                <a:srgbClr val="91D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768"/>
              <p:cNvSpPr>
                <a:spLocks noChangeAspect="1" noChangeShapeType="1"/>
              </p:cNvSpPr>
              <p:nvPr/>
            </p:nvSpPr>
            <p:spPr bwMode="auto">
              <a:xfrm flipV="1">
                <a:off x="4089" y="1683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769"/>
              <p:cNvSpPr>
                <a:spLocks noChangeAspect="1" noChangeShapeType="1"/>
              </p:cNvSpPr>
              <p:nvPr/>
            </p:nvSpPr>
            <p:spPr bwMode="auto">
              <a:xfrm flipH="1">
                <a:off x="2352" y="2403"/>
                <a:ext cx="17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770"/>
              <p:cNvSpPr>
                <a:spLocks noChangeAspect="1" noChangeShapeType="1"/>
              </p:cNvSpPr>
              <p:nvPr/>
            </p:nvSpPr>
            <p:spPr bwMode="auto">
              <a:xfrm flipV="1">
                <a:off x="2354" y="1680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771"/>
              <p:cNvSpPr>
                <a:spLocks noChangeAspect="1" noChangeShapeType="1"/>
              </p:cNvSpPr>
              <p:nvPr/>
            </p:nvSpPr>
            <p:spPr bwMode="auto">
              <a:xfrm flipH="1">
                <a:off x="3076" y="1681"/>
                <a:ext cx="17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772"/>
              <p:cNvSpPr>
                <a:spLocks noChangeAspect="1" noChangeShapeType="1"/>
              </p:cNvSpPr>
              <p:nvPr/>
            </p:nvSpPr>
            <p:spPr bwMode="auto">
              <a:xfrm flipV="1">
                <a:off x="4089" y="1739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773"/>
              <p:cNvSpPr>
                <a:spLocks noChangeAspect="1" noChangeShapeType="1"/>
              </p:cNvSpPr>
              <p:nvPr/>
            </p:nvSpPr>
            <p:spPr bwMode="auto">
              <a:xfrm flipH="1">
                <a:off x="2352" y="2459"/>
                <a:ext cx="17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774"/>
              <p:cNvSpPr>
                <a:spLocks noChangeAspect="1" noChangeShapeType="1"/>
              </p:cNvSpPr>
              <p:nvPr/>
            </p:nvSpPr>
            <p:spPr bwMode="auto">
              <a:xfrm>
                <a:off x="2355" y="2397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775"/>
              <p:cNvSpPr>
                <a:spLocks noChangeAspect="1" noChangeShapeType="1"/>
              </p:cNvSpPr>
              <p:nvPr/>
            </p:nvSpPr>
            <p:spPr bwMode="auto">
              <a:xfrm>
                <a:off x="4089" y="2400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776"/>
              <p:cNvSpPr>
                <a:spLocks noChangeAspect="1" noChangeShapeType="1"/>
              </p:cNvSpPr>
              <p:nvPr/>
            </p:nvSpPr>
            <p:spPr bwMode="auto">
              <a:xfrm>
                <a:off x="4808" y="1681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777"/>
            <p:cNvGrpSpPr>
              <a:grpSpLocks noChangeAspect="1"/>
            </p:cNvGrpSpPr>
            <p:nvPr/>
          </p:nvGrpSpPr>
          <p:grpSpPr bwMode="auto">
            <a:xfrm>
              <a:off x="1722" y="1186"/>
              <a:ext cx="1780" cy="786"/>
              <a:chOff x="1824" y="1826"/>
              <a:chExt cx="1780" cy="786"/>
            </a:xfrm>
          </p:grpSpPr>
          <p:sp>
            <p:nvSpPr>
              <p:cNvPr id="444" name="Freeform 778"/>
              <p:cNvSpPr>
                <a:spLocks noChangeAspect="1"/>
              </p:cNvSpPr>
              <p:nvPr/>
            </p:nvSpPr>
            <p:spPr bwMode="auto">
              <a:xfrm>
                <a:off x="1824" y="1826"/>
                <a:ext cx="1778" cy="782"/>
              </a:xfrm>
              <a:custGeom>
                <a:avLst/>
                <a:gdLst>
                  <a:gd name="T0" fmla="*/ 2 w 1778"/>
                  <a:gd name="T1" fmla="*/ 780 h 782"/>
                  <a:gd name="T2" fmla="*/ 0 w 1778"/>
                  <a:gd name="T3" fmla="*/ 721 h 782"/>
                  <a:gd name="T4" fmla="*/ 720 w 1778"/>
                  <a:gd name="T5" fmla="*/ 1 h 782"/>
                  <a:gd name="T6" fmla="*/ 1776 w 1778"/>
                  <a:gd name="T7" fmla="*/ 0 h 782"/>
                  <a:gd name="T8" fmla="*/ 1778 w 1778"/>
                  <a:gd name="T9" fmla="*/ 60 h 782"/>
                  <a:gd name="T10" fmla="*/ 1054 w 1778"/>
                  <a:gd name="T11" fmla="*/ 782 h 782"/>
                  <a:gd name="T12" fmla="*/ 2 w 1778"/>
                  <a:gd name="T13" fmla="*/ 780 h 7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8"/>
                  <a:gd name="T22" fmla="*/ 0 h 782"/>
                  <a:gd name="T23" fmla="*/ 1778 w 1778"/>
                  <a:gd name="T24" fmla="*/ 782 h 7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8" h="782">
                    <a:moveTo>
                      <a:pt x="2" y="780"/>
                    </a:moveTo>
                    <a:lnTo>
                      <a:pt x="0" y="721"/>
                    </a:lnTo>
                    <a:lnTo>
                      <a:pt x="720" y="1"/>
                    </a:lnTo>
                    <a:lnTo>
                      <a:pt x="1776" y="0"/>
                    </a:lnTo>
                    <a:lnTo>
                      <a:pt x="1778" y="60"/>
                    </a:lnTo>
                    <a:lnTo>
                      <a:pt x="1054" y="782"/>
                    </a:lnTo>
                    <a:lnTo>
                      <a:pt x="2" y="780"/>
                    </a:lnTo>
                    <a:close/>
                  </a:path>
                </a:pathLst>
              </a:custGeom>
              <a:solidFill>
                <a:srgbClr val="9AB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779"/>
              <p:cNvSpPr>
                <a:spLocks noChangeAspect="1" noChangeShapeType="1"/>
              </p:cNvSpPr>
              <p:nvPr/>
            </p:nvSpPr>
            <p:spPr bwMode="auto">
              <a:xfrm flipV="1">
                <a:off x="2881" y="1830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780"/>
              <p:cNvSpPr>
                <a:spLocks noChangeAspect="1" noChangeShapeType="1"/>
              </p:cNvSpPr>
              <p:nvPr/>
            </p:nvSpPr>
            <p:spPr bwMode="auto">
              <a:xfrm flipH="1">
                <a:off x="1824" y="2550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781"/>
              <p:cNvSpPr>
                <a:spLocks noChangeAspect="1" noChangeShapeType="1"/>
              </p:cNvSpPr>
              <p:nvPr/>
            </p:nvSpPr>
            <p:spPr bwMode="auto">
              <a:xfrm flipV="1">
                <a:off x="1826" y="1827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782"/>
              <p:cNvSpPr>
                <a:spLocks noChangeAspect="1" noChangeShapeType="1"/>
              </p:cNvSpPr>
              <p:nvPr/>
            </p:nvSpPr>
            <p:spPr bwMode="auto">
              <a:xfrm flipH="1">
                <a:off x="2548" y="1828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783"/>
              <p:cNvSpPr>
                <a:spLocks noChangeAspect="1" noChangeShapeType="1"/>
              </p:cNvSpPr>
              <p:nvPr/>
            </p:nvSpPr>
            <p:spPr bwMode="auto">
              <a:xfrm flipV="1">
                <a:off x="2881" y="1886"/>
                <a:ext cx="720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784"/>
              <p:cNvSpPr>
                <a:spLocks noChangeAspect="1" noChangeShapeType="1"/>
              </p:cNvSpPr>
              <p:nvPr/>
            </p:nvSpPr>
            <p:spPr bwMode="auto">
              <a:xfrm flipH="1">
                <a:off x="1824" y="2606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785"/>
              <p:cNvSpPr>
                <a:spLocks noChangeAspect="1" noChangeShapeType="1"/>
              </p:cNvSpPr>
              <p:nvPr/>
            </p:nvSpPr>
            <p:spPr bwMode="auto">
              <a:xfrm>
                <a:off x="1827" y="2544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786"/>
              <p:cNvSpPr>
                <a:spLocks noChangeAspect="1" noChangeShapeType="1"/>
              </p:cNvSpPr>
              <p:nvPr/>
            </p:nvSpPr>
            <p:spPr bwMode="auto">
              <a:xfrm>
                <a:off x="2881" y="2547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787"/>
              <p:cNvSpPr>
                <a:spLocks noChangeAspect="1" noChangeShapeType="1"/>
              </p:cNvSpPr>
              <p:nvPr/>
            </p:nvSpPr>
            <p:spPr bwMode="auto">
              <a:xfrm>
                <a:off x="3600" y="1828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788"/>
            <p:cNvGrpSpPr>
              <a:grpSpLocks noChangeAspect="1"/>
            </p:cNvGrpSpPr>
            <p:nvPr/>
          </p:nvGrpSpPr>
          <p:grpSpPr bwMode="auto">
            <a:xfrm>
              <a:off x="1874" y="368"/>
              <a:ext cx="1448" cy="1507"/>
              <a:chOff x="878" y="948"/>
              <a:chExt cx="1448" cy="1507"/>
            </a:xfrm>
          </p:grpSpPr>
          <p:grpSp>
            <p:nvGrpSpPr>
              <p:cNvPr id="31" name="Group 789"/>
              <p:cNvGrpSpPr>
                <a:grpSpLocks noChangeAspect="1"/>
              </p:cNvGrpSpPr>
              <p:nvPr/>
            </p:nvGrpSpPr>
            <p:grpSpPr bwMode="auto">
              <a:xfrm>
                <a:off x="1405" y="948"/>
                <a:ext cx="921" cy="973"/>
                <a:chOff x="1658" y="2328"/>
                <a:chExt cx="921" cy="973"/>
              </a:xfrm>
            </p:grpSpPr>
            <p:grpSp>
              <p:nvGrpSpPr>
                <p:cNvPr id="407" name="Group 790"/>
                <p:cNvGrpSpPr>
                  <a:grpSpLocks noChangeAspect="1"/>
                </p:cNvGrpSpPr>
                <p:nvPr/>
              </p:nvGrpSpPr>
              <p:grpSpPr bwMode="auto">
                <a:xfrm>
                  <a:off x="2087" y="2328"/>
                  <a:ext cx="180" cy="740"/>
                  <a:chOff x="2664" y="1403"/>
                  <a:chExt cx="401" cy="1646"/>
                </a:xfrm>
              </p:grpSpPr>
              <p:sp>
                <p:nvSpPr>
                  <p:cNvPr id="433" name="AutoShape 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4" y="1403"/>
                    <a:ext cx="401" cy="1646"/>
                  </a:xfrm>
                  <a:prstGeom prst="roundRect">
                    <a:avLst>
                      <a:gd name="adj" fmla="val 3354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" name="Oval 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8" y="1433"/>
                    <a:ext cx="29" cy="29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5" name="Group 79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97" y="1721"/>
                    <a:ext cx="331" cy="1233"/>
                    <a:chOff x="4952" y="1184"/>
                    <a:chExt cx="524" cy="1958"/>
                  </a:xfrm>
                </p:grpSpPr>
                <p:sp>
                  <p:nvSpPr>
                    <p:cNvPr id="436" name="Oval 7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52" y="1208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7" name="Oval 7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86" y="1955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8" name="Oval 7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7" y="1886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9" name="Oval 7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24" y="1955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Oval 7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7" y="1184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Oval 7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58" y="1207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2" name="Oval 8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7" y="2397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3" name="Oval 8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57" y="3025"/>
                      <a:ext cx="118" cy="11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08" name="Group 802"/>
                <p:cNvGrpSpPr>
                  <a:grpSpLocks noChangeAspect="1"/>
                </p:cNvGrpSpPr>
                <p:nvPr/>
              </p:nvGrpSpPr>
              <p:grpSpPr bwMode="auto">
                <a:xfrm>
                  <a:off x="1749" y="2378"/>
                  <a:ext cx="830" cy="829"/>
                  <a:chOff x="3334" y="93"/>
                  <a:chExt cx="2188" cy="2188"/>
                </a:xfrm>
              </p:grpSpPr>
              <p:sp>
                <p:nvSpPr>
                  <p:cNvPr id="430" name="AutoShape 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4" y="93"/>
                    <a:ext cx="2188" cy="2188"/>
                  </a:xfrm>
                  <a:prstGeom prst="cube">
                    <a:avLst>
                      <a:gd name="adj" fmla="val 778"/>
                    </a:avLst>
                  </a:prstGeom>
                  <a:solidFill>
                    <a:srgbClr val="C0C0C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" name="Oval 8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7" y="227"/>
                    <a:ext cx="68" cy="68"/>
                  </a:xfrm>
                  <a:prstGeom prst="ellipse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" name="Oval 8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17" y="226"/>
                    <a:ext cx="68" cy="68"/>
                  </a:xfrm>
                  <a:prstGeom prst="ellipse">
                    <a:avLst/>
                  </a:prstGeom>
                  <a:solidFill>
                    <a:srgbClr val="969696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" name="AutoShape 806"/>
                <p:cNvSpPr>
                  <a:spLocks noChangeAspect="1" noChangeArrowheads="1"/>
                </p:cNvSpPr>
                <p:nvPr/>
              </p:nvSpPr>
              <p:spPr bwMode="auto">
                <a:xfrm rot="-8090969">
                  <a:off x="1740" y="3129"/>
                  <a:ext cx="26" cy="157"/>
                </a:xfrm>
                <a:prstGeom prst="can">
                  <a:avLst>
                    <a:gd name="adj" fmla="val 99187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595959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utoShape 807"/>
                <p:cNvSpPr>
                  <a:spLocks noChangeAspect="1" noChangeArrowheads="1"/>
                </p:cNvSpPr>
                <p:nvPr/>
              </p:nvSpPr>
              <p:spPr bwMode="auto">
                <a:xfrm rot="-8090969">
                  <a:off x="2454" y="3128"/>
                  <a:ext cx="26" cy="159"/>
                </a:xfrm>
                <a:prstGeom prst="can">
                  <a:avLst>
                    <a:gd name="adj" fmla="val 100451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595959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AutoShape 808"/>
                <p:cNvSpPr>
                  <a:spLocks noChangeAspect="1" noChangeArrowheads="1"/>
                </p:cNvSpPr>
                <p:nvPr/>
              </p:nvSpPr>
              <p:spPr bwMode="auto">
                <a:xfrm rot="-8090969">
                  <a:off x="2453" y="2407"/>
                  <a:ext cx="27" cy="159"/>
                </a:xfrm>
                <a:prstGeom prst="can">
                  <a:avLst>
                    <a:gd name="adj" fmla="val 9673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595959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AutoShape 809"/>
                <p:cNvSpPr>
                  <a:spLocks noChangeAspect="1" noChangeArrowheads="1"/>
                </p:cNvSpPr>
                <p:nvPr/>
              </p:nvSpPr>
              <p:spPr bwMode="auto">
                <a:xfrm rot="-8090969">
                  <a:off x="1750" y="2408"/>
                  <a:ext cx="25" cy="159"/>
                </a:xfrm>
                <a:prstGeom prst="can">
                  <a:avLst>
                    <a:gd name="adj" fmla="val 104469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595959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Freeform 810"/>
                <p:cNvSpPr>
                  <a:spLocks noChangeAspect="1"/>
                </p:cNvSpPr>
                <p:nvPr/>
              </p:nvSpPr>
              <p:spPr bwMode="auto">
                <a:xfrm>
                  <a:off x="2270" y="2801"/>
                  <a:ext cx="285" cy="431"/>
                </a:xfrm>
                <a:custGeom>
                  <a:avLst/>
                  <a:gdLst>
                    <a:gd name="T0" fmla="*/ 201 w 753"/>
                    <a:gd name="T1" fmla="*/ 85 h 1139"/>
                    <a:gd name="T2" fmla="*/ 285 w 753"/>
                    <a:gd name="T3" fmla="*/ 0 h 1139"/>
                    <a:gd name="T4" fmla="*/ 85 w 753"/>
                    <a:gd name="T5" fmla="*/ 346 h 1139"/>
                    <a:gd name="T6" fmla="*/ 0 w 753"/>
                    <a:gd name="T7" fmla="*/ 431 h 1139"/>
                    <a:gd name="T8" fmla="*/ 201 w 753"/>
                    <a:gd name="T9" fmla="*/ 85 h 1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3"/>
                    <a:gd name="T16" fmla="*/ 0 h 1139"/>
                    <a:gd name="T17" fmla="*/ 753 w 753"/>
                    <a:gd name="T18" fmla="*/ 1139 h 1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3" h="1139">
                      <a:moveTo>
                        <a:pt x="532" y="224"/>
                      </a:moveTo>
                      <a:lnTo>
                        <a:pt x="753" y="0"/>
                      </a:lnTo>
                      <a:lnTo>
                        <a:pt x="225" y="915"/>
                      </a:lnTo>
                      <a:lnTo>
                        <a:pt x="0" y="1139"/>
                      </a:lnTo>
                      <a:lnTo>
                        <a:pt x="532" y="224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cap="flat" cmpd="sng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8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354" y="2801"/>
                  <a:ext cx="200" cy="34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812"/>
                <p:cNvSpPr>
                  <a:spLocks noChangeAspect="1"/>
                </p:cNvSpPr>
                <p:nvPr/>
              </p:nvSpPr>
              <p:spPr bwMode="auto">
                <a:xfrm>
                  <a:off x="2267" y="2455"/>
                  <a:ext cx="288" cy="433"/>
                </a:xfrm>
                <a:custGeom>
                  <a:avLst/>
                  <a:gdLst>
                    <a:gd name="T0" fmla="*/ 0 w 760"/>
                    <a:gd name="T1" fmla="*/ 84 h 1146"/>
                    <a:gd name="T2" fmla="*/ 86 w 760"/>
                    <a:gd name="T3" fmla="*/ 0 h 1146"/>
                    <a:gd name="T4" fmla="*/ 288 w 760"/>
                    <a:gd name="T5" fmla="*/ 343 h 1146"/>
                    <a:gd name="T6" fmla="*/ 204 w 760"/>
                    <a:gd name="T7" fmla="*/ 433 h 1146"/>
                    <a:gd name="T8" fmla="*/ 0 w 760"/>
                    <a:gd name="T9" fmla="*/ 84 h 1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0"/>
                    <a:gd name="T16" fmla="*/ 0 h 1146"/>
                    <a:gd name="T17" fmla="*/ 760 w 760"/>
                    <a:gd name="T18" fmla="*/ 1146 h 1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0" h="1146">
                      <a:moveTo>
                        <a:pt x="0" y="223"/>
                      </a:moveTo>
                      <a:lnTo>
                        <a:pt x="226" y="0"/>
                      </a:lnTo>
                      <a:lnTo>
                        <a:pt x="760" y="907"/>
                      </a:lnTo>
                      <a:lnTo>
                        <a:pt x="539" y="1146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cap="flat" cmpd="sng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813"/>
                <p:cNvSpPr>
                  <a:spLocks noChangeAspect="1" noChangeShapeType="1"/>
                </p:cNvSpPr>
                <p:nvPr/>
              </p:nvSpPr>
              <p:spPr bwMode="auto">
                <a:xfrm>
                  <a:off x="2352" y="2455"/>
                  <a:ext cx="202" cy="3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8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0" y="3147"/>
                  <a:ext cx="85" cy="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8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70" y="2798"/>
                  <a:ext cx="86" cy="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816"/>
                <p:cNvSpPr>
                  <a:spLocks noChangeAspect="1"/>
                </p:cNvSpPr>
                <p:nvPr/>
              </p:nvSpPr>
              <p:spPr bwMode="auto">
                <a:xfrm>
                  <a:off x="1869" y="2453"/>
                  <a:ext cx="484" cy="86"/>
                </a:xfrm>
                <a:custGeom>
                  <a:avLst/>
                  <a:gdLst>
                    <a:gd name="T0" fmla="*/ 484 w 1272"/>
                    <a:gd name="T1" fmla="*/ 1 h 225"/>
                    <a:gd name="T2" fmla="*/ 401 w 1272"/>
                    <a:gd name="T3" fmla="*/ 86 h 225"/>
                    <a:gd name="T4" fmla="*/ 0 w 1272"/>
                    <a:gd name="T5" fmla="*/ 86 h 225"/>
                    <a:gd name="T6" fmla="*/ 84 w 1272"/>
                    <a:gd name="T7" fmla="*/ 0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72"/>
                    <a:gd name="T13" fmla="*/ 0 h 225"/>
                    <a:gd name="T14" fmla="*/ 1272 w 1272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72" h="225">
                      <a:moveTo>
                        <a:pt x="1272" y="3"/>
                      </a:moveTo>
                      <a:lnTo>
                        <a:pt x="1054" y="225"/>
                      </a:lnTo>
                      <a:lnTo>
                        <a:pt x="0" y="225"/>
                      </a:lnTo>
                      <a:lnTo>
                        <a:pt x="220" y="0"/>
                      </a:lnTo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cap="flat" cmpd="sng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8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38" y="2453"/>
                  <a:ext cx="16" cy="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8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36" y="2455"/>
                  <a:ext cx="17" cy="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819"/>
                <p:cNvSpPr>
                  <a:spLocks noChangeAspect="1" noChangeShapeType="1"/>
                </p:cNvSpPr>
                <p:nvPr/>
              </p:nvSpPr>
              <p:spPr bwMode="auto">
                <a:xfrm>
                  <a:off x="1954" y="2453"/>
                  <a:ext cx="39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8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86" y="2801"/>
                  <a:ext cx="68" cy="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8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86" y="2804"/>
                  <a:ext cx="66" cy="1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8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486" y="2686"/>
                  <a:ext cx="68" cy="11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AutoShape 823"/>
                <p:cNvSpPr>
                  <a:spLocks noChangeAspect="1" noChangeArrowheads="1"/>
                </p:cNvSpPr>
                <p:nvPr/>
              </p:nvSpPr>
              <p:spPr bwMode="auto">
                <a:xfrm>
                  <a:off x="1669" y="2539"/>
                  <a:ext cx="801" cy="694"/>
                </a:xfrm>
                <a:prstGeom prst="hexagon">
                  <a:avLst>
                    <a:gd name="adj" fmla="val 28854"/>
                    <a:gd name="vf" fmla="val 115470"/>
                  </a:avLst>
                </a:prstGeom>
                <a:solidFill>
                  <a:srgbClr val="B2B2B2"/>
                </a:solidFill>
                <a:ln w="190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Line 8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69" y="2471"/>
                  <a:ext cx="66" cy="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8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71" y="2471"/>
                  <a:ext cx="66" cy="6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AutoShape 8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8" y="2471"/>
                  <a:ext cx="828" cy="830"/>
                </a:xfrm>
                <a:prstGeom prst="cube">
                  <a:avLst>
                    <a:gd name="adj" fmla="val 778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827"/>
              <p:cNvGrpSpPr>
                <a:grpSpLocks noChangeAspect="1"/>
              </p:cNvGrpSpPr>
              <p:nvPr/>
            </p:nvGrpSpPr>
            <p:grpSpPr bwMode="auto">
              <a:xfrm>
                <a:off x="1703" y="1080"/>
                <a:ext cx="180" cy="740"/>
                <a:chOff x="2664" y="1403"/>
                <a:chExt cx="401" cy="1646"/>
              </a:xfrm>
            </p:grpSpPr>
            <p:sp>
              <p:nvSpPr>
                <p:cNvPr id="396" name="AutoShape 828"/>
                <p:cNvSpPr>
                  <a:spLocks noChangeAspect="1" noChangeArrowheads="1"/>
                </p:cNvSpPr>
                <p:nvPr/>
              </p:nvSpPr>
              <p:spPr bwMode="auto">
                <a:xfrm>
                  <a:off x="2664" y="1403"/>
                  <a:ext cx="401" cy="1646"/>
                </a:xfrm>
                <a:prstGeom prst="roundRect">
                  <a:avLst>
                    <a:gd name="adj" fmla="val 3354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829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1433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98" name="Group 830"/>
                <p:cNvGrpSpPr>
                  <a:grpSpLocks noChangeAspect="1"/>
                </p:cNvGrpSpPr>
                <p:nvPr/>
              </p:nvGrpSpPr>
              <p:grpSpPr bwMode="auto">
                <a:xfrm>
                  <a:off x="2697" y="1721"/>
                  <a:ext cx="331" cy="1233"/>
                  <a:chOff x="4952" y="1184"/>
                  <a:chExt cx="524" cy="1958"/>
                </a:xfrm>
              </p:grpSpPr>
              <p:sp>
                <p:nvSpPr>
                  <p:cNvPr id="399" name="Oval 8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52" y="1208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0" name="Oval 8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6" y="195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" name="Oval 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1886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2" name="Oval 8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24" y="195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Oval 8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1184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4" name="Oval 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8" y="1207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5" name="Oval 8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2397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6" name="Oval 8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302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Group 839"/>
              <p:cNvGrpSpPr>
                <a:grpSpLocks noChangeAspect="1"/>
              </p:cNvGrpSpPr>
              <p:nvPr/>
            </p:nvGrpSpPr>
            <p:grpSpPr bwMode="auto">
              <a:xfrm>
                <a:off x="1365" y="1130"/>
                <a:ext cx="830" cy="829"/>
                <a:chOff x="3334" y="93"/>
                <a:chExt cx="2188" cy="2188"/>
              </a:xfrm>
            </p:grpSpPr>
            <p:sp>
              <p:nvSpPr>
                <p:cNvPr id="393" name="AutoShape 840"/>
                <p:cNvSpPr>
                  <a:spLocks noChangeAspect="1" noChangeArrowheads="1"/>
                </p:cNvSpPr>
                <p:nvPr/>
              </p:nvSpPr>
              <p:spPr bwMode="auto">
                <a:xfrm>
                  <a:off x="3334" y="93"/>
                  <a:ext cx="2188" cy="2188"/>
                </a:xfrm>
                <a:prstGeom prst="cube">
                  <a:avLst>
                    <a:gd name="adj" fmla="val 778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84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7" y="227"/>
                  <a:ext cx="68" cy="68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842"/>
                <p:cNvSpPr>
                  <a:spLocks noChangeAspect="1" noChangeArrowheads="1"/>
                </p:cNvSpPr>
                <p:nvPr/>
              </p:nvSpPr>
              <p:spPr bwMode="auto">
                <a:xfrm>
                  <a:off x="5317" y="226"/>
                  <a:ext cx="68" cy="68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AutoShape 843"/>
              <p:cNvSpPr>
                <a:spLocks noChangeAspect="1" noChangeArrowheads="1"/>
              </p:cNvSpPr>
              <p:nvPr/>
            </p:nvSpPr>
            <p:spPr bwMode="auto">
              <a:xfrm rot="-8090969">
                <a:off x="1356" y="1881"/>
                <a:ext cx="26" cy="157"/>
              </a:xfrm>
              <a:prstGeom prst="can">
                <a:avLst>
                  <a:gd name="adj" fmla="val 99187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844"/>
              <p:cNvSpPr>
                <a:spLocks noChangeAspect="1" noChangeArrowheads="1"/>
              </p:cNvSpPr>
              <p:nvPr/>
            </p:nvSpPr>
            <p:spPr bwMode="auto">
              <a:xfrm rot="-8090969">
                <a:off x="2070" y="1880"/>
                <a:ext cx="26" cy="159"/>
              </a:xfrm>
              <a:prstGeom prst="can">
                <a:avLst>
                  <a:gd name="adj" fmla="val 100451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utoShape 845"/>
              <p:cNvSpPr>
                <a:spLocks noChangeAspect="1" noChangeArrowheads="1"/>
              </p:cNvSpPr>
              <p:nvPr/>
            </p:nvSpPr>
            <p:spPr bwMode="auto">
              <a:xfrm rot="-8090969">
                <a:off x="2069" y="1159"/>
                <a:ext cx="27" cy="159"/>
              </a:xfrm>
              <a:prstGeom prst="can">
                <a:avLst>
                  <a:gd name="adj" fmla="val 9673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846"/>
              <p:cNvSpPr>
                <a:spLocks noChangeAspect="1" noChangeArrowheads="1"/>
              </p:cNvSpPr>
              <p:nvPr/>
            </p:nvSpPr>
            <p:spPr bwMode="auto">
              <a:xfrm rot="-8090969">
                <a:off x="1366" y="1160"/>
                <a:ext cx="25" cy="159"/>
              </a:xfrm>
              <a:prstGeom prst="can">
                <a:avLst>
                  <a:gd name="adj" fmla="val 104469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847"/>
              <p:cNvSpPr>
                <a:spLocks noChangeAspect="1"/>
              </p:cNvSpPr>
              <p:nvPr/>
            </p:nvSpPr>
            <p:spPr bwMode="auto">
              <a:xfrm>
                <a:off x="1886" y="1553"/>
                <a:ext cx="285" cy="431"/>
              </a:xfrm>
              <a:custGeom>
                <a:avLst/>
                <a:gdLst>
                  <a:gd name="T0" fmla="*/ 201 w 753"/>
                  <a:gd name="T1" fmla="*/ 85 h 1139"/>
                  <a:gd name="T2" fmla="*/ 285 w 753"/>
                  <a:gd name="T3" fmla="*/ 0 h 1139"/>
                  <a:gd name="T4" fmla="*/ 85 w 753"/>
                  <a:gd name="T5" fmla="*/ 346 h 1139"/>
                  <a:gd name="T6" fmla="*/ 0 w 753"/>
                  <a:gd name="T7" fmla="*/ 431 h 1139"/>
                  <a:gd name="T8" fmla="*/ 201 w 753"/>
                  <a:gd name="T9" fmla="*/ 85 h 1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3"/>
                  <a:gd name="T16" fmla="*/ 0 h 1139"/>
                  <a:gd name="T17" fmla="*/ 753 w 753"/>
                  <a:gd name="T18" fmla="*/ 1139 h 1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3" h="1139">
                    <a:moveTo>
                      <a:pt x="532" y="224"/>
                    </a:moveTo>
                    <a:lnTo>
                      <a:pt x="753" y="0"/>
                    </a:lnTo>
                    <a:lnTo>
                      <a:pt x="225" y="915"/>
                    </a:lnTo>
                    <a:lnTo>
                      <a:pt x="0" y="1139"/>
                    </a:lnTo>
                    <a:lnTo>
                      <a:pt x="532" y="224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48"/>
              <p:cNvSpPr>
                <a:spLocks noChangeAspect="1" noChangeShapeType="1"/>
              </p:cNvSpPr>
              <p:nvPr/>
            </p:nvSpPr>
            <p:spPr bwMode="auto">
              <a:xfrm flipH="1">
                <a:off x="1970" y="1553"/>
                <a:ext cx="200" cy="3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849"/>
              <p:cNvSpPr>
                <a:spLocks noChangeAspect="1"/>
              </p:cNvSpPr>
              <p:nvPr/>
            </p:nvSpPr>
            <p:spPr bwMode="auto">
              <a:xfrm>
                <a:off x="1883" y="1207"/>
                <a:ext cx="288" cy="433"/>
              </a:xfrm>
              <a:custGeom>
                <a:avLst/>
                <a:gdLst>
                  <a:gd name="T0" fmla="*/ 0 w 760"/>
                  <a:gd name="T1" fmla="*/ 84 h 1146"/>
                  <a:gd name="T2" fmla="*/ 86 w 760"/>
                  <a:gd name="T3" fmla="*/ 0 h 1146"/>
                  <a:gd name="T4" fmla="*/ 288 w 760"/>
                  <a:gd name="T5" fmla="*/ 343 h 1146"/>
                  <a:gd name="T6" fmla="*/ 204 w 760"/>
                  <a:gd name="T7" fmla="*/ 433 h 1146"/>
                  <a:gd name="T8" fmla="*/ 0 w 760"/>
                  <a:gd name="T9" fmla="*/ 84 h 1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1146"/>
                  <a:gd name="T17" fmla="*/ 760 w 760"/>
                  <a:gd name="T18" fmla="*/ 1146 h 1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1146">
                    <a:moveTo>
                      <a:pt x="0" y="223"/>
                    </a:moveTo>
                    <a:lnTo>
                      <a:pt x="226" y="0"/>
                    </a:lnTo>
                    <a:lnTo>
                      <a:pt x="760" y="907"/>
                    </a:lnTo>
                    <a:lnTo>
                      <a:pt x="539" y="1146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50"/>
              <p:cNvSpPr>
                <a:spLocks noChangeAspect="1" noChangeShapeType="1"/>
              </p:cNvSpPr>
              <p:nvPr/>
            </p:nvSpPr>
            <p:spPr bwMode="auto">
              <a:xfrm>
                <a:off x="1968" y="1207"/>
                <a:ext cx="202" cy="3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851"/>
              <p:cNvSpPr>
                <a:spLocks noChangeAspect="1" noChangeShapeType="1"/>
              </p:cNvSpPr>
              <p:nvPr/>
            </p:nvSpPr>
            <p:spPr bwMode="auto">
              <a:xfrm flipV="1">
                <a:off x="1886" y="1899"/>
                <a:ext cx="85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852"/>
              <p:cNvSpPr>
                <a:spLocks noChangeAspect="1" noChangeShapeType="1"/>
              </p:cNvSpPr>
              <p:nvPr/>
            </p:nvSpPr>
            <p:spPr bwMode="auto">
              <a:xfrm flipV="1">
                <a:off x="2086" y="1550"/>
                <a:ext cx="86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853"/>
              <p:cNvSpPr>
                <a:spLocks noChangeAspect="1"/>
              </p:cNvSpPr>
              <p:nvPr/>
            </p:nvSpPr>
            <p:spPr bwMode="auto">
              <a:xfrm>
                <a:off x="1485" y="1205"/>
                <a:ext cx="484" cy="86"/>
              </a:xfrm>
              <a:custGeom>
                <a:avLst/>
                <a:gdLst>
                  <a:gd name="T0" fmla="*/ 484 w 1272"/>
                  <a:gd name="T1" fmla="*/ 1 h 225"/>
                  <a:gd name="T2" fmla="*/ 401 w 1272"/>
                  <a:gd name="T3" fmla="*/ 86 h 225"/>
                  <a:gd name="T4" fmla="*/ 0 w 1272"/>
                  <a:gd name="T5" fmla="*/ 86 h 225"/>
                  <a:gd name="T6" fmla="*/ 84 w 1272"/>
                  <a:gd name="T7" fmla="*/ 0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2"/>
                  <a:gd name="T13" fmla="*/ 0 h 225"/>
                  <a:gd name="T14" fmla="*/ 1272 w 1272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2" h="225">
                    <a:moveTo>
                      <a:pt x="1272" y="3"/>
                    </a:moveTo>
                    <a:lnTo>
                      <a:pt x="1054" y="225"/>
                    </a:lnTo>
                    <a:lnTo>
                      <a:pt x="0" y="225"/>
                    </a:lnTo>
                    <a:lnTo>
                      <a:pt x="220" y="0"/>
                    </a:lnTo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54"/>
              <p:cNvSpPr>
                <a:spLocks noChangeAspect="1" noChangeShapeType="1"/>
              </p:cNvSpPr>
              <p:nvPr/>
            </p:nvSpPr>
            <p:spPr bwMode="auto">
              <a:xfrm flipV="1">
                <a:off x="1554" y="1205"/>
                <a:ext cx="16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55"/>
              <p:cNvSpPr>
                <a:spLocks noChangeAspect="1" noChangeShapeType="1"/>
              </p:cNvSpPr>
              <p:nvPr/>
            </p:nvSpPr>
            <p:spPr bwMode="auto">
              <a:xfrm flipV="1">
                <a:off x="1952" y="1207"/>
                <a:ext cx="17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56"/>
              <p:cNvSpPr>
                <a:spLocks noChangeAspect="1" noChangeShapeType="1"/>
              </p:cNvSpPr>
              <p:nvPr/>
            </p:nvSpPr>
            <p:spPr bwMode="auto">
              <a:xfrm>
                <a:off x="1570" y="1205"/>
                <a:ext cx="39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57"/>
              <p:cNvSpPr>
                <a:spLocks noChangeAspect="1" noChangeShapeType="1"/>
              </p:cNvSpPr>
              <p:nvPr/>
            </p:nvSpPr>
            <p:spPr bwMode="auto">
              <a:xfrm flipV="1">
                <a:off x="2102" y="1553"/>
                <a:ext cx="68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58"/>
              <p:cNvSpPr>
                <a:spLocks noChangeAspect="1" noChangeShapeType="1"/>
              </p:cNvSpPr>
              <p:nvPr/>
            </p:nvSpPr>
            <p:spPr bwMode="auto">
              <a:xfrm flipV="1">
                <a:off x="2102" y="1556"/>
                <a:ext cx="66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5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02" y="1438"/>
                <a:ext cx="68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AutoShape 860"/>
              <p:cNvSpPr>
                <a:spLocks noChangeAspect="1" noChangeArrowheads="1"/>
              </p:cNvSpPr>
              <p:nvPr/>
            </p:nvSpPr>
            <p:spPr bwMode="auto">
              <a:xfrm>
                <a:off x="1285" y="1291"/>
                <a:ext cx="801" cy="694"/>
              </a:xfrm>
              <a:prstGeom prst="hexagon">
                <a:avLst>
                  <a:gd name="adj" fmla="val 28854"/>
                  <a:gd name="vf" fmla="val 115470"/>
                </a:avLst>
              </a:prstGeom>
              <a:solidFill>
                <a:srgbClr val="B2B2B2"/>
              </a:solidFill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861"/>
              <p:cNvSpPr>
                <a:spLocks noChangeAspect="1" noChangeShapeType="1"/>
              </p:cNvSpPr>
              <p:nvPr/>
            </p:nvSpPr>
            <p:spPr bwMode="auto">
              <a:xfrm flipV="1">
                <a:off x="1485" y="1223"/>
                <a:ext cx="66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862"/>
              <p:cNvSpPr>
                <a:spLocks noChangeAspect="1" noChangeShapeType="1"/>
              </p:cNvSpPr>
              <p:nvPr/>
            </p:nvSpPr>
            <p:spPr bwMode="auto">
              <a:xfrm flipV="1">
                <a:off x="1887" y="1223"/>
                <a:ext cx="66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AutoShape 863"/>
              <p:cNvSpPr>
                <a:spLocks noChangeAspect="1" noChangeArrowheads="1"/>
              </p:cNvSpPr>
              <p:nvPr/>
            </p:nvSpPr>
            <p:spPr bwMode="auto">
              <a:xfrm>
                <a:off x="1274" y="1223"/>
                <a:ext cx="828" cy="830"/>
              </a:xfrm>
              <a:prstGeom prst="cube">
                <a:avLst>
                  <a:gd name="adj" fmla="val 778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5" name="Group 864"/>
              <p:cNvGrpSpPr>
                <a:grpSpLocks noChangeAspect="1"/>
              </p:cNvGrpSpPr>
              <p:nvPr/>
            </p:nvGrpSpPr>
            <p:grpSpPr bwMode="auto">
              <a:xfrm>
                <a:off x="1599" y="1187"/>
                <a:ext cx="182" cy="749"/>
                <a:chOff x="2664" y="1403"/>
                <a:chExt cx="401" cy="1646"/>
              </a:xfrm>
            </p:grpSpPr>
            <p:sp>
              <p:nvSpPr>
                <p:cNvPr id="382" name="AutoShape 8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64" y="1403"/>
                  <a:ext cx="401" cy="1646"/>
                </a:xfrm>
                <a:prstGeom prst="roundRect">
                  <a:avLst>
                    <a:gd name="adj" fmla="val 3354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Oval 866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1433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84" name="Group 867"/>
                <p:cNvGrpSpPr>
                  <a:grpSpLocks noChangeAspect="1"/>
                </p:cNvGrpSpPr>
                <p:nvPr/>
              </p:nvGrpSpPr>
              <p:grpSpPr bwMode="auto">
                <a:xfrm>
                  <a:off x="2697" y="1721"/>
                  <a:ext cx="331" cy="1233"/>
                  <a:chOff x="4952" y="1184"/>
                  <a:chExt cx="524" cy="1958"/>
                </a:xfrm>
              </p:grpSpPr>
              <p:sp>
                <p:nvSpPr>
                  <p:cNvPr id="385" name="Oval 8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52" y="1208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6" name="Oval 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6" y="195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Oval 8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1886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Oval 8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24" y="195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Oval 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1184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0" name="Oval 8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8" y="1207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1" name="Oval 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2397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Oval 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302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" name="Rectangle 876"/>
              <p:cNvSpPr>
                <a:spLocks noChangeAspect="1" noChangeArrowheads="1"/>
              </p:cNvSpPr>
              <p:nvPr/>
            </p:nvSpPr>
            <p:spPr bwMode="auto">
              <a:xfrm>
                <a:off x="1583" y="1315"/>
                <a:ext cx="17" cy="21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877"/>
              <p:cNvSpPr>
                <a:spLocks noChangeAspect="1" noChangeArrowheads="1"/>
              </p:cNvSpPr>
              <p:nvPr/>
            </p:nvSpPr>
            <p:spPr bwMode="auto">
              <a:xfrm>
                <a:off x="1779" y="1315"/>
                <a:ext cx="17" cy="21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878"/>
              <p:cNvSpPr>
                <a:spLocks noChangeAspect="1" noChangeArrowheads="1"/>
              </p:cNvSpPr>
              <p:nvPr/>
            </p:nvSpPr>
            <p:spPr bwMode="auto">
              <a:xfrm>
                <a:off x="2023" y="1273"/>
                <a:ext cx="26" cy="25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879"/>
              <p:cNvSpPr>
                <a:spLocks noChangeAspect="1" noChangeArrowheads="1"/>
              </p:cNvSpPr>
              <p:nvPr/>
            </p:nvSpPr>
            <p:spPr bwMode="auto">
              <a:xfrm>
                <a:off x="1319" y="1273"/>
                <a:ext cx="26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880"/>
              <p:cNvSpPr>
                <a:spLocks noChangeAspect="1" noChangeArrowheads="1"/>
              </p:cNvSpPr>
              <p:nvPr/>
            </p:nvSpPr>
            <p:spPr bwMode="auto">
              <a:xfrm>
                <a:off x="2023" y="1993"/>
                <a:ext cx="25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881"/>
              <p:cNvSpPr>
                <a:spLocks noChangeAspect="1" noChangeArrowheads="1"/>
              </p:cNvSpPr>
              <p:nvPr/>
            </p:nvSpPr>
            <p:spPr bwMode="auto">
              <a:xfrm>
                <a:off x="1308" y="1994"/>
                <a:ext cx="25" cy="25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" name="Group 882"/>
              <p:cNvGrpSpPr>
                <a:grpSpLocks noChangeAspect="1"/>
              </p:cNvGrpSpPr>
              <p:nvPr/>
            </p:nvGrpSpPr>
            <p:grpSpPr bwMode="auto">
              <a:xfrm>
                <a:off x="1233" y="1262"/>
                <a:ext cx="830" cy="829"/>
                <a:chOff x="3334" y="93"/>
                <a:chExt cx="2188" cy="2188"/>
              </a:xfrm>
            </p:grpSpPr>
            <p:sp>
              <p:nvSpPr>
                <p:cNvPr id="379" name="AutoShape 883"/>
                <p:cNvSpPr>
                  <a:spLocks noChangeAspect="1" noChangeArrowheads="1"/>
                </p:cNvSpPr>
                <p:nvPr/>
              </p:nvSpPr>
              <p:spPr bwMode="auto">
                <a:xfrm>
                  <a:off x="3334" y="93"/>
                  <a:ext cx="2188" cy="2188"/>
                </a:xfrm>
                <a:prstGeom prst="cube">
                  <a:avLst>
                    <a:gd name="adj" fmla="val 778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" name="Oval 884"/>
                <p:cNvSpPr>
                  <a:spLocks noChangeAspect="1" noChangeArrowheads="1"/>
                </p:cNvSpPr>
                <p:nvPr/>
              </p:nvSpPr>
              <p:spPr bwMode="auto">
                <a:xfrm>
                  <a:off x="3457" y="227"/>
                  <a:ext cx="68" cy="68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Oval 885"/>
                <p:cNvSpPr>
                  <a:spLocks noChangeAspect="1" noChangeArrowheads="1"/>
                </p:cNvSpPr>
                <p:nvPr/>
              </p:nvSpPr>
              <p:spPr bwMode="auto">
                <a:xfrm>
                  <a:off x="5317" y="226"/>
                  <a:ext cx="68" cy="68"/>
                </a:xfrm>
                <a:prstGeom prst="ellipse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" name="AutoShape 886"/>
              <p:cNvSpPr>
                <a:spLocks noChangeAspect="1" noChangeArrowheads="1"/>
              </p:cNvSpPr>
              <p:nvPr/>
            </p:nvSpPr>
            <p:spPr bwMode="auto">
              <a:xfrm rot="-8090969">
                <a:off x="1223" y="2012"/>
                <a:ext cx="26" cy="159"/>
              </a:xfrm>
              <a:prstGeom prst="can">
                <a:avLst>
                  <a:gd name="adj" fmla="val 100451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AutoShape 887"/>
              <p:cNvSpPr>
                <a:spLocks noChangeAspect="1" noChangeArrowheads="1"/>
              </p:cNvSpPr>
              <p:nvPr/>
            </p:nvSpPr>
            <p:spPr bwMode="auto">
              <a:xfrm rot="-8090969">
                <a:off x="1938" y="2012"/>
                <a:ext cx="26" cy="159"/>
              </a:xfrm>
              <a:prstGeom prst="can">
                <a:avLst>
                  <a:gd name="adj" fmla="val 100451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utoShape 888"/>
              <p:cNvSpPr>
                <a:spLocks noChangeAspect="1" noChangeArrowheads="1"/>
              </p:cNvSpPr>
              <p:nvPr/>
            </p:nvSpPr>
            <p:spPr bwMode="auto">
              <a:xfrm rot="-8090969">
                <a:off x="1938" y="1290"/>
                <a:ext cx="26" cy="159"/>
              </a:xfrm>
              <a:prstGeom prst="can">
                <a:avLst>
                  <a:gd name="adj" fmla="val 100451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AutoShape 889"/>
              <p:cNvSpPr>
                <a:spLocks noChangeAspect="1" noChangeArrowheads="1"/>
              </p:cNvSpPr>
              <p:nvPr/>
            </p:nvSpPr>
            <p:spPr bwMode="auto">
              <a:xfrm rot="-8090969">
                <a:off x="1233" y="1293"/>
                <a:ext cx="25" cy="158"/>
              </a:xfrm>
              <a:prstGeom prst="can">
                <a:avLst>
                  <a:gd name="adj" fmla="val 103812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890"/>
              <p:cNvSpPr>
                <a:spLocks noChangeAspect="1"/>
              </p:cNvSpPr>
              <p:nvPr/>
            </p:nvSpPr>
            <p:spPr bwMode="auto">
              <a:xfrm>
                <a:off x="1754" y="1685"/>
                <a:ext cx="285" cy="431"/>
              </a:xfrm>
              <a:custGeom>
                <a:avLst/>
                <a:gdLst>
                  <a:gd name="T0" fmla="*/ 201 w 753"/>
                  <a:gd name="T1" fmla="*/ 85 h 1139"/>
                  <a:gd name="T2" fmla="*/ 285 w 753"/>
                  <a:gd name="T3" fmla="*/ 0 h 1139"/>
                  <a:gd name="T4" fmla="*/ 85 w 753"/>
                  <a:gd name="T5" fmla="*/ 346 h 1139"/>
                  <a:gd name="T6" fmla="*/ 0 w 753"/>
                  <a:gd name="T7" fmla="*/ 431 h 1139"/>
                  <a:gd name="T8" fmla="*/ 201 w 753"/>
                  <a:gd name="T9" fmla="*/ 85 h 1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3"/>
                  <a:gd name="T16" fmla="*/ 0 h 1139"/>
                  <a:gd name="T17" fmla="*/ 753 w 753"/>
                  <a:gd name="T18" fmla="*/ 1139 h 1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3" h="1139">
                    <a:moveTo>
                      <a:pt x="532" y="224"/>
                    </a:moveTo>
                    <a:lnTo>
                      <a:pt x="753" y="0"/>
                    </a:lnTo>
                    <a:lnTo>
                      <a:pt x="225" y="915"/>
                    </a:lnTo>
                    <a:lnTo>
                      <a:pt x="0" y="1139"/>
                    </a:lnTo>
                    <a:lnTo>
                      <a:pt x="532" y="224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891"/>
              <p:cNvSpPr>
                <a:spLocks noChangeAspect="1" noChangeShapeType="1"/>
              </p:cNvSpPr>
              <p:nvPr/>
            </p:nvSpPr>
            <p:spPr bwMode="auto">
              <a:xfrm flipH="1">
                <a:off x="1838" y="1685"/>
                <a:ext cx="200" cy="3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892"/>
              <p:cNvSpPr>
                <a:spLocks noChangeAspect="1"/>
              </p:cNvSpPr>
              <p:nvPr/>
            </p:nvSpPr>
            <p:spPr bwMode="auto">
              <a:xfrm>
                <a:off x="1751" y="1338"/>
                <a:ext cx="288" cy="434"/>
              </a:xfrm>
              <a:custGeom>
                <a:avLst/>
                <a:gdLst>
                  <a:gd name="T0" fmla="*/ 0 w 760"/>
                  <a:gd name="T1" fmla="*/ 84 h 1146"/>
                  <a:gd name="T2" fmla="*/ 86 w 760"/>
                  <a:gd name="T3" fmla="*/ 0 h 1146"/>
                  <a:gd name="T4" fmla="*/ 288 w 760"/>
                  <a:gd name="T5" fmla="*/ 343 h 1146"/>
                  <a:gd name="T6" fmla="*/ 204 w 760"/>
                  <a:gd name="T7" fmla="*/ 434 h 1146"/>
                  <a:gd name="T8" fmla="*/ 0 w 760"/>
                  <a:gd name="T9" fmla="*/ 84 h 1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1146"/>
                  <a:gd name="T17" fmla="*/ 760 w 760"/>
                  <a:gd name="T18" fmla="*/ 1146 h 1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1146">
                    <a:moveTo>
                      <a:pt x="0" y="223"/>
                    </a:moveTo>
                    <a:lnTo>
                      <a:pt x="226" y="0"/>
                    </a:lnTo>
                    <a:lnTo>
                      <a:pt x="760" y="907"/>
                    </a:lnTo>
                    <a:lnTo>
                      <a:pt x="539" y="1146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893"/>
              <p:cNvSpPr>
                <a:spLocks noChangeAspect="1" noChangeShapeType="1"/>
              </p:cNvSpPr>
              <p:nvPr/>
            </p:nvSpPr>
            <p:spPr bwMode="auto">
              <a:xfrm>
                <a:off x="1834" y="1339"/>
                <a:ext cx="204" cy="3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894"/>
              <p:cNvSpPr>
                <a:spLocks noChangeAspect="1" noChangeShapeType="1"/>
              </p:cNvSpPr>
              <p:nvPr/>
            </p:nvSpPr>
            <p:spPr bwMode="auto">
              <a:xfrm flipV="1">
                <a:off x="1754" y="2031"/>
                <a:ext cx="85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895"/>
              <p:cNvSpPr>
                <a:spLocks noChangeAspect="1" noChangeShapeType="1"/>
              </p:cNvSpPr>
              <p:nvPr/>
            </p:nvSpPr>
            <p:spPr bwMode="auto">
              <a:xfrm flipV="1">
                <a:off x="1953" y="1683"/>
                <a:ext cx="86" cy="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896"/>
              <p:cNvSpPr>
                <a:spLocks noChangeAspect="1"/>
              </p:cNvSpPr>
              <p:nvPr/>
            </p:nvSpPr>
            <p:spPr bwMode="auto">
              <a:xfrm>
                <a:off x="1353" y="1338"/>
                <a:ext cx="482" cy="86"/>
              </a:xfrm>
              <a:custGeom>
                <a:avLst/>
                <a:gdLst>
                  <a:gd name="T0" fmla="*/ 482 w 1272"/>
                  <a:gd name="T1" fmla="*/ 1 h 225"/>
                  <a:gd name="T2" fmla="*/ 399 w 1272"/>
                  <a:gd name="T3" fmla="*/ 86 h 225"/>
                  <a:gd name="T4" fmla="*/ 0 w 1272"/>
                  <a:gd name="T5" fmla="*/ 86 h 225"/>
                  <a:gd name="T6" fmla="*/ 83 w 1272"/>
                  <a:gd name="T7" fmla="*/ 0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2"/>
                  <a:gd name="T13" fmla="*/ 0 h 225"/>
                  <a:gd name="T14" fmla="*/ 1272 w 1272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2" h="225">
                    <a:moveTo>
                      <a:pt x="1272" y="3"/>
                    </a:moveTo>
                    <a:lnTo>
                      <a:pt x="1054" y="225"/>
                    </a:lnTo>
                    <a:lnTo>
                      <a:pt x="0" y="225"/>
                    </a:lnTo>
                    <a:lnTo>
                      <a:pt x="220" y="0"/>
                    </a:lnTo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897"/>
              <p:cNvSpPr>
                <a:spLocks noChangeAspect="1" noChangeShapeType="1"/>
              </p:cNvSpPr>
              <p:nvPr/>
            </p:nvSpPr>
            <p:spPr bwMode="auto">
              <a:xfrm flipV="1">
                <a:off x="1421" y="1338"/>
                <a:ext cx="17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898"/>
              <p:cNvSpPr>
                <a:spLocks noChangeAspect="1" noChangeShapeType="1"/>
              </p:cNvSpPr>
              <p:nvPr/>
            </p:nvSpPr>
            <p:spPr bwMode="auto">
              <a:xfrm flipV="1">
                <a:off x="1820" y="1338"/>
                <a:ext cx="15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899"/>
              <p:cNvSpPr>
                <a:spLocks noChangeAspect="1" noChangeShapeType="1"/>
              </p:cNvSpPr>
              <p:nvPr/>
            </p:nvSpPr>
            <p:spPr bwMode="auto">
              <a:xfrm>
                <a:off x="1438" y="1338"/>
                <a:ext cx="39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900"/>
              <p:cNvSpPr>
                <a:spLocks noChangeAspect="1" noChangeShapeType="1"/>
              </p:cNvSpPr>
              <p:nvPr/>
            </p:nvSpPr>
            <p:spPr bwMode="auto">
              <a:xfrm flipV="1">
                <a:off x="1969" y="1685"/>
                <a:ext cx="69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901"/>
              <p:cNvSpPr>
                <a:spLocks noChangeAspect="1" noChangeShapeType="1"/>
              </p:cNvSpPr>
              <p:nvPr/>
            </p:nvSpPr>
            <p:spPr bwMode="auto">
              <a:xfrm flipV="1">
                <a:off x="1969" y="1688"/>
                <a:ext cx="67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9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70" y="1570"/>
                <a:ext cx="68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AutoShape 903"/>
              <p:cNvSpPr>
                <a:spLocks noChangeAspect="1" noChangeArrowheads="1"/>
              </p:cNvSpPr>
              <p:nvPr/>
            </p:nvSpPr>
            <p:spPr bwMode="auto">
              <a:xfrm>
                <a:off x="1152" y="1424"/>
                <a:ext cx="801" cy="693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B2B2B2"/>
              </a:solidFill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904"/>
              <p:cNvSpPr>
                <a:spLocks noChangeAspect="1" noChangeShapeType="1"/>
              </p:cNvSpPr>
              <p:nvPr/>
            </p:nvSpPr>
            <p:spPr bwMode="auto">
              <a:xfrm flipV="1">
                <a:off x="1353" y="1355"/>
                <a:ext cx="66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905"/>
              <p:cNvSpPr>
                <a:spLocks noChangeAspect="1" noChangeShapeType="1"/>
              </p:cNvSpPr>
              <p:nvPr/>
            </p:nvSpPr>
            <p:spPr bwMode="auto">
              <a:xfrm flipV="1">
                <a:off x="1755" y="1355"/>
                <a:ext cx="65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AutoShape 906"/>
              <p:cNvSpPr>
                <a:spLocks noChangeAspect="1" noChangeArrowheads="1"/>
              </p:cNvSpPr>
              <p:nvPr/>
            </p:nvSpPr>
            <p:spPr bwMode="auto">
              <a:xfrm>
                <a:off x="1141" y="1355"/>
                <a:ext cx="828" cy="830"/>
              </a:xfrm>
              <a:prstGeom prst="cube">
                <a:avLst>
                  <a:gd name="adj" fmla="val 778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4" name="Group 907"/>
              <p:cNvGrpSpPr>
                <a:grpSpLocks noChangeAspect="1"/>
              </p:cNvGrpSpPr>
              <p:nvPr/>
            </p:nvGrpSpPr>
            <p:grpSpPr bwMode="auto">
              <a:xfrm>
                <a:off x="1466" y="1319"/>
                <a:ext cx="182" cy="749"/>
                <a:chOff x="2664" y="1403"/>
                <a:chExt cx="401" cy="1646"/>
              </a:xfrm>
            </p:grpSpPr>
            <p:sp>
              <p:nvSpPr>
                <p:cNvPr id="368" name="AutoShape 908"/>
                <p:cNvSpPr>
                  <a:spLocks noChangeAspect="1" noChangeArrowheads="1"/>
                </p:cNvSpPr>
                <p:nvPr/>
              </p:nvSpPr>
              <p:spPr bwMode="auto">
                <a:xfrm>
                  <a:off x="2664" y="1403"/>
                  <a:ext cx="401" cy="1646"/>
                </a:xfrm>
                <a:prstGeom prst="roundRect">
                  <a:avLst>
                    <a:gd name="adj" fmla="val 33542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Oval 909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1433"/>
                  <a:ext cx="29" cy="29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70" name="Group 910"/>
                <p:cNvGrpSpPr>
                  <a:grpSpLocks noChangeAspect="1"/>
                </p:cNvGrpSpPr>
                <p:nvPr/>
              </p:nvGrpSpPr>
              <p:grpSpPr bwMode="auto">
                <a:xfrm>
                  <a:off x="2697" y="1721"/>
                  <a:ext cx="331" cy="1233"/>
                  <a:chOff x="4952" y="1184"/>
                  <a:chExt cx="524" cy="1958"/>
                </a:xfrm>
              </p:grpSpPr>
              <p:sp>
                <p:nvSpPr>
                  <p:cNvPr id="371" name="Oval 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52" y="1208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Oval 9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86" y="195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3" name="Oval 9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1886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4" name="Oval 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24" y="195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5" name="Oval 9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1184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6" name="Oval 9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58" y="1207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Oval 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2397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8" name="Oval 9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57" y="3025"/>
                    <a:ext cx="118" cy="11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5" name="Rectangle 919"/>
              <p:cNvSpPr>
                <a:spLocks noChangeAspect="1" noChangeArrowheads="1"/>
              </p:cNvSpPr>
              <p:nvPr/>
            </p:nvSpPr>
            <p:spPr bwMode="auto">
              <a:xfrm>
                <a:off x="1451" y="1447"/>
                <a:ext cx="17" cy="21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20"/>
              <p:cNvSpPr>
                <a:spLocks noChangeAspect="1" noChangeArrowheads="1"/>
              </p:cNvSpPr>
              <p:nvPr/>
            </p:nvSpPr>
            <p:spPr bwMode="auto">
              <a:xfrm>
                <a:off x="1647" y="1447"/>
                <a:ext cx="15" cy="21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921"/>
              <p:cNvSpPr>
                <a:spLocks noChangeAspect="1" noChangeArrowheads="1"/>
              </p:cNvSpPr>
              <p:nvPr/>
            </p:nvSpPr>
            <p:spPr bwMode="auto">
              <a:xfrm>
                <a:off x="1891" y="1405"/>
                <a:ext cx="25" cy="25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922"/>
              <p:cNvSpPr>
                <a:spLocks noChangeAspect="1" noChangeArrowheads="1"/>
              </p:cNvSpPr>
              <p:nvPr/>
            </p:nvSpPr>
            <p:spPr bwMode="auto">
              <a:xfrm>
                <a:off x="1187" y="1405"/>
                <a:ext cx="25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923"/>
              <p:cNvSpPr>
                <a:spLocks noChangeAspect="1" noChangeArrowheads="1"/>
              </p:cNvSpPr>
              <p:nvPr/>
            </p:nvSpPr>
            <p:spPr bwMode="auto">
              <a:xfrm>
                <a:off x="1890" y="2125"/>
                <a:ext cx="26" cy="25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924"/>
              <p:cNvSpPr>
                <a:spLocks noChangeAspect="1" noChangeArrowheads="1"/>
              </p:cNvSpPr>
              <p:nvPr/>
            </p:nvSpPr>
            <p:spPr bwMode="auto">
              <a:xfrm>
                <a:off x="1175" y="2127"/>
                <a:ext cx="26" cy="25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1" name="Group 925"/>
              <p:cNvGrpSpPr>
                <a:grpSpLocks noChangeAspect="1"/>
              </p:cNvGrpSpPr>
              <p:nvPr/>
            </p:nvGrpSpPr>
            <p:grpSpPr bwMode="auto">
              <a:xfrm>
                <a:off x="1101" y="1394"/>
                <a:ext cx="828" cy="829"/>
                <a:chOff x="3334" y="93"/>
                <a:chExt cx="2188" cy="2188"/>
              </a:xfrm>
            </p:grpSpPr>
            <p:sp>
              <p:nvSpPr>
                <p:cNvPr id="365" name="AutoShape 926"/>
                <p:cNvSpPr>
                  <a:spLocks noChangeAspect="1" noChangeArrowheads="1"/>
                </p:cNvSpPr>
                <p:nvPr/>
              </p:nvSpPr>
              <p:spPr bwMode="auto">
                <a:xfrm>
                  <a:off x="3334" y="93"/>
                  <a:ext cx="2188" cy="2188"/>
                </a:xfrm>
                <a:prstGeom prst="cube">
                  <a:avLst>
                    <a:gd name="adj" fmla="val 778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Oval 92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7" y="227"/>
                  <a:ext cx="68" cy="68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" name="Oval 928"/>
                <p:cNvSpPr>
                  <a:spLocks noChangeAspect="1" noChangeArrowheads="1"/>
                </p:cNvSpPr>
                <p:nvPr/>
              </p:nvSpPr>
              <p:spPr bwMode="auto">
                <a:xfrm>
                  <a:off x="5317" y="226"/>
                  <a:ext cx="68" cy="68"/>
                </a:xfrm>
                <a:prstGeom prst="ellipse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AutoShape 929"/>
              <p:cNvSpPr>
                <a:spLocks noChangeAspect="1" noChangeArrowheads="1"/>
              </p:cNvSpPr>
              <p:nvPr/>
            </p:nvSpPr>
            <p:spPr bwMode="auto">
              <a:xfrm rot="-8090969">
                <a:off x="1090" y="2145"/>
                <a:ext cx="27" cy="159"/>
              </a:xfrm>
              <a:prstGeom prst="can">
                <a:avLst>
                  <a:gd name="adj" fmla="val 9673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930"/>
              <p:cNvSpPr>
                <a:spLocks noChangeAspect="1" noChangeArrowheads="1"/>
              </p:cNvSpPr>
              <p:nvPr/>
            </p:nvSpPr>
            <p:spPr bwMode="auto">
              <a:xfrm rot="-8090969">
                <a:off x="1805" y="2145"/>
                <a:ext cx="27" cy="159"/>
              </a:xfrm>
              <a:prstGeom prst="can">
                <a:avLst>
                  <a:gd name="adj" fmla="val 9673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931"/>
              <p:cNvSpPr>
                <a:spLocks noChangeAspect="1" noChangeArrowheads="1"/>
              </p:cNvSpPr>
              <p:nvPr/>
            </p:nvSpPr>
            <p:spPr bwMode="auto">
              <a:xfrm rot="-8090969">
                <a:off x="1806" y="1423"/>
                <a:ext cx="26" cy="159"/>
              </a:xfrm>
              <a:prstGeom prst="can">
                <a:avLst>
                  <a:gd name="adj" fmla="val 100451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AutoShape 932"/>
              <p:cNvSpPr>
                <a:spLocks noChangeAspect="1" noChangeArrowheads="1"/>
              </p:cNvSpPr>
              <p:nvPr/>
            </p:nvSpPr>
            <p:spPr bwMode="auto">
              <a:xfrm rot="-8090969">
                <a:off x="1100" y="1425"/>
                <a:ext cx="25" cy="160"/>
              </a:xfrm>
              <a:prstGeom prst="can">
                <a:avLst>
                  <a:gd name="adj" fmla="val 105126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933"/>
              <p:cNvSpPr>
                <a:spLocks noChangeAspect="1"/>
              </p:cNvSpPr>
              <p:nvPr/>
            </p:nvSpPr>
            <p:spPr bwMode="auto">
              <a:xfrm>
                <a:off x="1621" y="1817"/>
                <a:ext cx="284" cy="432"/>
              </a:xfrm>
              <a:custGeom>
                <a:avLst/>
                <a:gdLst>
                  <a:gd name="T0" fmla="*/ 201 w 753"/>
                  <a:gd name="T1" fmla="*/ 85 h 1139"/>
                  <a:gd name="T2" fmla="*/ 284 w 753"/>
                  <a:gd name="T3" fmla="*/ 0 h 1139"/>
                  <a:gd name="T4" fmla="*/ 85 w 753"/>
                  <a:gd name="T5" fmla="*/ 347 h 1139"/>
                  <a:gd name="T6" fmla="*/ 0 w 753"/>
                  <a:gd name="T7" fmla="*/ 432 h 1139"/>
                  <a:gd name="T8" fmla="*/ 201 w 753"/>
                  <a:gd name="T9" fmla="*/ 85 h 1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3"/>
                  <a:gd name="T16" fmla="*/ 0 h 1139"/>
                  <a:gd name="T17" fmla="*/ 753 w 753"/>
                  <a:gd name="T18" fmla="*/ 1139 h 1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3" h="1139">
                    <a:moveTo>
                      <a:pt x="532" y="224"/>
                    </a:moveTo>
                    <a:lnTo>
                      <a:pt x="753" y="0"/>
                    </a:lnTo>
                    <a:lnTo>
                      <a:pt x="225" y="915"/>
                    </a:lnTo>
                    <a:lnTo>
                      <a:pt x="0" y="1139"/>
                    </a:lnTo>
                    <a:lnTo>
                      <a:pt x="532" y="224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934"/>
              <p:cNvSpPr>
                <a:spLocks noChangeAspect="1" noChangeShapeType="1"/>
              </p:cNvSpPr>
              <p:nvPr/>
            </p:nvSpPr>
            <p:spPr bwMode="auto">
              <a:xfrm flipH="1">
                <a:off x="1705" y="1817"/>
                <a:ext cx="200" cy="3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35"/>
              <p:cNvSpPr>
                <a:spLocks noChangeAspect="1"/>
              </p:cNvSpPr>
              <p:nvPr/>
            </p:nvSpPr>
            <p:spPr bwMode="auto">
              <a:xfrm>
                <a:off x="1617" y="1471"/>
                <a:ext cx="288" cy="435"/>
              </a:xfrm>
              <a:custGeom>
                <a:avLst/>
                <a:gdLst>
                  <a:gd name="T0" fmla="*/ 0 w 760"/>
                  <a:gd name="T1" fmla="*/ 85 h 1146"/>
                  <a:gd name="T2" fmla="*/ 86 w 760"/>
                  <a:gd name="T3" fmla="*/ 0 h 1146"/>
                  <a:gd name="T4" fmla="*/ 288 w 760"/>
                  <a:gd name="T5" fmla="*/ 344 h 1146"/>
                  <a:gd name="T6" fmla="*/ 204 w 760"/>
                  <a:gd name="T7" fmla="*/ 435 h 1146"/>
                  <a:gd name="T8" fmla="*/ 0 w 760"/>
                  <a:gd name="T9" fmla="*/ 85 h 1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1146"/>
                  <a:gd name="T17" fmla="*/ 760 w 760"/>
                  <a:gd name="T18" fmla="*/ 1146 h 1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1146">
                    <a:moveTo>
                      <a:pt x="0" y="223"/>
                    </a:moveTo>
                    <a:lnTo>
                      <a:pt x="226" y="0"/>
                    </a:lnTo>
                    <a:lnTo>
                      <a:pt x="760" y="907"/>
                    </a:lnTo>
                    <a:lnTo>
                      <a:pt x="539" y="1146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36"/>
              <p:cNvSpPr>
                <a:spLocks noChangeAspect="1" noChangeShapeType="1"/>
              </p:cNvSpPr>
              <p:nvPr/>
            </p:nvSpPr>
            <p:spPr bwMode="auto">
              <a:xfrm>
                <a:off x="1702" y="1472"/>
                <a:ext cx="203" cy="3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37"/>
              <p:cNvSpPr>
                <a:spLocks noChangeAspect="1" noChangeShapeType="1"/>
              </p:cNvSpPr>
              <p:nvPr/>
            </p:nvSpPr>
            <p:spPr bwMode="auto">
              <a:xfrm flipV="1">
                <a:off x="1621" y="2165"/>
                <a:ext cx="86" cy="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38"/>
              <p:cNvSpPr>
                <a:spLocks noChangeAspect="1" noChangeShapeType="1"/>
              </p:cNvSpPr>
              <p:nvPr/>
            </p:nvSpPr>
            <p:spPr bwMode="auto">
              <a:xfrm flipV="1">
                <a:off x="1821" y="1816"/>
                <a:ext cx="86" cy="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939"/>
              <p:cNvSpPr>
                <a:spLocks noChangeAspect="1"/>
              </p:cNvSpPr>
              <p:nvPr/>
            </p:nvSpPr>
            <p:spPr bwMode="auto">
              <a:xfrm>
                <a:off x="1221" y="1470"/>
                <a:ext cx="482" cy="86"/>
              </a:xfrm>
              <a:custGeom>
                <a:avLst/>
                <a:gdLst>
                  <a:gd name="T0" fmla="*/ 482 w 1272"/>
                  <a:gd name="T1" fmla="*/ 1 h 225"/>
                  <a:gd name="T2" fmla="*/ 399 w 1272"/>
                  <a:gd name="T3" fmla="*/ 86 h 225"/>
                  <a:gd name="T4" fmla="*/ 0 w 1272"/>
                  <a:gd name="T5" fmla="*/ 86 h 225"/>
                  <a:gd name="T6" fmla="*/ 83 w 1272"/>
                  <a:gd name="T7" fmla="*/ 0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2"/>
                  <a:gd name="T13" fmla="*/ 0 h 225"/>
                  <a:gd name="T14" fmla="*/ 1272 w 1272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2" h="225">
                    <a:moveTo>
                      <a:pt x="1272" y="3"/>
                    </a:moveTo>
                    <a:lnTo>
                      <a:pt x="1054" y="225"/>
                    </a:lnTo>
                    <a:lnTo>
                      <a:pt x="0" y="225"/>
                    </a:lnTo>
                    <a:lnTo>
                      <a:pt x="220" y="0"/>
                    </a:lnTo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40"/>
              <p:cNvSpPr>
                <a:spLocks noChangeAspect="1" noChangeShapeType="1"/>
              </p:cNvSpPr>
              <p:nvPr/>
            </p:nvSpPr>
            <p:spPr bwMode="auto">
              <a:xfrm flipV="1">
                <a:off x="1288" y="1470"/>
                <a:ext cx="18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941"/>
              <p:cNvSpPr>
                <a:spLocks noChangeAspect="1" noChangeShapeType="1"/>
              </p:cNvSpPr>
              <p:nvPr/>
            </p:nvSpPr>
            <p:spPr bwMode="auto">
              <a:xfrm flipV="1">
                <a:off x="1687" y="1471"/>
                <a:ext cx="16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942"/>
              <p:cNvSpPr>
                <a:spLocks noChangeAspect="1" noChangeShapeType="1"/>
              </p:cNvSpPr>
              <p:nvPr/>
            </p:nvSpPr>
            <p:spPr bwMode="auto">
              <a:xfrm>
                <a:off x="1306" y="1470"/>
                <a:ext cx="39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43"/>
              <p:cNvSpPr>
                <a:spLocks noChangeAspect="1" noChangeShapeType="1"/>
              </p:cNvSpPr>
              <p:nvPr/>
            </p:nvSpPr>
            <p:spPr bwMode="auto">
              <a:xfrm flipV="1">
                <a:off x="1837" y="1817"/>
                <a:ext cx="68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44"/>
              <p:cNvSpPr>
                <a:spLocks noChangeAspect="1" noChangeShapeType="1"/>
              </p:cNvSpPr>
              <p:nvPr/>
            </p:nvSpPr>
            <p:spPr bwMode="auto">
              <a:xfrm flipV="1">
                <a:off x="1837" y="1821"/>
                <a:ext cx="66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38" y="1702"/>
                <a:ext cx="66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AutoShape 946"/>
              <p:cNvSpPr>
                <a:spLocks noChangeAspect="1" noChangeArrowheads="1"/>
              </p:cNvSpPr>
              <p:nvPr/>
            </p:nvSpPr>
            <p:spPr bwMode="auto">
              <a:xfrm>
                <a:off x="1019" y="1556"/>
                <a:ext cx="802" cy="693"/>
              </a:xfrm>
              <a:prstGeom prst="hexagon">
                <a:avLst>
                  <a:gd name="adj" fmla="val 28932"/>
                  <a:gd name="vf" fmla="val 115470"/>
                </a:avLst>
              </a:prstGeom>
              <a:solidFill>
                <a:srgbClr val="B2B2B2"/>
              </a:solidFill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947"/>
              <p:cNvSpPr>
                <a:spLocks noChangeAspect="1" noChangeShapeType="1"/>
              </p:cNvSpPr>
              <p:nvPr/>
            </p:nvSpPr>
            <p:spPr bwMode="auto">
              <a:xfrm flipV="1">
                <a:off x="1221" y="1488"/>
                <a:ext cx="65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48"/>
              <p:cNvSpPr>
                <a:spLocks noChangeAspect="1" noChangeShapeType="1"/>
              </p:cNvSpPr>
              <p:nvPr/>
            </p:nvSpPr>
            <p:spPr bwMode="auto">
              <a:xfrm flipV="1">
                <a:off x="1621" y="1488"/>
                <a:ext cx="6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949"/>
              <p:cNvGrpSpPr>
                <a:grpSpLocks noChangeAspect="1"/>
              </p:cNvGrpSpPr>
              <p:nvPr/>
            </p:nvGrpSpPr>
            <p:grpSpPr bwMode="auto">
              <a:xfrm>
                <a:off x="1033" y="1565"/>
                <a:ext cx="773" cy="682"/>
                <a:chOff x="3631" y="3094"/>
                <a:chExt cx="1196" cy="1056"/>
              </a:xfrm>
            </p:grpSpPr>
            <p:sp>
              <p:nvSpPr>
                <p:cNvPr id="268" name="Freeform 950"/>
                <p:cNvSpPr>
                  <a:spLocks noChangeAspect="1"/>
                </p:cNvSpPr>
                <p:nvPr/>
              </p:nvSpPr>
              <p:spPr bwMode="auto">
                <a:xfrm>
                  <a:off x="4010" y="4106"/>
                  <a:ext cx="22" cy="22"/>
                </a:xfrm>
                <a:custGeom>
                  <a:avLst/>
                  <a:gdLst>
                    <a:gd name="T0" fmla="*/ 0 w 38"/>
                    <a:gd name="T1" fmla="*/ 22 h 37"/>
                    <a:gd name="T2" fmla="*/ 22 w 38"/>
                    <a:gd name="T3" fmla="*/ 0 h 37"/>
                    <a:gd name="T4" fmla="*/ 0 60000 65536"/>
                    <a:gd name="T5" fmla="*/ 0 60000 65536"/>
                    <a:gd name="T6" fmla="*/ 0 w 38"/>
                    <a:gd name="T7" fmla="*/ 0 h 37"/>
                    <a:gd name="T8" fmla="*/ 38 w 38"/>
                    <a:gd name="T9" fmla="*/ 37 h 3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" h="37">
                      <a:moveTo>
                        <a:pt x="0" y="37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951"/>
                <p:cNvSpPr>
                  <a:spLocks noChangeAspect="1"/>
                </p:cNvSpPr>
                <p:nvPr/>
              </p:nvSpPr>
              <p:spPr bwMode="auto">
                <a:xfrm>
                  <a:off x="4144" y="4106"/>
                  <a:ext cx="22" cy="21"/>
                </a:xfrm>
                <a:custGeom>
                  <a:avLst/>
                  <a:gdLst>
                    <a:gd name="T0" fmla="*/ 0 w 38"/>
                    <a:gd name="T1" fmla="*/ 21 h 37"/>
                    <a:gd name="T2" fmla="*/ 22 w 38"/>
                    <a:gd name="T3" fmla="*/ 0 h 37"/>
                    <a:gd name="T4" fmla="*/ 0 60000 65536"/>
                    <a:gd name="T5" fmla="*/ 0 60000 65536"/>
                    <a:gd name="T6" fmla="*/ 0 w 38"/>
                    <a:gd name="T7" fmla="*/ 0 h 37"/>
                    <a:gd name="T8" fmla="*/ 38 w 38"/>
                    <a:gd name="T9" fmla="*/ 37 h 3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" h="37">
                      <a:moveTo>
                        <a:pt x="0" y="37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952"/>
                <p:cNvSpPr>
                  <a:spLocks noChangeAspect="1"/>
                </p:cNvSpPr>
                <p:nvPr/>
              </p:nvSpPr>
              <p:spPr bwMode="auto">
                <a:xfrm>
                  <a:off x="4276" y="4106"/>
                  <a:ext cx="22" cy="22"/>
                </a:xfrm>
                <a:custGeom>
                  <a:avLst/>
                  <a:gdLst>
                    <a:gd name="T0" fmla="*/ 0 w 38"/>
                    <a:gd name="T1" fmla="*/ 22 h 37"/>
                    <a:gd name="T2" fmla="*/ 22 w 38"/>
                    <a:gd name="T3" fmla="*/ 0 h 37"/>
                    <a:gd name="T4" fmla="*/ 0 60000 65536"/>
                    <a:gd name="T5" fmla="*/ 0 60000 65536"/>
                    <a:gd name="T6" fmla="*/ 0 w 38"/>
                    <a:gd name="T7" fmla="*/ 0 h 37"/>
                    <a:gd name="T8" fmla="*/ 38 w 38"/>
                    <a:gd name="T9" fmla="*/ 37 h 3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" h="37">
                      <a:moveTo>
                        <a:pt x="0" y="37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953"/>
                <p:cNvSpPr>
                  <a:spLocks noChangeAspect="1"/>
                </p:cNvSpPr>
                <p:nvPr/>
              </p:nvSpPr>
              <p:spPr bwMode="auto">
                <a:xfrm>
                  <a:off x="4410" y="4106"/>
                  <a:ext cx="22" cy="21"/>
                </a:xfrm>
                <a:custGeom>
                  <a:avLst/>
                  <a:gdLst>
                    <a:gd name="T0" fmla="*/ 0 w 38"/>
                    <a:gd name="T1" fmla="*/ 21 h 37"/>
                    <a:gd name="T2" fmla="*/ 22 w 38"/>
                    <a:gd name="T3" fmla="*/ 0 h 37"/>
                    <a:gd name="T4" fmla="*/ 0 60000 65536"/>
                    <a:gd name="T5" fmla="*/ 0 60000 65536"/>
                    <a:gd name="T6" fmla="*/ 0 w 38"/>
                    <a:gd name="T7" fmla="*/ 0 h 37"/>
                    <a:gd name="T8" fmla="*/ 38 w 38"/>
                    <a:gd name="T9" fmla="*/ 37 h 3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" h="37">
                      <a:moveTo>
                        <a:pt x="0" y="37"/>
                      </a:moveTo>
                      <a:lnTo>
                        <a:pt x="38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954"/>
                <p:cNvSpPr>
                  <a:spLocks noChangeAspect="1"/>
                </p:cNvSpPr>
                <p:nvPr/>
              </p:nvSpPr>
              <p:spPr bwMode="auto">
                <a:xfrm>
                  <a:off x="3653" y="3526"/>
                  <a:ext cx="48" cy="48"/>
                </a:xfrm>
                <a:custGeom>
                  <a:avLst/>
                  <a:gdLst>
                    <a:gd name="T0" fmla="*/ 0 w 84"/>
                    <a:gd name="T1" fmla="*/ 48 h 83"/>
                    <a:gd name="T2" fmla="*/ 48 w 84"/>
                    <a:gd name="T3" fmla="*/ 0 h 83"/>
                    <a:gd name="T4" fmla="*/ 0 60000 65536"/>
                    <a:gd name="T5" fmla="*/ 0 60000 65536"/>
                    <a:gd name="T6" fmla="*/ 0 w 84"/>
                    <a:gd name="T7" fmla="*/ 0 h 83"/>
                    <a:gd name="T8" fmla="*/ 84 w 84"/>
                    <a:gd name="T9" fmla="*/ 83 h 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83">
                      <a:moveTo>
                        <a:pt x="0" y="83"/>
                      </a:moveTo>
                      <a:lnTo>
                        <a:pt x="84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955"/>
                <p:cNvSpPr>
                  <a:spLocks noChangeAspect="1"/>
                </p:cNvSpPr>
                <p:nvPr/>
              </p:nvSpPr>
              <p:spPr bwMode="auto">
                <a:xfrm>
                  <a:off x="3718" y="3412"/>
                  <a:ext cx="49" cy="48"/>
                </a:xfrm>
                <a:custGeom>
                  <a:avLst/>
                  <a:gdLst>
                    <a:gd name="T0" fmla="*/ 0 w 84"/>
                    <a:gd name="T1" fmla="*/ 48 h 83"/>
                    <a:gd name="T2" fmla="*/ 49 w 84"/>
                    <a:gd name="T3" fmla="*/ 0 h 83"/>
                    <a:gd name="T4" fmla="*/ 0 60000 65536"/>
                    <a:gd name="T5" fmla="*/ 0 60000 65536"/>
                    <a:gd name="T6" fmla="*/ 0 w 84"/>
                    <a:gd name="T7" fmla="*/ 0 h 83"/>
                    <a:gd name="T8" fmla="*/ 84 w 84"/>
                    <a:gd name="T9" fmla="*/ 83 h 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83">
                      <a:moveTo>
                        <a:pt x="0" y="83"/>
                      </a:moveTo>
                      <a:lnTo>
                        <a:pt x="84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956"/>
                <p:cNvSpPr>
                  <a:spLocks noChangeAspect="1"/>
                </p:cNvSpPr>
                <p:nvPr/>
              </p:nvSpPr>
              <p:spPr bwMode="auto">
                <a:xfrm>
                  <a:off x="3785" y="3294"/>
                  <a:ext cx="48" cy="48"/>
                </a:xfrm>
                <a:custGeom>
                  <a:avLst/>
                  <a:gdLst>
                    <a:gd name="T0" fmla="*/ 0 w 84"/>
                    <a:gd name="T1" fmla="*/ 48 h 83"/>
                    <a:gd name="T2" fmla="*/ 48 w 84"/>
                    <a:gd name="T3" fmla="*/ 0 h 83"/>
                    <a:gd name="T4" fmla="*/ 0 60000 65536"/>
                    <a:gd name="T5" fmla="*/ 0 60000 65536"/>
                    <a:gd name="T6" fmla="*/ 0 w 84"/>
                    <a:gd name="T7" fmla="*/ 0 h 83"/>
                    <a:gd name="T8" fmla="*/ 84 w 84"/>
                    <a:gd name="T9" fmla="*/ 83 h 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83">
                      <a:moveTo>
                        <a:pt x="0" y="83"/>
                      </a:moveTo>
                      <a:lnTo>
                        <a:pt x="84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957"/>
                <p:cNvSpPr>
                  <a:spLocks noChangeAspect="1"/>
                </p:cNvSpPr>
                <p:nvPr/>
              </p:nvSpPr>
              <p:spPr bwMode="auto">
                <a:xfrm>
                  <a:off x="3851" y="3179"/>
                  <a:ext cx="49" cy="48"/>
                </a:xfrm>
                <a:custGeom>
                  <a:avLst/>
                  <a:gdLst>
                    <a:gd name="T0" fmla="*/ 0 w 84"/>
                    <a:gd name="T1" fmla="*/ 48 h 83"/>
                    <a:gd name="T2" fmla="*/ 49 w 84"/>
                    <a:gd name="T3" fmla="*/ 0 h 83"/>
                    <a:gd name="T4" fmla="*/ 0 60000 65536"/>
                    <a:gd name="T5" fmla="*/ 0 60000 65536"/>
                    <a:gd name="T6" fmla="*/ 0 w 84"/>
                    <a:gd name="T7" fmla="*/ 0 h 83"/>
                    <a:gd name="T8" fmla="*/ 84 w 84"/>
                    <a:gd name="T9" fmla="*/ 83 h 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83">
                      <a:moveTo>
                        <a:pt x="0" y="83"/>
                      </a:moveTo>
                      <a:lnTo>
                        <a:pt x="84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29292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76" name="Group 958"/>
                <p:cNvGrpSpPr>
                  <a:grpSpLocks noChangeAspect="1"/>
                </p:cNvGrpSpPr>
                <p:nvPr/>
              </p:nvGrpSpPr>
              <p:grpSpPr bwMode="auto">
                <a:xfrm>
                  <a:off x="3631" y="3094"/>
                  <a:ext cx="1196" cy="1056"/>
                  <a:chOff x="818" y="1842"/>
                  <a:chExt cx="2072" cy="1830"/>
                </a:xfrm>
              </p:grpSpPr>
              <p:sp>
                <p:nvSpPr>
                  <p:cNvPr id="277" name="Oval 9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18" y="2643"/>
                    <a:ext cx="226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78" name="Group 9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8" y="1842"/>
                    <a:ext cx="1150" cy="227"/>
                    <a:chOff x="1069" y="1162"/>
                    <a:chExt cx="1150" cy="227"/>
                  </a:xfrm>
                </p:grpSpPr>
                <p:sp>
                  <p:nvSpPr>
                    <p:cNvPr id="360" name="Oval 9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69" y="1162"/>
                      <a:ext cx="226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" name="Oval 9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00" y="1162"/>
                      <a:ext cx="227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Oval 9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1" y="1162"/>
                      <a:ext cx="225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" name="Oval 9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61" y="1162"/>
                      <a:ext cx="227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Oval 9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92" y="1162"/>
                      <a:ext cx="227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9" name="Oval 9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43"/>
                    <a:ext cx="225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0" name="Group 9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63" y="2043"/>
                    <a:ext cx="456" cy="227"/>
                    <a:chOff x="1655" y="1706"/>
                    <a:chExt cx="466" cy="231"/>
                  </a:xfrm>
                </p:grpSpPr>
                <p:sp>
                  <p:nvSpPr>
                    <p:cNvPr id="358" name="Oval 9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Oval 9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81" name="Oval 9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4" y="2043"/>
                    <a:ext cx="226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Oval 9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" y="2043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3" name="Group 97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86" y="2043"/>
                    <a:ext cx="456" cy="227"/>
                    <a:chOff x="1655" y="1706"/>
                    <a:chExt cx="466" cy="231"/>
                  </a:xfrm>
                </p:grpSpPr>
                <p:sp>
                  <p:nvSpPr>
                    <p:cNvPr id="356" name="Oval 9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Oval 9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84" name="Oval 9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844"/>
                    <a:ext cx="226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85" name="Group 9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47" y="2243"/>
                    <a:ext cx="1725" cy="426"/>
                    <a:chOff x="813" y="1637"/>
                    <a:chExt cx="1761" cy="436"/>
                  </a:xfrm>
                </p:grpSpPr>
                <p:grpSp>
                  <p:nvGrpSpPr>
                    <p:cNvPr id="334" name="Group 97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13" y="1637"/>
                      <a:ext cx="1644" cy="231"/>
                      <a:chOff x="1655" y="1706"/>
                      <a:chExt cx="1644" cy="231"/>
                    </a:xfrm>
                  </p:grpSpPr>
                  <p:grpSp>
                    <p:nvGrpSpPr>
                      <p:cNvPr id="346" name="Group 9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55" y="1706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354" name="Oval 9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5" name="Oval 9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47" name="Oval 9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6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" name="Oval 9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61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49" name="Group 98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597" y="1706"/>
                        <a:ext cx="702" cy="231"/>
                        <a:chOff x="1791" y="1842"/>
                        <a:chExt cx="702" cy="231"/>
                      </a:xfrm>
                    </p:grpSpPr>
                    <p:grpSp>
                      <p:nvGrpSpPr>
                        <p:cNvPr id="350" name="Group 984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91" y="1842"/>
                          <a:ext cx="466" cy="231"/>
                          <a:chOff x="1655" y="1706"/>
                          <a:chExt cx="466" cy="231"/>
                        </a:xfrm>
                      </p:grpSpPr>
                      <p:sp>
                        <p:nvSpPr>
                          <p:cNvPr id="352" name="Oval 98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5" y="1706"/>
                            <a:ext cx="231" cy="231"/>
                          </a:xfrm>
                          <a:prstGeom prst="ellipse">
                            <a:avLst/>
                          </a:prstGeom>
                          <a:noFill/>
                          <a:ln w="3175">
                            <a:solidFill>
                              <a:srgbClr val="29292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53" name="Oval 98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890" y="1706"/>
                            <a:ext cx="231" cy="231"/>
                          </a:xfrm>
                          <a:prstGeom prst="ellipse">
                            <a:avLst/>
                          </a:prstGeom>
                          <a:noFill/>
                          <a:ln w="3175">
                            <a:solidFill>
                              <a:srgbClr val="29292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51" name="Oval 9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62" y="1842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335" name="Group 98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930" y="1842"/>
                      <a:ext cx="1644" cy="231"/>
                      <a:chOff x="1655" y="1706"/>
                      <a:chExt cx="1644" cy="231"/>
                    </a:xfrm>
                  </p:grpSpPr>
                  <p:grpSp>
                    <p:nvGrpSpPr>
                      <p:cNvPr id="336" name="Group 9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55" y="1706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344" name="Oval 9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5" name="Oval 9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37" name="Oval 99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26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" name="Oval 9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61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339" name="Group 9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597" y="1706"/>
                        <a:ext cx="702" cy="231"/>
                        <a:chOff x="1791" y="1842"/>
                        <a:chExt cx="702" cy="231"/>
                      </a:xfrm>
                    </p:grpSpPr>
                    <p:grpSp>
                      <p:nvGrpSpPr>
                        <p:cNvPr id="340" name="Group 99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91" y="1842"/>
                          <a:ext cx="466" cy="231"/>
                          <a:chOff x="1655" y="1706"/>
                          <a:chExt cx="466" cy="231"/>
                        </a:xfrm>
                      </p:grpSpPr>
                      <p:sp>
                        <p:nvSpPr>
                          <p:cNvPr id="342" name="Oval 996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655" y="1706"/>
                            <a:ext cx="231" cy="231"/>
                          </a:xfrm>
                          <a:prstGeom prst="ellipse">
                            <a:avLst/>
                          </a:prstGeom>
                          <a:noFill/>
                          <a:ln w="3175">
                            <a:solidFill>
                              <a:srgbClr val="29292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343" name="Oval 99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890" y="1706"/>
                            <a:ext cx="231" cy="231"/>
                          </a:xfrm>
                          <a:prstGeom prst="ellipse">
                            <a:avLst/>
                          </a:prstGeom>
                          <a:noFill/>
                          <a:ln w="3175">
                            <a:solidFill>
                              <a:srgbClr val="292929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41" name="Oval 99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62" y="1842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86" name="Group 9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49" y="2643"/>
                    <a:ext cx="1610" cy="226"/>
                    <a:chOff x="1655" y="1706"/>
                    <a:chExt cx="1644" cy="231"/>
                  </a:xfrm>
                </p:grpSpPr>
                <p:grpSp>
                  <p:nvGrpSpPr>
                    <p:cNvPr id="324" name="Group 100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1706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332" name="Oval 10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" name="Oval 10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25" name="Oval 10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6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Oval 10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1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27" name="Group 100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97" y="1706"/>
                      <a:ext cx="702" cy="231"/>
                      <a:chOff x="1791" y="1842"/>
                      <a:chExt cx="702" cy="231"/>
                    </a:xfrm>
                  </p:grpSpPr>
                  <p:grpSp>
                    <p:nvGrpSpPr>
                      <p:cNvPr id="328" name="Group 100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91" y="1842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330" name="Oval 100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1" name="Oval 100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29" name="Oval 10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62" y="1842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7" name="Group 10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64" y="2844"/>
                    <a:ext cx="1610" cy="226"/>
                    <a:chOff x="1655" y="1706"/>
                    <a:chExt cx="1644" cy="231"/>
                  </a:xfrm>
                </p:grpSpPr>
                <p:grpSp>
                  <p:nvGrpSpPr>
                    <p:cNvPr id="314" name="Group 10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1706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322" name="Oval 10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3" name="Oval 10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15" name="Oval 10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6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Oval 10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1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17" name="Group 10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97" y="1706"/>
                      <a:ext cx="702" cy="231"/>
                      <a:chOff x="1791" y="1842"/>
                      <a:chExt cx="702" cy="231"/>
                    </a:xfrm>
                  </p:grpSpPr>
                  <p:grpSp>
                    <p:nvGrpSpPr>
                      <p:cNvPr id="318" name="Group 101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91" y="1842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320" name="Oval 101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1" name="Oval 101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19" name="Oval 10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62" y="1842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8" name="Group 10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48" y="3043"/>
                    <a:ext cx="1610" cy="226"/>
                    <a:chOff x="1655" y="1706"/>
                    <a:chExt cx="1644" cy="231"/>
                  </a:xfrm>
                </p:grpSpPr>
                <p:grpSp>
                  <p:nvGrpSpPr>
                    <p:cNvPr id="304" name="Group 10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1706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312" name="Oval 10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3" name="Oval 10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05" name="Oval 10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6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6" name="Oval 10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1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7" name="Group 10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97" y="1706"/>
                      <a:ext cx="702" cy="231"/>
                      <a:chOff x="1791" y="1842"/>
                      <a:chExt cx="702" cy="231"/>
                    </a:xfrm>
                  </p:grpSpPr>
                  <p:grpSp>
                    <p:nvGrpSpPr>
                      <p:cNvPr id="308" name="Group 102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91" y="1842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310" name="Oval 102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1" name="Oval 103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09" name="Oval 10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62" y="1842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9" name="Group 10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63" y="3244"/>
                    <a:ext cx="456" cy="226"/>
                    <a:chOff x="1655" y="1706"/>
                    <a:chExt cx="466" cy="231"/>
                  </a:xfrm>
                </p:grpSpPr>
                <p:sp>
                  <p:nvSpPr>
                    <p:cNvPr id="302" name="Oval 10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Oval 10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0" name="Oval 10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4" y="3244"/>
                    <a:ext cx="226" cy="226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Oval 10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4" y="3244"/>
                    <a:ext cx="227" cy="226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2" name="Group 103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086" y="3244"/>
                    <a:ext cx="456" cy="226"/>
                    <a:chOff x="1655" y="1706"/>
                    <a:chExt cx="466" cy="231"/>
                  </a:xfrm>
                </p:grpSpPr>
                <p:sp>
                  <p:nvSpPr>
                    <p:cNvPr id="300" name="Oval 10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Oval 10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3" name="Oval 10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4" y="2643"/>
                    <a:ext cx="226" cy="226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4" name="Group 104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76" y="3445"/>
                    <a:ext cx="1150" cy="227"/>
                    <a:chOff x="1069" y="1162"/>
                    <a:chExt cx="1150" cy="227"/>
                  </a:xfrm>
                </p:grpSpPr>
                <p:sp>
                  <p:nvSpPr>
                    <p:cNvPr id="295" name="Oval 10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69" y="1162"/>
                      <a:ext cx="226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Oval 10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00" y="1162"/>
                      <a:ext cx="227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Oval 10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31" y="1162"/>
                      <a:ext cx="225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Oval 10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61" y="1162"/>
                      <a:ext cx="227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Oval 10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92" y="1162"/>
                      <a:ext cx="227" cy="227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13" name="AutoShape 1047"/>
              <p:cNvSpPr>
                <a:spLocks noChangeAspect="1" noChangeArrowheads="1"/>
              </p:cNvSpPr>
              <p:nvPr/>
            </p:nvSpPr>
            <p:spPr bwMode="auto">
              <a:xfrm>
                <a:off x="1008" y="1488"/>
                <a:ext cx="829" cy="829"/>
              </a:xfrm>
              <a:prstGeom prst="cube">
                <a:avLst>
                  <a:gd name="adj" fmla="val 778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utoShape 1048"/>
              <p:cNvSpPr>
                <a:spLocks noChangeAspect="1" noChangeArrowheads="1"/>
              </p:cNvSpPr>
              <p:nvPr/>
            </p:nvSpPr>
            <p:spPr bwMode="auto">
              <a:xfrm>
                <a:off x="1333" y="1453"/>
                <a:ext cx="183" cy="748"/>
              </a:xfrm>
              <a:prstGeom prst="roundRect">
                <a:avLst>
                  <a:gd name="adj" fmla="val 335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49"/>
              <p:cNvSpPr>
                <a:spLocks noChangeAspect="1" noChangeArrowheads="1"/>
              </p:cNvSpPr>
              <p:nvPr/>
            </p:nvSpPr>
            <p:spPr bwMode="auto">
              <a:xfrm>
                <a:off x="1417" y="1466"/>
                <a:ext cx="13" cy="13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050"/>
              <p:cNvSpPr>
                <a:spLocks noChangeAspect="1" noChangeArrowheads="1"/>
              </p:cNvSpPr>
              <p:nvPr/>
            </p:nvSpPr>
            <p:spPr bwMode="auto">
              <a:xfrm>
                <a:off x="1348" y="1603"/>
                <a:ext cx="34" cy="35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051"/>
              <p:cNvSpPr>
                <a:spLocks noChangeAspect="1" noChangeArrowheads="1"/>
              </p:cNvSpPr>
              <p:nvPr/>
            </p:nvSpPr>
            <p:spPr bwMode="auto">
              <a:xfrm>
                <a:off x="1357" y="1817"/>
                <a:ext cx="35" cy="33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052"/>
              <p:cNvSpPr>
                <a:spLocks noChangeAspect="1" noChangeArrowheads="1"/>
              </p:cNvSpPr>
              <p:nvPr/>
            </p:nvSpPr>
            <p:spPr bwMode="auto">
              <a:xfrm>
                <a:off x="1407" y="1797"/>
                <a:ext cx="33" cy="34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1053"/>
              <p:cNvSpPr>
                <a:spLocks noChangeAspect="1" noChangeArrowheads="1"/>
              </p:cNvSpPr>
              <p:nvPr/>
            </p:nvSpPr>
            <p:spPr bwMode="auto">
              <a:xfrm>
                <a:off x="1455" y="1817"/>
                <a:ext cx="34" cy="33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1054"/>
              <p:cNvSpPr>
                <a:spLocks noChangeAspect="1" noChangeArrowheads="1"/>
              </p:cNvSpPr>
              <p:nvPr/>
            </p:nvSpPr>
            <p:spPr bwMode="auto">
              <a:xfrm>
                <a:off x="1407" y="1597"/>
                <a:ext cx="33" cy="33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1055"/>
              <p:cNvSpPr>
                <a:spLocks noChangeAspect="1" noChangeArrowheads="1"/>
              </p:cNvSpPr>
              <p:nvPr/>
            </p:nvSpPr>
            <p:spPr bwMode="auto">
              <a:xfrm>
                <a:off x="1464" y="1603"/>
                <a:ext cx="35" cy="33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1056"/>
              <p:cNvSpPr>
                <a:spLocks noChangeAspect="1" noChangeArrowheads="1"/>
              </p:cNvSpPr>
              <p:nvPr/>
            </p:nvSpPr>
            <p:spPr bwMode="auto">
              <a:xfrm>
                <a:off x="1407" y="1944"/>
                <a:ext cx="33" cy="33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057"/>
              <p:cNvSpPr>
                <a:spLocks noChangeAspect="1" noChangeArrowheads="1"/>
              </p:cNvSpPr>
              <p:nvPr/>
            </p:nvSpPr>
            <p:spPr bwMode="auto">
              <a:xfrm>
                <a:off x="1407" y="2124"/>
                <a:ext cx="33" cy="33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058"/>
              <p:cNvSpPr>
                <a:spLocks noChangeAspect="1" noChangeArrowheads="1"/>
              </p:cNvSpPr>
              <p:nvPr/>
            </p:nvSpPr>
            <p:spPr bwMode="auto">
              <a:xfrm>
                <a:off x="1513" y="1579"/>
                <a:ext cx="17" cy="21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059"/>
              <p:cNvSpPr>
                <a:spLocks noChangeAspect="1" noChangeArrowheads="1"/>
              </p:cNvSpPr>
              <p:nvPr/>
            </p:nvSpPr>
            <p:spPr bwMode="auto">
              <a:xfrm>
                <a:off x="1319" y="1579"/>
                <a:ext cx="16" cy="21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1060"/>
              <p:cNvSpPr>
                <a:spLocks noChangeAspect="1" noChangeArrowheads="1"/>
              </p:cNvSpPr>
              <p:nvPr/>
            </p:nvSpPr>
            <p:spPr bwMode="auto">
              <a:xfrm>
                <a:off x="1757" y="1537"/>
                <a:ext cx="27" cy="2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1061"/>
              <p:cNvSpPr>
                <a:spLocks noChangeAspect="1" noChangeArrowheads="1"/>
              </p:cNvSpPr>
              <p:nvPr/>
            </p:nvSpPr>
            <p:spPr bwMode="auto">
              <a:xfrm>
                <a:off x="1053" y="1538"/>
                <a:ext cx="27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1062"/>
              <p:cNvSpPr>
                <a:spLocks noChangeAspect="1" noChangeArrowheads="1"/>
              </p:cNvSpPr>
              <p:nvPr/>
            </p:nvSpPr>
            <p:spPr bwMode="auto">
              <a:xfrm>
                <a:off x="1043" y="2259"/>
                <a:ext cx="26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1063"/>
              <p:cNvSpPr>
                <a:spLocks noChangeAspect="1" noChangeArrowheads="1"/>
              </p:cNvSpPr>
              <p:nvPr/>
            </p:nvSpPr>
            <p:spPr bwMode="auto">
              <a:xfrm>
                <a:off x="1757" y="2257"/>
                <a:ext cx="26" cy="2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1064"/>
              <p:cNvSpPr>
                <a:spLocks noChangeAspect="1" noChangeArrowheads="1"/>
              </p:cNvSpPr>
              <p:nvPr/>
            </p:nvSpPr>
            <p:spPr bwMode="auto">
              <a:xfrm>
                <a:off x="1454" y="1921"/>
                <a:ext cx="33" cy="33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1065"/>
              <p:cNvSpPr>
                <a:spLocks noChangeAspect="1" noChangeArrowheads="1"/>
              </p:cNvSpPr>
              <p:nvPr/>
            </p:nvSpPr>
            <p:spPr bwMode="auto">
              <a:xfrm>
                <a:off x="1360" y="1924"/>
                <a:ext cx="33" cy="33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066"/>
              <p:cNvSpPr>
                <a:spLocks noChangeAspect="1" noChangeArrowheads="1"/>
              </p:cNvSpPr>
              <p:nvPr/>
            </p:nvSpPr>
            <p:spPr bwMode="auto">
              <a:xfrm>
                <a:off x="1458" y="2114"/>
                <a:ext cx="33" cy="33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1067"/>
              <p:cNvSpPr>
                <a:spLocks noChangeAspect="1" noChangeArrowheads="1"/>
              </p:cNvSpPr>
              <p:nvPr/>
            </p:nvSpPr>
            <p:spPr bwMode="auto">
              <a:xfrm>
                <a:off x="1355" y="2116"/>
                <a:ext cx="33" cy="33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1068"/>
              <p:cNvGrpSpPr>
                <a:grpSpLocks noChangeAspect="1"/>
              </p:cNvGrpSpPr>
              <p:nvPr/>
            </p:nvGrpSpPr>
            <p:grpSpPr bwMode="auto">
              <a:xfrm>
                <a:off x="970" y="1524"/>
                <a:ext cx="828" cy="829"/>
                <a:chOff x="4558" y="1346"/>
                <a:chExt cx="828" cy="829"/>
              </a:xfrm>
            </p:grpSpPr>
            <p:sp>
              <p:nvSpPr>
                <p:cNvPr id="266" name="Freeform 1069"/>
                <p:cNvSpPr>
                  <a:spLocks noChangeAspect="1"/>
                </p:cNvSpPr>
                <p:nvPr/>
              </p:nvSpPr>
              <p:spPr bwMode="auto">
                <a:xfrm>
                  <a:off x="4558" y="1348"/>
                  <a:ext cx="825" cy="825"/>
                </a:xfrm>
                <a:custGeom>
                  <a:avLst/>
                  <a:gdLst>
                    <a:gd name="T0" fmla="*/ 610 w 825"/>
                    <a:gd name="T1" fmla="*/ 598 h 825"/>
                    <a:gd name="T2" fmla="*/ 613 w 825"/>
                    <a:gd name="T3" fmla="*/ 431 h 825"/>
                    <a:gd name="T4" fmla="*/ 825 w 825"/>
                    <a:gd name="T5" fmla="*/ 441 h 825"/>
                    <a:gd name="T6" fmla="*/ 824 w 825"/>
                    <a:gd name="T7" fmla="*/ 823 h 825"/>
                    <a:gd name="T8" fmla="*/ 2 w 825"/>
                    <a:gd name="T9" fmla="*/ 825 h 825"/>
                    <a:gd name="T10" fmla="*/ 0 w 825"/>
                    <a:gd name="T11" fmla="*/ 430 h 825"/>
                    <a:gd name="T12" fmla="*/ 0 w 825"/>
                    <a:gd name="T13" fmla="*/ 1 h 825"/>
                    <a:gd name="T14" fmla="*/ 821 w 825"/>
                    <a:gd name="T15" fmla="*/ 0 h 825"/>
                    <a:gd name="T16" fmla="*/ 825 w 825"/>
                    <a:gd name="T17" fmla="*/ 441 h 825"/>
                    <a:gd name="T18" fmla="*/ 608 w 825"/>
                    <a:gd name="T19" fmla="*/ 431 h 825"/>
                    <a:gd name="T20" fmla="*/ 596 w 825"/>
                    <a:gd name="T21" fmla="*/ 248 h 825"/>
                    <a:gd name="T22" fmla="*/ 190 w 825"/>
                    <a:gd name="T23" fmla="*/ 244 h 825"/>
                    <a:gd name="T24" fmla="*/ 193 w 825"/>
                    <a:gd name="T25" fmla="*/ 595 h 8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5"/>
                    <a:gd name="T40" fmla="*/ 0 h 825"/>
                    <a:gd name="T41" fmla="*/ 825 w 825"/>
                    <a:gd name="T42" fmla="*/ 825 h 8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5" h="825">
                      <a:moveTo>
                        <a:pt x="610" y="598"/>
                      </a:moveTo>
                      <a:lnTo>
                        <a:pt x="613" y="431"/>
                      </a:lnTo>
                      <a:lnTo>
                        <a:pt x="825" y="441"/>
                      </a:lnTo>
                      <a:lnTo>
                        <a:pt x="824" y="823"/>
                      </a:lnTo>
                      <a:lnTo>
                        <a:pt x="2" y="825"/>
                      </a:lnTo>
                      <a:lnTo>
                        <a:pt x="0" y="430"/>
                      </a:lnTo>
                      <a:lnTo>
                        <a:pt x="0" y="1"/>
                      </a:lnTo>
                      <a:lnTo>
                        <a:pt x="821" y="0"/>
                      </a:lnTo>
                      <a:lnTo>
                        <a:pt x="825" y="441"/>
                      </a:lnTo>
                      <a:lnTo>
                        <a:pt x="608" y="431"/>
                      </a:lnTo>
                      <a:lnTo>
                        <a:pt x="596" y="248"/>
                      </a:lnTo>
                      <a:lnTo>
                        <a:pt x="190" y="244"/>
                      </a:lnTo>
                      <a:lnTo>
                        <a:pt x="193" y="595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AutoShape 1070"/>
                <p:cNvSpPr>
                  <a:spLocks noChangeAspect="1" noChangeArrowheads="1"/>
                </p:cNvSpPr>
                <p:nvPr/>
              </p:nvSpPr>
              <p:spPr bwMode="auto">
                <a:xfrm>
                  <a:off x="4558" y="1346"/>
                  <a:ext cx="828" cy="829"/>
                </a:xfrm>
                <a:prstGeom prst="cube">
                  <a:avLst>
                    <a:gd name="adj" fmla="val 778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5" name="Freeform 1071"/>
              <p:cNvSpPr>
                <a:spLocks noChangeAspect="1"/>
              </p:cNvSpPr>
              <p:nvPr/>
            </p:nvSpPr>
            <p:spPr bwMode="auto">
              <a:xfrm>
                <a:off x="889" y="1680"/>
                <a:ext cx="801" cy="703"/>
              </a:xfrm>
              <a:custGeom>
                <a:avLst/>
                <a:gdLst>
                  <a:gd name="T0" fmla="*/ 202 w 801"/>
                  <a:gd name="T1" fmla="*/ 0 h 703"/>
                  <a:gd name="T2" fmla="*/ 0 w 801"/>
                  <a:gd name="T3" fmla="*/ 358 h 703"/>
                  <a:gd name="T4" fmla="*/ 199 w 801"/>
                  <a:gd name="T5" fmla="*/ 700 h 703"/>
                  <a:gd name="T6" fmla="*/ 603 w 801"/>
                  <a:gd name="T7" fmla="*/ 703 h 703"/>
                  <a:gd name="T8" fmla="*/ 801 w 801"/>
                  <a:gd name="T9" fmla="*/ 355 h 703"/>
                  <a:gd name="T10" fmla="*/ 603 w 801"/>
                  <a:gd name="T11" fmla="*/ 4 h 703"/>
                  <a:gd name="T12" fmla="*/ 492 w 801"/>
                  <a:gd name="T13" fmla="*/ 3 h 703"/>
                  <a:gd name="T14" fmla="*/ 490 w 801"/>
                  <a:gd name="T15" fmla="*/ 301 h 703"/>
                  <a:gd name="T16" fmla="*/ 504 w 801"/>
                  <a:gd name="T17" fmla="*/ 343 h 703"/>
                  <a:gd name="T18" fmla="*/ 504 w 801"/>
                  <a:gd name="T19" fmla="*/ 385 h 703"/>
                  <a:gd name="T20" fmla="*/ 460 w 801"/>
                  <a:gd name="T21" fmla="*/ 441 h 703"/>
                  <a:gd name="T22" fmla="*/ 411 w 801"/>
                  <a:gd name="T23" fmla="*/ 460 h 703"/>
                  <a:gd name="T24" fmla="*/ 351 w 801"/>
                  <a:gd name="T25" fmla="*/ 451 h 703"/>
                  <a:gd name="T26" fmla="*/ 313 w 801"/>
                  <a:gd name="T27" fmla="*/ 417 h 703"/>
                  <a:gd name="T28" fmla="*/ 297 w 801"/>
                  <a:gd name="T29" fmla="*/ 355 h 703"/>
                  <a:gd name="T30" fmla="*/ 304 w 801"/>
                  <a:gd name="T31" fmla="*/ 319 h 703"/>
                  <a:gd name="T32" fmla="*/ 328 w 801"/>
                  <a:gd name="T33" fmla="*/ 282 h 703"/>
                  <a:gd name="T34" fmla="*/ 355 w 801"/>
                  <a:gd name="T35" fmla="*/ 259 h 703"/>
                  <a:gd name="T36" fmla="*/ 403 w 801"/>
                  <a:gd name="T37" fmla="*/ 249 h 703"/>
                  <a:gd name="T38" fmla="*/ 456 w 801"/>
                  <a:gd name="T39" fmla="*/ 265 h 703"/>
                  <a:gd name="T40" fmla="*/ 492 w 801"/>
                  <a:gd name="T41" fmla="*/ 303 h 703"/>
                  <a:gd name="T42" fmla="*/ 493 w 801"/>
                  <a:gd name="T43" fmla="*/ 6 h 703"/>
                  <a:gd name="T44" fmla="*/ 202 w 801"/>
                  <a:gd name="T45" fmla="*/ 0 h 7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01"/>
                  <a:gd name="T70" fmla="*/ 0 h 703"/>
                  <a:gd name="T71" fmla="*/ 801 w 801"/>
                  <a:gd name="T72" fmla="*/ 703 h 7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01" h="703">
                    <a:moveTo>
                      <a:pt x="202" y="0"/>
                    </a:moveTo>
                    <a:lnTo>
                      <a:pt x="0" y="358"/>
                    </a:lnTo>
                    <a:lnTo>
                      <a:pt x="199" y="700"/>
                    </a:lnTo>
                    <a:lnTo>
                      <a:pt x="603" y="703"/>
                    </a:lnTo>
                    <a:lnTo>
                      <a:pt x="801" y="355"/>
                    </a:lnTo>
                    <a:lnTo>
                      <a:pt x="603" y="4"/>
                    </a:lnTo>
                    <a:lnTo>
                      <a:pt x="492" y="3"/>
                    </a:lnTo>
                    <a:lnTo>
                      <a:pt x="490" y="301"/>
                    </a:lnTo>
                    <a:lnTo>
                      <a:pt x="504" y="343"/>
                    </a:lnTo>
                    <a:lnTo>
                      <a:pt x="504" y="385"/>
                    </a:lnTo>
                    <a:lnTo>
                      <a:pt x="460" y="441"/>
                    </a:lnTo>
                    <a:lnTo>
                      <a:pt x="411" y="460"/>
                    </a:lnTo>
                    <a:lnTo>
                      <a:pt x="351" y="451"/>
                    </a:lnTo>
                    <a:lnTo>
                      <a:pt x="313" y="417"/>
                    </a:lnTo>
                    <a:lnTo>
                      <a:pt x="297" y="355"/>
                    </a:lnTo>
                    <a:lnTo>
                      <a:pt x="304" y="319"/>
                    </a:lnTo>
                    <a:lnTo>
                      <a:pt x="328" y="282"/>
                    </a:lnTo>
                    <a:lnTo>
                      <a:pt x="355" y="259"/>
                    </a:lnTo>
                    <a:lnTo>
                      <a:pt x="403" y="249"/>
                    </a:lnTo>
                    <a:lnTo>
                      <a:pt x="456" y="265"/>
                    </a:lnTo>
                    <a:lnTo>
                      <a:pt x="492" y="303"/>
                    </a:lnTo>
                    <a:lnTo>
                      <a:pt x="493" y="6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AutoShape 1072"/>
              <p:cNvSpPr>
                <a:spLocks noChangeAspect="1" noChangeArrowheads="1"/>
              </p:cNvSpPr>
              <p:nvPr/>
            </p:nvSpPr>
            <p:spPr bwMode="auto">
              <a:xfrm rot="-8090969">
                <a:off x="960" y="2275"/>
                <a:ext cx="27" cy="159"/>
              </a:xfrm>
              <a:prstGeom prst="can">
                <a:avLst>
                  <a:gd name="adj" fmla="val 9673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AutoShape 1073"/>
              <p:cNvSpPr>
                <a:spLocks noChangeAspect="1" noChangeArrowheads="1"/>
              </p:cNvSpPr>
              <p:nvPr/>
            </p:nvSpPr>
            <p:spPr bwMode="auto">
              <a:xfrm rot="-8090969">
                <a:off x="1675" y="2275"/>
                <a:ext cx="27" cy="159"/>
              </a:xfrm>
              <a:prstGeom prst="can">
                <a:avLst>
                  <a:gd name="adj" fmla="val 96730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AutoShape 1074"/>
              <p:cNvSpPr>
                <a:spLocks noChangeAspect="1" noChangeArrowheads="1"/>
              </p:cNvSpPr>
              <p:nvPr/>
            </p:nvSpPr>
            <p:spPr bwMode="auto">
              <a:xfrm rot="-8090969">
                <a:off x="1676" y="1553"/>
                <a:ext cx="26" cy="159"/>
              </a:xfrm>
              <a:prstGeom prst="can">
                <a:avLst>
                  <a:gd name="adj" fmla="val 100451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AutoShape 1075"/>
              <p:cNvSpPr>
                <a:spLocks noChangeAspect="1" noChangeArrowheads="1"/>
              </p:cNvSpPr>
              <p:nvPr/>
            </p:nvSpPr>
            <p:spPr bwMode="auto">
              <a:xfrm rot="-8090969">
                <a:off x="970" y="1555"/>
                <a:ext cx="25" cy="160"/>
              </a:xfrm>
              <a:prstGeom prst="can">
                <a:avLst>
                  <a:gd name="adj" fmla="val 105126"/>
                </a:avLst>
              </a:prstGeom>
              <a:gradFill rotWithShape="1">
                <a:gsLst>
                  <a:gs pos="0">
                    <a:srgbClr val="C0C0C0"/>
                  </a:gs>
                  <a:gs pos="50000">
                    <a:srgbClr val="595959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Freeform 1076"/>
              <p:cNvSpPr>
                <a:spLocks noChangeAspect="1"/>
              </p:cNvSpPr>
              <p:nvPr/>
            </p:nvSpPr>
            <p:spPr bwMode="auto">
              <a:xfrm>
                <a:off x="1491" y="1947"/>
                <a:ext cx="284" cy="432"/>
              </a:xfrm>
              <a:custGeom>
                <a:avLst/>
                <a:gdLst>
                  <a:gd name="T0" fmla="*/ 201 w 753"/>
                  <a:gd name="T1" fmla="*/ 85 h 1139"/>
                  <a:gd name="T2" fmla="*/ 284 w 753"/>
                  <a:gd name="T3" fmla="*/ 0 h 1139"/>
                  <a:gd name="T4" fmla="*/ 85 w 753"/>
                  <a:gd name="T5" fmla="*/ 347 h 1139"/>
                  <a:gd name="T6" fmla="*/ 0 w 753"/>
                  <a:gd name="T7" fmla="*/ 432 h 1139"/>
                  <a:gd name="T8" fmla="*/ 201 w 753"/>
                  <a:gd name="T9" fmla="*/ 85 h 1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3"/>
                  <a:gd name="T16" fmla="*/ 0 h 1139"/>
                  <a:gd name="T17" fmla="*/ 753 w 753"/>
                  <a:gd name="T18" fmla="*/ 1139 h 11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3" h="1139">
                    <a:moveTo>
                      <a:pt x="532" y="224"/>
                    </a:moveTo>
                    <a:lnTo>
                      <a:pt x="753" y="0"/>
                    </a:lnTo>
                    <a:lnTo>
                      <a:pt x="225" y="915"/>
                    </a:lnTo>
                    <a:lnTo>
                      <a:pt x="0" y="1139"/>
                    </a:lnTo>
                    <a:lnTo>
                      <a:pt x="532" y="224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077"/>
              <p:cNvSpPr>
                <a:spLocks noChangeAspect="1" noChangeShapeType="1"/>
              </p:cNvSpPr>
              <p:nvPr/>
            </p:nvSpPr>
            <p:spPr bwMode="auto">
              <a:xfrm flipH="1">
                <a:off x="1575" y="1947"/>
                <a:ext cx="200" cy="34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78"/>
              <p:cNvSpPr>
                <a:spLocks noChangeAspect="1"/>
              </p:cNvSpPr>
              <p:nvPr/>
            </p:nvSpPr>
            <p:spPr bwMode="auto">
              <a:xfrm>
                <a:off x="1487" y="1601"/>
                <a:ext cx="288" cy="435"/>
              </a:xfrm>
              <a:custGeom>
                <a:avLst/>
                <a:gdLst>
                  <a:gd name="T0" fmla="*/ 0 w 760"/>
                  <a:gd name="T1" fmla="*/ 85 h 1146"/>
                  <a:gd name="T2" fmla="*/ 86 w 760"/>
                  <a:gd name="T3" fmla="*/ 0 h 1146"/>
                  <a:gd name="T4" fmla="*/ 288 w 760"/>
                  <a:gd name="T5" fmla="*/ 344 h 1146"/>
                  <a:gd name="T6" fmla="*/ 204 w 760"/>
                  <a:gd name="T7" fmla="*/ 435 h 1146"/>
                  <a:gd name="T8" fmla="*/ 0 w 760"/>
                  <a:gd name="T9" fmla="*/ 85 h 1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0"/>
                  <a:gd name="T16" fmla="*/ 0 h 1146"/>
                  <a:gd name="T17" fmla="*/ 760 w 760"/>
                  <a:gd name="T18" fmla="*/ 1146 h 1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0" h="1146">
                    <a:moveTo>
                      <a:pt x="0" y="223"/>
                    </a:moveTo>
                    <a:lnTo>
                      <a:pt x="226" y="0"/>
                    </a:lnTo>
                    <a:lnTo>
                      <a:pt x="760" y="907"/>
                    </a:lnTo>
                    <a:lnTo>
                      <a:pt x="539" y="1146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079"/>
              <p:cNvSpPr>
                <a:spLocks noChangeAspect="1" noChangeShapeType="1"/>
              </p:cNvSpPr>
              <p:nvPr/>
            </p:nvSpPr>
            <p:spPr bwMode="auto">
              <a:xfrm>
                <a:off x="1572" y="1602"/>
                <a:ext cx="203" cy="3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080"/>
              <p:cNvSpPr>
                <a:spLocks noChangeAspect="1" noChangeShapeType="1"/>
              </p:cNvSpPr>
              <p:nvPr/>
            </p:nvSpPr>
            <p:spPr bwMode="auto">
              <a:xfrm flipV="1">
                <a:off x="1491" y="2295"/>
                <a:ext cx="86" cy="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081"/>
              <p:cNvSpPr>
                <a:spLocks noChangeAspect="1" noChangeShapeType="1"/>
              </p:cNvSpPr>
              <p:nvPr/>
            </p:nvSpPr>
            <p:spPr bwMode="auto">
              <a:xfrm flipV="1">
                <a:off x="1694" y="1946"/>
                <a:ext cx="83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82"/>
              <p:cNvSpPr>
                <a:spLocks noChangeAspect="1"/>
              </p:cNvSpPr>
              <p:nvPr/>
            </p:nvSpPr>
            <p:spPr bwMode="auto">
              <a:xfrm>
                <a:off x="1091" y="1600"/>
                <a:ext cx="482" cy="86"/>
              </a:xfrm>
              <a:custGeom>
                <a:avLst/>
                <a:gdLst>
                  <a:gd name="T0" fmla="*/ 482 w 1272"/>
                  <a:gd name="T1" fmla="*/ 1 h 225"/>
                  <a:gd name="T2" fmla="*/ 399 w 1272"/>
                  <a:gd name="T3" fmla="*/ 86 h 225"/>
                  <a:gd name="T4" fmla="*/ 0 w 1272"/>
                  <a:gd name="T5" fmla="*/ 86 h 225"/>
                  <a:gd name="T6" fmla="*/ 83 w 1272"/>
                  <a:gd name="T7" fmla="*/ 0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2"/>
                  <a:gd name="T13" fmla="*/ 0 h 225"/>
                  <a:gd name="T14" fmla="*/ 1272 w 1272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2" h="225">
                    <a:moveTo>
                      <a:pt x="1272" y="3"/>
                    </a:moveTo>
                    <a:lnTo>
                      <a:pt x="1054" y="225"/>
                    </a:lnTo>
                    <a:lnTo>
                      <a:pt x="0" y="225"/>
                    </a:lnTo>
                    <a:lnTo>
                      <a:pt x="220" y="0"/>
                    </a:lnTo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flat" cmpd="sng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083"/>
              <p:cNvSpPr>
                <a:spLocks noChangeAspect="1" noChangeShapeType="1"/>
              </p:cNvSpPr>
              <p:nvPr/>
            </p:nvSpPr>
            <p:spPr bwMode="auto">
              <a:xfrm flipV="1">
                <a:off x="1158" y="1600"/>
                <a:ext cx="18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084"/>
              <p:cNvSpPr>
                <a:spLocks noChangeAspect="1" noChangeShapeType="1"/>
              </p:cNvSpPr>
              <p:nvPr/>
            </p:nvSpPr>
            <p:spPr bwMode="auto">
              <a:xfrm flipV="1">
                <a:off x="1557" y="1601"/>
                <a:ext cx="16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085"/>
              <p:cNvSpPr>
                <a:spLocks noChangeAspect="1" noChangeShapeType="1"/>
              </p:cNvSpPr>
              <p:nvPr/>
            </p:nvSpPr>
            <p:spPr bwMode="auto">
              <a:xfrm>
                <a:off x="1176" y="1600"/>
                <a:ext cx="39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086"/>
              <p:cNvSpPr>
                <a:spLocks noChangeAspect="1" noChangeShapeType="1"/>
              </p:cNvSpPr>
              <p:nvPr/>
            </p:nvSpPr>
            <p:spPr bwMode="auto">
              <a:xfrm flipV="1">
                <a:off x="1707" y="1947"/>
                <a:ext cx="68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087"/>
              <p:cNvSpPr>
                <a:spLocks noChangeAspect="1" noChangeShapeType="1"/>
              </p:cNvSpPr>
              <p:nvPr/>
            </p:nvSpPr>
            <p:spPr bwMode="auto">
              <a:xfrm flipV="1">
                <a:off x="1707" y="1951"/>
                <a:ext cx="66" cy="1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0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708" y="1832"/>
                <a:ext cx="66" cy="1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AutoShape 1089"/>
              <p:cNvSpPr>
                <a:spLocks noChangeAspect="1" noChangeArrowheads="1"/>
              </p:cNvSpPr>
              <p:nvPr/>
            </p:nvSpPr>
            <p:spPr bwMode="auto">
              <a:xfrm>
                <a:off x="889" y="1686"/>
                <a:ext cx="802" cy="693"/>
              </a:xfrm>
              <a:prstGeom prst="hexagon">
                <a:avLst>
                  <a:gd name="adj" fmla="val 28932"/>
                  <a:gd name="vf" fmla="val 115470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1090"/>
              <p:cNvSpPr>
                <a:spLocks noChangeAspect="1" noChangeShapeType="1"/>
              </p:cNvSpPr>
              <p:nvPr/>
            </p:nvSpPr>
            <p:spPr bwMode="auto">
              <a:xfrm flipV="1">
                <a:off x="1091" y="1618"/>
                <a:ext cx="65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091"/>
              <p:cNvSpPr>
                <a:spLocks noChangeAspect="1" noChangeShapeType="1"/>
              </p:cNvSpPr>
              <p:nvPr/>
            </p:nvSpPr>
            <p:spPr bwMode="auto">
              <a:xfrm flipV="1">
                <a:off x="1491" y="1618"/>
                <a:ext cx="66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092"/>
              <p:cNvSpPr>
                <a:spLocks noChangeAspect="1"/>
              </p:cNvSpPr>
              <p:nvPr/>
            </p:nvSpPr>
            <p:spPr bwMode="auto">
              <a:xfrm>
                <a:off x="1148" y="2349"/>
                <a:ext cx="14" cy="14"/>
              </a:xfrm>
              <a:custGeom>
                <a:avLst/>
                <a:gdLst>
                  <a:gd name="T0" fmla="*/ 0 w 38"/>
                  <a:gd name="T1" fmla="*/ 14 h 37"/>
                  <a:gd name="T2" fmla="*/ 14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093"/>
              <p:cNvSpPr>
                <a:spLocks noChangeAspect="1"/>
              </p:cNvSpPr>
              <p:nvPr/>
            </p:nvSpPr>
            <p:spPr bwMode="auto">
              <a:xfrm>
                <a:off x="1235" y="2349"/>
                <a:ext cx="14" cy="13"/>
              </a:xfrm>
              <a:custGeom>
                <a:avLst/>
                <a:gdLst>
                  <a:gd name="T0" fmla="*/ 0 w 38"/>
                  <a:gd name="T1" fmla="*/ 13 h 37"/>
                  <a:gd name="T2" fmla="*/ 14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094"/>
              <p:cNvSpPr>
                <a:spLocks noChangeAspect="1"/>
              </p:cNvSpPr>
              <p:nvPr/>
            </p:nvSpPr>
            <p:spPr bwMode="auto">
              <a:xfrm>
                <a:off x="1320" y="2349"/>
                <a:ext cx="14" cy="14"/>
              </a:xfrm>
              <a:custGeom>
                <a:avLst/>
                <a:gdLst>
                  <a:gd name="T0" fmla="*/ 0 w 38"/>
                  <a:gd name="T1" fmla="*/ 14 h 37"/>
                  <a:gd name="T2" fmla="*/ 14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095"/>
              <p:cNvSpPr>
                <a:spLocks noChangeAspect="1"/>
              </p:cNvSpPr>
              <p:nvPr/>
            </p:nvSpPr>
            <p:spPr bwMode="auto">
              <a:xfrm>
                <a:off x="1406" y="2349"/>
                <a:ext cx="15" cy="13"/>
              </a:xfrm>
              <a:custGeom>
                <a:avLst/>
                <a:gdLst>
                  <a:gd name="T0" fmla="*/ 0 w 38"/>
                  <a:gd name="T1" fmla="*/ 13 h 37"/>
                  <a:gd name="T2" fmla="*/ 15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96"/>
              <p:cNvSpPr>
                <a:spLocks noChangeAspect="1"/>
              </p:cNvSpPr>
              <p:nvPr/>
            </p:nvSpPr>
            <p:spPr bwMode="auto">
              <a:xfrm>
                <a:off x="917" y="1974"/>
                <a:ext cx="31" cy="31"/>
              </a:xfrm>
              <a:custGeom>
                <a:avLst/>
                <a:gdLst>
                  <a:gd name="T0" fmla="*/ 0 w 84"/>
                  <a:gd name="T1" fmla="*/ 31 h 83"/>
                  <a:gd name="T2" fmla="*/ 31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097"/>
              <p:cNvSpPr>
                <a:spLocks noChangeAspect="1"/>
              </p:cNvSpPr>
              <p:nvPr/>
            </p:nvSpPr>
            <p:spPr bwMode="auto">
              <a:xfrm>
                <a:off x="959" y="1900"/>
                <a:ext cx="32" cy="31"/>
              </a:xfrm>
              <a:custGeom>
                <a:avLst/>
                <a:gdLst>
                  <a:gd name="T0" fmla="*/ 0 w 84"/>
                  <a:gd name="T1" fmla="*/ 31 h 83"/>
                  <a:gd name="T2" fmla="*/ 32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98"/>
              <p:cNvSpPr>
                <a:spLocks noChangeAspect="1"/>
              </p:cNvSpPr>
              <p:nvPr/>
            </p:nvSpPr>
            <p:spPr bwMode="auto">
              <a:xfrm>
                <a:off x="1003" y="1824"/>
                <a:ext cx="31" cy="31"/>
              </a:xfrm>
              <a:custGeom>
                <a:avLst/>
                <a:gdLst>
                  <a:gd name="T0" fmla="*/ 0 w 84"/>
                  <a:gd name="T1" fmla="*/ 31 h 83"/>
                  <a:gd name="T2" fmla="*/ 31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099"/>
              <p:cNvSpPr>
                <a:spLocks noChangeAspect="1"/>
              </p:cNvSpPr>
              <p:nvPr/>
            </p:nvSpPr>
            <p:spPr bwMode="auto">
              <a:xfrm>
                <a:off x="1045" y="1750"/>
                <a:ext cx="32" cy="31"/>
              </a:xfrm>
              <a:custGeom>
                <a:avLst/>
                <a:gdLst>
                  <a:gd name="T0" fmla="*/ 0 w 84"/>
                  <a:gd name="T1" fmla="*/ 31 h 83"/>
                  <a:gd name="T2" fmla="*/ 32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Oval 1100"/>
              <p:cNvSpPr>
                <a:spLocks noChangeAspect="1" noChangeArrowheads="1"/>
              </p:cNvSpPr>
              <p:nvPr/>
            </p:nvSpPr>
            <p:spPr bwMode="auto">
              <a:xfrm>
                <a:off x="903" y="1994"/>
                <a:ext cx="84" cy="84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5" name="Group 1101"/>
              <p:cNvGrpSpPr>
                <a:grpSpLocks noChangeAspect="1"/>
              </p:cNvGrpSpPr>
              <p:nvPr/>
            </p:nvGrpSpPr>
            <p:grpSpPr bwMode="auto">
              <a:xfrm>
                <a:off x="1075" y="1695"/>
                <a:ext cx="429" cy="85"/>
                <a:chOff x="1069" y="1162"/>
                <a:chExt cx="1150" cy="227"/>
              </a:xfrm>
            </p:grpSpPr>
            <p:sp>
              <p:nvSpPr>
                <p:cNvPr id="261" name="Oval 1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069" y="1162"/>
                  <a:ext cx="226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Oval 1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1162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Oval 1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531" y="1162"/>
                  <a:ext cx="225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Oval 1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761" y="1162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Oval 1106"/>
                <p:cNvSpPr>
                  <a:spLocks noChangeAspect="1" noChangeArrowheads="1"/>
                </p:cNvSpPr>
                <p:nvPr/>
              </p:nvSpPr>
              <p:spPr bwMode="auto">
                <a:xfrm>
                  <a:off x="1992" y="1162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6" name="Oval 1107"/>
              <p:cNvSpPr>
                <a:spLocks noChangeAspect="1" noChangeArrowheads="1"/>
              </p:cNvSpPr>
              <p:nvPr/>
            </p:nvSpPr>
            <p:spPr bwMode="auto">
              <a:xfrm>
                <a:off x="946" y="1919"/>
                <a:ext cx="84" cy="85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7" name="Group 1108"/>
              <p:cNvGrpSpPr>
                <a:grpSpLocks noChangeAspect="1"/>
              </p:cNvGrpSpPr>
              <p:nvPr/>
            </p:nvGrpSpPr>
            <p:grpSpPr bwMode="auto">
              <a:xfrm>
                <a:off x="1032" y="1770"/>
                <a:ext cx="170" cy="85"/>
                <a:chOff x="1655" y="1706"/>
                <a:chExt cx="466" cy="231"/>
              </a:xfrm>
            </p:grpSpPr>
            <p:sp>
              <p:nvSpPr>
                <p:cNvPr id="259" name="Oval 11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Oval 1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8" name="Oval 1111"/>
              <p:cNvSpPr>
                <a:spLocks noChangeAspect="1" noChangeArrowheads="1"/>
              </p:cNvSpPr>
              <p:nvPr/>
            </p:nvSpPr>
            <p:spPr bwMode="auto">
              <a:xfrm>
                <a:off x="1204" y="1770"/>
                <a:ext cx="84" cy="85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Oval 1112"/>
              <p:cNvSpPr>
                <a:spLocks noChangeAspect="1" noChangeArrowheads="1"/>
              </p:cNvSpPr>
              <p:nvPr/>
            </p:nvSpPr>
            <p:spPr bwMode="auto">
              <a:xfrm>
                <a:off x="1290" y="1770"/>
                <a:ext cx="84" cy="85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113"/>
              <p:cNvGrpSpPr>
                <a:grpSpLocks noChangeAspect="1"/>
              </p:cNvGrpSpPr>
              <p:nvPr/>
            </p:nvGrpSpPr>
            <p:grpSpPr bwMode="auto">
              <a:xfrm>
                <a:off x="1376" y="1770"/>
                <a:ext cx="170" cy="85"/>
                <a:chOff x="1655" y="1706"/>
                <a:chExt cx="466" cy="231"/>
              </a:xfrm>
            </p:grpSpPr>
            <p:sp>
              <p:nvSpPr>
                <p:cNvPr id="257" name="Oval 1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Oval 1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1" name="Oval 1116"/>
              <p:cNvSpPr>
                <a:spLocks noChangeAspect="1" noChangeArrowheads="1"/>
              </p:cNvSpPr>
              <p:nvPr/>
            </p:nvSpPr>
            <p:spPr bwMode="auto">
              <a:xfrm>
                <a:off x="946" y="2068"/>
                <a:ext cx="85" cy="85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2" name="Group 1117"/>
              <p:cNvGrpSpPr>
                <a:grpSpLocks noChangeAspect="1"/>
              </p:cNvGrpSpPr>
              <p:nvPr/>
            </p:nvGrpSpPr>
            <p:grpSpPr bwMode="auto">
              <a:xfrm>
                <a:off x="988" y="1844"/>
                <a:ext cx="601" cy="84"/>
                <a:chOff x="1655" y="1706"/>
                <a:chExt cx="1644" cy="231"/>
              </a:xfrm>
            </p:grpSpPr>
            <p:grpSp>
              <p:nvGrpSpPr>
                <p:cNvPr id="247" name="Group 1118"/>
                <p:cNvGrpSpPr>
                  <a:grpSpLocks noChangeAspect="1"/>
                </p:cNvGrpSpPr>
                <p:nvPr/>
              </p:nvGrpSpPr>
              <p:grpSpPr bwMode="auto">
                <a:xfrm>
                  <a:off x="1655" y="1706"/>
                  <a:ext cx="466" cy="231"/>
                  <a:chOff x="1655" y="1706"/>
                  <a:chExt cx="466" cy="231"/>
                </a:xfrm>
              </p:grpSpPr>
              <p:sp>
                <p:nvSpPr>
                  <p:cNvPr id="255" name="Oval 1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Oval 1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8" name="Oval 1121"/>
                <p:cNvSpPr>
                  <a:spLocks noChangeAspect="1" noChangeArrowheads="1"/>
                </p:cNvSpPr>
                <p:nvPr/>
              </p:nvSpPr>
              <p:spPr bwMode="auto">
                <a:xfrm>
                  <a:off x="2126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Oval 1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361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0" name="Group 1123"/>
                <p:cNvGrpSpPr>
                  <a:grpSpLocks noChangeAspect="1"/>
                </p:cNvGrpSpPr>
                <p:nvPr/>
              </p:nvGrpSpPr>
              <p:grpSpPr bwMode="auto">
                <a:xfrm>
                  <a:off x="2597" y="1706"/>
                  <a:ext cx="702" cy="231"/>
                  <a:chOff x="1791" y="1842"/>
                  <a:chExt cx="702" cy="231"/>
                </a:xfrm>
              </p:grpSpPr>
              <p:grpSp>
                <p:nvGrpSpPr>
                  <p:cNvPr id="251" name="Group 11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1" y="1842"/>
                    <a:ext cx="466" cy="231"/>
                    <a:chOff x="1655" y="1706"/>
                    <a:chExt cx="466" cy="231"/>
                  </a:xfrm>
                </p:grpSpPr>
                <p:sp>
                  <p:nvSpPr>
                    <p:cNvPr id="253" name="Oval 11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Oval 11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2" name="Oval 1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62" y="1842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3" name="Group 1128"/>
              <p:cNvGrpSpPr>
                <a:grpSpLocks noChangeAspect="1"/>
              </p:cNvGrpSpPr>
              <p:nvPr/>
            </p:nvGrpSpPr>
            <p:grpSpPr bwMode="auto">
              <a:xfrm>
                <a:off x="1031" y="1919"/>
                <a:ext cx="170" cy="84"/>
                <a:chOff x="1655" y="1706"/>
                <a:chExt cx="466" cy="231"/>
              </a:xfrm>
            </p:grpSpPr>
            <p:sp>
              <p:nvSpPr>
                <p:cNvPr id="245" name="Oval 112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Oval 1130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" name="Group 1131"/>
              <p:cNvGrpSpPr>
                <a:grpSpLocks noChangeAspect="1"/>
              </p:cNvGrpSpPr>
              <p:nvPr/>
            </p:nvGrpSpPr>
            <p:grpSpPr bwMode="auto">
              <a:xfrm>
                <a:off x="1375" y="1919"/>
                <a:ext cx="257" cy="84"/>
                <a:chOff x="1791" y="1842"/>
                <a:chExt cx="702" cy="231"/>
              </a:xfrm>
            </p:grpSpPr>
            <p:grpSp>
              <p:nvGrpSpPr>
                <p:cNvPr id="241" name="Group 1132"/>
                <p:cNvGrpSpPr>
                  <a:grpSpLocks noChangeAspect="1"/>
                </p:cNvGrpSpPr>
                <p:nvPr/>
              </p:nvGrpSpPr>
              <p:grpSpPr bwMode="auto">
                <a:xfrm>
                  <a:off x="1791" y="1842"/>
                  <a:ext cx="466" cy="231"/>
                  <a:chOff x="1655" y="1706"/>
                  <a:chExt cx="466" cy="231"/>
                </a:xfrm>
              </p:grpSpPr>
              <p:sp>
                <p:nvSpPr>
                  <p:cNvPr id="243" name="Oval 1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Oval 1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Oval 1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262" y="1842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5" name="Group 1136"/>
              <p:cNvGrpSpPr>
                <a:grpSpLocks noChangeAspect="1"/>
              </p:cNvGrpSpPr>
              <p:nvPr/>
            </p:nvGrpSpPr>
            <p:grpSpPr bwMode="auto">
              <a:xfrm>
                <a:off x="989" y="1994"/>
                <a:ext cx="170" cy="84"/>
                <a:chOff x="1655" y="1706"/>
                <a:chExt cx="466" cy="231"/>
              </a:xfrm>
            </p:grpSpPr>
            <p:sp>
              <p:nvSpPr>
                <p:cNvPr id="239" name="Oval 11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Oval 1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6" name="Oval 1139"/>
              <p:cNvSpPr>
                <a:spLocks noChangeAspect="1" noChangeArrowheads="1"/>
              </p:cNvSpPr>
              <p:nvPr/>
            </p:nvSpPr>
            <p:spPr bwMode="auto">
              <a:xfrm>
                <a:off x="1419" y="1994"/>
                <a:ext cx="85" cy="84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Oval 1140"/>
              <p:cNvSpPr>
                <a:spLocks noChangeAspect="1" noChangeArrowheads="1"/>
              </p:cNvSpPr>
              <p:nvPr/>
            </p:nvSpPr>
            <p:spPr bwMode="auto">
              <a:xfrm>
                <a:off x="1505" y="1994"/>
                <a:ext cx="85" cy="84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8" name="Group 1141"/>
              <p:cNvGrpSpPr>
                <a:grpSpLocks noChangeAspect="1"/>
              </p:cNvGrpSpPr>
              <p:nvPr/>
            </p:nvGrpSpPr>
            <p:grpSpPr bwMode="auto">
              <a:xfrm>
                <a:off x="1032" y="2068"/>
                <a:ext cx="170" cy="85"/>
                <a:chOff x="1655" y="1706"/>
                <a:chExt cx="466" cy="231"/>
              </a:xfrm>
            </p:grpSpPr>
            <p:sp>
              <p:nvSpPr>
                <p:cNvPr id="237" name="Oval 1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Oval 1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9" name="Group 1144"/>
              <p:cNvGrpSpPr>
                <a:grpSpLocks noChangeAspect="1"/>
              </p:cNvGrpSpPr>
              <p:nvPr/>
            </p:nvGrpSpPr>
            <p:grpSpPr bwMode="auto">
              <a:xfrm>
                <a:off x="1376" y="2068"/>
                <a:ext cx="257" cy="85"/>
                <a:chOff x="1791" y="1842"/>
                <a:chExt cx="702" cy="231"/>
              </a:xfrm>
            </p:grpSpPr>
            <p:grpSp>
              <p:nvGrpSpPr>
                <p:cNvPr id="233" name="Group 1145"/>
                <p:cNvGrpSpPr>
                  <a:grpSpLocks noChangeAspect="1"/>
                </p:cNvGrpSpPr>
                <p:nvPr/>
              </p:nvGrpSpPr>
              <p:grpSpPr bwMode="auto">
                <a:xfrm>
                  <a:off x="1791" y="1842"/>
                  <a:ext cx="466" cy="231"/>
                  <a:chOff x="1655" y="1706"/>
                  <a:chExt cx="466" cy="231"/>
                </a:xfrm>
              </p:grpSpPr>
              <p:sp>
                <p:nvSpPr>
                  <p:cNvPr id="235" name="Oval 1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Oval 1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4" name="Oval 1148"/>
                <p:cNvSpPr>
                  <a:spLocks noChangeAspect="1" noChangeArrowheads="1"/>
                </p:cNvSpPr>
                <p:nvPr/>
              </p:nvSpPr>
              <p:spPr bwMode="auto">
                <a:xfrm>
                  <a:off x="2262" y="1842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1149"/>
              <p:cNvGrpSpPr>
                <a:grpSpLocks noChangeAspect="1"/>
              </p:cNvGrpSpPr>
              <p:nvPr/>
            </p:nvGrpSpPr>
            <p:grpSpPr bwMode="auto">
              <a:xfrm>
                <a:off x="989" y="2143"/>
                <a:ext cx="600" cy="84"/>
                <a:chOff x="1655" y="1706"/>
                <a:chExt cx="1644" cy="231"/>
              </a:xfrm>
            </p:grpSpPr>
            <p:grpSp>
              <p:nvGrpSpPr>
                <p:cNvPr id="223" name="Group 1150"/>
                <p:cNvGrpSpPr>
                  <a:grpSpLocks noChangeAspect="1"/>
                </p:cNvGrpSpPr>
                <p:nvPr/>
              </p:nvGrpSpPr>
              <p:grpSpPr bwMode="auto">
                <a:xfrm>
                  <a:off x="1655" y="1706"/>
                  <a:ext cx="466" cy="231"/>
                  <a:chOff x="1655" y="1706"/>
                  <a:chExt cx="466" cy="231"/>
                </a:xfrm>
              </p:grpSpPr>
              <p:sp>
                <p:nvSpPr>
                  <p:cNvPr id="231" name="Oval 1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Oval 1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4" name="Oval 1153"/>
                <p:cNvSpPr>
                  <a:spLocks noChangeAspect="1" noChangeArrowheads="1"/>
                </p:cNvSpPr>
                <p:nvPr/>
              </p:nvSpPr>
              <p:spPr bwMode="auto">
                <a:xfrm>
                  <a:off x="2126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Oval 1154"/>
                <p:cNvSpPr>
                  <a:spLocks noChangeAspect="1" noChangeArrowheads="1"/>
                </p:cNvSpPr>
                <p:nvPr/>
              </p:nvSpPr>
              <p:spPr bwMode="auto">
                <a:xfrm>
                  <a:off x="2361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6" name="Group 1155"/>
                <p:cNvGrpSpPr>
                  <a:grpSpLocks noChangeAspect="1"/>
                </p:cNvGrpSpPr>
                <p:nvPr/>
              </p:nvGrpSpPr>
              <p:grpSpPr bwMode="auto">
                <a:xfrm>
                  <a:off x="2597" y="1706"/>
                  <a:ext cx="702" cy="231"/>
                  <a:chOff x="1791" y="1842"/>
                  <a:chExt cx="702" cy="231"/>
                </a:xfrm>
              </p:grpSpPr>
              <p:grpSp>
                <p:nvGrpSpPr>
                  <p:cNvPr id="227" name="Group 11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91" y="1842"/>
                    <a:ext cx="466" cy="231"/>
                    <a:chOff x="1655" y="1706"/>
                    <a:chExt cx="466" cy="231"/>
                  </a:xfrm>
                </p:grpSpPr>
                <p:sp>
                  <p:nvSpPr>
                    <p:cNvPr id="229" name="Oval 11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Oval 11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8" name="Oval 1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62" y="1842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1" name="Group 1160"/>
              <p:cNvGrpSpPr>
                <a:grpSpLocks noChangeAspect="1"/>
              </p:cNvGrpSpPr>
              <p:nvPr/>
            </p:nvGrpSpPr>
            <p:grpSpPr bwMode="auto">
              <a:xfrm>
                <a:off x="1032" y="2217"/>
                <a:ext cx="170" cy="85"/>
                <a:chOff x="1655" y="1706"/>
                <a:chExt cx="466" cy="231"/>
              </a:xfrm>
            </p:grpSpPr>
            <p:sp>
              <p:nvSpPr>
                <p:cNvPr id="221" name="Oval 1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Oval 1162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2" name="Oval 1163"/>
              <p:cNvSpPr>
                <a:spLocks noChangeAspect="1" noChangeArrowheads="1"/>
              </p:cNvSpPr>
              <p:nvPr/>
            </p:nvSpPr>
            <p:spPr bwMode="auto">
              <a:xfrm>
                <a:off x="1204" y="2217"/>
                <a:ext cx="84" cy="85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Oval 1164"/>
              <p:cNvSpPr>
                <a:spLocks noChangeAspect="1" noChangeArrowheads="1"/>
              </p:cNvSpPr>
              <p:nvPr/>
            </p:nvSpPr>
            <p:spPr bwMode="auto">
              <a:xfrm>
                <a:off x="1290" y="2217"/>
                <a:ext cx="84" cy="85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" name="Group 1165"/>
              <p:cNvGrpSpPr>
                <a:grpSpLocks noChangeAspect="1"/>
              </p:cNvGrpSpPr>
              <p:nvPr/>
            </p:nvGrpSpPr>
            <p:grpSpPr bwMode="auto">
              <a:xfrm>
                <a:off x="1376" y="2217"/>
                <a:ext cx="170" cy="85"/>
                <a:chOff x="1655" y="1706"/>
                <a:chExt cx="466" cy="231"/>
              </a:xfrm>
            </p:grpSpPr>
            <p:sp>
              <p:nvSpPr>
                <p:cNvPr id="219" name="Oval 1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5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1167"/>
                <p:cNvSpPr>
                  <a:spLocks noChangeAspect="1" noChangeArrowheads="1"/>
                </p:cNvSpPr>
                <p:nvPr/>
              </p:nvSpPr>
              <p:spPr bwMode="auto">
                <a:xfrm>
                  <a:off x="1890" y="1706"/>
                  <a:ext cx="231" cy="231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5" name="Oval 1168"/>
              <p:cNvSpPr>
                <a:spLocks noChangeAspect="1" noChangeArrowheads="1"/>
              </p:cNvSpPr>
              <p:nvPr/>
            </p:nvSpPr>
            <p:spPr bwMode="auto">
              <a:xfrm>
                <a:off x="1592" y="1994"/>
                <a:ext cx="84" cy="84"/>
              </a:xfrm>
              <a:prstGeom prst="ellipse">
                <a:avLst/>
              </a:prstGeom>
              <a:noFill/>
              <a:ln w="3175">
                <a:solidFill>
                  <a:srgbClr val="29292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6" name="Group 1169"/>
              <p:cNvGrpSpPr>
                <a:grpSpLocks noChangeAspect="1"/>
              </p:cNvGrpSpPr>
              <p:nvPr/>
            </p:nvGrpSpPr>
            <p:grpSpPr bwMode="auto">
              <a:xfrm>
                <a:off x="1074" y="2292"/>
                <a:ext cx="429" cy="85"/>
                <a:chOff x="1069" y="1162"/>
                <a:chExt cx="1150" cy="227"/>
              </a:xfrm>
            </p:grpSpPr>
            <p:sp>
              <p:nvSpPr>
                <p:cNvPr id="214" name="Oval 1170"/>
                <p:cNvSpPr>
                  <a:spLocks noChangeAspect="1" noChangeArrowheads="1"/>
                </p:cNvSpPr>
                <p:nvPr/>
              </p:nvSpPr>
              <p:spPr bwMode="auto">
                <a:xfrm>
                  <a:off x="1069" y="1162"/>
                  <a:ext cx="226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1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1162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Oval 1172"/>
                <p:cNvSpPr>
                  <a:spLocks noChangeAspect="1" noChangeArrowheads="1"/>
                </p:cNvSpPr>
                <p:nvPr/>
              </p:nvSpPr>
              <p:spPr bwMode="auto">
                <a:xfrm>
                  <a:off x="1531" y="1162"/>
                  <a:ext cx="225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1173"/>
                <p:cNvSpPr>
                  <a:spLocks noChangeAspect="1" noChangeArrowheads="1"/>
                </p:cNvSpPr>
                <p:nvPr/>
              </p:nvSpPr>
              <p:spPr bwMode="auto">
                <a:xfrm>
                  <a:off x="1761" y="1162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1174"/>
                <p:cNvSpPr>
                  <a:spLocks noChangeAspect="1" noChangeArrowheads="1"/>
                </p:cNvSpPr>
                <p:nvPr/>
              </p:nvSpPr>
              <p:spPr bwMode="auto">
                <a:xfrm>
                  <a:off x="1992" y="1162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7" name="Freeform 1175"/>
              <p:cNvSpPr>
                <a:spLocks noChangeAspect="1"/>
              </p:cNvSpPr>
              <p:nvPr/>
            </p:nvSpPr>
            <p:spPr bwMode="auto">
              <a:xfrm>
                <a:off x="1186" y="1948"/>
                <a:ext cx="201" cy="189"/>
              </a:xfrm>
              <a:custGeom>
                <a:avLst/>
                <a:gdLst>
                  <a:gd name="T0" fmla="*/ 54 w 201"/>
                  <a:gd name="T1" fmla="*/ 0 h 189"/>
                  <a:gd name="T2" fmla="*/ 36 w 201"/>
                  <a:gd name="T3" fmla="*/ 11 h 189"/>
                  <a:gd name="T4" fmla="*/ 18 w 201"/>
                  <a:gd name="T5" fmla="*/ 27 h 189"/>
                  <a:gd name="T6" fmla="*/ 3 w 201"/>
                  <a:gd name="T7" fmla="*/ 62 h 189"/>
                  <a:gd name="T8" fmla="*/ 0 w 201"/>
                  <a:gd name="T9" fmla="*/ 102 h 189"/>
                  <a:gd name="T10" fmla="*/ 13 w 201"/>
                  <a:gd name="T11" fmla="*/ 138 h 189"/>
                  <a:gd name="T12" fmla="*/ 52 w 201"/>
                  <a:gd name="T13" fmla="*/ 179 h 189"/>
                  <a:gd name="T14" fmla="*/ 93 w 201"/>
                  <a:gd name="T15" fmla="*/ 189 h 189"/>
                  <a:gd name="T16" fmla="*/ 142 w 201"/>
                  <a:gd name="T17" fmla="*/ 182 h 189"/>
                  <a:gd name="T18" fmla="*/ 175 w 201"/>
                  <a:gd name="T19" fmla="*/ 165 h 189"/>
                  <a:gd name="T20" fmla="*/ 201 w 201"/>
                  <a:gd name="T21" fmla="*/ 128 h 189"/>
                  <a:gd name="T22" fmla="*/ 166 w 201"/>
                  <a:gd name="T23" fmla="*/ 121 h 189"/>
                  <a:gd name="T24" fmla="*/ 128 w 201"/>
                  <a:gd name="T25" fmla="*/ 115 h 189"/>
                  <a:gd name="T26" fmla="*/ 101 w 201"/>
                  <a:gd name="T27" fmla="*/ 97 h 189"/>
                  <a:gd name="T28" fmla="*/ 83 w 201"/>
                  <a:gd name="T29" fmla="*/ 71 h 189"/>
                  <a:gd name="T30" fmla="*/ 71 w 201"/>
                  <a:gd name="T31" fmla="*/ 41 h 189"/>
                  <a:gd name="T32" fmla="*/ 73 w 201"/>
                  <a:gd name="T33" fmla="*/ 14 h 189"/>
                  <a:gd name="T34" fmla="*/ 54 w 201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1"/>
                  <a:gd name="T55" fmla="*/ 0 h 189"/>
                  <a:gd name="T56" fmla="*/ 201 w 201"/>
                  <a:gd name="T57" fmla="*/ 189 h 1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1" h="189">
                    <a:moveTo>
                      <a:pt x="54" y="0"/>
                    </a:moveTo>
                    <a:lnTo>
                      <a:pt x="36" y="11"/>
                    </a:lnTo>
                    <a:lnTo>
                      <a:pt x="18" y="27"/>
                    </a:lnTo>
                    <a:lnTo>
                      <a:pt x="3" y="62"/>
                    </a:lnTo>
                    <a:lnTo>
                      <a:pt x="0" y="102"/>
                    </a:lnTo>
                    <a:lnTo>
                      <a:pt x="13" y="138"/>
                    </a:lnTo>
                    <a:lnTo>
                      <a:pt x="52" y="179"/>
                    </a:lnTo>
                    <a:lnTo>
                      <a:pt x="93" y="189"/>
                    </a:lnTo>
                    <a:lnTo>
                      <a:pt x="142" y="182"/>
                    </a:lnTo>
                    <a:lnTo>
                      <a:pt x="175" y="165"/>
                    </a:lnTo>
                    <a:lnTo>
                      <a:pt x="201" y="128"/>
                    </a:lnTo>
                    <a:lnTo>
                      <a:pt x="166" y="121"/>
                    </a:lnTo>
                    <a:lnTo>
                      <a:pt x="128" y="115"/>
                    </a:lnTo>
                    <a:lnTo>
                      <a:pt x="101" y="97"/>
                    </a:lnTo>
                    <a:lnTo>
                      <a:pt x="83" y="71"/>
                    </a:lnTo>
                    <a:lnTo>
                      <a:pt x="71" y="41"/>
                    </a:lnTo>
                    <a:lnTo>
                      <a:pt x="73" y="1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Arc 1176"/>
              <p:cNvSpPr>
                <a:spLocks noChangeAspect="1"/>
              </p:cNvSpPr>
              <p:nvPr/>
            </p:nvSpPr>
            <p:spPr bwMode="auto">
              <a:xfrm flipH="1" flipV="1">
                <a:off x="1256" y="1931"/>
                <a:ext cx="131" cy="143"/>
              </a:xfrm>
              <a:custGeom>
                <a:avLst/>
                <a:gdLst>
                  <a:gd name="T0" fmla="*/ 0 w 26893"/>
                  <a:gd name="T1" fmla="*/ 0 h 30596"/>
                  <a:gd name="T2" fmla="*/ 1 w 26893"/>
                  <a:gd name="T3" fmla="*/ 1 h 30596"/>
                  <a:gd name="T4" fmla="*/ 0 w 26893"/>
                  <a:gd name="T5" fmla="*/ 0 h 30596"/>
                  <a:gd name="T6" fmla="*/ 0 60000 65536"/>
                  <a:gd name="T7" fmla="*/ 0 60000 65536"/>
                  <a:gd name="T8" fmla="*/ 0 60000 65536"/>
                  <a:gd name="T9" fmla="*/ 0 w 26893"/>
                  <a:gd name="T10" fmla="*/ 0 h 30596"/>
                  <a:gd name="T11" fmla="*/ 26893 w 26893"/>
                  <a:gd name="T12" fmla="*/ 30596 h 305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893" h="30596" fill="none" extrusionOk="0">
                    <a:moveTo>
                      <a:pt x="-1" y="658"/>
                    </a:moveTo>
                    <a:cubicBezTo>
                      <a:pt x="1730" y="221"/>
                      <a:pt x="3508" y="-1"/>
                      <a:pt x="5293" y="0"/>
                    </a:cubicBezTo>
                    <a:cubicBezTo>
                      <a:pt x="17222" y="0"/>
                      <a:pt x="26893" y="9670"/>
                      <a:pt x="26893" y="21600"/>
                    </a:cubicBezTo>
                    <a:cubicBezTo>
                      <a:pt x="26893" y="24704"/>
                      <a:pt x="26223" y="27773"/>
                      <a:pt x="24930" y="30596"/>
                    </a:cubicBezTo>
                  </a:path>
                  <a:path w="26893" h="30596" stroke="0" extrusionOk="0">
                    <a:moveTo>
                      <a:pt x="-1" y="658"/>
                    </a:moveTo>
                    <a:cubicBezTo>
                      <a:pt x="1730" y="221"/>
                      <a:pt x="3508" y="-1"/>
                      <a:pt x="5293" y="0"/>
                    </a:cubicBezTo>
                    <a:cubicBezTo>
                      <a:pt x="17222" y="0"/>
                      <a:pt x="26893" y="9670"/>
                      <a:pt x="26893" y="21600"/>
                    </a:cubicBezTo>
                    <a:cubicBezTo>
                      <a:pt x="26893" y="24704"/>
                      <a:pt x="26223" y="27773"/>
                      <a:pt x="24930" y="30596"/>
                    </a:cubicBezTo>
                    <a:lnTo>
                      <a:pt x="529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9" name="Group 1177"/>
              <p:cNvGrpSpPr>
                <a:grpSpLocks noChangeAspect="1"/>
              </p:cNvGrpSpPr>
              <p:nvPr/>
            </p:nvGrpSpPr>
            <p:grpSpPr bwMode="auto">
              <a:xfrm>
                <a:off x="878" y="1618"/>
                <a:ext cx="829" cy="837"/>
                <a:chOff x="3264" y="3454"/>
                <a:chExt cx="829" cy="837"/>
              </a:xfrm>
            </p:grpSpPr>
            <p:sp>
              <p:nvSpPr>
                <p:cNvPr id="211" name="Freeform 1178"/>
                <p:cNvSpPr>
                  <a:spLocks noChangeAspect="1"/>
                </p:cNvSpPr>
                <p:nvPr/>
              </p:nvSpPr>
              <p:spPr bwMode="auto">
                <a:xfrm>
                  <a:off x="3264" y="3456"/>
                  <a:ext cx="827" cy="835"/>
                </a:xfrm>
                <a:custGeom>
                  <a:avLst/>
                  <a:gdLst>
                    <a:gd name="T0" fmla="*/ 3 w 827"/>
                    <a:gd name="T1" fmla="*/ 4 h 835"/>
                    <a:gd name="T2" fmla="*/ 420 w 827"/>
                    <a:gd name="T3" fmla="*/ 0 h 835"/>
                    <a:gd name="T4" fmla="*/ 419 w 827"/>
                    <a:gd name="T5" fmla="*/ 309 h 835"/>
                    <a:gd name="T6" fmla="*/ 369 w 827"/>
                    <a:gd name="T7" fmla="*/ 319 h 835"/>
                    <a:gd name="T8" fmla="*/ 342 w 827"/>
                    <a:gd name="T9" fmla="*/ 339 h 835"/>
                    <a:gd name="T10" fmla="*/ 315 w 827"/>
                    <a:gd name="T11" fmla="*/ 378 h 835"/>
                    <a:gd name="T12" fmla="*/ 311 w 827"/>
                    <a:gd name="T13" fmla="*/ 424 h 835"/>
                    <a:gd name="T14" fmla="*/ 323 w 827"/>
                    <a:gd name="T15" fmla="*/ 454 h 835"/>
                    <a:gd name="T16" fmla="*/ 342 w 827"/>
                    <a:gd name="T17" fmla="*/ 486 h 835"/>
                    <a:gd name="T18" fmla="*/ 384 w 827"/>
                    <a:gd name="T19" fmla="*/ 513 h 835"/>
                    <a:gd name="T20" fmla="*/ 467 w 827"/>
                    <a:gd name="T21" fmla="*/ 507 h 835"/>
                    <a:gd name="T22" fmla="*/ 504 w 827"/>
                    <a:gd name="T23" fmla="*/ 468 h 835"/>
                    <a:gd name="T24" fmla="*/ 521 w 827"/>
                    <a:gd name="T25" fmla="*/ 426 h 835"/>
                    <a:gd name="T26" fmla="*/ 515 w 827"/>
                    <a:gd name="T27" fmla="*/ 372 h 835"/>
                    <a:gd name="T28" fmla="*/ 500 w 827"/>
                    <a:gd name="T29" fmla="*/ 349 h 835"/>
                    <a:gd name="T30" fmla="*/ 474 w 827"/>
                    <a:gd name="T31" fmla="*/ 327 h 835"/>
                    <a:gd name="T32" fmla="*/ 419 w 827"/>
                    <a:gd name="T33" fmla="*/ 307 h 835"/>
                    <a:gd name="T34" fmla="*/ 420 w 827"/>
                    <a:gd name="T35" fmla="*/ 3 h 835"/>
                    <a:gd name="T36" fmla="*/ 827 w 827"/>
                    <a:gd name="T37" fmla="*/ 1 h 835"/>
                    <a:gd name="T38" fmla="*/ 822 w 827"/>
                    <a:gd name="T39" fmla="*/ 826 h 835"/>
                    <a:gd name="T40" fmla="*/ 0 w 827"/>
                    <a:gd name="T41" fmla="*/ 835 h 835"/>
                    <a:gd name="T42" fmla="*/ 3 w 827"/>
                    <a:gd name="T43" fmla="*/ 4 h 83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27"/>
                    <a:gd name="T67" fmla="*/ 0 h 835"/>
                    <a:gd name="T68" fmla="*/ 827 w 827"/>
                    <a:gd name="T69" fmla="*/ 835 h 83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27" h="835">
                      <a:moveTo>
                        <a:pt x="3" y="4"/>
                      </a:moveTo>
                      <a:lnTo>
                        <a:pt x="420" y="0"/>
                      </a:lnTo>
                      <a:lnTo>
                        <a:pt x="419" y="309"/>
                      </a:lnTo>
                      <a:lnTo>
                        <a:pt x="369" y="319"/>
                      </a:lnTo>
                      <a:lnTo>
                        <a:pt x="342" y="339"/>
                      </a:lnTo>
                      <a:lnTo>
                        <a:pt x="315" y="378"/>
                      </a:lnTo>
                      <a:lnTo>
                        <a:pt x="311" y="424"/>
                      </a:lnTo>
                      <a:lnTo>
                        <a:pt x="323" y="454"/>
                      </a:lnTo>
                      <a:lnTo>
                        <a:pt x="342" y="486"/>
                      </a:lnTo>
                      <a:lnTo>
                        <a:pt x="384" y="513"/>
                      </a:lnTo>
                      <a:lnTo>
                        <a:pt x="467" y="507"/>
                      </a:lnTo>
                      <a:lnTo>
                        <a:pt x="504" y="468"/>
                      </a:lnTo>
                      <a:lnTo>
                        <a:pt x="521" y="426"/>
                      </a:lnTo>
                      <a:lnTo>
                        <a:pt x="515" y="372"/>
                      </a:lnTo>
                      <a:lnTo>
                        <a:pt x="500" y="349"/>
                      </a:lnTo>
                      <a:lnTo>
                        <a:pt x="474" y="327"/>
                      </a:lnTo>
                      <a:lnTo>
                        <a:pt x="419" y="307"/>
                      </a:lnTo>
                      <a:lnTo>
                        <a:pt x="420" y="3"/>
                      </a:lnTo>
                      <a:lnTo>
                        <a:pt x="827" y="1"/>
                      </a:lnTo>
                      <a:lnTo>
                        <a:pt x="822" y="826"/>
                      </a:lnTo>
                      <a:lnTo>
                        <a:pt x="0" y="835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C0C0C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AutoShape 1179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3454"/>
                  <a:ext cx="829" cy="829"/>
                </a:xfrm>
                <a:prstGeom prst="cube">
                  <a:avLst>
                    <a:gd name="adj" fmla="val 778"/>
                  </a:avLst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180"/>
                <p:cNvSpPr>
                  <a:spLocks noChangeAspect="1" noChangeArrowheads="1"/>
                </p:cNvSpPr>
                <p:nvPr/>
              </p:nvSpPr>
              <p:spPr bwMode="auto">
                <a:xfrm>
                  <a:off x="3575" y="3766"/>
                  <a:ext cx="209" cy="206"/>
                </a:xfrm>
                <a:prstGeom prst="ellipse">
                  <a:avLst/>
                </a:prstGeom>
                <a:noFill/>
                <a:ln w="12700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1181"/>
              <p:cNvGrpSpPr>
                <a:grpSpLocks noChangeAspect="1"/>
              </p:cNvGrpSpPr>
              <p:nvPr/>
            </p:nvGrpSpPr>
            <p:grpSpPr bwMode="auto">
              <a:xfrm>
                <a:off x="1190" y="1576"/>
                <a:ext cx="210" cy="750"/>
                <a:chOff x="3876" y="1344"/>
                <a:chExt cx="210" cy="750"/>
              </a:xfrm>
            </p:grpSpPr>
            <p:sp>
              <p:nvSpPr>
                <p:cNvPr id="195" name="Oval 1182"/>
                <p:cNvSpPr>
                  <a:spLocks noChangeAspect="1" noChangeArrowheads="1"/>
                </p:cNvSpPr>
                <p:nvPr/>
              </p:nvSpPr>
              <p:spPr bwMode="auto">
                <a:xfrm>
                  <a:off x="3893" y="1531"/>
                  <a:ext cx="84" cy="85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Oval 1183"/>
                <p:cNvSpPr>
                  <a:spLocks noChangeAspect="1" noChangeArrowheads="1"/>
                </p:cNvSpPr>
                <p:nvPr/>
              </p:nvSpPr>
              <p:spPr bwMode="auto">
                <a:xfrm>
                  <a:off x="3979" y="1531"/>
                  <a:ext cx="84" cy="85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Oval 1184"/>
                <p:cNvSpPr>
                  <a:spLocks noChangeAspect="1" noChangeArrowheads="1"/>
                </p:cNvSpPr>
                <p:nvPr/>
              </p:nvSpPr>
              <p:spPr bwMode="auto">
                <a:xfrm>
                  <a:off x="3893" y="1978"/>
                  <a:ext cx="84" cy="85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Oval 118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9" y="1978"/>
                  <a:ext cx="84" cy="85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Freeform 1186"/>
                <p:cNvSpPr>
                  <a:spLocks noChangeAspect="1"/>
                </p:cNvSpPr>
                <p:nvPr/>
              </p:nvSpPr>
              <p:spPr bwMode="auto">
                <a:xfrm>
                  <a:off x="3888" y="1344"/>
                  <a:ext cx="183" cy="747"/>
                </a:xfrm>
                <a:custGeom>
                  <a:avLst/>
                  <a:gdLst>
                    <a:gd name="T0" fmla="*/ 0 w 183"/>
                    <a:gd name="T1" fmla="*/ 52 h 747"/>
                    <a:gd name="T2" fmla="*/ 12 w 183"/>
                    <a:gd name="T3" fmla="*/ 24 h 747"/>
                    <a:gd name="T4" fmla="*/ 30 w 183"/>
                    <a:gd name="T5" fmla="*/ 10 h 747"/>
                    <a:gd name="T6" fmla="*/ 53 w 183"/>
                    <a:gd name="T7" fmla="*/ 0 h 747"/>
                    <a:gd name="T8" fmla="*/ 132 w 183"/>
                    <a:gd name="T9" fmla="*/ 1 h 747"/>
                    <a:gd name="T10" fmla="*/ 158 w 183"/>
                    <a:gd name="T11" fmla="*/ 12 h 747"/>
                    <a:gd name="T12" fmla="*/ 171 w 183"/>
                    <a:gd name="T13" fmla="*/ 28 h 747"/>
                    <a:gd name="T14" fmla="*/ 182 w 183"/>
                    <a:gd name="T15" fmla="*/ 48 h 747"/>
                    <a:gd name="T16" fmla="*/ 183 w 183"/>
                    <a:gd name="T17" fmla="*/ 447 h 747"/>
                    <a:gd name="T18" fmla="*/ 173 w 183"/>
                    <a:gd name="T19" fmla="*/ 433 h 747"/>
                    <a:gd name="T20" fmla="*/ 159 w 183"/>
                    <a:gd name="T21" fmla="*/ 405 h 747"/>
                    <a:gd name="T22" fmla="*/ 140 w 183"/>
                    <a:gd name="T23" fmla="*/ 388 h 747"/>
                    <a:gd name="T24" fmla="*/ 105 w 183"/>
                    <a:gd name="T25" fmla="*/ 372 h 747"/>
                    <a:gd name="T26" fmla="*/ 74 w 183"/>
                    <a:gd name="T27" fmla="*/ 372 h 747"/>
                    <a:gd name="T28" fmla="*/ 35 w 183"/>
                    <a:gd name="T29" fmla="*/ 393 h 747"/>
                    <a:gd name="T30" fmla="*/ 15 w 183"/>
                    <a:gd name="T31" fmla="*/ 418 h 747"/>
                    <a:gd name="T32" fmla="*/ 8 w 183"/>
                    <a:gd name="T33" fmla="*/ 454 h 747"/>
                    <a:gd name="T34" fmla="*/ 23 w 183"/>
                    <a:gd name="T35" fmla="*/ 496 h 747"/>
                    <a:gd name="T36" fmla="*/ 47 w 183"/>
                    <a:gd name="T37" fmla="*/ 520 h 747"/>
                    <a:gd name="T38" fmla="*/ 90 w 183"/>
                    <a:gd name="T39" fmla="*/ 532 h 747"/>
                    <a:gd name="T40" fmla="*/ 125 w 183"/>
                    <a:gd name="T41" fmla="*/ 522 h 747"/>
                    <a:gd name="T42" fmla="*/ 152 w 183"/>
                    <a:gd name="T43" fmla="*/ 505 h 747"/>
                    <a:gd name="T44" fmla="*/ 167 w 183"/>
                    <a:gd name="T45" fmla="*/ 477 h 747"/>
                    <a:gd name="T46" fmla="*/ 177 w 183"/>
                    <a:gd name="T47" fmla="*/ 441 h 747"/>
                    <a:gd name="T48" fmla="*/ 183 w 183"/>
                    <a:gd name="T49" fmla="*/ 449 h 747"/>
                    <a:gd name="T50" fmla="*/ 183 w 183"/>
                    <a:gd name="T51" fmla="*/ 690 h 747"/>
                    <a:gd name="T52" fmla="*/ 176 w 183"/>
                    <a:gd name="T53" fmla="*/ 718 h 747"/>
                    <a:gd name="T54" fmla="*/ 159 w 183"/>
                    <a:gd name="T55" fmla="*/ 736 h 747"/>
                    <a:gd name="T56" fmla="*/ 134 w 183"/>
                    <a:gd name="T57" fmla="*/ 747 h 747"/>
                    <a:gd name="T58" fmla="*/ 39 w 183"/>
                    <a:gd name="T59" fmla="*/ 747 h 747"/>
                    <a:gd name="T60" fmla="*/ 23 w 183"/>
                    <a:gd name="T61" fmla="*/ 736 h 747"/>
                    <a:gd name="T62" fmla="*/ 9 w 183"/>
                    <a:gd name="T63" fmla="*/ 717 h 747"/>
                    <a:gd name="T64" fmla="*/ 0 w 183"/>
                    <a:gd name="T65" fmla="*/ 687 h 747"/>
                    <a:gd name="T66" fmla="*/ 0 w 183"/>
                    <a:gd name="T67" fmla="*/ 52 h 7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3"/>
                    <a:gd name="T103" fmla="*/ 0 h 747"/>
                    <a:gd name="T104" fmla="*/ 183 w 183"/>
                    <a:gd name="T105" fmla="*/ 747 h 7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3" h="747">
                      <a:moveTo>
                        <a:pt x="0" y="52"/>
                      </a:moveTo>
                      <a:lnTo>
                        <a:pt x="12" y="24"/>
                      </a:lnTo>
                      <a:lnTo>
                        <a:pt x="30" y="10"/>
                      </a:lnTo>
                      <a:lnTo>
                        <a:pt x="53" y="0"/>
                      </a:lnTo>
                      <a:lnTo>
                        <a:pt x="132" y="1"/>
                      </a:lnTo>
                      <a:lnTo>
                        <a:pt x="158" y="12"/>
                      </a:lnTo>
                      <a:lnTo>
                        <a:pt x="171" y="28"/>
                      </a:lnTo>
                      <a:lnTo>
                        <a:pt x="182" y="48"/>
                      </a:lnTo>
                      <a:lnTo>
                        <a:pt x="183" y="447"/>
                      </a:lnTo>
                      <a:lnTo>
                        <a:pt x="173" y="433"/>
                      </a:lnTo>
                      <a:lnTo>
                        <a:pt x="159" y="405"/>
                      </a:lnTo>
                      <a:lnTo>
                        <a:pt x="140" y="388"/>
                      </a:lnTo>
                      <a:lnTo>
                        <a:pt x="105" y="372"/>
                      </a:lnTo>
                      <a:lnTo>
                        <a:pt x="74" y="372"/>
                      </a:lnTo>
                      <a:lnTo>
                        <a:pt x="35" y="393"/>
                      </a:lnTo>
                      <a:lnTo>
                        <a:pt x="15" y="418"/>
                      </a:lnTo>
                      <a:lnTo>
                        <a:pt x="8" y="454"/>
                      </a:lnTo>
                      <a:lnTo>
                        <a:pt x="23" y="496"/>
                      </a:lnTo>
                      <a:lnTo>
                        <a:pt x="47" y="520"/>
                      </a:lnTo>
                      <a:lnTo>
                        <a:pt x="90" y="532"/>
                      </a:lnTo>
                      <a:lnTo>
                        <a:pt x="125" y="522"/>
                      </a:lnTo>
                      <a:lnTo>
                        <a:pt x="152" y="505"/>
                      </a:lnTo>
                      <a:lnTo>
                        <a:pt x="167" y="477"/>
                      </a:lnTo>
                      <a:lnTo>
                        <a:pt x="177" y="441"/>
                      </a:lnTo>
                      <a:lnTo>
                        <a:pt x="183" y="449"/>
                      </a:lnTo>
                      <a:lnTo>
                        <a:pt x="183" y="690"/>
                      </a:lnTo>
                      <a:lnTo>
                        <a:pt x="176" y="718"/>
                      </a:lnTo>
                      <a:lnTo>
                        <a:pt x="159" y="736"/>
                      </a:lnTo>
                      <a:lnTo>
                        <a:pt x="134" y="747"/>
                      </a:lnTo>
                      <a:lnTo>
                        <a:pt x="39" y="747"/>
                      </a:lnTo>
                      <a:lnTo>
                        <a:pt x="23" y="736"/>
                      </a:lnTo>
                      <a:lnTo>
                        <a:pt x="9" y="717"/>
                      </a:lnTo>
                      <a:lnTo>
                        <a:pt x="0" y="687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Oval 1187"/>
                <p:cNvSpPr>
                  <a:spLocks noChangeAspect="1" noChangeArrowheads="1"/>
                </p:cNvSpPr>
                <p:nvPr/>
              </p:nvSpPr>
              <p:spPr bwMode="auto">
                <a:xfrm>
                  <a:off x="3907" y="1494"/>
                  <a:ext cx="34" cy="35"/>
                </a:xfrm>
                <a:prstGeom prst="ellipse">
                  <a:avLst/>
                </a:prstGeom>
                <a:solidFill>
                  <a:srgbClr val="99FF99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Oval 1188"/>
                <p:cNvSpPr>
                  <a:spLocks noChangeAspect="1" noChangeArrowheads="1"/>
                </p:cNvSpPr>
                <p:nvPr/>
              </p:nvSpPr>
              <p:spPr bwMode="auto">
                <a:xfrm>
                  <a:off x="3966" y="1488"/>
                  <a:ext cx="33" cy="33"/>
                </a:xfrm>
                <a:prstGeom prst="ellipse">
                  <a:avLst/>
                </a:prstGeom>
                <a:solidFill>
                  <a:srgbClr val="99FF99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189"/>
                <p:cNvSpPr>
                  <a:spLocks noChangeAspect="1" noChangeArrowheads="1"/>
                </p:cNvSpPr>
                <p:nvPr/>
              </p:nvSpPr>
              <p:spPr bwMode="auto">
                <a:xfrm>
                  <a:off x="4023" y="1494"/>
                  <a:ext cx="35" cy="33"/>
                </a:xfrm>
                <a:prstGeom prst="ellipse">
                  <a:avLst/>
                </a:prstGeom>
                <a:solidFill>
                  <a:srgbClr val="99FF99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Oval 1190"/>
                <p:cNvSpPr>
                  <a:spLocks noChangeAspect="1" noChangeArrowheads="1"/>
                </p:cNvSpPr>
                <p:nvPr/>
              </p:nvSpPr>
              <p:spPr bwMode="auto">
                <a:xfrm>
                  <a:off x="3914" y="2007"/>
                  <a:ext cx="33" cy="33"/>
                </a:xfrm>
                <a:prstGeom prst="ellipse">
                  <a:avLst/>
                </a:prstGeom>
                <a:solidFill>
                  <a:srgbClr val="FF9999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Oval 1191"/>
                <p:cNvSpPr>
                  <a:spLocks noChangeAspect="1" noChangeArrowheads="1"/>
                </p:cNvSpPr>
                <p:nvPr/>
              </p:nvSpPr>
              <p:spPr bwMode="auto">
                <a:xfrm>
                  <a:off x="3966" y="2015"/>
                  <a:ext cx="33" cy="33"/>
                </a:xfrm>
                <a:prstGeom prst="ellipse">
                  <a:avLst/>
                </a:prstGeom>
                <a:solidFill>
                  <a:srgbClr val="FF9999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192"/>
                <p:cNvSpPr>
                  <a:spLocks noChangeAspect="1" noChangeArrowheads="1"/>
                </p:cNvSpPr>
                <p:nvPr/>
              </p:nvSpPr>
              <p:spPr bwMode="auto">
                <a:xfrm>
                  <a:off x="4017" y="2005"/>
                  <a:ext cx="33" cy="33"/>
                </a:xfrm>
                <a:prstGeom prst="ellipse">
                  <a:avLst/>
                </a:prstGeom>
                <a:solidFill>
                  <a:srgbClr val="FF9999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Oval 11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71" y="1357"/>
                  <a:ext cx="13" cy="13"/>
                </a:xfrm>
                <a:prstGeom prst="ellipse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utoShape 119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8" y="1346"/>
                  <a:ext cx="183" cy="748"/>
                </a:xfrm>
                <a:prstGeom prst="roundRect">
                  <a:avLst>
                    <a:gd name="adj" fmla="val 33542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95"/>
                <p:cNvSpPr>
                  <a:spLocks noChangeAspect="1" noChangeArrowheads="1"/>
                </p:cNvSpPr>
                <p:nvPr/>
              </p:nvSpPr>
              <p:spPr bwMode="auto">
                <a:xfrm>
                  <a:off x="3897" y="1717"/>
                  <a:ext cx="163" cy="160"/>
                </a:xfrm>
                <a:prstGeom prst="ellipse">
                  <a:avLst/>
                </a:pr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196"/>
                <p:cNvSpPr>
                  <a:spLocks noChangeAspect="1" noChangeArrowheads="1"/>
                </p:cNvSpPr>
                <p:nvPr/>
              </p:nvSpPr>
              <p:spPr bwMode="auto">
                <a:xfrm>
                  <a:off x="3876" y="1470"/>
                  <a:ext cx="16" cy="21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1197"/>
                <p:cNvSpPr>
                  <a:spLocks noChangeAspect="1" noChangeArrowheads="1"/>
                </p:cNvSpPr>
                <p:nvPr/>
              </p:nvSpPr>
              <p:spPr bwMode="auto">
                <a:xfrm>
                  <a:off x="4069" y="1470"/>
                  <a:ext cx="17" cy="218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1" name="Oval 1198"/>
              <p:cNvSpPr>
                <a:spLocks noChangeAspect="1" noChangeArrowheads="1"/>
              </p:cNvSpPr>
              <p:nvPr/>
            </p:nvSpPr>
            <p:spPr bwMode="auto">
              <a:xfrm>
                <a:off x="923" y="1668"/>
                <a:ext cx="27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Oval 1199"/>
              <p:cNvSpPr>
                <a:spLocks noChangeAspect="1" noChangeArrowheads="1"/>
              </p:cNvSpPr>
              <p:nvPr/>
            </p:nvSpPr>
            <p:spPr bwMode="auto">
              <a:xfrm>
                <a:off x="1627" y="1667"/>
                <a:ext cx="27" cy="2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Oval 1200"/>
              <p:cNvSpPr>
                <a:spLocks noChangeAspect="1" noChangeArrowheads="1"/>
              </p:cNvSpPr>
              <p:nvPr/>
            </p:nvSpPr>
            <p:spPr bwMode="auto">
              <a:xfrm>
                <a:off x="1627" y="2387"/>
                <a:ext cx="26" cy="2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1201"/>
              <p:cNvSpPr>
                <a:spLocks noChangeAspect="1" noChangeArrowheads="1"/>
              </p:cNvSpPr>
              <p:nvPr/>
            </p:nvSpPr>
            <p:spPr bwMode="auto">
              <a:xfrm>
                <a:off x="913" y="2389"/>
                <a:ext cx="26" cy="26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90" name="Group 2681"/>
          <p:cNvGrpSpPr>
            <a:grpSpLocks/>
          </p:cNvGrpSpPr>
          <p:nvPr/>
        </p:nvGrpSpPr>
        <p:grpSpPr bwMode="auto">
          <a:xfrm>
            <a:off x="2008829" y="4875051"/>
            <a:ext cx="1253251" cy="1366885"/>
            <a:chOff x="1920" y="2638"/>
            <a:chExt cx="1340" cy="1343"/>
          </a:xfrm>
        </p:grpSpPr>
        <p:sp>
          <p:nvSpPr>
            <p:cNvPr id="591" name="AutoShape 2126"/>
            <p:cNvSpPr>
              <a:spLocks noChangeAspect="1" noChangeArrowheads="1"/>
            </p:cNvSpPr>
            <p:nvPr/>
          </p:nvSpPr>
          <p:spPr bwMode="auto">
            <a:xfrm>
              <a:off x="2055" y="2638"/>
              <a:ext cx="1205" cy="1206"/>
            </a:xfrm>
            <a:prstGeom prst="cube">
              <a:avLst>
                <a:gd name="adj" fmla="val 778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Oval 2127"/>
            <p:cNvSpPr>
              <a:spLocks noChangeAspect="1" noChangeArrowheads="1"/>
            </p:cNvSpPr>
            <p:nvPr/>
          </p:nvSpPr>
          <p:spPr bwMode="auto">
            <a:xfrm>
              <a:off x="2123" y="2712"/>
              <a:ext cx="37" cy="37"/>
            </a:xfrm>
            <a:prstGeom prst="ellipse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Oval 2128"/>
            <p:cNvSpPr>
              <a:spLocks noChangeAspect="1" noChangeArrowheads="1"/>
            </p:cNvSpPr>
            <p:nvPr/>
          </p:nvSpPr>
          <p:spPr bwMode="auto">
            <a:xfrm>
              <a:off x="3147" y="2711"/>
              <a:ext cx="38" cy="38"/>
            </a:xfrm>
            <a:prstGeom prst="ellipse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AutoShape 2129"/>
            <p:cNvSpPr>
              <a:spLocks noChangeAspect="1" noChangeArrowheads="1"/>
            </p:cNvSpPr>
            <p:nvPr/>
          </p:nvSpPr>
          <p:spPr bwMode="auto">
            <a:xfrm rot="-8090969">
              <a:off x="2039" y="3731"/>
              <a:ext cx="39" cy="232"/>
            </a:xfrm>
            <a:prstGeom prst="can">
              <a:avLst>
                <a:gd name="adj" fmla="val 9771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595959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AutoShape 2130"/>
            <p:cNvSpPr>
              <a:spLocks noChangeAspect="1" noChangeArrowheads="1"/>
            </p:cNvSpPr>
            <p:nvPr/>
          </p:nvSpPr>
          <p:spPr bwMode="auto">
            <a:xfrm rot="-8090969">
              <a:off x="3080" y="3731"/>
              <a:ext cx="39" cy="231"/>
            </a:xfrm>
            <a:prstGeom prst="can">
              <a:avLst>
                <a:gd name="adj" fmla="val 97292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595959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AutoShape 2131"/>
            <p:cNvSpPr>
              <a:spLocks noChangeAspect="1" noChangeArrowheads="1"/>
            </p:cNvSpPr>
            <p:nvPr/>
          </p:nvSpPr>
          <p:spPr bwMode="auto">
            <a:xfrm rot="-8090969">
              <a:off x="3081" y="2681"/>
              <a:ext cx="38" cy="231"/>
            </a:xfrm>
            <a:prstGeom prst="can">
              <a:avLst>
                <a:gd name="adj" fmla="val 99852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595959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AutoShape 2132"/>
            <p:cNvSpPr>
              <a:spLocks noChangeAspect="1" noChangeArrowheads="1"/>
            </p:cNvSpPr>
            <p:nvPr/>
          </p:nvSpPr>
          <p:spPr bwMode="auto">
            <a:xfrm rot="-8090969">
              <a:off x="2055" y="2682"/>
              <a:ext cx="36" cy="233"/>
            </a:xfrm>
            <a:prstGeom prst="can">
              <a:avLst>
                <a:gd name="adj" fmla="val 106312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595959"/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Freeform 2133"/>
            <p:cNvSpPr>
              <a:spLocks noChangeAspect="1"/>
            </p:cNvSpPr>
            <p:nvPr/>
          </p:nvSpPr>
          <p:spPr bwMode="auto">
            <a:xfrm>
              <a:off x="2812" y="3253"/>
              <a:ext cx="413" cy="629"/>
            </a:xfrm>
            <a:custGeom>
              <a:avLst/>
              <a:gdLst>
                <a:gd name="T0" fmla="*/ 292 w 753"/>
                <a:gd name="T1" fmla="*/ 124 h 1139"/>
                <a:gd name="T2" fmla="*/ 413 w 753"/>
                <a:gd name="T3" fmla="*/ 0 h 1139"/>
                <a:gd name="T4" fmla="*/ 123 w 753"/>
                <a:gd name="T5" fmla="*/ 505 h 1139"/>
                <a:gd name="T6" fmla="*/ 0 w 753"/>
                <a:gd name="T7" fmla="*/ 629 h 1139"/>
                <a:gd name="T8" fmla="*/ 292 w 753"/>
                <a:gd name="T9" fmla="*/ 124 h 1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3"/>
                <a:gd name="T16" fmla="*/ 0 h 1139"/>
                <a:gd name="T17" fmla="*/ 753 w 753"/>
                <a:gd name="T18" fmla="*/ 1139 h 1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3" h="1139">
                  <a:moveTo>
                    <a:pt x="532" y="224"/>
                  </a:moveTo>
                  <a:lnTo>
                    <a:pt x="753" y="0"/>
                  </a:lnTo>
                  <a:lnTo>
                    <a:pt x="225" y="915"/>
                  </a:lnTo>
                  <a:lnTo>
                    <a:pt x="0" y="1139"/>
                  </a:lnTo>
                  <a:lnTo>
                    <a:pt x="532" y="224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Line 2134"/>
            <p:cNvSpPr>
              <a:spLocks noChangeAspect="1" noChangeShapeType="1"/>
            </p:cNvSpPr>
            <p:nvPr/>
          </p:nvSpPr>
          <p:spPr bwMode="auto">
            <a:xfrm flipH="1">
              <a:off x="2934" y="3253"/>
              <a:ext cx="291" cy="5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2135"/>
            <p:cNvSpPr>
              <a:spLocks noChangeAspect="1"/>
            </p:cNvSpPr>
            <p:nvPr/>
          </p:nvSpPr>
          <p:spPr bwMode="auto">
            <a:xfrm>
              <a:off x="2806" y="2750"/>
              <a:ext cx="419" cy="633"/>
            </a:xfrm>
            <a:custGeom>
              <a:avLst/>
              <a:gdLst>
                <a:gd name="T0" fmla="*/ 0 w 760"/>
                <a:gd name="T1" fmla="*/ 123 h 1146"/>
                <a:gd name="T2" fmla="*/ 125 w 760"/>
                <a:gd name="T3" fmla="*/ 0 h 1146"/>
                <a:gd name="T4" fmla="*/ 419 w 760"/>
                <a:gd name="T5" fmla="*/ 501 h 1146"/>
                <a:gd name="T6" fmla="*/ 297 w 760"/>
                <a:gd name="T7" fmla="*/ 633 h 1146"/>
                <a:gd name="T8" fmla="*/ 0 w 760"/>
                <a:gd name="T9" fmla="*/ 123 h 1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0"/>
                <a:gd name="T16" fmla="*/ 0 h 1146"/>
                <a:gd name="T17" fmla="*/ 760 w 760"/>
                <a:gd name="T18" fmla="*/ 1146 h 1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0" h="1146">
                  <a:moveTo>
                    <a:pt x="0" y="223"/>
                  </a:moveTo>
                  <a:lnTo>
                    <a:pt x="226" y="0"/>
                  </a:lnTo>
                  <a:lnTo>
                    <a:pt x="760" y="907"/>
                  </a:lnTo>
                  <a:lnTo>
                    <a:pt x="539" y="1146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Line 2136"/>
            <p:cNvSpPr>
              <a:spLocks noChangeAspect="1" noChangeShapeType="1"/>
            </p:cNvSpPr>
            <p:nvPr/>
          </p:nvSpPr>
          <p:spPr bwMode="auto">
            <a:xfrm>
              <a:off x="2930" y="2751"/>
              <a:ext cx="295" cy="5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Line 2137"/>
            <p:cNvSpPr>
              <a:spLocks noChangeAspect="1" noChangeShapeType="1"/>
            </p:cNvSpPr>
            <p:nvPr/>
          </p:nvSpPr>
          <p:spPr bwMode="auto">
            <a:xfrm flipV="1">
              <a:off x="2812" y="3760"/>
              <a:ext cx="125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Line 2138"/>
            <p:cNvSpPr>
              <a:spLocks noChangeAspect="1" noChangeShapeType="1"/>
            </p:cNvSpPr>
            <p:nvPr/>
          </p:nvSpPr>
          <p:spPr bwMode="auto">
            <a:xfrm flipV="1">
              <a:off x="3103" y="3252"/>
              <a:ext cx="125" cy="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2139"/>
            <p:cNvSpPr>
              <a:spLocks noChangeAspect="1"/>
            </p:cNvSpPr>
            <p:nvPr/>
          </p:nvSpPr>
          <p:spPr bwMode="auto">
            <a:xfrm>
              <a:off x="2230" y="2749"/>
              <a:ext cx="701" cy="125"/>
            </a:xfrm>
            <a:custGeom>
              <a:avLst/>
              <a:gdLst>
                <a:gd name="T0" fmla="*/ 701 w 1272"/>
                <a:gd name="T1" fmla="*/ 2 h 225"/>
                <a:gd name="T2" fmla="*/ 581 w 1272"/>
                <a:gd name="T3" fmla="*/ 125 h 225"/>
                <a:gd name="T4" fmla="*/ 0 w 1272"/>
                <a:gd name="T5" fmla="*/ 125 h 225"/>
                <a:gd name="T6" fmla="*/ 121 w 1272"/>
                <a:gd name="T7" fmla="*/ 0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2"/>
                <a:gd name="T13" fmla="*/ 0 h 225"/>
                <a:gd name="T14" fmla="*/ 1272 w 1272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2" h="225">
                  <a:moveTo>
                    <a:pt x="1272" y="3"/>
                  </a:moveTo>
                  <a:lnTo>
                    <a:pt x="1054" y="225"/>
                  </a:lnTo>
                  <a:lnTo>
                    <a:pt x="0" y="225"/>
                  </a:lnTo>
                  <a:lnTo>
                    <a:pt x="220" y="0"/>
                  </a:ln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flat" cmpd="sng">
                  <a:solidFill>
                    <a:srgbClr val="000000"/>
                  </a:solidFill>
                  <a:prstDash val="dash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Line 2140"/>
            <p:cNvSpPr>
              <a:spLocks noChangeAspect="1" noChangeShapeType="1"/>
            </p:cNvSpPr>
            <p:nvPr/>
          </p:nvSpPr>
          <p:spPr bwMode="auto">
            <a:xfrm flipV="1">
              <a:off x="2327" y="2749"/>
              <a:ext cx="27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Line 2141"/>
            <p:cNvSpPr>
              <a:spLocks noChangeAspect="1" noChangeShapeType="1"/>
            </p:cNvSpPr>
            <p:nvPr/>
          </p:nvSpPr>
          <p:spPr bwMode="auto">
            <a:xfrm flipV="1">
              <a:off x="2908" y="2750"/>
              <a:ext cx="23" cy="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Line 2142"/>
            <p:cNvSpPr>
              <a:spLocks noChangeAspect="1" noChangeShapeType="1"/>
            </p:cNvSpPr>
            <p:nvPr/>
          </p:nvSpPr>
          <p:spPr bwMode="auto">
            <a:xfrm>
              <a:off x="2354" y="2749"/>
              <a:ext cx="5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2143"/>
            <p:cNvSpPr>
              <a:spLocks noChangeAspect="1" noChangeShapeType="1"/>
            </p:cNvSpPr>
            <p:nvPr/>
          </p:nvSpPr>
          <p:spPr bwMode="auto">
            <a:xfrm flipV="1">
              <a:off x="3126" y="3253"/>
              <a:ext cx="99" cy="1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2144"/>
            <p:cNvSpPr>
              <a:spLocks noChangeAspect="1" noChangeShapeType="1"/>
            </p:cNvSpPr>
            <p:nvPr/>
          </p:nvSpPr>
          <p:spPr bwMode="auto">
            <a:xfrm flipV="1">
              <a:off x="3126" y="3259"/>
              <a:ext cx="96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2145"/>
            <p:cNvSpPr>
              <a:spLocks noChangeAspect="1" noChangeShapeType="1"/>
            </p:cNvSpPr>
            <p:nvPr/>
          </p:nvSpPr>
          <p:spPr bwMode="auto">
            <a:xfrm flipH="1" flipV="1">
              <a:off x="3128" y="3086"/>
              <a:ext cx="9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AutoShape 2146"/>
            <p:cNvSpPr>
              <a:spLocks noChangeAspect="1" noChangeArrowheads="1"/>
            </p:cNvSpPr>
            <p:nvPr/>
          </p:nvSpPr>
          <p:spPr bwMode="auto">
            <a:xfrm>
              <a:off x="1936" y="2874"/>
              <a:ext cx="1167" cy="1008"/>
            </a:xfrm>
            <a:prstGeom prst="hexagon">
              <a:avLst>
                <a:gd name="adj" fmla="val 28943"/>
                <a:gd name="vf" fmla="val 115470"/>
              </a:avLst>
            </a:prstGeom>
            <a:solidFill>
              <a:srgbClr val="B2B2B2"/>
            </a:solidFill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147"/>
            <p:cNvSpPr>
              <a:spLocks noChangeAspect="1" noChangeShapeType="1"/>
            </p:cNvSpPr>
            <p:nvPr/>
          </p:nvSpPr>
          <p:spPr bwMode="auto">
            <a:xfrm flipV="1">
              <a:off x="2230" y="2775"/>
              <a:ext cx="9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2148"/>
            <p:cNvSpPr>
              <a:spLocks noChangeAspect="1" noChangeShapeType="1"/>
            </p:cNvSpPr>
            <p:nvPr/>
          </p:nvSpPr>
          <p:spPr bwMode="auto">
            <a:xfrm flipV="1">
              <a:off x="2812" y="2775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" name="Group 2149"/>
            <p:cNvGrpSpPr>
              <a:grpSpLocks noChangeAspect="1"/>
            </p:cNvGrpSpPr>
            <p:nvPr/>
          </p:nvGrpSpPr>
          <p:grpSpPr bwMode="auto">
            <a:xfrm>
              <a:off x="1956" y="2887"/>
              <a:ext cx="1125" cy="992"/>
              <a:chOff x="3631" y="3094"/>
              <a:chExt cx="1196" cy="1056"/>
            </a:xfrm>
          </p:grpSpPr>
          <p:sp>
            <p:nvSpPr>
              <p:cNvPr id="637" name="Freeform 2150"/>
              <p:cNvSpPr>
                <a:spLocks noChangeAspect="1"/>
              </p:cNvSpPr>
              <p:nvPr/>
            </p:nvSpPr>
            <p:spPr bwMode="auto">
              <a:xfrm>
                <a:off x="4010" y="4106"/>
                <a:ext cx="22" cy="22"/>
              </a:xfrm>
              <a:custGeom>
                <a:avLst/>
                <a:gdLst>
                  <a:gd name="T0" fmla="*/ 0 w 38"/>
                  <a:gd name="T1" fmla="*/ 22 h 37"/>
                  <a:gd name="T2" fmla="*/ 22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2151"/>
              <p:cNvSpPr>
                <a:spLocks noChangeAspect="1"/>
              </p:cNvSpPr>
              <p:nvPr/>
            </p:nvSpPr>
            <p:spPr bwMode="auto">
              <a:xfrm>
                <a:off x="4144" y="4106"/>
                <a:ext cx="22" cy="21"/>
              </a:xfrm>
              <a:custGeom>
                <a:avLst/>
                <a:gdLst>
                  <a:gd name="T0" fmla="*/ 0 w 38"/>
                  <a:gd name="T1" fmla="*/ 21 h 37"/>
                  <a:gd name="T2" fmla="*/ 22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2152"/>
              <p:cNvSpPr>
                <a:spLocks noChangeAspect="1"/>
              </p:cNvSpPr>
              <p:nvPr/>
            </p:nvSpPr>
            <p:spPr bwMode="auto">
              <a:xfrm>
                <a:off x="4276" y="4106"/>
                <a:ext cx="22" cy="22"/>
              </a:xfrm>
              <a:custGeom>
                <a:avLst/>
                <a:gdLst>
                  <a:gd name="T0" fmla="*/ 0 w 38"/>
                  <a:gd name="T1" fmla="*/ 22 h 37"/>
                  <a:gd name="T2" fmla="*/ 22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2153"/>
              <p:cNvSpPr>
                <a:spLocks noChangeAspect="1"/>
              </p:cNvSpPr>
              <p:nvPr/>
            </p:nvSpPr>
            <p:spPr bwMode="auto">
              <a:xfrm>
                <a:off x="4410" y="4106"/>
                <a:ext cx="22" cy="21"/>
              </a:xfrm>
              <a:custGeom>
                <a:avLst/>
                <a:gdLst>
                  <a:gd name="T0" fmla="*/ 0 w 38"/>
                  <a:gd name="T1" fmla="*/ 21 h 37"/>
                  <a:gd name="T2" fmla="*/ 22 w 38"/>
                  <a:gd name="T3" fmla="*/ 0 h 37"/>
                  <a:gd name="T4" fmla="*/ 0 60000 65536"/>
                  <a:gd name="T5" fmla="*/ 0 60000 65536"/>
                  <a:gd name="T6" fmla="*/ 0 w 38"/>
                  <a:gd name="T7" fmla="*/ 0 h 37"/>
                  <a:gd name="T8" fmla="*/ 38 w 38"/>
                  <a:gd name="T9" fmla="*/ 37 h 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" h="37">
                    <a:moveTo>
                      <a:pt x="0" y="37"/>
                    </a:moveTo>
                    <a:lnTo>
                      <a:pt x="38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2154"/>
              <p:cNvSpPr>
                <a:spLocks noChangeAspect="1"/>
              </p:cNvSpPr>
              <p:nvPr/>
            </p:nvSpPr>
            <p:spPr bwMode="auto">
              <a:xfrm>
                <a:off x="3653" y="3526"/>
                <a:ext cx="48" cy="48"/>
              </a:xfrm>
              <a:custGeom>
                <a:avLst/>
                <a:gdLst>
                  <a:gd name="T0" fmla="*/ 0 w 84"/>
                  <a:gd name="T1" fmla="*/ 48 h 83"/>
                  <a:gd name="T2" fmla="*/ 48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2155"/>
              <p:cNvSpPr>
                <a:spLocks noChangeAspect="1"/>
              </p:cNvSpPr>
              <p:nvPr/>
            </p:nvSpPr>
            <p:spPr bwMode="auto">
              <a:xfrm>
                <a:off x="3718" y="3412"/>
                <a:ext cx="49" cy="48"/>
              </a:xfrm>
              <a:custGeom>
                <a:avLst/>
                <a:gdLst>
                  <a:gd name="T0" fmla="*/ 0 w 84"/>
                  <a:gd name="T1" fmla="*/ 48 h 83"/>
                  <a:gd name="T2" fmla="*/ 49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2156"/>
              <p:cNvSpPr>
                <a:spLocks noChangeAspect="1"/>
              </p:cNvSpPr>
              <p:nvPr/>
            </p:nvSpPr>
            <p:spPr bwMode="auto">
              <a:xfrm>
                <a:off x="3785" y="3294"/>
                <a:ext cx="48" cy="48"/>
              </a:xfrm>
              <a:custGeom>
                <a:avLst/>
                <a:gdLst>
                  <a:gd name="T0" fmla="*/ 0 w 84"/>
                  <a:gd name="T1" fmla="*/ 48 h 83"/>
                  <a:gd name="T2" fmla="*/ 48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2157"/>
              <p:cNvSpPr>
                <a:spLocks noChangeAspect="1"/>
              </p:cNvSpPr>
              <p:nvPr/>
            </p:nvSpPr>
            <p:spPr bwMode="auto">
              <a:xfrm>
                <a:off x="3851" y="3179"/>
                <a:ext cx="49" cy="48"/>
              </a:xfrm>
              <a:custGeom>
                <a:avLst/>
                <a:gdLst>
                  <a:gd name="T0" fmla="*/ 0 w 84"/>
                  <a:gd name="T1" fmla="*/ 48 h 83"/>
                  <a:gd name="T2" fmla="*/ 49 w 84"/>
                  <a:gd name="T3" fmla="*/ 0 h 83"/>
                  <a:gd name="T4" fmla="*/ 0 60000 65536"/>
                  <a:gd name="T5" fmla="*/ 0 60000 65536"/>
                  <a:gd name="T6" fmla="*/ 0 w 84"/>
                  <a:gd name="T7" fmla="*/ 0 h 83"/>
                  <a:gd name="T8" fmla="*/ 84 w 84"/>
                  <a:gd name="T9" fmla="*/ 83 h 8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83">
                    <a:moveTo>
                      <a:pt x="0" y="83"/>
                    </a:moveTo>
                    <a:lnTo>
                      <a:pt x="84" y="0"/>
                    </a:lnTo>
                  </a:path>
                </a:pathLst>
              </a:custGeom>
              <a:noFill/>
              <a:ln w="3175" cap="flat" cmpd="sng">
                <a:solidFill>
                  <a:srgbClr val="29292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45" name="Group 2158"/>
              <p:cNvGrpSpPr>
                <a:grpSpLocks noChangeAspect="1"/>
              </p:cNvGrpSpPr>
              <p:nvPr/>
            </p:nvGrpSpPr>
            <p:grpSpPr bwMode="auto">
              <a:xfrm>
                <a:off x="3631" y="3094"/>
                <a:ext cx="1196" cy="1056"/>
                <a:chOff x="818" y="1842"/>
                <a:chExt cx="2072" cy="1830"/>
              </a:xfrm>
            </p:grpSpPr>
            <p:sp>
              <p:nvSpPr>
                <p:cNvPr id="646" name="Oval 2159"/>
                <p:cNvSpPr>
                  <a:spLocks noChangeAspect="1" noChangeArrowheads="1"/>
                </p:cNvSpPr>
                <p:nvPr/>
              </p:nvSpPr>
              <p:spPr bwMode="auto">
                <a:xfrm>
                  <a:off x="818" y="2643"/>
                  <a:ext cx="226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47" name="Group 2160"/>
                <p:cNvGrpSpPr>
                  <a:grpSpLocks noChangeAspect="1"/>
                </p:cNvGrpSpPr>
                <p:nvPr/>
              </p:nvGrpSpPr>
              <p:grpSpPr bwMode="auto">
                <a:xfrm>
                  <a:off x="1278" y="1842"/>
                  <a:ext cx="1150" cy="227"/>
                  <a:chOff x="1069" y="1162"/>
                  <a:chExt cx="1150" cy="227"/>
                </a:xfrm>
              </p:grpSpPr>
              <p:sp>
                <p:nvSpPr>
                  <p:cNvPr id="729" name="Oval 21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9" y="1162"/>
                    <a:ext cx="226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0" name="Oval 2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00" y="1162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1" name="Oval 21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1" y="1162"/>
                    <a:ext cx="225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2" name="Oval 21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1" y="1162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3" name="Oval 2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2" y="1162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8" name="Oval 2166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43"/>
                  <a:ext cx="225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49" name="Group 2167"/>
                <p:cNvGrpSpPr>
                  <a:grpSpLocks noChangeAspect="1"/>
                </p:cNvGrpSpPr>
                <p:nvPr/>
              </p:nvGrpSpPr>
              <p:grpSpPr bwMode="auto">
                <a:xfrm>
                  <a:off x="1163" y="2043"/>
                  <a:ext cx="456" cy="227"/>
                  <a:chOff x="1655" y="1706"/>
                  <a:chExt cx="466" cy="231"/>
                </a:xfrm>
              </p:grpSpPr>
              <p:sp>
                <p:nvSpPr>
                  <p:cNvPr id="727" name="Oval 2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" name="Oval 21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0" name="Oval 2170"/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2043"/>
                  <a:ext cx="226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" name="Oval 2171"/>
                <p:cNvSpPr>
                  <a:spLocks noChangeAspect="1" noChangeArrowheads="1"/>
                </p:cNvSpPr>
                <p:nvPr/>
              </p:nvSpPr>
              <p:spPr bwMode="auto">
                <a:xfrm>
                  <a:off x="1854" y="2043"/>
                  <a:ext cx="227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52" name="Group 2172"/>
                <p:cNvGrpSpPr>
                  <a:grpSpLocks noChangeAspect="1"/>
                </p:cNvGrpSpPr>
                <p:nvPr/>
              </p:nvGrpSpPr>
              <p:grpSpPr bwMode="auto">
                <a:xfrm>
                  <a:off x="2086" y="2043"/>
                  <a:ext cx="456" cy="227"/>
                  <a:chOff x="1655" y="1706"/>
                  <a:chExt cx="466" cy="231"/>
                </a:xfrm>
              </p:grpSpPr>
              <p:sp>
                <p:nvSpPr>
                  <p:cNvPr id="725" name="Oval 21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" name="Oval 2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3" name="Oval 2175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844"/>
                  <a:ext cx="226" cy="227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54" name="Group 2176"/>
                <p:cNvGrpSpPr>
                  <a:grpSpLocks noChangeAspect="1"/>
                </p:cNvGrpSpPr>
                <p:nvPr/>
              </p:nvGrpSpPr>
              <p:grpSpPr bwMode="auto">
                <a:xfrm>
                  <a:off x="1047" y="2243"/>
                  <a:ext cx="1725" cy="426"/>
                  <a:chOff x="813" y="1637"/>
                  <a:chExt cx="1761" cy="436"/>
                </a:xfrm>
              </p:grpSpPr>
              <p:grpSp>
                <p:nvGrpSpPr>
                  <p:cNvPr id="703" name="Group 2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13" y="1637"/>
                    <a:ext cx="1644" cy="231"/>
                    <a:chOff x="1655" y="1706"/>
                    <a:chExt cx="1644" cy="231"/>
                  </a:xfrm>
                </p:grpSpPr>
                <p:grpSp>
                  <p:nvGrpSpPr>
                    <p:cNvPr id="715" name="Group 217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1706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723" name="Oval 217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4" name="Oval 21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16" name="Oval 2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6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" name="Oval 21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1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18" name="Group 218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97" y="1706"/>
                      <a:ext cx="702" cy="231"/>
                      <a:chOff x="1791" y="1842"/>
                      <a:chExt cx="702" cy="231"/>
                    </a:xfrm>
                  </p:grpSpPr>
                  <p:grpSp>
                    <p:nvGrpSpPr>
                      <p:cNvPr id="719" name="Group 218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91" y="1842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721" name="Oval 21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2" name="Oval 21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20" name="Oval 2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62" y="1842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04" name="Group 2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30" y="1842"/>
                    <a:ext cx="1644" cy="231"/>
                    <a:chOff x="1655" y="1706"/>
                    <a:chExt cx="1644" cy="231"/>
                  </a:xfrm>
                </p:grpSpPr>
                <p:grpSp>
                  <p:nvGrpSpPr>
                    <p:cNvPr id="705" name="Group 21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55" y="1706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713" name="Oval 219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4" name="Oval 219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06" name="Oval 21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6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" name="Oval 2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1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08" name="Group 21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97" y="1706"/>
                      <a:ext cx="702" cy="231"/>
                      <a:chOff x="1791" y="1842"/>
                      <a:chExt cx="702" cy="231"/>
                    </a:xfrm>
                  </p:grpSpPr>
                  <p:grpSp>
                    <p:nvGrpSpPr>
                      <p:cNvPr id="709" name="Group 219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791" y="1842"/>
                        <a:ext cx="466" cy="231"/>
                        <a:chOff x="1655" y="1706"/>
                        <a:chExt cx="466" cy="231"/>
                      </a:xfrm>
                    </p:grpSpPr>
                    <p:sp>
                      <p:nvSpPr>
                        <p:cNvPr id="711" name="Oval 219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55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2" name="Oval 219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890" y="1706"/>
                          <a:ext cx="231" cy="231"/>
                        </a:xfrm>
                        <a:prstGeom prst="ellipse">
                          <a:avLst/>
                        </a:prstGeom>
                        <a:noFill/>
                        <a:ln w="3175">
                          <a:solidFill>
                            <a:srgbClr val="292929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10" name="Oval 21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62" y="1842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55" name="Group 2199"/>
                <p:cNvGrpSpPr>
                  <a:grpSpLocks noChangeAspect="1"/>
                </p:cNvGrpSpPr>
                <p:nvPr/>
              </p:nvGrpSpPr>
              <p:grpSpPr bwMode="auto">
                <a:xfrm>
                  <a:off x="1049" y="2643"/>
                  <a:ext cx="1610" cy="226"/>
                  <a:chOff x="1655" y="1706"/>
                  <a:chExt cx="1644" cy="231"/>
                </a:xfrm>
              </p:grpSpPr>
              <p:grpSp>
                <p:nvGrpSpPr>
                  <p:cNvPr id="693" name="Group 22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1706"/>
                    <a:ext cx="466" cy="231"/>
                    <a:chOff x="1655" y="1706"/>
                    <a:chExt cx="466" cy="231"/>
                  </a:xfrm>
                </p:grpSpPr>
                <p:sp>
                  <p:nvSpPr>
                    <p:cNvPr id="701" name="Oval 22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2" name="Oval 2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4" name="Oval 2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6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5" name="Oval 2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1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" name="Group 220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7" y="1706"/>
                    <a:ext cx="702" cy="231"/>
                    <a:chOff x="1791" y="1842"/>
                    <a:chExt cx="702" cy="231"/>
                  </a:xfrm>
                </p:grpSpPr>
                <p:grpSp>
                  <p:nvGrpSpPr>
                    <p:cNvPr id="697" name="Group 22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1842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699" name="Oval 22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0" name="Oval 22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98" name="Oval 22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2" y="1842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6" name="Group 2210"/>
                <p:cNvGrpSpPr>
                  <a:grpSpLocks noChangeAspect="1"/>
                </p:cNvGrpSpPr>
                <p:nvPr/>
              </p:nvGrpSpPr>
              <p:grpSpPr bwMode="auto">
                <a:xfrm>
                  <a:off x="1164" y="2844"/>
                  <a:ext cx="1610" cy="226"/>
                  <a:chOff x="1655" y="1706"/>
                  <a:chExt cx="1644" cy="231"/>
                </a:xfrm>
              </p:grpSpPr>
              <p:grpSp>
                <p:nvGrpSpPr>
                  <p:cNvPr id="683" name="Group 22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1706"/>
                    <a:ext cx="466" cy="231"/>
                    <a:chOff x="1655" y="1706"/>
                    <a:chExt cx="466" cy="231"/>
                  </a:xfrm>
                </p:grpSpPr>
                <p:sp>
                  <p:nvSpPr>
                    <p:cNvPr id="691" name="Oval 2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2" name="Oval 2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84" name="Oval 2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6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5" name="Oval 2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1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86" name="Group 2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7" y="1706"/>
                    <a:ext cx="702" cy="231"/>
                    <a:chOff x="1791" y="1842"/>
                    <a:chExt cx="702" cy="231"/>
                  </a:xfrm>
                </p:grpSpPr>
                <p:grpSp>
                  <p:nvGrpSpPr>
                    <p:cNvPr id="687" name="Group 22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1842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689" name="Oval 22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0" name="Oval 22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88" name="Oval 2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2" y="1842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7" name="Group 2221"/>
                <p:cNvGrpSpPr>
                  <a:grpSpLocks noChangeAspect="1"/>
                </p:cNvGrpSpPr>
                <p:nvPr/>
              </p:nvGrpSpPr>
              <p:grpSpPr bwMode="auto">
                <a:xfrm>
                  <a:off x="1048" y="3043"/>
                  <a:ext cx="1610" cy="226"/>
                  <a:chOff x="1655" y="1706"/>
                  <a:chExt cx="1644" cy="231"/>
                </a:xfrm>
              </p:grpSpPr>
              <p:grpSp>
                <p:nvGrpSpPr>
                  <p:cNvPr id="673" name="Group 222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55" y="1706"/>
                    <a:ext cx="466" cy="231"/>
                    <a:chOff x="1655" y="1706"/>
                    <a:chExt cx="466" cy="231"/>
                  </a:xfrm>
                </p:grpSpPr>
                <p:sp>
                  <p:nvSpPr>
                    <p:cNvPr id="681" name="Oval 2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55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2" name="Oval 2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90" y="1706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74" name="Oval 22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6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5" name="Oval 22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1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76" name="Group 222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597" y="1706"/>
                    <a:ext cx="702" cy="231"/>
                    <a:chOff x="1791" y="1842"/>
                    <a:chExt cx="702" cy="231"/>
                  </a:xfrm>
                </p:grpSpPr>
                <p:grpSp>
                  <p:nvGrpSpPr>
                    <p:cNvPr id="677" name="Group 22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1" y="1842"/>
                      <a:ext cx="466" cy="231"/>
                      <a:chOff x="1655" y="1706"/>
                      <a:chExt cx="466" cy="231"/>
                    </a:xfrm>
                  </p:grpSpPr>
                  <p:sp>
                    <p:nvSpPr>
                      <p:cNvPr id="679" name="Oval 22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55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0" name="Oval 22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90" y="1706"/>
                        <a:ext cx="231" cy="231"/>
                      </a:xfrm>
                      <a:prstGeom prst="ellipse">
                        <a:avLst/>
                      </a:prstGeom>
                      <a:noFill/>
                      <a:ln w="3175">
                        <a:solidFill>
                          <a:srgbClr val="29292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678" name="Oval 22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2" y="1842"/>
                      <a:ext cx="231" cy="231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rgbClr val="29292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8" name="Group 2232"/>
                <p:cNvGrpSpPr>
                  <a:grpSpLocks noChangeAspect="1"/>
                </p:cNvGrpSpPr>
                <p:nvPr/>
              </p:nvGrpSpPr>
              <p:grpSpPr bwMode="auto">
                <a:xfrm>
                  <a:off x="1163" y="3244"/>
                  <a:ext cx="456" cy="226"/>
                  <a:chOff x="1655" y="1706"/>
                  <a:chExt cx="466" cy="231"/>
                </a:xfrm>
              </p:grpSpPr>
              <p:sp>
                <p:nvSpPr>
                  <p:cNvPr id="671" name="Oval 22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2" name="Oval 22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9" name="Oval 2235"/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244"/>
                  <a:ext cx="226" cy="226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0" name="Oval 2236"/>
                <p:cNvSpPr>
                  <a:spLocks noChangeAspect="1" noChangeArrowheads="1"/>
                </p:cNvSpPr>
                <p:nvPr/>
              </p:nvSpPr>
              <p:spPr bwMode="auto">
                <a:xfrm>
                  <a:off x="1854" y="3244"/>
                  <a:ext cx="227" cy="226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1" name="Group 2237"/>
                <p:cNvGrpSpPr>
                  <a:grpSpLocks noChangeAspect="1"/>
                </p:cNvGrpSpPr>
                <p:nvPr/>
              </p:nvGrpSpPr>
              <p:grpSpPr bwMode="auto">
                <a:xfrm>
                  <a:off x="2086" y="3244"/>
                  <a:ext cx="456" cy="226"/>
                  <a:chOff x="1655" y="1706"/>
                  <a:chExt cx="466" cy="231"/>
                </a:xfrm>
              </p:grpSpPr>
              <p:sp>
                <p:nvSpPr>
                  <p:cNvPr id="669" name="Oval 22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55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0" name="Oval 22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90" y="1706"/>
                    <a:ext cx="231" cy="231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2" name="Oval 2240"/>
                <p:cNvSpPr>
                  <a:spLocks noChangeAspect="1" noChangeArrowheads="1"/>
                </p:cNvSpPr>
                <p:nvPr/>
              </p:nvSpPr>
              <p:spPr bwMode="auto">
                <a:xfrm>
                  <a:off x="2664" y="2643"/>
                  <a:ext cx="226" cy="226"/>
                </a:xfrm>
                <a:prstGeom prst="ellipse">
                  <a:avLst/>
                </a:prstGeom>
                <a:noFill/>
                <a:ln w="3175">
                  <a:solidFill>
                    <a:srgbClr val="29292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63" name="Group 2241"/>
                <p:cNvGrpSpPr>
                  <a:grpSpLocks noChangeAspect="1"/>
                </p:cNvGrpSpPr>
                <p:nvPr/>
              </p:nvGrpSpPr>
              <p:grpSpPr bwMode="auto">
                <a:xfrm>
                  <a:off x="1276" y="3445"/>
                  <a:ext cx="1150" cy="227"/>
                  <a:chOff x="1069" y="1162"/>
                  <a:chExt cx="1150" cy="227"/>
                </a:xfrm>
              </p:grpSpPr>
              <p:sp>
                <p:nvSpPr>
                  <p:cNvPr id="664" name="Oval 22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9" y="1162"/>
                    <a:ext cx="226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5" name="Oval 22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00" y="1162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6" name="Oval 22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1" y="1162"/>
                    <a:ext cx="225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7" name="Oval 22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1" y="1162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8" name="Oval 22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2" y="1162"/>
                    <a:ext cx="227" cy="227"/>
                  </a:xfrm>
                  <a:prstGeom prst="ellipse">
                    <a:avLst/>
                  </a:prstGeom>
                  <a:noFill/>
                  <a:ln w="3175">
                    <a:solidFill>
                      <a:srgbClr val="29292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5" name="AutoShape 2247"/>
            <p:cNvSpPr>
              <a:spLocks noChangeAspect="1" noChangeArrowheads="1"/>
            </p:cNvSpPr>
            <p:nvPr/>
          </p:nvSpPr>
          <p:spPr bwMode="auto">
            <a:xfrm>
              <a:off x="1920" y="2775"/>
              <a:ext cx="1206" cy="1206"/>
            </a:xfrm>
            <a:prstGeom prst="cube">
              <a:avLst>
                <a:gd name="adj" fmla="val 778"/>
              </a:avLst>
            </a:prstGeom>
            <a:solidFill>
              <a:srgbClr val="C0C0C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Oval 2260"/>
            <p:cNvSpPr>
              <a:spLocks noChangeAspect="1" noChangeArrowheads="1"/>
            </p:cNvSpPr>
            <p:nvPr/>
          </p:nvSpPr>
          <p:spPr bwMode="auto">
            <a:xfrm>
              <a:off x="3010" y="2846"/>
              <a:ext cx="39" cy="3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Oval 2261"/>
            <p:cNvSpPr>
              <a:spLocks noChangeAspect="1" noChangeArrowheads="1"/>
            </p:cNvSpPr>
            <p:nvPr/>
          </p:nvSpPr>
          <p:spPr bwMode="auto">
            <a:xfrm>
              <a:off x="1985" y="2848"/>
              <a:ext cx="40" cy="3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Oval 2262"/>
            <p:cNvSpPr>
              <a:spLocks noChangeAspect="1" noChangeArrowheads="1"/>
            </p:cNvSpPr>
            <p:nvPr/>
          </p:nvSpPr>
          <p:spPr bwMode="auto">
            <a:xfrm>
              <a:off x="1971" y="3897"/>
              <a:ext cx="38" cy="3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Oval 2263"/>
            <p:cNvSpPr>
              <a:spLocks noChangeAspect="1" noChangeArrowheads="1"/>
            </p:cNvSpPr>
            <p:nvPr/>
          </p:nvSpPr>
          <p:spPr bwMode="auto">
            <a:xfrm>
              <a:off x="3010" y="3894"/>
              <a:ext cx="38" cy="39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0" name="Group 2657"/>
            <p:cNvGrpSpPr>
              <a:grpSpLocks/>
            </p:cNvGrpSpPr>
            <p:nvPr/>
          </p:nvGrpSpPr>
          <p:grpSpPr bwMode="auto">
            <a:xfrm>
              <a:off x="2389" y="2721"/>
              <a:ext cx="270" cy="1103"/>
              <a:chOff x="3696" y="2784"/>
              <a:chExt cx="270" cy="1103"/>
            </a:xfrm>
          </p:grpSpPr>
          <p:sp>
            <p:nvSpPr>
              <p:cNvPr id="623" name="AutoShape 2558"/>
              <p:cNvSpPr>
                <a:spLocks noChangeAspect="1" noChangeArrowheads="1"/>
              </p:cNvSpPr>
              <p:nvPr/>
            </p:nvSpPr>
            <p:spPr bwMode="auto">
              <a:xfrm>
                <a:off x="3696" y="2784"/>
                <a:ext cx="270" cy="1103"/>
              </a:xfrm>
              <a:prstGeom prst="roundRect">
                <a:avLst>
                  <a:gd name="adj" fmla="val 3354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" name="Oval 2559"/>
              <p:cNvSpPr>
                <a:spLocks noChangeAspect="1" noChangeArrowheads="1"/>
              </p:cNvSpPr>
              <p:nvPr/>
            </p:nvSpPr>
            <p:spPr bwMode="auto">
              <a:xfrm>
                <a:off x="3820" y="2803"/>
                <a:ext cx="19" cy="19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" name="Oval 2560"/>
              <p:cNvSpPr>
                <a:spLocks noChangeAspect="1" noChangeArrowheads="1"/>
              </p:cNvSpPr>
              <p:nvPr/>
            </p:nvSpPr>
            <p:spPr bwMode="auto">
              <a:xfrm>
                <a:off x="3718" y="3005"/>
                <a:ext cx="50" cy="52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" name="Oval 2561"/>
              <p:cNvSpPr>
                <a:spLocks noChangeAspect="1" noChangeArrowheads="1"/>
              </p:cNvSpPr>
              <p:nvPr/>
            </p:nvSpPr>
            <p:spPr bwMode="auto">
              <a:xfrm>
                <a:off x="3731" y="3305"/>
                <a:ext cx="52" cy="48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" name="Oval 2562"/>
              <p:cNvSpPr>
                <a:spLocks noChangeAspect="1" noChangeArrowheads="1"/>
              </p:cNvSpPr>
              <p:nvPr/>
            </p:nvSpPr>
            <p:spPr bwMode="auto">
              <a:xfrm>
                <a:off x="3805" y="3287"/>
                <a:ext cx="49" cy="50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" name="Oval 2563"/>
              <p:cNvSpPr>
                <a:spLocks noChangeAspect="1" noChangeArrowheads="1"/>
              </p:cNvSpPr>
              <p:nvPr/>
            </p:nvSpPr>
            <p:spPr bwMode="auto">
              <a:xfrm>
                <a:off x="3876" y="3305"/>
                <a:ext cx="50" cy="48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" name="Oval 2564"/>
              <p:cNvSpPr>
                <a:spLocks noChangeAspect="1" noChangeArrowheads="1"/>
              </p:cNvSpPr>
              <p:nvPr/>
            </p:nvSpPr>
            <p:spPr bwMode="auto">
              <a:xfrm>
                <a:off x="3805" y="2996"/>
                <a:ext cx="49" cy="49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" name="Oval 2565"/>
              <p:cNvSpPr>
                <a:spLocks noChangeAspect="1" noChangeArrowheads="1"/>
              </p:cNvSpPr>
              <p:nvPr/>
            </p:nvSpPr>
            <p:spPr bwMode="auto">
              <a:xfrm>
                <a:off x="3889" y="3005"/>
                <a:ext cx="52" cy="49"/>
              </a:xfrm>
              <a:prstGeom prst="ellipse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" name="Oval 2567"/>
              <p:cNvSpPr>
                <a:spLocks noChangeAspect="1" noChangeArrowheads="1"/>
              </p:cNvSpPr>
              <p:nvPr/>
            </p:nvSpPr>
            <p:spPr bwMode="auto">
              <a:xfrm>
                <a:off x="3805" y="3773"/>
                <a:ext cx="49" cy="49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" name="Oval 2566"/>
              <p:cNvSpPr>
                <a:spLocks noChangeAspect="1" noChangeArrowheads="1"/>
              </p:cNvSpPr>
              <p:nvPr/>
            </p:nvSpPr>
            <p:spPr bwMode="auto">
              <a:xfrm>
                <a:off x="3805" y="3518"/>
                <a:ext cx="49" cy="49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" name="Oval 2570"/>
              <p:cNvSpPr>
                <a:spLocks noChangeAspect="1" noChangeArrowheads="1"/>
              </p:cNvSpPr>
              <p:nvPr/>
            </p:nvSpPr>
            <p:spPr bwMode="auto">
              <a:xfrm>
                <a:off x="3875" y="3495"/>
                <a:ext cx="48" cy="49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" name="Oval 2571"/>
              <p:cNvSpPr>
                <a:spLocks noChangeAspect="1" noChangeArrowheads="1"/>
              </p:cNvSpPr>
              <p:nvPr/>
            </p:nvSpPr>
            <p:spPr bwMode="auto">
              <a:xfrm>
                <a:off x="3736" y="3495"/>
                <a:ext cx="49" cy="48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" name="Oval 2572"/>
              <p:cNvSpPr>
                <a:spLocks noChangeAspect="1" noChangeArrowheads="1"/>
              </p:cNvSpPr>
              <p:nvPr/>
            </p:nvSpPr>
            <p:spPr bwMode="auto">
              <a:xfrm>
                <a:off x="3880" y="3759"/>
                <a:ext cx="49" cy="48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" name="Oval 2573"/>
              <p:cNvSpPr>
                <a:spLocks noChangeAspect="1" noChangeArrowheads="1"/>
              </p:cNvSpPr>
              <p:nvPr/>
            </p:nvSpPr>
            <p:spPr bwMode="auto">
              <a:xfrm>
                <a:off x="3728" y="3762"/>
                <a:ext cx="49" cy="48"/>
              </a:xfrm>
              <a:prstGeom prst="ellipse">
                <a:avLst/>
              </a:prstGeom>
              <a:solidFill>
                <a:srgbClr val="FF9999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1" name="Rectangle 2258"/>
            <p:cNvSpPr>
              <a:spLocks noChangeAspect="1" noChangeArrowheads="1"/>
            </p:cNvSpPr>
            <p:nvPr/>
          </p:nvSpPr>
          <p:spPr bwMode="auto">
            <a:xfrm>
              <a:off x="2655" y="2907"/>
              <a:ext cx="24" cy="31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Rectangle 2259"/>
            <p:cNvSpPr>
              <a:spLocks noChangeAspect="1" noChangeArrowheads="1"/>
            </p:cNvSpPr>
            <p:nvPr/>
          </p:nvSpPr>
          <p:spPr bwMode="auto">
            <a:xfrm>
              <a:off x="2372" y="2907"/>
              <a:ext cx="24" cy="31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" name="Text Box 2398"/>
          <p:cNvSpPr txBox="1">
            <a:spLocks noChangeArrowheads="1"/>
          </p:cNvSpPr>
          <p:nvPr/>
        </p:nvSpPr>
        <p:spPr bwMode="auto">
          <a:xfrm>
            <a:off x="299877" y="5833398"/>
            <a:ext cx="1443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/>
              <a:t>m</a:t>
            </a:r>
            <a:r>
              <a:rPr lang="en-US" sz="1400" baseline="-25000" dirty="0" err="1"/>
              <a:t>section</a:t>
            </a:r>
            <a:r>
              <a:rPr lang="ru-RU" sz="1400" baseline="-25000" dirty="0"/>
              <a:t> </a:t>
            </a:r>
            <a:r>
              <a:rPr lang="en-US" sz="1400" dirty="0"/>
              <a:t>≈ 1</a:t>
            </a:r>
            <a:r>
              <a:rPr lang="ru-RU" sz="1400" dirty="0"/>
              <a:t>11</a:t>
            </a:r>
            <a:r>
              <a:rPr lang="en-US" sz="1400" dirty="0"/>
              <a:t> kg</a:t>
            </a:r>
            <a:endParaRPr lang="ru-RU" sz="1400" dirty="0"/>
          </a:p>
        </p:txBody>
      </p:sp>
      <p:sp>
        <p:nvSpPr>
          <p:cNvPr id="735" name="Rectangle 734"/>
          <p:cNvSpPr/>
          <p:nvPr/>
        </p:nvSpPr>
        <p:spPr>
          <a:xfrm>
            <a:off x="164227" y="1484963"/>
            <a:ext cx="1329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“Quinta-M” </a:t>
            </a:r>
          </a:p>
        </p:txBody>
      </p:sp>
      <p:cxnSp>
        <p:nvCxnSpPr>
          <p:cNvPr id="736" name="Straight Arrow Connector 735"/>
          <p:cNvCxnSpPr/>
          <p:nvPr/>
        </p:nvCxnSpPr>
        <p:spPr>
          <a:xfrm flipV="1">
            <a:off x="564886" y="2304825"/>
            <a:ext cx="1333538" cy="130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" name="TextBox 736"/>
          <p:cNvSpPr txBox="1"/>
          <p:nvPr/>
        </p:nvSpPr>
        <p:spPr>
          <a:xfrm>
            <a:off x="285087" y="206963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beam</a:t>
            </a:r>
            <a:endParaRPr lang="en-US" dirty="0"/>
          </a:p>
        </p:txBody>
      </p:sp>
      <p:cxnSp>
        <p:nvCxnSpPr>
          <p:cNvPr id="3072" name="Straight Arrow Connector 3071"/>
          <p:cNvCxnSpPr>
            <a:endCxn id="83" idx="5"/>
          </p:cNvCxnSpPr>
          <p:nvPr/>
        </p:nvCxnSpPr>
        <p:spPr>
          <a:xfrm flipH="1">
            <a:off x="2418399" y="1672827"/>
            <a:ext cx="1772602" cy="4297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3657600" y="120019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cxnSp>
        <p:nvCxnSpPr>
          <p:cNvPr id="742" name="Straight Arrow Connector 741"/>
          <p:cNvCxnSpPr/>
          <p:nvPr/>
        </p:nvCxnSpPr>
        <p:spPr>
          <a:xfrm>
            <a:off x="632791" y="5525508"/>
            <a:ext cx="1971218" cy="107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3" name="TextBox 742"/>
          <p:cNvSpPr txBox="1"/>
          <p:nvPr/>
        </p:nvSpPr>
        <p:spPr>
          <a:xfrm>
            <a:off x="240038" y="514527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Irradiation schedule for December 2011 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Nuclotron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accelerator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19072"/>
              </p:ext>
            </p:extLst>
          </p:nvPr>
        </p:nvGraphicFramePr>
        <p:xfrm>
          <a:off x="595628" y="1828800"/>
          <a:ext cx="8001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9740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Setup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Deuteron kinetic energy per nucleon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Deuteron </a:t>
                      </a:r>
                      <a:r>
                        <a:rPr lang="en-US" sz="2400" dirty="0" err="1" smtClean="0"/>
                        <a:t>fluence</a:t>
                      </a:r>
                      <a:endParaRPr lang="en-US" sz="2400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GAMMA-3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0.8 </a:t>
                      </a:r>
                      <a:r>
                        <a:rPr lang="en-US" sz="2400" dirty="0" err="1" smtClean="0"/>
                        <a:t>AGeV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~1.7E13</a:t>
                      </a:r>
                      <a:endParaRPr lang="en-US" sz="2400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KVINTA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 </a:t>
                      </a:r>
                      <a:r>
                        <a:rPr lang="en-US" sz="2400" dirty="0" err="1" smtClean="0"/>
                        <a:t>AGeV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~1E13</a:t>
                      </a:r>
                      <a:endParaRPr lang="en-US" sz="2400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KVINTA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2.0 </a:t>
                      </a:r>
                      <a:r>
                        <a:rPr lang="en-US" sz="2400" dirty="0" err="1" smtClean="0"/>
                        <a:t>AGeV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~1E13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3486" y="4648200"/>
            <a:ext cx="84367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1-st</a:t>
            </a:r>
            <a:r>
              <a:rPr lang="en-US" dirty="0" smtClean="0"/>
              <a:t> set of samples has been irradiated at GAMMA-3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2-nd</a:t>
            </a:r>
            <a:r>
              <a:rPr lang="en-US" dirty="0" smtClean="0"/>
              <a:t> set of samples has been irradiated at KVINTA (in both runs, spectra were measured</a:t>
            </a:r>
          </a:p>
          <a:p>
            <a:r>
              <a:rPr lang="en-US" dirty="0" smtClean="0"/>
              <a:t>after each run</a:t>
            </a:r>
            <a:r>
              <a:rPr lang="en-US" dirty="0" smtClean="0"/>
              <a:t>), neutron </a:t>
            </a:r>
            <a:r>
              <a:rPr lang="en-US" dirty="0" err="1" smtClean="0"/>
              <a:t>fluence</a:t>
            </a:r>
            <a:r>
              <a:rPr lang="en-US" dirty="0" smtClean="0"/>
              <a:t> ~ 1-3E7 n/cm^2/s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3-rd</a:t>
            </a:r>
            <a:r>
              <a:rPr lang="en-US" dirty="0" smtClean="0"/>
              <a:t> set of samples will (hopefully) be irradiated on a </a:t>
            </a:r>
            <a:r>
              <a:rPr lang="en-US" dirty="0" err="1" smtClean="0"/>
              <a:t>Pb</a:t>
            </a:r>
            <a:r>
              <a:rPr lang="en-US" dirty="0" smtClean="0"/>
              <a:t>-Bi target irradiated by 660 MeV</a:t>
            </a:r>
          </a:p>
          <a:p>
            <a:r>
              <a:rPr lang="en-US" dirty="0" smtClean="0"/>
              <a:t>protons at </a:t>
            </a:r>
            <a:r>
              <a:rPr lang="en-US" dirty="0" err="1" smtClean="0"/>
              <a:t>Phasotron</a:t>
            </a:r>
            <a:r>
              <a:rPr lang="en-US" dirty="0" smtClean="0"/>
              <a:t> accelerator (preliminary a month later)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4-th</a:t>
            </a:r>
            <a:r>
              <a:rPr lang="en-US" dirty="0" smtClean="0"/>
              <a:t> set of samples will (hopefully) be irradiated at a reactor (0.8 MeV) at ~E17 n/cm^2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5-th</a:t>
            </a:r>
            <a:r>
              <a:rPr lang="en-US" dirty="0" smtClean="0"/>
              <a:t> set is a control one (not to be irradiated).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20390</TotalTime>
  <Words>1145</Words>
  <Application>Microsoft Office PowerPoint</Application>
  <PresentationFormat>On-screen Show (4:3)</PresentationFormat>
  <Paragraphs>290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Beam test possibilities at JINR and Fermilab  </vt:lpstr>
      <vt:lpstr>Outline</vt:lpstr>
      <vt:lpstr>Joint Institute for Nuclear Research, Dubna</vt:lpstr>
      <vt:lpstr>JINR basic facilities</vt:lpstr>
      <vt:lpstr>Nuclotron - superconducting synchrotron</vt:lpstr>
      <vt:lpstr>Why and how</vt:lpstr>
      <vt:lpstr>Samples irradiated at GAMMA-3 setup @ Nuclotron</vt:lpstr>
      <vt:lpstr>KVINTA setup at the deuteron beam</vt:lpstr>
      <vt:lpstr>Irradiation schedule for December 2011 at Nuclotron accelerator</vt:lpstr>
      <vt:lpstr>Secondary neutron spectra of Mu2e PS coils, KVINTA and GAMMA3 at 3 GeV, a Reactor</vt:lpstr>
      <vt:lpstr>Gamma-spectra of samples after two KVINTA irradiations (0.5+2.0 AGeV)</vt:lpstr>
      <vt:lpstr>Gamma-rays from Mg-27 decay. One more background.</vt:lpstr>
      <vt:lpstr>Target “GENERATOR” at Phasotron</vt:lpstr>
      <vt:lpstr>Pulsed Fast Reactor IBR-2</vt:lpstr>
      <vt:lpstr>Potential Fermilab Irradiation Facilities </vt:lpstr>
      <vt:lpstr>Meson Test Beam Primary Line</vt:lpstr>
      <vt:lpstr>Muon Test Area (MTA)</vt:lpstr>
      <vt:lpstr>Neutron Therapy Facility (NTF)</vt:lpstr>
      <vt:lpstr>ES&amp;H Instrumentation Group </vt:lpstr>
      <vt:lpstr>MI Collimator</vt:lpstr>
      <vt:lpstr>Summary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 Pronskikh x 15404N</dc:creator>
  <cp:lastModifiedBy>Vitaly Pronskikh x 15404N</cp:lastModifiedBy>
  <cp:revision>88</cp:revision>
  <dcterms:created xsi:type="dcterms:W3CDTF">2012-01-05T23:25:42Z</dcterms:created>
  <dcterms:modified xsi:type="dcterms:W3CDTF">2012-02-15T01:03:08Z</dcterms:modified>
</cp:coreProperties>
</file>