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989" r:id="rId4"/>
  </p:sldMasterIdLst>
  <p:notesMasterIdLst>
    <p:notesMasterId r:id="rId33"/>
  </p:notesMasterIdLst>
  <p:handoutMasterIdLst>
    <p:handoutMasterId r:id="rId34"/>
  </p:handoutMasterIdLst>
  <p:sldIdLst>
    <p:sldId id="270" r:id="rId5"/>
    <p:sldId id="497" r:id="rId6"/>
    <p:sldId id="543" r:id="rId7"/>
    <p:sldId id="544" r:id="rId8"/>
    <p:sldId id="539" r:id="rId9"/>
    <p:sldId id="541" r:id="rId10"/>
    <p:sldId id="556" r:id="rId11"/>
    <p:sldId id="545" r:id="rId12"/>
    <p:sldId id="546" r:id="rId13"/>
    <p:sldId id="547" r:id="rId14"/>
    <p:sldId id="557" r:id="rId15"/>
    <p:sldId id="548" r:id="rId16"/>
    <p:sldId id="506" r:id="rId17"/>
    <p:sldId id="549" r:id="rId18"/>
    <p:sldId id="550" r:id="rId19"/>
    <p:sldId id="553" r:id="rId20"/>
    <p:sldId id="516" r:id="rId21"/>
    <p:sldId id="554" r:id="rId22"/>
    <p:sldId id="551" r:id="rId23"/>
    <p:sldId id="552" r:id="rId24"/>
    <p:sldId id="555" r:id="rId25"/>
    <p:sldId id="534" r:id="rId26"/>
    <p:sldId id="536" r:id="rId27"/>
    <p:sldId id="532" r:id="rId28"/>
    <p:sldId id="538" r:id="rId29"/>
    <p:sldId id="529" r:id="rId30"/>
    <p:sldId id="528" r:id="rId31"/>
    <p:sldId id="527" r:id="rId32"/>
  </p:sldIdLst>
  <p:sldSz cx="9144000" cy="6858000" type="screen4x3"/>
  <p:notesSz cx="6997700" cy="9271000"/>
  <p:embeddedFontLst>
    <p:embeddedFont>
      <p:font typeface="ＭＳ Ｐゴシック" pitchFamily="34" charset="-128"/>
      <p:regular r:id="rId35"/>
    </p:embeddedFont>
    <p:embeddedFont>
      <p:font typeface="Helvetica" pitchFamily="34" charset="0"/>
      <p:regular r:id="rId36"/>
      <p:bold r:id="rId37"/>
      <p:italic r:id="rId38"/>
      <p:boldItalic r:id="rId39"/>
    </p:embeddedFont>
    <p:embeddedFont>
      <p:font typeface="Arial Unicode MS" pitchFamily="34" charset="-128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algn="l" defTabSz="45699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6996" algn="l" defTabSz="45699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3993" algn="l" defTabSz="45699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0987" algn="l" defTabSz="45699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7985" algn="l" defTabSz="45699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4982" algn="l" defTabSz="91399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1980" algn="l" defTabSz="91399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8975" algn="l" defTabSz="91399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5971" algn="l" defTabSz="91399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33"/>
    <a:srgbClr val="549046"/>
    <a:srgbClr val="064308"/>
    <a:srgbClr val="FFFF99"/>
    <a:srgbClr val="0F0C8F"/>
    <a:srgbClr val="CC0000"/>
    <a:srgbClr val="FFAE1A"/>
    <a:srgbClr val="A500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8" autoAdjust="0"/>
    <p:restoredTop sz="99031" autoAdjust="0"/>
  </p:normalViewPr>
  <p:slideViewPr>
    <p:cSldViewPr snapToGrid="0">
      <p:cViewPr varScale="1">
        <p:scale>
          <a:sx n="82" d="100"/>
          <a:sy n="82" d="100"/>
        </p:scale>
        <p:origin x="-45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2916" y="-96"/>
      </p:cViewPr>
      <p:guideLst>
        <p:guide orient="horz" pos="2919"/>
        <p:guide pos="22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154901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2/14/2012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23809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699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619" indent="-285623" algn="l" defTabSz="45699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490" indent="-228499" algn="l" defTabSz="45699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487" indent="-228499" algn="l" defTabSz="45699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6485" indent="-228499" algn="l" defTabSz="45699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4982" algn="l" defTabSz="456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80" algn="l" defTabSz="456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75" algn="l" defTabSz="456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71" algn="l" defTabSz="4569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532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9977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404" y="4404360"/>
            <a:ext cx="5596892" cy="417163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691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7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08" tIns="43204" rIns="86408" bIns="43204">
            <a:spAutoFit/>
          </a:bodyPr>
          <a:lstStyle/>
          <a:p>
            <a:pPr defTabSz="456791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042" indent="0" algn="ctr">
              <a:buNone/>
              <a:defRPr/>
            </a:lvl2pPr>
            <a:lvl3pPr marL="864084" indent="0" algn="ctr">
              <a:buNone/>
              <a:defRPr/>
            </a:lvl3pPr>
            <a:lvl4pPr marL="1296124" indent="0" algn="ctr">
              <a:buNone/>
              <a:defRPr/>
            </a:lvl4pPr>
            <a:lvl5pPr marL="1728168" indent="0" algn="ctr">
              <a:buNone/>
              <a:defRPr/>
            </a:lvl5pPr>
            <a:lvl6pPr marL="2160210" indent="0" algn="ctr">
              <a:buNone/>
              <a:defRPr/>
            </a:lvl6pPr>
            <a:lvl7pPr marL="2592250" indent="0" algn="ctr">
              <a:buNone/>
              <a:defRPr/>
            </a:lvl7pPr>
            <a:lvl8pPr marL="3024292" indent="0" algn="ctr">
              <a:buNone/>
              <a:defRPr/>
            </a:lvl8pPr>
            <a:lvl9pPr marL="345633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36" tIns="22415" rIns="56036" bIns="2241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3"/>
            <a:ext cx="9144000" cy="364289"/>
          </a:xfrm>
          <a:prstGeom prst="rect">
            <a:avLst/>
          </a:prstGeom>
          <a:noFill/>
        </p:spPr>
        <p:txBody>
          <a:bodyPr wrap="square" lIns="86447" tIns="43223" rIns="86447" bIns="43223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DE-SC0000661.</a:t>
            </a:r>
          </a:p>
          <a:p>
            <a:pPr algn="ctr"/>
            <a:r>
              <a:rPr lang="en-US" sz="90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1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82" y="1320111"/>
            <a:ext cx="7864929" cy="341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8"/>
            <a:ext cx="9144000" cy="369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1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82" y="1320111"/>
            <a:ext cx="7864929" cy="341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8"/>
            <a:ext cx="9144000" cy="369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71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1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82" y="1320111"/>
            <a:ext cx="7864929" cy="341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8"/>
            <a:ext cx="9144000" cy="369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1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82" y="1320111"/>
            <a:ext cx="7864929" cy="341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8"/>
            <a:ext cx="9144000" cy="369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5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11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5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1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2" y="1320111"/>
            <a:ext cx="7864929" cy="341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8"/>
            <a:ext cx="9144000" cy="369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2" y="1320111"/>
            <a:ext cx="7864929" cy="341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8"/>
            <a:ext cx="9144000" cy="369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14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2" y="1320111"/>
            <a:ext cx="7864929" cy="341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8"/>
            <a:ext cx="9144000" cy="3692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32" tIns="45666" rIns="91332" bIns="45666">
            <a:spAutoFit/>
          </a:bodyPr>
          <a:lstStyle/>
          <a:p>
            <a:pPr defTabSz="456791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E543906-16D3-4B1F-A4DE-E132643E3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8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30" y="1320803"/>
            <a:ext cx="7864475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4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63368"/>
            <a:ext cx="8991600" cy="476563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30" y="6356355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5"/>
            <a:ext cx="609600" cy="365125"/>
          </a:xfrm>
          <a:prstGeom prst="rect">
            <a:avLst/>
          </a:prstGeom>
        </p:spPr>
        <p:txBody>
          <a:bodyPr vert="horz" lIns="0" tIns="0" rIns="0" bIns="45700" rtlCol="0" anchor="b"/>
          <a:lstStyle>
            <a:lvl1pPr algn="r" defTabSz="456996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1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51" tIns="22421" rIns="56051" bIns="2242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1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5" y="6356450"/>
            <a:ext cx="4241321" cy="364628"/>
          </a:xfrm>
          <a:prstGeom prst="rect">
            <a:avLst/>
          </a:prstGeom>
        </p:spPr>
        <p:txBody>
          <a:bodyPr lIns="0" tIns="45691" rIns="0" bIns="45691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691" rIns="0" bIns="45691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83" r:id="rId9"/>
  </p:sldLayoutIdLst>
  <p:hf hdr="0" dt="0"/>
  <p:txStyles>
    <p:titleStyle>
      <a:lvl1pPr algn="ctr" defTabSz="8029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29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29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29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29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6832" algn="ctr" defTabSz="80739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3668" algn="ctr" defTabSz="80739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0497" algn="ctr" defTabSz="80739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7333" algn="ctr" defTabSz="80739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098" indent="-180098" algn="l" defTabSz="802937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196" indent="-151582" algn="l" defTabSz="802937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319" indent="-160587" algn="l" defTabSz="802937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7894" indent="-133572" algn="l" defTabSz="802937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545" indent="-180098" algn="l" defTabSz="802937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2303" indent="-150692" algn="l" defTabSz="80739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79138" indent="-150692" algn="l" defTabSz="80739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5973" indent="-150692" algn="l" defTabSz="80739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2805" indent="-150692" algn="l" defTabSz="80739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2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8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97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33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68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03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34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68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523999" y="4071938"/>
            <a:ext cx="6308785" cy="1143000"/>
          </a:xfrm>
        </p:spPr>
        <p:txBody>
          <a:bodyPr/>
          <a:lstStyle/>
          <a:p>
            <a:r>
              <a:rPr lang="en-US" dirty="0" smtClean="0"/>
              <a:t>Roger Roberts, Dali Georgobiani, </a:t>
            </a:r>
            <a:r>
              <a:rPr lang="en-US" dirty="0" err="1" smtClean="0"/>
              <a:t>Reg</a:t>
            </a:r>
            <a:r>
              <a:rPr lang="en-US" dirty="0" smtClean="0"/>
              <a:t> </a:t>
            </a:r>
            <a:r>
              <a:rPr lang="en-US" dirty="0" err="1" smtClean="0"/>
              <a:t>Ronningen</a:t>
            </a:r>
            <a:endParaRPr lang="en-US" dirty="0" smtClean="0"/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1438" y="2713969"/>
            <a:ext cx="9001124" cy="1345239"/>
          </a:xfrm>
        </p:spPr>
        <p:txBody>
          <a:bodyPr/>
          <a:lstStyle/>
          <a:p>
            <a:r>
              <a:rPr lang="en-US" dirty="0" smtClean="0"/>
              <a:t>FRIB </a:t>
            </a:r>
            <a:r>
              <a:rPr lang="en-US" dirty="0" err="1" smtClean="0"/>
              <a:t>Preseparator</a:t>
            </a:r>
            <a:r>
              <a:rPr lang="en-US" dirty="0" smtClean="0"/>
              <a:t> Radiation Environment and Superconducting Magnet Lifetime Estimates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925" b="11597"/>
          <a:stretch/>
        </p:blipFill>
        <p:spPr bwMode="auto">
          <a:xfrm>
            <a:off x="287490" y="2238375"/>
            <a:ext cx="3819369" cy="363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700" dirty="0"/>
              <a:t>Example: </a:t>
            </a:r>
            <a:r>
              <a:rPr lang="en-US" sz="1700" baseline="30000" dirty="0"/>
              <a:t>132</a:t>
            </a:r>
            <a:r>
              <a:rPr lang="en-US" sz="1700" dirty="0"/>
              <a:t>Sn fragment distributions for </a:t>
            </a:r>
            <a:r>
              <a:rPr lang="en-US" sz="1700" baseline="30000" dirty="0"/>
              <a:t>238</a:t>
            </a:r>
            <a:r>
              <a:rPr lang="en-US" sz="1700" dirty="0"/>
              <a:t>U + C fission</a:t>
            </a:r>
          </a:p>
          <a:p>
            <a:pPr>
              <a:spcBef>
                <a:spcPts val="568"/>
              </a:spcBef>
            </a:pPr>
            <a:r>
              <a:rPr lang="en-US" sz="1700" dirty="0"/>
              <a:t>Beam and fragments are in close proximity</a:t>
            </a:r>
          </a:p>
          <a:p>
            <a:pPr lvl="1"/>
            <a:r>
              <a:rPr lang="en-US" sz="1700" dirty="0"/>
              <a:t>5 charge states, most restrictive “spot” sizes </a:t>
            </a:r>
            <a:r>
              <a:rPr lang="el-GR" sz="1700" dirty="0"/>
              <a:t>σ</a:t>
            </a:r>
            <a:r>
              <a:rPr lang="en-US" sz="1700" baseline="-25000" dirty="0"/>
              <a:t>x</a:t>
            </a:r>
            <a:r>
              <a:rPr lang="en-US" sz="1700" dirty="0"/>
              <a:t> ≈ 2.3 mm,  </a:t>
            </a:r>
            <a:r>
              <a:rPr lang="el-GR" sz="1700" dirty="0"/>
              <a:t>σ</a:t>
            </a:r>
            <a:r>
              <a:rPr lang="en-US" sz="1700" baseline="-25000" dirty="0"/>
              <a:t>y</a:t>
            </a:r>
            <a:r>
              <a:rPr lang="en-US" sz="1700" dirty="0"/>
              <a:t> ≈ 0.7 mm</a:t>
            </a:r>
          </a:p>
          <a:p>
            <a:pPr>
              <a:spcBef>
                <a:spcPts val="568"/>
              </a:spcBef>
            </a:pPr>
            <a:r>
              <a:rPr lang="en-US" sz="1700" dirty="0"/>
              <a:t>Other beam/fragment combinations will be distributed differently</a:t>
            </a:r>
          </a:p>
          <a:p>
            <a:endParaRPr lang="en-US" sz="1700" dirty="0"/>
          </a:p>
        </p:txBody>
      </p:sp>
      <p:sp>
        <p:nvSpPr>
          <p:cNvPr id="1638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 Distribution of Beam and Fragments on Dump Depends on Fragment Selection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D30A2C6D-39BC-4576-856C-8743CF76CCF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2020" y="2907971"/>
            <a:ext cx="1089435" cy="6721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900" dirty="0">
                <a:solidFill>
                  <a:schemeClr val="tx1"/>
                </a:solidFill>
              </a:rPr>
              <a:t>Drum Dump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5317" y="2735528"/>
            <a:ext cx="1089435" cy="5482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Fragment </a:t>
            </a:r>
            <a:r>
              <a:rPr lang="en-US" sz="1500" dirty="0" smtClean="0">
                <a:solidFill>
                  <a:schemeClr val="tx1"/>
                </a:solidFill>
              </a:rPr>
              <a:t>Catcher</a:t>
            </a:r>
            <a:endParaRPr lang="en-US" sz="1500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63459" y="4730002"/>
            <a:ext cx="977930" cy="1139779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463459" y="2735528"/>
            <a:ext cx="977930" cy="993187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Z:\My Documents\MSOffice Files\Word\FRIB\June10Review\132SnFragments238U_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22854" y="2571751"/>
            <a:ext cx="4651121" cy="355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416853" y="4983401"/>
            <a:ext cx="1089435" cy="5482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Fragment </a:t>
            </a:r>
            <a:r>
              <a:rPr lang="en-US" sz="1500" dirty="0" smtClean="0">
                <a:solidFill>
                  <a:schemeClr val="tx1"/>
                </a:solidFill>
              </a:rPr>
              <a:t>Catcher</a:t>
            </a:r>
            <a:endParaRPr 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07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754"/>
    </mc:Choice>
    <mc:Fallback>
      <p:transition spd="slow" advTm="5075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2667000" cy="5027414"/>
          </a:xfrm>
        </p:spPr>
        <p:txBody>
          <a:bodyPr/>
          <a:lstStyle/>
          <a:p>
            <a:r>
              <a:rPr lang="en-US" dirty="0" smtClean="0"/>
              <a:t>600 </a:t>
            </a:r>
            <a:r>
              <a:rPr lang="en-US" dirty="0" err="1" smtClean="0"/>
              <a:t>MeV</a:t>
            </a:r>
            <a:r>
              <a:rPr lang="en-US" dirty="0" smtClean="0"/>
              <a:t>/u Si + </a:t>
            </a:r>
            <a:r>
              <a:rPr lang="en-US" dirty="0" smtClean="0"/>
              <a:t>Cu</a:t>
            </a:r>
          </a:p>
          <a:p>
            <a:r>
              <a:rPr lang="en-US" sz="1400" dirty="0" smtClean="0"/>
              <a:t>HIMAC (NIRS, Chiba, Japan)</a:t>
            </a:r>
          </a:p>
          <a:p>
            <a:r>
              <a:rPr lang="en-US" sz="1400" dirty="0" smtClean="0"/>
              <a:t>L</a:t>
            </a:r>
            <a:r>
              <a:rPr lang="en-US" sz="1400" dirty="0" smtClean="0"/>
              <a:t>. Heilbronn, C. J. </a:t>
            </a:r>
            <a:r>
              <a:rPr lang="en-US" sz="1400" dirty="0" err="1" smtClean="0"/>
              <a:t>Zeitlin</a:t>
            </a:r>
            <a:r>
              <a:rPr lang="en-US" sz="1400" dirty="0" smtClean="0"/>
              <a:t>, Y. Iwata, T. Murakami, H. Iwase, T. Nakamura, T. </a:t>
            </a:r>
            <a:r>
              <a:rPr lang="en-US" sz="1400" dirty="0" err="1" smtClean="0"/>
              <a:t>Nunomiya</a:t>
            </a:r>
            <a:r>
              <a:rPr lang="en-US" sz="1400" dirty="0" smtClean="0"/>
              <a:t>, H. Sato, H. </a:t>
            </a:r>
            <a:r>
              <a:rPr lang="en-US" sz="1400" dirty="0" err="1" smtClean="0"/>
              <a:t>Yashima</a:t>
            </a:r>
            <a:r>
              <a:rPr lang="en-US" sz="1400" dirty="0" smtClean="0"/>
              <a:t>, R.M. </a:t>
            </a:r>
            <a:r>
              <a:rPr lang="en-US" sz="1400" dirty="0" err="1" smtClean="0"/>
              <a:t>Ronningen</a:t>
            </a:r>
            <a:r>
              <a:rPr lang="en-US" sz="1400" dirty="0" smtClean="0"/>
              <a:t>, and K. </a:t>
            </a:r>
            <a:r>
              <a:rPr lang="en-US" sz="1400" dirty="0" err="1" smtClean="0"/>
              <a:t>Ieki</a:t>
            </a:r>
            <a:r>
              <a:rPr lang="en-US" sz="1400" dirty="0" smtClean="0"/>
              <a:t>, “Secondary neutron-production cross sections from heavy-ion interactions between 230 and 600 </a:t>
            </a:r>
            <a:r>
              <a:rPr lang="en-US" sz="1400" dirty="0" err="1" smtClean="0"/>
              <a:t>MeV</a:t>
            </a:r>
            <a:r>
              <a:rPr lang="en-US" sz="1400" dirty="0" smtClean="0"/>
              <a:t>/nucleon”, </a:t>
            </a:r>
            <a:r>
              <a:rPr lang="en-US" sz="1400" dirty="0" err="1" smtClean="0"/>
              <a:t>Nucl</a:t>
            </a:r>
            <a:r>
              <a:rPr lang="en-US" sz="1400" dirty="0" smtClean="0"/>
              <a:t>. Sci. and Eng., 157, pp. 142-158(2007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For thick-target yields, see:</a:t>
            </a:r>
          </a:p>
          <a:p>
            <a:pPr lvl="1"/>
            <a:r>
              <a:rPr lang="en-US" sz="1200" dirty="0" smtClean="0"/>
              <a:t>T</a:t>
            </a:r>
            <a:r>
              <a:rPr lang="en-US" sz="1200" dirty="0" smtClean="0"/>
              <a:t>. Kurosawa et al., “Neutron yield from thick C, Al, Cu and </a:t>
            </a:r>
            <a:r>
              <a:rPr lang="en-US" sz="1200" dirty="0" err="1" smtClean="0"/>
              <a:t>Pb</a:t>
            </a:r>
            <a:r>
              <a:rPr lang="en-US" sz="1200" dirty="0" smtClean="0"/>
              <a:t> targets bombarded by 400 </a:t>
            </a:r>
            <a:r>
              <a:rPr lang="en-US" sz="1200" dirty="0" err="1" smtClean="0"/>
              <a:t>MeV</a:t>
            </a:r>
            <a:r>
              <a:rPr lang="en-US" sz="1200" dirty="0" smtClean="0"/>
              <a:t>/nucleon </a:t>
            </a:r>
            <a:r>
              <a:rPr lang="en-US" sz="1200" dirty="0" err="1" smtClean="0"/>
              <a:t>Ar</a:t>
            </a:r>
            <a:r>
              <a:rPr lang="en-US" sz="1200" dirty="0" smtClean="0"/>
              <a:t>, Fe, </a:t>
            </a:r>
            <a:r>
              <a:rPr lang="en-US" sz="1200" dirty="0" err="1" smtClean="0"/>
              <a:t>Xe</a:t>
            </a:r>
            <a:r>
              <a:rPr lang="en-US" sz="1200" dirty="0" smtClean="0"/>
              <a:t>, and 800 </a:t>
            </a:r>
            <a:r>
              <a:rPr lang="en-US" sz="1200" dirty="0" err="1" smtClean="0"/>
              <a:t>MeV</a:t>
            </a:r>
            <a:r>
              <a:rPr lang="en-US" sz="1200" dirty="0" smtClean="0"/>
              <a:t>/nucleon Si ions,” Phys. Rev. C, 62, 044615 (</a:t>
            </a:r>
            <a:r>
              <a:rPr lang="en-US" sz="1200" dirty="0" smtClean="0"/>
              <a:t>2000)</a:t>
            </a:r>
          </a:p>
          <a:p>
            <a:endParaRPr lang="en-US" sz="1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82"/>
            <a:ext cx="8991600" cy="911927"/>
          </a:xfrm>
        </p:spPr>
        <p:txBody>
          <a:bodyPr/>
          <a:lstStyle/>
          <a:p>
            <a:r>
              <a:rPr lang="en-US" dirty="0" smtClean="0"/>
              <a:t>Neutron Production Cross Sections in Heavy Ion Reactions - 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71192" y="1427583"/>
            <a:ext cx="6018245" cy="4711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:\My Documents\MSOffice Files\Word\FRIB\Calc Note Drafts\Soil_Groundwater_Target_Building\Screen Shot 2012-02-01 at 1.44.42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452" y="1380931"/>
            <a:ext cx="4143935" cy="25593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199" y="1067100"/>
            <a:ext cx="3506756" cy="873667"/>
          </a:xfrm>
        </p:spPr>
        <p:txBody>
          <a:bodyPr/>
          <a:lstStyle/>
          <a:p>
            <a:r>
              <a:rPr lang="en-US" dirty="0" smtClean="0"/>
              <a:t>400 kW, 637 </a:t>
            </a:r>
            <a:r>
              <a:rPr lang="en-US" dirty="0" err="1" smtClean="0"/>
              <a:t>MeV</a:t>
            </a:r>
            <a:r>
              <a:rPr lang="en-US" dirty="0" smtClean="0"/>
              <a:t>/u </a:t>
            </a:r>
            <a:r>
              <a:rPr lang="en-US" baseline="30000" dirty="0" smtClean="0"/>
              <a:t>18</a:t>
            </a:r>
            <a:r>
              <a:rPr lang="en-US" dirty="0"/>
              <a:t>O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of Soil, Groundwater Activation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H:\My Documents\MSOffice Files\Word\FRIB\Calc Note Drafts\Soil_Groundwater_Target_Building\Screen Shot 2012-02-01 at 1.44.02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0020" y="1231642"/>
            <a:ext cx="3842012" cy="269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\\intranet.nscl.msu.edu\files\user\ronninge\My Documents\MSOffice Files\Word\FRIB\Calc Note Drafts\Soil_Groundwater_Target_Building\gw1_03Feb1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2601" y="4105469"/>
            <a:ext cx="4085399" cy="210312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961052" y="3247052"/>
            <a:ext cx="334578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Beam and Fragments with Z&gt;1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88934" y="1042850"/>
            <a:ext cx="445506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Neutron Flux Density (to 2x10</a:t>
            </a:r>
            <a:r>
              <a:rPr lang="en-US" baseline="30000" dirty="0" smtClean="0"/>
              <a:t>13</a:t>
            </a:r>
            <a:r>
              <a:rPr lang="en-US" dirty="0" smtClean="0"/>
              <a:t> n/cm</a:t>
            </a:r>
            <a:r>
              <a:rPr lang="en-US" baseline="30000" dirty="0" smtClean="0"/>
              <a:t>2</a:t>
            </a:r>
            <a:r>
              <a:rPr lang="en-US" dirty="0" smtClean="0"/>
              <a:t>-s)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1441" y="4070012"/>
            <a:ext cx="268224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Star Density Production Rate in Soil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53101" y="3201332"/>
            <a:ext cx="57911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64781" y="3384212"/>
            <a:ext cx="111251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Concrete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52261" y="3452792"/>
            <a:ext cx="73151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Steel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338060" y="2766060"/>
            <a:ext cx="160020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7924800" y="3185160"/>
            <a:ext cx="297180" cy="274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922520" y="3730684"/>
            <a:ext cx="3299461" cy="536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858000" y="2659380"/>
            <a:ext cx="1333500" cy="807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8221981" y="2827020"/>
            <a:ext cx="289559" cy="641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585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 idx="4294967295"/>
          </p:nvPr>
        </p:nvSpPr>
        <p:spPr>
          <a:xfrm>
            <a:off x="115888" y="26988"/>
            <a:ext cx="8991600" cy="901700"/>
          </a:xfrm>
        </p:spPr>
        <p:txBody>
          <a:bodyPr lIns="55951" tIns="22381" rIns="55951" bIns="22381"/>
          <a:lstStyle/>
          <a:p>
            <a:pPr defTabSz="846138" eaLnBrk="1" hangingPunct="1"/>
            <a:r>
              <a:rPr lang="en-US" smtClean="0"/>
              <a:t>Codes are Benchmarked, Validated for Calculations Critical to Design</a:t>
            </a:r>
          </a:p>
        </p:txBody>
      </p:sp>
      <p:sp>
        <p:nvSpPr>
          <p:cNvPr id="21509" name="Content Placeholder 1"/>
          <p:cNvSpPr>
            <a:spLocks noGrp="1"/>
          </p:cNvSpPr>
          <p:nvPr>
            <p:ph idx="4294967295"/>
          </p:nvPr>
        </p:nvSpPr>
        <p:spPr>
          <a:xfrm>
            <a:off x="0" y="1016195"/>
            <a:ext cx="3704253" cy="3097213"/>
          </a:xfrm>
        </p:spPr>
        <p:txBody>
          <a:bodyPr/>
          <a:lstStyle/>
          <a:p>
            <a:pPr marL="188913" indent="-188913" defTabSz="846138" eaLnBrk="1" hangingPunct="1"/>
            <a:r>
              <a:rPr lang="en-US" sz="1500" dirty="0" smtClean="0"/>
              <a:t>Benchmark study performed for 400 kW 433 MeV/u </a:t>
            </a:r>
            <a:r>
              <a:rPr lang="en-US" sz="1500" baseline="30000" dirty="0" smtClean="0"/>
              <a:t>18</a:t>
            </a:r>
            <a:r>
              <a:rPr lang="en-US" sz="1500" dirty="0" smtClean="0"/>
              <a:t>O beam</a:t>
            </a:r>
          </a:p>
          <a:p>
            <a:pPr marL="382588" lvl="1" indent="-158750" defTabSz="846138" eaLnBrk="1" hangingPunct="1"/>
            <a:r>
              <a:rPr lang="en-US" sz="1300" dirty="0" smtClean="0"/>
              <a:t>Upgrade energy</a:t>
            </a:r>
          </a:p>
          <a:p>
            <a:pPr marL="382588" lvl="1" indent="-158750" defTabSz="846138" eaLnBrk="1" hangingPunct="1"/>
            <a:r>
              <a:rPr lang="en-US" sz="1300" dirty="0" smtClean="0"/>
              <a:t>Energy of beam is at beam dump</a:t>
            </a:r>
          </a:p>
          <a:p>
            <a:pPr marL="188913" indent="-188913" defTabSz="846138" eaLnBrk="1" hangingPunct="1">
              <a:spcBef>
                <a:spcPts val="600"/>
              </a:spcBef>
            </a:pPr>
            <a:r>
              <a:rPr lang="en-US" sz="1500" dirty="0" smtClean="0"/>
              <a:t>Purpose was to benchmark MCNPX (used for target building shield analysis) against MARS15 (used for </a:t>
            </a:r>
            <a:r>
              <a:rPr lang="en-US" sz="1500" dirty="0" err="1" smtClean="0"/>
              <a:t>linac</a:t>
            </a:r>
            <a:r>
              <a:rPr lang="en-US" sz="1500" dirty="0" smtClean="0"/>
              <a:t> shield analysis)</a:t>
            </a:r>
          </a:p>
          <a:p>
            <a:pPr marL="188913" indent="-188913" defTabSz="846138" eaLnBrk="1" hangingPunct="1">
              <a:spcBef>
                <a:spcPts val="600"/>
              </a:spcBef>
            </a:pPr>
            <a:r>
              <a:rPr lang="en-US" sz="1500" dirty="0" smtClean="0"/>
              <a:t>Problem with MCNPX 2.6.0 – has not been used in analyses when transporting heavy ions - </a:t>
            </a:r>
            <a:r>
              <a:rPr lang="en-US" sz="900" dirty="0" err="1" smtClean="0"/>
              <a:t>Stepan</a:t>
            </a:r>
            <a:r>
              <a:rPr lang="en-US" sz="900" dirty="0" smtClean="0"/>
              <a:t> G. </a:t>
            </a:r>
            <a:r>
              <a:rPr lang="en-US" sz="900" dirty="0" err="1" smtClean="0"/>
              <a:t>Mashnik</a:t>
            </a:r>
            <a:r>
              <a:rPr lang="en-US" sz="900" dirty="0" smtClean="0"/>
              <a:t>, “Validation and Verification of MCNP6 Against Intermediate and High-Energy Experimental Data and Results by Other Codes, International Conference on Mathematics and Computational Methods Applied to Nuclear Science and Engineering (M&amp;C 2011), Rio de Janeiro, RJ, Brazil, May 8-12, 2011.</a:t>
            </a:r>
            <a:endParaRPr lang="en-US" sz="1200" dirty="0" smtClean="0"/>
          </a:p>
          <a:p>
            <a:pPr marL="188913" indent="-188913" defTabSz="846138" eaLnBrk="1" hangingPunct="1"/>
            <a:endParaRPr lang="en-US" sz="1800" dirty="0" smtClean="0"/>
          </a:p>
          <a:p>
            <a:pPr marL="188913" indent="-188913" defTabSz="846138" eaLnBrk="1" hangingPunct="1"/>
            <a:endParaRPr lang="en-US" sz="1800" dirty="0" smtClean="0"/>
          </a:p>
          <a:p>
            <a:pPr marL="188913" indent="-188913" defTabSz="846138" eaLnBrk="1" hangingPunct="1">
              <a:buFont typeface="Wingdings" pitchFamily="2" charset="2"/>
              <a:buNone/>
            </a:pPr>
            <a:endParaRPr lang="en-US" sz="1800" dirty="0" smtClean="0"/>
          </a:p>
          <a:p>
            <a:pPr marL="188913" indent="-188913" defTabSz="846138" eaLnBrk="1" hangingPunct="1">
              <a:buFont typeface="Wingdings" pitchFamily="2" charset="2"/>
              <a:buNone/>
            </a:pPr>
            <a:endParaRPr lang="en-US" sz="1800" dirty="0" smtClean="0"/>
          </a:p>
        </p:txBody>
      </p:sp>
      <p:pic>
        <p:nvPicPr>
          <p:cNvPr id="215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5139" y="1020957"/>
            <a:ext cx="2509838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950" y="923115"/>
            <a:ext cx="281305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5" descr="star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0" t="2400" r="7500" b="2400"/>
          <a:stretch>
            <a:fillRect/>
          </a:stretch>
        </p:blipFill>
        <p:spPr bwMode="auto">
          <a:xfrm>
            <a:off x="0" y="4103753"/>
            <a:ext cx="246697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" descr="I:\projects\phits\Groundwater_Preseparator\Target Building\15Nov11\stars5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0" t="2400" r="9750" b="2400"/>
          <a:stretch>
            <a:fillRect/>
          </a:stretch>
        </p:blipFill>
        <p:spPr bwMode="auto">
          <a:xfrm>
            <a:off x="2557268" y="4092640"/>
            <a:ext cx="300672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2" descr="I:\projects\phits\Benchmark\MCNP6\CompareCodes_5de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59" t="9840" r="13208" b="4919"/>
          <a:stretch>
            <a:fillRect/>
          </a:stretch>
        </p:blipFill>
        <p:spPr bwMode="auto">
          <a:xfrm>
            <a:off x="5553075" y="3614738"/>
            <a:ext cx="3482975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Box 15"/>
          <p:cNvSpPr txBox="1">
            <a:spLocks noChangeArrowheads="1"/>
          </p:cNvSpPr>
          <p:nvPr/>
        </p:nvSpPr>
        <p:spPr bwMode="auto">
          <a:xfrm>
            <a:off x="4723785" y="830651"/>
            <a:ext cx="7604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54" tIns="43177" rIns="86354" bIns="43177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700" dirty="0">
                <a:latin typeface="Helvetica" pitchFamily="34" charset="0"/>
              </a:rPr>
              <a:t>Model</a:t>
            </a:r>
          </a:p>
        </p:txBody>
      </p:sp>
      <p:sp>
        <p:nvSpPr>
          <p:cNvPr id="21516" name="TextBox 16"/>
          <p:cNvSpPr txBox="1">
            <a:spLocks noChangeArrowheads="1"/>
          </p:cNvSpPr>
          <p:nvPr/>
        </p:nvSpPr>
        <p:spPr bwMode="auto">
          <a:xfrm>
            <a:off x="7942263" y="1049338"/>
            <a:ext cx="103663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54" tIns="43177" rIns="86354" bIns="43177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700">
                <a:latin typeface="Helvetica" pitchFamily="34" charset="0"/>
              </a:rPr>
              <a:t>MARS15</a:t>
            </a:r>
          </a:p>
        </p:txBody>
      </p:sp>
      <p:sp>
        <p:nvSpPr>
          <p:cNvPr id="21517" name="TextBox 17"/>
          <p:cNvSpPr txBox="1">
            <a:spLocks noChangeArrowheads="1"/>
          </p:cNvSpPr>
          <p:nvPr/>
        </p:nvSpPr>
        <p:spPr bwMode="auto">
          <a:xfrm>
            <a:off x="377825" y="4029075"/>
            <a:ext cx="143351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54" tIns="43177" rIns="86354" bIns="43177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700" dirty="0">
                <a:solidFill>
                  <a:schemeClr val="bg1"/>
                </a:solidFill>
                <a:latin typeface="Helvetica" pitchFamily="34" charset="0"/>
              </a:rPr>
              <a:t>MCNPX2.6.0</a:t>
            </a:r>
          </a:p>
        </p:txBody>
      </p:sp>
      <p:sp>
        <p:nvSpPr>
          <p:cNvPr id="21518" name="TextBox 18"/>
          <p:cNvSpPr txBox="1">
            <a:spLocks noChangeArrowheads="1"/>
          </p:cNvSpPr>
          <p:nvPr/>
        </p:nvSpPr>
        <p:spPr bwMode="auto">
          <a:xfrm>
            <a:off x="2960688" y="4024313"/>
            <a:ext cx="13731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54" tIns="43177" rIns="86354" bIns="43177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700">
                <a:solidFill>
                  <a:schemeClr val="bg1"/>
                </a:solidFill>
                <a:latin typeface="Helvetica" pitchFamily="34" charset="0"/>
              </a:rPr>
              <a:t>MCNPX2.7e</a:t>
            </a:r>
          </a:p>
        </p:txBody>
      </p:sp>
      <p:sp>
        <p:nvSpPr>
          <p:cNvPr id="21519" name="TextBox 14"/>
          <p:cNvSpPr txBox="1">
            <a:spLocks noChangeArrowheads="1"/>
          </p:cNvSpPr>
          <p:nvPr/>
        </p:nvSpPr>
        <p:spPr bwMode="auto">
          <a:xfrm>
            <a:off x="6091634" y="5678488"/>
            <a:ext cx="2132013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54" tIns="43177" rIns="86354" bIns="43177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300" dirty="0">
                <a:solidFill>
                  <a:srgbClr val="B81414"/>
                </a:solidFill>
                <a:latin typeface="Helvetica" pitchFamily="34" charset="0"/>
              </a:rPr>
              <a:t>Problem with MCNPX2.6.0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684294" y="4996656"/>
            <a:ext cx="1078706" cy="6818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52597" y="3718225"/>
            <a:ext cx="2156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Neutron production cross-sections </a:t>
            </a:r>
          </a:p>
          <a:p>
            <a:r>
              <a:rPr lang="en-US" sz="1000" dirty="0"/>
              <a:t>f</a:t>
            </a:r>
            <a:r>
              <a:rPr lang="en-US" sz="1000" dirty="0" smtClean="0"/>
              <a:t>or 600 MeV/u Si on Cu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177821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82"/>
            <a:ext cx="8991600" cy="911927"/>
          </a:xfrm>
        </p:spPr>
        <p:txBody>
          <a:bodyPr/>
          <a:lstStyle/>
          <a:p>
            <a:r>
              <a:rPr lang="en-US" dirty="0" smtClean="0"/>
              <a:t>RIA R&amp;D Work: Model of BNL Magnet Design circa 2006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0170" y="189781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84282728"/>
              </p:ext>
            </p:extLst>
          </p:nvPr>
        </p:nvGraphicFramePr>
        <p:xfrm>
          <a:off x="3993670" y="2001868"/>
          <a:ext cx="2381250" cy="2371725"/>
        </p:xfrm>
        <a:graphic>
          <a:graphicData uri="http://schemas.openxmlformats.org/presentationml/2006/ole">
            <p:oleObj spid="_x0000_s3097" name="Picture" r:id="rId4" imgW="4696065" imgH="4677053" progId="Word.Picture.8">
              <p:embed/>
            </p:oleObj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2914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Q1fr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170" y="4373593"/>
            <a:ext cx="4572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3-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453" y="1088531"/>
            <a:ext cx="3114136" cy="247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1272"/>
            <a:ext cx="3804249" cy="195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54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0427" y="3529730"/>
            <a:ext cx="47910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RIA R&amp;D Expectations: Coil Life [y]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10" r="19292"/>
          <a:stretch>
            <a:fillRect/>
          </a:stretch>
        </p:blipFill>
        <p:spPr bwMode="auto">
          <a:xfrm>
            <a:off x="529952" y="4328932"/>
            <a:ext cx="38004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438" y="5788325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22</a:t>
            </a:r>
            <a:r>
              <a:rPr lang="en-US" dirty="0" smtClean="0"/>
              <a:t>C from 350 MeV/u </a:t>
            </a:r>
            <a:r>
              <a:rPr lang="en-US" baseline="30000" dirty="0" smtClean="0"/>
              <a:t>48</a:t>
            </a:r>
            <a:r>
              <a:rPr lang="en-US" dirty="0" smtClean="0"/>
              <a:t>Ca + Li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8696369"/>
              </p:ext>
            </p:extLst>
          </p:nvPr>
        </p:nvGraphicFramePr>
        <p:xfrm>
          <a:off x="145090" y="1026543"/>
          <a:ext cx="6007101" cy="3343275"/>
        </p:xfrm>
        <a:graphic>
          <a:graphicData uri="http://schemas.openxmlformats.org/drawingml/2006/table">
            <a:tbl>
              <a:tblPr/>
              <a:tblGrid>
                <a:gridCol w="962656"/>
                <a:gridCol w="636493"/>
                <a:gridCol w="620660"/>
                <a:gridCol w="620660"/>
                <a:gridCol w="620660"/>
                <a:gridCol w="636493"/>
                <a:gridCol w="636493"/>
                <a:gridCol w="636493"/>
                <a:gridCol w="636493"/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Target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Liquid lithium target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Beryllium target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Projectiles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136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238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136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Xe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Energy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(MeV/nucleon)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Dipole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Sextupole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 Unicode MS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44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3003430" cy="5027414"/>
          </a:xfrm>
        </p:spPr>
        <p:txBody>
          <a:bodyPr/>
          <a:lstStyle/>
          <a:p>
            <a:r>
              <a:rPr lang="en-US" dirty="0" smtClean="0"/>
              <a:t>Beam Parameters</a:t>
            </a:r>
          </a:p>
          <a:p>
            <a:pPr lvl="1"/>
            <a:r>
              <a:rPr lang="en-US" dirty="0" smtClean="0"/>
              <a:t>400 kW on target</a:t>
            </a:r>
          </a:p>
          <a:p>
            <a:pPr lvl="1"/>
            <a:r>
              <a:rPr lang="en-US" dirty="0" smtClean="0"/>
              <a:t>Target extent is 30% of ion range</a:t>
            </a:r>
          </a:p>
          <a:p>
            <a:r>
              <a:rPr lang="en-US" dirty="0" smtClean="0"/>
              <a:t>Baseline Energies</a:t>
            </a:r>
          </a:p>
          <a:p>
            <a:pPr lvl="1"/>
            <a:r>
              <a:rPr lang="en-US" dirty="0" smtClean="0"/>
              <a:t>Upgrade energies ~x2 larger</a:t>
            </a:r>
          </a:p>
          <a:p>
            <a:pPr lvl="2"/>
            <a:r>
              <a:rPr lang="en-US" dirty="0" smtClean="0"/>
              <a:t>Secondary fluxes ~ x4 larger</a:t>
            </a:r>
          </a:p>
          <a:p>
            <a:pPr lvl="1"/>
            <a:r>
              <a:rPr lang="en-US" dirty="0" smtClean="0"/>
              <a:t>Beam current (for 400 kW) ~ x0.5 – smaller</a:t>
            </a:r>
          </a:p>
          <a:p>
            <a:pPr lvl="2"/>
            <a:r>
              <a:rPr lang="en-US" dirty="0" smtClean="0"/>
              <a:t>Expect doses to increase by ~x2</a:t>
            </a:r>
          </a:p>
          <a:p>
            <a:pPr lvl="2"/>
            <a:r>
              <a:rPr lang="en-US" dirty="0" smtClean="0"/>
              <a:t>Angular distributions more forward peaked</a:t>
            </a:r>
          </a:p>
          <a:p>
            <a:r>
              <a:rPr lang="en-US" dirty="0" smtClean="0"/>
              <a:t>Operational Year</a:t>
            </a:r>
          </a:p>
          <a:p>
            <a:pPr lvl="1"/>
            <a:r>
              <a:rPr lang="en-US" dirty="0" smtClean="0"/>
              <a:t>2x10</a:t>
            </a:r>
            <a:r>
              <a:rPr lang="en-US" baseline="30000" dirty="0" smtClean="0"/>
              <a:t>7</a:t>
            </a:r>
            <a:r>
              <a:rPr lang="en-US" dirty="0" smtClean="0"/>
              <a:t>s (5556 h)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43"/>
            <a:ext cx="8991600" cy="478604"/>
          </a:xfrm>
        </p:spPr>
        <p:txBody>
          <a:bodyPr/>
          <a:lstStyle/>
          <a:p>
            <a:r>
              <a:rPr lang="en-US" dirty="0" smtClean="0"/>
              <a:t>FRIB Baseline Beam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866954"/>
              </p:ext>
            </p:extLst>
          </p:nvPr>
        </p:nvGraphicFramePr>
        <p:xfrm>
          <a:off x="3515010" y="1317365"/>
          <a:ext cx="5097145" cy="305869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86319"/>
                <a:gridCol w="1155073"/>
                <a:gridCol w="1136739"/>
                <a:gridCol w="1719014"/>
              </a:tblGrid>
              <a:tr h="1422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 Beam </a:t>
                      </a:r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Specific</a:t>
                      </a:r>
                      <a:r>
                        <a:rPr lang="en-US" sz="1400" u="none" strike="noStrike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Energy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[MeV/u]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Particle</a:t>
                      </a:r>
                      <a:r>
                        <a:rPr lang="en-US" sz="1400" u="none" strike="noStrike" baseline="0" dirty="0" smtClean="0">
                          <a:effectLst/>
                          <a:latin typeface="+mj-lt"/>
                        </a:rPr>
                        <a:t> Current for 400 kW</a:t>
                      </a:r>
                    </a:p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[ions/s]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[x10</a:t>
                      </a:r>
                      <a:r>
                        <a:rPr lang="en-US" sz="1400" u="none" strike="noStrike" baseline="30000" dirty="0" smtClean="0">
                          <a:effectLst/>
                          <a:latin typeface="+mj-lt"/>
                        </a:rPr>
                        <a:t>13</a:t>
                      </a:r>
                      <a:r>
                        <a:rPr lang="en-US" sz="1400" u="none" strike="noStrike" baseline="0" dirty="0" smtClean="0">
                          <a:effectLst/>
                          <a:latin typeface="+mj-lt"/>
                        </a:rPr>
                        <a:t>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Target Thickness for </a:t>
                      </a:r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~ 30% of Ion</a:t>
                      </a:r>
                      <a:r>
                        <a:rPr lang="en-US" sz="1400" u="none" strike="noStrike" baseline="0" dirty="0" smtClean="0">
                          <a:effectLst/>
                          <a:latin typeface="+mj-lt"/>
                        </a:rPr>
                        <a:t> Range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[cm]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27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baseline="30000">
                          <a:effectLst/>
                          <a:latin typeface="+mj-lt"/>
                        </a:rPr>
                        <a:t>18</a:t>
                      </a:r>
                      <a:r>
                        <a:rPr lang="en-US" sz="1400" u="none" strike="noStrike">
                          <a:effectLst/>
                          <a:latin typeface="+mj-lt"/>
                        </a:rPr>
                        <a:t>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j-lt"/>
                        </a:rPr>
                        <a:t>266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52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2.22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27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baseline="30000">
                          <a:effectLst/>
                          <a:latin typeface="+mj-lt"/>
                        </a:rPr>
                        <a:t>48</a:t>
                      </a:r>
                      <a:r>
                        <a:rPr lang="en-US" sz="1400" u="none" strike="noStrike">
                          <a:effectLst/>
                          <a:latin typeface="+mj-lt"/>
                        </a:rPr>
                        <a:t>Ca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j-lt"/>
                        </a:rPr>
                        <a:t>239.5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0.79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27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baseline="30000">
                          <a:effectLst/>
                          <a:latin typeface="+mj-lt"/>
                        </a:rPr>
                        <a:t>86</a:t>
                      </a:r>
                      <a:r>
                        <a:rPr lang="en-US" sz="1400" u="none" strike="noStrike">
                          <a:effectLst/>
                          <a:latin typeface="+mj-lt"/>
                        </a:rPr>
                        <a:t>Kr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j-lt"/>
                        </a:rPr>
                        <a:t>233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0.43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27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baseline="30000">
                          <a:effectLst/>
                          <a:latin typeface="+mj-lt"/>
                        </a:rPr>
                        <a:t>136</a:t>
                      </a:r>
                      <a:r>
                        <a:rPr lang="en-US" sz="1400" u="none" strike="noStrike">
                          <a:effectLst/>
                          <a:latin typeface="+mj-lt"/>
                        </a:rPr>
                        <a:t>Xe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j-lt"/>
                        </a:rPr>
                        <a:t>222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0.29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272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baseline="30000">
                          <a:effectLst/>
                          <a:latin typeface="+mj-lt"/>
                        </a:rPr>
                        <a:t>238</a:t>
                      </a:r>
                      <a:r>
                        <a:rPr lang="en-US" sz="1400" u="none" strike="noStrike">
                          <a:effectLst/>
                          <a:latin typeface="+mj-lt"/>
                        </a:rPr>
                        <a:t>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+mj-lt"/>
                        </a:rPr>
                        <a:t>203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0.17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8103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76200" y="126846"/>
            <a:ext cx="8991600" cy="803581"/>
          </a:xfrm>
        </p:spPr>
        <p:txBody>
          <a:bodyPr lIns="55991" tIns="22397" rIns="55991" bIns="22397"/>
          <a:lstStyle/>
          <a:p>
            <a:pPr defTabSz="846138"/>
            <a:r>
              <a:rPr lang="en-US" dirty="0" smtClean="0"/>
              <a:t>Radiation Heating in Magnets Determined</a:t>
            </a:r>
            <a:br>
              <a:rPr lang="en-US" dirty="0" smtClean="0"/>
            </a:br>
            <a:r>
              <a:rPr lang="en-US" sz="2400" dirty="0" smtClean="0"/>
              <a:t>Supports Magnet and Non-conventional Utility Design</a:t>
            </a:r>
            <a:endParaRPr lang="en-US" dirty="0" smtClean="0"/>
          </a:p>
        </p:txBody>
      </p:sp>
      <p:pic>
        <p:nvPicPr>
          <p:cNvPr id="8" name="Picture 7" descr="ma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" r="10"/>
          <a:stretch/>
        </p:blipFill>
        <p:spPr>
          <a:xfrm>
            <a:off x="856048" y="2641975"/>
            <a:ext cx="4143976" cy="3182112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9733" y="1308475"/>
            <a:ext cx="4230688" cy="26670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435522" y="2906973"/>
            <a:ext cx="395785" cy="201987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4422" y="1123809"/>
            <a:ext cx="950901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Q_D1013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659796" y="1445791"/>
            <a:ext cx="13648" cy="30716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2"/>
          </p:cNvCxnSpPr>
          <p:nvPr/>
        </p:nvCxnSpPr>
        <p:spPr>
          <a:xfrm>
            <a:off x="599873" y="1431586"/>
            <a:ext cx="805846" cy="31331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883244" y="1445791"/>
            <a:ext cx="1044792" cy="30716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28036" y="2067188"/>
            <a:ext cx="931665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S_D1045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922747" y="2950189"/>
            <a:ext cx="111120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DV_D1064,</a:t>
            </a:r>
          </a:p>
          <a:p>
            <a:r>
              <a:rPr lang="en-US" sz="1400" dirty="0" smtClean="0"/>
              <a:t>DV_D1108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061875" y="2374965"/>
            <a:ext cx="866161" cy="21424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565480" y="3473409"/>
            <a:ext cx="477971" cy="104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342610" y="3473409"/>
            <a:ext cx="451468" cy="1379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15584" y="1697856"/>
            <a:ext cx="1789849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Q_D1137, Q_D1147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7137235" y="3422273"/>
            <a:ext cx="180318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Q_D1195, Q_D1207</a:t>
            </a:r>
            <a:endParaRPr lang="en-US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355755" y="2793944"/>
            <a:ext cx="571452" cy="6332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55755" y="4194982"/>
            <a:ext cx="33371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/>
              <a:t>Two models were used for MCNP6, PHITS calculations of heating in magnets: the large-scale model (left) and a model for the possible second beam dump implementation (above)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93363" y="1123809"/>
            <a:ext cx="950901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Q_D1024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756550" y="1117128"/>
            <a:ext cx="950901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Q_D1035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4915584" y="3427243"/>
            <a:ext cx="1789849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Q_D1158, Q_D1170</a:t>
            </a:r>
            <a:endParaRPr lang="en-US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174477" y="1948720"/>
            <a:ext cx="362556" cy="48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685475" y="1987268"/>
            <a:ext cx="362556" cy="48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6261894" y="2793945"/>
            <a:ext cx="236765" cy="4794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40208" y="1851744"/>
            <a:ext cx="950901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Q_D1218</a:t>
            </a:r>
            <a:endParaRPr lang="en-US" sz="1400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8313405" y="2159521"/>
            <a:ext cx="38852" cy="3155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7440208" y="2793945"/>
            <a:ext cx="238685" cy="6125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7919485" y="2814670"/>
            <a:ext cx="238685" cy="6125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63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Magnet Technologies Assumed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fontAlgn="ctr">
              <a:spcBef>
                <a:spcPts val="1800"/>
              </a:spcBef>
            </a:pPr>
            <a:r>
              <a:rPr lang="en-US" sz="2400" dirty="0"/>
              <a:t>Expected Lifetime in </a:t>
            </a:r>
            <a:r>
              <a:rPr lang="en-US" sz="2400" dirty="0" smtClean="0"/>
              <a:t>Units </a:t>
            </a:r>
            <a:r>
              <a:rPr lang="en-US" sz="2400" dirty="0"/>
              <a:t>of Radiation </a:t>
            </a:r>
            <a:r>
              <a:rPr lang="en-US" sz="2400" dirty="0" smtClean="0"/>
              <a:t>Dose [</a:t>
            </a:r>
            <a:r>
              <a:rPr lang="en-US" sz="2400" dirty="0" err="1" smtClean="0"/>
              <a:t>Gy</a:t>
            </a:r>
            <a:r>
              <a:rPr lang="en-US" sz="2400" dirty="0" smtClean="0"/>
              <a:t>]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43"/>
            <a:ext cx="8991600" cy="478604"/>
          </a:xfrm>
        </p:spPr>
        <p:txBody>
          <a:bodyPr/>
          <a:lstStyle/>
          <a:p>
            <a:r>
              <a:rPr lang="en-US" dirty="0"/>
              <a:t>Magnet Technologies </a:t>
            </a:r>
            <a:r>
              <a:rPr lang="en-US" dirty="0" smtClean="0"/>
              <a:t>Assumed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0349112"/>
              </p:ext>
            </p:extLst>
          </p:nvPr>
        </p:nvGraphicFramePr>
        <p:xfrm>
          <a:off x="2394657" y="4629178"/>
          <a:ext cx="4314406" cy="16573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90955"/>
                <a:gridCol w="1923451"/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Material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Expected Lifetime </a:t>
                      </a:r>
                      <a:r>
                        <a:rPr lang="en-US" sz="1200" b="1" u="none" strike="noStrike" dirty="0" smtClean="0">
                          <a:effectLst/>
                        </a:rPr>
                        <a:t>[</a:t>
                      </a:r>
                      <a:r>
                        <a:rPr lang="en-US" sz="1200" b="1" u="none" strike="noStrike" dirty="0" err="1" smtClean="0">
                          <a:effectLst/>
                        </a:rPr>
                        <a:t>Gy</a:t>
                      </a:r>
                      <a:r>
                        <a:rPr lang="en-US" sz="1200" b="1" u="none" strike="noStrike" dirty="0" smtClean="0">
                          <a:effectLst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HTSC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 – 2)x10</a:t>
                      </a:r>
                      <a:r>
                        <a:rPr lang="en-US" sz="12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2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NbTi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~</a:t>
                      </a:r>
                      <a:r>
                        <a:rPr lang="en-US" sz="1200" u="none" strike="noStrike" dirty="0" smtClean="0">
                          <a:effectLst/>
                        </a:rPr>
                        <a:t>5x10</a:t>
                      </a:r>
                      <a:r>
                        <a:rPr lang="en-US" sz="1200" u="none" strike="noStrike" baseline="30000" dirty="0" smtClean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Nb</a:t>
                      </a:r>
                      <a:r>
                        <a:rPr lang="en-US" sz="1200" u="none" strike="noStrike" baseline="-25000">
                          <a:effectLst/>
                        </a:rPr>
                        <a:t>3</a:t>
                      </a:r>
                      <a:r>
                        <a:rPr lang="en-US" sz="1200" u="none" strike="noStrike">
                          <a:effectLst/>
                        </a:rPr>
                        <a:t>Sn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≥5x10</a:t>
                      </a:r>
                      <a:r>
                        <a:rPr lang="en-US" sz="1200" u="none" strike="noStrike" baseline="30000" dirty="0" smtClean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Copper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&gt; </a:t>
                      </a:r>
                      <a:r>
                        <a:rPr lang="en-US" sz="1200" u="none" strike="noStrike" dirty="0" smtClean="0">
                          <a:effectLst/>
                        </a:rPr>
                        <a:t>10</a:t>
                      </a:r>
                      <a:r>
                        <a:rPr lang="en-US" sz="1200" u="none" strike="noStrike" baseline="30000" dirty="0" smtClean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Ceramics(Al</a:t>
                      </a:r>
                      <a:r>
                        <a:rPr lang="en-US" sz="1200" u="none" strike="noStrike" baseline="-25000">
                          <a:effectLst/>
                        </a:rPr>
                        <a:t>2</a:t>
                      </a:r>
                      <a:r>
                        <a:rPr lang="en-US" sz="1200" u="none" strike="noStrike">
                          <a:effectLst/>
                        </a:rPr>
                        <a:t>O</a:t>
                      </a:r>
                      <a:r>
                        <a:rPr lang="en-US" sz="1200" u="none" strike="noStrike" baseline="-25000">
                          <a:effectLst/>
                        </a:rPr>
                        <a:t>3</a:t>
                      </a:r>
                      <a:r>
                        <a:rPr lang="en-US" sz="1200" u="none" strike="noStrike">
                          <a:effectLst/>
                        </a:rPr>
                        <a:t>, MgO, etc)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&gt; </a:t>
                      </a:r>
                      <a:r>
                        <a:rPr lang="en-US" sz="1200" u="none" strike="noStrike" dirty="0" smtClean="0">
                          <a:effectLst/>
                        </a:rPr>
                        <a:t>10</a:t>
                      </a:r>
                      <a:r>
                        <a:rPr lang="en-US" sz="1200" u="none" strike="noStrike" baseline="30000" dirty="0" smtClean="0">
                          <a:effectLst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Organics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&gt; 10</a:t>
                      </a:r>
                      <a:r>
                        <a:rPr lang="en-US" sz="1200" u="none" strike="noStrike" baseline="30000" dirty="0">
                          <a:effectLst/>
                        </a:rPr>
                        <a:t>6</a:t>
                      </a:r>
                      <a:r>
                        <a:rPr lang="en-US" sz="1200" u="none" strike="noStrike" dirty="0">
                          <a:effectLst/>
                        </a:rPr>
                        <a:t> to </a:t>
                      </a:r>
                      <a:r>
                        <a:rPr lang="en-US" sz="1200" u="none" strike="noStrike" dirty="0" smtClean="0">
                          <a:effectLst/>
                        </a:rPr>
                        <a:t>10</a:t>
                      </a:r>
                      <a:r>
                        <a:rPr lang="en-US" sz="1200" u="none" strike="noStrike" baseline="30000" dirty="0" smtClean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6732263"/>
              </p:ext>
            </p:extLst>
          </p:nvPr>
        </p:nvGraphicFramePr>
        <p:xfrm>
          <a:off x="345056" y="1408475"/>
          <a:ext cx="6927012" cy="2743200"/>
        </p:xfrm>
        <a:graphic>
          <a:graphicData uri="http://schemas.openxmlformats.org/drawingml/2006/table">
            <a:tbl>
              <a:tblPr firstRow="1" firstCol="1" bandRow="1"/>
              <a:tblGrid>
                <a:gridCol w="1570008"/>
                <a:gridCol w="1354347"/>
                <a:gridCol w="2122098"/>
                <a:gridCol w="1880559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1600" dirty="0">
                          <a:effectLst/>
                          <a:latin typeface="Times New Roman"/>
                          <a:ea typeface="Times New Roman"/>
                        </a:rPr>
                        <a:t>Order in </a:t>
                      </a:r>
                      <a:r>
                        <a:rPr lang="en-US" sz="1200" b="1" kern="1600" dirty="0" smtClean="0">
                          <a:effectLst/>
                          <a:latin typeface="Times New Roman"/>
                          <a:ea typeface="Times New Roman"/>
                        </a:rPr>
                        <a:t>Separator</a:t>
                      </a:r>
                      <a:endParaRPr lang="en-US" sz="1200" b="1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FRIB ID</a:t>
                      </a:r>
                      <a:endParaRPr lang="en-US" sz="1200" b="1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Magnet Type</a:t>
                      </a:r>
                      <a:endParaRPr lang="en-US" sz="1200" b="1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Coil Technology</a:t>
                      </a:r>
                      <a:endParaRPr lang="en-US" sz="1200" b="1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Q1b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Quadrupole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Cu+Stycast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Q2b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Quadrupole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dirty="0">
                          <a:effectLst/>
                          <a:latin typeface="Times New Roman"/>
                          <a:ea typeface="Times New Roman"/>
                        </a:rPr>
                        <a:t>Not </a:t>
                      </a:r>
                      <a:r>
                        <a:rPr lang="en-US" sz="1200" kern="1600" dirty="0" smtClean="0">
                          <a:effectLst/>
                          <a:latin typeface="Times New Roman"/>
                          <a:ea typeface="Times New Roman"/>
                        </a:rPr>
                        <a:t>yet</a:t>
                      </a:r>
                      <a:r>
                        <a:rPr lang="en-US" sz="1200" kern="16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200" kern="1600" dirty="0" smtClean="0">
                          <a:effectLst/>
                          <a:latin typeface="Times New Roman"/>
                          <a:ea typeface="Times New Roman"/>
                        </a:rPr>
                        <a:t>modeled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Q3b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Quadrupole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Cu+Stycast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Q_D1013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Quadrupole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HTSC (YBCO)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Q_D1024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Quadrupole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NbTi+Cu+Cyanate</a:t>
                      </a:r>
                      <a:r>
                        <a:rPr lang="en-US" sz="1200" kern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Ester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Q_D1035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Quadrupole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NbTi+Cu+Cyanate</a:t>
                      </a:r>
                      <a:r>
                        <a:rPr lang="en-US" sz="1200" kern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Ester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OCT_D1045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Octupole-Sextupole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Hollow Tube Cu+MgO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DV_1064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Dipole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6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NbTi+Cu+Cyanate</a:t>
                      </a:r>
                      <a:r>
                        <a:rPr lang="en-US" sz="1200" kern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Ester</a:t>
                      </a:r>
                      <a:endParaRPr lang="en-US" sz="1200" kern="16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S_D1092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Octupole-Sextupole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Hollow Tube Cu+MgO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DV_D1108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Dipole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NbTi+Cu+Cyanate</a:t>
                      </a:r>
                      <a:r>
                        <a:rPr lang="en-US" sz="1200" kern="1600" baseline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Ester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Q_D1137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Quadrupole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NbTi+Cu+Cyanate</a:t>
                      </a:r>
                      <a:r>
                        <a:rPr lang="en-US" sz="1200" kern="1600" baseline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Ester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Q_D1147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Quadrupole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NbTi+Cu+Cyanate</a:t>
                      </a:r>
                      <a:r>
                        <a:rPr lang="en-US" sz="1200" kern="1600" baseline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Ester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Q_D1158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Quadrupole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NbTi+Cu+Cyanate</a:t>
                      </a:r>
                      <a:r>
                        <a:rPr lang="en-US" sz="1200" kern="1600" baseline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Ester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Q_D1170</a:t>
                      </a:r>
                      <a:endParaRPr lang="en-US" sz="1200" kern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Quadrupole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kern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NbTi+Cu+Cyanate</a:t>
                      </a:r>
                      <a:r>
                        <a:rPr lang="en-US" sz="1200" kern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Ester</a:t>
                      </a:r>
                      <a:endParaRPr lang="en-US" sz="1200" kern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093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2770517" cy="5027414"/>
          </a:xfrm>
        </p:spPr>
        <p:txBody>
          <a:bodyPr/>
          <a:lstStyle/>
          <a:p>
            <a:r>
              <a:rPr lang="en-US" dirty="0" smtClean="0"/>
              <a:t>400 kW, 550 MeV/u </a:t>
            </a:r>
            <a:r>
              <a:rPr lang="en-US" baseline="30000" dirty="0" smtClean="0"/>
              <a:t>48</a:t>
            </a:r>
            <a:r>
              <a:rPr lang="en-US" dirty="0" smtClean="0"/>
              <a:t>Ca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Prompt Radiation Maps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219" name="Picture 3" descr="H:\My Documents\MSOffice Files\Word\RESMM12\48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36" t="28726" r="-410" b="-785"/>
          <a:stretch/>
        </p:blipFill>
        <p:spPr bwMode="auto">
          <a:xfrm>
            <a:off x="413962" y="1624055"/>
            <a:ext cx="365760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My Documents\MSOffice Files\Word\RESMM12\Neutron Dose Ra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36" r="9255" b="6342"/>
          <a:stretch/>
        </p:blipFill>
        <p:spPr bwMode="auto">
          <a:xfrm>
            <a:off x="4738507" y="1343478"/>
            <a:ext cx="347472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62362" y="996197"/>
            <a:ext cx="445506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Neutron Flux Density (to 2x10</a:t>
            </a:r>
            <a:r>
              <a:rPr lang="en-US" baseline="30000" dirty="0" smtClean="0"/>
              <a:t>11</a:t>
            </a:r>
            <a:r>
              <a:rPr lang="en-US" dirty="0" smtClean="0"/>
              <a:t> n/cm</a:t>
            </a:r>
            <a:r>
              <a:rPr lang="en-US" baseline="30000" dirty="0" smtClean="0"/>
              <a:t>2</a:t>
            </a:r>
            <a:r>
              <a:rPr lang="en-US" dirty="0" smtClean="0"/>
              <a:t>-s)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1762" y="2285999"/>
            <a:ext cx="334578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Beam and Fragments with Z&gt;1</a:t>
            </a:r>
            <a:endParaRPr lang="en-US" dirty="0"/>
          </a:p>
        </p:txBody>
      </p:sp>
      <p:pic>
        <p:nvPicPr>
          <p:cNvPr id="10" name="Picture 9" descr="Screen Shot 2012-02-11 at 7.16.55 PM.png"/>
          <p:cNvPicPr>
            <a:picLocks noChangeAspect="1"/>
          </p:cNvPicPr>
          <p:nvPr/>
        </p:nvPicPr>
        <p:blipFill>
          <a:blip r:embed="rId4"/>
          <a:srcRect l="23080" t="29121" r="6594" b="33534"/>
          <a:stretch>
            <a:fillRect/>
          </a:stretch>
        </p:blipFill>
        <p:spPr>
          <a:xfrm>
            <a:off x="3006192" y="4100695"/>
            <a:ext cx="5633954" cy="22355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721" y="4715069"/>
            <a:ext cx="288091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Preseparator</a:t>
            </a:r>
            <a:r>
              <a:rPr lang="en-US" dirty="0" smtClean="0"/>
              <a:t> tuned for </a:t>
            </a:r>
            <a:r>
              <a:rPr lang="en-US" baseline="30000" dirty="0" smtClean="0"/>
              <a:t>42</a:t>
            </a:r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39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FRIB, </a:t>
            </a:r>
            <a:r>
              <a:rPr lang="en-US" dirty="0" err="1" smtClean="0"/>
              <a:t>Preseparator</a:t>
            </a:r>
            <a:r>
              <a:rPr lang="en-US" dirty="0" smtClean="0"/>
              <a:t> Scope</a:t>
            </a:r>
          </a:p>
          <a:p>
            <a:r>
              <a:rPr lang="en-US" dirty="0" smtClean="0"/>
              <a:t>Radiation environment</a:t>
            </a:r>
          </a:p>
          <a:p>
            <a:r>
              <a:rPr lang="en-US" dirty="0" smtClean="0"/>
              <a:t>Expectations of magnet life from RIA R&amp;D</a:t>
            </a:r>
          </a:p>
          <a:p>
            <a:r>
              <a:rPr lang="en-US" dirty="0" smtClean="0"/>
              <a:t>Magnet life from present study</a:t>
            </a:r>
          </a:p>
          <a:p>
            <a:pPr lvl="1"/>
            <a:r>
              <a:rPr lang="en-US" dirty="0" smtClean="0"/>
              <a:t>Target + Primary Beam Dump</a:t>
            </a:r>
          </a:p>
          <a:p>
            <a:pPr lvl="1"/>
            <a:r>
              <a:rPr lang="en-US" dirty="0" smtClean="0"/>
              <a:t>Target + Possible Second Beam Dump</a:t>
            </a:r>
          </a:p>
          <a:p>
            <a:r>
              <a:rPr lang="en-US" dirty="0" smtClean="0"/>
              <a:t>Summary and path forward</a:t>
            </a:r>
          </a:p>
        </p:txBody>
      </p:sp>
      <p:sp>
        <p:nvSpPr>
          <p:cNvPr id="1229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248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ad1b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 l="23332" t="15897" r="8332" b="15212"/>
          <a:stretch/>
        </p:blipFill>
        <p:spPr>
          <a:xfrm>
            <a:off x="1806370" y="1224953"/>
            <a:ext cx="5556245" cy="420106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82"/>
            <a:ext cx="8991600" cy="911927"/>
          </a:xfrm>
        </p:spPr>
        <p:txBody>
          <a:bodyPr/>
          <a:lstStyle/>
          <a:p>
            <a:r>
              <a:rPr lang="en-US" dirty="0"/>
              <a:t>Radiation Heating in Magnets</a:t>
            </a:r>
            <a:br>
              <a:rPr lang="en-US" dirty="0"/>
            </a:br>
            <a:r>
              <a:rPr lang="en-US" dirty="0"/>
              <a:t>Example: Heating, Quadrupole Cross-section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607" y="5519674"/>
            <a:ext cx="7548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 IDL frames of MCNP6 heating mesh tally </a:t>
            </a:r>
            <a:r>
              <a:rPr lang="en-US" dirty="0"/>
              <a:t>into Windows Movie Maker</a:t>
            </a:r>
            <a:endParaRPr lang="en-US" dirty="0" smtClean="0"/>
          </a:p>
          <a:p>
            <a:r>
              <a:rPr lang="en-US" dirty="0" err="1" smtClean="0"/>
              <a:t>Δx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 smtClean="0"/>
              <a:t>Δz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1 cm; </a:t>
            </a:r>
            <a:r>
              <a:rPr lang="en-US" dirty="0" err="1" smtClean="0"/>
              <a:t>Δy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0.5 </a:t>
            </a:r>
            <a:r>
              <a:rPr lang="en-US" dirty="0"/>
              <a:t>cm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7203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Iron, W shields studied</a:t>
            </a:r>
          </a:p>
          <a:p>
            <a:pPr lvl="1"/>
            <a:r>
              <a:rPr lang="en-US" dirty="0" smtClean="0"/>
              <a:t>Need to value-engineer shield</a:t>
            </a:r>
          </a:p>
          <a:p>
            <a:pPr lvl="1"/>
            <a:r>
              <a:rPr lang="en-US" dirty="0" smtClean="0"/>
              <a:t>Average heating quoted, maximum values under study and are likely factors of several larger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Life of </a:t>
            </a:r>
            <a:r>
              <a:rPr lang="en-US" dirty="0" err="1" smtClean="0"/>
              <a:t>Preseparator</a:t>
            </a:r>
            <a:r>
              <a:rPr lang="en-US" dirty="0" smtClean="0"/>
              <a:t> Magnets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8263052"/>
              </p:ext>
            </p:extLst>
          </p:nvPr>
        </p:nvGraphicFramePr>
        <p:xfrm>
          <a:off x="261257" y="2270856"/>
          <a:ext cx="8752114" cy="392811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11822"/>
                <a:gridCol w="655608"/>
                <a:gridCol w="741496"/>
                <a:gridCol w="820322"/>
                <a:gridCol w="848938"/>
                <a:gridCol w="979425"/>
                <a:gridCol w="575372"/>
                <a:gridCol w="801245"/>
                <a:gridCol w="782167"/>
                <a:gridCol w="763090"/>
                <a:gridCol w="772629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Iron Shield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W Shield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Projectiles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O18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Ca48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Kr86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Xe136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U238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O18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Ca48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Kr86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Xe136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U238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Energy (Mev/nucleon)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239.5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239.5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Expected Life [y]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Expected Life [y]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Q1b (BDS)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 smtClean="0">
                          <a:effectLst/>
                        </a:rPr>
                        <a:t>1.7E+04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 smtClean="0">
                          <a:effectLst/>
                        </a:rPr>
                        <a:t>3.3E+04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 smtClean="0">
                          <a:effectLst/>
                        </a:rPr>
                        <a:t>6.3E+04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 smtClean="0">
                          <a:effectLst/>
                        </a:rPr>
                        <a:t>6.9E+04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 smtClean="0">
                          <a:effectLst/>
                        </a:rPr>
                        <a:t>9.0E+04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1.63E+04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2.72E+04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4.55E+04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4.55E+04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Q2b (BDS)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</a:rPr>
                        <a:t>Q3b (BDS)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3448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6784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11765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14493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19011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3401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5675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9452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5675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Q_D1013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Q_D1024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481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435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1323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2415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2778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Q_D1035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495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179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OCT_D1045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1818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1946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7364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495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4630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7003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11820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16077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14205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DV_1064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561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S_D1092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DV_D1108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3333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3731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706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867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2688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407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Q_D1137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2500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13228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994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2907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3067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2463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26178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25126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8532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Q_D1147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1333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2404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6570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16722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16835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3086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1381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Q_D1158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1333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7062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7645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72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21930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92593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6196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329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Q_D1170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1048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30303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862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110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21645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45045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5675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12690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 dirty="0">
                          <a:effectLst/>
                        </a:rPr>
                        <a:t>2841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9673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of Geometry for PHITS Calculation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722975" y="975853"/>
            <a:ext cx="7185442" cy="5313400"/>
            <a:chOff x="0" y="177983"/>
            <a:chExt cx="9386183" cy="6994342"/>
          </a:xfrm>
        </p:grpSpPr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270125" y="6107113"/>
              <a:ext cx="184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43" name="Text Box 12"/>
            <p:cNvSpPr txBox="1">
              <a:spLocks noChangeArrowheads="1"/>
            </p:cNvSpPr>
            <p:nvPr/>
          </p:nvSpPr>
          <p:spPr bwMode="auto">
            <a:xfrm>
              <a:off x="6477000" y="177983"/>
              <a:ext cx="2102762" cy="769774"/>
            </a:xfrm>
            <a:prstGeom prst="rect">
              <a:avLst/>
            </a:prstGeom>
            <a:noFill/>
            <a:ln w="19050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600" dirty="0"/>
                <a:t>quadrupole,</a:t>
              </a:r>
            </a:p>
            <a:p>
              <a:r>
                <a:rPr lang="en-US" sz="1600" dirty="0"/>
                <a:t>transverse view</a:t>
              </a:r>
            </a:p>
          </p:txBody>
        </p: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152399" y="304800"/>
              <a:ext cx="5638800" cy="1255947"/>
            </a:xfrm>
            <a:prstGeom prst="rect">
              <a:avLst/>
            </a:prstGeom>
            <a:noFill/>
            <a:ln w="19050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400" dirty="0"/>
                <a:t>4 quads before the wall (Q1 to Q4), in Al tank.</a:t>
              </a:r>
            </a:p>
            <a:p>
              <a:r>
                <a:rPr lang="en-US" sz="1400" dirty="0"/>
                <a:t>3 quads after the wall (Q5 to Q7), in concrete.</a:t>
              </a:r>
              <a:endParaRPr lang="en-US" sz="1050" dirty="0"/>
            </a:p>
            <a:p>
              <a:r>
                <a:rPr lang="en-US" sz="1400" dirty="0"/>
                <a:t>Bore diameters: Q1 – 44 cm, others – 40 cm.</a:t>
              </a:r>
            </a:p>
            <a:p>
              <a:r>
                <a:rPr lang="en-US" sz="1400" dirty="0"/>
                <a:t>Lengths </a:t>
              </a:r>
              <a:r>
                <a:rPr lang="en-US" sz="1400" dirty="0" smtClean="0"/>
                <a:t>with coils [cm]: 79,84,84,84,76,96,76 </a:t>
              </a:r>
              <a:endParaRPr lang="en-US" sz="1400" dirty="0"/>
            </a:p>
          </p:txBody>
        </p:sp>
        <p:pic>
          <p:nvPicPr>
            <p:cNvPr id="45" name="Picture 18" descr="qua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3950" y="994703"/>
              <a:ext cx="2328863" cy="213042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6" descr="sbd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057400"/>
              <a:ext cx="54102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8" descr="sbd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486400"/>
              <a:ext cx="2219325" cy="107632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 Box 29"/>
            <p:cNvSpPr txBox="1">
              <a:spLocks noChangeArrowheads="1"/>
            </p:cNvSpPr>
            <p:nvPr/>
          </p:nvSpPr>
          <p:spPr bwMode="auto">
            <a:xfrm>
              <a:off x="152400" y="6553200"/>
              <a:ext cx="14001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/>
                <a:t>beam dump</a:t>
              </a:r>
            </a:p>
            <a:p>
              <a:r>
                <a:rPr lang="en-US" sz="1200"/>
                <a:t>(water, aluminum)</a:t>
              </a:r>
            </a:p>
          </p:txBody>
        </p:sp>
        <p:pic>
          <p:nvPicPr>
            <p:cNvPr id="49" name="Picture 30" descr="sbd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5410200"/>
              <a:ext cx="4410075" cy="176212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 Box 31"/>
            <p:cNvSpPr txBox="1">
              <a:spLocks noChangeArrowheads="1"/>
            </p:cNvSpPr>
            <p:nvPr/>
          </p:nvSpPr>
          <p:spPr bwMode="auto">
            <a:xfrm>
              <a:off x="1447800" y="6629401"/>
              <a:ext cx="2023192" cy="364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 dirty="0"/>
                <a:t>collimator </a:t>
              </a:r>
              <a:r>
                <a:rPr lang="en-US" sz="1200" dirty="0" smtClean="0"/>
                <a:t>(</a:t>
              </a:r>
              <a:r>
                <a:rPr lang="en-US" sz="1200" dirty="0" err="1" smtClean="0"/>
                <a:t>Hevimet</a:t>
              </a:r>
              <a:r>
                <a:rPr lang="en-US" sz="1200" dirty="0"/>
                <a:t>)</a:t>
              </a:r>
            </a:p>
          </p:txBody>
        </p:sp>
        <p:sp>
          <p:nvSpPr>
            <p:cNvPr id="51" name="Text Box 32"/>
            <p:cNvSpPr txBox="1">
              <a:spLocks noChangeArrowheads="1"/>
            </p:cNvSpPr>
            <p:nvPr/>
          </p:nvSpPr>
          <p:spPr bwMode="auto">
            <a:xfrm>
              <a:off x="1905000" y="5867400"/>
              <a:ext cx="5222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dirty="0"/>
                <a:t>Q1</a:t>
              </a:r>
            </a:p>
          </p:txBody>
        </p:sp>
        <p:sp>
          <p:nvSpPr>
            <p:cNvPr id="52" name="Text Box 34"/>
            <p:cNvSpPr txBox="1">
              <a:spLocks noChangeArrowheads="1"/>
            </p:cNvSpPr>
            <p:nvPr/>
          </p:nvSpPr>
          <p:spPr bwMode="auto">
            <a:xfrm>
              <a:off x="685800" y="3657600"/>
              <a:ext cx="7588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/>
                <a:t>cast iron</a:t>
              </a:r>
            </a:p>
          </p:txBody>
        </p:sp>
        <p:sp>
          <p:nvSpPr>
            <p:cNvPr id="53" name="Text Box 35"/>
            <p:cNvSpPr txBox="1">
              <a:spLocks noChangeArrowheads="1"/>
            </p:cNvSpPr>
            <p:nvPr/>
          </p:nvSpPr>
          <p:spPr bwMode="auto">
            <a:xfrm>
              <a:off x="990600" y="4648200"/>
              <a:ext cx="7159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/>
                <a:t>Duratek</a:t>
              </a:r>
            </a:p>
          </p:txBody>
        </p:sp>
        <p:sp>
          <p:nvSpPr>
            <p:cNvPr id="54" name="Line 36"/>
            <p:cNvSpPr>
              <a:spLocks noChangeShapeType="1"/>
            </p:cNvSpPr>
            <p:nvPr/>
          </p:nvSpPr>
          <p:spPr bwMode="auto">
            <a:xfrm flipH="1" flipV="1">
              <a:off x="914400" y="6248400"/>
              <a:ext cx="2286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37"/>
            <p:cNvSpPr>
              <a:spLocks noChangeShapeType="1"/>
            </p:cNvSpPr>
            <p:nvPr/>
          </p:nvSpPr>
          <p:spPr bwMode="auto">
            <a:xfrm flipH="1" flipV="1">
              <a:off x="1524000" y="6324600"/>
              <a:ext cx="762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38"/>
            <p:cNvSpPr>
              <a:spLocks noChangeShapeType="1"/>
            </p:cNvSpPr>
            <p:nvPr/>
          </p:nvSpPr>
          <p:spPr bwMode="auto">
            <a:xfrm flipH="1" flipV="1">
              <a:off x="914400" y="4648200"/>
              <a:ext cx="4572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39"/>
            <p:cNvSpPr>
              <a:spLocks noChangeShapeType="1"/>
            </p:cNvSpPr>
            <p:nvPr/>
          </p:nvSpPr>
          <p:spPr bwMode="auto">
            <a:xfrm flipH="1" flipV="1">
              <a:off x="1981200" y="4572000"/>
              <a:ext cx="220980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 Box 40"/>
            <p:cNvSpPr txBox="1">
              <a:spLocks noChangeArrowheads="1"/>
            </p:cNvSpPr>
            <p:nvPr/>
          </p:nvSpPr>
          <p:spPr bwMode="auto">
            <a:xfrm>
              <a:off x="6123362" y="3243494"/>
              <a:ext cx="2906846" cy="688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400" dirty="0"/>
                <a:t>Coils (</a:t>
              </a:r>
              <a:r>
                <a:rPr lang="en-US" sz="1400" dirty="0" err="1" smtClean="0"/>
                <a:t>NbTi+Cu</a:t>
              </a:r>
              <a:r>
                <a:rPr lang="en-US" sz="1400" dirty="0" smtClean="0"/>
                <a:t>+</a:t>
              </a:r>
            </a:p>
            <a:p>
              <a:r>
                <a:rPr lang="en-US" sz="1400" dirty="0" err="1" smtClean="0"/>
                <a:t>Stycast</a:t>
              </a:r>
              <a:r>
                <a:rPr lang="en-US" sz="1400" dirty="0" smtClean="0"/>
                <a:t> or </a:t>
              </a:r>
              <a:r>
                <a:rPr lang="en-US" sz="1400" dirty="0" err="1" smtClean="0"/>
                <a:t>Cyanate</a:t>
              </a:r>
              <a:r>
                <a:rPr lang="en-US" sz="1400" dirty="0" smtClean="0"/>
                <a:t> Ester)</a:t>
              </a:r>
              <a:endParaRPr lang="en-US" sz="1400" dirty="0"/>
            </a:p>
          </p:txBody>
        </p:sp>
        <p:sp>
          <p:nvSpPr>
            <p:cNvPr id="59" name="Line 41"/>
            <p:cNvSpPr>
              <a:spLocks noChangeShapeType="1"/>
            </p:cNvSpPr>
            <p:nvPr/>
          </p:nvSpPr>
          <p:spPr bwMode="auto">
            <a:xfrm flipV="1">
              <a:off x="7452181" y="2736316"/>
              <a:ext cx="76200" cy="53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42"/>
            <p:cNvSpPr>
              <a:spLocks noChangeShapeType="1"/>
            </p:cNvSpPr>
            <p:nvPr/>
          </p:nvSpPr>
          <p:spPr bwMode="auto">
            <a:xfrm flipH="1" flipV="1">
              <a:off x="6842433" y="2202916"/>
              <a:ext cx="4572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 Box 43"/>
            <p:cNvSpPr txBox="1">
              <a:spLocks noChangeArrowheads="1"/>
            </p:cNvSpPr>
            <p:nvPr/>
          </p:nvSpPr>
          <p:spPr bwMode="auto">
            <a:xfrm>
              <a:off x="6003926" y="4964113"/>
              <a:ext cx="3319356" cy="405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400" dirty="0"/>
                <a:t>aperture, collimator </a:t>
              </a:r>
              <a:r>
                <a:rPr lang="en-US" sz="1400" dirty="0" smtClean="0"/>
                <a:t>(</a:t>
              </a:r>
              <a:r>
                <a:rPr lang="en-US" sz="1400" dirty="0" err="1" smtClean="0"/>
                <a:t>Hevimet</a:t>
              </a:r>
              <a:r>
                <a:rPr lang="en-US" sz="1400" dirty="0"/>
                <a:t>)</a:t>
              </a:r>
            </a:p>
          </p:txBody>
        </p:sp>
        <p:sp>
          <p:nvSpPr>
            <p:cNvPr id="62" name="Line 44"/>
            <p:cNvSpPr>
              <a:spLocks noChangeShapeType="1"/>
            </p:cNvSpPr>
            <p:nvPr/>
          </p:nvSpPr>
          <p:spPr bwMode="auto">
            <a:xfrm flipH="1">
              <a:off x="5791200" y="5257800"/>
              <a:ext cx="3810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46"/>
            <p:cNvSpPr>
              <a:spLocks noChangeShapeType="1"/>
            </p:cNvSpPr>
            <p:nvPr/>
          </p:nvSpPr>
          <p:spPr bwMode="auto">
            <a:xfrm flipH="1">
              <a:off x="6019797" y="5410199"/>
              <a:ext cx="1279835" cy="6095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 Box 48"/>
            <p:cNvSpPr txBox="1">
              <a:spLocks noChangeArrowheads="1"/>
            </p:cNvSpPr>
            <p:nvPr/>
          </p:nvSpPr>
          <p:spPr bwMode="auto">
            <a:xfrm>
              <a:off x="5410200" y="6324600"/>
              <a:ext cx="6302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/>
                <a:t>wedge</a:t>
              </a:r>
            </a:p>
          </p:txBody>
        </p:sp>
        <p:sp>
          <p:nvSpPr>
            <p:cNvPr id="65" name="Line 50"/>
            <p:cNvSpPr>
              <a:spLocks noChangeShapeType="1"/>
            </p:cNvSpPr>
            <p:nvPr/>
          </p:nvSpPr>
          <p:spPr bwMode="auto">
            <a:xfrm flipV="1">
              <a:off x="5867400" y="6172200"/>
              <a:ext cx="76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 Box 51"/>
            <p:cNvSpPr txBox="1">
              <a:spLocks noChangeArrowheads="1"/>
            </p:cNvSpPr>
            <p:nvPr/>
          </p:nvSpPr>
          <p:spPr bwMode="auto">
            <a:xfrm>
              <a:off x="2590800" y="4114800"/>
              <a:ext cx="58737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>
                  <a:solidFill>
                    <a:schemeClr val="bg1"/>
                  </a:solidFill>
                </a:rPr>
                <a:t>dipole</a:t>
              </a:r>
            </a:p>
          </p:txBody>
        </p:sp>
        <p:sp>
          <p:nvSpPr>
            <p:cNvPr id="67" name="Text Box 52"/>
            <p:cNvSpPr txBox="1">
              <a:spLocks noChangeArrowheads="1"/>
            </p:cNvSpPr>
            <p:nvPr/>
          </p:nvSpPr>
          <p:spPr bwMode="auto">
            <a:xfrm>
              <a:off x="0" y="6172200"/>
              <a:ext cx="36988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 b="1">
                  <a:solidFill>
                    <a:srgbClr val="FF0000"/>
                  </a:solidFill>
                </a:rPr>
                <a:t>S1</a:t>
              </a:r>
            </a:p>
          </p:txBody>
        </p:sp>
        <p:sp>
          <p:nvSpPr>
            <p:cNvPr id="68" name="Text Box 55"/>
            <p:cNvSpPr txBox="1">
              <a:spLocks noChangeArrowheads="1"/>
            </p:cNvSpPr>
            <p:nvPr/>
          </p:nvSpPr>
          <p:spPr bwMode="auto">
            <a:xfrm>
              <a:off x="0" y="5943600"/>
              <a:ext cx="36988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 b="1">
                  <a:solidFill>
                    <a:srgbClr val="FF0000"/>
                  </a:solidFill>
                </a:rPr>
                <a:t>S3</a:t>
              </a:r>
            </a:p>
          </p:txBody>
        </p:sp>
        <p:sp>
          <p:nvSpPr>
            <p:cNvPr id="69" name="Line 56"/>
            <p:cNvSpPr>
              <a:spLocks noChangeShapeType="1"/>
            </p:cNvSpPr>
            <p:nvPr/>
          </p:nvSpPr>
          <p:spPr bwMode="auto">
            <a:xfrm>
              <a:off x="304800" y="60960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57"/>
            <p:cNvSpPr>
              <a:spLocks noChangeShapeType="1"/>
            </p:cNvSpPr>
            <p:nvPr/>
          </p:nvSpPr>
          <p:spPr bwMode="auto">
            <a:xfrm flipV="1">
              <a:off x="304800" y="6172200"/>
              <a:ext cx="228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AutoShape 58"/>
            <p:cNvSpPr>
              <a:spLocks noChangeArrowheads="1"/>
            </p:cNvSpPr>
            <p:nvPr/>
          </p:nvSpPr>
          <p:spPr bwMode="auto">
            <a:xfrm>
              <a:off x="533400" y="6019800"/>
              <a:ext cx="92075" cy="92075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AutoShape 59"/>
            <p:cNvSpPr>
              <a:spLocks noChangeArrowheads="1"/>
            </p:cNvSpPr>
            <p:nvPr/>
          </p:nvSpPr>
          <p:spPr bwMode="auto">
            <a:xfrm>
              <a:off x="533400" y="6096000"/>
              <a:ext cx="92075" cy="92075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AutoShape 60"/>
            <p:cNvSpPr>
              <a:spLocks noChangeArrowheads="1"/>
            </p:cNvSpPr>
            <p:nvPr/>
          </p:nvSpPr>
          <p:spPr bwMode="auto">
            <a:xfrm>
              <a:off x="5562600" y="6096000"/>
              <a:ext cx="92075" cy="92075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Text Box 61"/>
            <p:cNvSpPr txBox="1">
              <a:spLocks noChangeArrowheads="1"/>
            </p:cNvSpPr>
            <p:nvPr/>
          </p:nvSpPr>
          <p:spPr bwMode="auto">
            <a:xfrm>
              <a:off x="5334000" y="5791200"/>
              <a:ext cx="36988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 b="1">
                  <a:solidFill>
                    <a:srgbClr val="FF0000"/>
                  </a:solidFill>
                </a:rPr>
                <a:t>S2</a:t>
              </a:r>
            </a:p>
          </p:txBody>
        </p:sp>
        <p:sp>
          <p:nvSpPr>
            <p:cNvPr id="75" name="Text Box 62"/>
            <p:cNvSpPr txBox="1">
              <a:spLocks noChangeArrowheads="1"/>
            </p:cNvSpPr>
            <p:nvPr/>
          </p:nvSpPr>
          <p:spPr bwMode="auto">
            <a:xfrm>
              <a:off x="5767389" y="4267200"/>
              <a:ext cx="3618794" cy="769774"/>
            </a:xfrm>
            <a:prstGeom prst="rect">
              <a:avLst/>
            </a:prstGeom>
            <a:noFill/>
            <a:ln w="25400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600" dirty="0"/>
                <a:t>86Kr beams, E = 233 MeV/u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S1,S2,S3</a:t>
              </a:r>
              <a:r>
                <a:rPr lang="en-US" sz="1600" dirty="0"/>
                <a:t>: </a:t>
              </a:r>
              <a:r>
                <a:rPr lang="en-US" sz="1600" dirty="0" smtClean="0"/>
                <a:t>300,10,0.32 </a:t>
              </a:r>
              <a:r>
                <a:rPr lang="en-US" sz="1600" dirty="0"/>
                <a:t>kW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2496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2589362" cy="1589836"/>
          </a:xfrm>
        </p:spPr>
        <p:txBody>
          <a:bodyPr/>
          <a:lstStyle/>
          <a:p>
            <a:r>
              <a:rPr lang="en-US" dirty="0" smtClean="0"/>
              <a:t>Models for PHITS calculations for possible 2</a:t>
            </a:r>
            <a:r>
              <a:rPr lang="en-US" baseline="30000" dirty="0" smtClean="0"/>
              <a:t>nd</a:t>
            </a:r>
            <a:r>
              <a:rPr lang="en-US" dirty="0" smtClean="0"/>
              <a:t> beam dump operation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for Magnets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4" descr="tem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0288" y="1201041"/>
            <a:ext cx="1751222" cy="173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tem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8008" y="1055373"/>
            <a:ext cx="2397305" cy="241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tem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8008" y="3385962"/>
            <a:ext cx="2557072" cy="246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043" y="3161582"/>
            <a:ext cx="3865562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37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bdos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273" y="1136650"/>
            <a:ext cx="4152415" cy="265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2"/>
          <p:cNvSpPr>
            <a:spLocks noGrp="1"/>
          </p:cNvSpPr>
          <p:nvPr>
            <p:ph type="title" idx="4294967295"/>
          </p:nvPr>
        </p:nvSpPr>
        <p:spPr>
          <a:xfrm>
            <a:off x="76200" y="123682"/>
            <a:ext cx="8991600" cy="803564"/>
          </a:xfrm>
        </p:spPr>
        <p:txBody>
          <a:bodyPr lIns="55971" tIns="22389" rIns="55971" bIns="22389"/>
          <a:lstStyle/>
          <a:p>
            <a:pPr defTabSz="846138"/>
            <a:r>
              <a:rPr lang="en-US" dirty="0" smtClean="0"/>
              <a:t>Shielding in Vertical </a:t>
            </a:r>
            <a:r>
              <a:rPr lang="en-US" dirty="0" err="1" smtClean="0"/>
              <a:t>Preseparator</a:t>
            </a:r>
            <a:r>
              <a:rPr lang="en-US" dirty="0" smtClean="0"/>
              <a:t> Region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Sufficient for 2nd Beam Dump Implementation (Worst Case)</a:t>
            </a:r>
          </a:p>
        </p:txBody>
      </p:sp>
      <p:pic>
        <p:nvPicPr>
          <p:cNvPr id="30727" name="Picture 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44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Content Placeholder 2" hidden="1"/>
          <p:cNvSpPr txBox="1">
            <a:spLocks/>
          </p:cNvSpPr>
          <p:nvPr/>
        </p:nvSpPr>
        <p:spPr bwMode="auto">
          <a:xfrm>
            <a:off x="152400" y="1219200"/>
            <a:ext cx="4191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0975" indent="-180975" defTabSz="804863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04863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04863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04863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04863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04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04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04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04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SzPct val="100000"/>
              <a:buFont typeface="Wingdings" pitchFamily="2" charset="2"/>
              <a:buChar char="§"/>
            </a:pPr>
            <a:endParaRPr lang="en-US" sz="2200">
              <a:solidFill>
                <a:srgbClr val="064308"/>
              </a:solidFill>
              <a:ea typeface="MS PGothic" charset="-128"/>
            </a:endParaRPr>
          </a:p>
        </p:txBody>
      </p:sp>
      <p:sp>
        <p:nvSpPr>
          <p:cNvPr id="30729" name="TextBox 7" hidden="1"/>
          <p:cNvSpPr txBox="1">
            <a:spLocks noChangeArrowheads="1"/>
          </p:cNvSpPr>
          <p:nvPr/>
        </p:nvSpPr>
        <p:spPr bwMode="auto">
          <a:xfrm>
            <a:off x="4343400" y="4191000"/>
            <a:ext cx="1295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8" tIns="45634" rIns="91268" bIns="45634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400">
                <a:solidFill>
                  <a:srgbClr val="B81414"/>
                </a:solidFill>
                <a:latin typeface="Helvetica" pitchFamily="34" charset="0"/>
              </a:rPr>
              <a:t>Duratek steel at minimum density spec</a:t>
            </a:r>
          </a:p>
        </p:txBody>
      </p:sp>
      <p:sp>
        <p:nvSpPr>
          <p:cNvPr id="30730" name="TextBox 8" hidden="1"/>
          <p:cNvSpPr txBox="1">
            <a:spLocks noChangeArrowheads="1"/>
          </p:cNvSpPr>
          <p:nvPr/>
        </p:nvSpPr>
        <p:spPr bwMode="auto">
          <a:xfrm>
            <a:off x="5029200" y="1447800"/>
            <a:ext cx="1390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8" tIns="45634" rIns="91268" bIns="45634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400">
                <a:solidFill>
                  <a:srgbClr val="B81414"/>
                </a:solidFill>
                <a:latin typeface="Helvetica" pitchFamily="34" charset="0"/>
              </a:rPr>
              <a:t>Concrete walls</a:t>
            </a:r>
          </a:p>
        </p:txBody>
      </p:sp>
      <p:sp>
        <p:nvSpPr>
          <p:cNvPr id="30731" name="TextBox 9" hidden="1"/>
          <p:cNvSpPr txBox="1">
            <a:spLocks noChangeArrowheads="1"/>
          </p:cNvSpPr>
          <p:nvPr/>
        </p:nvSpPr>
        <p:spPr bwMode="auto">
          <a:xfrm>
            <a:off x="3814763" y="3886200"/>
            <a:ext cx="1266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8" tIns="45634" rIns="91268" bIns="45634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400">
                <a:solidFill>
                  <a:srgbClr val="B81414"/>
                </a:solidFill>
                <a:latin typeface="Helvetica" pitchFamily="34" charset="0"/>
              </a:rPr>
              <a:t>Beam dumps</a:t>
            </a:r>
          </a:p>
        </p:txBody>
      </p:sp>
      <p:sp>
        <p:nvSpPr>
          <p:cNvPr id="30732" name="TextBox 10" hidden="1"/>
          <p:cNvSpPr txBox="1">
            <a:spLocks noChangeArrowheads="1"/>
          </p:cNvSpPr>
          <p:nvPr/>
        </p:nvSpPr>
        <p:spPr bwMode="auto">
          <a:xfrm>
            <a:off x="5638800" y="4267200"/>
            <a:ext cx="2497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8" tIns="45634" rIns="91268" bIns="45634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400">
                <a:solidFill>
                  <a:srgbClr val="B81414"/>
                </a:solidFill>
                <a:latin typeface="Helvetica" pitchFamily="34" charset="0"/>
              </a:rPr>
              <a:t>Aperture, Wedge, Collimator</a:t>
            </a:r>
          </a:p>
        </p:txBody>
      </p:sp>
      <p:sp>
        <p:nvSpPr>
          <p:cNvPr id="30733" name="TextBox 11" hidden="1"/>
          <p:cNvSpPr txBox="1">
            <a:spLocks noChangeArrowheads="1"/>
          </p:cNvSpPr>
          <p:nvPr/>
        </p:nvSpPr>
        <p:spPr bwMode="auto">
          <a:xfrm>
            <a:off x="6705600" y="2895600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8" tIns="45634" rIns="91268" bIns="45634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400">
                <a:solidFill>
                  <a:srgbClr val="B81414"/>
                </a:solidFill>
                <a:latin typeface="Helvetica" pitchFamily="34" charset="0"/>
              </a:rPr>
              <a:t>Dipole steel</a:t>
            </a:r>
          </a:p>
        </p:txBody>
      </p:sp>
      <p:cxnSp>
        <p:nvCxnSpPr>
          <p:cNvPr id="13" name="Straight Arrow Connector 12" hidden="1"/>
          <p:cNvCxnSpPr/>
          <p:nvPr/>
        </p:nvCxnSpPr>
        <p:spPr>
          <a:xfrm flipV="1">
            <a:off x="5200650" y="3819525"/>
            <a:ext cx="720725" cy="48895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 hidden="1"/>
          <p:cNvCxnSpPr/>
          <p:nvPr/>
        </p:nvCxnSpPr>
        <p:spPr>
          <a:xfrm rot="5400000" flipH="1" flipV="1">
            <a:off x="5472906" y="3783807"/>
            <a:ext cx="974725" cy="5603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 hidden="1"/>
          <p:cNvCxnSpPr/>
          <p:nvPr/>
        </p:nvCxnSpPr>
        <p:spPr>
          <a:xfrm rot="5400000" flipH="1" flipV="1">
            <a:off x="6155532" y="4226718"/>
            <a:ext cx="730250" cy="8096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 hidden="1"/>
          <p:cNvCxnSpPr>
            <a:stCxn id="30733" idx="2"/>
          </p:cNvCxnSpPr>
          <p:nvPr/>
        </p:nvCxnSpPr>
        <p:spPr>
          <a:xfrm rot="5400000">
            <a:off x="7057231" y="3304382"/>
            <a:ext cx="322263" cy="12065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8" name="TextBox 16" hidden="1"/>
          <p:cNvSpPr txBox="1">
            <a:spLocks noChangeArrowheads="1"/>
          </p:cNvSpPr>
          <p:nvPr/>
        </p:nvSpPr>
        <p:spPr bwMode="auto">
          <a:xfrm>
            <a:off x="977900" y="5375275"/>
            <a:ext cx="8089900" cy="957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8" tIns="45634" rIns="91268" bIns="45634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2800">
                <a:solidFill>
                  <a:srgbClr val="B81414"/>
                </a:solidFill>
                <a:latin typeface="Helvetica" pitchFamily="34" charset="0"/>
              </a:rPr>
              <a:t>Radiation plots – results of studies? Assume the are still planned to be included</a:t>
            </a:r>
          </a:p>
        </p:txBody>
      </p:sp>
      <p:pic>
        <p:nvPicPr>
          <p:cNvPr id="30739" name="Picture 4" descr="temp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1783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5" descr="temp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91440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0" descr="dos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3510" y="3001438"/>
            <a:ext cx="4627492" cy="288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2" name="Rectangle 24"/>
          <p:cNvSpPr>
            <a:spLocks noChangeArrowheads="1"/>
          </p:cNvSpPr>
          <p:nvPr/>
        </p:nvSpPr>
        <p:spPr bwMode="auto">
          <a:xfrm>
            <a:off x="4148923" y="5765137"/>
            <a:ext cx="4694830" cy="30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68" tIns="45634" rIns="91268" bIns="45634">
            <a:spAutoFit/>
          </a:bodyPr>
          <a:lstStyle/>
          <a:p>
            <a:pPr algn="ctr" defTabSz="865188"/>
            <a:r>
              <a:rPr lang="en-US" sz="1400" dirty="0">
                <a:cs typeface="Arial" charset="0"/>
              </a:rPr>
              <a:t>Residual photon dose </a:t>
            </a:r>
            <a:r>
              <a:rPr lang="en-US" sz="1400" dirty="0" smtClean="0">
                <a:cs typeface="Arial" charset="0"/>
              </a:rPr>
              <a:t>rates after </a:t>
            </a:r>
            <a:r>
              <a:rPr lang="en-US" sz="1400" dirty="0">
                <a:cs typeface="Arial" charset="0"/>
              </a:rPr>
              <a:t>4 hr</a:t>
            </a:r>
          </a:p>
        </p:txBody>
      </p:sp>
      <p:cxnSp>
        <p:nvCxnSpPr>
          <p:cNvPr id="28" name="Straight Arrow Connector 27" hidden="1"/>
          <p:cNvCxnSpPr/>
          <p:nvPr/>
        </p:nvCxnSpPr>
        <p:spPr>
          <a:xfrm rot="10800000">
            <a:off x="5200650" y="5445125"/>
            <a:ext cx="4794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53" name="Rectangle 36"/>
          <p:cNvSpPr>
            <a:spLocks noChangeArrowheads="1"/>
          </p:cNvSpPr>
          <p:nvPr/>
        </p:nvSpPr>
        <p:spPr bwMode="auto">
          <a:xfrm>
            <a:off x="1392072" y="4018223"/>
            <a:ext cx="2797791" cy="86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68" tIns="45634" rIns="91268" bIns="45634">
            <a:spAutoFit/>
          </a:bodyPr>
          <a:lstStyle/>
          <a:p>
            <a:pPr defTabSz="865188"/>
            <a:r>
              <a:rPr lang="en-US" sz="1200" dirty="0">
                <a:cs typeface="Arial" charset="0"/>
              </a:rPr>
              <a:t>Sources: </a:t>
            </a:r>
            <a:r>
              <a:rPr lang="en-US" sz="1300" baseline="30000" dirty="0">
                <a:latin typeface="Helvetica" pitchFamily="34" charset="0"/>
              </a:rPr>
              <a:t>86</a:t>
            </a:r>
            <a:r>
              <a:rPr lang="en-US" sz="1300" dirty="0">
                <a:latin typeface="Helvetica" pitchFamily="34" charset="0"/>
              </a:rPr>
              <a:t>Kr beams, 233 MeV/u located </a:t>
            </a:r>
            <a:r>
              <a:rPr lang="en-US" sz="1300" dirty="0" smtClean="0">
                <a:latin typeface="Helvetica" pitchFamily="34" charset="0"/>
              </a:rPr>
              <a:t>at </a:t>
            </a:r>
            <a:r>
              <a:rPr lang="en-US" sz="1200" dirty="0" smtClean="0">
                <a:cs typeface="Arial" charset="0"/>
              </a:rPr>
              <a:t>possible </a:t>
            </a:r>
            <a:r>
              <a:rPr lang="en-US" sz="1200" dirty="0">
                <a:cs typeface="Arial" charset="0"/>
              </a:rPr>
              <a:t>second beam dump, fragment catcher, collimator, wedge system</a:t>
            </a:r>
          </a:p>
        </p:txBody>
      </p:sp>
      <p:sp>
        <p:nvSpPr>
          <p:cNvPr id="30754" name="TextBox 36"/>
          <p:cNvSpPr txBox="1">
            <a:spLocks noChangeArrowheads="1"/>
          </p:cNvSpPr>
          <p:nvPr/>
        </p:nvSpPr>
        <p:spPr bwMode="auto">
          <a:xfrm>
            <a:off x="198814" y="5294195"/>
            <a:ext cx="3677149" cy="64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68" tIns="45634" rIns="91268" bIns="45634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70C0"/>
                </a:solidFill>
                <a:cs typeface="Arial" charset="0"/>
              </a:rPr>
              <a:t>Hands-on access possible in vertical separator region</a:t>
            </a:r>
          </a:p>
        </p:txBody>
      </p:sp>
      <p:sp>
        <p:nvSpPr>
          <p:cNvPr id="30757" name="TextBox 25"/>
          <p:cNvSpPr txBox="1">
            <a:spLocks noChangeArrowheads="1"/>
          </p:cNvSpPr>
          <p:nvPr/>
        </p:nvSpPr>
        <p:spPr bwMode="auto">
          <a:xfrm>
            <a:off x="4458665" y="1232184"/>
            <a:ext cx="3866463" cy="52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68" tIns="45634" rIns="91268" bIns="45634">
            <a:spAutoFit/>
          </a:bodyPr>
          <a:lstStyle>
            <a:lvl1pPr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defTabSz="865188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400" dirty="0">
                <a:cs typeface="Arial" charset="0"/>
              </a:rPr>
              <a:t>Concrete bunker around  quad triplet reduces prompt dose rate to &lt; 100 </a:t>
            </a:r>
            <a:r>
              <a:rPr lang="en-US" sz="1400" dirty="0" err="1">
                <a:cs typeface="Arial" charset="0"/>
              </a:rPr>
              <a:t>mrem</a:t>
            </a:r>
            <a:r>
              <a:rPr lang="en-US" sz="1400" dirty="0">
                <a:cs typeface="Arial" charset="0"/>
              </a:rPr>
              <a:t>/h </a:t>
            </a:r>
          </a:p>
        </p:txBody>
      </p:sp>
      <p:cxnSp>
        <p:nvCxnSpPr>
          <p:cNvPr id="49" name="Straight Arrow Connector 48"/>
          <p:cNvCxnSpPr>
            <a:stCxn id="30757" idx="1"/>
          </p:cNvCxnSpPr>
          <p:nvPr/>
        </p:nvCxnSpPr>
        <p:spPr>
          <a:xfrm flipH="1">
            <a:off x="2238228" y="1493707"/>
            <a:ext cx="2220437" cy="11130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61" name="Rectangle 24"/>
          <p:cNvSpPr>
            <a:spLocks noChangeArrowheads="1"/>
          </p:cNvSpPr>
          <p:nvPr/>
        </p:nvSpPr>
        <p:spPr bwMode="auto">
          <a:xfrm>
            <a:off x="4416894" y="2040293"/>
            <a:ext cx="3976474" cy="52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68" tIns="45634" rIns="91268" bIns="45634">
            <a:spAutoFit/>
          </a:bodyPr>
          <a:lstStyle/>
          <a:p>
            <a:pPr defTabSz="865188"/>
            <a:r>
              <a:rPr lang="en-US" sz="1400" dirty="0">
                <a:cs typeface="Arial" charset="0"/>
              </a:rPr>
              <a:t>Space behind concrete support filled with soil - within building: </a:t>
            </a:r>
            <a:r>
              <a:rPr lang="en-US" sz="1400" u="sng" dirty="0">
                <a:cs typeface="Arial" charset="0"/>
              </a:rPr>
              <a:t>Activated soil is contained</a:t>
            </a:r>
          </a:p>
        </p:txBody>
      </p:sp>
      <p:cxnSp>
        <p:nvCxnSpPr>
          <p:cNvPr id="46" name="Straight Arrow Connector 45"/>
          <p:cNvCxnSpPr>
            <a:stCxn id="30761" idx="1"/>
          </p:cNvCxnSpPr>
          <p:nvPr/>
        </p:nvCxnSpPr>
        <p:spPr>
          <a:xfrm flipH="1">
            <a:off x="2756843" y="2301816"/>
            <a:ext cx="1660051" cy="523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038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3096"/>
            <a:ext cx="8991600" cy="424486"/>
          </a:xfrm>
        </p:spPr>
        <p:txBody>
          <a:bodyPr/>
          <a:lstStyle/>
          <a:p>
            <a:r>
              <a:rPr lang="en-US" sz="2800" dirty="0" err="1"/>
              <a:t>Radially</a:t>
            </a:r>
            <a:r>
              <a:rPr lang="en-US" sz="2800" dirty="0"/>
              <a:t> </a:t>
            </a:r>
            <a:r>
              <a:rPr lang="en-US" sz="2800" dirty="0" smtClean="0"/>
              <a:t>Averaged  Dose Rates To </a:t>
            </a:r>
            <a:r>
              <a:rPr lang="en-US" sz="2800" dirty="0" err="1" smtClean="0"/>
              <a:t>Quadrupoles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6" descr="quads12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544" y="1282940"/>
            <a:ext cx="2941417" cy="217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quads5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7289" y="1197225"/>
            <a:ext cx="3345140" cy="23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832433" y="3362052"/>
            <a:ext cx="35198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Model coils contain </a:t>
            </a:r>
            <a:r>
              <a:rPr lang="en-US" dirty="0" err="1"/>
              <a:t>Stycast</a:t>
            </a:r>
            <a:endParaRPr lang="en-US" dirty="0"/>
          </a:p>
        </p:txBody>
      </p:sp>
      <p:pic>
        <p:nvPicPr>
          <p:cNvPr id="9" name="Picture 9" descr="quads1234styc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533" y="3725308"/>
            <a:ext cx="3172117" cy="229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quads567styca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2685" y="3656739"/>
            <a:ext cx="3287466" cy="234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114886" y="886895"/>
            <a:ext cx="50516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Model coils contain </a:t>
            </a:r>
            <a:r>
              <a:rPr lang="en-US" dirty="0" err="1" smtClean="0"/>
              <a:t>NbTi</a:t>
            </a:r>
            <a:r>
              <a:rPr lang="en-US" dirty="0" smtClean="0"/>
              <a:t>(75</a:t>
            </a:r>
            <a:r>
              <a:rPr lang="en-US" dirty="0"/>
              <a:t>%)+Cu(25%)</a:t>
            </a:r>
          </a:p>
        </p:txBody>
      </p:sp>
    </p:spTree>
    <p:extLst>
      <p:ext uri="{BB962C8B-B14F-4D97-AF65-F5344CB8AC3E}">
        <p14:creationId xmlns:p14="http://schemas.microsoft.com/office/powerpoint/2010/main" xmlns="" val="162383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76200" y="126846"/>
            <a:ext cx="8991600" cy="803581"/>
          </a:xfrm>
        </p:spPr>
        <p:txBody>
          <a:bodyPr lIns="55991" tIns="22397" rIns="55991" bIns="22397"/>
          <a:lstStyle/>
          <a:p>
            <a:pPr defTabSz="846138"/>
            <a:r>
              <a:rPr lang="en-US" dirty="0" smtClean="0"/>
              <a:t>Radiation Heating in Magnets</a:t>
            </a:r>
            <a:br>
              <a:rPr lang="en-US" dirty="0" smtClean="0"/>
            </a:br>
            <a:r>
              <a:rPr lang="en-US" sz="2400" dirty="0" smtClean="0"/>
              <a:t>Example: Heating, </a:t>
            </a:r>
            <a:r>
              <a:rPr lang="en-US" sz="2400" dirty="0" err="1" smtClean="0"/>
              <a:t>Quadrupole</a:t>
            </a:r>
            <a:r>
              <a:rPr lang="en-US" sz="2400" dirty="0" smtClean="0"/>
              <a:t> Cross-section</a:t>
            </a:r>
          </a:p>
        </p:txBody>
      </p:sp>
      <p:pic>
        <p:nvPicPr>
          <p:cNvPr id="2" name="QUAD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2535" y="953371"/>
            <a:ext cx="5661803" cy="424635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1636" y="5525371"/>
            <a:ext cx="706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 IDL frames of PHITS heat mesh tally into Windows Movie Maker</a:t>
            </a:r>
          </a:p>
          <a:p>
            <a:r>
              <a:rPr lang="en-US" dirty="0" err="1" smtClean="0"/>
              <a:t>Δx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 smtClean="0"/>
              <a:t>Δz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1 cm; </a:t>
            </a:r>
            <a:r>
              <a:rPr lang="en-US" dirty="0" err="1" smtClean="0"/>
              <a:t>Δy</a:t>
            </a:r>
            <a:r>
              <a:rPr lang="en-US" dirty="0" smtClean="0"/>
              <a:t> </a:t>
            </a:r>
            <a:r>
              <a:rPr lang="en-US" dirty="0"/>
              <a:t>= 1 </a:t>
            </a:r>
            <a:r>
              <a:rPr lang="en-US" dirty="0" smtClean="0"/>
              <a:t>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855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76200" y="126847"/>
            <a:ext cx="8991600" cy="803581"/>
          </a:xfrm>
        </p:spPr>
        <p:txBody>
          <a:bodyPr lIns="55991" tIns="22397" rIns="55991" bIns="22397"/>
          <a:lstStyle/>
          <a:p>
            <a:pPr defTabSz="846138"/>
            <a:r>
              <a:rPr lang="en-US" dirty="0" smtClean="0"/>
              <a:t>Radiation Heating in Magnet Yokes, Coils</a:t>
            </a:r>
            <a:br>
              <a:rPr lang="en-US" dirty="0" smtClean="0"/>
            </a:br>
            <a:r>
              <a:rPr lang="en-US" sz="2400" dirty="0" smtClean="0"/>
              <a:t>Supports Magnet and Non-conventional Utility Design</a:t>
            </a:r>
            <a:endParaRPr lang="en-US" dirty="0" smtClean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52710877"/>
              </p:ext>
            </p:extLst>
          </p:nvPr>
        </p:nvGraphicFramePr>
        <p:xfrm>
          <a:off x="657450" y="1947574"/>
          <a:ext cx="2309546" cy="3474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04077"/>
                <a:gridCol w="1105469"/>
              </a:tblGrid>
              <a:tr h="3570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Magnets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Yoke Heating</a:t>
                      </a:r>
                      <a:r>
                        <a:rPr lang="en-US" sz="1800" baseline="0" dirty="0" smtClean="0"/>
                        <a:t> [W]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334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Q_D1137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52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334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Q_D1147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22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334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Q_D1158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334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Q_D1170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334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Q_D1195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334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Q_D1207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334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Q_D1218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T="45700" marB="45700"/>
                </a:tc>
              </a:tr>
            </a:tbl>
          </a:graphicData>
        </a:graphic>
      </p:graphicFrame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846101" y="1150628"/>
            <a:ext cx="23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2000" b="1" baseline="30000" dirty="0" smtClean="0"/>
              <a:t>86</a:t>
            </a:r>
            <a:r>
              <a:rPr lang="en-US" sz="2000" b="1" dirty="0" smtClean="0"/>
              <a:t>Kr, 233 MeV/u, at </a:t>
            </a:r>
            <a:r>
              <a:rPr lang="en-US" sz="2000" b="1" dirty="0"/>
              <a:t>3</a:t>
            </a:r>
            <a:r>
              <a:rPr lang="en-US" sz="2000" b="1" dirty="0" smtClean="0"/>
              <a:t>00 </a:t>
            </a:r>
            <a:r>
              <a:rPr lang="en-US" sz="2000" b="1" dirty="0"/>
              <a:t>kW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9083610"/>
              </p:ext>
            </p:extLst>
          </p:nvPr>
        </p:nvGraphicFramePr>
        <p:xfrm>
          <a:off x="4166899" y="1956560"/>
          <a:ext cx="3661746" cy="3474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05149"/>
                <a:gridCol w="1300139"/>
                <a:gridCol w="1156458"/>
              </a:tblGrid>
              <a:tr h="6048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Magnets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Coil Dose Rate</a:t>
                      </a:r>
                      <a:r>
                        <a:rPr lang="en-US" sz="1800" baseline="0" dirty="0" smtClean="0"/>
                        <a:t> [</a:t>
                      </a:r>
                      <a:r>
                        <a:rPr lang="en-US" sz="1800" dirty="0" err="1" smtClean="0"/>
                        <a:t>MGy</a:t>
                      </a:r>
                      <a:r>
                        <a:rPr lang="en-US" sz="1800" dirty="0" smtClean="0"/>
                        <a:t>/y]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Lifetime</a:t>
                      </a:r>
                      <a:r>
                        <a:rPr lang="en-US" sz="1800" baseline="0" dirty="0" smtClean="0"/>
                        <a:t> [y]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562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Q_D1137 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2.54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562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Q_D1147</a:t>
                      </a: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0.87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29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562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Q_D1158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0.80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32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562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Q_D1170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0.56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44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562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Q_D1195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0.14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182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562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Q_D1207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0.05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497</a:t>
                      </a:r>
                      <a:endParaRPr lang="en-US" sz="1800" dirty="0"/>
                    </a:p>
                  </a:txBody>
                  <a:tcPr marT="45700" marB="45700"/>
                </a:tc>
              </a:tr>
              <a:tr h="34562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Q_D1218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0.04</a:t>
                      </a:r>
                      <a:endParaRPr lang="en-U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673</a:t>
                      </a:r>
                      <a:endParaRPr lang="en-US" sz="1800" dirty="0"/>
                    </a:p>
                  </a:txBody>
                  <a:tcPr marT="45700" marB="457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695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FRIB radiation environment is challenging</a:t>
            </a:r>
          </a:p>
          <a:p>
            <a:pPr lvl="1"/>
            <a:r>
              <a:rPr lang="en-US" dirty="0" smtClean="0"/>
              <a:t>Power</a:t>
            </a:r>
          </a:p>
          <a:p>
            <a:pPr lvl="1"/>
            <a:r>
              <a:rPr lang="en-US" dirty="0" smtClean="0"/>
              <a:t>Wide range of beams, beam trajectories</a:t>
            </a:r>
          </a:p>
          <a:p>
            <a:pPr lvl="1"/>
            <a:r>
              <a:rPr lang="en-US" dirty="0" smtClean="0"/>
              <a:t>Shield studies are important</a:t>
            </a:r>
          </a:p>
          <a:p>
            <a:r>
              <a:rPr lang="en-US" dirty="0" smtClean="0"/>
              <a:t>SC technology will work</a:t>
            </a:r>
          </a:p>
        </p:txBody>
      </p:sp>
      <p:sp>
        <p:nvSpPr>
          <p:cNvPr id="430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27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" descr="F407r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727174" y="2260707"/>
            <a:ext cx="5339948" cy="383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Facility requirements</a:t>
            </a:r>
          </a:p>
          <a:p>
            <a:pPr lvl="1"/>
            <a:r>
              <a:rPr lang="en-US" sz="1800" dirty="0" smtClean="0"/>
              <a:t>Rare isotope production with primary beams up to 400 kW, 200 </a:t>
            </a:r>
            <a:r>
              <a:rPr lang="en-US" sz="1800" dirty="0" err="1" smtClean="0"/>
              <a:t>MeV</a:t>
            </a:r>
            <a:r>
              <a:rPr lang="en-US" sz="1800" dirty="0" smtClean="0"/>
              <a:t>/u uranium</a:t>
            </a:r>
          </a:p>
          <a:p>
            <a:pPr lvl="1"/>
            <a:r>
              <a:rPr lang="en-US" sz="1800" dirty="0" smtClean="0"/>
              <a:t>Fast, stopped and reaccelerated beam capability</a:t>
            </a:r>
          </a:p>
          <a:p>
            <a:pPr lvl="1"/>
            <a:r>
              <a:rPr lang="en-US" sz="1800" dirty="0" smtClean="0"/>
              <a:t>Experimental areas and scientific instrumentation for fast, stopped, and reaccelerated beams </a:t>
            </a:r>
          </a:p>
          <a:p>
            <a:r>
              <a:rPr lang="en-US" sz="2000" dirty="0" smtClean="0"/>
              <a:t>Experimental Systems </a:t>
            </a:r>
            <a:br>
              <a:rPr lang="en-US" sz="2000" dirty="0" smtClean="0"/>
            </a:br>
            <a:r>
              <a:rPr lang="en-US" sz="2000" dirty="0" smtClean="0"/>
              <a:t>project scope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Production target facility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Fragment separator</a:t>
            </a:r>
          </a:p>
          <a:p>
            <a:pPr marL="211614" lvl="1" indent="0">
              <a:buNone/>
            </a:pPr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13317" name="Title 2"/>
          <p:cNvSpPr>
            <a:spLocks noGrp="1"/>
          </p:cNvSpPr>
          <p:nvPr>
            <p:ph type="title"/>
          </p:nvPr>
        </p:nvSpPr>
        <p:spPr>
          <a:xfrm>
            <a:off x="76200" y="180979"/>
            <a:ext cx="8991600" cy="695330"/>
          </a:xfrm>
        </p:spPr>
        <p:txBody>
          <a:bodyPr/>
          <a:lstStyle/>
          <a:p>
            <a:r>
              <a:rPr lang="en-US" sz="2400" dirty="0" smtClean="0"/>
              <a:t>FRIB Fragment Separator is within Experimental Systems Project Scope</a:t>
            </a:r>
          </a:p>
        </p:txBody>
      </p:sp>
      <p:sp>
        <p:nvSpPr>
          <p:cNvPr id="13318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Reg Ronningen, February 2012, RESMM12 at Fermilab</a:t>
            </a:r>
            <a:endParaRPr lang="en-US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198165" y="2409795"/>
            <a:ext cx="2743202" cy="1387147"/>
          </a:xfrm>
          <a:custGeom>
            <a:avLst/>
            <a:gdLst>
              <a:gd name="connsiteX0" fmla="*/ 0 w 3150705"/>
              <a:gd name="connsiteY0" fmla="*/ 1302026 h 1311965"/>
              <a:gd name="connsiteX1" fmla="*/ 3150705 w 3150705"/>
              <a:gd name="connsiteY1" fmla="*/ 1311965 h 1311965"/>
              <a:gd name="connsiteX2" fmla="*/ 3150705 w 3150705"/>
              <a:gd name="connsiteY2" fmla="*/ 0 h 1311965"/>
              <a:gd name="connsiteX3" fmla="*/ 1818861 w 3150705"/>
              <a:gd name="connsiteY3" fmla="*/ 0 h 1311965"/>
              <a:gd name="connsiteX4" fmla="*/ 1818861 w 3150705"/>
              <a:gd name="connsiteY4" fmla="*/ 308113 h 1311965"/>
              <a:gd name="connsiteX5" fmla="*/ 1470992 w 3150705"/>
              <a:gd name="connsiteY5" fmla="*/ 308113 h 1311965"/>
              <a:gd name="connsiteX6" fmla="*/ 1470992 w 3150705"/>
              <a:gd name="connsiteY6" fmla="*/ 596348 h 1311965"/>
              <a:gd name="connsiteX7" fmla="*/ 9939 w 3150705"/>
              <a:gd name="connsiteY7" fmla="*/ 596348 h 1311965"/>
              <a:gd name="connsiteX8" fmla="*/ 0 w 3150705"/>
              <a:gd name="connsiteY8" fmla="*/ 1302026 h 1311965"/>
              <a:gd name="connsiteX0" fmla="*/ 0 w 3150705"/>
              <a:gd name="connsiteY0" fmla="*/ 1302026 h 1311965"/>
              <a:gd name="connsiteX1" fmla="*/ 3150705 w 3150705"/>
              <a:gd name="connsiteY1" fmla="*/ 1311965 h 1311965"/>
              <a:gd name="connsiteX2" fmla="*/ 3150705 w 3150705"/>
              <a:gd name="connsiteY2" fmla="*/ 0 h 1311965"/>
              <a:gd name="connsiteX3" fmla="*/ 1818861 w 3150705"/>
              <a:gd name="connsiteY3" fmla="*/ 0 h 1311965"/>
              <a:gd name="connsiteX4" fmla="*/ 1818861 w 3150705"/>
              <a:gd name="connsiteY4" fmla="*/ 308113 h 1311965"/>
              <a:gd name="connsiteX5" fmla="*/ 1470992 w 3150705"/>
              <a:gd name="connsiteY5" fmla="*/ 308113 h 1311965"/>
              <a:gd name="connsiteX6" fmla="*/ 1470992 w 3150705"/>
              <a:gd name="connsiteY6" fmla="*/ 596348 h 1311965"/>
              <a:gd name="connsiteX7" fmla="*/ 294494 w 3150705"/>
              <a:gd name="connsiteY7" fmla="*/ 596348 h 1311965"/>
              <a:gd name="connsiteX8" fmla="*/ 0 w 3150705"/>
              <a:gd name="connsiteY8" fmla="*/ 1302026 h 1311965"/>
              <a:gd name="connsiteX0" fmla="*/ 0 w 2866151"/>
              <a:gd name="connsiteY0" fmla="*/ 1311965 h 1311965"/>
              <a:gd name="connsiteX1" fmla="*/ 2866151 w 2866151"/>
              <a:gd name="connsiteY1" fmla="*/ 1311965 h 1311965"/>
              <a:gd name="connsiteX2" fmla="*/ 2866151 w 2866151"/>
              <a:gd name="connsiteY2" fmla="*/ 0 h 1311965"/>
              <a:gd name="connsiteX3" fmla="*/ 1534307 w 2866151"/>
              <a:gd name="connsiteY3" fmla="*/ 0 h 1311965"/>
              <a:gd name="connsiteX4" fmla="*/ 1534307 w 2866151"/>
              <a:gd name="connsiteY4" fmla="*/ 308113 h 1311965"/>
              <a:gd name="connsiteX5" fmla="*/ 1186438 w 2866151"/>
              <a:gd name="connsiteY5" fmla="*/ 308113 h 1311965"/>
              <a:gd name="connsiteX6" fmla="*/ 1186438 w 2866151"/>
              <a:gd name="connsiteY6" fmla="*/ 596348 h 1311965"/>
              <a:gd name="connsiteX7" fmla="*/ 9940 w 2866151"/>
              <a:gd name="connsiteY7" fmla="*/ 596348 h 1311965"/>
              <a:gd name="connsiteX8" fmla="*/ 0 w 2866151"/>
              <a:gd name="connsiteY8" fmla="*/ 1311965 h 131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6151" h="1311965">
                <a:moveTo>
                  <a:pt x="0" y="1311965"/>
                </a:moveTo>
                <a:lnTo>
                  <a:pt x="2866151" y="1311965"/>
                </a:lnTo>
                <a:lnTo>
                  <a:pt x="2866151" y="0"/>
                </a:lnTo>
                <a:lnTo>
                  <a:pt x="1534307" y="0"/>
                </a:lnTo>
                <a:lnTo>
                  <a:pt x="1534307" y="308113"/>
                </a:lnTo>
                <a:lnTo>
                  <a:pt x="1186438" y="308113"/>
                </a:lnTo>
                <a:lnTo>
                  <a:pt x="1186438" y="596348"/>
                </a:lnTo>
                <a:lnTo>
                  <a:pt x="9940" y="596348"/>
                </a:lnTo>
                <a:lnTo>
                  <a:pt x="0" y="1311965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447" tIns="43223" rIns="86447" bIns="43223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 rot="20431720">
            <a:off x="4341456" y="3105559"/>
            <a:ext cx="1173850" cy="2192292"/>
          </a:xfrm>
          <a:custGeom>
            <a:avLst/>
            <a:gdLst>
              <a:gd name="connsiteX0" fmla="*/ 0 w 800207"/>
              <a:gd name="connsiteY0" fmla="*/ 0 h 1913930"/>
              <a:gd name="connsiteX1" fmla="*/ 800207 w 800207"/>
              <a:gd name="connsiteY1" fmla="*/ 0 h 1913930"/>
              <a:gd name="connsiteX2" fmla="*/ 800207 w 800207"/>
              <a:gd name="connsiteY2" fmla="*/ 1913930 h 1913930"/>
              <a:gd name="connsiteX3" fmla="*/ 0 w 800207"/>
              <a:gd name="connsiteY3" fmla="*/ 1913930 h 1913930"/>
              <a:gd name="connsiteX4" fmla="*/ 0 w 800207"/>
              <a:gd name="connsiteY4" fmla="*/ 0 h 1913930"/>
              <a:gd name="connsiteX0" fmla="*/ 0 w 950139"/>
              <a:gd name="connsiteY0" fmla="*/ 0 h 1913930"/>
              <a:gd name="connsiteX1" fmla="*/ 950139 w 950139"/>
              <a:gd name="connsiteY1" fmla="*/ 53008 h 1913930"/>
              <a:gd name="connsiteX2" fmla="*/ 800207 w 950139"/>
              <a:gd name="connsiteY2" fmla="*/ 1913930 h 1913930"/>
              <a:gd name="connsiteX3" fmla="*/ 0 w 950139"/>
              <a:gd name="connsiteY3" fmla="*/ 1913930 h 1913930"/>
              <a:gd name="connsiteX4" fmla="*/ 0 w 950139"/>
              <a:gd name="connsiteY4" fmla="*/ 0 h 1913930"/>
              <a:gd name="connsiteX0" fmla="*/ 0 w 950139"/>
              <a:gd name="connsiteY0" fmla="*/ 0 h 1913930"/>
              <a:gd name="connsiteX1" fmla="*/ 950139 w 950139"/>
              <a:gd name="connsiteY1" fmla="*/ 53008 h 1913930"/>
              <a:gd name="connsiteX2" fmla="*/ 693344 w 950139"/>
              <a:gd name="connsiteY2" fmla="*/ 854471 h 1913930"/>
              <a:gd name="connsiteX3" fmla="*/ 800207 w 950139"/>
              <a:gd name="connsiteY3" fmla="*/ 1913930 h 1913930"/>
              <a:gd name="connsiteX4" fmla="*/ 0 w 950139"/>
              <a:gd name="connsiteY4" fmla="*/ 1913930 h 1913930"/>
              <a:gd name="connsiteX5" fmla="*/ 0 w 950139"/>
              <a:gd name="connsiteY5" fmla="*/ 0 h 1913930"/>
              <a:gd name="connsiteX0" fmla="*/ 0 w 950139"/>
              <a:gd name="connsiteY0" fmla="*/ 164667 h 2078597"/>
              <a:gd name="connsiteX1" fmla="*/ 484396 w 950139"/>
              <a:gd name="connsiteY1" fmla="*/ 0 h 2078597"/>
              <a:gd name="connsiteX2" fmla="*/ 950139 w 950139"/>
              <a:gd name="connsiteY2" fmla="*/ 217675 h 2078597"/>
              <a:gd name="connsiteX3" fmla="*/ 693344 w 950139"/>
              <a:gd name="connsiteY3" fmla="*/ 1019138 h 2078597"/>
              <a:gd name="connsiteX4" fmla="*/ 800207 w 950139"/>
              <a:gd name="connsiteY4" fmla="*/ 2078597 h 2078597"/>
              <a:gd name="connsiteX5" fmla="*/ 0 w 950139"/>
              <a:gd name="connsiteY5" fmla="*/ 2078597 h 2078597"/>
              <a:gd name="connsiteX6" fmla="*/ 0 w 950139"/>
              <a:gd name="connsiteY6" fmla="*/ 164667 h 2078597"/>
              <a:gd name="connsiteX0" fmla="*/ 0 w 987435"/>
              <a:gd name="connsiteY0" fmla="*/ 330696 h 2078597"/>
              <a:gd name="connsiteX1" fmla="*/ 521692 w 987435"/>
              <a:gd name="connsiteY1" fmla="*/ 0 h 2078597"/>
              <a:gd name="connsiteX2" fmla="*/ 987435 w 987435"/>
              <a:gd name="connsiteY2" fmla="*/ 217675 h 2078597"/>
              <a:gd name="connsiteX3" fmla="*/ 730640 w 987435"/>
              <a:gd name="connsiteY3" fmla="*/ 1019138 h 2078597"/>
              <a:gd name="connsiteX4" fmla="*/ 837503 w 987435"/>
              <a:gd name="connsiteY4" fmla="*/ 2078597 h 2078597"/>
              <a:gd name="connsiteX5" fmla="*/ 37296 w 987435"/>
              <a:gd name="connsiteY5" fmla="*/ 2078597 h 2078597"/>
              <a:gd name="connsiteX6" fmla="*/ 0 w 987435"/>
              <a:gd name="connsiteY6" fmla="*/ 330696 h 2078597"/>
              <a:gd name="connsiteX0" fmla="*/ 0 w 987435"/>
              <a:gd name="connsiteY0" fmla="*/ 330696 h 2078597"/>
              <a:gd name="connsiteX1" fmla="*/ 521692 w 987435"/>
              <a:gd name="connsiteY1" fmla="*/ 0 h 2078597"/>
              <a:gd name="connsiteX2" fmla="*/ 987435 w 987435"/>
              <a:gd name="connsiteY2" fmla="*/ 217675 h 2078597"/>
              <a:gd name="connsiteX3" fmla="*/ 730640 w 987435"/>
              <a:gd name="connsiteY3" fmla="*/ 1019138 h 2078597"/>
              <a:gd name="connsiteX4" fmla="*/ 837503 w 987435"/>
              <a:gd name="connsiteY4" fmla="*/ 2078597 h 2078597"/>
              <a:gd name="connsiteX5" fmla="*/ 37296 w 987435"/>
              <a:gd name="connsiteY5" fmla="*/ 2078597 h 2078597"/>
              <a:gd name="connsiteX6" fmla="*/ 0 w 987435"/>
              <a:gd name="connsiteY6" fmla="*/ 330696 h 2078597"/>
              <a:gd name="connsiteX0" fmla="*/ 0 w 1022742"/>
              <a:gd name="connsiteY0" fmla="*/ 330696 h 2078597"/>
              <a:gd name="connsiteX1" fmla="*/ 521692 w 1022742"/>
              <a:gd name="connsiteY1" fmla="*/ 0 h 2078597"/>
              <a:gd name="connsiteX2" fmla="*/ 1022742 w 1022742"/>
              <a:gd name="connsiteY2" fmla="*/ 177447 h 2078597"/>
              <a:gd name="connsiteX3" fmla="*/ 730640 w 1022742"/>
              <a:gd name="connsiteY3" fmla="*/ 1019138 h 2078597"/>
              <a:gd name="connsiteX4" fmla="*/ 837503 w 1022742"/>
              <a:gd name="connsiteY4" fmla="*/ 2078597 h 2078597"/>
              <a:gd name="connsiteX5" fmla="*/ 37296 w 1022742"/>
              <a:gd name="connsiteY5" fmla="*/ 2078597 h 2078597"/>
              <a:gd name="connsiteX6" fmla="*/ 0 w 1022742"/>
              <a:gd name="connsiteY6" fmla="*/ 330696 h 2078597"/>
              <a:gd name="connsiteX0" fmla="*/ 0 w 1022742"/>
              <a:gd name="connsiteY0" fmla="*/ 330696 h 2078597"/>
              <a:gd name="connsiteX1" fmla="*/ 521692 w 1022742"/>
              <a:gd name="connsiteY1" fmla="*/ 0 h 2078597"/>
              <a:gd name="connsiteX2" fmla="*/ 1022742 w 1022742"/>
              <a:gd name="connsiteY2" fmla="*/ 177447 h 2078597"/>
              <a:gd name="connsiteX3" fmla="*/ 845833 w 1022742"/>
              <a:gd name="connsiteY3" fmla="*/ 1080950 h 2078597"/>
              <a:gd name="connsiteX4" fmla="*/ 837503 w 1022742"/>
              <a:gd name="connsiteY4" fmla="*/ 2078597 h 2078597"/>
              <a:gd name="connsiteX5" fmla="*/ 37296 w 1022742"/>
              <a:gd name="connsiteY5" fmla="*/ 2078597 h 2078597"/>
              <a:gd name="connsiteX6" fmla="*/ 0 w 1022742"/>
              <a:gd name="connsiteY6" fmla="*/ 330696 h 2078597"/>
              <a:gd name="connsiteX0" fmla="*/ 0 w 1142808"/>
              <a:gd name="connsiteY0" fmla="*/ 330696 h 2078597"/>
              <a:gd name="connsiteX1" fmla="*/ 521692 w 1142808"/>
              <a:gd name="connsiteY1" fmla="*/ 0 h 2078597"/>
              <a:gd name="connsiteX2" fmla="*/ 1142808 w 1142808"/>
              <a:gd name="connsiteY2" fmla="*/ 240981 h 2078597"/>
              <a:gd name="connsiteX3" fmla="*/ 845833 w 1142808"/>
              <a:gd name="connsiteY3" fmla="*/ 1080950 h 2078597"/>
              <a:gd name="connsiteX4" fmla="*/ 837503 w 1142808"/>
              <a:gd name="connsiteY4" fmla="*/ 2078597 h 2078597"/>
              <a:gd name="connsiteX5" fmla="*/ 37296 w 1142808"/>
              <a:gd name="connsiteY5" fmla="*/ 2078597 h 2078597"/>
              <a:gd name="connsiteX6" fmla="*/ 0 w 1142808"/>
              <a:gd name="connsiteY6" fmla="*/ 330696 h 2078597"/>
              <a:gd name="connsiteX0" fmla="*/ 0 w 1142808"/>
              <a:gd name="connsiteY0" fmla="*/ 330696 h 2095123"/>
              <a:gd name="connsiteX1" fmla="*/ 521692 w 1142808"/>
              <a:gd name="connsiteY1" fmla="*/ 0 h 2095123"/>
              <a:gd name="connsiteX2" fmla="*/ 1142808 w 1142808"/>
              <a:gd name="connsiteY2" fmla="*/ 240981 h 2095123"/>
              <a:gd name="connsiteX3" fmla="*/ 845833 w 1142808"/>
              <a:gd name="connsiteY3" fmla="*/ 1080950 h 2095123"/>
              <a:gd name="connsiteX4" fmla="*/ 529433 w 1142808"/>
              <a:gd name="connsiteY4" fmla="*/ 2095123 h 2095123"/>
              <a:gd name="connsiteX5" fmla="*/ 37296 w 1142808"/>
              <a:gd name="connsiteY5" fmla="*/ 2078597 h 2095123"/>
              <a:gd name="connsiteX6" fmla="*/ 0 w 1142808"/>
              <a:gd name="connsiteY6" fmla="*/ 330696 h 2095123"/>
              <a:gd name="connsiteX0" fmla="*/ 0 w 1142808"/>
              <a:gd name="connsiteY0" fmla="*/ 330696 h 2095123"/>
              <a:gd name="connsiteX1" fmla="*/ 521692 w 1142808"/>
              <a:gd name="connsiteY1" fmla="*/ 0 h 2095123"/>
              <a:gd name="connsiteX2" fmla="*/ 1142808 w 1142808"/>
              <a:gd name="connsiteY2" fmla="*/ 240981 h 2095123"/>
              <a:gd name="connsiteX3" fmla="*/ 972703 w 1142808"/>
              <a:gd name="connsiteY3" fmla="*/ 841376 h 2095123"/>
              <a:gd name="connsiteX4" fmla="*/ 529433 w 1142808"/>
              <a:gd name="connsiteY4" fmla="*/ 2095123 h 2095123"/>
              <a:gd name="connsiteX5" fmla="*/ 37296 w 1142808"/>
              <a:gd name="connsiteY5" fmla="*/ 2078597 h 2095123"/>
              <a:gd name="connsiteX6" fmla="*/ 0 w 1142808"/>
              <a:gd name="connsiteY6" fmla="*/ 330696 h 2095123"/>
              <a:gd name="connsiteX0" fmla="*/ 0 w 1142808"/>
              <a:gd name="connsiteY0" fmla="*/ 330696 h 2095123"/>
              <a:gd name="connsiteX1" fmla="*/ 521692 w 1142808"/>
              <a:gd name="connsiteY1" fmla="*/ 0 h 2095123"/>
              <a:gd name="connsiteX2" fmla="*/ 1142808 w 1142808"/>
              <a:gd name="connsiteY2" fmla="*/ 240981 h 2095123"/>
              <a:gd name="connsiteX3" fmla="*/ 972703 w 1142808"/>
              <a:gd name="connsiteY3" fmla="*/ 841376 h 2095123"/>
              <a:gd name="connsiteX4" fmla="*/ 442892 w 1142808"/>
              <a:gd name="connsiteY4" fmla="*/ 938488 h 2095123"/>
              <a:gd name="connsiteX5" fmla="*/ 529433 w 1142808"/>
              <a:gd name="connsiteY5" fmla="*/ 2095123 h 2095123"/>
              <a:gd name="connsiteX6" fmla="*/ 37296 w 1142808"/>
              <a:gd name="connsiteY6" fmla="*/ 2078597 h 2095123"/>
              <a:gd name="connsiteX7" fmla="*/ 0 w 1142808"/>
              <a:gd name="connsiteY7" fmla="*/ 330696 h 2095123"/>
              <a:gd name="connsiteX0" fmla="*/ 0 w 1142808"/>
              <a:gd name="connsiteY0" fmla="*/ 330696 h 2095123"/>
              <a:gd name="connsiteX1" fmla="*/ 521692 w 1142808"/>
              <a:gd name="connsiteY1" fmla="*/ 0 h 2095123"/>
              <a:gd name="connsiteX2" fmla="*/ 1142808 w 1142808"/>
              <a:gd name="connsiteY2" fmla="*/ 240981 h 2095123"/>
              <a:gd name="connsiteX3" fmla="*/ 972703 w 1142808"/>
              <a:gd name="connsiteY3" fmla="*/ 841376 h 2095123"/>
              <a:gd name="connsiteX4" fmla="*/ 442892 w 1142808"/>
              <a:gd name="connsiteY4" fmla="*/ 938488 h 2095123"/>
              <a:gd name="connsiteX5" fmla="*/ 529433 w 1142808"/>
              <a:gd name="connsiteY5" fmla="*/ 2095123 h 2095123"/>
              <a:gd name="connsiteX6" fmla="*/ 37296 w 1142808"/>
              <a:gd name="connsiteY6" fmla="*/ 2078597 h 2095123"/>
              <a:gd name="connsiteX7" fmla="*/ 0 w 1142808"/>
              <a:gd name="connsiteY7" fmla="*/ 330696 h 2095123"/>
              <a:gd name="connsiteX0" fmla="*/ 0 w 1142808"/>
              <a:gd name="connsiteY0" fmla="*/ 330696 h 2095123"/>
              <a:gd name="connsiteX1" fmla="*/ 521692 w 1142808"/>
              <a:gd name="connsiteY1" fmla="*/ 0 h 2095123"/>
              <a:gd name="connsiteX2" fmla="*/ 1142808 w 1142808"/>
              <a:gd name="connsiteY2" fmla="*/ 240981 h 2095123"/>
              <a:gd name="connsiteX3" fmla="*/ 972703 w 1142808"/>
              <a:gd name="connsiteY3" fmla="*/ 841376 h 2095123"/>
              <a:gd name="connsiteX4" fmla="*/ 442892 w 1142808"/>
              <a:gd name="connsiteY4" fmla="*/ 938488 h 2095123"/>
              <a:gd name="connsiteX5" fmla="*/ 529433 w 1142808"/>
              <a:gd name="connsiteY5" fmla="*/ 2095123 h 2095123"/>
              <a:gd name="connsiteX6" fmla="*/ 37296 w 1142808"/>
              <a:gd name="connsiteY6" fmla="*/ 2078597 h 2095123"/>
              <a:gd name="connsiteX7" fmla="*/ 0 w 1142808"/>
              <a:gd name="connsiteY7" fmla="*/ 330696 h 2095123"/>
              <a:gd name="connsiteX0" fmla="*/ 0 w 1142808"/>
              <a:gd name="connsiteY0" fmla="*/ 330696 h 2095123"/>
              <a:gd name="connsiteX1" fmla="*/ 521692 w 1142808"/>
              <a:gd name="connsiteY1" fmla="*/ 0 h 2095123"/>
              <a:gd name="connsiteX2" fmla="*/ 1142808 w 1142808"/>
              <a:gd name="connsiteY2" fmla="*/ 240981 h 2095123"/>
              <a:gd name="connsiteX3" fmla="*/ 972703 w 1142808"/>
              <a:gd name="connsiteY3" fmla="*/ 841376 h 2095123"/>
              <a:gd name="connsiteX4" fmla="*/ 442892 w 1142808"/>
              <a:gd name="connsiteY4" fmla="*/ 938488 h 2095123"/>
              <a:gd name="connsiteX5" fmla="*/ 529433 w 1142808"/>
              <a:gd name="connsiteY5" fmla="*/ 2095123 h 2095123"/>
              <a:gd name="connsiteX6" fmla="*/ 37296 w 1142808"/>
              <a:gd name="connsiteY6" fmla="*/ 2078597 h 2095123"/>
              <a:gd name="connsiteX7" fmla="*/ 0 w 1142808"/>
              <a:gd name="connsiteY7" fmla="*/ 330696 h 2095123"/>
              <a:gd name="connsiteX0" fmla="*/ 0 w 1142808"/>
              <a:gd name="connsiteY0" fmla="*/ 330696 h 2095123"/>
              <a:gd name="connsiteX1" fmla="*/ 521692 w 1142808"/>
              <a:gd name="connsiteY1" fmla="*/ 0 h 2095123"/>
              <a:gd name="connsiteX2" fmla="*/ 1142808 w 1142808"/>
              <a:gd name="connsiteY2" fmla="*/ 240981 h 2095123"/>
              <a:gd name="connsiteX3" fmla="*/ 972703 w 1142808"/>
              <a:gd name="connsiteY3" fmla="*/ 841376 h 2095123"/>
              <a:gd name="connsiteX4" fmla="*/ 485427 w 1142808"/>
              <a:gd name="connsiteY4" fmla="*/ 669097 h 2095123"/>
              <a:gd name="connsiteX5" fmla="*/ 529433 w 1142808"/>
              <a:gd name="connsiteY5" fmla="*/ 2095123 h 2095123"/>
              <a:gd name="connsiteX6" fmla="*/ 37296 w 1142808"/>
              <a:gd name="connsiteY6" fmla="*/ 2078597 h 2095123"/>
              <a:gd name="connsiteX7" fmla="*/ 0 w 1142808"/>
              <a:gd name="connsiteY7" fmla="*/ 330696 h 2095123"/>
              <a:gd name="connsiteX0" fmla="*/ 0 w 1142808"/>
              <a:gd name="connsiteY0" fmla="*/ 330696 h 2217562"/>
              <a:gd name="connsiteX1" fmla="*/ 521692 w 1142808"/>
              <a:gd name="connsiteY1" fmla="*/ 0 h 2217562"/>
              <a:gd name="connsiteX2" fmla="*/ 1142808 w 1142808"/>
              <a:gd name="connsiteY2" fmla="*/ 240981 h 2217562"/>
              <a:gd name="connsiteX3" fmla="*/ 972703 w 1142808"/>
              <a:gd name="connsiteY3" fmla="*/ 841376 h 2217562"/>
              <a:gd name="connsiteX4" fmla="*/ 485427 w 1142808"/>
              <a:gd name="connsiteY4" fmla="*/ 669097 h 2217562"/>
              <a:gd name="connsiteX5" fmla="*/ 529433 w 1142808"/>
              <a:gd name="connsiteY5" fmla="*/ 2095123 h 2217562"/>
              <a:gd name="connsiteX6" fmla="*/ 37296 w 1142808"/>
              <a:gd name="connsiteY6" fmla="*/ 2078597 h 2217562"/>
              <a:gd name="connsiteX7" fmla="*/ 0 w 1142808"/>
              <a:gd name="connsiteY7" fmla="*/ 330696 h 2217562"/>
              <a:gd name="connsiteX0" fmla="*/ 0 w 1142808"/>
              <a:gd name="connsiteY0" fmla="*/ 330696 h 2217562"/>
              <a:gd name="connsiteX1" fmla="*/ 521692 w 1142808"/>
              <a:gd name="connsiteY1" fmla="*/ 0 h 2217562"/>
              <a:gd name="connsiteX2" fmla="*/ 1142808 w 1142808"/>
              <a:gd name="connsiteY2" fmla="*/ 240981 h 2217562"/>
              <a:gd name="connsiteX3" fmla="*/ 972703 w 1142808"/>
              <a:gd name="connsiteY3" fmla="*/ 841376 h 2217562"/>
              <a:gd name="connsiteX4" fmla="*/ 457314 w 1142808"/>
              <a:gd name="connsiteY4" fmla="*/ 659157 h 2217562"/>
              <a:gd name="connsiteX5" fmla="*/ 529433 w 1142808"/>
              <a:gd name="connsiteY5" fmla="*/ 2095123 h 2217562"/>
              <a:gd name="connsiteX6" fmla="*/ 37296 w 1142808"/>
              <a:gd name="connsiteY6" fmla="*/ 2078597 h 2217562"/>
              <a:gd name="connsiteX7" fmla="*/ 0 w 1142808"/>
              <a:gd name="connsiteY7" fmla="*/ 330696 h 2217562"/>
              <a:gd name="connsiteX0" fmla="*/ 0 w 1142808"/>
              <a:gd name="connsiteY0" fmla="*/ 330696 h 2217562"/>
              <a:gd name="connsiteX1" fmla="*/ 521692 w 1142808"/>
              <a:gd name="connsiteY1" fmla="*/ 0 h 2217562"/>
              <a:gd name="connsiteX2" fmla="*/ 1142808 w 1142808"/>
              <a:gd name="connsiteY2" fmla="*/ 240981 h 2217562"/>
              <a:gd name="connsiteX3" fmla="*/ 972703 w 1142808"/>
              <a:gd name="connsiteY3" fmla="*/ 841376 h 2217562"/>
              <a:gd name="connsiteX4" fmla="*/ 583452 w 1142808"/>
              <a:gd name="connsiteY4" fmla="*/ 988184 h 2217562"/>
              <a:gd name="connsiteX5" fmla="*/ 529433 w 1142808"/>
              <a:gd name="connsiteY5" fmla="*/ 2095123 h 2217562"/>
              <a:gd name="connsiteX6" fmla="*/ 37296 w 1142808"/>
              <a:gd name="connsiteY6" fmla="*/ 2078597 h 2217562"/>
              <a:gd name="connsiteX7" fmla="*/ 0 w 1142808"/>
              <a:gd name="connsiteY7" fmla="*/ 330696 h 2217562"/>
              <a:gd name="connsiteX0" fmla="*/ 0 w 1142808"/>
              <a:gd name="connsiteY0" fmla="*/ 330696 h 2217562"/>
              <a:gd name="connsiteX1" fmla="*/ 521692 w 1142808"/>
              <a:gd name="connsiteY1" fmla="*/ 0 h 2217562"/>
              <a:gd name="connsiteX2" fmla="*/ 1142808 w 1142808"/>
              <a:gd name="connsiteY2" fmla="*/ 240981 h 2217562"/>
              <a:gd name="connsiteX3" fmla="*/ 972703 w 1142808"/>
              <a:gd name="connsiteY3" fmla="*/ 841376 h 2217562"/>
              <a:gd name="connsiteX4" fmla="*/ 583452 w 1142808"/>
              <a:gd name="connsiteY4" fmla="*/ 988184 h 2217562"/>
              <a:gd name="connsiteX5" fmla="*/ 529433 w 1142808"/>
              <a:gd name="connsiteY5" fmla="*/ 2095123 h 2217562"/>
              <a:gd name="connsiteX6" fmla="*/ 37296 w 1142808"/>
              <a:gd name="connsiteY6" fmla="*/ 2078597 h 2217562"/>
              <a:gd name="connsiteX7" fmla="*/ 0 w 1142808"/>
              <a:gd name="connsiteY7" fmla="*/ 330696 h 2217562"/>
              <a:gd name="connsiteX0" fmla="*/ 0 w 1142808"/>
              <a:gd name="connsiteY0" fmla="*/ 330696 h 2217562"/>
              <a:gd name="connsiteX1" fmla="*/ 521692 w 1142808"/>
              <a:gd name="connsiteY1" fmla="*/ 0 h 2217562"/>
              <a:gd name="connsiteX2" fmla="*/ 1142808 w 1142808"/>
              <a:gd name="connsiteY2" fmla="*/ 240981 h 2217562"/>
              <a:gd name="connsiteX3" fmla="*/ 972703 w 1142808"/>
              <a:gd name="connsiteY3" fmla="*/ 841376 h 2217562"/>
              <a:gd name="connsiteX4" fmla="*/ 513539 w 1142808"/>
              <a:gd name="connsiteY4" fmla="*/ 679036 h 2217562"/>
              <a:gd name="connsiteX5" fmla="*/ 529433 w 1142808"/>
              <a:gd name="connsiteY5" fmla="*/ 2095123 h 2217562"/>
              <a:gd name="connsiteX6" fmla="*/ 37296 w 1142808"/>
              <a:gd name="connsiteY6" fmla="*/ 2078597 h 2217562"/>
              <a:gd name="connsiteX7" fmla="*/ 0 w 1142808"/>
              <a:gd name="connsiteY7" fmla="*/ 330696 h 2217562"/>
              <a:gd name="connsiteX0" fmla="*/ 0 w 1142808"/>
              <a:gd name="connsiteY0" fmla="*/ 330696 h 2217562"/>
              <a:gd name="connsiteX1" fmla="*/ 521692 w 1142808"/>
              <a:gd name="connsiteY1" fmla="*/ 0 h 2217562"/>
              <a:gd name="connsiteX2" fmla="*/ 1142808 w 1142808"/>
              <a:gd name="connsiteY2" fmla="*/ 240981 h 2217562"/>
              <a:gd name="connsiteX3" fmla="*/ 972703 w 1142808"/>
              <a:gd name="connsiteY3" fmla="*/ 841376 h 2217562"/>
              <a:gd name="connsiteX4" fmla="*/ 513539 w 1142808"/>
              <a:gd name="connsiteY4" fmla="*/ 679036 h 2217562"/>
              <a:gd name="connsiteX5" fmla="*/ 529433 w 1142808"/>
              <a:gd name="connsiteY5" fmla="*/ 2095123 h 2217562"/>
              <a:gd name="connsiteX6" fmla="*/ 37296 w 1142808"/>
              <a:gd name="connsiteY6" fmla="*/ 2078597 h 2217562"/>
              <a:gd name="connsiteX7" fmla="*/ 0 w 1142808"/>
              <a:gd name="connsiteY7" fmla="*/ 330696 h 2217562"/>
              <a:gd name="connsiteX0" fmla="*/ 0 w 1142808"/>
              <a:gd name="connsiteY0" fmla="*/ 330696 h 2217562"/>
              <a:gd name="connsiteX1" fmla="*/ 521692 w 1142808"/>
              <a:gd name="connsiteY1" fmla="*/ 0 h 2217562"/>
              <a:gd name="connsiteX2" fmla="*/ 1142808 w 1142808"/>
              <a:gd name="connsiteY2" fmla="*/ 240981 h 2217562"/>
              <a:gd name="connsiteX3" fmla="*/ 972703 w 1142808"/>
              <a:gd name="connsiteY3" fmla="*/ 841376 h 2217562"/>
              <a:gd name="connsiteX4" fmla="*/ 513539 w 1142808"/>
              <a:gd name="connsiteY4" fmla="*/ 679036 h 2217562"/>
              <a:gd name="connsiteX5" fmla="*/ 529433 w 1142808"/>
              <a:gd name="connsiteY5" fmla="*/ 2095123 h 2217562"/>
              <a:gd name="connsiteX6" fmla="*/ 37296 w 1142808"/>
              <a:gd name="connsiteY6" fmla="*/ 2078597 h 2217562"/>
              <a:gd name="connsiteX7" fmla="*/ 0 w 1142808"/>
              <a:gd name="connsiteY7" fmla="*/ 330696 h 2217562"/>
              <a:gd name="connsiteX0" fmla="*/ 0 w 1142808"/>
              <a:gd name="connsiteY0" fmla="*/ 284410 h 2171276"/>
              <a:gd name="connsiteX1" fmla="*/ 473702 w 1142808"/>
              <a:gd name="connsiteY1" fmla="*/ 0 h 2171276"/>
              <a:gd name="connsiteX2" fmla="*/ 1142808 w 1142808"/>
              <a:gd name="connsiteY2" fmla="*/ 194695 h 2171276"/>
              <a:gd name="connsiteX3" fmla="*/ 972703 w 1142808"/>
              <a:gd name="connsiteY3" fmla="*/ 795090 h 2171276"/>
              <a:gd name="connsiteX4" fmla="*/ 513539 w 1142808"/>
              <a:gd name="connsiteY4" fmla="*/ 632750 h 2171276"/>
              <a:gd name="connsiteX5" fmla="*/ 529433 w 1142808"/>
              <a:gd name="connsiteY5" fmla="*/ 2048837 h 2171276"/>
              <a:gd name="connsiteX6" fmla="*/ 37296 w 1142808"/>
              <a:gd name="connsiteY6" fmla="*/ 2032311 h 2171276"/>
              <a:gd name="connsiteX7" fmla="*/ 0 w 1142808"/>
              <a:gd name="connsiteY7" fmla="*/ 284410 h 2171276"/>
              <a:gd name="connsiteX0" fmla="*/ 0 w 1167038"/>
              <a:gd name="connsiteY0" fmla="*/ 284410 h 2171276"/>
              <a:gd name="connsiteX1" fmla="*/ 473702 w 1167038"/>
              <a:gd name="connsiteY1" fmla="*/ 0 h 2171276"/>
              <a:gd name="connsiteX2" fmla="*/ 1167038 w 1167038"/>
              <a:gd name="connsiteY2" fmla="*/ 245430 h 2171276"/>
              <a:gd name="connsiteX3" fmla="*/ 972703 w 1167038"/>
              <a:gd name="connsiteY3" fmla="*/ 795090 h 2171276"/>
              <a:gd name="connsiteX4" fmla="*/ 513539 w 1167038"/>
              <a:gd name="connsiteY4" fmla="*/ 632750 h 2171276"/>
              <a:gd name="connsiteX5" fmla="*/ 529433 w 1167038"/>
              <a:gd name="connsiteY5" fmla="*/ 2048837 h 2171276"/>
              <a:gd name="connsiteX6" fmla="*/ 37296 w 1167038"/>
              <a:gd name="connsiteY6" fmla="*/ 2032311 h 2171276"/>
              <a:gd name="connsiteX7" fmla="*/ 0 w 1167038"/>
              <a:gd name="connsiteY7" fmla="*/ 284410 h 2171276"/>
              <a:gd name="connsiteX0" fmla="*/ 6812 w 1173850"/>
              <a:gd name="connsiteY0" fmla="*/ 284410 h 2171276"/>
              <a:gd name="connsiteX1" fmla="*/ 480514 w 1173850"/>
              <a:gd name="connsiteY1" fmla="*/ 0 h 2171276"/>
              <a:gd name="connsiteX2" fmla="*/ 1173850 w 1173850"/>
              <a:gd name="connsiteY2" fmla="*/ 245430 h 2171276"/>
              <a:gd name="connsiteX3" fmla="*/ 979515 w 1173850"/>
              <a:gd name="connsiteY3" fmla="*/ 795090 h 2171276"/>
              <a:gd name="connsiteX4" fmla="*/ 520351 w 1173850"/>
              <a:gd name="connsiteY4" fmla="*/ 632750 h 2171276"/>
              <a:gd name="connsiteX5" fmla="*/ 536245 w 1173850"/>
              <a:gd name="connsiteY5" fmla="*/ 2048837 h 2171276"/>
              <a:gd name="connsiteX6" fmla="*/ 0 w 1173850"/>
              <a:gd name="connsiteY6" fmla="*/ 2037800 h 2171276"/>
              <a:gd name="connsiteX7" fmla="*/ 6812 w 1173850"/>
              <a:gd name="connsiteY7" fmla="*/ 284410 h 2171276"/>
              <a:gd name="connsiteX0" fmla="*/ 6812 w 1173850"/>
              <a:gd name="connsiteY0" fmla="*/ 284410 h 2171276"/>
              <a:gd name="connsiteX1" fmla="*/ 480514 w 1173850"/>
              <a:gd name="connsiteY1" fmla="*/ 0 h 2171276"/>
              <a:gd name="connsiteX2" fmla="*/ 1173850 w 1173850"/>
              <a:gd name="connsiteY2" fmla="*/ 245430 h 2171276"/>
              <a:gd name="connsiteX3" fmla="*/ 979515 w 1173850"/>
              <a:gd name="connsiteY3" fmla="*/ 795090 h 2171276"/>
              <a:gd name="connsiteX4" fmla="*/ 657599 w 1173850"/>
              <a:gd name="connsiteY4" fmla="*/ 691817 h 2171276"/>
              <a:gd name="connsiteX5" fmla="*/ 536245 w 1173850"/>
              <a:gd name="connsiteY5" fmla="*/ 2048837 h 2171276"/>
              <a:gd name="connsiteX6" fmla="*/ 0 w 1173850"/>
              <a:gd name="connsiteY6" fmla="*/ 2037800 h 2171276"/>
              <a:gd name="connsiteX7" fmla="*/ 6812 w 1173850"/>
              <a:gd name="connsiteY7" fmla="*/ 284410 h 2171276"/>
              <a:gd name="connsiteX0" fmla="*/ 6812 w 1173850"/>
              <a:gd name="connsiteY0" fmla="*/ 284410 h 2192292"/>
              <a:gd name="connsiteX1" fmla="*/ 480514 w 1173850"/>
              <a:gd name="connsiteY1" fmla="*/ 0 h 2192292"/>
              <a:gd name="connsiteX2" fmla="*/ 1173850 w 1173850"/>
              <a:gd name="connsiteY2" fmla="*/ 245430 h 2192292"/>
              <a:gd name="connsiteX3" fmla="*/ 979515 w 1173850"/>
              <a:gd name="connsiteY3" fmla="*/ 795090 h 2192292"/>
              <a:gd name="connsiteX4" fmla="*/ 657599 w 1173850"/>
              <a:gd name="connsiteY4" fmla="*/ 691817 h 2192292"/>
              <a:gd name="connsiteX5" fmla="*/ 655320 w 1173850"/>
              <a:gd name="connsiteY5" fmla="*/ 2069853 h 2192292"/>
              <a:gd name="connsiteX6" fmla="*/ 0 w 1173850"/>
              <a:gd name="connsiteY6" fmla="*/ 2037800 h 2192292"/>
              <a:gd name="connsiteX7" fmla="*/ 6812 w 1173850"/>
              <a:gd name="connsiteY7" fmla="*/ 284410 h 219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3850" h="2192292">
                <a:moveTo>
                  <a:pt x="6812" y="284410"/>
                </a:moveTo>
                <a:lnTo>
                  <a:pt x="480514" y="0"/>
                </a:lnTo>
                <a:lnTo>
                  <a:pt x="1173850" y="245430"/>
                </a:lnTo>
                <a:lnTo>
                  <a:pt x="979515" y="795090"/>
                </a:lnTo>
                <a:lnTo>
                  <a:pt x="657599" y="691817"/>
                </a:lnTo>
                <a:cubicBezTo>
                  <a:pt x="672605" y="679192"/>
                  <a:pt x="670432" y="2192292"/>
                  <a:pt x="655320" y="2069853"/>
                </a:cubicBezTo>
                <a:lnTo>
                  <a:pt x="0" y="2037800"/>
                </a:lnTo>
                <a:cubicBezTo>
                  <a:pt x="2271" y="1453337"/>
                  <a:pt x="4541" y="868873"/>
                  <a:pt x="6812" y="284410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447" tIns="43223" rIns="86447" bIns="43223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6858000" y="4065105"/>
            <a:ext cx="2286000" cy="8259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86439" tIns="43219" rIns="86439" bIns="43219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Experimental areas for fast, stopped, and reaccelerated beams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5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82"/>
            <a:ext cx="8991600" cy="911927"/>
          </a:xfrm>
        </p:spPr>
        <p:txBody>
          <a:bodyPr/>
          <a:lstStyle/>
          <a:p>
            <a:r>
              <a:rPr lang="en-US" dirty="0" smtClean="0"/>
              <a:t>Fragment Preseparator Integrated With Target Facility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Content Placeholder 10" descr="F342r13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" y="984250"/>
            <a:ext cx="7005638" cy="5029200"/>
          </a:xfrm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741863" y="2333625"/>
            <a:ext cx="741362" cy="1484313"/>
            <a:chOff x="5005952" y="2433236"/>
            <a:chExt cx="689675" cy="1379344"/>
          </a:xfrm>
        </p:grpSpPr>
        <p:sp>
          <p:nvSpPr>
            <p:cNvPr id="8" name="Rectangle 7"/>
            <p:cNvSpPr/>
            <p:nvPr/>
          </p:nvSpPr>
          <p:spPr>
            <a:xfrm>
              <a:off x="5005952" y="2433236"/>
              <a:ext cx="689675" cy="1371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H="1">
              <a:off x="4423988" y="3215848"/>
              <a:ext cx="1193465" cy="0"/>
            </a:xfrm>
            <a:prstGeom prst="line">
              <a:avLst/>
            </a:prstGeom>
            <a:ln w="1905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 rot="20729041">
            <a:off x="738188" y="2493963"/>
            <a:ext cx="1781175" cy="3192462"/>
          </a:xfrm>
          <a:prstGeom prst="ellipse">
            <a:avLst/>
          </a:prstGeom>
          <a:noFill/>
          <a:ln w="635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8" tIns="45634" rIns="91268" bIns="4563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6083300" y="1898650"/>
            <a:ext cx="2501900" cy="314325"/>
          </a:xfrm>
          <a:prstGeom prst="rect">
            <a:avLst/>
          </a:prstGeom>
          <a:noFill/>
          <a:ln w="9525">
            <a:solidFill>
              <a:srgbClr val="064308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64308"/>
                </a:solidFill>
              </a:rPr>
              <a:t>Target Facility Cutaway View</a:t>
            </a:r>
          </a:p>
        </p:txBody>
      </p:sp>
      <p:sp>
        <p:nvSpPr>
          <p:cNvPr id="12" name="Striped Right Arrow 11"/>
          <p:cNvSpPr/>
          <p:nvPr/>
        </p:nvSpPr>
        <p:spPr>
          <a:xfrm rot="21180246" flipH="1">
            <a:off x="2608774" y="3287598"/>
            <a:ext cx="1561606" cy="941559"/>
          </a:xfrm>
          <a:prstGeom prst="stripedRightArrow">
            <a:avLst/>
          </a:prstGeom>
          <a:solidFill>
            <a:srgbClr val="008BE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1" dirty="0"/>
              <a:t>Cutaway View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t="28677" r="2393" b="15553"/>
          <a:stretch>
            <a:fillRect/>
          </a:stretch>
        </p:blipFill>
        <p:spPr bwMode="auto">
          <a:xfrm>
            <a:off x="4214813" y="2228850"/>
            <a:ext cx="48958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818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87215" y="1003023"/>
            <a:ext cx="6270171" cy="285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289344"/>
            <a:ext cx="8991600" cy="478604"/>
          </a:xfrm>
        </p:spPr>
        <p:txBody>
          <a:bodyPr/>
          <a:lstStyle/>
          <a:p>
            <a:r>
              <a:rPr lang="en-US" dirty="0" smtClean="0"/>
              <a:t>Fragment Separator Layout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Reg Ronningen, February 2012, RESMM12 at Fermilab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" y="1067100"/>
            <a:ext cx="3058886" cy="5027414"/>
          </a:xfrm>
        </p:spPr>
        <p:txBody>
          <a:bodyPr/>
          <a:lstStyle/>
          <a:p>
            <a:r>
              <a:rPr lang="en-US" dirty="0" smtClean="0"/>
              <a:t>Preseparator</a:t>
            </a:r>
          </a:p>
          <a:p>
            <a:pPr lvl="1"/>
            <a:r>
              <a:rPr lang="en-US" dirty="0" smtClean="0"/>
              <a:t>Horizontal Stage</a:t>
            </a:r>
          </a:p>
          <a:p>
            <a:pPr lvl="2"/>
            <a:r>
              <a:rPr lang="en-US" dirty="0" smtClean="0"/>
              <a:t>In “Hot Cell”</a:t>
            </a:r>
          </a:p>
          <a:p>
            <a:pPr lvl="1"/>
            <a:r>
              <a:rPr lang="en-US" dirty="0" smtClean="0"/>
              <a:t>Vertical Stage</a:t>
            </a:r>
          </a:p>
          <a:p>
            <a:pPr lvl="2"/>
            <a:r>
              <a:rPr lang="en-US" dirty="0" smtClean="0"/>
              <a:t>Outside </a:t>
            </a:r>
            <a:r>
              <a:rPr lang="en-US" dirty="0"/>
              <a:t>“Hot Cell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Separator</a:t>
            </a:r>
          </a:p>
          <a:p>
            <a:pPr lvl="1"/>
            <a:r>
              <a:rPr lang="en-US" dirty="0" smtClean="0"/>
              <a:t>Second, Third Stages</a:t>
            </a:r>
          </a:p>
          <a:p>
            <a:pPr lvl="2"/>
            <a:r>
              <a:rPr lang="en-US" dirty="0" smtClean="0"/>
              <a:t>Within Current NSCL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164799" y="233347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 Cell</a:t>
            </a:r>
            <a:endParaRPr lang="en-US" dirty="0"/>
          </a:p>
        </p:txBody>
      </p:sp>
      <p:grpSp>
        <p:nvGrpSpPr>
          <p:cNvPr id="9" name="Group 39"/>
          <p:cNvGrpSpPr/>
          <p:nvPr/>
        </p:nvGrpSpPr>
        <p:grpSpPr>
          <a:xfrm>
            <a:off x="205424" y="3806890"/>
            <a:ext cx="6745882" cy="2383464"/>
            <a:chOff x="597310" y="2133600"/>
            <a:chExt cx="8611116" cy="329318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/>
            <a:srcRect l="301" t="40010" r="4153" b="18783"/>
            <a:stretch>
              <a:fillRect/>
            </a:stretch>
          </p:blipFill>
          <p:spPr bwMode="auto">
            <a:xfrm>
              <a:off x="620484" y="2133600"/>
              <a:ext cx="8218716" cy="313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97310" y="3838963"/>
              <a:ext cx="3882507" cy="1514702"/>
            </a:xfrm>
            <a:prstGeom prst="rect">
              <a:avLst/>
            </a:prstGeom>
            <a:noFill/>
            <a:ln>
              <a:solidFill>
                <a:srgbClr val="0033CC"/>
              </a:solidFill>
              <a:prstDash val="lg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2" tIns="45716" rIns="91432" bIns="45716"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13" idx="2"/>
            </p:cNvCxnSpPr>
            <p:nvPr/>
          </p:nvCxnSpPr>
          <p:spPr>
            <a:xfrm flipH="1">
              <a:off x="1289505" y="3824906"/>
              <a:ext cx="101099" cy="289894"/>
            </a:xfrm>
            <a:prstGeom prst="straightConnector1">
              <a:avLst/>
            </a:prstGeom>
            <a:ln>
              <a:solidFill>
                <a:srgbClr val="06430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838200" y="3016990"/>
              <a:ext cx="1104808" cy="8079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99" tIns="45700" rIns="91399" bIns="45700">
              <a:spAutoFit/>
            </a:bodyPr>
            <a:lstStyle/>
            <a:p>
              <a:r>
                <a:rPr lang="en-US" sz="1600" dirty="0" smtClean="0"/>
                <a:t>Target Tank</a:t>
              </a:r>
              <a:endParaRPr lang="en-US" sz="1600" dirty="0"/>
            </a:p>
          </p:txBody>
        </p:sp>
        <p:cxnSp>
          <p:nvCxnSpPr>
            <p:cNvPr id="14" name="Straight Arrow Connector 13"/>
            <p:cNvCxnSpPr>
              <a:stCxn id="15" idx="2"/>
            </p:cNvCxnSpPr>
            <p:nvPr/>
          </p:nvCxnSpPr>
          <p:spPr>
            <a:xfrm flipH="1">
              <a:off x="2620296" y="3807307"/>
              <a:ext cx="179491" cy="222016"/>
            </a:xfrm>
            <a:prstGeom prst="straightConnector1">
              <a:avLst/>
            </a:prstGeom>
            <a:ln>
              <a:solidFill>
                <a:srgbClr val="06430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8"/>
            <p:cNvSpPr txBox="1">
              <a:spLocks noChangeArrowheads="1"/>
            </p:cNvSpPr>
            <p:nvPr/>
          </p:nvSpPr>
          <p:spPr bwMode="auto">
            <a:xfrm>
              <a:off x="1869990" y="2999391"/>
              <a:ext cx="1859595" cy="8079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99" tIns="45700" rIns="91399" bIns="45700">
              <a:spAutoFit/>
            </a:bodyPr>
            <a:lstStyle/>
            <a:p>
              <a:r>
                <a:rPr lang="en-US" sz="1600" dirty="0" smtClean="0"/>
                <a:t>Dipole/Beam Dump Tank</a:t>
              </a:r>
              <a:endParaRPr lang="en-US" sz="1600" dirty="0"/>
            </a:p>
          </p:txBody>
        </p:sp>
        <p:cxnSp>
          <p:nvCxnSpPr>
            <p:cNvPr id="16" name="Straight Arrow Connector 15"/>
            <p:cNvCxnSpPr>
              <a:stCxn id="17" idx="2"/>
            </p:cNvCxnSpPr>
            <p:nvPr/>
          </p:nvCxnSpPr>
          <p:spPr>
            <a:xfrm flipH="1">
              <a:off x="4054043" y="3818391"/>
              <a:ext cx="334688" cy="639887"/>
            </a:xfrm>
            <a:prstGeom prst="straightConnector1">
              <a:avLst/>
            </a:prstGeom>
            <a:ln>
              <a:solidFill>
                <a:srgbClr val="06430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8"/>
            <p:cNvSpPr txBox="1">
              <a:spLocks noChangeArrowheads="1"/>
            </p:cNvSpPr>
            <p:nvPr/>
          </p:nvSpPr>
          <p:spPr bwMode="auto">
            <a:xfrm>
              <a:off x="3618614" y="3010475"/>
              <a:ext cx="1540235" cy="8079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99" tIns="45700" rIns="91399" bIns="45700">
              <a:spAutoFit/>
            </a:bodyPr>
            <a:lstStyle/>
            <a:p>
              <a:r>
                <a:rPr lang="en-US" sz="1600" dirty="0" smtClean="0"/>
                <a:t>Wedge Tank</a:t>
              </a:r>
              <a:endParaRPr lang="en-US" sz="1600" dirty="0"/>
            </a:p>
          </p:txBody>
        </p:sp>
        <p:cxnSp>
          <p:nvCxnSpPr>
            <p:cNvPr id="18" name="Straight Arrow Connector 17"/>
            <p:cNvCxnSpPr>
              <a:stCxn id="19" idx="1"/>
            </p:cNvCxnSpPr>
            <p:nvPr/>
          </p:nvCxnSpPr>
          <p:spPr>
            <a:xfrm flipH="1" flipV="1">
              <a:off x="6781801" y="3838963"/>
              <a:ext cx="686994" cy="1013761"/>
            </a:xfrm>
            <a:prstGeom prst="straightConnector1">
              <a:avLst/>
            </a:prstGeom>
            <a:ln>
              <a:solidFill>
                <a:srgbClr val="06430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7468796" y="4278667"/>
              <a:ext cx="1739630" cy="1148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99" tIns="45700" rIns="91399" bIns="45700">
              <a:spAutoFit/>
            </a:bodyPr>
            <a:lstStyle/>
            <a:p>
              <a:r>
                <a:rPr lang="en-US" sz="1600" dirty="0" smtClean="0"/>
                <a:t>Vertical transfer elements</a:t>
              </a:r>
              <a:endParaRPr lang="en-US" sz="1600" dirty="0"/>
            </a:p>
          </p:txBody>
        </p:sp>
        <p:sp>
          <p:nvSpPr>
            <p:cNvPr id="20" name="TextBox 8"/>
            <p:cNvSpPr txBox="1">
              <a:spLocks noChangeArrowheads="1"/>
            </p:cNvSpPr>
            <p:nvPr/>
          </p:nvSpPr>
          <p:spPr bwMode="auto">
            <a:xfrm>
              <a:off x="4836607" y="3741919"/>
              <a:ext cx="1008337" cy="3367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399" tIns="45700" rIns="91399" bIns="45700">
              <a:spAutoFit/>
            </a:bodyPr>
            <a:lstStyle/>
            <a:p>
              <a:r>
                <a:rPr lang="en-US" sz="1600" dirty="0" smtClean="0"/>
                <a:t>Hot Cell</a:t>
              </a:r>
              <a:endParaRPr lang="en-US" sz="1600" dirty="0"/>
            </a:p>
          </p:txBody>
        </p:sp>
        <p:cxnSp>
          <p:nvCxnSpPr>
            <p:cNvPr id="21" name="Straight Arrow Connector 20"/>
            <p:cNvCxnSpPr>
              <a:stCxn id="20" idx="1"/>
            </p:cNvCxnSpPr>
            <p:nvPr/>
          </p:nvCxnSpPr>
          <p:spPr>
            <a:xfrm rot="10800000" flipV="1">
              <a:off x="4503354" y="3910294"/>
              <a:ext cx="333253" cy="5255"/>
            </a:xfrm>
            <a:prstGeom prst="straightConnector1">
              <a:avLst/>
            </a:prstGeom>
            <a:ln>
              <a:solidFill>
                <a:srgbClr val="06430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86830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854" y="1126748"/>
            <a:ext cx="837247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85758"/>
            <a:ext cx="9144000" cy="485775"/>
          </a:xfrm>
        </p:spPr>
        <p:txBody>
          <a:bodyPr>
            <a:normAutofit/>
          </a:bodyPr>
          <a:lstStyle/>
          <a:p>
            <a:r>
              <a:rPr lang="en-US" dirty="0" err="1" smtClean="0"/>
              <a:t>Preseparator</a:t>
            </a:r>
            <a:r>
              <a:rPr lang="en-US" dirty="0" smtClean="0"/>
              <a:t> and Vacuum Vessels in Hot Cell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6742" y="4268670"/>
            <a:ext cx="775157" cy="331807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Target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1220" y="997757"/>
            <a:ext cx="1800380" cy="333528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SC </a:t>
            </a:r>
            <a:r>
              <a:rPr lang="en-US" sz="1600" dirty="0" err="1" smtClean="0">
                <a:solidFill>
                  <a:schemeClr val="tx1"/>
                </a:solidFill>
              </a:rPr>
              <a:t>quadrupoles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8496" y="3348653"/>
            <a:ext cx="1057298" cy="595138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Resistive </a:t>
            </a:r>
            <a:r>
              <a:rPr lang="en-US" sz="1600" dirty="0" err="1" smtClean="0">
                <a:solidFill>
                  <a:schemeClr val="tx1"/>
                </a:solidFill>
              </a:rPr>
              <a:t>octupole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9115" y="990784"/>
            <a:ext cx="1465161" cy="338554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SC dipoles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86945" y="4552533"/>
            <a:ext cx="1294275" cy="331822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Beam dump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0447" y="1007787"/>
            <a:ext cx="1882566" cy="337947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North hot cell wall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70842" y="5522865"/>
            <a:ext cx="1263221" cy="577066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Steel shield blocks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2193" y="1011135"/>
            <a:ext cx="1293603" cy="595170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Beamline from linac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750129" y="4620467"/>
            <a:ext cx="1081392" cy="577066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Wedge assembly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51426" y="4268670"/>
            <a:ext cx="736879" cy="577066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Metal shield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531939" y="1008212"/>
            <a:ext cx="1769067" cy="333528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HTS quadrupole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303346" y="5272570"/>
            <a:ext cx="1291930" cy="841359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Room temperature Multipole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96476" y="1667988"/>
            <a:ext cx="2459952" cy="1296670"/>
          </a:xfrm>
          <a:prstGeom prst="rect">
            <a:avLst/>
          </a:prstGeom>
          <a:noFill/>
          <a:ln w="571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478" tIns="43239" rIns="86478" bIns="43239"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3482431" y="2008298"/>
            <a:ext cx="2894783" cy="2215447"/>
          </a:xfrm>
          <a:prstGeom prst="rect">
            <a:avLst/>
          </a:prstGeom>
          <a:noFill/>
          <a:ln w="571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478" tIns="43239" rIns="86478" bIns="43239"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6362463" y="2473523"/>
            <a:ext cx="2346111" cy="1464469"/>
          </a:xfrm>
          <a:prstGeom prst="rect">
            <a:avLst/>
          </a:prstGeom>
          <a:noFill/>
          <a:ln w="571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478" tIns="43239" rIns="86478" bIns="43239" rtlCol="0" anchor="ctr"/>
          <a:lstStyle/>
          <a:p>
            <a:pPr algn="ctr"/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98155" y="3281476"/>
            <a:ext cx="899567" cy="825970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Target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vacuum vessel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618348" y="5267762"/>
            <a:ext cx="1559888" cy="579749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Beam dump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vacuum vessel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160447" y="5288435"/>
            <a:ext cx="899567" cy="825970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Wedge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vacuum vessel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45626" t="62952" r="50702" b="30924"/>
          <a:stretch>
            <a:fillRect/>
          </a:stretch>
        </p:blipFill>
        <p:spPr bwMode="auto">
          <a:xfrm>
            <a:off x="6458857" y="1779986"/>
            <a:ext cx="453571" cy="55959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40695" y="6356450"/>
            <a:ext cx="4241321" cy="364628"/>
          </a:xfrm>
        </p:spPr>
        <p:txBody>
          <a:bodyPr/>
          <a:lstStyle/>
          <a:p>
            <a:r>
              <a:rPr lang="de-DE" smtClean="0"/>
              <a:t>Reg Ronningen, February 2012, RESMM12 at Fermilab</a:t>
            </a:r>
            <a:endParaRPr lang="en-US" dirty="0"/>
          </a:p>
        </p:txBody>
      </p:sp>
      <p:sp>
        <p:nvSpPr>
          <p:cNvPr id="5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82000" y="6356450"/>
            <a:ext cx="762000" cy="364628"/>
          </a:xfrm>
        </p:spPr>
        <p:txBody>
          <a:bodyPr/>
          <a:lstStyle/>
          <a:p>
            <a:r>
              <a:rPr lang="en-US" dirty="0" smtClean="0"/>
              <a:t>, Slide </a:t>
            </a:r>
            <a:fld id="{BB7AA577-8BCE-48B1-96B0-B16FBE8E931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997723" y="5832770"/>
            <a:ext cx="945380" cy="307777"/>
          </a:xfrm>
          <a:prstGeom prst="rect">
            <a:avLst/>
          </a:prstGeom>
          <a:solidFill>
            <a:srgbClr val="DBD600"/>
          </a:solidFill>
          <a:ln>
            <a:solidFill>
              <a:srgbClr val="06430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meters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8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679" y="5536980"/>
            <a:ext cx="179852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 rot="10800000" flipV="1">
            <a:off x="4303060" y="1329340"/>
            <a:ext cx="1575227" cy="1037341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4925467" y="2013217"/>
            <a:ext cx="1613647" cy="245889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71899" y="2614613"/>
            <a:ext cx="35551" cy="1666795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2"/>
          </p:cNvCxnSpPr>
          <p:nvPr/>
        </p:nvCxnSpPr>
        <p:spPr>
          <a:xfrm rot="5400000">
            <a:off x="2748716" y="918515"/>
            <a:ext cx="1119925" cy="1945464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2"/>
          </p:cNvCxnSpPr>
          <p:nvPr/>
        </p:nvCxnSpPr>
        <p:spPr>
          <a:xfrm rot="5400000">
            <a:off x="2971554" y="1141351"/>
            <a:ext cx="1119922" cy="1499790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2817145" y="2819881"/>
            <a:ext cx="184064" cy="528772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4" idx="0"/>
          </p:cNvCxnSpPr>
          <p:nvPr/>
        </p:nvCxnSpPr>
        <p:spPr>
          <a:xfrm rot="5400000" flipH="1" flipV="1">
            <a:off x="2836741" y="2794223"/>
            <a:ext cx="1655652" cy="1860969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6" idx="2"/>
          </p:cNvCxnSpPr>
          <p:nvPr/>
        </p:nvCxnSpPr>
        <p:spPr>
          <a:xfrm rot="16200000" flipH="1">
            <a:off x="8070128" y="1377335"/>
            <a:ext cx="659802" cy="596599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8" idx="0"/>
          </p:cNvCxnSpPr>
          <p:nvPr/>
        </p:nvCxnSpPr>
        <p:spPr>
          <a:xfrm rot="16200000" flipV="1">
            <a:off x="5753843" y="4974256"/>
            <a:ext cx="736552" cy="360665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7" idx="2"/>
          </p:cNvCxnSpPr>
          <p:nvPr/>
        </p:nvCxnSpPr>
        <p:spPr>
          <a:xfrm rot="5400000">
            <a:off x="246246" y="1949706"/>
            <a:ext cx="876151" cy="189350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81" idx="0"/>
          </p:cNvCxnSpPr>
          <p:nvPr/>
        </p:nvCxnSpPr>
        <p:spPr>
          <a:xfrm rot="5400000" flipH="1" flipV="1">
            <a:off x="7855620" y="4100490"/>
            <a:ext cx="955183" cy="84772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1143001" y="2819881"/>
            <a:ext cx="46187" cy="1446076"/>
          </a:xfrm>
          <a:prstGeom prst="straightConnector1">
            <a:avLst/>
          </a:prstGeom>
          <a:ln w="25400">
            <a:solidFill>
              <a:srgbClr val="06430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92" idx="2"/>
          </p:cNvCxnSpPr>
          <p:nvPr/>
        </p:nvCxnSpPr>
        <p:spPr>
          <a:xfrm rot="5400000">
            <a:off x="1549491" y="1606542"/>
            <a:ext cx="1131785" cy="602181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20" idx="0"/>
          </p:cNvCxnSpPr>
          <p:nvPr/>
        </p:nvCxnSpPr>
        <p:spPr>
          <a:xfrm rot="16200000" flipV="1">
            <a:off x="3903724" y="4226983"/>
            <a:ext cx="2013229" cy="77946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70" idx="0"/>
          </p:cNvCxnSpPr>
          <p:nvPr/>
        </p:nvCxnSpPr>
        <p:spPr>
          <a:xfrm flipV="1">
            <a:off x="547939" y="2964658"/>
            <a:ext cx="348537" cy="316818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99" idx="0"/>
          </p:cNvCxnSpPr>
          <p:nvPr/>
        </p:nvCxnSpPr>
        <p:spPr>
          <a:xfrm rot="5400000" flipH="1" flipV="1">
            <a:off x="3408569" y="4231327"/>
            <a:ext cx="1026159" cy="1046712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15" idx="0"/>
          </p:cNvCxnSpPr>
          <p:nvPr/>
        </p:nvCxnSpPr>
        <p:spPr>
          <a:xfrm rot="16200000" flipV="1">
            <a:off x="6783442" y="4461646"/>
            <a:ext cx="1350438" cy="303140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7" idx="2"/>
          </p:cNvCxnSpPr>
          <p:nvPr/>
        </p:nvCxnSpPr>
        <p:spPr>
          <a:xfrm rot="5400000">
            <a:off x="6414324" y="2237900"/>
            <a:ext cx="1198711" cy="795451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2"/>
          </p:cNvCxnSpPr>
          <p:nvPr/>
        </p:nvCxnSpPr>
        <p:spPr>
          <a:xfrm rot="5400000">
            <a:off x="6641003" y="2456895"/>
            <a:ext cx="1191027" cy="349777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7" idx="2"/>
          </p:cNvCxnSpPr>
          <p:nvPr/>
        </p:nvCxnSpPr>
        <p:spPr>
          <a:xfrm rot="16200000" flipH="1">
            <a:off x="6863839" y="2583834"/>
            <a:ext cx="1191027" cy="95897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7" idx="2"/>
          </p:cNvCxnSpPr>
          <p:nvPr/>
        </p:nvCxnSpPr>
        <p:spPr>
          <a:xfrm rot="16200000" flipH="1">
            <a:off x="7113570" y="2334103"/>
            <a:ext cx="1191027" cy="595359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61684" y="1702742"/>
            <a:ext cx="1699439" cy="333528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SC quadrupoles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35376" y="3259341"/>
            <a:ext cx="993027" cy="825970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Vacuum Isolation Wall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2" name="Straight Arrow Connector 61"/>
          <p:cNvCxnSpPr>
            <a:stCxn id="61" idx="0"/>
          </p:cNvCxnSpPr>
          <p:nvPr/>
        </p:nvCxnSpPr>
        <p:spPr>
          <a:xfrm flipH="1" flipV="1">
            <a:off x="1602581" y="2855119"/>
            <a:ext cx="129309" cy="404222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1189188" y="2681288"/>
            <a:ext cx="184793" cy="138593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7299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4506624" cy="502741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400 kW, 200 </a:t>
            </a:r>
            <a:r>
              <a:rPr lang="en-US" dirty="0" err="1" smtClean="0"/>
              <a:t>MeV</a:t>
            </a:r>
            <a:r>
              <a:rPr lang="en-US" dirty="0" smtClean="0"/>
              <a:t>/u  </a:t>
            </a:r>
            <a:r>
              <a:rPr lang="en-US" baseline="30000" dirty="0" smtClean="0"/>
              <a:t>238</a:t>
            </a:r>
            <a:r>
              <a:rPr lang="en-US" dirty="0" smtClean="0"/>
              <a:t>U beam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Up to 200 kW dissipated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1 mm diameter</a:t>
            </a:r>
            <a:endParaRPr lang="en-US" baseline="300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Target speed requirement</a:t>
            </a:r>
          </a:p>
          <a:p>
            <a:pPr lvl="1">
              <a:spcBef>
                <a:spcPts val="600"/>
              </a:spcBef>
              <a:spcAft>
                <a:spcPts val="568"/>
              </a:spcAft>
            </a:pPr>
            <a:r>
              <a:rPr lang="en-US" sz="1800" dirty="0" smtClean="0"/>
              <a:t>5,000 rpm disk rotation – needed to prevent overheating of carbon disks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Water cooled HX, subject of ongoing design validation efforts</a:t>
            </a:r>
          </a:p>
          <a:p>
            <a:pPr lvl="1">
              <a:spcBef>
                <a:spcPts val="600"/>
              </a:spcBef>
              <a:spcAft>
                <a:spcPts val="568"/>
              </a:spcAft>
            </a:pPr>
            <a:r>
              <a:rPr lang="en-US" sz="1800" dirty="0" smtClean="0"/>
              <a:t>Allows rapid extraction of heat from beam interaction with target disks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1 mm positioning tolerance</a:t>
            </a:r>
          </a:p>
          <a:p>
            <a:pPr>
              <a:spcBef>
                <a:spcPts val="600"/>
              </a:spcBef>
              <a:spcAft>
                <a:spcPts val="568"/>
              </a:spcAft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Remotely serviceable/                                                                 replaceable </a:t>
            </a:r>
            <a:r>
              <a:rPr lang="en-US" dirty="0" smtClean="0"/>
              <a:t>from lid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Sufficient space available to                                                                                  accommodate future target designs (incl. liquid metal)</a:t>
            </a:r>
          </a:p>
          <a:p>
            <a:pPr lvl="1">
              <a:spcBef>
                <a:spcPts val="0"/>
              </a:spcBef>
              <a:buNone/>
            </a:pPr>
            <a:endParaRPr lang="en-US" b="1" dirty="0">
              <a:solidFill>
                <a:srgbClr val="064308"/>
              </a:solidFill>
              <a:ea typeface="ＭＳ Ｐゴシック" pitchFamily="-65" charset="-128"/>
              <a:cs typeface="ＭＳ Ｐゴシック" pitchFamily="-65" charset="-128"/>
            </a:endParaRPr>
          </a:p>
          <a:p>
            <a:pPr lvl="1">
              <a:spcBef>
                <a:spcPts val="0"/>
              </a:spcBef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9342"/>
            <a:ext cx="8991600" cy="478604"/>
          </a:xfrm>
        </p:spPr>
        <p:txBody>
          <a:bodyPr/>
          <a:lstStyle/>
          <a:p>
            <a:r>
              <a:rPr lang="en-US" dirty="0" smtClean="0"/>
              <a:t>Target Assembly Requirements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Reg Ronningen, February 2012, RESMM12 at 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F8777F48-DDDF-474F-A7D9-27A3626A0C9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58453" t="29576" r="16832" b="13198"/>
          <a:stretch>
            <a:fillRect/>
          </a:stretch>
        </p:blipFill>
        <p:spPr bwMode="auto">
          <a:xfrm>
            <a:off x="4586562" y="1897334"/>
            <a:ext cx="4422912" cy="357694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23" descr="logo_ORN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6333982"/>
            <a:ext cx="762000" cy="3870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976770" y="4789545"/>
            <a:ext cx="4860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00FF"/>
                </a:solidFill>
              </a:rPr>
              <a:t>BEAM</a:t>
            </a:r>
            <a:endParaRPr lang="en-US" sz="800" b="1" dirty="0">
              <a:solidFill>
                <a:srgbClr val="FF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99744" y="1043085"/>
            <a:ext cx="1137746" cy="3384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5" tIns="45683" rIns="91365" bIns="45683" rtlCol="0">
            <a:spAutoFit/>
          </a:bodyPr>
          <a:lstStyle/>
          <a:p>
            <a:pPr algn="ctr"/>
            <a:r>
              <a:rPr lang="en-US" sz="800" b="1" dirty="0" smtClean="0"/>
              <a:t>Pneumatic Motor</a:t>
            </a:r>
          </a:p>
          <a:p>
            <a:pPr algn="ctr"/>
            <a:r>
              <a:rPr lang="en-US" sz="800" b="1" dirty="0" smtClean="0"/>
              <a:t>(in 1 atmosphere)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00371" y="1043086"/>
            <a:ext cx="822770" cy="3384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5" tIns="45683" rIns="91365" bIns="45683" rtlCol="0">
            <a:spAutoFit/>
          </a:bodyPr>
          <a:lstStyle/>
          <a:p>
            <a:pPr algn="ctr"/>
            <a:r>
              <a:rPr lang="en-US" sz="800" b="1" dirty="0" smtClean="0"/>
              <a:t>Rotating Air Coupling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04665" y="1468589"/>
            <a:ext cx="1149493" cy="3384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5" tIns="45683" rIns="91365" bIns="45683" rtlCol="0">
            <a:spAutoFit/>
          </a:bodyPr>
          <a:lstStyle/>
          <a:p>
            <a:pPr algn="ctr"/>
            <a:r>
              <a:rPr lang="en-US" sz="800" b="1" dirty="0" smtClean="0"/>
              <a:t>Ferro Fluidic Bearing /Seal </a:t>
            </a:r>
            <a:r>
              <a:rPr lang="en-US" sz="800" b="1" dirty="0" err="1" smtClean="0"/>
              <a:t>Assy</a:t>
            </a:r>
            <a:endParaRPr lang="en-US" sz="800" b="1" dirty="0" smtClean="0"/>
          </a:p>
        </p:txBody>
      </p:sp>
      <p:cxnSp>
        <p:nvCxnSpPr>
          <p:cNvPr id="28" name="Straight Arrow Connector 27"/>
          <p:cNvCxnSpPr>
            <a:stCxn id="27" idx="2"/>
          </p:cNvCxnSpPr>
          <p:nvPr/>
        </p:nvCxnSpPr>
        <p:spPr>
          <a:xfrm>
            <a:off x="6279412" y="1807068"/>
            <a:ext cx="152124" cy="2231532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2"/>
          </p:cNvCxnSpPr>
          <p:nvPr/>
        </p:nvCxnSpPr>
        <p:spPr>
          <a:xfrm>
            <a:off x="4511756" y="1381565"/>
            <a:ext cx="751807" cy="2733235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2"/>
          </p:cNvCxnSpPr>
          <p:nvPr/>
        </p:nvCxnSpPr>
        <p:spPr>
          <a:xfrm>
            <a:off x="5568617" y="1381564"/>
            <a:ext cx="202092" cy="2506557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076690" y="1472404"/>
            <a:ext cx="525022" cy="3384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5" tIns="45683" rIns="91365" bIns="45683" rtlCol="0">
            <a:spAutoFit/>
          </a:bodyPr>
          <a:lstStyle/>
          <a:p>
            <a:pPr algn="ctr"/>
            <a:r>
              <a:rPr lang="en-US" sz="800" b="1" dirty="0" smtClean="0"/>
              <a:t>Shield Block</a:t>
            </a:r>
            <a:endParaRPr lang="en-US" sz="800" b="1" dirty="0"/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>
            <a:off x="7339201" y="1810883"/>
            <a:ext cx="0" cy="1988258"/>
          </a:xfrm>
          <a:prstGeom prst="straightConnector1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90306" y="1468589"/>
            <a:ext cx="664467" cy="33349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432" tIns="43215" rIns="86432" bIns="43215" rtlCol="0">
            <a:spAutoFit/>
          </a:bodyPr>
          <a:lstStyle/>
          <a:p>
            <a:pPr algn="ctr"/>
            <a:r>
              <a:rPr lang="en-US" sz="800" b="1" dirty="0" smtClean="0"/>
              <a:t>Ceramic Bearing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50019" y="1047497"/>
            <a:ext cx="842970" cy="3384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5" tIns="45683" rIns="91365" bIns="45683" rtlCol="0">
            <a:spAutoFit/>
          </a:bodyPr>
          <a:lstStyle/>
          <a:p>
            <a:pPr algn="ctr"/>
            <a:r>
              <a:rPr lang="en-US" sz="800" b="1" dirty="0" smtClean="0"/>
              <a:t>Ø1” Inconel Shaft</a:t>
            </a: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6887456" y="1385976"/>
            <a:ext cx="84048" cy="2728824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37199" y="1026007"/>
            <a:ext cx="1228070" cy="3384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365" tIns="45683" rIns="91365" bIns="45683" rtlCol="0">
            <a:spAutoFit/>
          </a:bodyPr>
          <a:lstStyle/>
          <a:p>
            <a:pPr algn="ctr"/>
            <a:r>
              <a:rPr lang="en-US" sz="800" b="1" dirty="0" smtClean="0"/>
              <a:t>Carbon Disk / Heat </a:t>
            </a:r>
          </a:p>
          <a:p>
            <a:pPr algn="ctr"/>
            <a:r>
              <a:rPr lang="en-US" sz="800" b="1" dirty="0" smtClean="0"/>
              <a:t>Exchanger Assembly</a:t>
            </a:r>
            <a:endParaRPr lang="en-US" sz="800" b="1" dirty="0"/>
          </a:p>
        </p:txBody>
      </p:sp>
      <p:cxnSp>
        <p:nvCxnSpPr>
          <p:cNvPr id="37" name="Straight Arrow Connector 36"/>
          <p:cNvCxnSpPr>
            <a:stCxn id="36" idx="2"/>
          </p:cNvCxnSpPr>
          <p:nvPr/>
        </p:nvCxnSpPr>
        <p:spPr>
          <a:xfrm flipH="1">
            <a:off x="8420124" y="1364486"/>
            <a:ext cx="31110" cy="2310572"/>
          </a:xfrm>
          <a:prstGeom prst="straightConnector1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10557" y="1470496"/>
            <a:ext cx="762790" cy="33847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65" tIns="45683" rIns="91365" bIns="45683" rtlCol="0">
            <a:spAutoFit/>
          </a:bodyPr>
          <a:lstStyle/>
          <a:p>
            <a:pPr algn="ctr"/>
            <a:r>
              <a:rPr lang="en-US" sz="800" b="1" dirty="0" smtClean="0"/>
              <a:t>Integral box HX</a:t>
            </a:r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5091952" y="1808975"/>
            <a:ext cx="577711" cy="2647764"/>
          </a:xfrm>
          <a:prstGeom prst="straightConnector1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3" idx="2"/>
          </p:cNvCxnSpPr>
          <p:nvPr/>
        </p:nvCxnSpPr>
        <p:spPr>
          <a:xfrm flipH="1">
            <a:off x="7929923" y="1802084"/>
            <a:ext cx="92617" cy="2300775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" name="Group 40"/>
          <p:cNvGrpSpPr/>
          <p:nvPr/>
        </p:nvGrpSpPr>
        <p:grpSpPr>
          <a:xfrm>
            <a:off x="4580912" y="5600788"/>
            <a:ext cx="4455066" cy="646331"/>
            <a:chOff x="4404180" y="5600788"/>
            <a:chExt cx="4455066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4404180" y="5600788"/>
              <a:ext cx="4455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64308"/>
                  </a:solidFill>
                  <a:ea typeface="ＭＳ Ｐゴシック" pitchFamily="-65" charset="-128"/>
                  <a:cs typeface="ＭＳ Ｐゴシック" pitchFamily="-65" charset="-128"/>
                </a:rPr>
                <a:t>50 kW prototype target to verify design</a:t>
              </a:r>
            </a:p>
            <a:p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04181" y="5600788"/>
              <a:ext cx="4435020" cy="438862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558504" y="1190625"/>
            <a:ext cx="3387298" cy="5133748"/>
            <a:chOff x="8476461" y="76200"/>
            <a:chExt cx="4474700" cy="678180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325" t="167" r="7192" b="15057"/>
            <a:stretch/>
          </p:blipFill>
          <p:spPr bwMode="auto">
            <a:xfrm>
              <a:off x="8552661" y="2604972"/>
              <a:ext cx="4326176" cy="425302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287" t="26612" b="3376"/>
            <a:stretch/>
          </p:blipFill>
          <p:spPr bwMode="auto">
            <a:xfrm>
              <a:off x="8476461" y="76200"/>
              <a:ext cx="4474700" cy="2502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5372878" cy="5027414"/>
          </a:xfrm>
        </p:spPr>
        <p:txBody>
          <a:bodyPr/>
          <a:lstStyle/>
          <a:p>
            <a:r>
              <a:rPr lang="en-US" sz="1900" dirty="0"/>
              <a:t>Intercept primary beam </a:t>
            </a:r>
          </a:p>
          <a:p>
            <a:pPr lvl="1"/>
            <a:r>
              <a:rPr lang="en-US" sz="1900" dirty="0"/>
              <a:t>Well-defined location</a:t>
            </a:r>
          </a:p>
          <a:p>
            <a:pPr lvl="1"/>
            <a:r>
              <a:rPr lang="en-US" sz="1900" dirty="0"/>
              <a:t>Needs to be adjustable</a:t>
            </a:r>
          </a:p>
          <a:p>
            <a:pPr>
              <a:spcBef>
                <a:spcPts val="568"/>
              </a:spcBef>
            </a:pPr>
            <a:r>
              <a:rPr lang="en-US" sz="1900" dirty="0"/>
              <a:t>High power capability up to 325 kW </a:t>
            </a:r>
            <a:endParaRPr lang="en-US" sz="1900" dirty="0">
              <a:sym typeface="Wingdings" pitchFamily="2" charset="2"/>
            </a:endParaRPr>
          </a:p>
          <a:p>
            <a:pPr lvl="1"/>
            <a:r>
              <a:rPr lang="en-US" sz="1900" dirty="0"/>
              <a:t>High power density: ~ 10 </a:t>
            </a:r>
            <a:r>
              <a:rPr lang="en-US" sz="1900" dirty="0" smtClean="0"/>
              <a:t>MW/cm</a:t>
            </a:r>
            <a:r>
              <a:rPr lang="en-US" sz="1900" baseline="30000" dirty="0" smtClean="0"/>
              <a:t>3</a:t>
            </a:r>
            <a:endParaRPr lang="en-US" sz="1900" dirty="0"/>
          </a:p>
          <a:p>
            <a:pPr>
              <a:spcBef>
                <a:spcPts val="568"/>
              </a:spcBef>
            </a:pPr>
            <a:r>
              <a:rPr lang="en-US" sz="1900" dirty="0"/>
              <a:t>Efficient replacement</a:t>
            </a:r>
          </a:p>
          <a:p>
            <a:pPr lvl="1"/>
            <a:r>
              <a:rPr lang="en-US" sz="1900" dirty="0"/>
              <a:t>1 year lifetime desirable</a:t>
            </a:r>
          </a:p>
          <a:p>
            <a:pPr lvl="1"/>
            <a:r>
              <a:rPr lang="en-US" sz="1900" dirty="0"/>
              <a:t>Remotely maintainable</a:t>
            </a:r>
          </a:p>
          <a:p>
            <a:pPr lvl="1"/>
            <a:r>
              <a:rPr lang="en-US" sz="1900" dirty="0"/>
              <a:t>Appropriately modular based on </a:t>
            </a:r>
            <a:br>
              <a:rPr lang="en-US" sz="1900" dirty="0"/>
            </a:br>
            <a:r>
              <a:rPr lang="en-US" sz="1900" dirty="0"/>
              <a:t>remote maintenance frequency </a:t>
            </a:r>
          </a:p>
          <a:p>
            <a:pPr>
              <a:spcBef>
                <a:spcPts val="568"/>
              </a:spcBef>
            </a:pPr>
            <a:r>
              <a:rPr lang="en-US" sz="1900" dirty="0"/>
              <a:t>Compatible with fragment separator</a:t>
            </a:r>
          </a:p>
          <a:p>
            <a:pPr lvl="1"/>
            <a:r>
              <a:rPr lang="en-US" sz="1900" dirty="0"/>
              <a:t>Must meet fit, form, function</a:t>
            </a:r>
          </a:p>
          <a:p>
            <a:pPr>
              <a:spcBef>
                <a:spcPts val="568"/>
              </a:spcBef>
            </a:pPr>
            <a:r>
              <a:rPr lang="en-US" sz="1900" dirty="0"/>
              <a:t>Compatible with operating environment</a:t>
            </a:r>
          </a:p>
          <a:p>
            <a:pPr lvl="1"/>
            <a:r>
              <a:rPr lang="en-US" sz="1900" dirty="0"/>
              <a:t>Vacuum  ~10</a:t>
            </a:r>
            <a:r>
              <a:rPr lang="en-US" sz="1900" baseline="30000" dirty="0"/>
              <a:t>-5</a:t>
            </a:r>
            <a:r>
              <a:rPr lang="en-US" sz="1900" dirty="0"/>
              <a:t> </a:t>
            </a:r>
            <a:r>
              <a:rPr lang="en-US" sz="1900" dirty="0" err="1"/>
              <a:t>Torr</a:t>
            </a:r>
            <a:r>
              <a:rPr lang="en-US" sz="1900" dirty="0"/>
              <a:t>; magnetic field ~ 0.25 T; </a:t>
            </a:r>
            <a:r>
              <a:rPr lang="en-US" sz="1900" dirty="0" smtClean="0"/>
              <a:t>average radiation </a:t>
            </a:r>
            <a:r>
              <a:rPr lang="en-US" sz="1900" dirty="0"/>
              <a:t>levels ~ 10</a:t>
            </a:r>
            <a:r>
              <a:rPr lang="en-US" sz="1900" baseline="30000" dirty="0"/>
              <a:t>4</a:t>
            </a:r>
            <a:r>
              <a:rPr lang="en-US" sz="1900" dirty="0"/>
              <a:t> </a:t>
            </a:r>
            <a:r>
              <a:rPr lang="en-US" sz="1900" dirty="0" err="1" smtClean="0"/>
              <a:t>rad</a:t>
            </a:r>
            <a:r>
              <a:rPr lang="en-US" sz="1900" dirty="0" smtClean="0"/>
              <a:t>/h (1 </a:t>
            </a:r>
            <a:r>
              <a:rPr lang="en-US" sz="1900" dirty="0" err="1" smtClean="0"/>
              <a:t>MGy</a:t>
            </a:r>
            <a:r>
              <a:rPr lang="en-US" sz="1900" dirty="0" smtClean="0"/>
              <a:t>/y)</a:t>
            </a:r>
            <a:endParaRPr lang="en-US" sz="1900" dirty="0"/>
          </a:p>
          <a:p>
            <a:pPr>
              <a:spcBef>
                <a:spcPts val="568"/>
              </a:spcBef>
            </a:pPr>
            <a:r>
              <a:rPr lang="en-US" sz="1900" dirty="0"/>
              <a:t>Safe to operate</a:t>
            </a:r>
          </a:p>
          <a:p>
            <a:endParaRPr lang="en-US" sz="19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Beam Dump Scope and Technical Requirements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779713" y="1060342"/>
            <a:ext cx="3772948" cy="4489730"/>
            <a:chOff x="5018698" y="1131031"/>
            <a:chExt cx="3961595" cy="4789047"/>
          </a:xfrm>
        </p:grpSpPr>
        <p:sp>
          <p:nvSpPr>
            <p:cNvPr id="9" name="Up Arrow 8"/>
            <p:cNvSpPr/>
            <p:nvPr/>
          </p:nvSpPr>
          <p:spPr>
            <a:xfrm>
              <a:off x="7518155" y="2767301"/>
              <a:ext cx="230875" cy="1085557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18698" y="3952391"/>
              <a:ext cx="200247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Range of beam, fragments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>
              <a:off x="6211592" y="4511464"/>
              <a:ext cx="611699" cy="1094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6200413" y="5169048"/>
              <a:ext cx="427253" cy="6457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124700" y="5138738"/>
              <a:ext cx="1100137" cy="47625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619023" y="5643079"/>
              <a:ext cx="136127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Desired fragment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35934" y="1271648"/>
              <a:ext cx="621420" cy="279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Target</a:t>
              </a:r>
              <a:endParaRPr lang="en-US" sz="1100" dirty="0">
                <a:latin typeface="+mj-lt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5646644" y="1597035"/>
              <a:ext cx="373290" cy="4541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699808" y="1269999"/>
              <a:ext cx="1223989" cy="279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Dipole Magnets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44461" y="1131031"/>
              <a:ext cx="968149" cy="4596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err="1" smtClean="0">
                  <a:latin typeface="+mj-lt"/>
                </a:rPr>
                <a:t>Quadrupole</a:t>
              </a:r>
              <a:endParaRPr lang="en-US" sz="1100" dirty="0" smtClean="0">
                <a:latin typeface="+mj-lt"/>
              </a:endParaRPr>
            </a:p>
            <a:p>
              <a:pPr algn="ctr"/>
              <a:r>
                <a:rPr lang="en-US" sz="1100" dirty="0" smtClean="0">
                  <a:latin typeface="+mj-lt"/>
                </a:rPr>
                <a:t>magnets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65863" y="2634161"/>
              <a:ext cx="1700322" cy="279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Beam Dump Assembly</a:t>
              </a:r>
              <a:endParaRPr lang="en-US" sz="1100" dirty="0">
                <a:latin typeface="+mj-lt"/>
              </a:endParaRPr>
            </a:p>
          </p:txBody>
        </p:sp>
        <p:cxnSp>
          <p:nvCxnSpPr>
            <p:cNvPr id="28" name="Straight Arrow Connector 27"/>
            <p:cNvCxnSpPr>
              <a:stCxn id="24" idx="2"/>
            </p:cNvCxnSpPr>
            <p:nvPr/>
          </p:nvCxnSpPr>
          <p:spPr>
            <a:xfrm flipH="1">
              <a:off x="7424298" y="1549049"/>
              <a:ext cx="887504" cy="4465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2"/>
            </p:cNvCxnSpPr>
            <p:nvPr/>
          </p:nvCxnSpPr>
          <p:spPr>
            <a:xfrm flipH="1">
              <a:off x="8010521" y="1549049"/>
              <a:ext cx="301281" cy="6698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6" idx="3"/>
            </p:cNvCxnSpPr>
            <p:nvPr/>
          </p:nvCxnSpPr>
          <p:spPr>
            <a:xfrm flipV="1">
              <a:off x="6966184" y="2365972"/>
              <a:ext cx="346426" cy="4077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Left Brace 26"/>
          <p:cNvSpPr/>
          <p:nvPr/>
        </p:nvSpPr>
        <p:spPr>
          <a:xfrm rot="5400000">
            <a:off x="6079982" y="1351631"/>
            <a:ext cx="358456" cy="680028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432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770"/>
    </mc:Choice>
    <mc:Fallback>
      <p:transition spd="slow" advTm="4577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Primary Beam Position on Dump Changes with Fragment Selection</a:t>
            </a:r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1849"/>
            <a:ext cx="4565952" cy="303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 Arrow Callout 9"/>
          <p:cNvSpPr/>
          <p:nvPr/>
        </p:nvSpPr>
        <p:spPr>
          <a:xfrm>
            <a:off x="4641550" y="1080492"/>
            <a:ext cx="4426857" cy="1387078"/>
          </a:xfrm>
          <a:prstGeom prst="leftArrowCallout">
            <a:avLst/>
          </a:prstGeom>
          <a:solidFill>
            <a:schemeClr val="bg1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>
              <a:defRPr/>
            </a:pPr>
            <a:r>
              <a:rPr lang="en-US" sz="1700" b="1" dirty="0">
                <a:solidFill>
                  <a:schemeClr val="tx1"/>
                </a:solidFill>
              </a:rPr>
              <a:t>Color-code: </a:t>
            </a:r>
            <a:r>
              <a:rPr lang="en-US" sz="1700" b="1" dirty="0" err="1">
                <a:solidFill>
                  <a:schemeClr val="tx1"/>
                </a:solidFill>
              </a:rPr>
              <a:t>F</a:t>
            </a:r>
            <a:r>
              <a:rPr lang="en-US" sz="1700" b="1" baseline="-25000" dirty="0" err="1">
                <a:solidFill>
                  <a:schemeClr val="tx1"/>
                </a:solidFill>
              </a:rPr>
              <a:t>Bρ</a:t>
            </a:r>
            <a:r>
              <a:rPr lang="en-US" sz="1700" b="1" dirty="0">
                <a:solidFill>
                  <a:schemeClr val="tx1"/>
                </a:solidFill>
              </a:rPr>
              <a:t> is the ratio of the magnetic rigidity of a given fragment to that of the primary beam.</a:t>
            </a:r>
          </a:p>
        </p:txBody>
      </p:sp>
      <p:sp>
        <p:nvSpPr>
          <p:cNvPr id="11" name="Right Arrow Callout 10"/>
          <p:cNvSpPr/>
          <p:nvPr/>
        </p:nvSpPr>
        <p:spPr>
          <a:xfrm>
            <a:off x="228299" y="4348760"/>
            <a:ext cx="4343702" cy="1483817"/>
          </a:xfrm>
          <a:prstGeom prst="rightArrowCallou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>
              <a:defRPr/>
            </a:pPr>
            <a:r>
              <a:rPr lang="en-US" sz="1700" b="1" dirty="0">
                <a:solidFill>
                  <a:schemeClr val="tx1"/>
                </a:solidFill>
              </a:rPr>
              <a:t>The location of the primary beam at the beam dump is shown with the same color code. </a:t>
            </a:r>
          </a:p>
        </p:txBody>
      </p:sp>
      <p:grpSp>
        <p:nvGrpSpPr>
          <p:cNvPr id="3" name="Group 11"/>
          <p:cNvGrpSpPr>
            <a:grpSpLocks noChangeAspect="1"/>
          </p:cNvGrpSpPr>
          <p:nvPr/>
        </p:nvGrpSpPr>
        <p:grpSpPr>
          <a:xfrm>
            <a:off x="3556001" y="2666489"/>
            <a:ext cx="5479993" cy="3593223"/>
            <a:chOff x="3705224" y="2844254"/>
            <a:chExt cx="5763519" cy="383277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6033" t="31323" r="28528" b="29324"/>
            <a:stretch>
              <a:fillRect/>
            </a:stretch>
          </p:blipFill>
          <p:spPr bwMode="auto">
            <a:xfrm>
              <a:off x="5272030" y="2844254"/>
              <a:ext cx="4196713" cy="383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524499" y="3552825"/>
              <a:ext cx="1552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+mj-lt"/>
                </a:rPr>
                <a:t>Primary beam trajectory range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05224" y="4238625"/>
              <a:ext cx="1552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+mj-lt"/>
                </a:rPr>
                <a:t>Incoming beam direction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67474" y="5981700"/>
              <a:ext cx="1552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+mj-lt"/>
                </a:rPr>
                <a:t>Adjustable beam dump position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43824" y="4591050"/>
              <a:ext cx="15525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latin typeface="+mj-lt"/>
                </a:rPr>
                <a:t>Fragment beam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495800" y="4511219"/>
              <a:ext cx="781049" cy="70306"/>
            </a:xfrm>
            <a:prstGeom prst="straightConnector1">
              <a:avLst/>
            </a:prstGeom>
            <a:ln>
              <a:tailEnd type="arrow"/>
            </a:ln>
            <a:effectLst/>
            <a:scene3d>
              <a:camera prst="orthographicFront">
                <a:rot lat="0" lon="0" rev="21299999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4" idx="2"/>
            </p:cNvCxnSpPr>
            <p:nvPr/>
          </p:nvCxnSpPr>
          <p:spPr>
            <a:xfrm rot="5400000">
              <a:off x="5918538" y="4218325"/>
              <a:ext cx="616863" cy="1476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6200000" flipV="1">
              <a:off x="6453188" y="5605462"/>
              <a:ext cx="723900" cy="666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>
              <a:off x="7753351" y="4848225"/>
              <a:ext cx="638175" cy="5619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7439024" y="5391150"/>
              <a:ext cx="476251" cy="2095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Reg Ronningen, February 2012, RESMM12 at Fermilab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CF988859-7953-4624-98C4-717249B46A1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6746655"/>
      </p:ext>
    </p:extLst>
  </p:cSld>
  <p:clrMapOvr>
    <a:masterClrMapping/>
  </p:clrMapOvr>
  <p:transition spd="slow" advTm="3187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RIB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15D4B17D8F6948BA329FE0AE955DE7" ma:contentTypeVersion="1" ma:contentTypeDescription="Create a new document." ma:contentTypeScope="" ma:versionID="65d6df81697e04bfd2244bd9a828736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dc4e695884817cc7b84e3f0f0983bf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D6817186-9774-4938-8093-234D1CC561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BA702D-F6E6-4314-8945-369A109C75F9}">
  <ds:schemaRefs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7912</TotalTime>
  <Words>2191</Words>
  <Application>Microsoft Office PowerPoint</Application>
  <PresentationFormat>On-screen Show (4:3)</PresentationFormat>
  <Paragraphs>749</Paragraphs>
  <Slides>28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ＭＳ Ｐゴシック</vt:lpstr>
      <vt:lpstr>Wingdings</vt:lpstr>
      <vt:lpstr>ヒラギノ角ゴ Pro W3</vt:lpstr>
      <vt:lpstr>Lucida Grande</vt:lpstr>
      <vt:lpstr>Helvetica</vt:lpstr>
      <vt:lpstr>Times New Roman</vt:lpstr>
      <vt:lpstr>Arial Unicode MS</vt:lpstr>
      <vt:lpstr>Calibri</vt:lpstr>
      <vt:lpstr>1_FRIB2</vt:lpstr>
      <vt:lpstr>Picture</vt:lpstr>
      <vt:lpstr>FRIB Preseparator Radiation Environment and Superconducting Magnet Lifetime Estimates</vt:lpstr>
      <vt:lpstr>Outline</vt:lpstr>
      <vt:lpstr>FRIB Fragment Separator is within Experimental Systems Project Scope</vt:lpstr>
      <vt:lpstr>Fragment Preseparator Integrated With Target Facility</vt:lpstr>
      <vt:lpstr>Fragment Separator Layout</vt:lpstr>
      <vt:lpstr>Preseparator and Vacuum Vessels in Hot Cell</vt:lpstr>
      <vt:lpstr>Target Assembly Requirements</vt:lpstr>
      <vt:lpstr>Beam Dump Scope and Technical Requirements</vt:lpstr>
      <vt:lpstr>Primary Beam Position on Dump Changes with Fragment Selection</vt:lpstr>
      <vt:lpstr>Spatial Distribution of Beam and Fragments on Dump Depends on Fragment Selection</vt:lpstr>
      <vt:lpstr>Neutron Production Cross Sections in Heavy Ion Reactions - Example</vt:lpstr>
      <vt:lpstr>Study of Soil, Groundwater Activation</vt:lpstr>
      <vt:lpstr>Codes are Benchmarked, Validated for Calculations Critical to Design</vt:lpstr>
      <vt:lpstr>RIA R&amp;D Work: Model of BNL Magnet Design circa 2006</vt:lpstr>
      <vt:lpstr>RIA R&amp;D Expectations: Coil Life [y]</vt:lpstr>
      <vt:lpstr>FRIB Baseline Beam Parameters</vt:lpstr>
      <vt:lpstr>Radiation Heating in Magnets Determined Supports Magnet and Non-conventional Utility Design</vt:lpstr>
      <vt:lpstr>Magnet Technologies Assumed</vt:lpstr>
      <vt:lpstr>Prompt Radiation Maps</vt:lpstr>
      <vt:lpstr>Radiation Heating in Magnets Example: Heating, Quadrupole Cross-section</vt:lpstr>
      <vt:lpstr>Expected Life of Preseparator Magnets</vt:lpstr>
      <vt:lpstr>Model of Geometry for PHITS Calculation</vt:lpstr>
      <vt:lpstr>Geometry for Magnets</vt:lpstr>
      <vt:lpstr>Shielding in Vertical Preseparator Region Sufficient for 2nd Beam Dump Implementation (Worst Case)</vt:lpstr>
      <vt:lpstr>Radially Averaged  Dose Rates To Quadrupoles</vt:lpstr>
      <vt:lpstr>Radiation Heating in Magnets Example: Heating, Quadrupole Cross-section</vt:lpstr>
      <vt:lpstr>Radiation Heating in Magnet Yokes, Coils Supports Magnet and Non-conventional Utility Design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Transport Calculations</dc:title>
  <dc:creator>georgobi@frib.msu.edu</dc:creator>
  <cp:lastModifiedBy>administrator</cp:lastModifiedBy>
  <cp:revision>442</cp:revision>
  <cp:lastPrinted>2011-12-08T19:58:00Z</cp:lastPrinted>
  <dcterms:created xsi:type="dcterms:W3CDTF">2009-08-06T11:48:02Z</dcterms:created>
  <dcterms:modified xsi:type="dcterms:W3CDTF">2012-02-14T16:59:14Z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0x0101001015D4B17D8F6948BA329FE0AE955DE7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