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4847" r:id="rId5"/>
  </p:sldMasterIdLst>
  <p:notesMasterIdLst>
    <p:notesMasterId r:id="rId52"/>
  </p:notesMasterIdLst>
  <p:handoutMasterIdLst>
    <p:handoutMasterId r:id="rId53"/>
  </p:handoutMasterIdLst>
  <p:sldIdLst>
    <p:sldId id="391" r:id="rId6"/>
    <p:sldId id="498" r:id="rId7"/>
    <p:sldId id="518" r:id="rId8"/>
    <p:sldId id="519" r:id="rId9"/>
    <p:sldId id="520" r:id="rId10"/>
    <p:sldId id="521" r:id="rId11"/>
    <p:sldId id="526" r:id="rId12"/>
    <p:sldId id="611" r:id="rId13"/>
    <p:sldId id="525" r:id="rId14"/>
    <p:sldId id="589" r:id="rId15"/>
    <p:sldId id="528" r:id="rId16"/>
    <p:sldId id="533" r:id="rId17"/>
    <p:sldId id="606" r:id="rId18"/>
    <p:sldId id="605" r:id="rId19"/>
    <p:sldId id="591" r:id="rId20"/>
    <p:sldId id="604" r:id="rId21"/>
    <p:sldId id="603" r:id="rId22"/>
    <p:sldId id="602" r:id="rId23"/>
    <p:sldId id="590" r:id="rId24"/>
    <p:sldId id="596" r:id="rId25"/>
    <p:sldId id="610" r:id="rId26"/>
    <p:sldId id="609" r:id="rId27"/>
    <p:sldId id="598" r:id="rId28"/>
    <p:sldId id="623" r:id="rId29"/>
    <p:sldId id="597" r:id="rId30"/>
    <p:sldId id="619" r:id="rId31"/>
    <p:sldId id="620" r:id="rId32"/>
    <p:sldId id="617" r:id="rId33"/>
    <p:sldId id="618" r:id="rId34"/>
    <p:sldId id="621" r:id="rId35"/>
    <p:sldId id="593" r:id="rId36"/>
    <p:sldId id="607" r:id="rId37"/>
    <p:sldId id="601" r:id="rId38"/>
    <p:sldId id="599" r:id="rId39"/>
    <p:sldId id="608" r:id="rId40"/>
    <p:sldId id="600" r:id="rId41"/>
    <p:sldId id="627" r:id="rId42"/>
    <p:sldId id="614" r:id="rId43"/>
    <p:sldId id="615" r:id="rId44"/>
    <p:sldId id="625" r:id="rId45"/>
    <p:sldId id="616" r:id="rId46"/>
    <p:sldId id="626" r:id="rId47"/>
    <p:sldId id="595" r:id="rId48"/>
    <p:sldId id="592" r:id="rId49"/>
    <p:sldId id="594" r:id="rId50"/>
    <p:sldId id="624" r:id="rId51"/>
  </p:sldIdLst>
  <p:sldSz cx="9601200" cy="7315200"/>
  <p:notesSz cx="7132638" cy="9418638"/>
  <p:embeddedFontLst>
    <p:embeddedFont>
      <p:font typeface="ＭＳ Ｐゴシック" charset="-128"/>
      <p:regular r:id="rId54"/>
    </p:embeddedFont>
    <p:embeddedFont>
      <p:font typeface="Helvetica" pitchFamily="34" charset="0"/>
      <p:regular r:id="rId55"/>
      <p:bold r:id="rId56"/>
      <p:italic r:id="rId57"/>
      <p:boldItalic r:id="rId58"/>
    </p:embeddedFont>
    <p:embeddedFont>
      <p:font typeface="Calibri" pitchFamily="34" charset="0"/>
      <p:regular r:id="rId59"/>
      <p:bold r:id="rId60"/>
      <p:italic r:id="rId61"/>
      <p:boldItalic r:id="rId62"/>
    </p:embeddedFont>
  </p:embeddedFont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1pPr>
    <a:lvl2pPr marL="479425" indent="-22225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2pPr>
    <a:lvl3pPr marL="962025" indent="-47625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3pPr>
    <a:lvl4pPr marL="1446213" indent="-74613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4pPr>
    <a:lvl5pPr marL="1928813" indent="-100013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rawbri" initials="s" lastIdx="6" clrIdx="0"/>
  <p:cmAuthor id="1" name="Thomas Glasmacher" initials="T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FF99"/>
    <a:srgbClr val="064308"/>
    <a:srgbClr val="FFAE1A"/>
    <a:srgbClr val="0F0C8F"/>
    <a:srgbClr val="E1E9FB"/>
    <a:srgbClr val="E2F4E7"/>
    <a:srgbClr val="F0EA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63" autoAdjust="0"/>
    <p:restoredTop sz="96307" autoAdjust="0"/>
  </p:normalViewPr>
  <p:slideViewPr>
    <p:cSldViewPr snapToGrid="0">
      <p:cViewPr>
        <p:scale>
          <a:sx n="110" d="100"/>
          <a:sy n="110" d="100"/>
        </p:scale>
        <p:origin x="-84" y="1890"/>
      </p:cViewPr>
      <p:guideLst>
        <p:guide orient="horz" pos="102"/>
        <p:guide pos="2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2580" y="-114"/>
      </p:cViewPr>
      <p:guideLst>
        <p:guide orient="horz" pos="2967"/>
        <p:guide pos="224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2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3.fntdata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6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840870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395288"/>
            <a:ext cx="5156200" cy="39290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xmlns="" val="19093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79425" indent="-22225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2pPr>
    <a:lvl3pPr marL="962025" indent="-47625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3pPr>
    <a:lvl4pPr marL="1446213" indent="-74613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4pPr>
    <a:lvl5pPr marL="1928813" indent="-100013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5pPr>
    <a:lvl6pPr marL="2416100" algn="l" defTabSz="9664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321" algn="l" defTabSz="9664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2540" algn="l" defTabSz="9664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5760" algn="l" defTabSz="9664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050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2051"/>
          <p:cNvSpPr>
            <a:spLocks noGrp="1"/>
          </p:cNvSpPr>
          <p:nvPr>
            <p:ph type="body" idx="1"/>
          </p:nvPr>
        </p:nvSpPr>
        <p:spPr bwMode="auto">
          <a:xfrm>
            <a:off x="714375" y="4473575"/>
            <a:ext cx="5703888" cy="423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558" tIns="47278" rIns="94558" bIns="47278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06438"/>
            <a:ext cx="4637088" cy="3532187"/>
          </a:xfrm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3590" y="4473853"/>
            <a:ext cx="5705463" cy="4238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022" tIns="46511" rIns="93022" bIns="46511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706438"/>
            <a:ext cx="4637088" cy="3532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3590" y="4473853"/>
            <a:ext cx="5705463" cy="4238387"/>
          </a:xfrm>
          <a:prstGeom prst="rect">
            <a:avLst/>
          </a:prstGeom>
        </p:spPr>
        <p:txBody>
          <a:bodyPr lIns="93022" tIns="46511" rIns="93022" bIns="46511">
            <a:norm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4375" y="4473575"/>
            <a:ext cx="5703888" cy="423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013" tIns="46507" rIns="93013" bIns="46507"/>
          <a:lstStyle/>
          <a:p>
            <a:r>
              <a:rPr lang="en-US" smtClean="0">
                <a:ea typeface="ヒラギノ角ゴ Pro W3"/>
                <a:cs typeface="ヒラギノ角ゴ Pro W3"/>
              </a:rPr>
              <a:t>5200 acres campus plus 18400 acres throughout Michigan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40188" y="8945563"/>
            <a:ext cx="3090862" cy="471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013" tIns="46507" rIns="93013" bIns="46507"/>
          <a:lstStyle/>
          <a:p>
            <a:fld id="{F31A783A-02CC-4CA6-80C5-DC43A545ACE5}" type="slidenum">
              <a:rPr lang="en-US">
                <a:latin typeface="Calibri" pitchFamily="34" charset="0"/>
              </a:rPr>
              <a:pPr/>
              <a:t>3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xfrm>
            <a:off x="714375" y="4473575"/>
            <a:ext cx="5703888" cy="423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013" tIns="46507" rIns="93013" bIns="46507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7425" y="393700"/>
            <a:ext cx="5159375" cy="3930650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4375" y="4473575"/>
            <a:ext cx="5703888" cy="423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988" tIns="46993" rIns="93988" bIns="46993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06438"/>
            <a:ext cx="4637088" cy="3532187"/>
          </a:xfrm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3590" y="4473853"/>
            <a:ext cx="5705463" cy="4238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022" tIns="46511" rIns="93022" bIns="46511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06438"/>
            <a:ext cx="4637088" cy="3532187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3590" y="4473853"/>
            <a:ext cx="5705463" cy="4238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022" tIns="46511" rIns="93022" bIns="46511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47775" y="706438"/>
            <a:ext cx="4637088" cy="3532187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3264" y="4474177"/>
            <a:ext cx="5706110" cy="42374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Helvetica"/>
                <a:ea typeface="ヒラギノ角ゴ Pro W3"/>
                <a:cs typeface="ヒラギノ角ゴ Pro W3"/>
              </a:rPr>
              <a:t>1 AC Update with better image upon return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47775" y="706438"/>
            <a:ext cx="4637088" cy="3532187"/>
          </a:xfrm>
          <a:ln/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xfrm>
            <a:off x="713264" y="4474177"/>
            <a:ext cx="5706110" cy="42374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449" tIns="44725" rIns="89449" bIns="44725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3100" baseline="-25000">
                <a:solidFill>
                  <a:srgbClr val="B81414"/>
                </a:solidFill>
                <a:latin typeface="Helvetica"/>
                <a:ea typeface="ヒラギノ角ゴ Pro W3"/>
                <a:cs typeface="ヒラギノ角ゴ Pro W3"/>
              </a:rPr>
              <a:t>3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3589" y="4473853"/>
            <a:ext cx="5705463" cy="4238387"/>
          </a:xfrm>
          <a:prstGeom prst="rect">
            <a:avLst/>
          </a:prstGeom>
        </p:spPr>
        <p:txBody>
          <a:bodyPr lIns="93022" tIns="46511" rIns="93022" bIns="46511"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0"/>
            <a:ext cx="94519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48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07" tIns="45704" rIns="91407" bIns="45704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sz="27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600200" y="4343401"/>
            <a:ext cx="6400800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457037" indent="0" algn="ctr">
              <a:buNone/>
              <a:defRPr/>
            </a:lvl2pPr>
            <a:lvl3pPr marL="914074" indent="0" algn="ctr">
              <a:buNone/>
              <a:defRPr/>
            </a:lvl3pPr>
            <a:lvl4pPr marL="1371110" indent="0" algn="ctr">
              <a:buNone/>
              <a:defRPr/>
            </a:lvl4pPr>
            <a:lvl5pPr marL="1828149" indent="0" algn="ctr">
              <a:buNone/>
              <a:defRPr/>
            </a:lvl5pPr>
            <a:lvl6pPr marL="2285185" indent="0" algn="ctr">
              <a:buNone/>
              <a:defRPr/>
            </a:lvl6pPr>
            <a:lvl7pPr marL="2742222" indent="0" algn="ctr">
              <a:buNone/>
              <a:defRPr/>
            </a:lvl7pPr>
            <a:lvl8pPr marL="3199259" indent="0" algn="ctr">
              <a:buNone/>
              <a:defRPr/>
            </a:lvl8pPr>
            <a:lvl9pPr marL="36562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10" y="3352803"/>
            <a:ext cx="945118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9278" tIns="23712" rIns="59278" bIns="23712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42088"/>
            <a:ext cx="960120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5362575"/>
          </a:xfr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3"/>
            <a:ext cx="9441180" cy="51816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42088"/>
            <a:ext cx="960120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40"/>
            <a:ext cx="4644392" cy="5362575"/>
          </a:xfr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876802" y="1143004"/>
            <a:ext cx="4644388" cy="5362575"/>
          </a:xfr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42088"/>
            <a:ext cx="960120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39"/>
            <a:ext cx="9441184" cy="2595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80010" y="3820160"/>
            <a:ext cx="9441184" cy="25955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42088"/>
            <a:ext cx="960120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39"/>
            <a:ext cx="4640580" cy="25955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856804" y="1138239"/>
            <a:ext cx="4664389" cy="2595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80014" y="3820160"/>
            <a:ext cx="4640579" cy="25955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56804" y="3820160"/>
            <a:ext cx="4664389" cy="2595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42088"/>
            <a:ext cx="960120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39"/>
            <a:ext cx="9441184" cy="5343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44" tIns="48322" rIns="96644" bIns="48322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dirty="0">
              <a:latin typeface="Helvetica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44" tIns="48322" rIns="96644" bIns="48322">
            <a:spAutoFit/>
          </a:bodyPr>
          <a:lstStyle/>
          <a:p>
            <a:pPr defTabSz="483219"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9" descr="FRIB_pptbkgB4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-9525"/>
            <a:ext cx="9599612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A71D4431-6923-4DCB-A730-C651323BA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42088"/>
            <a:ext cx="960120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E543906-16D3-4B1F-A4DE-E132643E3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375" y="80963"/>
            <a:ext cx="94424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89" tIns="23716" rIns="59289" bIns="2371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" y="1138238"/>
            <a:ext cx="94424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676900" y="6780213"/>
            <a:ext cx="3124200" cy="388937"/>
          </a:xfrm>
          <a:prstGeom prst="rect">
            <a:avLst/>
          </a:prstGeom>
        </p:spPr>
        <p:txBody>
          <a:bodyPr lIns="0" tIns="48331" rIns="0" bIns="48331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01100" y="6780213"/>
            <a:ext cx="800100" cy="388937"/>
          </a:xfrm>
          <a:prstGeom prst="rect">
            <a:avLst/>
          </a:prstGeom>
        </p:spPr>
        <p:txBody>
          <a:bodyPr vert="horz" wrap="square" lIns="0" tIns="48331" rIns="0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1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6" r:id="rId1"/>
    <p:sldLayoutId id="2147484867" r:id="rId2"/>
    <p:sldLayoutId id="2147484868" r:id="rId3"/>
    <p:sldLayoutId id="2147484869" r:id="rId4"/>
    <p:sldLayoutId id="2147484870" r:id="rId5"/>
    <p:sldLayoutId id="2147484871" r:id="rId6"/>
    <p:sldLayoutId id="2147484872" r:id="rId7"/>
    <p:sldLayoutId id="2147484873" r:id="rId8"/>
    <p:sldLayoutId id="2147484874" r:id="rId9"/>
  </p:sldLayoutIdLst>
  <p:hf hdr="0" dt="0"/>
  <p:txStyles>
    <p:titleStyle>
      <a:lvl1pPr algn="ctr" defTabSz="84931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931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931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931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931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83219" algn="ctr" defTabSz="854025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440" algn="ctr" defTabSz="854025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658" algn="ctr" defTabSz="854025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2880" algn="ctr" defTabSz="854025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90500" indent="-190500" algn="l" defTabSz="849313" rtl="0" eaLnBrk="0" fontAlgn="base" hangingPunct="0">
        <a:lnSpc>
          <a:spcPct val="90000"/>
        </a:lnSpc>
        <a:spcBef>
          <a:spcPts val="1275"/>
        </a:spcBef>
        <a:spcAft>
          <a:spcPct val="0"/>
        </a:spcAft>
        <a:buSzPct val="100000"/>
        <a:buFont typeface="Wingdings" pitchFamily="2" charset="2"/>
        <a:buChar char="§"/>
        <a:defRPr sz="23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4175" indent="-160338" algn="l" defTabSz="849313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5475" indent="-169863" algn="l" defTabSz="849313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9938" indent="-141288" algn="l" defTabSz="849313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7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60450" indent="-190500" algn="l" defTabSz="849313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5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350664" indent="-159396" algn="l" defTabSz="8540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3885" indent="-159396" algn="l" defTabSz="8540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7106" indent="-159396" algn="l" defTabSz="8540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800325" indent="-159396" algn="l" defTabSz="8540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4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219" algn="l" defTabSz="9664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440" algn="l" defTabSz="9664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658" algn="l" defTabSz="9664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2880" algn="l" defTabSz="9664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100" algn="l" defTabSz="9664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321" algn="l" defTabSz="9664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540" algn="l" defTabSz="9664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760" algn="l" defTabSz="9664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itle 6"/>
          <p:cNvSpPr>
            <a:spLocks noGrp="1"/>
          </p:cNvSpPr>
          <p:nvPr>
            <p:ph type="subTitle" idx="1"/>
          </p:nvPr>
        </p:nvSpPr>
        <p:spPr>
          <a:xfrm>
            <a:off x="1600200" y="4343400"/>
            <a:ext cx="6400800" cy="12192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Al Zeller, Shailendra Chouhan, </a:t>
            </a:r>
            <a:r>
              <a:rPr lang="en-US" smtClean="0">
                <a:latin typeface="Arial" pitchFamily="34" charset="0"/>
                <a:ea typeface="ＭＳ Ｐゴシック" charset="-128"/>
              </a:rPr>
              <a:t>Rick Swanson, Dan Cole</a:t>
            </a:r>
            <a:endParaRPr lang="en-US" dirty="0" smtClean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1267" name="Title 5"/>
          <p:cNvSpPr>
            <a:spLocks noGrp="1"/>
          </p:cNvSpPr>
          <p:nvPr>
            <p:ph type="title"/>
          </p:nvPr>
        </p:nvSpPr>
        <p:spPr>
          <a:xfrm>
            <a:off x="74613" y="3127967"/>
            <a:ext cx="9451975" cy="96878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Superconducting Magnets for the FRIB Fragment Separator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0010" y="1137921"/>
          <a:ext cx="9441180" cy="5324856"/>
        </p:xfrm>
        <a:graphic>
          <a:graphicData uri="http://schemas.openxmlformats.org/drawingml/2006/table">
            <a:tbl>
              <a:tblPr/>
              <a:tblGrid>
                <a:gridCol w="3147060"/>
                <a:gridCol w="3147060"/>
                <a:gridCol w="3147060"/>
              </a:tblGrid>
              <a:tr h="39624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System</a:t>
                      </a:r>
                    </a:p>
                  </a:txBody>
                  <a:tcPr marL="96012" marR="96012" marT="48768" marB="48768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Parameter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Performance Criteria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</a:tr>
              <a:tr h="7802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Accelerator System</a:t>
                      </a:r>
                    </a:p>
                  </a:txBody>
                  <a:tcPr marL="96012" marR="96012" marT="48768" marB="48768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Accelerate multiple charge states of a heavy ion beam of </a:t>
                      </a:r>
                      <a:r>
                        <a:rPr kumimoji="0" lang="en-US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86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Kr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Measure FRIB driver linac beam w/ energy &gt; 200 MeV/nucleon &amp; beam current &gt;20 pnA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</a:tr>
              <a:tr h="7802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Experimental System</a:t>
                      </a:r>
                    </a:p>
                  </a:txBody>
                  <a:tcPr marL="96012" marR="96012" marT="48768" marB="48768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Produce a fast rare isotope beam of </a:t>
                      </a:r>
                      <a:r>
                        <a:rPr kumimoji="0" lang="en-US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84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Se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Detect &amp; identify </a:t>
                      </a:r>
                      <a:r>
                        <a:rPr kumimoji="0" lang="en-US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84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Se isotopes in FRIB fragment separator focal plane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802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6012" marR="96012" marT="48768" marB="48768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Stop a fast rare isotope beam in gas and reaccelerate a rare isotope beam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Measure reaccelerated rare isotope beam energy &gt; 3 MeV/nucleon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</a:tr>
              <a:tr h="100787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Conventional Facilities</a:t>
                      </a:r>
                    </a:p>
                  </a:txBody>
                  <a:tcPr marL="96012" marR="96012" marT="48768" marB="48768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Linac tunnel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Beneficial occupancy of subterranean tunnel of ~ 500 feet path length (minimum) to house FRIB driver linear accelerator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802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6012" marR="96012" marT="48768" marB="48768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Cryogenic helium liquifier plant—bldg &amp; eqmt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Beneficial occupancy of the CHL plant bldg and installation of CHL plant complete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E9"/>
                    </a:solidFill>
                  </a:tcPr>
                </a:tc>
              </a:tr>
              <a:tr h="7802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6012" marR="96012" marT="48768" marB="48768" anchor="ctr" horzOverflow="overflow">
                    <a:lnL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Target area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Beneficial occupancy of target area and once beam line installed and ready for commissioning</a:t>
                      </a:r>
                    </a:p>
                  </a:txBody>
                  <a:tcPr marL="96012" marR="96012" marT="48768" marB="48768" anchor="ctr" horzOverflow="overflow">
                    <a:lnL>
                      <a:noFill/>
                    </a:lnL>
                    <a:lnR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514" name="Title 2"/>
          <p:cNvSpPr>
            <a:spLocks noGrp="1"/>
          </p:cNvSpPr>
          <p:nvPr>
            <p:ph type="title"/>
          </p:nvPr>
        </p:nvSpPr>
        <p:spPr>
          <a:xfrm>
            <a:off x="80010" y="274320"/>
            <a:ext cx="9441180" cy="521547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</a:rPr>
              <a:t>CD-4 Performance Parameters</a:t>
            </a:r>
          </a:p>
        </p:txBody>
      </p:sp>
      <p:sp>
        <p:nvSpPr>
          <p:cNvPr id="20515" name="TextBox 5"/>
          <p:cNvSpPr txBox="1">
            <a:spLocks noChangeArrowheads="1"/>
          </p:cNvSpPr>
          <p:nvPr/>
        </p:nvSpPr>
        <p:spPr bwMode="auto">
          <a:xfrm>
            <a:off x="-823436" y="1605280"/>
            <a:ext cx="195275" cy="55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spAutoFit/>
          </a:bodyPr>
          <a:lstStyle/>
          <a:p>
            <a:endParaRPr lang="en-US"/>
          </a:p>
        </p:txBody>
      </p:sp>
      <p:sp>
        <p:nvSpPr>
          <p:cNvPr id="20516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, Slide </a:t>
            </a:r>
            <a:fld id="{039A53EB-577D-4158-8D54-69F9EE41A10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0517" name="Footer Placeholder 8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/>
          <p:cNvSpPr>
            <a:spLocks noGrp="1"/>
          </p:cNvSpPr>
          <p:nvPr>
            <p:ph type="title"/>
          </p:nvPr>
        </p:nvSpPr>
        <p:spPr>
          <a:xfrm>
            <a:off x="79375" y="300038"/>
            <a:ext cx="9442450" cy="519112"/>
          </a:xfrm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charset="-128"/>
              </a:rPr>
              <a:t>Upgrade Options for Preferred Alternative</a:t>
            </a:r>
          </a:p>
        </p:txBody>
      </p:sp>
      <p:sp>
        <p:nvSpPr>
          <p:cNvPr id="30734" name="Footer Placeholder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30733" name="Slide Number Placehold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E6E48F18-4954-417D-8EED-8FD79C47174F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 bwMode="auto">
          <a:xfrm>
            <a:off x="241300" y="1130300"/>
            <a:ext cx="9118600" cy="5054600"/>
            <a:chOff x="524540" y="1563689"/>
            <a:chExt cx="8993561" cy="4985967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71330" y="1593655"/>
              <a:ext cx="5793300" cy="4956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7231047" y="4192979"/>
              <a:ext cx="2287054" cy="10622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Energy upgrade </a:t>
              </a:r>
              <a:r>
                <a:rPr lang="en-US" sz="1600" dirty="0">
                  <a:solidFill>
                    <a:schemeClr val="tx1"/>
                  </a:solidFill>
                </a:rPr>
                <a:t>to </a:t>
              </a:r>
              <a:r>
                <a:rPr lang="en-US" sz="1600" dirty="0" smtClean="0">
                  <a:solidFill>
                    <a:schemeClr val="tx1"/>
                  </a:solidFill>
                </a:rPr>
                <a:t>≥ 400 </a:t>
              </a:r>
              <a:r>
                <a:rPr lang="en-US" sz="1600" dirty="0">
                  <a:solidFill>
                    <a:schemeClr val="tx1"/>
                  </a:solidFill>
                </a:rPr>
                <a:t>MeV/u for all ions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dirty="0" smtClean="0">
                  <a:solidFill>
                    <a:schemeClr val="tx1"/>
                  </a:solidFill>
                </a:rPr>
                <a:t>(high performance </a:t>
              </a:r>
              <a:r>
                <a:rPr lang="el-GR" sz="1600" dirty="0">
                  <a:solidFill>
                    <a:schemeClr val="tx1"/>
                  </a:solidFill>
                </a:rPr>
                <a:t>λ</a:t>
              </a:r>
              <a:r>
                <a:rPr lang="en-US" sz="1600" dirty="0">
                  <a:solidFill>
                    <a:schemeClr val="tx1"/>
                  </a:solidFill>
                </a:rPr>
                <a:t>/2 </a:t>
              </a:r>
              <a:r>
                <a:rPr lang="en-US" sz="1600" dirty="0" err="1">
                  <a:solidFill>
                    <a:schemeClr val="tx1"/>
                  </a:solidFill>
                </a:rPr>
                <a:t>c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ryomodules</a:t>
              </a:r>
              <a:r>
                <a:rPr lang="en-US" sz="16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524540" y="4656430"/>
              <a:ext cx="2038582" cy="15487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1pPr>
              <a:lvl2pPr marL="4556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2pPr>
              <a:lvl3pPr marL="9128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3pPr>
              <a:lvl4pPr marL="13700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4pPr>
              <a:lvl5pPr marL="18272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600" b="1" dirty="0">
                  <a:latin typeface="+mn-lt"/>
                  <a:ea typeface="ヒラギノ角ゴ Pro W3"/>
                  <a:cs typeface="ヒラギノ角ゴ Pro W3"/>
                </a:rPr>
                <a:t>ISOL targets</a:t>
              </a:r>
            </a:p>
            <a:p>
              <a:pPr>
                <a:defRPr/>
              </a:pPr>
              <a:r>
                <a:rPr lang="en-US" sz="1600" baseline="30000" dirty="0">
                  <a:latin typeface="+mn-lt"/>
                  <a:ea typeface="ヒラギノ角ゴ Pro W3"/>
                  <a:cs typeface="ヒラギノ角ゴ Pro W3"/>
                </a:rPr>
                <a:t>3</a:t>
              </a:r>
              <a:r>
                <a:rPr lang="en-US" sz="1600" dirty="0">
                  <a:latin typeface="+mn-lt"/>
                  <a:ea typeface="ヒラギノ角ゴ Pro W3"/>
                  <a:cs typeface="ヒラギノ角ゴ Pro W3"/>
                </a:rPr>
                <a:t>He,  400 </a:t>
              </a:r>
              <a:r>
                <a:rPr lang="en-US" sz="1600" dirty="0" err="1">
                  <a:latin typeface="+mn-lt"/>
                  <a:ea typeface="ヒラギノ角ゴ Pro W3"/>
                  <a:cs typeface="ヒラギノ角ゴ Pro W3"/>
                </a:rPr>
                <a:t>MeV</a:t>
              </a:r>
              <a:r>
                <a:rPr lang="en-US" sz="1600" dirty="0">
                  <a:latin typeface="+mn-lt"/>
                  <a:ea typeface="ヒラギノ角ゴ Pro W3"/>
                  <a:cs typeface="ヒラギノ角ゴ Pro W3"/>
                </a:rPr>
                <a:t>/u</a:t>
              </a:r>
            </a:p>
            <a:p>
              <a:pPr>
                <a:defRPr/>
              </a:pPr>
              <a:r>
                <a:rPr lang="en-US" sz="1600" b="1" dirty="0">
                  <a:latin typeface="+mn-lt"/>
                  <a:ea typeface="ヒラギノ角ゴ Pro W3"/>
                  <a:cs typeface="ヒラギノ角ゴ Pro W3"/>
                </a:rPr>
                <a:t>Multiuser capability </a:t>
              </a:r>
            </a:p>
            <a:p>
              <a:pPr>
                <a:defRPr/>
              </a:pPr>
              <a:r>
                <a:rPr lang="en-US" sz="1600" b="1" dirty="0">
                  <a:latin typeface="+mn-lt"/>
                  <a:ea typeface="ヒラギノ角ゴ Pro W3"/>
                  <a:cs typeface="ヒラギノ角ゴ Pro W3"/>
                </a:rPr>
                <a:t>with light ion injector</a:t>
              </a: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 rot="-1326438">
              <a:off x="1968144" y="3071694"/>
              <a:ext cx="709277" cy="2106195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91432" tIns="45716" rIns="91432" bIns="45716" anchor="ctr"/>
            <a:lstStyle>
              <a:defPPr>
                <a:defRPr lang="en-US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1pPr>
              <a:lvl2pPr marL="4556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2pPr>
              <a:lvl3pPr marL="9128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3pPr>
              <a:lvl4pPr marL="13700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4pPr>
              <a:lvl5pPr marL="18272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+mn-lt"/>
                <a:ea typeface="+mn-ea"/>
                <a:cs typeface="ヒラギノ角ゴ Pro W3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 rot="-5400000">
              <a:off x="4709691" y="3859633"/>
              <a:ext cx="712505" cy="3944077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91432" tIns="45716" rIns="91432" bIns="45716" anchor="ctr"/>
            <a:lstStyle>
              <a:defPPr>
                <a:defRPr lang="en-US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1pPr>
              <a:lvl2pPr marL="4556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2pPr>
              <a:lvl3pPr marL="9128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3pPr>
              <a:lvl4pPr marL="13700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4pPr>
              <a:lvl5pPr marL="18272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+mn-lt"/>
                <a:ea typeface="+mn-ea"/>
                <a:cs typeface="ヒラギノ角ゴ Pro W3"/>
              </a:endParaRPr>
            </a:p>
          </p:txBody>
        </p:sp>
        <p:cxnSp>
          <p:nvCxnSpPr>
            <p:cNvPr id="25" name="Straight Arrow Connector 24"/>
            <p:cNvCxnSpPr>
              <a:cxnSpLocks noChangeShapeType="1"/>
              <a:stCxn id="22" idx="0"/>
              <a:endCxn id="23" idx="2"/>
            </p:cNvCxnSpPr>
            <p:nvPr/>
          </p:nvCxnSpPr>
          <p:spPr bwMode="auto">
            <a:xfrm rot="5400000" flipH="1" flipV="1">
              <a:off x="1570422" y="4232090"/>
              <a:ext cx="397750" cy="450931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6" name="Straight Arrow Connector 25"/>
            <p:cNvCxnSpPr>
              <a:cxnSpLocks noChangeShapeType="1"/>
              <a:stCxn id="21" idx="2"/>
              <a:endCxn id="24" idx="4"/>
            </p:cNvCxnSpPr>
            <p:nvPr/>
          </p:nvCxnSpPr>
          <p:spPr bwMode="auto">
            <a:xfrm rot="5400000">
              <a:off x="7417633" y="4874970"/>
              <a:ext cx="577833" cy="1337135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7" name="TextBox 4"/>
            <p:cNvSpPr txBox="1">
              <a:spLocks noChangeArrowheads="1"/>
            </p:cNvSpPr>
            <p:nvPr/>
          </p:nvSpPr>
          <p:spPr bwMode="auto">
            <a:xfrm>
              <a:off x="7630790" y="2567781"/>
              <a:ext cx="1685474" cy="10622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tx1"/>
                  </a:solidFill>
                </a:rPr>
                <a:t>Light ion injector upgrade</a:t>
              </a:r>
            </a:p>
            <a:p>
              <a:r>
                <a:rPr lang="en-US" sz="1600" baseline="30000">
                  <a:solidFill>
                    <a:schemeClr val="tx1"/>
                  </a:solidFill>
                </a:rPr>
                <a:t>3</a:t>
              </a:r>
              <a:r>
                <a:rPr lang="en-US" sz="1600">
                  <a:solidFill>
                    <a:schemeClr val="tx1"/>
                  </a:solidFill>
                </a:rPr>
                <a:t>He</a:t>
              </a:r>
              <a:r>
                <a:rPr lang="en-US" sz="1600" baseline="30000">
                  <a:solidFill>
                    <a:schemeClr val="tx1"/>
                  </a:solidFill>
                </a:rPr>
                <a:t>+</a:t>
              </a:r>
              <a:r>
                <a:rPr lang="en-US" sz="1600">
                  <a:solidFill>
                    <a:schemeClr val="tx1"/>
                  </a:solidFill>
                </a:rPr>
                <a:t>, 195 MeV/u</a:t>
              </a: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389770" y="1945779"/>
              <a:ext cx="637253" cy="3860053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91432" tIns="45716" rIns="91432" bIns="45716" anchor="ctr"/>
            <a:lstStyle>
              <a:defPPr>
                <a:defRPr lang="en-US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1pPr>
              <a:lvl2pPr marL="4556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2pPr>
              <a:lvl3pPr marL="9128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3pPr>
              <a:lvl4pPr marL="13700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4pPr>
              <a:lvl5pPr marL="18272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+mn-lt"/>
                <a:ea typeface="+mn-ea"/>
                <a:cs typeface="ヒラギノ角ゴ Pro W3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 rot="-1994791">
              <a:off x="4736357" y="2374848"/>
              <a:ext cx="1723871" cy="1719407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91432" tIns="45716" rIns="91432" bIns="45716" anchor="ctr"/>
            <a:lstStyle>
              <a:defPPr>
                <a:defRPr lang="en-US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1pPr>
              <a:lvl2pPr marL="4556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2pPr>
              <a:lvl3pPr marL="9128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3pPr>
              <a:lvl4pPr marL="13700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4pPr>
              <a:lvl5pPr marL="18272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+mn-lt"/>
                <a:ea typeface="+mn-ea"/>
                <a:cs typeface="ヒラギノ角ゴ Pro W3"/>
              </a:endParaRPr>
            </a:p>
          </p:txBody>
        </p:sp>
        <p:sp>
          <p:nvSpPr>
            <p:cNvPr id="30" name="TextBox 5"/>
            <p:cNvSpPr txBox="1">
              <a:spLocks noChangeArrowheads="1"/>
            </p:cNvSpPr>
            <p:nvPr/>
          </p:nvSpPr>
          <p:spPr bwMode="auto">
            <a:xfrm>
              <a:off x="3383565" y="1563689"/>
              <a:ext cx="3114240" cy="5762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1pPr>
              <a:lvl2pPr marL="4556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2pPr>
              <a:lvl3pPr marL="9128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3pPr>
              <a:lvl4pPr marL="13700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4pPr>
              <a:lvl5pPr marL="1827213" indent="1588" algn="l" defTabSz="45561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600" b="1" dirty="0">
                  <a:latin typeface="+mn-lt"/>
                  <a:ea typeface="ヒラギノ角ゴ Pro W3"/>
                  <a:cs typeface="ヒラギノ角ゴ Pro W3"/>
                </a:rPr>
                <a:t>Experimental Area</a:t>
              </a:r>
              <a:br>
                <a:rPr lang="en-US" sz="1600" b="1" dirty="0">
                  <a:latin typeface="+mn-lt"/>
                  <a:ea typeface="ヒラギノ角ゴ Pro W3"/>
                  <a:cs typeface="ヒラギノ角ゴ Pro W3"/>
                </a:rPr>
              </a:br>
              <a:r>
                <a:rPr lang="en-US" sz="1600" dirty="0">
                  <a:latin typeface="+mn-lt"/>
                  <a:ea typeface="ヒラギノ角ゴ Pro W3"/>
                  <a:cs typeface="ヒラギノ角ゴ Pro W3"/>
                </a:rPr>
                <a:t>double space if science needs it</a:t>
              </a:r>
            </a:p>
          </p:txBody>
        </p:sp>
        <p:cxnSp>
          <p:nvCxnSpPr>
            <p:cNvPr id="31" name="Straight Arrow Connector 30"/>
            <p:cNvCxnSpPr>
              <a:cxnSpLocks noChangeShapeType="1"/>
              <a:endCxn id="30" idx="2"/>
            </p:cNvCxnSpPr>
            <p:nvPr/>
          </p:nvCxnSpPr>
          <p:spPr bwMode="auto">
            <a:xfrm rot="10800000">
              <a:off x="4941469" y="2139957"/>
              <a:ext cx="306883" cy="26777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 type="triangle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Arrow Connector 31"/>
            <p:cNvCxnSpPr>
              <a:cxnSpLocks noChangeShapeType="1"/>
              <a:stCxn id="27" idx="1"/>
              <a:endCxn id="28" idx="6"/>
            </p:cNvCxnSpPr>
            <p:nvPr/>
          </p:nvCxnSpPr>
          <p:spPr bwMode="auto">
            <a:xfrm rot="10800000" flipV="1">
              <a:off x="7027023" y="3098315"/>
              <a:ext cx="604372" cy="778275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8813" y="2316163"/>
            <a:ext cx="1666875" cy="28209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57200" y="1238250"/>
          <a:ext cx="8991602" cy="16276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09801"/>
                <a:gridCol w="2133600"/>
                <a:gridCol w="2133600"/>
                <a:gridCol w="2514601"/>
              </a:tblGrid>
              <a:tr h="1236957">
                <a:tc>
                  <a:txBody>
                    <a:bodyPr/>
                    <a:lstStyle/>
                    <a:p>
                      <a:pPr marL="0" algn="l" defTabSz="966612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</a:rPr>
                        <a:t>Common target building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 for in-flight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400" b="0" kern="1200" baseline="0" dirty="0" err="1" smtClean="0">
                          <a:solidFill>
                            <a:schemeClr val="tx1"/>
                          </a:solidFill>
                        </a:rPr>
                        <a:t>ISOL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</a:rPr>
                        <a:t> beam production.  </a:t>
                      </a:r>
                    </a:p>
                    <a:p>
                      <a:pPr marL="0" algn="l" defTabSz="966612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Compatible with </a:t>
                      </a:r>
                      <a:r>
                        <a:rPr lang="en-US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separator.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66612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1400" b="1" kern="1200" smtClean="0">
                          <a:solidFill>
                            <a:schemeClr val="tx1"/>
                          </a:solidFill>
                        </a:rPr>
                        <a:t>Common target building</a:t>
                      </a:r>
                      <a:r>
                        <a:rPr lang="en-US" sz="1400" b="0" kern="120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400" b="0" kern="1200" smtClean="0">
                          <a:solidFill>
                            <a:schemeClr val="tx1"/>
                          </a:solidFill>
                        </a:rPr>
                        <a:t>for in-flight</a:t>
                      </a:r>
                      <a:r>
                        <a:rPr lang="en-US" sz="1400" b="0" kern="1200" baseline="0" smtClean="0">
                          <a:solidFill>
                            <a:schemeClr val="tx1"/>
                          </a:solidFill>
                        </a:rPr>
                        <a:t> and ISOL beam production. </a:t>
                      </a:r>
                      <a:endParaRPr lang="en-US" sz="1400" b="0" kern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algn="l" defTabSz="966612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14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Compatible with V2 separator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6661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smtClean="0">
                          <a:solidFill>
                            <a:schemeClr val="tx1"/>
                          </a:solidFill>
                        </a:rPr>
                        <a:t>Common target building</a:t>
                      </a:r>
                      <a:r>
                        <a:rPr lang="en-US" sz="1400" b="0" kern="120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400" b="0" kern="1200" smtClean="0">
                          <a:solidFill>
                            <a:schemeClr val="tx1"/>
                          </a:solidFill>
                        </a:rPr>
                        <a:t>for in-flight</a:t>
                      </a:r>
                      <a:r>
                        <a:rPr lang="en-US" sz="1400" b="0" kern="1200" baseline="0" smtClean="0">
                          <a:solidFill>
                            <a:schemeClr val="tx1"/>
                          </a:solidFill>
                        </a:rPr>
                        <a:t> and ISOL beam production. </a:t>
                      </a:r>
                      <a:r>
                        <a:rPr lang="en-US" sz="14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Compatible with H1 separator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6661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Single target</a:t>
                      </a:r>
                      <a:r>
                        <a:rPr lang="en-US" sz="1400" b="1" kern="1200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building</a:t>
                      </a:r>
                      <a:r>
                        <a:rPr lang="en-US" sz="1400" b="0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</a:rPr>
                        <a:t>for </a:t>
                      </a:r>
                      <a:br>
                        <a:rPr lang="en-US" sz="1400" b="0" kern="12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</a:rPr>
                        <a:t>in-flight production only. 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Compatible with V2b separator. </a:t>
                      </a:r>
                      <a:b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Provides ISOL upgrade path.</a:t>
                      </a:r>
                    </a:p>
                    <a:p>
                      <a:pPr marL="0" marR="0" indent="0" algn="l" defTabSz="96661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6661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6661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>
                    <a:noFill/>
                  </a:tcPr>
                </a:tc>
              </a:tr>
            </a:tbl>
          </a:graphicData>
        </a:graphic>
      </p:graphicFrame>
      <p:sp>
        <p:nvSpPr>
          <p:cNvPr id="35855" name="Title 4"/>
          <p:cNvSpPr>
            <a:spLocks noGrp="1"/>
          </p:cNvSpPr>
          <p:nvPr>
            <p:ph type="title"/>
          </p:nvPr>
        </p:nvSpPr>
        <p:spPr>
          <a:xfrm>
            <a:off x="79375" y="300038"/>
            <a:ext cx="9442450" cy="519112"/>
          </a:xfrm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charset="-128"/>
              </a:rPr>
              <a:t>Target Facility Alternative Chosen</a:t>
            </a:r>
          </a:p>
        </p:txBody>
      </p:sp>
      <p:sp>
        <p:nvSpPr>
          <p:cNvPr id="32800" name="Footer Placeholder 23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32799" name="Slide Number Placeholder 22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029B7DE6-6F4A-4267-BF6B-7A223DAB333C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 l="31324" t="8020" r="25098" b="1073"/>
          <a:stretch>
            <a:fillRect/>
          </a:stretch>
        </p:blipFill>
        <p:spPr>
          <a:xfrm>
            <a:off x="0" y="2287588"/>
            <a:ext cx="2068513" cy="3001962"/>
          </a:xfr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7115" r="38673"/>
          <a:stretch>
            <a:fillRect/>
          </a:stretch>
        </p:blipFill>
        <p:spPr bwMode="auto">
          <a:xfrm>
            <a:off x="685800" y="2287588"/>
            <a:ext cx="1928813" cy="30353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5860" name="Picture 12"/>
          <p:cNvPicPr>
            <a:picLocks noChangeAspect="1" noChangeArrowheads="1"/>
          </p:cNvPicPr>
          <p:nvPr/>
        </p:nvPicPr>
        <p:blipFill>
          <a:blip r:embed="rId6" cstate="print"/>
          <a:srcRect l="26282" r="32854" b="6828"/>
          <a:stretch>
            <a:fillRect/>
          </a:stretch>
        </p:blipFill>
        <p:spPr bwMode="auto">
          <a:xfrm>
            <a:off x="5032375" y="2287588"/>
            <a:ext cx="1828800" cy="3033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7" cstate="print"/>
          <a:srcRect l="10698" t="918" r="17399"/>
          <a:stretch>
            <a:fillRect/>
          </a:stretch>
        </p:blipFill>
        <p:spPr bwMode="auto">
          <a:xfrm>
            <a:off x="533400" y="4746625"/>
            <a:ext cx="1171575" cy="11430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4577" name="Picture 9"/>
          <p:cNvPicPr>
            <a:picLocks noChangeAspect="1" noChangeArrowheads="1"/>
          </p:cNvPicPr>
          <p:nvPr/>
        </p:nvPicPr>
        <p:blipFill>
          <a:blip r:embed="rId8" cstate="print"/>
          <a:srcRect l="11607" r="26482" b="11269"/>
          <a:stretch>
            <a:fillRect/>
          </a:stretch>
        </p:blipFill>
        <p:spPr bwMode="auto">
          <a:xfrm>
            <a:off x="2667000" y="4746625"/>
            <a:ext cx="1162050" cy="1143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5863" name="Rectangle 3"/>
          <p:cNvSpPr>
            <a:spLocks noChangeArrowheads="1"/>
          </p:cNvSpPr>
          <p:nvPr/>
        </p:nvSpPr>
        <p:spPr bwMode="auto">
          <a:xfrm>
            <a:off x="0" y="0"/>
            <a:ext cx="1841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8" rIns="91416" bIns="45708" anchor="ctr">
            <a:spAutoFit/>
          </a:bodyPr>
          <a:lstStyle/>
          <a:p>
            <a:endParaRPr lang="en-US"/>
          </a:p>
        </p:txBody>
      </p:sp>
      <p:pic>
        <p:nvPicPr>
          <p:cNvPr id="35864" name="Picture 15"/>
          <p:cNvPicPr>
            <a:picLocks noChangeAspect="1" noChangeArrowheads="1"/>
          </p:cNvPicPr>
          <p:nvPr/>
        </p:nvPicPr>
        <p:blipFill>
          <a:blip r:embed="rId9" cstate="print"/>
          <a:srcRect l="13782" t="14633" r="13782" b="12860"/>
          <a:stretch>
            <a:fillRect/>
          </a:stretch>
        </p:blipFill>
        <p:spPr bwMode="auto">
          <a:xfrm>
            <a:off x="4924425" y="4808538"/>
            <a:ext cx="1524000" cy="11223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5865" name="Rectangle 3"/>
          <p:cNvSpPr>
            <a:spLocks noChangeArrowheads="1"/>
          </p:cNvSpPr>
          <p:nvPr/>
        </p:nvSpPr>
        <p:spPr bwMode="auto">
          <a:xfrm>
            <a:off x="0" y="0"/>
            <a:ext cx="1841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8" rIns="91416" bIns="45708" anchor="ctr">
            <a:spAutoFit/>
          </a:bodyPr>
          <a:lstStyle/>
          <a:p>
            <a:endParaRPr lang="en-US"/>
          </a:p>
        </p:txBody>
      </p:sp>
      <p:sp>
        <p:nvSpPr>
          <p:cNvPr id="35866" name="Rectangle 18"/>
          <p:cNvSpPr>
            <a:spLocks noChangeArrowheads="1"/>
          </p:cNvSpPr>
          <p:nvPr/>
        </p:nvSpPr>
        <p:spPr bwMode="auto">
          <a:xfrm>
            <a:off x="685800" y="2287588"/>
            <a:ext cx="1179513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 defTabSz="962025"/>
            <a:r>
              <a:rPr lang="en-US" sz="2000" b="1">
                <a:solidFill>
                  <a:schemeClr val="tx1"/>
                </a:solidFill>
              </a:rPr>
              <a:t>A-V1 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35867" name="Rectangle 19"/>
          <p:cNvSpPr>
            <a:spLocks noChangeArrowheads="1"/>
          </p:cNvSpPr>
          <p:nvPr/>
        </p:nvSpPr>
        <p:spPr bwMode="auto">
          <a:xfrm>
            <a:off x="2819400" y="2287588"/>
            <a:ext cx="121285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 defTabSz="962025"/>
            <a:r>
              <a:rPr lang="en-US" sz="2000" b="1">
                <a:solidFill>
                  <a:schemeClr val="tx1"/>
                </a:solidFill>
              </a:rPr>
              <a:t>A-V2 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35868" name="Rectangle 20"/>
          <p:cNvSpPr>
            <a:spLocks noChangeArrowheads="1"/>
          </p:cNvSpPr>
          <p:nvPr/>
        </p:nvSpPr>
        <p:spPr bwMode="auto">
          <a:xfrm>
            <a:off x="5032375" y="2287588"/>
            <a:ext cx="1139825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 defTabSz="962025"/>
            <a:r>
              <a:rPr lang="en-US" sz="2000" b="1">
                <a:solidFill>
                  <a:schemeClr val="tx1"/>
                </a:solidFill>
              </a:rPr>
              <a:t>A-H1</a:t>
            </a:r>
            <a:r>
              <a:rPr lang="en-US" sz="2000">
                <a:solidFill>
                  <a:srgbClr val="C00000"/>
                </a:solidFill>
                <a:sym typeface="Wingdings" pitchFamily="2" charset="2"/>
              </a:rPr>
              <a:t> 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9471" name="Rectangle 21"/>
          <p:cNvSpPr>
            <a:spLocks noChangeArrowheads="1"/>
          </p:cNvSpPr>
          <p:nvPr/>
        </p:nvSpPr>
        <p:spPr bwMode="auto">
          <a:xfrm>
            <a:off x="7016750" y="2287588"/>
            <a:ext cx="1312863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 defTabSz="965028">
              <a:defRPr/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Helvetica" charset="0"/>
                <a:ea typeface="ヒラギノ角ゴ Pro W3" charset="-128"/>
                <a:cs typeface="+mn-cs"/>
              </a:rPr>
              <a:t>B-V2</a:t>
            </a:r>
            <a:r>
              <a:rPr lang="en-US" sz="2000" b="1" dirty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n-cs"/>
              </a:rPr>
              <a:t> </a:t>
            </a:r>
            <a:endParaRPr lang="en-US" sz="2000" b="1" dirty="0">
              <a:solidFill>
                <a:srgbClr val="FF0000"/>
              </a:solidFill>
              <a:latin typeface="Helvetica" charset="0"/>
              <a:ea typeface="ヒラギノ角ゴ Pro W3" charset="-128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45175" y="785813"/>
            <a:ext cx="3479800" cy="400050"/>
          </a:xfrm>
          <a:prstGeom prst="rect">
            <a:avLst/>
          </a:prstGeom>
          <a:solidFill>
            <a:srgbClr val="FFFF99">
              <a:alpha val="74902"/>
            </a:srgbClr>
          </a:solidFill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  <a:ea typeface="ヒラギノ角ゴ Pro W3" charset="-128"/>
                <a:cs typeface="+mn-cs"/>
                <a:sym typeface="Wingdings"/>
              </a:rPr>
              <a:t>    =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ヒラギノ角ゴ Pro W3" charset="-128"/>
                <a:cs typeface="+mn-cs"/>
              </a:rPr>
              <a:t>chosen    </a:t>
            </a:r>
            <a:r>
              <a:rPr lang="en-US" sz="2000" dirty="0">
                <a:solidFill>
                  <a:srgbClr val="FF0000"/>
                </a:solidFill>
                <a:latin typeface="ZapfDingbats"/>
                <a:ea typeface="ヒラギノ角ゴ Pro W3" charset="-128"/>
                <a:cs typeface="+mn-cs"/>
                <a:sym typeface="Wingdings" charset="2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ヒラギノ角ゴ Pro W3" charset="-128"/>
                <a:cs typeface="+mn-cs"/>
                <a:sym typeface="Wingdings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ヒラギノ角ゴ Pro W3" charset="-128"/>
                <a:cs typeface="+mn-cs"/>
                <a:sym typeface="Wingdings"/>
              </a:rPr>
              <a:t>= not </a:t>
            </a:r>
            <a:r>
              <a:rPr lang="en-US" sz="2000" dirty="0">
                <a:solidFill>
                  <a:schemeClr val="tx1"/>
                </a:solidFill>
                <a:ea typeface="ヒラギノ角ゴ Pro W3" charset="-128"/>
                <a:cs typeface="+mn-cs"/>
              </a:rPr>
              <a:t>chosen</a:t>
            </a:r>
            <a:endParaRPr lang="en-US" sz="2000" dirty="0">
              <a:solidFill>
                <a:schemeClr val="tx1"/>
              </a:solidFill>
              <a:latin typeface="+mj-lt"/>
              <a:ea typeface="ヒラギノ角ゴ Pro W3" charset="-128"/>
              <a:cs typeface="+mn-cs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84188" y="5921375"/>
            <a:ext cx="8964612" cy="650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 indent="-11111">
              <a:defRPr/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Helvetica" charset="0"/>
                <a:ea typeface="ヒラギノ角ゴ Pro W3" charset="-128"/>
                <a:cs typeface="+mn-cs"/>
              </a:rPr>
              <a:t>B-V2 is chosen alternative: lowest-cost option with best performance for baseline requirements</a:t>
            </a:r>
          </a:p>
        </p:txBody>
      </p:sp>
      <p:pic>
        <p:nvPicPr>
          <p:cNvPr id="3587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6900" y="4829175"/>
            <a:ext cx="1384300" cy="11080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5873" name="Picture 24" descr="ppt_X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04113" y="900113"/>
            <a:ext cx="15875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4" name="Picture 25" descr="ppt_check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70588" y="885825"/>
            <a:ext cx="1984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5" name="Picture 27" descr="ppt_check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62875" y="2362200"/>
            <a:ext cx="1984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6" name="Picture 30" descr="ppt_X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12875" y="2384425"/>
            <a:ext cx="1587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7" name="Picture 31" descr="ppt_X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44888" y="2371725"/>
            <a:ext cx="157162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8" name="Picture 32" descr="ppt_X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62625" y="2390775"/>
            <a:ext cx="1571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010" y="1138240"/>
            <a:ext cx="5406532" cy="5362575"/>
          </a:xfrm>
        </p:spPr>
        <p:txBody>
          <a:bodyPr/>
          <a:lstStyle/>
          <a:p>
            <a:r>
              <a:rPr lang="en-US" sz="2100" dirty="0"/>
              <a:t>Space for 2</a:t>
            </a:r>
            <a:r>
              <a:rPr lang="en-US" sz="2100" baseline="30000" dirty="0"/>
              <a:t>nd</a:t>
            </a:r>
            <a:r>
              <a:rPr lang="en-US" sz="2100" dirty="0"/>
              <a:t> beam dump included in design</a:t>
            </a:r>
          </a:p>
          <a:p>
            <a:pPr lvl="1"/>
            <a:r>
              <a:rPr lang="en-US" sz="1900" dirty="0"/>
              <a:t>Increased dispersion and resolving power enable selection of rare isotope between charge states of primary beam</a:t>
            </a:r>
          </a:p>
          <a:p>
            <a:pPr lvl="1"/>
            <a:r>
              <a:rPr lang="en-US" sz="1900" dirty="0"/>
              <a:t>Large gain factors where alternative is to use weak rare isotope charge state</a:t>
            </a:r>
          </a:p>
          <a:p>
            <a:pPr lvl="1"/>
            <a:r>
              <a:rPr lang="en-US" sz="1900" dirty="0"/>
              <a:t>Most applicable for heavy primary beams, namely for uranium</a:t>
            </a:r>
          </a:p>
          <a:p>
            <a:pPr lvl="1"/>
            <a:r>
              <a:rPr lang="en-US" sz="1900" dirty="0" smtClean="0"/>
              <a:t>Second </a:t>
            </a:r>
            <a:r>
              <a:rPr lang="en-US" sz="1900" dirty="0"/>
              <a:t>beam dump option fully integrated in the ion-optical design, main driver to increase dipole bend angles to 30 degrees</a:t>
            </a:r>
          </a:p>
          <a:p>
            <a:pPr lvl="1">
              <a:buNone/>
            </a:pPr>
            <a:endParaRPr lang="en-US" sz="1900" dirty="0"/>
          </a:p>
          <a:p>
            <a:pPr lvl="1"/>
            <a:endParaRPr lang="en-US" sz="19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010" y="77513"/>
            <a:ext cx="9441180" cy="972745"/>
          </a:xfrm>
        </p:spPr>
        <p:txBody>
          <a:bodyPr/>
          <a:lstStyle/>
          <a:p>
            <a:r>
              <a:rPr lang="en-US" dirty="0" err="1" smtClean="0"/>
              <a:t>Preseparator</a:t>
            </a:r>
            <a:r>
              <a:rPr lang="en-US" dirty="0" smtClean="0"/>
              <a:t> Beam Optics Design Optimization for Maximum Science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Zeller, RESMM12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CF988859-7953-4624-98C4-717249B46A1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Chart_FragmentsBetweenChargeStates_v4_V3OverV2bFactor.png"/>
          <p:cNvPicPr>
            <a:picLocks noChangeAspect="1"/>
          </p:cNvPicPr>
          <p:nvPr/>
        </p:nvPicPr>
        <p:blipFill>
          <a:blip r:embed="rId2" cstate="print"/>
          <a:srcRect l="31058"/>
          <a:stretch>
            <a:fillRect/>
          </a:stretch>
        </p:blipFill>
        <p:spPr>
          <a:xfrm>
            <a:off x="5486542" y="2032320"/>
            <a:ext cx="4034648" cy="40636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40731" y="1381761"/>
            <a:ext cx="3760469" cy="623760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1700" b="1" dirty="0"/>
              <a:t>Yield gain for specific isotopes with 2</a:t>
            </a:r>
            <a:r>
              <a:rPr lang="en-US" sz="1700" b="1" baseline="30000" dirty="0"/>
              <a:t>nd</a:t>
            </a:r>
            <a:r>
              <a:rPr lang="en-US" sz="1700" b="1" dirty="0"/>
              <a:t> beam dump</a:t>
            </a:r>
          </a:p>
        </p:txBody>
      </p:sp>
    </p:spTree>
    <p:extLst>
      <p:ext uri="{BB962C8B-B14F-4D97-AF65-F5344CB8AC3E}">
        <p14:creationId xmlns:p14="http://schemas.microsoft.com/office/powerpoint/2010/main" xmlns="" val="23069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010" y="135273"/>
            <a:ext cx="9441180" cy="857226"/>
          </a:xfrm>
        </p:spPr>
        <p:txBody>
          <a:bodyPr/>
          <a:lstStyle/>
          <a:p>
            <a:r>
              <a:rPr lang="en-US" dirty="0" err="1" smtClean="0"/>
              <a:t>Preseparator</a:t>
            </a:r>
            <a:r>
              <a:rPr lang="en-US" dirty="0" smtClean="0"/>
              <a:t> Beam Optics</a:t>
            </a:r>
            <a:br>
              <a:rPr lang="en-US" dirty="0" smtClean="0"/>
            </a:br>
            <a:r>
              <a:rPr lang="en-US" sz="2500" dirty="0"/>
              <a:t>Versatile Design Supports Multiple Operational Modes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Zeller, RESMM12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CF988859-7953-4624-98C4-717249B46A1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4360" y="1140992"/>
            <a:ext cx="4246341" cy="2591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4709" y="3905825"/>
            <a:ext cx="4243614" cy="25965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010" y="1138240"/>
            <a:ext cx="5448003" cy="5362575"/>
          </a:xfrm>
        </p:spPr>
        <p:txBody>
          <a:bodyPr/>
          <a:lstStyle/>
          <a:p>
            <a:r>
              <a:rPr lang="en-US" sz="1900" dirty="0"/>
              <a:t>Combination of multiple modes maximizes covered science range</a:t>
            </a:r>
          </a:p>
          <a:p>
            <a:r>
              <a:rPr lang="en-US" sz="1900" dirty="0"/>
              <a:t>Image at beam dump 1</a:t>
            </a:r>
          </a:p>
          <a:p>
            <a:pPr lvl="1"/>
            <a:r>
              <a:rPr lang="en-US" sz="1700" dirty="0"/>
              <a:t>Optimized for rare isotopes far from stability</a:t>
            </a:r>
          </a:p>
          <a:p>
            <a:pPr lvl="1"/>
            <a:r>
              <a:rPr lang="en-US" sz="1700" dirty="0"/>
              <a:t>Maximum momentum acceptance</a:t>
            </a:r>
          </a:p>
          <a:p>
            <a:pPr lvl="2"/>
            <a:r>
              <a:rPr lang="en-US" sz="1500" dirty="0"/>
              <a:t>Compressed by factor of 3</a:t>
            </a:r>
          </a:p>
          <a:p>
            <a:pPr lvl="1"/>
            <a:r>
              <a:rPr lang="en-US" sz="1700" dirty="0"/>
              <a:t>Maximum magnetic rigidity of 8 Tm</a:t>
            </a:r>
          </a:p>
          <a:p>
            <a:pPr lvl="1"/>
            <a:r>
              <a:rPr lang="en-US" sz="1700" dirty="0"/>
              <a:t>Trajectories shown in 5</a:t>
            </a:r>
            <a:r>
              <a:rPr lang="en-US" sz="1700" baseline="30000" dirty="0"/>
              <a:t>th</a:t>
            </a:r>
            <a:r>
              <a:rPr lang="en-US" sz="1700" dirty="0"/>
              <a:t> order with aberration</a:t>
            </a:r>
            <a:br>
              <a:rPr lang="en-US" sz="1700" dirty="0"/>
            </a:br>
            <a:r>
              <a:rPr lang="en-US" sz="1700" dirty="0"/>
              <a:t>correction</a:t>
            </a:r>
          </a:p>
          <a:p>
            <a:pPr lvl="1"/>
            <a:endParaRPr lang="en-US" sz="1700" dirty="0"/>
          </a:p>
          <a:p>
            <a:r>
              <a:rPr lang="en-US" sz="1900" dirty="0"/>
              <a:t>Image at beam dump 2 (upgrade option)</a:t>
            </a:r>
          </a:p>
          <a:p>
            <a:pPr lvl="1"/>
            <a:r>
              <a:rPr lang="en-US" sz="1700" dirty="0"/>
              <a:t>Optimized for heavy rare isotopes near stability</a:t>
            </a:r>
          </a:p>
          <a:p>
            <a:pPr lvl="1"/>
            <a:r>
              <a:rPr lang="en-US" sz="1700" dirty="0"/>
              <a:t>Selection of rare isotope beam between </a:t>
            </a:r>
            <a:br>
              <a:rPr lang="en-US" sz="1700" dirty="0"/>
            </a:br>
            <a:r>
              <a:rPr lang="en-US" sz="1700" dirty="0"/>
              <a:t>primary beam charge states </a:t>
            </a:r>
          </a:p>
          <a:p>
            <a:pPr lvl="1"/>
            <a:r>
              <a:rPr lang="en-US" sz="1700" dirty="0"/>
              <a:t>Enhanced dispersion/resolving power at</a:t>
            </a:r>
            <a:br>
              <a:rPr lang="en-US" sz="1700" dirty="0"/>
            </a:br>
            <a:r>
              <a:rPr lang="en-US" sz="1700" dirty="0"/>
              <a:t>beam dump</a:t>
            </a:r>
          </a:p>
          <a:p>
            <a:pPr lvl="1"/>
            <a:r>
              <a:rPr lang="en-US" sz="1700" dirty="0"/>
              <a:t>Trajectories shown in 5</a:t>
            </a:r>
            <a:r>
              <a:rPr lang="en-US" sz="1700" baseline="30000" dirty="0"/>
              <a:t>th</a:t>
            </a:r>
            <a:r>
              <a:rPr lang="en-US" sz="1700" dirty="0"/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xmlns="" val="3390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Scope</a:t>
            </a:r>
          </a:p>
          <a:p>
            <a:pPr lvl="1"/>
            <a:r>
              <a:rPr lang="en-US" sz="1900" dirty="0"/>
              <a:t>In-flight separation of rare isotopes with high acceptance and high resolution</a:t>
            </a:r>
          </a:p>
          <a:p>
            <a:pPr lvl="2"/>
            <a:r>
              <a:rPr lang="en-US" sz="1700" dirty="0"/>
              <a:t>Leverage rare isotope production at 400 kW beam power</a:t>
            </a:r>
          </a:p>
          <a:p>
            <a:pPr lvl="2"/>
            <a:r>
              <a:rPr lang="en-US" sz="1700" dirty="0"/>
              <a:t>Provide purest-possible rare isotopes beam to maximize science reach</a:t>
            </a:r>
          </a:p>
          <a:p>
            <a:r>
              <a:rPr lang="en-US" sz="2100" dirty="0"/>
              <a:t>Technical specifications</a:t>
            </a:r>
          </a:p>
          <a:p>
            <a:pPr lvl="1"/>
            <a:r>
              <a:rPr lang="en-US" sz="1900" dirty="0"/>
              <a:t>High-acceptance</a:t>
            </a:r>
            <a:br>
              <a:rPr lang="en-US" sz="1900" dirty="0"/>
            </a:br>
            <a:r>
              <a:rPr lang="en-US" sz="1900" dirty="0" err="1"/>
              <a:t>preseparator</a:t>
            </a:r>
            <a:r>
              <a:rPr lang="en-US" sz="1900" dirty="0"/>
              <a:t> provides</a:t>
            </a:r>
            <a:br>
              <a:rPr lang="en-US" sz="1900" dirty="0"/>
            </a:br>
            <a:r>
              <a:rPr lang="en-US" sz="1900" dirty="0"/>
              <a:t>first beam purification</a:t>
            </a:r>
            <a:br>
              <a:rPr lang="en-US" sz="1900" dirty="0"/>
            </a:br>
            <a:r>
              <a:rPr lang="en-US" sz="1900" dirty="0"/>
              <a:t>step, provides defined </a:t>
            </a:r>
            <a:br>
              <a:rPr lang="en-US" sz="1900" dirty="0"/>
            </a:br>
            <a:r>
              <a:rPr lang="en-US" sz="1900" dirty="0"/>
              <a:t>location(s) for primary </a:t>
            </a:r>
            <a:br>
              <a:rPr lang="en-US" sz="1900" dirty="0"/>
            </a:br>
            <a:r>
              <a:rPr lang="en-US" sz="1900" dirty="0"/>
              <a:t>beam dump</a:t>
            </a:r>
          </a:p>
          <a:p>
            <a:pPr lvl="1"/>
            <a:r>
              <a:rPr lang="en-US" sz="1900" dirty="0"/>
              <a:t>2 additional separation </a:t>
            </a:r>
            <a:br>
              <a:rPr lang="en-US" sz="1900" dirty="0"/>
            </a:br>
            <a:r>
              <a:rPr lang="en-US" sz="1900" dirty="0"/>
              <a:t>stages to guarantee </a:t>
            </a:r>
            <a:br>
              <a:rPr lang="en-US" sz="1900" dirty="0"/>
            </a:br>
            <a:r>
              <a:rPr lang="en-US" sz="1900" dirty="0"/>
              <a:t>high beam purity</a:t>
            </a:r>
          </a:p>
          <a:p>
            <a:pPr lvl="1"/>
            <a:r>
              <a:rPr lang="en-US" sz="1900" dirty="0"/>
              <a:t>Provide future upgrade </a:t>
            </a:r>
            <a:br>
              <a:rPr lang="en-US" sz="1900" dirty="0"/>
            </a:br>
            <a:r>
              <a:rPr lang="en-US" sz="1900" dirty="0"/>
              <a:t>opportunities for isotope</a:t>
            </a:r>
            <a:br>
              <a:rPr lang="en-US" sz="1900" dirty="0"/>
            </a:br>
            <a:r>
              <a:rPr lang="en-US" sz="1900" dirty="0"/>
              <a:t>harvesting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80010" y="135276"/>
            <a:ext cx="9441180" cy="857221"/>
          </a:xfrm>
        </p:spPr>
        <p:txBody>
          <a:bodyPr/>
          <a:lstStyle/>
          <a:p>
            <a:r>
              <a:rPr lang="en-US" dirty="0" smtClean="0"/>
              <a:t>Overview Experimental Systems </a:t>
            </a:r>
            <a:br>
              <a:rPr lang="en-US" dirty="0" smtClean="0"/>
            </a:br>
            <a:r>
              <a:rPr lang="en-US" sz="2500" dirty="0"/>
              <a:t>Fragment </a:t>
            </a:r>
            <a:r>
              <a:rPr lang="en-US" sz="2500" dirty="0" smtClean="0"/>
              <a:t>Separator</a:t>
            </a:r>
            <a:endParaRPr lang="en-US" sz="2500" dirty="0"/>
          </a:p>
        </p:txBody>
      </p:sp>
      <p:sp>
        <p:nvSpPr>
          <p:cNvPr id="15364" name="Footer Placehold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Zeller, RESMM12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0410" y="2485088"/>
            <a:ext cx="6320790" cy="312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277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9718"/>
            <a:ext cx="9441180" cy="508342"/>
          </a:xfrm>
        </p:spPr>
        <p:txBody>
          <a:bodyPr/>
          <a:lstStyle/>
          <a:p>
            <a:r>
              <a:rPr lang="en-US" dirty="0" smtClean="0"/>
              <a:t>Carbon Disk / Heat Exchanger Approach</a:t>
            </a:r>
            <a:endParaRPr lang="en-US" dirty="0"/>
          </a:p>
        </p:txBody>
      </p:sp>
      <p:pic>
        <p:nvPicPr>
          <p:cNvPr id="6" name="Content Placeholder 5" descr="11-07-14 Drive-Disks SubAssy zo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0839" y="1159505"/>
            <a:ext cx="6397283" cy="53625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Zeller, RESMM12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EAE21C95-EB91-4C40-B6F0-904FD3B57D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57870" y="4114801"/>
            <a:ext cx="1722474" cy="4050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7" tIns="45683" rIns="91367" bIns="45683" rtlCol="0">
            <a:spAutoFit/>
          </a:bodyPr>
          <a:lstStyle/>
          <a:p>
            <a:pPr algn="ctr"/>
            <a:r>
              <a:rPr lang="en-US" sz="2000" dirty="0"/>
              <a:t>Carbon Disks</a:t>
            </a: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4880344" y="2977122"/>
            <a:ext cx="1339704" cy="1340205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68512" y="5560828"/>
            <a:ext cx="1424763" cy="7169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7" tIns="45683" rIns="91367" bIns="45683" rtlCol="0">
            <a:spAutoFit/>
          </a:bodyPr>
          <a:lstStyle/>
          <a:p>
            <a:pPr algn="ctr"/>
            <a:r>
              <a:rPr lang="en-US" sz="2000" dirty="0"/>
              <a:t>Rim Heat Exchanger</a:t>
            </a: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4593268" y="5699051"/>
            <a:ext cx="1871329" cy="220238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68512" y="4710223"/>
            <a:ext cx="1573617" cy="7169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7" tIns="45683" rIns="91367" bIns="45683" rtlCol="0">
            <a:spAutoFit/>
          </a:bodyPr>
          <a:lstStyle/>
          <a:p>
            <a:pPr algn="ctr"/>
            <a:r>
              <a:rPr lang="en-US" sz="2000" dirty="0"/>
              <a:t>Face Heat Exchangers</a:t>
            </a:r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4742128" y="4465674"/>
            <a:ext cx="1116420" cy="603010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3"/>
          </p:cNvCxnSpPr>
          <p:nvPr/>
        </p:nvCxnSpPr>
        <p:spPr>
          <a:xfrm flipV="1">
            <a:off x="4742120" y="4614530"/>
            <a:ext cx="1871331" cy="454154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96012" y="1138240"/>
            <a:ext cx="256032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0212" indent="-190212" defTabSz="848029" eaLnBrk="0" hangingPunct="0">
              <a:lnSpc>
                <a:spcPct val="90000"/>
              </a:lnSpc>
              <a:spcBef>
                <a:spcPts val="1275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3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Multi-slice target test assembly    (5 slices shown)</a:t>
            </a:r>
          </a:p>
          <a:p>
            <a:pPr marL="190212" indent="-190212" defTabSz="848029" eaLnBrk="0" hangingPunct="0">
              <a:lnSpc>
                <a:spcPct val="90000"/>
              </a:lnSpc>
              <a:spcBef>
                <a:spcPts val="1275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3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Sized for 50 to</a:t>
            </a:r>
            <a:br>
              <a:rPr lang="en-US" sz="23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3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70 kW dissipated power</a:t>
            </a:r>
          </a:p>
          <a:p>
            <a:pPr marL="190212" indent="-190212" defTabSz="848029" eaLnBrk="0" hangingPunct="0">
              <a:lnSpc>
                <a:spcPct val="90000"/>
              </a:lnSpc>
              <a:spcBef>
                <a:spcPts val="1275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3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Dimensionally, functionally, and mechanically very similar to operational assembly</a:t>
            </a:r>
          </a:p>
          <a:p>
            <a:pPr marL="190212" indent="-190212" defTabSz="848029" eaLnBrk="0" hangingPunct="0">
              <a:lnSpc>
                <a:spcPct val="90000"/>
              </a:lnSpc>
              <a:spcBef>
                <a:spcPts val="1275"/>
              </a:spcBef>
              <a:buSzPct val="100000"/>
              <a:buFont typeface="Wingdings" pitchFamily="2" charset="2"/>
              <a:buChar char="§"/>
              <a:defRPr/>
            </a:pPr>
            <a:endParaRPr lang="en-US" sz="23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190212" indent="-190212" defTabSz="848029" eaLnBrk="0" hangingPunct="0">
              <a:lnSpc>
                <a:spcPct val="90000"/>
              </a:lnSpc>
              <a:spcBef>
                <a:spcPts val="1275"/>
              </a:spcBef>
              <a:buSzPct val="100000"/>
              <a:buFont typeface="Wingdings" pitchFamily="2" charset="2"/>
              <a:buChar char="§"/>
              <a:defRPr/>
            </a:pPr>
            <a:endParaRPr lang="en-US" sz="23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1764" y="1138240"/>
            <a:ext cx="1386022" cy="7168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7" tIns="45683" rIns="91367" bIns="45683" rtlCol="0">
            <a:spAutoFit/>
          </a:bodyPr>
          <a:lstStyle/>
          <a:p>
            <a:pPr algn="ctr"/>
            <a:r>
              <a:rPr lang="en-US" sz="2000" dirty="0" err="1"/>
              <a:t>Ferrofluid</a:t>
            </a:r>
            <a:r>
              <a:rPr lang="en-US" sz="2000" dirty="0"/>
              <a:t> </a:t>
            </a:r>
            <a:r>
              <a:rPr lang="en-US" sz="2000" dirty="0" err="1"/>
              <a:t>Feedthru</a:t>
            </a:r>
            <a:endParaRPr lang="en-US" sz="2000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4984775" y="1855094"/>
            <a:ext cx="195227" cy="1299095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94083" y="2019874"/>
            <a:ext cx="1722474" cy="4050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7" tIns="45683" rIns="91367" bIns="45683" rtlCol="0">
            <a:spAutoFit/>
          </a:bodyPr>
          <a:lstStyle/>
          <a:p>
            <a:pPr algn="ctr"/>
            <a:r>
              <a:rPr lang="en-US" sz="2000" dirty="0"/>
              <a:t>Drive Shaft</a:t>
            </a:r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3880893" y="2424915"/>
            <a:ext cx="74427" cy="658481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46192" y="1138240"/>
            <a:ext cx="1215370" cy="7168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7" tIns="45683" rIns="91367" bIns="45683" rtlCol="0">
            <a:spAutoFit/>
          </a:bodyPr>
          <a:lstStyle/>
          <a:p>
            <a:pPr algn="ctr"/>
            <a:r>
              <a:rPr lang="en-US" sz="2000" dirty="0"/>
              <a:t>Vacuum Shroud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315878" y="1855095"/>
            <a:ext cx="537999" cy="709158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57037" y="6141904"/>
            <a:ext cx="1504525" cy="4050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7" tIns="45683" rIns="91367" bIns="45683" rtlCol="0">
            <a:spAutoFit/>
          </a:bodyPr>
          <a:lstStyle/>
          <a:p>
            <a:pPr algn="ctr"/>
            <a:r>
              <a:rPr lang="en-US" sz="2000" dirty="0"/>
              <a:t>Beam Inlet</a:t>
            </a:r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H="1" flipV="1">
            <a:off x="8246192" y="5068684"/>
            <a:ext cx="463108" cy="1073220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369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4731955" cy="53625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Target speed requirement</a:t>
            </a:r>
          </a:p>
          <a:p>
            <a:pPr lvl="1">
              <a:spcBef>
                <a:spcPts val="634"/>
              </a:spcBef>
              <a:spcAft>
                <a:spcPts val="600"/>
              </a:spcAft>
            </a:pPr>
            <a:r>
              <a:rPr lang="en-US" sz="1900" dirty="0"/>
              <a:t>5,000 rpm disk rotation – needed to prevent overheating of carbon disks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Water cooled HX, subject of ongoing design validation efforts</a:t>
            </a:r>
          </a:p>
          <a:p>
            <a:pPr lvl="1">
              <a:spcBef>
                <a:spcPts val="634"/>
              </a:spcBef>
              <a:spcAft>
                <a:spcPts val="600"/>
              </a:spcAft>
            </a:pPr>
            <a:r>
              <a:rPr lang="en-US" sz="1900" dirty="0"/>
              <a:t>Allows rapid extraction of heat from beam interaction with target disks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1 mm positioning tolerance</a:t>
            </a:r>
          </a:p>
          <a:p>
            <a:pPr>
              <a:spcBef>
                <a:spcPts val="634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Remotely serviceable/                                                                 replaceable </a:t>
            </a:r>
            <a:r>
              <a:rPr lang="en-US" dirty="0" smtClean="0"/>
              <a:t>from lid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Sufficient space available to                                                                                  accommodate future target designs (incl. liquid metal)</a:t>
            </a:r>
          </a:p>
          <a:p>
            <a:pPr lvl="1">
              <a:spcBef>
                <a:spcPts val="634"/>
              </a:spcBef>
            </a:pPr>
            <a:r>
              <a:rPr lang="en-US" sz="1900" dirty="0"/>
              <a:t>1.5 m cube available</a:t>
            </a:r>
          </a:p>
          <a:p>
            <a:pPr lvl="1">
              <a:spcBef>
                <a:spcPts val="0"/>
              </a:spcBef>
            </a:pPr>
            <a:r>
              <a:rPr lang="en-US" sz="1900" dirty="0"/>
              <a:t>Standard types of utilities provided </a:t>
            </a:r>
          </a:p>
          <a:p>
            <a:pPr lvl="1">
              <a:spcBef>
                <a:spcPts val="0"/>
              </a:spcBef>
              <a:buNone/>
            </a:pPr>
            <a:r>
              <a:rPr lang="en-US" sz="1900" dirty="0"/>
              <a:t>  (power, signal, water, air)</a:t>
            </a:r>
          </a:p>
          <a:p>
            <a:pPr lvl="1">
              <a:spcBef>
                <a:spcPts val="0"/>
              </a:spcBef>
              <a:buNone/>
            </a:pPr>
            <a:endParaRPr lang="en-US" b="1" dirty="0">
              <a:solidFill>
                <a:srgbClr val="064308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lvl="1">
              <a:spcBef>
                <a:spcPts val="0"/>
              </a:spcBef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164205"/>
            <a:ext cx="9441180" cy="799367"/>
          </a:xfrm>
        </p:spPr>
        <p:txBody>
          <a:bodyPr/>
          <a:lstStyle/>
          <a:p>
            <a:r>
              <a:rPr lang="en-US" dirty="0" smtClean="0"/>
              <a:t>Target Assembly</a:t>
            </a:r>
            <a:br>
              <a:rPr lang="en-US" dirty="0" smtClean="0"/>
            </a:br>
            <a:endParaRPr lang="en-US" sz="2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Zeller, RESMM12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F8777F48-DDDF-474F-A7D9-27A3626A0C9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58453" t="29576" r="16832" b="13198"/>
          <a:stretch>
            <a:fillRect/>
          </a:stretch>
        </p:blipFill>
        <p:spPr bwMode="auto">
          <a:xfrm>
            <a:off x="4815890" y="2023823"/>
            <a:ext cx="4644058" cy="381541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3" descr="logo_ORN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0610" y="6756248"/>
            <a:ext cx="800100" cy="4129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32487" y="5108848"/>
            <a:ext cx="496574" cy="220717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800" b="1" dirty="0">
                <a:solidFill>
                  <a:srgbClr val="FF00FF"/>
                </a:solidFill>
              </a:rPr>
              <a:t>BEAM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49731" y="1112625"/>
            <a:ext cx="1194633" cy="3437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82" tIns="48291" rIns="96582" bIns="48291" rtlCol="0">
            <a:spAutoFit/>
          </a:bodyPr>
          <a:lstStyle/>
          <a:p>
            <a:pPr algn="ctr"/>
            <a:r>
              <a:rPr lang="en-US" sz="800" b="1" dirty="0"/>
              <a:t>Pneumatic Motor</a:t>
            </a:r>
          </a:p>
          <a:p>
            <a:pPr algn="ctr"/>
            <a:r>
              <a:rPr lang="en-US" sz="800" b="1" dirty="0"/>
              <a:t>(in 1 atmosphere)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05389" y="1112626"/>
            <a:ext cx="863909" cy="3437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82" tIns="48291" rIns="96582" bIns="48291" rtlCol="0">
            <a:spAutoFit/>
          </a:bodyPr>
          <a:lstStyle/>
          <a:p>
            <a:pPr algn="ctr"/>
            <a:r>
              <a:rPr lang="en-US" sz="800" b="1" dirty="0"/>
              <a:t>Rotating Air Coupling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89899" y="1566496"/>
            <a:ext cx="1206968" cy="3437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82" tIns="48291" rIns="96582" bIns="48291" rtlCol="0">
            <a:spAutoFit/>
          </a:bodyPr>
          <a:lstStyle/>
          <a:p>
            <a:pPr algn="ctr"/>
            <a:r>
              <a:rPr lang="en-US" sz="800" b="1" dirty="0"/>
              <a:t>Ferro Fluidic Bearing /Seal </a:t>
            </a:r>
            <a:r>
              <a:rPr lang="en-US" sz="800" b="1" dirty="0" err="1"/>
              <a:t>Assy</a:t>
            </a:r>
            <a:endParaRPr lang="en-US" sz="800" b="1" dirty="0"/>
          </a:p>
        </p:txBody>
      </p:sp>
      <p:cxnSp>
        <p:nvCxnSpPr>
          <p:cNvPr id="28" name="Straight Arrow Connector 27"/>
          <p:cNvCxnSpPr>
            <a:stCxn id="27" idx="2"/>
          </p:cNvCxnSpPr>
          <p:nvPr/>
        </p:nvCxnSpPr>
        <p:spPr>
          <a:xfrm>
            <a:off x="6593383" y="1910242"/>
            <a:ext cx="159730" cy="2397598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2"/>
          </p:cNvCxnSpPr>
          <p:nvPr/>
        </p:nvCxnSpPr>
        <p:spPr>
          <a:xfrm>
            <a:off x="4737344" y="1456372"/>
            <a:ext cx="789398" cy="2932749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2"/>
          </p:cNvCxnSpPr>
          <p:nvPr/>
        </p:nvCxnSpPr>
        <p:spPr>
          <a:xfrm>
            <a:off x="5847048" y="1456371"/>
            <a:ext cx="212197" cy="2690959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430525" y="1570565"/>
            <a:ext cx="551273" cy="3437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82" tIns="48291" rIns="96582" bIns="48291" rtlCol="0">
            <a:spAutoFit/>
          </a:bodyPr>
          <a:lstStyle/>
          <a:p>
            <a:pPr algn="ctr"/>
            <a:r>
              <a:rPr lang="en-US" sz="800" b="1" dirty="0"/>
              <a:t>Shield Block</a:t>
            </a:r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 flipH="1">
            <a:off x="7706161" y="1914311"/>
            <a:ext cx="1" cy="2138106"/>
          </a:xfrm>
          <a:prstGeom prst="straightConnector1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074822" y="1566495"/>
            <a:ext cx="697690" cy="3384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7" tIns="45683" rIns="91367" bIns="45683" rtlCol="0">
            <a:spAutoFit/>
          </a:bodyPr>
          <a:lstStyle/>
          <a:p>
            <a:pPr algn="ctr"/>
            <a:r>
              <a:rPr lang="en-US" sz="800" b="1" dirty="0"/>
              <a:t>Ceramic Bearing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7520" y="1117331"/>
            <a:ext cx="885119" cy="3437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82" tIns="48291" rIns="96582" bIns="48291" rtlCol="0">
            <a:spAutoFit/>
          </a:bodyPr>
          <a:lstStyle/>
          <a:p>
            <a:pPr algn="ctr"/>
            <a:r>
              <a:rPr lang="en-US" sz="800" b="1" dirty="0"/>
              <a:t>Ø1” Inconel Shaft</a:t>
            </a: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7231829" y="1461077"/>
            <a:ext cx="88251" cy="2928043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254493" y="1094408"/>
            <a:ext cx="1238605" cy="3437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6582" tIns="48291" rIns="96582" bIns="48291" rtlCol="0">
            <a:spAutoFit/>
          </a:bodyPr>
          <a:lstStyle/>
          <a:p>
            <a:pPr algn="ctr"/>
            <a:r>
              <a:rPr lang="en-US" sz="800" b="1" dirty="0"/>
              <a:t>Carbon Disk / Heat </a:t>
            </a:r>
          </a:p>
          <a:p>
            <a:pPr algn="ctr"/>
            <a:r>
              <a:rPr lang="en-US" sz="800" b="1" dirty="0"/>
              <a:t>Exchanger Assembly</a:t>
            </a:r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 flipH="1">
            <a:off x="8841130" y="1438154"/>
            <a:ext cx="32666" cy="2481908"/>
          </a:xfrm>
          <a:prstGeom prst="straightConnector1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946085" y="1568530"/>
            <a:ext cx="800930" cy="3437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6582" tIns="48291" rIns="96582" bIns="48291" rtlCol="0">
            <a:spAutoFit/>
          </a:bodyPr>
          <a:lstStyle/>
          <a:p>
            <a:pPr algn="ctr"/>
            <a:r>
              <a:rPr lang="en-US" sz="800" b="1" dirty="0"/>
              <a:t>Integral box HX</a:t>
            </a: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5346550" y="1912276"/>
            <a:ext cx="606597" cy="2841579"/>
          </a:xfrm>
          <a:prstGeom prst="straightConnector1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3" idx="2"/>
          </p:cNvCxnSpPr>
          <p:nvPr/>
        </p:nvCxnSpPr>
        <p:spPr>
          <a:xfrm flipH="1">
            <a:off x="8326420" y="1904974"/>
            <a:ext cx="97247" cy="2471409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809958" y="5974172"/>
            <a:ext cx="4656772" cy="1015663"/>
            <a:chOff x="4404180" y="5600788"/>
            <a:chExt cx="4435021" cy="952184"/>
          </a:xfrm>
        </p:grpSpPr>
        <p:sp>
          <p:nvSpPr>
            <p:cNvPr id="12" name="TextBox 11"/>
            <p:cNvSpPr txBox="1"/>
            <p:nvPr/>
          </p:nvSpPr>
          <p:spPr>
            <a:xfrm>
              <a:off x="4404180" y="5600788"/>
              <a:ext cx="1233854" cy="952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64308"/>
                  </a:solidFill>
                  <a:ea typeface="ＭＳ Ｐゴシック" pitchFamily="-65" charset="-128"/>
                  <a:cs typeface="ＭＳ Ｐゴシック" pitchFamily="-65" charset="-128"/>
                </a:rPr>
                <a:t>50 </a:t>
              </a:r>
              <a:r>
                <a:rPr lang="en-US" b="1" dirty="0" smtClean="0">
                  <a:solidFill>
                    <a:srgbClr val="064308"/>
                  </a:solidFill>
                  <a:ea typeface="ＭＳ Ｐゴシック" pitchFamily="-65" charset="-128"/>
                  <a:cs typeface="ＭＳ Ｐゴシック" pitchFamily="-65" charset="-128"/>
                </a:rPr>
                <a:t>kW</a:t>
              </a:r>
              <a:endParaRPr lang="en-US" b="1" dirty="0">
                <a:solidFill>
                  <a:srgbClr val="064308"/>
                </a:solidFill>
                <a:ea typeface="ＭＳ Ｐゴシック" pitchFamily="-65" charset="-128"/>
                <a:cs typeface="ＭＳ Ｐゴシック" pitchFamily="-65" charset="-128"/>
              </a:endParaRPr>
            </a:p>
            <a:p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04181" y="5600788"/>
              <a:ext cx="4435020" cy="438862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83038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8453" y="2008094"/>
            <a:ext cx="4179455" cy="384238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20690" y="1126141"/>
            <a:ext cx="3120390" cy="442969"/>
          </a:xfrm>
        </p:spPr>
        <p:txBody>
          <a:bodyPr/>
          <a:lstStyle/>
          <a:p>
            <a:pPr mar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u="sng" dirty="0">
                <a:solidFill>
                  <a:schemeClr val="tx1"/>
                </a:solidFill>
              </a:rPr>
              <a:t>Present Configuration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308656"/>
            <a:ext cx="9441180" cy="510467"/>
          </a:xfrm>
        </p:spPr>
        <p:txBody>
          <a:bodyPr/>
          <a:lstStyle/>
          <a:p>
            <a:r>
              <a:rPr lang="en-US" dirty="0" smtClean="0"/>
              <a:t>Target 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Zeller, RESMM12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88452" y="1926132"/>
            <a:ext cx="2773241" cy="353868"/>
          </a:xfrm>
          <a:prstGeom prst="rect">
            <a:avLst/>
          </a:prstGeom>
          <a:noFill/>
        </p:spPr>
        <p:txBody>
          <a:bodyPr wrap="none" lIns="91367" tIns="45683" rIns="91367" bIns="45683" rtlCol="0">
            <a:spAutoFit/>
          </a:bodyPr>
          <a:lstStyle/>
          <a:p>
            <a:r>
              <a:rPr lang="en-US" sz="17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Reentrant Shielding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96529" y="5067967"/>
            <a:ext cx="1308538" cy="782512"/>
          </a:xfrm>
          <a:prstGeom prst="rect">
            <a:avLst/>
          </a:prstGeom>
          <a:noFill/>
        </p:spPr>
        <p:txBody>
          <a:bodyPr wrap="square" lIns="91367" tIns="45683" rIns="91367" bIns="45683" rtlCol="0">
            <a:spAutoFit/>
          </a:bodyPr>
          <a:lstStyle/>
          <a:p>
            <a:r>
              <a:rPr lang="en-US" sz="1500" dirty="0">
                <a:solidFill>
                  <a:srgbClr val="FCEC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Replaceable Target </a:t>
            </a:r>
          </a:p>
          <a:p>
            <a:r>
              <a:rPr lang="en-US" sz="1500" dirty="0">
                <a:solidFill>
                  <a:srgbClr val="FCEC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88453" y="5117145"/>
            <a:ext cx="2016482" cy="322899"/>
          </a:xfrm>
          <a:prstGeom prst="rect">
            <a:avLst/>
          </a:prstGeom>
          <a:noFill/>
        </p:spPr>
        <p:txBody>
          <a:bodyPr wrap="square" lIns="91367" tIns="45683" rIns="91367" bIns="45683" rtlCol="0">
            <a:spAutoFit/>
          </a:bodyPr>
          <a:lstStyle/>
          <a:p>
            <a:r>
              <a:rPr lang="en-US" sz="1500" dirty="0">
                <a:solidFill>
                  <a:srgbClr val="0643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Reentrant Lid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51638" y="4852211"/>
            <a:ext cx="153297" cy="426383"/>
          </a:xfrm>
          <a:prstGeom prst="straightConnector1">
            <a:avLst/>
          </a:prstGeom>
          <a:ln>
            <a:solidFill>
              <a:srgbClr val="06430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80011" y="1138239"/>
            <a:ext cx="2421143" cy="44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938" indent="-179938" algn="l" defTabSz="802222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2873" indent="-151446" algn="l" defTabSz="802222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0789" indent="-160445" algn="l" defTabSz="802222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7246" indent="-133454" algn="l" defTabSz="802222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1654" indent="-179938" algn="l" defTabSz="802222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0323" indent="-150558" algn="l" defTabSz="8066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6750" indent="-150558" algn="l" defTabSz="8066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3176" indent="-150558" algn="l" defTabSz="8066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89605" indent="-150558" algn="l" defTabSz="8066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Compact fully integrated target design approach adopted</a:t>
            </a:r>
          </a:p>
          <a:p>
            <a:r>
              <a:rPr lang="en-US" dirty="0" smtClean="0"/>
              <a:t>Shielded motor in one </a:t>
            </a:r>
            <a:r>
              <a:rPr lang="en-US" dirty="0" err="1" smtClean="0"/>
              <a:t>atm</a:t>
            </a:r>
            <a:r>
              <a:rPr lang="en-US" dirty="0" smtClean="0"/>
              <a:t> pressurized enclosure</a:t>
            </a:r>
          </a:p>
          <a:p>
            <a:r>
              <a:rPr lang="en-US" dirty="0" smtClean="0"/>
              <a:t>Shaft powers target wheel through </a:t>
            </a:r>
            <a:r>
              <a:rPr lang="en-US" dirty="0" err="1" smtClean="0"/>
              <a:t>ferrofluid</a:t>
            </a:r>
            <a:r>
              <a:rPr lang="en-US" dirty="0" smtClean="0"/>
              <a:t> vacuum </a:t>
            </a:r>
            <a:r>
              <a:rPr lang="en-US" dirty="0" err="1" smtClean="0"/>
              <a:t>feedthru</a:t>
            </a:r>
            <a:endParaRPr lang="en-US" dirty="0"/>
          </a:p>
        </p:txBody>
      </p:sp>
      <p:sp>
        <p:nvSpPr>
          <p:cNvPr id="17" name="Content Placeholder 1"/>
          <p:cNvSpPr txBox="1">
            <a:spLocks/>
          </p:cNvSpPr>
          <p:nvPr/>
        </p:nvSpPr>
        <p:spPr bwMode="auto">
          <a:xfrm>
            <a:off x="80011" y="5440044"/>
            <a:ext cx="4857749" cy="99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938" indent="-179938" algn="l" defTabSz="802222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2873" indent="-151446" algn="l" defTabSz="802222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0789" indent="-160445" algn="l" defTabSz="802222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7246" indent="-133454" algn="l" defTabSz="802222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1654" indent="-179938" algn="l" defTabSz="802222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0323" indent="-150558" algn="l" defTabSz="8066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6750" indent="-150558" algn="l" defTabSz="8066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3176" indent="-150558" algn="l" defTabSz="8066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89605" indent="-150558" algn="l" defTabSz="8066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dirty="0" smtClean="0"/>
              <a:t>Target rests on kinematic mounts that provide automatic positioning after target module changes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78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6"/>
          <p:cNvSpPr>
            <a:spLocks noGrp="1" noChangeAspec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Scope</a:t>
            </a:r>
          </a:p>
          <a:p>
            <a:pPr lvl="1"/>
            <a:r>
              <a:rPr lang="en-US" sz="1900" dirty="0"/>
              <a:t>High-yield production of rare isotopes via in-flight production with light and heavy primary beams (400 kW, &gt;200 </a:t>
            </a:r>
            <a:r>
              <a:rPr lang="en-US" sz="1900" dirty="0" err="1"/>
              <a:t>MeV</a:t>
            </a:r>
            <a:r>
              <a:rPr lang="en-US" sz="1900" dirty="0"/>
              <a:t>/u)</a:t>
            </a:r>
          </a:p>
          <a:p>
            <a:r>
              <a:rPr lang="en-US" sz="2100" dirty="0"/>
              <a:t>Technical specifications</a:t>
            </a:r>
          </a:p>
          <a:p>
            <a:pPr lvl="1"/>
            <a:r>
              <a:rPr lang="en-US" sz="1900" dirty="0"/>
              <a:t>Self-contained target building</a:t>
            </a:r>
          </a:p>
          <a:p>
            <a:pPr lvl="2"/>
            <a:r>
              <a:rPr lang="en-US" sz="1700" dirty="0"/>
              <a:t>Keep most-activated and contaminated </a:t>
            </a:r>
            <a:br>
              <a:rPr lang="en-US" sz="1700" dirty="0"/>
            </a:br>
            <a:r>
              <a:rPr lang="en-US" sz="1700" dirty="0"/>
              <a:t>components in one spot</a:t>
            </a:r>
          </a:p>
          <a:p>
            <a:pPr lvl="1"/>
            <a:r>
              <a:rPr lang="en-US" sz="1900" dirty="0"/>
              <a:t>State-of-the-art remote handling</a:t>
            </a:r>
          </a:p>
          <a:p>
            <a:pPr lvl="2"/>
            <a:r>
              <a:rPr lang="en-US" sz="1700" dirty="0"/>
              <a:t>Fast and safe target changes</a:t>
            </a:r>
          </a:p>
          <a:p>
            <a:pPr lvl="1"/>
            <a:r>
              <a:rPr lang="en-US" sz="1900" dirty="0"/>
              <a:t>Target applicable to light and heavy beams</a:t>
            </a:r>
          </a:p>
          <a:p>
            <a:pPr lvl="2"/>
            <a:r>
              <a:rPr lang="en-US" sz="1700" dirty="0"/>
              <a:t>Minimize number of target technologies </a:t>
            </a:r>
            <a:br>
              <a:rPr lang="en-US" sz="1700" dirty="0"/>
            </a:br>
            <a:r>
              <a:rPr lang="en-US" sz="1700" dirty="0"/>
              <a:t>needed</a:t>
            </a:r>
          </a:p>
          <a:p>
            <a:pPr lvl="1"/>
            <a:r>
              <a:rPr lang="en-US" sz="1900" dirty="0"/>
              <a:t>Flexible upgrades, fast implementation</a:t>
            </a:r>
          </a:p>
          <a:p>
            <a:pPr lvl="2"/>
            <a:r>
              <a:rPr lang="en-US" sz="1700" dirty="0"/>
              <a:t>Design for 400 kW 400 </a:t>
            </a:r>
            <a:r>
              <a:rPr lang="en-US" sz="1700" dirty="0" err="1"/>
              <a:t>MeV</a:t>
            </a:r>
            <a:r>
              <a:rPr lang="en-US" sz="1700" dirty="0"/>
              <a:t>/u uranium </a:t>
            </a:r>
            <a:br>
              <a:rPr lang="en-US" sz="1700" dirty="0"/>
            </a:br>
            <a:r>
              <a:rPr lang="en-US" sz="1700" dirty="0"/>
              <a:t>energy upgrade</a:t>
            </a:r>
          </a:p>
          <a:p>
            <a:pPr lvl="2"/>
            <a:r>
              <a:rPr lang="en-US" sz="1700" dirty="0"/>
              <a:t>Facility design compatible with future </a:t>
            </a:r>
            <a:br>
              <a:rPr lang="en-US" sz="1700" dirty="0"/>
            </a:br>
            <a:r>
              <a:rPr lang="en-US" sz="1700" dirty="0"/>
              <a:t>upgrades by implementing ISOL and </a:t>
            </a:r>
            <a:br>
              <a:rPr lang="en-US" sz="1700" dirty="0"/>
            </a:br>
            <a:r>
              <a:rPr lang="en-US" sz="1700" dirty="0"/>
              <a:t>multi-user capability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>
          <a:xfrm>
            <a:off x="80010" y="135276"/>
            <a:ext cx="9441180" cy="857221"/>
          </a:xfrm>
        </p:spPr>
        <p:txBody>
          <a:bodyPr/>
          <a:lstStyle/>
          <a:p>
            <a:r>
              <a:rPr lang="en-US" dirty="0" smtClean="0"/>
              <a:t>Overview Experimental Systems [1]</a:t>
            </a:r>
            <a:br>
              <a:rPr lang="en-US" dirty="0" smtClean="0"/>
            </a:br>
            <a:r>
              <a:rPr lang="en-US" sz="2500" dirty="0"/>
              <a:t>Target Facility </a:t>
            </a:r>
            <a:r>
              <a:rPr lang="en-US" sz="2500" dirty="0" err="1"/>
              <a:t>T.4.02</a:t>
            </a:r>
            <a:r>
              <a:rPr lang="en-US" sz="2500" dirty="0"/>
              <a:t>/</a:t>
            </a:r>
            <a:r>
              <a:rPr lang="en-US" sz="2500" dirty="0" err="1"/>
              <a:t>T.4.04</a:t>
            </a:r>
            <a:endParaRPr lang="en-US" dirty="0" smtClean="0"/>
          </a:p>
        </p:txBody>
      </p:sp>
      <p:sp>
        <p:nvSpPr>
          <p:cNvPr id="14342" name="Footer Placehold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Zeller, RESMM12</a:t>
            </a:r>
            <a:endParaRPr lang="en-US" dirty="0" smtClean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 l="7171" t="12569" r="18431" b="14469"/>
          <a:stretch>
            <a:fillRect/>
          </a:stretch>
        </p:blipFill>
        <p:spPr bwMode="auto">
          <a:xfrm>
            <a:off x="5088699" y="2340667"/>
            <a:ext cx="4432492" cy="381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86701" y="6267023"/>
            <a:ext cx="1219200" cy="2821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6564" tIns="48282" rIns="96564" bIns="48282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FF"/>
                </a:solidFill>
              </a:rPr>
              <a:t>Floor shielding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7991920" y="5890262"/>
            <a:ext cx="457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5383130" y="6159172"/>
            <a:ext cx="685800" cy="282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6564" tIns="48282" rIns="96564" bIns="48282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FF"/>
                </a:solidFill>
              </a:rPr>
              <a:t>Target</a:t>
            </a: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rot="5400000" flipH="1" flipV="1">
            <a:off x="5665486" y="5201813"/>
            <a:ext cx="1017903" cy="89681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6248402" y="6041301"/>
            <a:ext cx="1143000" cy="4668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564" tIns="48282" rIns="96564" bIns="48282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FF"/>
                </a:solidFill>
              </a:rPr>
              <a:t>Pre-separator dipoles</a:t>
            </a:r>
          </a:p>
        </p:txBody>
      </p:sp>
      <p:cxnSp>
        <p:nvCxnSpPr>
          <p:cNvPr id="31" name="Straight Arrow Connector 30"/>
          <p:cNvCxnSpPr>
            <a:stCxn id="29" idx="0"/>
          </p:cNvCxnSpPr>
          <p:nvPr/>
        </p:nvCxnSpPr>
        <p:spPr>
          <a:xfrm flipV="1">
            <a:off x="6819902" y="5141270"/>
            <a:ext cx="644424" cy="90003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0"/>
          </p:cNvCxnSpPr>
          <p:nvPr/>
        </p:nvCxnSpPr>
        <p:spPr>
          <a:xfrm flipV="1">
            <a:off x="6819902" y="5324478"/>
            <a:ext cx="1181100" cy="71682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6922770" y="3791295"/>
            <a:ext cx="8382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64" tIns="48282" rIns="96564" bIns="48282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FF"/>
                </a:solidFill>
              </a:rPr>
              <a:t>Primary beam dump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16200000" flipH="1">
            <a:off x="7227571" y="4435814"/>
            <a:ext cx="762000" cy="30479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6061711" y="1828802"/>
            <a:ext cx="83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64" tIns="48282" rIns="96564" bIns="48282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FF"/>
                </a:solidFill>
              </a:rPr>
              <a:t>Target hot cell</a:t>
            </a:r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rot="16200000" flipH="1">
            <a:off x="5960427" y="2815910"/>
            <a:ext cx="1280796" cy="2400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8207615" y="1828802"/>
            <a:ext cx="1219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64" tIns="48282" rIns="96564" bIns="48282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FF"/>
                </a:solidFill>
              </a:rPr>
              <a:t>Remote crane system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>
            <a:off x="7761419" y="2436923"/>
            <a:ext cx="931462" cy="64867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965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79375" y="1138238"/>
            <a:ext cx="9440863" cy="536257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History of rare isotope science at Michigan State University leads to FRIB</a:t>
            </a:r>
          </a:p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Unique FRIB framework: Cooperative Agreement for financial assistance</a:t>
            </a:r>
          </a:p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Fragment separator</a:t>
            </a:r>
          </a:p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Magnets</a:t>
            </a:r>
          </a:p>
          <a:p>
            <a:endParaRPr lang="en-US" dirty="0" smtClean="0">
              <a:latin typeface="Arial" pitchFamily="34" charset="0"/>
              <a:ea typeface="ＭＳ Ｐゴシック" charset="-128"/>
            </a:endParaRPr>
          </a:p>
          <a:p>
            <a:endParaRPr lang="en-US" dirty="0" smtClean="0">
              <a:latin typeface="Arial" pitchFamily="34" charset="0"/>
              <a:ea typeface="ＭＳ Ｐゴシック" charset="-128"/>
            </a:endParaRPr>
          </a:p>
          <a:p>
            <a:r>
              <a:rPr lang="en-US" sz="1800" dirty="0" smtClean="0">
                <a:latin typeface="Arial" pitchFamily="34" charset="0"/>
                <a:ea typeface="ＭＳ Ｐゴシック" charset="-128"/>
              </a:rPr>
              <a:t>Work supported by the U.S. Department of Energy Office of Science under Cooperate Agreement DE-SC0000661</a:t>
            </a:r>
            <a:endParaRPr lang="en-US" sz="1800" dirty="0" smtClean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charset="-128"/>
              </a:rPr>
              <a:t>Outline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885" y="1643633"/>
            <a:ext cx="4092315" cy="413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79376" y="1138240"/>
            <a:ext cx="8961754" cy="5362575"/>
          </a:xfrm>
        </p:spPr>
        <p:txBody>
          <a:bodyPr/>
          <a:lstStyle/>
          <a:p>
            <a:r>
              <a:rPr lang="en-US" sz="2100" b="1" dirty="0">
                <a:latin typeface="Arial" pitchFamily="34" charset="0"/>
                <a:ea typeface="ＭＳ Ｐゴシック"/>
                <a:cs typeface="ＭＳ Ｐゴシック"/>
              </a:rPr>
              <a:t>Water-filled rotating drum selected for FRIB baseline</a:t>
            </a:r>
          </a:p>
          <a:p>
            <a:r>
              <a:rPr lang="en-US" sz="2000" dirty="0">
                <a:latin typeface="Arial" pitchFamily="34" charset="0"/>
                <a:ea typeface="ＭＳ Ｐゴシック"/>
                <a:cs typeface="ＭＳ Ｐゴシック"/>
              </a:rPr>
              <a:t>Risks: high power density, radiation damage </a:t>
            </a:r>
          </a:p>
          <a:p>
            <a:pPr lvl="1"/>
            <a:r>
              <a:rPr lang="en-US" sz="1800" dirty="0">
                <a:latin typeface="Arial" pitchFamily="34" charset="0"/>
                <a:ea typeface="ＭＳ Ｐゴシック"/>
              </a:rPr>
              <a:t>Several alternatives studied</a:t>
            </a:r>
          </a:p>
          <a:p>
            <a:pPr lvl="2"/>
            <a:r>
              <a:rPr lang="en-US" sz="1600" dirty="0">
                <a:latin typeface="Arial" pitchFamily="34" charset="0"/>
                <a:ea typeface="ＭＳ Ｐゴシック"/>
                <a:cs typeface="ＭＳ Ｐゴシック"/>
              </a:rPr>
              <a:t>Rotating water-filled dump</a:t>
            </a:r>
          </a:p>
          <a:p>
            <a:pPr lvl="2"/>
            <a:r>
              <a:rPr lang="en-US" sz="1600" dirty="0">
                <a:latin typeface="Arial" pitchFamily="34" charset="0"/>
                <a:ea typeface="ＭＳ Ｐゴシック"/>
                <a:cs typeface="ＭＳ Ｐゴシック"/>
              </a:rPr>
              <a:t>Rotating graphite dump</a:t>
            </a:r>
          </a:p>
          <a:p>
            <a:pPr lvl="2"/>
            <a:r>
              <a:rPr lang="en-US" sz="1600" dirty="0">
                <a:latin typeface="Arial" pitchFamily="34" charset="0"/>
                <a:ea typeface="ＭＳ Ｐゴシック"/>
                <a:cs typeface="ＭＳ Ｐゴシック"/>
              </a:rPr>
              <a:t>Windowless liquid metal dump</a:t>
            </a:r>
          </a:p>
          <a:p>
            <a:pPr lvl="1"/>
            <a:r>
              <a:rPr lang="en-US" sz="1800" dirty="0">
                <a:latin typeface="Arial" pitchFamily="34" charset="0"/>
                <a:ea typeface="ＭＳ Ｐゴシック"/>
              </a:rPr>
              <a:t>Rotating water-filled dump selected for FRIB baseline</a:t>
            </a:r>
          </a:p>
          <a:p>
            <a:r>
              <a:rPr lang="en-US" sz="2000" dirty="0">
                <a:latin typeface="Arial" pitchFamily="34" charset="0"/>
                <a:ea typeface="ＭＳ Ｐゴシック"/>
              </a:rPr>
              <a:t>Technical risks largely retired, residual risks </a:t>
            </a:r>
            <a:br>
              <a:rPr lang="en-US" sz="2000" dirty="0">
                <a:latin typeface="Arial" pitchFamily="34" charset="0"/>
                <a:ea typeface="ＭＳ Ｐゴシック"/>
              </a:rPr>
            </a:br>
            <a:r>
              <a:rPr lang="en-US" sz="2000" dirty="0">
                <a:latin typeface="Arial" pitchFamily="34" charset="0"/>
                <a:ea typeface="ＭＳ Ｐゴシック"/>
              </a:rPr>
              <a:t>acceptable and mitigation in place</a:t>
            </a:r>
          </a:p>
          <a:p>
            <a:pPr lvl="1"/>
            <a:r>
              <a:rPr lang="en-US" sz="1800" dirty="0">
                <a:latin typeface="Arial" pitchFamily="34" charset="0"/>
                <a:ea typeface="ＭＳ Ｐゴシック"/>
              </a:rPr>
              <a:t>Thermal and hydrodynamic studies, materials </a:t>
            </a:r>
            <a:br>
              <a:rPr lang="en-US" sz="1800" dirty="0">
                <a:latin typeface="Arial" pitchFamily="34" charset="0"/>
                <a:ea typeface="ＭＳ Ｐゴシック"/>
              </a:rPr>
            </a:br>
            <a:r>
              <a:rPr lang="en-US" sz="1800" dirty="0">
                <a:latin typeface="Arial" pitchFamily="34" charset="0"/>
                <a:ea typeface="ＭＳ Ｐゴシック"/>
              </a:rPr>
              <a:t>evaluation, radiation damage assessment</a:t>
            </a:r>
          </a:p>
          <a:p>
            <a:r>
              <a:rPr lang="en-US" sz="2000" dirty="0">
                <a:latin typeface="Arial" pitchFamily="34" charset="0"/>
                <a:ea typeface="ＭＳ Ｐゴシック"/>
              </a:rPr>
              <a:t>Mechanical mockup for rotating drum for </a:t>
            </a:r>
            <a:br>
              <a:rPr lang="en-US" sz="2000" dirty="0">
                <a:latin typeface="Arial" pitchFamily="34" charset="0"/>
                <a:ea typeface="ＭＳ Ｐゴシック"/>
              </a:rPr>
            </a:br>
            <a:r>
              <a:rPr lang="en-US" sz="2000" dirty="0">
                <a:latin typeface="Arial" pitchFamily="34" charset="0"/>
                <a:ea typeface="ＭＳ Ｐゴシック"/>
              </a:rPr>
              <a:t>design validation designed and under construction</a:t>
            </a:r>
          </a:p>
          <a:p>
            <a:endParaRPr lang="en-US" sz="2000" b="1" dirty="0">
              <a:latin typeface="Arial" pitchFamily="34" charset="0"/>
              <a:ea typeface="ＭＳ Ｐゴシック"/>
              <a:cs typeface="ＭＳ Ｐゴシック"/>
            </a:endParaRPr>
          </a:p>
          <a:p>
            <a:endParaRPr lang="en-US" sz="2000" dirty="0">
              <a:latin typeface="Arial" pitchFamily="34" charset="0"/>
              <a:ea typeface="ヒラギノ角ゴ Pro W3"/>
              <a:cs typeface="ヒラギノ角ゴ Pro W3"/>
            </a:endParaRPr>
          </a:p>
          <a:p>
            <a:pPr lvl="1"/>
            <a:endParaRPr lang="en-US" sz="1800" dirty="0">
              <a:latin typeface="Arial" pitchFamily="34" charset="0"/>
              <a:ea typeface="ＭＳ Ｐゴシック"/>
            </a:endParaRPr>
          </a:p>
          <a:p>
            <a:pPr lvl="1"/>
            <a:endParaRPr lang="en-US" sz="2000" dirty="0">
              <a:latin typeface="Arial" pitchFamily="34" charset="0"/>
              <a:ea typeface="ＭＳ Ｐゴシック"/>
            </a:endParaRPr>
          </a:p>
        </p:txBody>
      </p:sp>
      <p:sp>
        <p:nvSpPr>
          <p:cNvPr id="25603" name="Title 12"/>
          <p:cNvSpPr>
            <a:spLocks noGrp="1"/>
          </p:cNvSpPr>
          <p:nvPr>
            <p:ph type="title"/>
          </p:nvPr>
        </p:nvSpPr>
        <p:spPr>
          <a:xfrm>
            <a:off x="79378" y="49010"/>
            <a:ext cx="9442451" cy="968788"/>
          </a:xfrm>
        </p:spPr>
        <p:txBody>
          <a:bodyPr anchor="ctr"/>
          <a:lstStyle/>
          <a:p>
            <a:r>
              <a:rPr lang="en-US" dirty="0" smtClean="0"/>
              <a:t>Beam dump</a:t>
            </a:r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/>
            </a:r>
            <a:b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</a:b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Zeller, RESMM12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Picture 9" descr="logo_ORN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0920" y="5968607"/>
            <a:ext cx="800100" cy="4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0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 noChangeArrowheads="1"/>
          </p:cNvPicPr>
          <p:nvPr/>
        </p:nvPicPr>
        <p:blipFill>
          <a:blip r:embed="rId3" cstate="print"/>
          <a:srcRect l="21497" t="3087" r="23840"/>
          <a:stretch>
            <a:fillRect/>
          </a:stretch>
        </p:blipFill>
        <p:spPr bwMode="auto">
          <a:xfrm>
            <a:off x="5265740" y="1092201"/>
            <a:ext cx="3305175" cy="541020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6" name="Title 21"/>
          <p:cNvSpPr>
            <a:spLocks noGrp="1"/>
          </p:cNvSpPr>
          <p:nvPr>
            <p:ph type="title" idx="4294967295"/>
          </p:nvPr>
        </p:nvSpPr>
        <p:spPr>
          <a:xfrm>
            <a:off x="79376" y="134952"/>
            <a:ext cx="9442451" cy="857221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/>
                <a:cs typeface="ＭＳ Ｐゴシック"/>
              </a:rPr>
              <a:t>RH Considered in Component Design</a:t>
            </a:r>
            <a:br>
              <a:rPr lang="en-US" dirty="0" smtClean="0">
                <a:latin typeface="Arial" charset="0"/>
                <a:ea typeface="ＭＳ Ｐゴシック"/>
                <a:cs typeface="ＭＳ Ｐゴシック"/>
              </a:rPr>
            </a:br>
            <a:r>
              <a:rPr lang="en-US" sz="2500" dirty="0">
                <a:ea typeface="ＭＳ Ｐゴシック"/>
                <a:cs typeface="ＭＳ Ｐゴシック"/>
              </a:rPr>
              <a:t>Example: Beam Dump</a:t>
            </a:r>
            <a:endParaRPr lang="en-US" dirty="0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1382" name="Rectangle 9"/>
          <p:cNvSpPr>
            <a:spLocks noGrp="1" noChangeArrowheads="1"/>
          </p:cNvSpPr>
          <p:nvPr>
            <p:ph idx="4294967295"/>
          </p:nvPr>
        </p:nvSpPr>
        <p:spPr>
          <a:xfrm>
            <a:off x="79375" y="1138240"/>
            <a:ext cx="4713288" cy="53625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Beam dump assembly is composed of a structural frame, beam dump module with rotating water cooled drum, and fragment dump module</a:t>
            </a:r>
          </a:p>
          <a:p>
            <a:pPr lvl="1"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One of the largest and more complex components remotely handled</a:t>
            </a:r>
          </a:p>
          <a:p>
            <a:pPr lvl="1"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Modularized</a:t>
            </a:r>
          </a:p>
          <a:p>
            <a:pPr lvl="1"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Total weight: 23,000 lbs</a:t>
            </a:r>
          </a:p>
          <a:p>
            <a:pPr lvl="1">
              <a:defRPr/>
            </a:pPr>
            <a:endParaRPr lang="en-US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31749" name="Rectangle 9"/>
          <p:cNvSpPr txBox="1">
            <a:spLocks noChangeArrowheads="1"/>
          </p:cNvSpPr>
          <p:nvPr/>
        </p:nvSpPr>
        <p:spPr bwMode="auto">
          <a:xfrm>
            <a:off x="150337" y="2631440"/>
            <a:ext cx="4160837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92054" indent="-192054" defTabSz="852337" eaLnBrk="0" hangingPunct="0">
              <a:lnSpc>
                <a:spcPct val="90000"/>
              </a:lnSpc>
              <a:spcBef>
                <a:spcPts val="1263"/>
              </a:spcBef>
              <a:buSzPct val="100000"/>
              <a:buFont typeface="Wingdings" pitchFamily="2" charset="2"/>
              <a:buChar char="§"/>
            </a:pPr>
            <a:endParaRPr lang="en-US" sz="2100" dirty="0">
              <a:solidFill>
                <a:srgbClr val="064308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066695" y="4778537"/>
            <a:ext cx="1774034" cy="30654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Beam Dump Frame</a:t>
            </a:r>
          </a:p>
        </p:txBody>
      </p:sp>
      <p:cxnSp>
        <p:nvCxnSpPr>
          <p:cNvPr id="25" name="Straight Arrow Connector 24"/>
          <p:cNvCxnSpPr>
            <a:cxnSpLocks noChangeShapeType="1"/>
            <a:stCxn id="24" idx="3"/>
          </p:cNvCxnSpPr>
          <p:nvPr/>
        </p:nvCxnSpPr>
        <p:spPr bwMode="auto">
          <a:xfrm flipV="1">
            <a:off x="5840729" y="4210614"/>
            <a:ext cx="636274" cy="721196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31752" name="TextBox 25"/>
          <p:cNvSpPr txBox="1">
            <a:spLocks noChangeArrowheads="1"/>
          </p:cNvSpPr>
          <p:nvPr/>
        </p:nvSpPr>
        <p:spPr bwMode="auto">
          <a:xfrm>
            <a:off x="7040880" y="1585915"/>
            <a:ext cx="2480946" cy="5232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Rotating Beam Dump Module</a:t>
            </a:r>
          </a:p>
        </p:txBody>
      </p:sp>
      <p:cxnSp>
        <p:nvCxnSpPr>
          <p:cNvPr id="27" name="Straight Arrow Connector 26"/>
          <p:cNvCxnSpPr>
            <a:cxnSpLocks noChangeShapeType="1"/>
            <a:stCxn id="31752" idx="1"/>
          </p:cNvCxnSpPr>
          <p:nvPr/>
        </p:nvCxnSpPr>
        <p:spPr bwMode="auto">
          <a:xfrm flipH="1">
            <a:off x="6477018" y="1847517"/>
            <a:ext cx="563862" cy="98140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516552" y="4057341"/>
            <a:ext cx="2163128" cy="30654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Fragment Dump Module</a:t>
            </a:r>
          </a:p>
        </p:txBody>
      </p:sp>
      <p:cxnSp>
        <p:nvCxnSpPr>
          <p:cNvPr id="29" name="Straight Arrow Connector 28"/>
          <p:cNvCxnSpPr>
            <a:cxnSpLocks noChangeShapeType="1"/>
            <a:stCxn id="28" idx="3"/>
          </p:cNvCxnSpPr>
          <p:nvPr/>
        </p:nvCxnSpPr>
        <p:spPr bwMode="auto">
          <a:xfrm flipV="1">
            <a:off x="5679681" y="3169922"/>
            <a:ext cx="321070" cy="1040691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31756" name="TextBox 29"/>
          <p:cNvSpPr txBox="1">
            <a:spLocks noChangeArrowheads="1"/>
          </p:cNvSpPr>
          <p:nvPr/>
        </p:nvSpPr>
        <p:spPr bwMode="auto">
          <a:xfrm>
            <a:off x="4066696" y="5763265"/>
            <a:ext cx="1935084" cy="30654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Primary Seal Flange</a:t>
            </a:r>
          </a:p>
        </p:txBody>
      </p:sp>
      <p:cxnSp>
        <p:nvCxnSpPr>
          <p:cNvPr id="31" name="Straight Arrow Connector 30"/>
          <p:cNvCxnSpPr>
            <a:cxnSpLocks noChangeShapeType="1"/>
            <a:stCxn id="31756" idx="3"/>
          </p:cNvCxnSpPr>
          <p:nvPr/>
        </p:nvCxnSpPr>
        <p:spPr bwMode="auto">
          <a:xfrm>
            <a:off x="6001779" y="5916537"/>
            <a:ext cx="1039101" cy="42330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7292183" y="3860007"/>
            <a:ext cx="614363" cy="635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7252496" y="4982371"/>
            <a:ext cx="693737" cy="9525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04113" y="3544889"/>
            <a:ext cx="177800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334251" y="5332413"/>
            <a:ext cx="355599" cy="1589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762" name="TextBox 42"/>
          <p:cNvSpPr txBox="1">
            <a:spLocks noChangeArrowheads="1"/>
          </p:cNvSpPr>
          <p:nvPr/>
        </p:nvSpPr>
        <p:spPr bwMode="auto">
          <a:xfrm>
            <a:off x="7334252" y="4197350"/>
            <a:ext cx="552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en-US" sz="1400" dirty="0"/>
              <a:t>12 ft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273389" y="5332413"/>
            <a:ext cx="2148652" cy="30654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Back-up Seal Flange</a:t>
            </a:r>
          </a:p>
        </p:txBody>
      </p:sp>
      <p:cxnSp>
        <p:nvCxnSpPr>
          <p:cNvPr id="46" name="Straight Arrow Connector 45"/>
          <p:cNvCxnSpPr>
            <a:cxnSpLocks noChangeShapeType="1"/>
            <a:stCxn id="38" idx="3"/>
          </p:cNvCxnSpPr>
          <p:nvPr/>
        </p:nvCxnSpPr>
        <p:spPr bwMode="auto">
          <a:xfrm>
            <a:off x="5422040" y="5485686"/>
            <a:ext cx="1458820" cy="430851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23" name="Footer Placeholder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0" name="Picture 3" descr="Z:\My Documents\MSOffice Files\Word\FRIB\June10Review\ORNL_logo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" y="6122990"/>
            <a:ext cx="3227072" cy="49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78739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1"/>
          <p:cNvPicPr>
            <a:picLocks noChangeAspect="1" noChangeArrowheads="1"/>
          </p:cNvPicPr>
          <p:nvPr/>
        </p:nvPicPr>
        <p:blipFill>
          <a:blip r:embed="rId3" cstate="print"/>
          <a:srcRect t="39249" r="33733"/>
          <a:stretch>
            <a:fillRect/>
          </a:stretch>
        </p:blipFill>
        <p:spPr bwMode="auto">
          <a:xfrm>
            <a:off x="0" y="1057275"/>
            <a:ext cx="2706688" cy="2363788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4" cstate="print"/>
          <a:srcRect l="13418" t="4078" r="22914" b="7979"/>
          <a:stretch>
            <a:fillRect/>
          </a:stretch>
        </p:blipFill>
        <p:spPr bwMode="auto">
          <a:xfrm>
            <a:off x="6524627" y="3432177"/>
            <a:ext cx="2343150" cy="30829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5" cstate="print"/>
          <a:srcRect l="9931" t="22958" r="30277"/>
          <a:stretch>
            <a:fillRect/>
          </a:stretch>
        </p:blipFill>
        <p:spPr bwMode="auto">
          <a:xfrm>
            <a:off x="561975" y="3478215"/>
            <a:ext cx="2444750" cy="30003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845" name="Rectangle 6"/>
          <p:cNvSpPr>
            <a:spLocks noGrp="1" noChangeArrowheads="1"/>
          </p:cNvSpPr>
          <p:nvPr>
            <p:ph idx="1"/>
          </p:nvPr>
        </p:nvSpPr>
        <p:spPr>
          <a:xfrm>
            <a:off x="3006724" y="1138240"/>
            <a:ext cx="6434456" cy="5362575"/>
          </a:xfrm>
        </p:spPr>
        <p:txBody>
          <a:bodyPr/>
          <a:lstStyle/>
          <a:p>
            <a:r>
              <a:rPr lang="en-US" dirty="0" smtClean="0"/>
              <a:t>Remote beam dump removal</a:t>
            </a:r>
          </a:p>
          <a:p>
            <a:pPr lvl="1"/>
            <a:r>
              <a:rPr lang="en-US" dirty="0" smtClean="0"/>
              <a:t>Shielding is remotely removed and stored using in-cell crane</a:t>
            </a:r>
          </a:p>
          <a:p>
            <a:pPr lvl="1"/>
            <a:r>
              <a:rPr lang="en-US" dirty="0" smtClean="0"/>
              <a:t>Beam dump assembly removed using in-cell crane with multi-axis coordinated motion </a:t>
            </a:r>
          </a:p>
          <a:p>
            <a:pPr lvl="1"/>
            <a:r>
              <a:rPr lang="en-US" dirty="0" smtClean="0"/>
              <a:t>Removal of beam dump with a vertical trajectory was evaluated and determined to be not feasible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80010" y="135276"/>
            <a:ext cx="9441180" cy="857221"/>
          </a:xfrm>
        </p:spPr>
        <p:txBody>
          <a:bodyPr/>
          <a:lstStyle/>
          <a:p>
            <a:r>
              <a:rPr lang="en-US" dirty="0" smtClean="0"/>
              <a:t>Remote Handling Concept Defined  </a:t>
            </a:r>
            <a:br>
              <a:rPr lang="en-US" dirty="0" smtClean="0"/>
            </a:br>
            <a:r>
              <a:rPr lang="en-US" sz="2500" dirty="0"/>
              <a:t>Example: Beam Dump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Line 12"/>
          <p:cNvSpPr>
            <a:spLocks noChangeShapeType="1"/>
          </p:cNvSpPr>
          <p:nvPr/>
        </p:nvSpPr>
        <p:spPr bwMode="auto">
          <a:xfrm flipH="1" flipV="1">
            <a:off x="7642226" y="4425950"/>
            <a:ext cx="0" cy="763588"/>
          </a:xfrm>
          <a:prstGeom prst="line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 lIns="96644" tIns="48322" rIns="96644" bIns="48322"/>
          <a:lstStyle/>
          <a:p>
            <a:pPr>
              <a:defRPr/>
            </a:pPr>
            <a:endParaRPr lang="en-US"/>
          </a:p>
        </p:txBody>
      </p:sp>
      <p:sp>
        <p:nvSpPr>
          <p:cNvPr id="104458" name="Line 11"/>
          <p:cNvSpPr>
            <a:spLocks noChangeShapeType="1"/>
          </p:cNvSpPr>
          <p:nvPr/>
        </p:nvSpPr>
        <p:spPr bwMode="auto">
          <a:xfrm flipH="1" flipV="1">
            <a:off x="1584327" y="5051427"/>
            <a:ext cx="428625" cy="1111250"/>
          </a:xfrm>
          <a:prstGeom prst="line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 lIns="96644" tIns="48322" rIns="96644" bIns="48322"/>
          <a:lstStyle/>
          <a:p>
            <a:pPr>
              <a:defRPr/>
            </a:pPr>
            <a:endParaRPr lang="en-US"/>
          </a:p>
        </p:txBody>
      </p:sp>
      <p:sp>
        <p:nvSpPr>
          <p:cNvPr id="104459" name="Line 13"/>
          <p:cNvSpPr>
            <a:spLocks noChangeShapeType="1"/>
          </p:cNvSpPr>
          <p:nvPr/>
        </p:nvSpPr>
        <p:spPr bwMode="auto">
          <a:xfrm flipH="1" flipV="1">
            <a:off x="1584325" y="4337052"/>
            <a:ext cx="0" cy="771525"/>
          </a:xfrm>
          <a:prstGeom prst="line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 lIns="96644" tIns="48322" rIns="96644" bIns="48322"/>
          <a:lstStyle/>
          <a:p>
            <a:pPr>
              <a:defRPr/>
            </a:pPr>
            <a:endParaRPr lang="en-US"/>
          </a:p>
        </p:txBody>
      </p:sp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6" cstate="print"/>
          <a:srcRect l="15991" t="20922" r="29402"/>
          <a:stretch>
            <a:fillRect/>
          </a:stretch>
        </p:blipFill>
        <p:spPr bwMode="auto">
          <a:xfrm>
            <a:off x="3662363" y="3390902"/>
            <a:ext cx="2270125" cy="31305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urved Left Arrow 18"/>
          <p:cNvSpPr>
            <a:spLocks noChangeArrowheads="1"/>
          </p:cNvSpPr>
          <p:nvPr/>
        </p:nvSpPr>
        <p:spPr bwMode="auto">
          <a:xfrm rot="-8878760">
            <a:off x="4649790" y="4857752"/>
            <a:ext cx="369887" cy="544513"/>
          </a:xfrm>
          <a:prstGeom prst="curvedLeftArrow">
            <a:avLst>
              <a:gd name="adj1" fmla="val 10646"/>
              <a:gd name="adj2" fmla="val 49997"/>
              <a:gd name="adj3" fmla="val 38134"/>
            </a:avLst>
          </a:prstGeom>
          <a:gradFill rotWithShape="1">
            <a:gsLst>
              <a:gs pos="0">
                <a:srgbClr val="FFD5A5"/>
              </a:gs>
              <a:gs pos="35001">
                <a:srgbClr val="FFE1C0"/>
              </a:gs>
              <a:gs pos="100000">
                <a:srgbClr val="FFF3E6"/>
              </a:gs>
            </a:gsLst>
            <a:lin ang="16200000" scaled="1"/>
          </a:gradFill>
          <a:ln w="9525" algn="ctr">
            <a:solidFill>
              <a:srgbClr val="BF9554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 lIns="91424" tIns="45712" rIns="91424" bIns="45712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3" descr="Z:\My Documents\MSOffice Files\Word\FRIB\June10Review\ORNL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4232" y="6478590"/>
            <a:ext cx="3227072" cy="49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63808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2"/>
          <p:cNvSpPr>
            <a:spLocks noGrp="1"/>
          </p:cNvSpPr>
          <p:nvPr>
            <p:ph type="title"/>
          </p:nvPr>
        </p:nvSpPr>
        <p:spPr>
          <a:xfrm>
            <a:off x="79377" y="134961"/>
            <a:ext cx="9442451" cy="857204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Fragment Separator Component Overview</a:t>
            </a:r>
            <a:br>
              <a:rPr lang="en-US" dirty="0" smtClean="0">
                <a:latin typeface="Arial" pitchFamily="34" charset="0"/>
                <a:ea typeface="ＭＳ Ｐゴシック" pitchFamily="34" charset="-128"/>
              </a:rPr>
            </a:br>
            <a:r>
              <a:rPr lang="en-US" sz="2500" dirty="0">
                <a:latin typeface="Arial" pitchFamily="34" charset="0"/>
                <a:ea typeface="ＭＳ Ｐゴシック" pitchFamily="34" charset="-128"/>
              </a:rPr>
              <a:t>Magnets to be Designed and Built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68646" y="1850960"/>
            <a:ext cx="9056038" cy="4937390"/>
            <a:chOff x="160615" y="1633677"/>
            <a:chExt cx="8624798" cy="46288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969" r="779" b="27130"/>
            <a:stretch/>
          </p:blipFill>
          <p:spPr bwMode="auto">
            <a:xfrm>
              <a:off x="160615" y="1633677"/>
              <a:ext cx="8624798" cy="3648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Rectangle 50"/>
            <p:cNvSpPr/>
            <p:nvPr/>
          </p:nvSpPr>
          <p:spPr>
            <a:xfrm>
              <a:off x="297944" y="3629292"/>
              <a:ext cx="3978044" cy="1556959"/>
            </a:xfrm>
            <a:prstGeom prst="rect">
              <a:avLst/>
            </a:prstGeom>
            <a:noFill/>
            <a:ln>
              <a:solidFill>
                <a:srgbClr val="0033CC"/>
              </a:solidFill>
              <a:prstDash val="lg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>
              <a:stCxn id="55" idx="2"/>
            </p:cNvCxnSpPr>
            <p:nvPr/>
          </p:nvCxnSpPr>
          <p:spPr>
            <a:xfrm flipH="1">
              <a:off x="1013013" y="3498754"/>
              <a:ext cx="396552" cy="56180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8"/>
            <p:cNvSpPr txBox="1">
              <a:spLocks noChangeArrowheads="1"/>
            </p:cNvSpPr>
            <p:nvPr/>
          </p:nvSpPr>
          <p:spPr bwMode="auto">
            <a:xfrm>
              <a:off x="831216" y="2849576"/>
              <a:ext cx="1156698" cy="6491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99" tIns="45700" rIns="91399" bIns="45700">
              <a:spAutoFit/>
            </a:bodyPr>
            <a:lstStyle/>
            <a:p>
              <a:r>
                <a:rPr lang="en-US" sz="1300" dirty="0"/>
                <a:t>Warm Iron SC </a:t>
              </a:r>
              <a:r>
                <a:rPr lang="en-US" sz="1300" dirty="0" err="1"/>
                <a:t>Quadrupoles</a:t>
              </a:r>
              <a:endParaRPr lang="en-US" sz="1300" dirty="0"/>
            </a:p>
          </p:txBody>
        </p:sp>
        <p:sp>
          <p:nvSpPr>
            <p:cNvPr id="63" name="TextBox 8"/>
            <p:cNvSpPr txBox="1">
              <a:spLocks noChangeArrowheads="1"/>
            </p:cNvSpPr>
            <p:nvPr/>
          </p:nvSpPr>
          <p:spPr bwMode="auto">
            <a:xfrm>
              <a:off x="4118893" y="2849576"/>
              <a:ext cx="1008337" cy="336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99" tIns="45700" rIns="91399" bIns="45700">
              <a:spAutoFit/>
            </a:bodyPr>
            <a:lstStyle/>
            <a:p>
              <a:r>
                <a:rPr lang="en-US" sz="1700" dirty="0"/>
                <a:t>Hot Cell</a:t>
              </a:r>
            </a:p>
          </p:txBody>
        </p:sp>
        <p:cxnSp>
          <p:nvCxnSpPr>
            <p:cNvPr id="64" name="Straight Arrow Connector 63"/>
            <p:cNvCxnSpPr>
              <a:stCxn id="55" idx="2"/>
            </p:cNvCxnSpPr>
            <p:nvPr/>
          </p:nvCxnSpPr>
          <p:spPr>
            <a:xfrm flipH="1">
              <a:off x="1247622" y="3498754"/>
              <a:ext cx="161944" cy="5618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217348" y="2158054"/>
              <a:ext cx="1416250" cy="83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High Temperature Superconductor </a:t>
              </a:r>
              <a:r>
                <a:rPr lang="en-US" sz="1300" dirty="0" err="1"/>
                <a:t>Quadrupole</a:t>
              </a:r>
              <a:endParaRPr lang="en-US" sz="1300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574149" y="2804385"/>
              <a:ext cx="257067" cy="13068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247622" y="5688759"/>
              <a:ext cx="1729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30 Degree SC Dipoles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2372479" y="4709388"/>
              <a:ext cx="341093" cy="9529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H="1" flipV="1">
              <a:off x="1929771" y="4328388"/>
              <a:ext cx="436911" cy="13701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799079" y="5523816"/>
              <a:ext cx="2095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Warm Iron SC </a:t>
              </a:r>
              <a:r>
                <a:rPr lang="en-US" sz="1300" dirty="0" err="1"/>
                <a:t>Quadrupoles</a:t>
              </a:r>
              <a:endParaRPr lang="en-US" sz="1300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V="1">
              <a:off x="3611500" y="4843465"/>
              <a:ext cx="285772" cy="6129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 flipV="1">
              <a:off x="3248036" y="4865365"/>
              <a:ext cx="363464" cy="591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5400000">
              <a:off x="4148818" y="3313494"/>
              <a:ext cx="485225" cy="2308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4231032" y="2342721"/>
              <a:ext cx="1705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50 Degree SC Dipoles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H="1">
              <a:off x="5470578" y="2587711"/>
              <a:ext cx="320622" cy="16927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5791200" y="2230654"/>
              <a:ext cx="1396197" cy="3570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5152257" y="5800815"/>
              <a:ext cx="2035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Cold Iron SC Quad Triplets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V="1">
              <a:off x="5878473" y="4216327"/>
              <a:ext cx="291354" cy="15943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5878473" y="3337786"/>
              <a:ext cx="990600" cy="24630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5878473" y="2342721"/>
              <a:ext cx="2453669" cy="34356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 flipV="1">
              <a:off x="4735473" y="4865366"/>
              <a:ext cx="1143000" cy="9354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750244" y="5385316"/>
              <a:ext cx="11566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RT </a:t>
              </a:r>
              <a:r>
                <a:rPr lang="en-US" sz="1300" dirty="0" err="1"/>
                <a:t>Octopole</a:t>
              </a:r>
              <a:endParaRPr lang="en-US" sz="1300" dirty="0"/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V="1">
              <a:off x="1409566" y="4328387"/>
              <a:ext cx="0" cy="10047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3041142" y="2909325"/>
              <a:ext cx="11407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RT </a:t>
              </a:r>
              <a:r>
                <a:rPr lang="en-US" sz="1300" dirty="0" err="1"/>
                <a:t>Multipole</a:t>
              </a:r>
              <a:endParaRPr lang="en-US" sz="1300" dirty="0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H="1">
              <a:off x="2372479" y="3186324"/>
              <a:ext cx="875556" cy="12634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Content Placeholder 1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994164"/>
          </a:xfrm>
        </p:spPr>
        <p:txBody>
          <a:bodyPr/>
          <a:lstStyle/>
          <a:p>
            <a:r>
              <a:rPr lang="en-US" dirty="0" smtClean="0"/>
              <a:t>MSU has many years experience in designing superconducting and resistive magnets</a:t>
            </a:r>
          </a:p>
          <a:p>
            <a:r>
              <a:rPr lang="en-US" dirty="0" smtClean="0"/>
              <a:t>Magnet mechanical design concepts are well established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6033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79375" y="1138238"/>
            <a:ext cx="9440863" cy="536257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Five year ramp to full 400 kW</a:t>
            </a:r>
          </a:p>
          <a:p>
            <a:pPr lvl="1"/>
            <a:r>
              <a:rPr lang="en-US" dirty="0" smtClean="0">
                <a:latin typeface="Arial" pitchFamily="34" charset="0"/>
              </a:rPr>
              <a:t>Use radiation tolerant coils (cyanate ester)</a:t>
            </a:r>
          </a:p>
          <a:p>
            <a:pPr lvl="1"/>
            <a:r>
              <a:rPr lang="en-US" dirty="0" smtClean="0">
                <a:latin typeface="Arial" pitchFamily="34" charset="0"/>
                <a:ea typeface="ＭＳ Ｐゴシック" charset="-128"/>
              </a:rPr>
              <a:t>Use HTS for first quad after target (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</a:rPr>
              <a:t>BNL – see talk by Ramesh Gupta</a:t>
            </a:r>
            <a:r>
              <a:rPr lang="en-US" dirty="0" smtClean="0">
                <a:latin typeface="Arial" pitchFamily="34" charset="0"/>
                <a:ea typeface="ＭＳ Ｐゴシック" charset="-128"/>
              </a:rPr>
              <a:t>)</a:t>
            </a:r>
          </a:p>
          <a:p>
            <a:pPr lvl="1"/>
            <a:r>
              <a:rPr lang="en-US" dirty="0" smtClean="0">
                <a:latin typeface="Arial" pitchFamily="34" charset="0"/>
              </a:rPr>
              <a:t>Use HTS for two dipoles in hot cell</a:t>
            </a:r>
          </a:p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All magnets have to be replaceable using remote handling</a:t>
            </a:r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Assumptions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7116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Separator Magnet Design Process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7349" y="1473899"/>
            <a:ext cx="7533771" cy="558101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b="1" dirty="0"/>
              <a:t>Beam Physics </a:t>
            </a:r>
            <a:r>
              <a:rPr lang="en-US" b="1" dirty="0" smtClean="0"/>
              <a:t>Requirements</a:t>
            </a:r>
            <a:endParaRPr lang="en-US" sz="2500" b="1" dirty="0"/>
          </a:p>
        </p:txBody>
      </p:sp>
      <p:sp>
        <p:nvSpPr>
          <p:cNvPr id="8" name="Down Arrow 7"/>
          <p:cNvSpPr/>
          <p:nvPr/>
        </p:nvSpPr>
        <p:spPr>
          <a:xfrm>
            <a:off x="3957294" y="2032000"/>
            <a:ext cx="508864" cy="718515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27349" y="2902522"/>
            <a:ext cx="7853811" cy="558101"/>
          </a:xfrm>
          <a:prstGeom prst="rect">
            <a:avLst/>
          </a:prstGeom>
        </p:spPr>
        <p:txBody>
          <a:bodyPr wrap="square" lIns="96661" tIns="48331" rIns="96661" bIns="48331">
            <a:spAutoFit/>
          </a:bodyPr>
          <a:lstStyle/>
          <a:p>
            <a:r>
              <a:rPr lang="en-US" b="1" dirty="0"/>
              <a:t>Magnetostatic </a:t>
            </a:r>
            <a:r>
              <a:rPr lang="en-US" b="1" dirty="0" smtClean="0"/>
              <a:t>Requirements</a:t>
            </a:r>
            <a:endParaRPr lang="en-US" sz="2500" b="1" dirty="0"/>
          </a:p>
        </p:txBody>
      </p:sp>
      <p:sp>
        <p:nvSpPr>
          <p:cNvPr id="10" name="Down Arrow 9"/>
          <p:cNvSpPr/>
          <p:nvPr/>
        </p:nvSpPr>
        <p:spPr>
          <a:xfrm>
            <a:off x="3957294" y="3738880"/>
            <a:ext cx="508864" cy="1321892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2793864">
            <a:off x="4911397" y="4381602"/>
            <a:ext cx="516941" cy="755618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59124" y="3738881"/>
            <a:ext cx="4142076" cy="867047"/>
          </a:xfrm>
          <a:prstGeom prst="rect">
            <a:avLst/>
          </a:prstGeom>
        </p:spPr>
        <p:txBody>
          <a:bodyPr wrap="square" lIns="96661" tIns="48331" rIns="96661" bIns="48331">
            <a:spAutoFit/>
          </a:bodyPr>
          <a:lstStyle/>
          <a:p>
            <a:r>
              <a:rPr lang="en-US" sz="2500" b="1" dirty="0"/>
              <a:t>Remote Handling </a:t>
            </a:r>
          </a:p>
          <a:p>
            <a:r>
              <a:rPr lang="en-US" sz="2500" b="1" dirty="0"/>
              <a:t>Requirements in Hot </a:t>
            </a:r>
            <a:r>
              <a:rPr lang="en-US" sz="2500" b="1" dirty="0" smtClean="0"/>
              <a:t>Cell</a:t>
            </a:r>
            <a:endParaRPr lang="en-US" sz="2100" b="1" dirty="0"/>
          </a:p>
        </p:txBody>
      </p:sp>
      <p:sp>
        <p:nvSpPr>
          <p:cNvPr id="18" name="Rectangle 17"/>
          <p:cNvSpPr/>
          <p:nvPr/>
        </p:nvSpPr>
        <p:spPr>
          <a:xfrm>
            <a:off x="2550780" y="5445760"/>
            <a:ext cx="3657696" cy="55927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6661" tIns="48331" rIns="96661" bIns="48331">
            <a:spAutoFit/>
          </a:bodyPr>
          <a:lstStyle/>
          <a:p>
            <a:r>
              <a:rPr lang="en-US" b="1" dirty="0"/>
              <a:t>Mechanical Design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2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941" y="1095106"/>
            <a:ext cx="5284672" cy="5314319"/>
          </a:xfrm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Warm iron quad (half)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3" name="TextBox 2"/>
          <p:cNvSpPr txBox="1"/>
          <p:nvPr/>
        </p:nvSpPr>
        <p:spPr>
          <a:xfrm>
            <a:off x="6003985" y="2553419"/>
            <a:ext cx="28520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Connection box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8875" y="3390181"/>
            <a:ext cx="25955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Link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Yoke key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Quad Coil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Support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Multipole coils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 flipV="1">
            <a:off x="5106838" y="2639683"/>
            <a:ext cx="897147" cy="190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287992" y="3709358"/>
            <a:ext cx="810883" cy="258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442604" y="4166558"/>
            <a:ext cx="1656271" cy="250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260785" y="4416725"/>
            <a:ext cx="2570672" cy="638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191774" y="4097547"/>
            <a:ext cx="2639683" cy="1026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441275" y="4934309"/>
            <a:ext cx="3450567" cy="57797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967487" y="4416725"/>
            <a:ext cx="2924355" cy="15355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18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437" y="1069228"/>
            <a:ext cx="5619021" cy="3968600"/>
          </a:xfrm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Warm iron quad(2)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0050" y="1664898"/>
            <a:ext cx="5475639" cy="483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40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537" y="1060600"/>
            <a:ext cx="4975948" cy="4711987"/>
          </a:xfrm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30 degree dipole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3321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271" y="1189997"/>
            <a:ext cx="3566810" cy="4891626"/>
          </a:xfrm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30 degree dipole(2)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2148" y="1147313"/>
            <a:ext cx="3945116" cy="5400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691" y="6116128"/>
            <a:ext cx="31069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Conventional coil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37895" y="2337758"/>
            <a:ext cx="161454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HTS</a:t>
            </a:r>
          </a:p>
          <a:p>
            <a:r>
              <a:rPr lang="en-US" dirty="0" smtClean="0"/>
              <a:t>Coil</a:t>
            </a:r>
          </a:p>
          <a:p>
            <a:r>
              <a:rPr lang="en-US" dirty="0" smtClean="0"/>
              <a:t>(from</a:t>
            </a:r>
          </a:p>
          <a:p>
            <a:r>
              <a:rPr lang="en-US" dirty="0" smtClean="0"/>
              <a:t>Ramesh</a:t>
            </a:r>
          </a:p>
          <a:p>
            <a:r>
              <a:rPr lang="en-US" dirty="0" smtClean="0"/>
              <a:t>Gupta)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77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P-0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7013" y="1257300"/>
            <a:ext cx="9145587" cy="5124450"/>
          </a:xfrm>
        </p:spPr>
      </p:pic>
      <p:sp>
        <p:nvSpPr>
          <p:cNvPr id="13315" name="Title 2"/>
          <p:cNvSpPr>
            <a:spLocks noGrp="1"/>
          </p:cNvSpPr>
          <p:nvPr>
            <p:ph type="title"/>
          </p:nvPr>
        </p:nvSpPr>
        <p:spPr>
          <a:xfrm>
            <a:off x="79375" y="140115"/>
            <a:ext cx="9442450" cy="846896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charset="-128"/>
              </a:rPr>
              <a:t>Michigan State University</a:t>
            </a:r>
            <a:br>
              <a:rPr lang="en-US" dirty="0" smtClean="0">
                <a:latin typeface="Arial" pitchFamily="34" charset="0"/>
                <a:ea typeface="ＭＳ Ｐゴシック" charset="-128"/>
              </a:rPr>
            </a:br>
            <a:r>
              <a:rPr lang="en-US" sz="2500" dirty="0" smtClean="0">
                <a:latin typeface="Arial" pitchFamily="34" charset="0"/>
                <a:ea typeface="ＭＳ Ｐゴシック" charset="-128"/>
              </a:rPr>
              <a:t>57,000 people; 36 </a:t>
            </a:r>
            <a:r>
              <a:rPr lang="en-US" sz="2500" dirty="0" err="1" smtClean="0">
                <a:latin typeface="Arial" pitchFamily="34" charset="0"/>
                <a:ea typeface="ＭＳ Ｐゴシック" charset="-128"/>
              </a:rPr>
              <a:t>sq</a:t>
            </a:r>
            <a:r>
              <a:rPr lang="en-US" sz="2500" dirty="0" smtClean="0">
                <a:latin typeface="Arial" pitchFamily="34" charset="0"/>
                <a:ea typeface="ＭＳ Ｐゴシック" charset="-128"/>
              </a:rPr>
              <a:t> mi; $1.8B annual revenue; 552 buildings</a:t>
            </a:r>
            <a:endParaRPr lang="en-US" dirty="0" smtClean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1269" name="Footer Placeholder 6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DD902F00-9AFB-404E-81DE-E6EB5B3D0C64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2" name="Oval 1"/>
          <p:cNvSpPr/>
          <p:nvPr/>
        </p:nvSpPr>
        <p:spPr>
          <a:xfrm>
            <a:off x="6547449" y="3830129"/>
            <a:ext cx="681487" cy="68148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324" y="1051975"/>
            <a:ext cx="3672300" cy="3942720"/>
          </a:xfrm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Radiation resistant hex-</a:t>
            </a:r>
            <a:r>
              <a:rPr lang="en-US" dirty="0" err="1" smtClean="0">
                <a:latin typeface="Arial" pitchFamily="34" charset="0"/>
                <a:ea typeface="ＭＳ Ｐゴシック" charset="-128"/>
              </a:rPr>
              <a:t>oct</a:t>
            </a:r>
            <a:endParaRPr lang="en-US" dirty="0" smtClean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1983" y="1130060"/>
            <a:ext cx="3734114" cy="4537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189" y="5529532"/>
            <a:ext cx="85523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Uses 19 mm metal-oxide insulated hollow copper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0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ontent Placeholder 90"/>
          <p:cNvSpPr>
            <a:spLocks noGrp="1"/>
          </p:cNvSpPr>
          <p:nvPr>
            <p:ph idx="1"/>
          </p:nvPr>
        </p:nvSpPr>
        <p:spPr>
          <a:xfrm>
            <a:off x="-1" y="1115235"/>
            <a:ext cx="7890987" cy="1237733"/>
          </a:xfrm>
        </p:spPr>
        <p:txBody>
          <a:bodyPr/>
          <a:lstStyle/>
          <a:p>
            <a:r>
              <a:rPr lang="en-US" sz="1900" dirty="0" smtClean="0"/>
              <a:t>Structural </a:t>
            </a:r>
            <a:r>
              <a:rPr lang="en-US" sz="1900" dirty="0"/>
              <a:t>analysis performed</a:t>
            </a:r>
          </a:p>
          <a:p>
            <a:pPr lvl="1"/>
            <a:r>
              <a:rPr lang="en-US" sz="1700" dirty="0"/>
              <a:t>Realistic design for vacuum vessel </a:t>
            </a:r>
            <a:br>
              <a:rPr lang="en-US" sz="1700" dirty="0"/>
            </a:br>
            <a:r>
              <a:rPr lang="en-US" sz="1700" dirty="0"/>
              <a:t>and local shielding – basis for credible </a:t>
            </a:r>
            <a:br>
              <a:rPr lang="en-US" sz="1700" dirty="0"/>
            </a:br>
            <a:r>
              <a:rPr lang="en-US" sz="1700" dirty="0"/>
              <a:t>cost estimates</a:t>
            </a:r>
          </a:p>
          <a:p>
            <a:r>
              <a:rPr lang="en-US" sz="1900" dirty="0"/>
              <a:t>Vacuum vessel design optimized </a:t>
            </a:r>
          </a:p>
          <a:p>
            <a:pPr lvl="1"/>
            <a:r>
              <a:rPr lang="en-US" sz="1700" dirty="0"/>
              <a:t>Improved pumping performance </a:t>
            </a:r>
            <a:br>
              <a:rPr lang="en-US" sz="1700" dirty="0"/>
            </a:br>
            <a:r>
              <a:rPr lang="en-US" sz="1700" dirty="0"/>
              <a:t>supports fast target and wedge changes</a:t>
            </a:r>
          </a:p>
          <a:p>
            <a:r>
              <a:rPr lang="en-US" sz="1900" dirty="0"/>
              <a:t>Component alignment and mounting</a:t>
            </a:r>
          </a:p>
          <a:p>
            <a:pPr lvl="1"/>
            <a:r>
              <a:rPr lang="en-US" sz="1700" dirty="0"/>
              <a:t>Mount and alignment system design </a:t>
            </a:r>
            <a:br>
              <a:rPr lang="en-US" sz="1700" dirty="0"/>
            </a:br>
            <a:r>
              <a:rPr lang="en-US" sz="1700" dirty="0"/>
              <a:t>in hot-cell refined</a:t>
            </a:r>
          </a:p>
          <a:p>
            <a:pPr lvl="1"/>
            <a:r>
              <a:rPr lang="en-US" sz="1700" dirty="0"/>
              <a:t>Solutions for downstream fragment </a:t>
            </a:r>
            <a:br>
              <a:rPr lang="en-US" sz="1700" dirty="0"/>
            </a:br>
            <a:r>
              <a:rPr lang="en-US" sz="1700" dirty="0"/>
              <a:t>separator components developed</a:t>
            </a:r>
          </a:p>
          <a:p>
            <a:r>
              <a:rPr lang="en-US" sz="1900" dirty="0"/>
              <a:t>Component design progressing</a:t>
            </a:r>
          </a:p>
          <a:p>
            <a:pPr lvl="1"/>
            <a:r>
              <a:rPr lang="en-US" sz="1700" dirty="0"/>
              <a:t>Details being developed</a:t>
            </a:r>
          </a:p>
          <a:p>
            <a:pPr lvl="1"/>
            <a:r>
              <a:rPr lang="en-US" sz="1700" dirty="0"/>
              <a:t>Remote-handling included</a:t>
            </a:r>
          </a:p>
          <a:p>
            <a:pPr lvl="1">
              <a:buNone/>
            </a:pPr>
            <a:endParaRPr lang="en-US" sz="1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79493"/>
            <a:ext cx="9441180" cy="968788"/>
          </a:xfrm>
        </p:spPr>
        <p:txBody>
          <a:bodyPr/>
          <a:lstStyle/>
          <a:p>
            <a:r>
              <a:rPr lang="en-US" dirty="0" smtClean="0"/>
              <a:t>Fragment Separator Mechanical Design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7" name="Footer Placeholder 8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Zeller, RESMM12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285" y="1443044"/>
            <a:ext cx="5365915" cy="323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4" t="17567" r="21185" b="17332"/>
          <a:stretch/>
        </p:blipFill>
        <p:spPr bwMode="auto">
          <a:xfrm>
            <a:off x="8102745" y="4949926"/>
            <a:ext cx="1498455" cy="14711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 l="34335" t="21992" r="31612" b="30798"/>
          <a:stretch>
            <a:fillRect/>
          </a:stretch>
        </p:blipFill>
        <p:spPr bwMode="auto">
          <a:xfrm>
            <a:off x="6635893" y="4891456"/>
            <a:ext cx="1346622" cy="149410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798" y="4682367"/>
            <a:ext cx="2281000" cy="194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11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nagit_PPTE48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" y="1137920"/>
            <a:ext cx="4240530" cy="49489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Snagit_PPTBD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2419" y="1137920"/>
            <a:ext cx="4070323" cy="4950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77517"/>
            <a:ext cx="9441180" cy="972740"/>
          </a:xfrm>
        </p:spPr>
        <p:txBody>
          <a:bodyPr/>
          <a:lstStyle/>
          <a:p>
            <a:r>
              <a:rPr lang="en-US" dirty="0" smtClean="0"/>
              <a:t>SC Magnet Remote Handling – Two Concepts Under Evaluation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20640" y="5201921"/>
            <a:ext cx="3942105" cy="12475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1500" dirty="0"/>
              <a:t>Remove upper yoke and coil package as a unit, leave lower yoke in vacuum vessel, close tolerance assembly process done with limited visibility, but kinematic mount is protected from damage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7091693" y="4226560"/>
            <a:ext cx="145241" cy="9753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0041" y="5421713"/>
            <a:ext cx="3680460" cy="10177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1500" dirty="0"/>
              <a:t>Remove complete magnet as  a unit,  all high precision assemblies completed at the window workstation but kinematic mounts are exposed to damage</a:t>
            </a:r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>
          <a:xfrm flipV="1">
            <a:off x="2170271" y="4714241"/>
            <a:ext cx="400050" cy="7074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6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/>
          <a:srcRect l="12204" r="6718" b="5638"/>
          <a:stretch>
            <a:fillRect/>
          </a:stretch>
        </p:blipFill>
        <p:spPr bwMode="auto">
          <a:xfrm>
            <a:off x="6495825" y="1103245"/>
            <a:ext cx="2981727" cy="27772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 l="34335" t="21992" r="31612" b="30798"/>
          <a:stretch>
            <a:fillRect/>
          </a:stretch>
        </p:blipFill>
        <p:spPr bwMode="auto">
          <a:xfrm>
            <a:off x="7325252" y="4175637"/>
            <a:ext cx="2087217" cy="2315817"/>
          </a:xfrm>
          <a:prstGeom prst="rect">
            <a:avLst/>
          </a:prstGeom>
          <a:noFill/>
          <a:ln w="38100">
            <a:solidFill>
              <a:srgbClr val="F07C03"/>
            </a:solidFill>
            <a:miter lim="800000"/>
            <a:headEnd/>
            <a:tailEnd/>
          </a:ln>
        </p:spPr>
      </p:pic>
      <p:sp>
        <p:nvSpPr>
          <p:cNvPr id="26626" name="Content Placeholder 22"/>
          <p:cNvSpPr>
            <a:spLocks noGrp="1"/>
          </p:cNvSpPr>
          <p:nvPr>
            <p:ph idx="1"/>
          </p:nvPr>
        </p:nvSpPr>
        <p:spPr>
          <a:xfrm>
            <a:off x="79378" y="1138238"/>
            <a:ext cx="6338266" cy="5445442"/>
          </a:xfrm>
        </p:spPr>
        <p:txBody>
          <a:bodyPr/>
          <a:lstStyle/>
          <a:p>
            <a:pPr eaLnBrk="1" hangingPunct="1"/>
            <a:r>
              <a:rPr lang="en-US" sz="1900" dirty="0">
                <a:latin typeface="Arial" pitchFamily="34" charset="0"/>
                <a:ea typeface="ＭＳ Ｐゴシック" pitchFamily="34" charset="-128"/>
              </a:rPr>
              <a:t>Magnets and beam line components require long term mount stability </a:t>
            </a:r>
          </a:p>
          <a:p>
            <a:pPr eaLnBrk="1" hangingPunct="1"/>
            <a:r>
              <a:rPr lang="en-US" sz="1900" dirty="0"/>
              <a:t>High precision adjustment is provided at initial installation </a:t>
            </a:r>
          </a:p>
          <a:p>
            <a:pPr eaLnBrk="1" hangingPunct="1">
              <a:spcBef>
                <a:spcPts val="634"/>
              </a:spcBef>
            </a:pPr>
            <a:r>
              <a:rPr lang="en-US" sz="1900" dirty="0">
                <a:latin typeface="Arial" pitchFamily="34" charset="0"/>
                <a:ea typeface="ＭＳ Ｐゴシック" pitchFamily="34" charset="-128"/>
              </a:rPr>
              <a:t>Remotely serviceable shim system used to maintain magnet alignment after beam activation  </a:t>
            </a:r>
            <a:endParaRPr lang="en-US" sz="1500" dirty="0">
              <a:latin typeface="Arial" pitchFamily="34" charset="0"/>
              <a:ea typeface="ＭＳ Ｐゴシック" pitchFamily="34" charset="-128"/>
            </a:endParaRPr>
          </a:p>
          <a:p>
            <a:pPr>
              <a:spcBef>
                <a:spcPts val="634"/>
              </a:spcBef>
            </a:pPr>
            <a:r>
              <a:rPr lang="en-US" sz="1900" dirty="0"/>
              <a:t>Individual tri-leg kinematic mounts are used by each beam line component to provide permanent automatic alignment during reinstallation after removal</a:t>
            </a:r>
          </a:p>
          <a:p>
            <a:pPr>
              <a:spcBef>
                <a:spcPts val="634"/>
              </a:spcBef>
            </a:pPr>
            <a:r>
              <a:rPr lang="en-US" sz="1900" dirty="0"/>
              <a:t>All kinematic mounts will have capability of adjustment after beam line activation through use of a reconfigured shim system</a:t>
            </a:r>
          </a:p>
          <a:p>
            <a:pPr lvl="1">
              <a:spcBef>
                <a:spcPts val="634"/>
              </a:spcBef>
            </a:pPr>
            <a:r>
              <a:rPr lang="en-US" sz="1900" dirty="0">
                <a:latin typeface="Arial" pitchFamily="34" charset="0"/>
                <a:ea typeface="ＭＳ Ｐゴシック" pitchFamily="34" charset="-128"/>
              </a:rPr>
              <a:t>Realignment measurements are used to machine new shims with adjusted thicknesses and center positions</a:t>
            </a:r>
          </a:p>
          <a:p>
            <a:pPr lvl="1">
              <a:spcBef>
                <a:spcPts val="634"/>
              </a:spcBef>
            </a:pPr>
            <a:r>
              <a:rPr lang="en-US" sz="1900" dirty="0">
                <a:latin typeface="Arial" pitchFamily="34" charset="0"/>
                <a:ea typeface="ＭＳ Ｐゴシック" pitchFamily="34" charset="-128"/>
              </a:rPr>
              <a:t>Magnet or other component to be realigned is removed from vacuum vessel with crane and placed at manipulator window workstation</a:t>
            </a:r>
          </a:p>
          <a:p>
            <a:pPr lvl="1">
              <a:spcBef>
                <a:spcPts val="634"/>
              </a:spcBef>
            </a:pPr>
            <a:r>
              <a:rPr lang="en-US" sz="1900" dirty="0">
                <a:latin typeface="Arial" pitchFamily="34" charset="0"/>
                <a:ea typeface="ＭＳ Ｐゴシック" pitchFamily="34" charset="-128"/>
              </a:rPr>
              <a:t>Old shims are removed and new shims installed, then component is reinstalled onto alignment/support rails</a:t>
            </a:r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79379" y="149419"/>
            <a:ext cx="9442451" cy="828299"/>
          </a:xfrm>
        </p:spPr>
        <p:txBody>
          <a:bodyPr/>
          <a:lstStyle/>
          <a:p>
            <a:pPr eaLnBrk="1" hangingPunct="1"/>
            <a:r>
              <a:rPr lang="en-US" sz="3200" spc="-30" dirty="0">
                <a:latin typeface="Arial" pitchFamily="34" charset="0"/>
                <a:ea typeface="ＭＳ Ｐゴシック" pitchFamily="34" charset="-128"/>
              </a:rPr>
              <a:t>Mounts </a:t>
            </a:r>
            <a:br>
              <a:rPr lang="en-US" sz="3200" spc="-30" dirty="0">
                <a:latin typeface="Arial" pitchFamily="34" charset="0"/>
                <a:ea typeface="ＭＳ Ｐゴシック" pitchFamily="34" charset="-128"/>
              </a:rPr>
            </a:br>
            <a:r>
              <a:rPr lang="en-US" sz="2500" spc="-30" dirty="0">
                <a:latin typeface="Arial" pitchFamily="34" charset="0"/>
                <a:ea typeface="ＭＳ Ｐゴシック" pitchFamily="34" charset="-128"/>
              </a:rPr>
              <a:t>Passive Precision Kinematic Mount Approach Adopted</a:t>
            </a:r>
            <a:endParaRPr lang="en-US" sz="3200" spc="-3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6634" name="Footer Placeholder 1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Zeller, RESMM12</a:t>
            </a:r>
            <a:endParaRPr lang="en-US" dirty="0"/>
          </a:p>
        </p:txBody>
      </p:sp>
      <p:sp>
        <p:nvSpPr>
          <p:cNvPr id="26633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, Slide </a:t>
            </a:r>
            <a:fld id="{B2DF297E-835F-44D6-9FDD-51BEBC0AE818}" type="slidenum">
              <a:rPr lang="en-US" smtClean="0"/>
              <a:pPr/>
              <a:t>33</a:t>
            </a:fld>
            <a:endParaRPr lang="en-US" dirty="0" smtClean="0"/>
          </a:p>
        </p:txBody>
      </p:sp>
      <p:sp>
        <p:nvSpPr>
          <p:cNvPr id="26629" name="TextBox 14"/>
          <p:cNvSpPr txBox="1">
            <a:spLocks noChangeArrowheads="1"/>
          </p:cNvSpPr>
          <p:nvPr/>
        </p:nvSpPr>
        <p:spPr bwMode="auto">
          <a:xfrm>
            <a:off x="6189056" y="1212531"/>
            <a:ext cx="1290306" cy="5527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9" tIns="45699" rIns="91399" bIns="45699">
            <a:spAutoFit/>
          </a:bodyPr>
          <a:lstStyle/>
          <a:p>
            <a:pPr algn="ctr"/>
            <a:r>
              <a:rPr lang="en-US" sz="1500" dirty="0">
                <a:cs typeface="Arial" pitchFamily="34" charset="0"/>
              </a:rPr>
              <a:t>Alignment / </a:t>
            </a:r>
          </a:p>
          <a:p>
            <a:pPr algn="ctr"/>
            <a:r>
              <a:rPr lang="en-US" sz="1500" dirty="0">
                <a:cs typeface="Arial" pitchFamily="34" charset="0"/>
              </a:rPr>
              <a:t>Support rails</a:t>
            </a:r>
          </a:p>
        </p:txBody>
      </p:sp>
      <p:cxnSp>
        <p:nvCxnSpPr>
          <p:cNvPr id="23" name="Straight Arrow Connector 22"/>
          <p:cNvCxnSpPr>
            <a:stCxn id="26632" idx="3"/>
          </p:cNvCxnSpPr>
          <p:nvPr/>
        </p:nvCxnSpPr>
        <p:spPr>
          <a:xfrm>
            <a:off x="7069226" y="5721019"/>
            <a:ext cx="577097" cy="161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2" name="TextBox 23"/>
          <p:cNvSpPr txBox="1">
            <a:spLocks noChangeArrowheads="1"/>
          </p:cNvSpPr>
          <p:nvPr/>
        </p:nvSpPr>
        <p:spPr bwMode="auto">
          <a:xfrm>
            <a:off x="5955367" y="5559552"/>
            <a:ext cx="1113859" cy="3229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9" tIns="45699" rIns="91399" bIns="45699">
            <a:spAutoFit/>
          </a:bodyPr>
          <a:lstStyle/>
          <a:p>
            <a:r>
              <a:rPr lang="en-US" sz="1500" dirty="0">
                <a:cs typeface="Arial" pitchFamily="34" charset="0"/>
              </a:rPr>
              <a:t>Slide </a:t>
            </a:r>
            <a:r>
              <a:rPr lang="en-US" sz="1500" dirty="0" err="1">
                <a:cs typeface="Arial" pitchFamily="34" charset="0"/>
              </a:rPr>
              <a:t>gibs</a:t>
            </a:r>
            <a:endParaRPr lang="en-US" sz="1500" dirty="0">
              <a:cs typeface="Arial" pitchFamily="34" charset="0"/>
            </a:endParaRPr>
          </a:p>
        </p:txBody>
      </p:sp>
      <p:cxnSp>
        <p:nvCxnSpPr>
          <p:cNvPr id="35" name="Straight Arrow Connector 34"/>
          <p:cNvCxnSpPr>
            <a:stCxn id="26629" idx="2"/>
          </p:cNvCxnSpPr>
          <p:nvPr/>
        </p:nvCxnSpPr>
        <p:spPr>
          <a:xfrm flipH="1">
            <a:off x="6689463" y="1765272"/>
            <a:ext cx="144746" cy="14394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629" idx="2"/>
          </p:cNvCxnSpPr>
          <p:nvPr/>
        </p:nvCxnSpPr>
        <p:spPr>
          <a:xfrm>
            <a:off x="6834209" y="1765272"/>
            <a:ext cx="1935964" cy="14394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6632" idx="3"/>
          </p:cNvCxnSpPr>
          <p:nvPr/>
        </p:nvCxnSpPr>
        <p:spPr>
          <a:xfrm flipV="1">
            <a:off x="7069226" y="5608320"/>
            <a:ext cx="531724" cy="112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6280031" y="4014142"/>
            <a:ext cx="1229064" cy="7825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9" tIns="45699" rIns="91399" bIns="45699">
            <a:spAutoFit/>
          </a:bodyPr>
          <a:lstStyle/>
          <a:p>
            <a:pPr algn="ctr"/>
            <a:r>
              <a:rPr lang="en-US" sz="1500" dirty="0">
                <a:cs typeface="Arial" pitchFamily="34" charset="0"/>
              </a:rPr>
              <a:t>Remotely replaceable shims</a:t>
            </a:r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>
            <a:off x="7509095" y="4405415"/>
            <a:ext cx="344060" cy="391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634492" y="2860510"/>
            <a:ext cx="393864" cy="491787"/>
          </a:xfrm>
          <a:prstGeom prst="rect">
            <a:avLst/>
          </a:prstGeom>
          <a:noFill/>
          <a:ln w="28575">
            <a:solidFill>
              <a:srgbClr val="F07C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5" name="Striped Right Arrow 4"/>
          <p:cNvSpPr/>
          <p:nvPr/>
        </p:nvSpPr>
        <p:spPr>
          <a:xfrm rot="5400000">
            <a:off x="8438154" y="3480956"/>
            <a:ext cx="786468" cy="54218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1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11" y="1138240"/>
            <a:ext cx="7410737" cy="5362575"/>
          </a:xfrm>
        </p:spPr>
        <p:txBody>
          <a:bodyPr/>
          <a:lstStyle/>
          <a:p>
            <a:r>
              <a:rPr lang="en-US" dirty="0" smtClean="0"/>
              <a:t>Yoke design will be compatible with different </a:t>
            </a:r>
            <a:br>
              <a:rPr lang="en-US" dirty="0" smtClean="0"/>
            </a:br>
            <a:r>
              <a:rPr lang="en-US" dirty="0" smtClean="0"/>
              <a:t>coil technologies, HTS or LTS</a:t>
            </a:r>
          </a:p>
          <a:p>
            <a:r>
              <a:rPr lang="en-US" dirty="0" smtClean="0"/>
              <a:t>In the process of evaluating BNL HTS coil design </a:t>
            </a:r>
            <a:br>
              <a:rPr lang="en-US" dirty="0" smtClean="0"/>
            </a:br>
            <a:r>
              <a:rPr lang="en-US" dirty="0" smtClean="0"/>
              <a:t>for baseline</a:t>
            </a:r>
          </a:p>
          <a:p>
            <a:r>
              <a:rPr lang="en-US" dirty="0" smtClean="0"/>
              <a:t>Detailed coil design is pending coil type decision, with no expected impact on availability of design at CD-2</a:t>
            </a:r>
          </a:p>
          <a:p>
            <a:pPr lvl="1"/>
            <a:r>
              <a:rPr lang="en-US" dirty="0" smtClean="0"/>
              <a:t>SC coil design very similar to 50 degree dipoles</a:t>
            </a:r>
          </a:p>
          <a:p>
            <a:pPr lvl="1"/>
            <a:r>
              <a:rPr lang="en-US" dirty="0" smtClean="0"/>
              <a:t>HTS coil design </a:t>
            </a:r>
            <a:r>
              <a:rPr lang="en-US" dirty="0"/>
              <a:t>i</a:t>
            </a:r>
            <a:r>
              <a:rPr lang="en-US" dirty="0" smtClean="0"/>
              <a:t>s less complex, i.e. no helium </a:t>
            </a:r>
            <a:r>
              <a:rPr lang="en-US" dirty="0"/>
              <a:t>D</a:t>
            </a:r>
            <a:r>
              <a:rPr lang="en-US" dirty="0" smtClean="0"/>
              <a:t>ewar</a:t>
            </a:r>
          </a:p>
          <a:p>
            <a:r>
              <a:rPr lang="en-US" dirty="0" smtClean="0"/>
              <a:t>Yoke iron configuration </a:t>
            </a:r>
            <a:r>
              <a:rPr lang="en-US" dirty="0"/>
              <a:t>provides some challenges to </a:t>
            </a:r>
            <a:r>
              <a:rPr lang="en-US" dirty="0" smtClean="0"/>
              <a:t>assembly process </a:t>
            </a:r>
            <a:r>
              <a:rPr lang="en-US" dirty="0"/>
              <a:t>with the limited crane capacity and </a:t>
            </a:r>
            <a:r>
              <a:rPr lang="en-US" dirty="0" smtClean="0"/>
              <a:t>restricted access inside vacuum vessel</a:t>
            </a:r>
            <a:endParaRPr lang="en-US" dirty="0"/>
          </a:p>
          <a:p>
            <a:r>
              <a:rPr lang="en-US" dirty="0" smtClean="0"/>
              <a:t>Mounting scheme defined; independent of magnet type decision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Degree Dipoles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7573" y="1138702"/>
            <a:ext cx="2790349" cy="135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nagit_PPTEDD9" descr="PPTEDD9.png"/>
          <p:cNvPicPr>
            <a:picLocks noChangeAspect="1"/>
          </p:cNvPicPr>
          <p:nvPr/>
        </p:nvPicPr>
        <p:blipFill rotWithShape="1">
          <a:blip r:embed="rId3" cstate="print"/>
          <a:srcRect l="17802" t="14352" r="25058" b="15842"/>
          <a:stretch/>
        </p:blipFill>
        <p:spPr>
          <a:xfrm>
            <a:off x="7687014" y="4286356"/>
            <a:ext cx="1845623" cy="20848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743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77517"/>
            <a:ext cx="9441180" cy="972740"/>
          </a:xfrm>
        </p:spPr>
        <p:txBody>
          <a:bodyPr/>
          <a:lstStyle/>
          <a:p>
            <a:r>
              <a:rPr lang="en-US" dirty="0" smtClean="0"/>
              <a:t>Dipole Remote Handling -  Two Concepts Under Evaluation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Snagit_PPTEDD9" descr="PPTEDD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0660" y="1545634"/>
            <a:ext cx="4124266" cy="3813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Snagit_PPT9926" descr="PPT99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" y="1545635"/>
            <a:ext cx="4659562" cy="3831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884090" y="6014720"/>
            <a:ext cx="2202170" cy="5592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6661" tIns="48331" rIns="96661" bIns="48331" rtlCol="0">
            <a:spAutoFit/>
          </a:bodyPr>
          <a:lstStyle/>
          <a:p>
            <a:r>
              <a:rPr lang="en-US" dirty="0" smtClean="0"/>
              <a:t>Assembled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54423" y="5838550"/>
            <a:ext cx="4976968" cy="5592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6661" tIns="48331" rIns="96661" bIns="48331" rtlCol="0">
            <a:spAutoFit/>
          </a:bodyPr>
          <a:lstStyle/>
          <a:p>
            <a:r>
              <a:rPr lang="en-US" dirty="0" smtClean="0"/>
              <a:t>Approaches to Disassemble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0020" y="1956003"/>
            <a:ext cx="2560320" cy="787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1500" dirty="0"/>
              <a:t>Estimated yoke mass about 75 tons, estimated coil package life is 3-5 years</a:t>
            </a: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1440181" y="2743912"/>
            <a:ext cx="240029" cy="8324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440180" y="2743912"/>
            <a:ext cx="1360170" cy="9136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87328" y="4965241"/>
            <a:ext cx="3440430" cy="787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1500" dirty="0"/>
              <a:t>Both yokes likely requires active cooling estimated heat load 5 kW for dipole 1, 10 kW for dipole 2</a:t>
            </a: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V="1">
            <a:off x="3107544" y="4389120"/>
            <a:ext cx="92857" cy="5761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99490" y="1132962"/>
            <a:ext cx="3290411" cy="10177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1500" dirty="0"/>
              <a:t>CONCEPT 2</a:t>
            </a:r>
          </a:p>
          <a:p>
            <a:r>
              <a:rPr lang="en-US" sz="1500" dirty="0"/>
              <a:t>Consider tapered yoke hardware to insure intimate contact between parts to react magnetic loads.</a:t>
            </a:r>
          </a:p>
        </p:txBody>
      </p:sp>
      <p:cxnSp>
        <p:nvCxnSpPr>
          <p:cNvPr id="34" name="Straight Arrow Connector 33"/>
          <p:cNvCxnSpPr>
            <a:stCxn id="33" idx="2"/>
          </p:cNvCxnSpPr>
          <p:nvPr/>
        </p:nvCxnSpPr>
        <p:spPr>
          <a:xfrm>
            <a:off x="7844696" y="2150675"/>
            <a:ext cx="125015" cy="11818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603904" y="1045685"/>
            <a:ext cx="3117821" cy="787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6661" tIns="48331" rIns="96661" bIns="48331" rtlCol="0">
            <a:spAutoFit/>
          </a:bodyPr>
          <a:lstStyle/>
          <a:p>
            <a:r>
              <a:rPr lang="en-US" sz="1500" dirty="0"/>
              <a:t>CONCEPT 1</a:t>
            </a:r>
          </a:p>
          <a:p>
            <a:r>
              <a:rPr lang="en-US" sz="1500" dirty="0"/>
              <a:t>Consider mechanism to allow yoke halves to translate apart.  </a:t>
            </a:r>
          </a:p>
        </p:txBody>
      </p:sp>
      <p:cxnSp>
        <p:nvCxnSpPr>
          <p:cNvPr id="45" name="Straight Arrow Connector 44"/>
          <p:cNvCxnSpPr>
            <a:stCxn id="44" idx="3"/>
          </p:cNvCxnSpPr>
          <p:nvPr/>
        </p:nvCxnSpPr>
        <p:spPr>
          <a:xfrm>
            <a:off x="5721725" y="1439639"/>
            <a:ext cx="722659" cy="12254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7" idx="0"/>
          </p:cNvCxnSpPr>
          <p:nvPr/>
        </p:nvCxnSpPr>
        <p:spPr>
          <a:xfrm flipH="1" flipV="1">
            <a:off x="2120266" y="4226560"/>
            <a:ext cx="987277" cy="7386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50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0010" y="73700"/>
            <a:ext cx="9441180" cy="972745"/>
          </a:xfrm>
        </p:spPr>
        <p:txBody>
          <a:bodyPr/>
          <a:lstStyle/>
          <a:p>
            <a:r>
              <a:rPr lang="en-US" dirty="0" smtClean="0"/>
              <a:t>Design References for Fragment Separator</a:t>
            </a:r>
            <a:br>
              <a:rPr lang="en-US" dirty="0" smtClean="0"/>
            </a:br>
            <a:r>
              <a:rPr lang="en-US" dirty="0" smtClean="0"/>
              <a:t>Dipole Magnets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161" y="1189963"/>
            <a:ext cx="3408811" cy="52115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933972" y="6189734"/>
            <a:ext cx="302595" cy="55926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5236567" y="5235129"/>
            <a:ext cx="4320540" cy="928603"/>
          </a:xfrm>
          <a:prstGeom prst="rect">
            <a:avLst/>
          </a:prstGeom>
          <a:noFill/>
        </p:spPr>
        <p:txBody>
          <a:bodyPr wrap="square" lIns="96661" tIns="48331" rIns="96661" bIns="48331">
            <a:spAutoFit/>
          </a:bodyPr>
          <a:lstStyle/>
          <a:p>
            <a:pPr marL="190466" indent="-190466" defTabSz="849161" eaLnBrk="0" hangingPunct="0">
              <a:lnSpc>
                <a:spcPct val="90000"/>
              </a:lnSpc>
              <a:spcBef>
                <a:spcPts val="1275"/>
              </a:spcBef>
              <a:buSzPct val="100000"/>
            </a:pPr>
            <a:r>
              <a:rPr lang="en-US" kern="0" dirty="0" smtClean="0">
                <a:ea typeface="ＭＳ Ｐゴシック"/>
                <a:cs typeface="ＭＳ Ｐゴシック"/>
              </a:rPr>
              <a:t>NSCL – S800 Spectrograph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0691" y="3007360"/>
            <a:ext cx="3995030" cy="1944265"/>
          </a:xfrm>
          <a:prstGeom prst="rect">
            <a:avLst/>
          </a:prstGeom>
          <a:noFill/>
        </p:spPr>
        <p:txBody>
          <a:bodyPr wrap="square" lIns="96661" tIns="48331" rIns="96661" bIns="48331" rtlCol="0">
            <a:spAutoFit/>
          </a:bodyPr>
          <a:lstStyle/>
          <a:p>
            <a:r>
              <a:rPr lang="en-US" dirty="0" smtClean="0"/>
              <a:t>75 tons per dipole is similar  in size to the FRIB 30 degree dipoles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3600464" y="2519696"/>
            <a:ext cx="1920227" cy="1459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0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900" dirty="0" smtClean="0"/>
              <a:t>Outside of hot cell, radiation decreases, so we can use more conventional magnet construction techniques</a:t>
            </a:r>
            <a:endParaRPr lang="en-US" sz="19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80010" y="135276"/>
            <a:ext cx="9441180" cy="857221"/>
          </a:xfrm>
        </p:spPr>
        <p:txBody>
          <a:bodyPr/>
          <a:lstStyle/>
          <a:p>
            <a:r>
              <a:rPr lang="en-US" dirty="0" smtClean="0"/>
              <a:t>Overview Experimental Systems </a:t>
            </a:r>
            <a:br>
              <a:rPr lang="en-US" dirty="0" smtClean="0"/>
            </a:br>
            <a:r>
              <a:rPr lang="en-US" sz="2500" dirty="0"/>
              <a:t>Fragment </a:t>
            </a:r>
            <a:r>
              <a:rPr lang="en-US" sz="2500" dirty="0" smtClean="0"/>
              <a:t>Separator</a:t>
            </a:r>
            <a:endParaRPr lang="en-US" sz="2500" dirty="0"/>
          </a:p>
        </p:txBody>
      </p:sp>
      <p:sp>
        <p:nvSpPr>
          <p:cNvPr id="15364" name="Footer Placehold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Zeller, RESMM12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0410" y="2485088"/>
            <a:ext cx="6320790" cy="312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2958860" y="1699404"/>
            <a:ext cx="2173857" cy="218248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305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Horizontal cold iron triplet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2982" y="3458745"/>
            <a:ext cx="3854198" cy="277815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89420"/>
            <a:ext cx="5287273" cy="40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2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160" y="1043349"/>
            <a:ext cx="3433328" cy="3356124"/>
          </a:xfrm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Cold iron triplet on 50</a:t>
            </a:r>
            <a:r>
              <a:rPr lang="en-US" baseline="30000" dirty="0" smtClean="0">
                <a:latin typeface="Arial" pitchFamily="34" charset="0"/>
                <a:ea typeface="ＭＳ Ｐゴシック" charset="-128"/>
              </a:rPr>
              <a:t>0</a:t>
            </a:r>
            <a:r>
              <a:rPr lang="en-US" dirty="0" smtClean="0">
                <a:latin typeface="Arial" pitchFamily="34" charset="0"/>
                <a:ea typeface="ＭＳ Ｐゴシック" charset="-128"/>
              </a:rPr>
              <a:t> line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5224" y="1371601"/>
            <a:ext cx="4630588" cy="47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7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9375" y="300038"/>
            <a:ext cx="9442450" cy="519112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charset="-128"/>
              </a:rPr>
              <a:t>Experimental Nuclear Physics at MSU</a:t>
            </a:r>
          </a:p>
        </p:txBody>
      </p:sp>
      <p:sp>
        <p:nvSpPr>
          <p:cNvPr id="12293" name="Footer Placeholder 9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2292" name="Slide Number Placeholder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B791460E-A582-4F33-A937-EC1261D39DDB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grpSp>
        <p:nvGrpSpPr>
          <p:cNvPr id="14341" name="Group 7"/>
          <p:cNvGrpSpPr>
            <a:grpSpLocks/>
          </p:cNvGrpSpPr>
          <p:nvPr/>
        </p:nvGrpSpPr>
        <p:grpSpPr bwMode="auto">
          <a:xfrm>
            <a:off x="1079500" y="1109663"/>
            <a:ext cx="7473950" cy="5378450"/>
            <a:chOff x="914400" y="974725"/>
            <a:chExt cx="7341239" cy="5121275"/>
          </a:xfrm>
        </p:grpSpPr>
        <p:pic>
          <p:nvPicPr>
            <p:cNvPr id="14342" name="Picture 5" descr="W:\Files\WORK\people_banner_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33722" y="974725"/>
              <a:ext cx="7302595" cy="850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t="1617" r="240" b="1022"/>
            <a:stretch>
              <a:fillRect/>
            </a:stretch>
          </p:blipFill>
          <p:spPr bwMode="auto">
            <a:xfrm>
              <a:off x="914400" y="1820862"/>
              <a:ext cx="734123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Picture 6" descr="W:\Files\WORK\equipment_bann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3722" y="5245439"/>
              <a:ext cx="7302595" cy="850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>
          <a:xfrm>
            <a:off x="80010" y="135270"/>
            <a:ext cx="9441180" cy="857226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Cold-iron Quad Assembly [1]</a:t>
            </a:r>
            <a:b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sz="2500" dirty="0">
                <a:latin typeface="Arial" pitchFamily="34" charset="0"/>
                <a:ea typeface="ＭＳ Ｐゴシック"/>
                <a:cs typeface="ＭＳ Ｐゴシック"/>
              </a:rPr>
              <a:t>Methods are Established – A1900</a:t>
            </a:r>
            <a:endParaRPr lang="en-US" sz="300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8436" name="Picture 6" descr="triplet up0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2113280"/>
            <a:ext cx="2720340" cy="409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0030" y="1300480"/>
            <a:ext cx="3486147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r>
              <a:rPr lang="en-US" sz="2100" dirty="0">
                <a:latin typeface="Arial" pitchFamily="34" charset="0"/>
                <a:cs typeface="Arial" pitchFamily="34" charset="0"/>
              </a:rPr>
              <a:t>A1900 triplet cold assembly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0630" y="1300480"/>
            <a:ext cx="3962463" cy="771485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r>
              <a:rPr lang="en-US" sz="2100" dirty="0">
                <a:latin typeface="Arial" pitchFamily="34" charset="0"/>
                <a:cs typeface="Arial" pitchFamily="34" charset="0"/>
              </a:rPr>
              <a:t>Inserting the cold assembly into</a:t>
            </a:r>
          </a:p>
          <a:p>
            <a:r>
              <a:rPr lang="en-US" sz="2100" dirty="0">
                <a:latin typeface="Arial" pitchFamily="34" charset="0"/>
                <a:cs typeface="Arial" pitchFamily="34" charset="0"/>
              </a:rPr>
              <a:t>the helium vessel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840480" y="3820161"/>
            <a:ext cx="1747418" cy="5169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triplet on005cro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840730" y="2113281"/>
            <a:ext cx="1520190" cy="4209170"/>
          </a:xfr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21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5108"/>
            <a:ext cx="4141303" cy="3966996"/>
          </a:xfrm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50 degree dipoles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414" y="1702728"/>
            <a:ext cx="5233743" cy="43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79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5" descr="a19 dip co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010" y="1131149"/>
            <a:ext cx="4000500" cy="2761827"/>
          </a:xfrm>
        </p:spPr>
      </p:pic>
      <p:sp>
        <p:nvSpPr>
          <p:cNvPr id="19459" name="Title 2"/>
          <p:cNvSpPr>
            <a:spLocks noGrp="1"/>
          </p:cNvSpPr>
          <p:nvPr>
            <p:ph type="title"/>
          </p:nvPr>
        </p:nvSpPr>
        <p:spPr>
          <a:xfrm>
            <a:off x="80010" y="135270"/>
            <a:ext cx="9441180" cy="857226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NSCL A1900 Type Magnets</a:t>
            </a:r>
            <a:br>
              <a:rPr lang="en-US" dirty="0" smtClean="0">
                <a:latin typeface="Arial" pitchFamily="34" charset="0"/>
                <a:ea typeface="ＭＳ Ｐゴシック" charset="-128"/>
              </a:rPr>
            </a:br>
            <a:r>
              <a:rPr lang="en-US" sz="2500" dirty="0">
                <a:latin typeface="Arial" pitchFamily="34" charset="0"/>
                <a:ea typeface="ＭＳ Ｐゴシック" charset="-128"/>
              </a:rPr>
              <a:t>Fabrication Technique Established</a:t>
            </a:r>
            <a:endParaRPr lang="en-US" sz="250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9460" name="Picture 6" descr="a19 dip coil pk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0560" y="3169920"/>
            <a:ext cx="4720590" cy="325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4240532" y="1219202"/>
            <a:ext cx="1957827" cy="42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44" tIns="48322" rIns="96644" bIns="48322">
            <a:spAutoFit/>
          </a:bodyPr>
          <a:lstStyle/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Complete coil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1120140" y="4064002"/>
            <a:ext cx="1988124" cy="42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44" tIns="48322" rIns="96644" bIns="48322">
            <a:spAutoFit/>
          </a:bodyPr>
          <a:lstStyle/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Coil in bobbin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5723" y="2002287"/>
            <a:ext cx="3803554" cy="1020926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Coils free standing –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not wound on bobbin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0140" y="5120641"/>
            <a:ext cx="4380635" cy="1020926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Stainless steel tubes are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used to provide pre-load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000500" y="5445760"/>
            <a:ext cx="3600450" cy="1625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56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te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7103" y="4470401"/>
            <a:ext cx="3639235" cy="227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5"/>
          <p:cNvSpPr>
            <a:spLocks noGrp="1"/>
          </p:cNvSpPr>
          <p:nvPr>
            <p:ph idx="1"/>
          </p:nvPr>
        </p:nvSpPr>
        <p:spPr>
          <a:xfrm>
            <a:off x="80011" y="1138240"/>
            <a:ext cx="5395675" cy="5362575"/>
          </a:xfrm>
        </p:spPr>
        <p:txBody>
          <a:bodyPr/>
          <a:lstStyle/>
          <a:p>
            <a:r>
              <a:rPr lang="en-US" sz="2100" dirty="0"/>
              <a:t>Major radiation analyses are complete and support CD-2/3A</a:t>
            </a:r>
          </a:p>
          <a:p>
            <a:pPr lvl="1"/>
            <a:r>
              <a:rPr lang="en-US" sz="1900" dirty="0"/>
              <a:t>Radiation effects drive target facility design directly or </a:t>
            </a:r>
            <a:r>
              <a:rPr lang="en-US" sz="1900" dirty="0" smtClean="0"/>
              <a:t>indirectly (</a:t>
            </a:r>
            <a:r>
              <a:rPr lang="en-US" sz="1900" dirty="0" smtClean="0">
                <a:solidFill>
                  <a:srgbClr val="C00000"/>
                </a:solidFill>
              </a:rPr>
              <a:t>Ronningen</a:t>
            </a:r>
            <a:r>
              <a:rPr lang="en-US" sz="1900" dirty="0" smtClean="0"/>
              <a:t>)</a:t>
            </a:r>
            <a:endParaRPr lang="en-US" sz="1900" dirty="0"/>
          </a:p>
          <a:p>
            <a:r>
              <a:rPr lang="en-US" sz="2100" dirty="0"/>
              <a:t>Bulk shielding determined and sufficient</a:t>
            </a:r>
          </a:p>
          <a:p>
            <a:pPr lvl="1"/>
            <a:r>
              <a:rPr lang="en-US" sz="1900" dirty="0"/>
              <a:t>Ground water and soil activation, air activation</a:t>
            </a:r>
          </a:p>
          <a:p>
            <a:pPr lvl="1"/>
            <a:r>
              <a:rPr lang="en-US" sz="1900" dirty="0"/>
              <a:t>Prompt radiation from beam interaction and from non-conventional utilities</a:t>
            </a:r>
          </a:p>
          <a:p>
            <a:r>
              <a:rPr lang="en-US" sz="2100" dirty="0"/>
              <a:t>Inventory and activation analyses support system designs and hazards analysis</a:t>
            </a:r>
          </a:p>
          <a:p>
            <a:pPr lvl="1"/>
            <a:r>
              <a:rPr lang="en-US" sz="1900" dirty="0"/>
              <a:t>Inventory in cooling loops – potential releases</a:t>
            </a:r>
          </a:p>
          <a:p>
            <a:pPr lvl="1"/>
            <a:r>
              <a:rPr lang="en-US" sz="1900" dirty="0"/>
              <a:t>Activation of components</a:t>
            </a:r>
          </a:p>
          <a:p>
            <a:r>
              <a:rPr lang="en-US" sz="2100" dirty="0"/>
              <a:t>Radiation heating and damage analyses to support equipment and utility design</a:t>
            </a:r>
          </a:p>
          <a:p>
            <a:pPr lvl="1"/>
            <a:r>
              <a:rPr lang="en-US" sz="1900" dirty="0"/>
              <a:t>Magnet heating, lifetime of critical components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135276"/>
            <a:ext cx="9441180" cy="857221"/>
          </a:xfrm>
        </p:spPr>
        <p:txBody>
          <a:bodyPr/>
          <a:lstStyle/>
          <a:p>
            <a:r>
              <a:rPr lang="en-US" dirty="0" smtClean="0"/>
              <a:t>Target Facility Engineering/Design</a:t>
            </a:r>
            <a:br>
              <a:rPr lang="en-US" dirty="0" smtClean="0"/>
            </a:br>
            <a:r>
              <a:rPr lang="en-US" sz="2500" dirty="0"/>
              <a:t>CD-2/3A Path Supported by Radiation Transport Calculations</a:t>
            </a: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Zeller, RESMM12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2" name="Group 60"/>
          <p:cNvGrpSpPr/>
          <p:nvPr/>
        </p:nvGrpSpPr>
        <p:grpSpPr>
          <a:xfrm>
            <a:off x="6525742" y="2011147"/>
            <a:ext cx="2911955" cy="2590800"/>
            <a:chOff x="6340955" y="1676400"/>
            <a:chExt cx="2911954" cy="25908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1996" r="8890"/>
            <a:stretch>
              <a:fillRect/>
            </a:stretch>
          </p:blipFill>
          <p:spPr bwMode="auto">
            <a:xfrm>
              <a:off x="6340955" y="1676400"/>
              <a:ext cx="2911954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 flipH="1">
              <a:off x="8303206" y="3849333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8849868" y="3867428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8381300" y="3458078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8459394" y="3084918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8849868" y="3084918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flipH="1">
              <a:off x="8537489" y="2832070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8849868" y="3397922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8068920" y="3006667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flipH="1">
              <a:off x="7678447" y="2910321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flipH="1">
              <a:off x="8615584" y="2440815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●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flipH="1">
              <a:off x="8849869" y="2771914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●</a:t>
              </a:r>
            </a:p>
          </p:txBody>
        </p:sp>
        <p:sp>
          <p:nvSpPr>
            <p:cNvPr id="20" name="Rectangle 19"/>
            <p:cNvSpPr/>
            <p:nvPr/>
          </p:nvSpPr>
          <p:spPr>
            <a:xfrm flipH="1">
              <a:off x="8763000" y="3810000"/>
              <a:ext cx="2286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21" name="Rectangle 20"/>
            <p:cNvSpPr/>
            <p:nvPr/>
          </p:nvSpPr>
          <p:spPr>
            <a:xfrm flipH="1">
              <a:off x="7391399" y="2954179"/>
              <a:ext cx="2286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7086599" y="2895600"/>
              <a:ext cx="2286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23" name="Rectangle 22"/>
            <p:cNvSpPr/>
            <p:nvPr/>
          </p:nvSpPr>
          <p:spPr>
            <a:xfrm flipH="1">
              <a:off x="7086600" y="3276600"/>
              <a:ext cx="2286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7848599" y="2438400"/>
              <a:ext cx="2286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●</a:t>
              </a:r>
            </a:p>
          </p:txBody>
        </p:sp>
        <p:sp>
          <p:nvSpPr>
            <p:cNvPr id="25" name="Rectangle 24"/>
            <p:cNvSpPr/>
            <p:nvPr/>
          </p:nvSpPr>
          <p:spPr>
            <a:xfrm flipH="1">
              <a:off x="7467600" y="2438400"/>
              <a:ext cx="2286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●</a:t>
              </a:r>
            </a:p>
          </p:txBody>
        </p:sp>
        <p:sp>
          <p:nvSpPr>
            <p:cNvPr id="26" name="Rectangle 25"/>
            <p:cNvSpPr/>
            <p:nvPr/>
          </p:nvSpPr>
          <p:spPr>
            <a:xfrm flipH="1">
              <a:off x="8458199" y="3868579"/>
              <a:ext cx="2286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8610600" y="3404752"/>
              <a:ext cx="234286" cy="252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</a:rPr>
                <a:t>●</a:t>
              </a:r>
            </a:p>
          </p:txBody>
        </p:sp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 cstate="print"/>
          <a:srcRect l="11950" t="22728" r="57908" b="18586"/>
          <a:stretch>
            <a:fillRect/>
          </a:stretch>
        </p:blipFill>
        <p:spPr bwMode="auto">
          <a:xfrm>
            <a:off x="5440680" y="1112303"/>
            <a:ext cx="2780810" cy="17397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396609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2101" t="6586" r="16639" b="7263"/>
          <a:stretch>
            <a:fillRect/>
          </a:stretch>
        </p:blipFill>
        <p:spPr bwMode="auto">
          <a:xfrm>
            <a:off x="5607510" y="1128172"/>
            <a:ext cx="3913681" cy="415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Content Placeholder 2"/>
          <p:cNvSpPr>
            <a:spLocks noGrp="1"/>
          </p:cNvSpPr>
          <p:nvPr>
            <p:ph idx="1"/>
          </p:nvPr>
        </p:nvSpPr>
        <p:spPr>
          <a:xfrm>
            <a:off x="80011" y="1138240"/>
            <a:ext cx="6021417" cy="5362575"/>
          </a:xfrm>
        </p:spPr>
        <p:txBody>
          <a:bodyPr/>
          <a:lstStyle/>
          <a:p>
            <a:r>
              <a:rPr lang="en-US" sz="2100" dirty="0" smtClean="0"/>
              <a:t>Interfaces </a:t>
            </a:r>
            <a:r>
              <a:rPr lang="en-US" sz="2100" dirty="0"/>
              <a:t>and boundaries defined</a:t>
            </a:r>
          </a:p>
          <a:p>
            <a:pPr lvl="1"/>
            <a:r>
              <a:rPr lang="en-US" sz="1900" dirty="0"/>
              <a:t>FRIB accelerator tunnel</a:t>
            </a:r>
          </a:p>
          <a:p>
            <a:pPr lvl="1"/>
            <a:r>
              <a:rPr lang="en-US" sz="1900" dirty="0"/>
              <a:t>Existing NSCL and MSU buildings and </a:t>
            </a:r>
            <a:br>
              <a:rPr lang="en-US" sz="1900" dirty="0"/>
            </a:br>
            <a:r>
              <a:rPr lang="en-US" sz="1900" dirty="0"/>
              <a:t>infrastructure</a:t>
            </a:r>
          </a:p>
          <a:p>
            <a:pPr lvl="1"/>
            <a:r>
              <a:rPr lang="en-US" sz="1900" dirty="0"/>
              <a:t>NSCL beam distribution system</a:t>
            </a:r>
          </a:p>
          <a:p>
            <a:pPr lvl="1"/>
            <a:r>
              <a:rPr lang="en-US" sz="1900" dirty="0"/>
              <a:t>Interruption of NSCL/CCF operation during </a:t>
            </a:r>
            <a:br>
              <a:rPr lang="en-US" sz="1900" dirty="0"/>
            </a:br>
            <a:r>
              <a:rPr lang="en-US" sz="1900" dirty="0"/>
              <a:t>civil construction</a:t>
            </a:r>
          </a:p>
          <a:p>
            <a:r>
              <a:rPr lang="en-US" sz="2100" dirty="0"/>
              <a:t>Engineering/Design</a:t>
            </a:r>
          </a:p>
          <a:p>
            <a:pPr lvl="1"/>
            <a:r>
              <a:rPr lang="en-US" sz="1900" dirty="0"/>
              <a:t>Incorporates target/fragment separator system</a:t>
            </a:r>
          </a:p>
          <a:p>
            <a:pPr lvl="1"/>
            <a:r>
              <a:rPr lang="en-US" sz="1900" dirty="0"/>
              <a:t>Accommodates support systems </a:t>
            </a:r>
            <a:br>
              <a:rPr lang="en-US" sz="1900" dirty="0"/>
            </a:br>
            <a:r>
              <a:rPr lang="en-US" sz="1900" dirty="0"/>
              <a:t>(non-conventional utilities and  remote handling equipment)</a:t>
            </a:r>
          </a:p>
          <a:p>
            <a:pPr lvl="1"/>
            <a:r>
              <a:rPr lang="en-US" sz="1900" dirty="0"/>
              <a:t>Fulfills maintenance and remote-handling requirements</a:t>
            </a:r>
          </a:p>
          <a:p>
            <a:pPr lvl="1"/>
            <a:r>
              <a:rPr lang="en-US" sz="1900" dirty="0"/>
              <a:t>Provides adequate shielding</a:t>
            </a:r>
          </a:p>
          <a:p>
            <a:pPr lvl="1"/>
            <a:r>
              <a:rPr lang="en-US" sz="1900" dirty="0"/>
              <a:t>Optimized room utilization, </a:t>
            </a:r>
            <a:br>
              <a:rPr lang="en-US" sz="1900" dirty="0"/>
            </a:br>
            <a:r>
              <a:rPr lang="en-US" sz="1900" dirty="0"/>
              <a:t>verified installation path</a:t>
            </a:r>
          </a:p>
        </p:txBody>
      </p:sp>
      <p:sp>
        <p:nvSpPr>
          <p:cNvPr id="21509" name="Title 11"/>
          <p:cNvSpPr>
            <a:spLocks noGrp="1"/>
          </p:cNvSpPr>
          <p:nvPr>
            <p:ph type="title"/>
          </p:nvPr>
        </p:nvSpPr>
        <p:spPr>
          <a:xfrm>
            <a:off x="80010" y="135276"/>
            <a:ext cx="9441180" cy="857221"/>
          </a:xfrm>
        </p:spPr>
        <p:txBody>
          <a:bodyPr/>
          <a:lstStyle/>
          <a:p>
            <a:r>
              <a:rPr lang="en-US" dirty="0" smtClean="0"/>
              <a:t>Target Facility Engineering/Design</a:t>
            </a:r>
            <a:br>
              <a:rPr lang="en-US" dirty="0" smtClean="0"/>
            </a:br>
            <a:r>
              <a:rPr lang="en-US" sz="2500" dirty="0"/>
              <a:t>On Track for CD-2/3A in Spring 2012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Zeller, RESMM12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4" name="Picture 13" descr="logo_ORN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5385" y="6014074"/>
            <a:ext cx="800100" cy="4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4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876" y="1068755"/>
            <a:ext cx="7623418" cy="437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135278"/>
            <a:ext cx="9441180" cy="857221"/>
          </a:xfrm>
        </p:spPr>
        <p:txBody>
          <a:bodyPr/>
          <a:lstStyle/>
          <a:p>
            <a:r>
              <a:rPr lang="en-US" smtClean="0"/>
              <a:t>Target Facility Engineering/Design [2]</a:t>
            </a:r>
            <a:br>
              <a:rPr lang="en-US" smtClean="0"/>
            </a:br>
            <a:r>
              <a:rPr lang="en-US" sz="2500"/>
              <a:t>Supports CD-2/3A in Spring 2012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Zeller, RESMM12</a:t>
            </a:r>
            <a:endParaRPr lang="en-US"/>
          </a:p>
        </p:txBody>
      </p:sp>
      <p:sp>
        <p:nvSpPr>
          <p:cNvPr id="24" name="Content Placeholder 90"/>
          <p:cNvSpPr>
            <a:spLocks noGrp="1"/>
          </p:cNvSpPr>
          <p:nvPr>
            <p:ph idx="1"/>
          </p:nvPr>
        </p:nvSpPr>
        <p:spPr>
          <a:xfrm>
            <a:off x="80010" y="5445760"/>
            <a:ext cx="9440468" cy="892495"/>
          </a:xfrm>
        </p:spPr>
        <p:txBody>
          <a:bodyPr/>
          <a:lstStyle/>
          <a:p>
            <a:r>
              <a:rPr lang="en-US" sz="1900" dirty="0"/>
              <a:t>Optimized and engineering advanced</a:t>
            </a:r>
          </a:p>
          <a:p>
            <a:pPr lvl="1"/>
            <a:r>
              <a:rPr lang="en-US" sz="1700" dirty="0"/>
              <a:t>Layout of subterranean support areas to provide space for supporting equipment </a:t>
            </a:r>
          </a:p>
          <a:p>
            <a:pPr lvl="1"/>
            <a:r>
              <a:rPr lang="en-US" sz="1700" dirty="0"/>
              <a:t>Equipment location and ergonomics </a:t>
            </a:r>
          </a:p>
          <a:p>
            <a:pPr lvl="1"/>
            <a:r>
              <a:rPr lang="en-US" sz="1700" dirty="0"/>
              <a:t>Path for equipment installation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81010" y="1138241"/>
            <a:ext cx="1440180" cy="29057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18</a:t>
            </a:r>
            <a:r>
              <a:rPr lang="en-US" sz="1700" dirty="0">
                <a:solidFill>
                  <a:schemeClr val="bg1"/>
                </a:solidFill>
              </a:rPr>
              <a:t>-Borden</a:t>
            </a:r>
          </a:p>
        </p:txBody>
      </p:sp>
    </p:spTree>
    <p:extLst>
      <p:ext uri="{BB962C8B-B14F-4D97-AF65-F5344CB8AC3E}">
        <p14:creationId xmlns:p14="http://schemas.microsoft.com/office/powerpoint/2010/main" xmlns="" val="10203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79375" y="1138238"/>
            <a:ext cx="9440863" cy="536257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Preliminary design that supports initial operations</a:t>
            </a:r>
          </a:p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Integrated into complete target facility</a:t>
            </a:r>
          </a:p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Transition to HTS coils in future upgrades</a:t>
            </a:r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79375" y="304800"/>
            <a:ext cx="9442450" cy="5175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charset="-128"/>
              </a:rPr>
              <a:t>Conclusions</a:t>
            </a:r>
          </a:p>
        </p:txBody>
      </p:sp>
      <p:sp>
        <p:nvSpPr>
          <p:cNvPr id="10245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748297D-B762-47FA-B301-924122BC5F03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1869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9375" y="300038"/>
            <a:ext cx="9442450" cy="519112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charset="-128"/>
              </a:rPr>
              <a:t>National Research Council RISAC Report</a:t>
            </a:r>
          </a:p>
        </p:txBody>
      </p:sp>
      <p:sp>
        <p:nvSpPr>
          <p:cNvPr id="13320" name="Footer Placeholder 9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3319" name="Slide Number Placeholder 8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B7E094E3-D23D-4507-A423-49D5CCAD6B50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pic>
        <p:nvPicPr>
          <p:cNvPr id="15365" name="Picture 4" descr="Untitled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488" y="1223963"/>
            <a:ext cx="3532187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1A QB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416050"/>
            <a:ext cx="381000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1A QB-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0863" y="3446463"/>
            <a:ext cx="397827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136525" y="1295400"/>
            <a:ext cx="1985963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6" tIns="48318" rIns="96636" bIns="483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“</a:t>
            </a:r>
            <a:r>
              <a:rPr lang="en-US" sz="2000" i="1"/>
              <a:t>The committee concludes that the science addressed by a rare-isotope facility, most likely based on a heavy ion linac driver, should be a high priority for the United States</a:t>
            </a:r>
            <a:r>
              <a:rPr lang="en-US" sz="2000"/>
              <a:t>.” - NRC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9375" y="300038"/>
            <a:ext cx="9442450" cy="519112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charset="-128"/>
                <a:cs typeface="Arial" pitchFamily="34" charset="0"/>
              </a:rPr>
              <a:t>FRIB – a DOE-SC National User Facility  Enabling Scientists to Make Discoveries</a:t>
            </a:r>
            <a:endParaRPr lang="en-US" sz="3000" smtClean="0">
              <a:solidFill>
                <a:schemeClr val="tx1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4343" name="Footer Placeholder 16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4342" name="Slide Number Placeholder 15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9F2FC6C7-B142-4159-98B1-EB904B583167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1638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79475" y="1138238"/>
            <a:ext cx="8721725" cy="5362575"/>
          </a:xfrm>
        </p:spPr>
        <p:txBody>
          <a:bodyPr/>
          <a:lstStyle/>
          <a:p>
            <a:pPr marL="0" indent="0" eaLnBrk="1" hangingPunct="1">
              <a:buSzTx/>
              <a:buFont typeface="Wingdings" pitchFamily="2" charset="2"/>
              <a:buNone/>
            </a:pPr>
            <a:r>
              <a:rPr lang="en-US" smtClean="0">
                <a:latin typeface="Arial" pitchFamily="34" charset="0"/>
                <a:ea typeface="ＭＳ Ｐゴシック" charset="-128"/>
                <a:cs typeface="Arial" pitchFamily="34" charset="0"/>
              </a:rPr>
              <a:t>Properties of nucleonic matter</a:t>
            </a:r>
          </a:p>
          <a:p>
            <a:pPr lvl="1" eaLnBrk="1" hangingPunct="1">
              <a:buSzTx/>
            </a:pPr>
            <a:r>
              <a:rPr lang="en-US" sz="1900" smtClean="0">
                <a:latin typeface="Arial" pitchFamily="34" charset="0"/>
                <a:cs typeface="Arial" pitchFamily="34" charset="0"/>
              </a:rPr>
              <a:t>Classical domain of nuclear science</a:t>
            </a:r>
          </a:p>
          <a:p>
            <a:pPr lvl="1" eaLnBrk="1" hangingPunct="1">
              <a:buSzTx/>
            </a:pPr>
            <a:r>
              <a:rPr lang="en-US" sz="1900" smtClean="0">
                <a:latin typeface="Arial" pitchFamily="34" charset="0"/>
                <a:cs typeface="Arial" pitchFamily="34" charset="0"/>
              </a:rPr>
              <a:t>Many-body quantum problem: intellectual overlap to mesoscopic </a:t>
            </a:r>
            <a:br>
              <a:rPr lang="en-US" sz="1900" smtClean="0">
                <a:latin typeface="Arial" pitchFamily="34" charset="0"/>
                <a:cs typeface="Arial" pitchFamily="34" charset="0"/>
              </a:rPr>
            </a:br>
            <a:r>
              <a:rPr lang="en-US" sz="1900" smtClean="0">
                <a:latin typeface="Arial" pitchFamily="34" charset="0"/>
                <a:cs typeface="Arial" pitchFamily="34" charset="0"/>
              </a:rPr>
              <a:t>science – how to understand the world from simple building blocks</a:t>
            </a:r>
          </a:p>
          <a:p>
            <a:pPr marL="0" indent="0" eaLnBrk="1" hangingPunct="1">
              <a:buSzTx/>
              <a:buFont typeface="Wingdings" pitchFamily="2" charset="2"/>
              <a:buNone/>
            </a:pPr>
            <a:r>
              <a:rPr lang="en-US" smtClean="0">
                <a:latin typeface="Arial" pitchFamily="34" charset="0"/>
                <a:ea typeface="ＭＳ Ｐゴシック" charset="-128"/>
                <a:cs typeface="Arial" pitchFamily="34" charset="0"/>
              </a:rPr>
              <a:t>Nuclear processes in the universe</a:t>
            </a:r>
          </a:p>
          <a:p>
            <a:pPr lvl="1" eaLnBrk="1" hangingPunct="1">
              <a:buSzTx/>
            </a:pPr>
            <a:r>
              <a:rPr lang="en-US" sz="1900" smtClean="0">
                <a:latin typeface="Arial" pitchFamily="34" charset="0"/>
                <a:cs typeface="Arial" pitchFamily="34" charset="0"/>
              </a:rPr>
              <a:t>Energy generation in stars, (explosive) nucleo-synthesis</a:t>
            </a:r>
          </a:p>
          <a:p>
            <a:pPr lvl="1" eaLnBrk="1" hangingPunct="1">
              <a:buSzTx/>
            </a:pPr>
            <a:r>
              <a:rPr lang="en-US" sz="1900" smtClean="0">
                <a:latin typeface="Arial" pitchFamily="34" charset="0"/>
                <a:cs typeface="Arial" pitchFamily="34" charset="0"/>
              </a:rPr>
              <a:t>Properties of neutron stars, </a:t>
            </a:r>
            <a:br>
              <a:rPr lang="en-US" sz="1900" smtClean="0">
                <a:latin typeface="Arial" pitchFamily="34" charset="0"/>
                <a:cs typeface="Arial" pitchFamily="34" charset="0"/>
              </a:rPr>
            </a:br>
            <a:r>
              <a:rPr lang="en-US" sz="1900" smtClean="0">
                <a:latin typeface="Arial" pitchFamily="34" charset="0"/>
                <a:cs typeface="Arial" pitchFamily="34" charset="0"/>
              </a:rPr>
              <a:t>EOS of asymmetric nuclear matter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mtClean="0">
                <a:latin typeface="Arial" pitchFamily="34" charset="0"/>
                <a:ea typeface="ＭＳ Ｐゴシック" charset="-128"/>
                <a:cs typeface="Arial" pitchFamily="34" charset="0"/>
              </a:rPr>
              <a:t>Tests of fundamental symmetries</a:t>
            </a:r>
            <a:endParaRPr lang="en-US" sz="250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lvl="1" eaLnBrk="1" hangingPunct="1">
              <a:buSzTx/>
            </a:pPr>
            <a:r>
              <a:rPr lang="en-US" sz="1900" smtClean="0">
                <a:latin typeface="Arial" pitchFamily="34" charset="0"/>
                <a:cs typeface="Arial" pitchFamily="34" charset="0"/>
              </a:rPr>
              <a:t>Effects of symmetry violations are </a:t>
            </a:r>
            <a:br>
              <a:rPr lang="en-US" sz="1900" smtClean="0">
                <a:latin typeface="Arial" pitchFamily="34" charset="0"/>
                <a:cs typeface="Arial" pitchFamily="34" charset="0"/>
              </a:rPr>
            </a:br>
            <a:r>
              <a:rPr lang="en-US" sz="1900" smtClean="0">
                <a:latin typeface="Arial" pitchFamily="34" charset="0"/>
                <a:cs typeface="Arial" pitchFamily="34" charset="0"/>
              </a:rPr>
              <a:t>amplified in certain nuclei</a:t>
            </a:r>
            <a:endParaRPr lang="en-US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mtClean="0">
                <a:latin typeface="Arial" pitchFamily="34" charset="0"/>
                <a:ea typeface="ＭＳ Ｐゴシック" charset="-128"/>
                <a:cs typeface="Arial" pitchFamily="34" charset="0"/>
              </a:rPr>
              <a:t>Societal applications and benefits</a:t>
            </a:r>
          </a:p>
          <a:p>
            <a:pPr lvl="1" eaLnBrk="1" hangingPunct="1">
              <a:buSzTx/>
            </a:pPr>
            <a:r>
              <a:rPr lang="en-US" sz="1900" smtClean="0">
                <a:latin typeface="Arial" pitchFamily="34" charset="0"/>
                <a:cs typeface="Arial" pitchFamily="34" charset="0"/>
              </a:rPr>
              <a:t>Bio-medicine, energy, material </a:t>
            </a:r>
            <a:br>
              <a:rPr lang="en-US" sz="1900" smtClean="0">
                <a:latin typeface="Arial" pitchFamily="34" charset="0"/>
                <a:cs typeface="Arial" pitchFamily="34" charset="0"/>
              </a:rPr>
            </a:br>
            <a:r>
              <a:rPr lang="en-US" sz="1900" smtClean="0">
                <a:latin typeface="Arial" pitchFamily="34" charset="0"/>
                <a:cs typeface="Arial" pitchFamily="34" charset="0"/>
              </a:rPr>
              <a:t>sciences, national security</a:t>
            </a:r>
          </a:p>
        </p:txBody>
      </p:sp>
      <p:grpSp>
        <p:nvGrpSpPr>
          <p:cNvPr id="16390" name="Group 4"/>
          <p:cNvGrpSpPr>
            <a:grpSpLocks/>
          </p:cNvGrpSpPr>
          <p:nvPr/>
        </p:nvGrpSpPr>
        <p:grpSpPr bwMode="auto">
          <a:xfrm>
            <a:off x="160338" y="1328738"/>
            <a:ext cx="639762" cy="4321175"/>
            <a:chOff x="96" y="709"/>
            <a:chExt cx="384" cy="2552"/>
          </a:xfrm>
        </p:grpSpPr>
        <p:pic>
          <p:nvPicPr>
            <p:cNvPr id="16392" name="Picture 5" descr="Isotop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2882"/>
              <a:ext cx="384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3" name="Picture 6" descr="Symmetri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" y="2261"/>
              <a:ext cx="384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4" name="Picture 7" descr="Astrophysic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" y="1440"/>
              <a:ext cx="38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5" name="Picture 8" descr="Nuclei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709"/>
              <a:ext cx="384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391" name="Picture 10" descr="visiongraphic"/>
          <p:cNvPicPr>
            <a:picLocks noChangeAspect="1" noChangeArrowheads="1"/>
          </p:cNvPicPr>
          <p:nvPr/>
        </p:nvPicPr>
        <p:blipFill>
          <a:blip r:embed="rId7" cstate="print"/>
          <a:srcRect t="2234" r="4372"/>
          <a:stretch>
            <a:fillRect/>
          </a:stretch>
        </p:blipFill>
        <p:spPr bwMode="auto">
          <a:xfrm>
            <a:off x="5761038" y="3590925"/>
            <a:ext cx="3411537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FRIB_layout_option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88216"/>
            <a:ext cx="86868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le 2"/>
          <p:cNvSpPr>
            <a:spLocks noGrp="1"/>
          </p:cNvSpPr>
          <p:nvPr>
            <p:ph type="title"/>
          </p:nvPr>
        </p:nvSpPr>
        <p:spPr>
          <a:xfrm>
            <a:off x="79375" y="306388"/>
            <a:ext cx="9442450" cy="508000"/>
          </a:xfrm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charset="-128"/>
              </a:rPr>
              <a:t>Major Configuration Alternatives Considered</a:t>
            </a:r>
          </a:p>
        </p:txBody>
      </p:sp>
      <p:sp>
        <p:nvSpPr>
          <p:cNvPr id="29702" name="Footer Placeholder 8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604C5434-17D8-44C4-AD8F-6F6669039FA8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79375" y="4428877"/>
            <a:ext cx="9521825" cy="2071936"/>
          </a:xfrm>
          <a:prstGeom prst="rect">
            <a:avLst/>
          </a:prstGeom>
        </p:spPr>
        <p:txBody>
          <a:bodyPr lIns="91432" tIns="45716" rIns="91432" bIns="45716"/>
          <a:lstStyle/>
          <a:p>
            <a:pPr defTabSz="850824" eaLnBrk="0" hangingPunct="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r>
              <a:rPr lang="en-US" sz="1400" b="1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All configurations meet requirements: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ＭＳ Ｐゴシック" charset="-128"/>
              </a:rPr>
              <a:t>≥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4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200 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MeV/u, </a:t>
            </a:r>
            <a:r>
              <a:rPr lang="en-US" sz="14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400 kW for all ions; fast, stopped, reaccelerated beams; support infrastructure; space for 100 users at a time; world-class science program at start of 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operations</a:t>
            </a:r>
          </a:p>
          <a:p>
            <a:pPr defTabSz="850824" eaLnBrk="0" hangingPunct="0">
              <a:lnSpc>
                <a:spcPct val="90000"/>
              </a:lnSpc>
              <a:spcBef>
                <a:spcPts val="800"/>
              </a:spcBef>
              <a:buSzPct val="100000"/>
              <a:defRPr/>
            </a:pPr>
            <a:r>
              <a:rPr lang="en-US" sz="1400" b="1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Future upgrade options for all configurations: 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Space to double experimental area; ISOL addition; Light-ion injector addition; multi-user option addition</a:t>
            </a:r>
            <a:endParaRPr lang="en-US" sz="1400" b="1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190483" indent="-190483" defTabSz="850824" eaLnBrk="0" hangingPunct="0">
              <a:lnSpc>
                <a:spcPct val="90000"/>
              </a:lnSpc>
              <a:spcBef>
                <a:spcPts val="800"/>
              </a:spcBef>
              <a:buSzPct val="100000"/>
              <a:defRPr/>
            </a:pPr>
            <a:r>
              <a:rPr lang="en-US" sz="1400" b="1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Future energy upgrade options</a:t>
            </a:r>
            <a:r>
              <a:rPr lang="en-US" sz="1400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		</a:t>
            </a:r>
          </a:p>
          <a:p>
            <a:pPr marL="190483" indent="-190483" defTabSz="850824" eaLnBrk="0" hangingPunct="0">
              <a:lnSpc>
                <a:spcPct val="90000"/>
              </a:lnSpc>
              <a:spcBef>
                <a:spcPts val="800"/>
              </a:spcBef>
              <a:buSzPct val="100000"/>
              <a:defRPr/>
            </a:pP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ＭＳ Ｐゴシック" charset="-128"/>
              </a:rPr>
              <a:t>≥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	400 </a:t>
            </a:r>
            <a:r>
              <a:rPr lang="en-US" sz="14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MeV/u for all 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ions with 	</a:t>
            </a:r>
            <a:r>
              <a:rPr lang="en-US" sz="14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	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ＭＳ Ｐゴシック" charset="-128"/>
              </a:rPr>
              <a:t> ≥</a:t>
            </a:r>
            <a:r>
              <a:rPr lang="en-US" sz="1400" kern="0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4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400 MeV/u for all 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ions with</a:t>
            </a:r>
            <a:r>
              <a:rPr lang="en-US" sz="14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		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ＭＳ Ｐゴシック" charset="-128"/>
              </a:rPr>
              <a:t>≥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400 </a:t>
            </a:r>
            <a:r>
              <a:rPr lang="en-US" sz="14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MeV/u for all 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ions with</a:t>
            </a:r>
            <a:b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baseline </a:t>
            </a:r>
            <a:r>
              <a:rPr lang="en-US" sz="1400" kern="0" dirty="0" smtClean="0">
                <a:solidFill>
                  <a:srgbClr val="064308"/>
                </a:solidFill>
                <a:latin typeface="Symbol" pitchFamily="18" charset="2"/>
                <a:ea typeface="ＭＳ Ｐゴシック" pitchFamily="-65" charset="-128"/>
                <a:cs typeface="ＭＳ Ｐゴシック" pitchFamily="-65" charset="-128"/>
              </a:rPr>
              <a:t>l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/2 </a:t>
            </a:r>
            <a:r>
              <a:rPr lang="en-US" sz="14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cryomodules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		 baseline </a:t>
            </a:r>
            <a:r>
              <a:rPr lang="en-US" sz="1400" kern="0" dirty="0" smtClean="0">
                <a:solidFill>
                  <a:srgbClr val="064308"/>
                </a:solidFill>
                <a:latin typeface="Symbol" pitchFamily="18" charset="2"/>
                <a:ea typeface="ＭＳ Ｐゴシック" pitchFamily="-65" charset="-128"/>
                <a:cs typeface="ＭＳ Ｐゴシック" pitchFamily="-65" charset="-128"/>
              </a:rPr>
              <a:t>l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/2 </a:t>
            </a:r>
            <a:r>
              <a:rPr lang="en-US" sz="14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cryomodules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		 high-performance </a:t>
            </a:r>
            <a:r>
              <a:rPr lang="en-US" sz="14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cryomodules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								 (35% gradient increase over </a:t>
            </a:r>
            <a:b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								 baseline </a:t>
            </a:r>
            <a:r>
              <a:rPr lang="en-US" sz="1400" kern="0" dirty="0" err="1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cryomodules</a:t>
            </a: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)</a:t>
            </a:r>
            <a:b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								</a:t>
            </a:r>
            <a:endParaRPr lang="en-US" sz="23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4004" y="762001"/>
            <a:ext cx="3159807" cy="369316"/>
          </a:xfrm>
          <a:prstGeom prst="rect">
            <a:avLst/>
          </a:prstGeom>
          <a:solidFill>
            <a:srgbClr val="FFFF99">
              <a:alpha val="74902"/>
            </a:srgbClr>
          </a:solidFill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+mj-lt"/>
                <a:ea typeface="ヒラギノ角ゴ Pro W3" charset="-128"/>
                <a:cs typeface="+mn-cs"/>
                <a:sym typeface="Wingdings"/>
              </a:rPr>
              <a:t>    =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ヒラギノ角ゴ Pro W3" charset="-128"/>
                <a:cs typeface="+mn-cs"/>
              </a:rPr>
              <a:t>chosen       </a:t>
            </a:r>
            <a:r>
              <a:rPr lang="en-US" sz="1800" dirty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n-cs"/>
                <a:sym typeface="Wingdings"/>
              </a:rPr>
              <a:t>= not </a:t>
            </a:r>
            <a:r>
              <a:rPr lang="en-US" sz="1800" dirty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n-cs"/>
              </a:rPr>
              <a:t>chosen</a:t>
            </a:r>
            <a:endParaRPr lang="en-US" sz="1800" dirty="0">
              <a:solidFill>
                <a:schemeClr val="tx1"/>
              </a:solidFill>
              <a:latin typeface="+mj-lt"/>
              <a:ea typeface="ヒラギノ角ゴ Pro W3" charset="-128"/>
              <a:cs typeface="+mn-cs"/>
            </a:endParaRPr>
          </a:p>
        </p:txBody>
      </p:sp>
      <p:pic>
        <p:nvPicPr>
          <p:cNvPr id="10" name="Picture 24" descr="ppt_check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5129" y="849314"/>
            <a:ext cx="1984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5" descr="ppt_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991" y="860399"/>
            <a:ext cx="1587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5" descr="ppt_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7590" y="1283947"/>
            <a:ext cx="1587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5" descr="ppt_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140" y="1283946"/>
            <a:ext cx="15875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1"/>
          <p:cNvSpPr txBox="1">
            <a:spLocks/>
          </p:cNvSpPr>
          <p:nvPr/>
        </p:nvSpPr>
        <p:spPr>
          <a:xfrm>
            <a:off x="7152198" y="1512066"/>
            <a:ext cx="2449002" cy="833560"/>
          </a:xfrm>
          <a:prstGeom prst="rect">
            <a:avLst/>
          </a:prstGeom>
        </p:spPr>
        <p:txBody>
          <a:bodyPr lIns="91432" tIns="45716" rIns="91432" bIns="45716"/>
          <a:lstStyle/>
          <a:p>
            <a:pPr defTabSz="850824" eaLnBrk="0" hangingPunct="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Lowest cost configuration that meets requirements. Also maintains future upgrade options.</a:t>
            </a:r>
            <a:endParaRPr lang="en-US" sz="14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8" name="Picture 24" descr="ppt_check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297" y="1287960"/>
            <a:ext cx="1984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1"/>
          <p:cNvSpPr txBox="1">
            <a:spLocks/>
          </p:cNvSpPr>
          <p:nvPr/>
        </p:nvSpPr>
        <p:spPr>
          <a:xfrm>
            <a:off x="112508" y="1240482"/>
            <a:ext cx="9521825" cy="530709"/>
          </a:xfrm>
          <a:prstGeom prst="rect">
            <a:avLst/>
          </a:prstGeom>
        </p:spPr>
        <p:txBody>
          <a:bodyPr lIns="91432" tIns="45716" rIns="91432" bIns="45716"/>
          <a:lstStyle/>
          <a:p>
            <a:pPr marL="190483" indent="-190483" defTabSz="850824" eaLnBrk="0" hangingPunct="0">
              <a:lnSpc>
                <a:spcPct val="90000"/>
              </a:lnSpc>
              <a:spcBef>
                <a:spcPts val="800"/>
              </a:spcBef>
              <a:buSzPct val="100000"/>
              <a:defRPr/>
            </a:pPr>
            <a:r>
              <a:rPr lang="en-US" sz="1400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	Straight configuration		    Folded configuration		       Double-folded configuration</a:t>
            </a:r>
            <a:endParaRPr lang="en-US" sz="23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80917"/>
            <a:ext cx="9591199" cy="958314"/>
          </a:xfrm>
        </p:spPr>
        <p:txBody>
          <a:bodyPr/>
          <a:lstStyle/>
          <a:p>
            <a:r>
              <a:rPr lang="en-US" sz="3300" dirty="0"/>
              <a:t>Civil Design Complete &amp; Integrated with Technical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118" y="1158240"/>
            <a:ext cx="7720965" cy="526288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801100" y="6780213"/>
            <a:ext cx="800100" cy="388937"/>
          </a:xfrm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10"/>
          </p:nvPr>
        </p:nvSpPr>
        <p:spPr>
          <a:xfrm>
            <a:off x="4347744" y="6780213"/>
            <a:ext cx="4453387" cy="388937"/>
          </a:xfrm>
        </p:spPr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0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/>
          <a:srcRect t="932"/>
          <a:stretch>
            <a:fillRect/>
          </a:stretch>
        </p:blipFill>
        <p:spPr bwMode="auto">
          <a:xfrm>
            <a:off x="122238" y="1138238"/>
            <a:ext cx="9356725" cy="4316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9375" y="4876800"/>
            <a:ext cx="9442450" cy="1624013"/>
          </a:xfrm>
        </p:spPr>
        <p:txBody>
          <a:bodyPr/>
          <a:lstStyle/>
          <a:p>
            <a:pPr marL="181224" indent="-181224" defTabSz="854101">
              <a:lnSpc>
                <a:spcPct val="95000"/>
              </a:lnSpc>
              <a:spcBef>
                <a:spcPts val="634"/>
              </a:spcBef>
              <a:buFontTx/>
              <a:buChar char="•"/>
              <a:defRPr/>
            </a:pPr>
            <a:endParaRPr lang="en-US" sz="2100" smtClean="0">
              <a:ea typeface="ヒラギノ角ゴ Pro W3"/>
              <a:cs typeface="ヒラギノ角ゴ Pro W3"/>
            </a:endParaRPr>
          </a:p>
          <a:p>
            <a:pPr marL="181224" indent="-181224" defTabSz="854101">
              <a:lnSpc>
                <a:spcPct val="95000"/>
              </a:lnSpc>
              <a:spcBef>
                <a:spcPts val="634"/>
              </a:spcBef>
              <a:buFontTx/>
              <a:buChar char="•"/>
              <a:defRPr/>
            </a:pPr>
            <a:r>
              <a:rPr lang="en-US" sz="2100" smtClean="0">
                <a:ea typeface="ヒラギノ角ゴ Pro W3"/>
                <a:cs typeface="ヒラギノ角ゴ Pro W3"/>
              </a:rPr>
              <a:t>Collaborations form early while FRIB is being constructed</a:t>
            </a:r>
          </a:p>
          <a:p>
            <a:pPr marL="181224" indent="-181224" defTabSz="854101">
              <a:lnSpc>
                <a:spcPct val="95000"/>
              </a:lnSpc>
              <a:spcBef>
                <a:spcPts val="634"/>
              </a:spcBef>
              <a:buFontTx/>
              <a:buChar char="•"/>
              <a:defRPr/>
            </a:pPr>
            <a:r>
              <a:rPr lang="en-US" sz="2100" smtClean="0">
                <a:ea typeface="ヒラギノ角ゴ Pro W3"/>
                <a:cs typeface="ヒラギノ角ゴ Pro W3"/>
              </a:rPr>
              <a:t>Post-production elements commissioned before FRIB driver linac complete</a:t>
            </a:r>
          </a:p>
          <a:p>
            <a:pPr marL="181224" indent="-181224" defTabSz="854101">
              <a:lnSpc>
                <a:spcPct val="95000"/>
              </a:lnSpc>
              <a:spcBef>
                <a:spcPts val="634"/>
              </a:spcBef>
              <a:buFontTx/>
              <a:buChar char="•"/>
              <a:defRPr/>
            </a:pPr>
            <a:r>
              <a:rPr lang="en-US" sz="2100" smtClean="0">
                <a:ea typeface="ヒラギノ角ゴ Pro W3"/>
                <a:cs typeface="ヒラギノ角ゴ Pro W3"/>
              </a:rPr>
              <a:t>Ensures world-class scientific research program at start of FRIB operation</a:t>
            </a:r>
          </a:p>
          <a:p>
            <a:pPr marL="191309" indent="-191309" defTabSz="850821" eaLnBrk="1" hangingPunct="1">
              <a:spcBef>
                <a:spcPts val="1269"/>
              </a:spcBef>
              <a:defRPr/>
            </a:pPr>
            <a:endParaRPr lang="en-US" sz="2100" dirty="0"/>
          </a:p>
        </p:txBody>
      </p:sp>
      <p:sp>
        <p:nvSpPr>
          <p:cNvPr id="19460" name="Title 3"/>
          <p:cNvSpPr>
            <a:spLocks noGrp="1"/>
          </p:cNvSpPr>
          <p:nvPr>
            <p:ph type="title"/>
          </p:nvPr>
        </p:nvSpPr>
        <p:spPr>
          <a:xfrm>
            <a:off x="79375" y="77788"/>
            <a:ext cx="9442450" cy="97155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charset="-128"/>
              </a:rPr>
              <a:t>Early Science Opportunities with Fast, Stopped, and Reaccelerated Beams</a:t>
            </a:r>
          </a:p>
        </p:txBody>
      </p:sp>
      <p:sp>
        <p:nvSpPr>
          <p:cNvPr id="17414" name="Footer Placeholder 8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Zeller, RESMM12</a:t>
            </a:r>
            <a:endParaRPr lang="en-US"/>
          </a:p>
        </p:txBody>
      </p:sp>
      <p:sp>
        <p:nvSpPr>
          <p:cNvPr id="17413" name="Slide Number Placeholder 7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2D2913FF-5A20-4EAE-85F6-A798B3FA8FC6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C78B7E80CBDD47A6A1B309D40DF4B0" ma:contentTypeVersion="1" ma:contentTypeDescription="Create a new document." ma:contentTypeScope="" ma:versionID="c8a09a718b3390fe44767e3a56664a1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c000ce4eed76f003e17ea86eb6185b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52AEC3-AAFF-4654-AF04-23F52A4405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2029BB0-29CA-45AD-BD7E-93F22EAFD73C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31B2457-E0BB-4991-8462-EECB0CA32948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18740</TotalTime>
  <Pages>23</Pages>
  <Words>2103</Words>
  <Application>Microsoft Office PowerPoint</Application>
  <PresentationFormat>Custom</PresentationFormat>
  <Paragraphs>459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ＭＳ Ｐゴシック</vt:lpstr>
      <vt:lpstr>Wingdings</vt:lpstr>
      <vt:lpstr>Helvetica</vt:lpstr>
      <vt:lpstr>ヒラギノ角ゴ Pro W3</vt:lpstr>
      <vt:lpstr>Symbol</vt:lpstr>
      <vt:lpstr>ZapfDingbats</vt:lpstr>
      <vt:lpstr>Lucida Grande</vt:lpstr>
      <vt:lpstr>Calibri</vt:lpstr>
      <vt:lpstr>1_FRIB2</vt:lpstr>
      <vt:lpstr>Superconducting Magnets for the FRIB Fragment Separator</vt:lpstr>
      <vt:lpstr>Outline</vt:lpstr>
      <vt:lpstr>Michigan State University 57,000 people; 36 sq mi; $1.8B annual revenue; 552 buildings</vt:lpstr>
      <vt:lpstr>Experimental Nuclear Physics at MSU</vt:lpstr>
      <vt:lpstr>National Research Council RISAC Report</vt:lpstr>
      <vt:lpstr>FRIB – a DOE-SC National User Facility  Enabling Scientists to Make Discoveries</vt:lpstr>
      <vt:lpstr>Major Configuration Alternatives Considered</vt:lpstr>
      <vt:lpstr>Civil Design Complete &amp; Integrated with Technical Systems</vt:lpstr>
      <vt:lpstr>Early Science Opportunities with Fast, Stopped, and Reaccelerated Beams</vt:lpstr>
      <vt:lpstr>CD-4 Performance Parameters</vt:lpstr>
      <vt:lpstr>Upgrade Options for Preferred Alternative</vt:lpstr>
      <vt:lpstr>Target Facility Alternative Chosen</vt:lpstr>
      <vt:lpstr>Preseparator Beam Optics Design Optimization for Maximum Science</vt:lpstr>
      <vt:lpstr>Preseparator Beam Optics Versatile Design Supports Multiple Operational Modes</vt:lpstr>
      <vt:lpstr>Overview Experimental Systems  Fragment Separator</vt:lpstr>
      <vt:lpstr>Carbon Disk / Heat Exchanger Approach</vt:lpstr>
      <vt:lpstr>Target Assembly </vt:lpstr>
      <vt:lpstr>Target Assembly</vt:lpstr>
      <vt:lpstr>Overview Experimental Systems [1] Target Facility T.4.02/T.4.04</vt:lpstr>
      <vt:lpstr>Beam dump </vt:lpstr>
      <vt:lpstr>RH Considered in Component Design Example: Beam Dump</vt:lpstr>
      <vt:lpstr>Remote Handling Concept Defined   Example: Beam Dump</vt:lpstr>
      <vt:lpstr>Fragment Separator Component Overview Magnets to be Designed and Built</vt:lpstr>
      <vt:lpstr>Assumptions</vt:lpstr>
      <vt:lpstr>Fragment Separator Magnet Design Process</vt:lpstr>
      <vt:lpstr>Warm iron quad (half)</vt:lpstr>
      <vt:lpstr>Warm iron quad(2)</vt:lpstr>
      <vt:lpstr>30 degree dipole</vt:lpstr>
      <vt:lpstr>30 degree dipole(2)</vt:lpstr>
      <vt:lpstr>Radiation resistant hex-oct</vt:lpstr>
      <vt:lpstr>Fragment Separator Mechanical Design  </vt:lpstr>
      <vt:lpstr>SC Magnet Remote Handling – Two Concepts Under Evaluation</vt:lpstr>
      <vt:lpstr>Mounts  Passive Precision Kinematic Mount Approach Adopted</vt:lpstr>
      <vt:lpstr>30 Degree Dipoles </vt:lpstr>
      <vt:lpstr>Dipole Remote Handling -  Two Concepts Under Evaluation </vt:lpstr>
      <vt:lpstr>Design References for Fragment Separator Dipole Magnets</vt:lpstr>
      <vt:lpstr>Overview Experimental Systems  Fragment Separator</vt:lpstr>
      <vt:lpstr>Horizontal cold iron triplet</vt:lpstr>
      <vt:lpstr>Cold iron triplet on 500 line</vt:lpstr>
      <vt:lpstr>Cold-iron Quad Assembly [1] Methods are Established – A1900</vt:lpstr>
      <vt:lpstr>50 degree dipoles</vt:lpstr>
      <vt:lpstr>NSCL A1900 Type Magnets Fabrication Technique Established</vt:lpstr>
      <vt:lpstr>Target Facility Engineering/Design CD-2/3A Path Supported by Radiation Transport Calculations</vt:lpstr>
      <vt:lpstr>Target Facility Engineering/Design On Track for CD-2/3A in Spring 2012</vt:lpstr>
      <vt:lpstr>Target Facility Engineering/Design [2] Supports CD-2/3A in Spring 2012</vt:lpstr>
      <vt:lpstr>Conclusions</vt:lpstr>
    </vt:vector>
  </TitlesOfParts>
  <Company>MSU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Project Overview</dc:title>
  <dc:creator>Glasmacher</dc:creator>
  <cp:lastModifiedBy>zeller</cp:lastModifiedBy>
  <cp:revision>1473</cp:revision>
  <cp:lastPrinted>2003-05-09T03:33:16Z</cp:lastPrinted>
  <dcterms:created xsi:type="dcterms:W3CDTF">2010-06-01T01:07:49Z</dcterms:created>
  <dcterms:modified xsi:type="dcterms:W3CDTF">2012-02-13T17:10:57Z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0x01010002C78B7E80CBDD47A6A1B309D40DF4B0</vt:lpwstr>
  </property>
  <property fmtid="{D5CDD505-2E9C-101B-9397-08002B2CF9AE}" pid="3" name="ContentType">
    <vt:lpwstr>Document</vt:lpwstr>
  </property>
</Properties>
</file>