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3" r:id="rId3"/>
    <p:sldId id="342" r:id="rId4"/>
    <p:sldId id="339" r:id="rId5"/>
    <p:sldId id="345" r:id="rId6"/>
    <p:sldId id="346" r:id="rId7"/>
    <p:sldId id="348" r:id="rId8"/>
    <p:sldId id="358" r:id="rId9"/>
    <p:sldId id="359" r:id="rId10"/>
    <p:sldId id="360" r:id="rId11"/>
    <p:sldId id="366" r:id="rId12"/>
    <p:sldId id="349" r:id="rId13"/>
    <p:sldId id="355" r:id="rId14"/>
    <p:sldId id="347" r:id="rId15"/>
    <p:sldId id="353" r:id="rId16"/>
    <p:sldId id="350" r:id="rId17"/>
    <p:sldId id="362" r:id="rId18"/>
    <p:sldId id="351" r:id="rId19"/>
    <p:sldId id="361" r:id="rId20"/>
    <p:sldId id="363" r:id="rId21"/>
    <p:sldId id="367" r:id="rId22"/>
    <p:sldId id="354" r:id="rId23"/>
  </p:sldIdLst>
  <p:sldSz cx="9144000" cy="6858000" type="screen4x3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3366FF"/>
    <a:srgbClr val="DDDDDD"/>
    <a:srgbClr val="EAEAEA"/>
    <a:srgbClr val="EF9595"/>
    <a:srgbClr val="FF0066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0" autoAdjust="0"/>
    <p:restoredTop sz="99885" autoAdjust="0"/>
  </p:normalViewPr>
  <p:slideViewPr>
    <p:cSldViewPr snapToObjects="1">
      <p:cViewPr>
        <p:scale>
          <a:sx n="100" d="100"/>
          <a:sy n="100" d="100"/>
        </p:scale>
        <p:origin x="-10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-3366" y="-96"/>
      </p:cViewPr>
      <p:guideLst>
        <p:guide orient="horz" pos="3131"/>
        <p:guide pos="214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t" anchorCtr="0" compatLnSpc="1">
            <a:prstTxWarp prst="textNoShape">
              <a:avLst/>
            </a:prstTxWarp>
          </a:bodyPr>
          <a:lstStyle>
            <a:lvl1pPr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737" y="0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t" anchorCtr="0" compatLnSpc="1">
            <a:prstTxWarp prst="textNoShape">
              <a:avLst/>
            </a:prstTxWarp>
          </a:bodyPr>
          <a:lstStyle>
            <a:lvl1pPr algn="r"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466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b" anchorCtr="0" compatLnSpc="1">
            <a:prstTxWarp prst="textNoShape">
              <a:avLst/>
            </a:prstTxWarp>
          </a:bodyPr>
          <a:lstStyle>
            <a:lvl1pPr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737" y="9445466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b" anchorCtr="0" compatLnSpc="1">
            <a:prstTxWarp prst="textNoShape">
              <a:avLst/>
            </a:prstTxWarp>
          </a:bodyPr>
          <a:lstStyle>
            <a:lvl1pPr algn="r" defTabSz="911589">
              <a:defRPr sz="1200"/>
            </a:lvl1pPr>
          </a:lstStyle>
          <a:p>
            <a:pPr>
              <a:defRPr/>
            </a:pPr>
            <a:r>
              <a:rPr lang="en-GB" dirty="0" smtClean="0"/>
              <a:t>Page </a:t>
            </a:r>
            <a:fld id="{9E6AC7C7-E8D4-4859-A214-E12E01417EB0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 of 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70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t" anchorCtr="0" compatLnSpc="1">
            <a:prstTxWarp prst="textNoShape">
              <a:avLst/>
            </a:prstTxWarp>
          </a:bodyPr>
          <a:lstStyle>
            <a:lvl1pPr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737" y="0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t" anchorCtr="0" compatLnSpc="1">
            <a:prstTxWarp prst="textNoShape">
              <a:avLst/>
            </a:prstTxWarp>
          </a:bodyPr>
          <a:lstStyle>
            <a:lvl1pPr algn="r"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686" y="4724322"/>
            <a:ext cx="4993004" cy="447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466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b" anchorCtr="0" compatLnSpc="1">
            <a:prstTxWarp prst="textNoShape">
              <a:avLst/>
            </a:prstTxWarp>
          </a:bodyPr>
          <a:lstStyle>
            <a:lvl1pPr defTabSz="91158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737" y="9445466"/>
            <a:ext cx="295163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48" tIns="45872" rIns="91748" bIns="45872" numCol="1" anchor="b" anchorCtr="0" compatLnSpc="1">
            <a:prstTxWarp prst="textNoShape">
              <a:avLst/>
            </a:prstTxWarp>
          </a:bodyPr>
          <a:lstStyle>
            <a:lvl1pPr algn="r" defTabSz="911589">
              <a:defRPr sz="1200"/>
            </a:lvl1pPr>
          </a:lstStyle>
          <a:p>
            <a:pPr>
              <a:defRPr/>
            </a:pPr>
            <a:fld id="{1379D0BD-CBBC-4C3E-9BC7-55EEB2F063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78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9D0BD-CBBC-4C3E-9BC7-55EEB2F0635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3E76E-70C6-4756-A1A9-64832D2E19EE}" type="slidenum">
              <a:rPr lang="en-GB"/>
              <a:pPr/>
              <a:t>13</a:t>
            </a:fld>
            <a:endParaRPr lang="en-GB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3 bars and monitor chamber, as well as holding the window vertically, also provide a reaction to resist the force on the window due to the pressure difference across it.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34EA-A7BC-465F-BBBA-9406337F532F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T2K Beam Window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4F1B9-19EF-4D9F-80AF-7CCAD4E1F99F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1A4A-65D4-4561-B053-1B9887646D82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CI_PPT_temp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2F8F-EB66-48FB-A33A-F01D852A316F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7EA4-5A09-4D2D-AB6C-1400DC9AC9FE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D836-A934-4625-B2FB-493A8CF94530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7CDA-51E9-4ABB-AE54-C0FE9F5586C8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FCE1-AED1-48D7-BFDF-95C4A770DC8B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A668-FF13-4A34-9D25-C7DED1D4BABA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6877-7B0D-40E9-A62E-EC0A348D3B0E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B5D1-A9E7-471B-9967-B794DF7B52A7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T2K Beam Window Design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E3F9-D34A-42C9-BD90-7E9B263EBBE9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T2K Beam Window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FE577043-8404-4FBA-BD2A-3C7E76E1D364}" type="slidenum">
              <a:rPr lang="en-US" smtClean="0"/>
              <a:pPr/>
              <a:t>‹#›</a:t>
            </a:fld>
            <a:r>
              <a:rPr lang="en-US" dirty="0" smtClean="0"/>
              <a:t> of 23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Random_presentations\A_level_Presentations\flowVideo.mpe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89138"/>
            <a:ext cx="91440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 b="1" dirty="0" smtClean="0"/>
              <a:t>T2K Beam Window Design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i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996952"/>
            <a:ext cx="9144000" cy="2124323"/>
          </a:xfrm>
          <a:noFill/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FontTx/>
              <a:buNone/>
            </a:pPr>
            <a:r>
              <a:rPr lang="en-GB" sz="1700" dirty="0" smtClean="0"/>
              <a:t>Matt Rooney, Chris Densham, Mike Fitton, Yoshikazu Yamada, Clive Mark, Mike Gallop.</a:t>
            </a:r>
          </a:p>
          <a:p>
            <a:pPr marL="0" indent="0" algn="ctr" eaLnBrk="1" hangingPunct="1">
              <a:buFontTx/>
              <a:buNone/>
            </a:pPr>
            <a:endParaRPr lang="en-GB" dirty="0" smtClean="0"/>
          </a:p>
          <a:p>
            <a:pPr marL="0" indent="0" algn="ctr" eaLnBrk="1" hangingPunct="1">
              <a:buFontTx/>
              <a:buNone/>
            </a:pPr>
            <a:r>
              <a:rPr lang="en-GB" sz="3400" b="1" dirty="0" smtClean="0"/>
              <a:t>High Power Targets Workshop</a:t>
            </a:r>
          </a:p>
          <a:p>
            <a:pPr marL="0" indent="0" algn="ctr" eaLnBrk="1" hangingPunct="1">
              <a:buFontTx/>
              <a:buNone/>
            </a:pPr>
            <a:endParaRPr lang="en-US" dirty="0" smtClean="0"/>
          </a:p>
          <a:p>
            <a:pPr marL="0" indent="0" algn="ctr" eaLnBrk="1" hangingPunct="1">
              <a:buFontTx/>
              <a:buNone/>
            </a:pPr>
            <a:r>
              <a:rPr lang="en-US" sz="2900" dirty="0" err="1" smtClean="0"/>
              <a:t>Malmö</a:t>
            </a:r>
            <a:r>
              <a:rPr lang="en-US" sz="2900" i="1" dirty="0" smtClean="0"/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GB" sz="2900" smtClean="0"/>
              <a:t>May </a:t>
            </a:r>
            <a:r>
              <a:rPr lang="en-GB" sz="2900" smtClean="0"/>
              <a:t>2, 2011</a:t>
            </a:r>
            <a:endParaRPr lang="en-GB" sz="2900" dirty="0" smtClean="0"/>
          </a:p>
          <a:p>
            <a:pPr marL="0" indent="0" algn="ctr" eaLnBrk="1" hangingPunct="1">
              <a:buFontTx/>
              <a:buNone/>
            </a:pPr>
            <a:endParaRPr lang="en-GB" dirty="0" smtClean="0"/>
          </a:p>
          <a:p>
            <a:pPr marL="0" indent="0" algn="ctr" eaLnBrk="1" hangingPunct="1">
              <a:buFontTx/>
              <a:buNone/>
            </a:pPr>
            <a:endParaRPr lang="en-GB" dirty="0" smtClean="0">
              <a:solidFill>
                <a:srgbClr val="1C1C1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200900" cy="1143000"/>
          </a:xfrm>
        </p:spPr>
        <p:txBody>
          <a:bodyPr/>
          <a:lstStyle/>
          <a:p>
            <a:r>
              <a:rPr lang="en-GB" sz="3200" dirty="0" smtClean="0"/>
              <a:t>Test piece distortion</a:t>
            </a:r>
            <a:endParaRPr lang="en-GB" sz="3200" dirty="0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79388" y="4581525"/>
            <a:ext cx="7437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 Test </a:t>
            </a:r>
            <a:r>
              <a:rPr lang="en-GB" dirty="0"/>
              <a:t>piece 1 distorted due to welding, no. 2 did not.</a:t>
            </a:r>
          </a:p>
          <a:p>
            <a:pPr>
              <a:buFontTx/>
              <a:buChar char="-"/>
            </a:pPr>
            <a:r>
              <a:rPr lang="en-GB" dirty="0" smtClean="0"/>
              <a:t> In </a:t>
            </a:r>
            <a:r>
              <a:rPr lang="en-GB" dirty="0"/>
              <a:t>the worst case, the test pieces distorted by up to 1 mm. </a:t>
            </a:r>
          </a:p>
          <a:p>
            <a:pPr>
              <a:buFontTx/>
              <a:buChar char="-"/>
            </a:pPr>
            <a:r>
              <a:rPr lang="en-GB" dirty="0" smtClean="0"/>
              <a:t> This </a:t>
            </a:r>
            <a:r>
              <a:rPr lang="en-GB" dirty="0"/>
              <a:t>distortion could create large stresses in the titanium domes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0548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052513"/>
            <a:ext cx="51752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988" y="1463675"/>
            <a:ext cx="44958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83" name="Line 11"/>
          <p:cNvSpPr>
            <a:spLocks noChangeShapeType="1"/>
          </p:cNvSpPr>
          <p:nvPr/>
        </p:nvSpPr>
        <p:spPr bwMode="auto">
          <a:xfrm flipH="1" flipV="1">
            <a:off x="755649" y="2492374"/>
            <a:ext cx="3175" cy="55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2087500" y="28321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No distortion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179388" y="3062287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1 mm gap</a:t>
            </a:r>
          </a:p>
        </p:txBody>
      </p:sp>
      <p:sp>
        <p:nvSpPr>
          <p:cNvPr id="105486" name="Line 14"/>
          <p:cNvSpPr>
            <a:spLocks noChangeShapeType="1"/>
          </p:cNvSpPr>
          <p:nvPr/>
        </p:nvSpPr>
        <p:spPr bwMode="auto">
          <a:xfrm>
            <a:off x="3527363" y="3048000"/>
            <a:ext cx="144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447675" y="928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5019613" y="16271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C93B-0509-4267-8BD8-FF8CCF370D1F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Solution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FCE1-AED1-48D7-BFDF-95C4A770DC8B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T2K Beam Window Design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3966" t="7362" r="3217" b="6760"/>
          <a:stretch>
            <a:fillRect/>
          </a:stretch>
        </p:blipFill>
        <p:spPr bwMode="auto">
          <a:xfrm>
            <a:off x="488950" y="1928813"/>
            <a:ext cx="3762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l="3325" t="922" r="3580"/>
          <a:stretch>
            <a:fillRect/>
          </a:stretch>
        </p:blipFill>
        <p:spPr bwMode="auto">
          <a:xfrm>
            <a:off x="4214813" y="1928813"/>
            <a:ext cx="40005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2643188" y="4929188"/>
            <a:ext cx="785812" cy="21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929981" y="4999832"/>
            <a:ext cx="10001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286000" y="5500688"/>
            <a:ext cx="1654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50% stitch weld</a:t>
            </a:r>
            <a:endParaRPr lang="en-US">
              <a:latin typeface="Calibri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000625" y="5500688"/>
            <a:ext cx="323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Continuous circumferential weld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4613" y="0"/>
            <a:ext cx="6443662" cy="971550"/>
          </a:xfrm>
        </p:spPr>
        <p:txBody>
          <a:bodyPr/>
          <a:lstStyle/>
          <a:p>
            <a:pPr eaLnBrk="1" hangingPunct="1"/>
            <a:r>
              <a:rPr lang="en-GB" sz="3200" dirty="0" smtClean="0"/>
              <a:t>Main components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165226"/>
            <a:ext cx="51466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 flipH="1" flipV="1">
            <a:off x="4645025" y="4981576"/>
            <a:ext cx="338137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3276600" y="5053013"/>
            <a:ext cx="20161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3276600" y="5340351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836737" y="5484813"/>
            <a:ext cx="20161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/>
              <a:t>Side plates</a:t>
            </a:r>
          </a:p>
          <a:p>
            <a:pPr>
              <a:buFontTx/>
              <a:buChar char="-"/>
            </a:pPr>
            <a:r>
              <a:rPr lang="en-GB" sz="1200" b="1"/>
              <a:t>Provide a firm support for the beam window to hold it in position 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4914900" y="1165226"/>
            <a:ext cx="809625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653087" y="876301"/>
            <a:ext cx="32305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Top plate</a:t>
            </a:r>
          </a:p>
          <a:p>
            <a:pPr>
              <a:buFontTx/>
              <a:buChar char="-"/>
            </a:pPr>
            <a:r>
              <a:rPr lang="en-GB" sz="1200" b="1"/>
              <a:t> Used for inserting and removing window</a:t>
            </a:r>
          </a:p>
          <a:p>
            <a:pPr>
              <a:buFontTx/>
              <a:buChar char="-"/>
            </a:pPr>
            <a:r>
              <a:rPr lang="en-GB" sz="1200" b="1"/>
              <a:t> Protects pillow seals and mating flanges</a:t>
            </a:r>
          </a:p>
          <a:p>
            <a:pPr>
              <a:buFontTx/>
              <a:buChar char="-"/>
            </a:pPr>
            <a:r>
              <a:rPr lang="en-GB" sz="1200" b="1"/>
              <a:t> Provides a connection point for services</a:t>
            </a:r>
          </a:p>
          <a:p>
            <a:pPr>
              <a:buFontTx/>
              <a:buChar char="-"/>
            </a:pPr>
            <a:endParaRPr lang="en-GB" sz="1200" b="1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763712" y="2460626"/>
            <a:ext cx="531813" cy="931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79387" y="1937406"/>
            <a:ext cx="26741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/>
              <a:t>Pillow seals</a:t>
            </a:r>
          </a:p>
          <a:p>
            <a:pPr>
              <a:buFontTx/>
              <a:buChar char="-"/>
            </a:pPr>
            <a:r>
              <a:rPr lang="en-GB" sz="1200" b="1" dirty="0"/>
              <a:t>Seal helium vessel and beam </a:t>
            </a:r>
            <a:r>
              <a:rPr lang="en-GB" sz="1200" b="1" dirty="0" smtClean="0"/>
              <a:t>line</a:t>
            </a:r>
            <a:endParaRPr lang="en-GB" sz="1200" b="1" dirty="0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043362" y="5634038"/>
            <a:ext cx="2455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Ti-6Al-4V beam window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85762" y="6362700"/>
            <a:ext cx="2133600" cy="365125"/>
          </a:xfrm>
        </p:spPr>
        <p:txBody>
          <a:bodyPr/>
          <a:lstStyle/>
          <a:p>
            <a:fld id="{898F369B-CC03-4A6B-B512-9E9AE04ABC05}" type="datetime1">
              <a:rPr lang="en-GB" smtClean="0"/>
              <a:pPr/>
              <a:t>09/05/2011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721475" y="6362700"/>
            <a:ext cx="2133600" cy="365125"/>
          </a:xfrm>
        </p:spPr>
        <p:txBody>
          <a:bodyPr/>
          <a:lstStyle/>
          <a:p>
            <a:fld id="{FE577043-8404-4FBA-BD2A-3C7E76E1D3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97225" y="6362700"/>
            <a:ext cx="2895600" cy="365125"/>
          </a:xfrm>
        </p:spPr>
        <p:txBody>
          <a:bodyPr/>
          <a:lstStyle/>
          <a:p>
            <a:r>
              <a:rPr lang="en-US" dirty="0" smtClean="0"/>
              <a:t>T2K Beam Window Design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21476" y="4838482"/>
            <a:ext cx="216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NOTE: Model is out of date.</a:t>
            </a:r>
          </a:p>
          <a:p>
            <a:r>
              <a:rPr lang="en-GB" sz="1200" dirty="0" smtClean="0"/>
              <a:t>Pantograph was not used in final design.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0"/>
            <a:ext cx="8542337" cy="1143000"/>
          </a:xfrm>
        </p:spPr>
        <p:txBody>
          <a:bodyPr/>
          <a:lstStyle/>
          <a:p>
            <a:r>
              <a:rPr lang="en-GB" sz="3200" dirty="0" smtClean="0"/>
              <a:t>Illustration of window in position</a:t>
            </a:r>
            <a:endParaRPr lang="en-GB" sz="3200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1057275"/>
            <a:ext cx="5218112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381875" y="2003425"/>
            <a:ext cx="974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/>
              <a:t>Target</a:t>
            </a:r>
          </a:p>
          <a:p>
            <a:r>
              <a:rPr lang="en-GB" sz="2000" dirty="0"/>
              <a:t>s</a:t>
            </a:r>
            <a:r>
              <a:rPr lang="en-GB" sz="2000" dirty="0" smtClean="0"/>
              <a:t>tation</a:t>
            </a:r>
            <a:endParaRPr lang="en-GB" sz="2000" dirty="0"/>
          </a:p>
          <a:p>
            <a:r>
              <a:rPr lang="en-GB" sz="2000" dirty="0"/>
              <a:t>(KEK,</a:t>
            </a:r>
          </a:p>
          <a:p>
            <a:r>
              <a:rPr lang="en-GB" sz="2000" dirty="0"/>
              <a:t>Japan)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154489" y="1870075"/>
            <a:ext cx="15336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dirty="0" smtClean="0"/>
              <a:t>Monitor stack</a:t>
            </a:r>
            <a:endParaRPr lang="en-GB" sz="2000" dirty="0"/>
          </a:p>
          <a:p>
            <a:r>
              <a:rPr lang="en-GB" sz="2000" dirty="0"/>
              <a:t>(</a:t>
            </a:r>
            <a:r>
              <a:rPr lang="en-GB" sz="2000" dirty="0" smtClean="0"/>
              <a:t>TRIUMF, Canada) </a:t>
            </a:r>
            <a:endParaRPr lang="en-GB" sz="2000" dirty="0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H="1" flipV="1">
            <a:off x="6321425" y="1252538"/>
            <a:ext cx="7938" cy="12207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908050"/>
            <a:ext cx="235743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663" y="3819525"/>
            <a:ext cx="2227262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3432175" y="5153025"/>
            <a:ext cx="518603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/>
              <a:t>Window inserted and removed remotely with bayonet tool</a:t>
            </a:r>
          </a:p>
          <a:p>
            <a:r>
              <a:rPr lang="en-GB" sz="1400" b="1" dirty="0"/>
              <a:t>from above. Top plate provides rough guidance until </a:t>
            </a:r>
          </a:p>
          <a:p>
            <a:r>
              <a:rPr lang="en-GB" sz="1400" b="1" dirty="0"/>
              <a:t>contact with three support bars is initiated to provide</a:t>
            </a:r>
          </a:p>
          <a:p>
            <a:r>
              <a:rPr lang="en-GB" sz="1400" b="1" dirty="0"/>
              <a:t>accurate final location.  </a:t>
            </a:r>
            <a:r>
              <a:rPr lang="en-GB" sz="1400" b="1" dirty="0" smtClean="0"/>
              <a:t>Bus bars must withstand ~ 1 tonne resultant pressure load.</a:t>
            </a:r>
            <a:endParaRPr lang="en-GB" sz="1400" b="1" dirty="0"/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5270500" y="4402138"/>
            <a:ext cx="1766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/>
              <a:t>Beam window</a:t>
            </a:r>
          </a:p>
          <a:p>
            <a:pPr algn="ctr"/>
            <a:r>
              <a:rPr lang="en-GB" sz="2000"/>
              <a:t>(RAL, UK)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D6C0-8465-4348-8062-C77A4D761854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182" y="861390"/>
            <a:ext cx="5129818" cy="3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1390"/>
            <a:ext cx="3944853" cy="525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3200" dirty="0" smtClean="0"/>
              <a:t>Installation and removal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497717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 Installed from above with bayonet tool.</a:t>
            </a:r>
          </a:p>
          <a:p>
            <a:pPr>
              <a:buFontTx/>
              <a:buChar char="-"/>
            </a:pPr>
            <a:r>
              <a:rPr lang="en-GB" dirty="0" smtClean="0"/>
              <a:t> Operator can stand on top of target station for final alignment and pipe connections once the window is in place.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31AA-3F2E-46E6-8628-6FDAE8DDF5A9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91" y="1268760"/>
            <a:ext cx="3517769" cy="46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65451"/>
            <a:ext cx="3745505" cy="498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Installation and removal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D855-5C61-43C4-B33B-A8C98C513AAC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dirty="0" smtClean="0"/>
              <a:t>Inflatable bellows seals</a:t>
            </a:r>
            <a:endParaRPr lang="en-GB" sz="3200" dirty="0"/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27701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5038"/>
            <a:ext cx="397668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24388" y="5248275"/>
            <a:ext cx="358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Picture courtesy of Y. Miyake and</a:t>
            </a:r>
          </a:p>
          <a:p>
            <a:r>
              <a:rPr lang="en-GB"/>
              <a:t>S. Makimura (KEK)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166813" y="5824538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Picture courtesy of PSI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958975" y="1289050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PSI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580063" y="1628775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KEK Muon Group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74B1-369E-438C-B417-047CA26D7C6D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25" y="0"/>
            <a:ext cx="7672388" cy="1143000"/>
          </a:xfrm>
        </p:spPr>
        <p:txBody>
          <a:bodyPr/>
          <a:lstStyle/>
          <a:p>
            <a:r>
              <a:rPr lang="en-GB" sz="3200" smtClean="0"/>
              <a:t>Cross section through seal</a:t>
            </a:r>
            <a:endParaRPr lang="en-GB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0213" y="2060575"/>
            <a:ext cx="1944687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049463"/>
            <a:ext cx="399256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612900" y="1833563"/>
            <a:ext cx="0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3335338" y="1871663"/>
            <a:ext cx="0" cy="839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4675" y="1492250"/>
            <a:ext cx="2033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Pressure </a:t>
            </a:r>
            <a:r>
              <a:rPr lang="en-GB" sz="1400">
                <a:cs typeface="Arial" charset="0"/>
              </a:rPr>
              <a:t>≈ 3 bar gauge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984500" y="1525588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Vacuum</a:t>
            </a: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7038975" y="2651125"/>
            <a:ext cx="57150" cy="334963"/>
          </a:xfrm>
          <a:prstGeom prst="line">
            <a:avLst/>
          </a:prstGeom>
          <a:noFill/>
          <a:ln w="127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7096125" y="2989263"/>
            <a:ext cx="0" cy="552450"/>
          </a:xfrm>
          <a:prstGeom prst="line">
            <a:avLst/>
          </a:prstGeom>
          <a:noFill/>
          <a:ln w="127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7046913" y="3517900"/>
            <a:ext cx="50800" cy="368300"/>
          </a:xfrm>
          <a:prstGeom prst="line">
            <a:avLst/>
          </a:prstGeom>
          <a:noFill/>
          <a:ln w="127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7042150" y="4156075"/>
            <a:ext cx="57150" cy="4206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7048500" y="5003800"/>
            <a:ext cx="53975" cy="3952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7100888" y="4576763"/>
            <a:ext cx="0" cy="4349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5305425" y="4803775"/>
            <a:ext cx="915988" cy="6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5337175" y="3263900"/>
            <a:ext cx="904875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 flipV="1">
            <a:off x="7132638" y="3281363"/>
            <a:ext cx="774700" cy="51911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H="1">
            <a:off x="7112000" y="3797300"/>
            <a:ext cx="806450" cy="9683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448175" y="30988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Pressure</a:t>
            </a:r>
            <a:endParaRPr lang="en-GB" sz="1400">
              <a:cs typeface="Arial" charset="0"/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4418013" y="4625975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Pressure</a:t>
            </a:r>
            <a:endParaRPr lang="en-GB" sz="1400">
              <a:cs typeface="Arial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870825" y="3365500"/>
            <a:ext cx="11207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Pressurised</a:t>
            </a:r>
          </a:p>
          <a:p>
            <a:r>
              <a:rPr lang="en-GB" sz="1400"/>
              <a:t>foil </a:t>
            </a:r>
          </a:p>
          <a:p>
            <a:r>
              <a:rPr lang="en-GB" sz="1400"/>
              <a:t>diaphragms</a:t>
            </a:r>
            <a:endParaRPr lang="en-GB" sz="1400">
              <a:cs typeface="Arial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0FEE-7EED-4BDE-B14B-71AFC0D6EFF9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smtClean="0"/>
              <a:t>Seal and mating flange</a:t>
            </a:r>
            <a:endParaRPr lang="en-GB" sz="3200" dirty="0"/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57338"/>
            <a:ext cx="38877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557338"/>
            <a:ext cx="38877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042988" y="4365625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ja-JP">
                <a:ea typeface="ＭＳ Ｐゴシック" pitchFamily="32" charset="-128"/>
              </a:rPr>
              <a:t>Seal foils (surface roughness,  Ra = 0.004 µm, Rt = 0.030 µm) </a:t>
            </a:r>
            <a:endParaRPr lang="en-GB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148263" y="4384675"/>
            <a:ext cx="3995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ja-JP">
                <a:ea typeface="ＭＳ Ｐゴシック" pitchFamily="32" charset="-128"/>
              </a:rPr>
              <a:t>Polished flange (surface roughness, Ra = 0.020 µm) 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D76CE-682C-4952-919B-0BEA062FC768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smtClean="0"/>
              <a:t>Bellows extension</a:t>
            </a:r>
            <a:endParaRPr lang="en-GB" sz="3200" dirty="0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12875"/>
            <a:ext cx="33559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972050" y="1844675"/>
            <a:ext cx="39211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dirty="0"/>
              <a:t>Plastic deformation of </a:t>
            </a:r>
            <a:r>
              <a:rPr lang="en-GB" dirty="0" smtClean="0"/>
              <a:t>bellows resulted </a:t>
            </a:r>
            <a:r>
              <a:rPr lang="en-GB" dirty="0"/>
              <a:t>in the natural or ‘free’ length of the seal increasing from 68 mm to 78 mm. 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As a result, a vacuum will need to be applied to bellows on installation </a:t>
            </a:r>
            <a:r>
              <a:rPr lang="en-GB" dirty="0" smtClean="0"/>
              <a:t>and removal to </a:t>
            </a:r>
            <a:r>
              <a:rPr lang="en-GB" dirty="0"/>
              <a:t>reduce the length of the seals.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E2C-F0C6-4477-86FF-BEAD53B8E81A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200" dirty="0" smtClean="0"/>
              <a:t>Comparison of neutrino beams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83668" y="1592796"/>
          <a:ext cx="5825411" cy="3190142"/>
        </p:xfrm>
        <a:graphic>
          <a:graphicData uri="http://schemas.openxmlformats.org/drawingml/2006/table">
            <a:tbl>
              <a:tblPr/>
              <a:tblGrid>
                <a:gridCol w="1536678"/>
                <a:gridCol w="947598"/>
                <a:gridCol w="936104"/>
                <a:gridCol w="730297"/>
                <a:gridCol w="871333"/>
                <a:gridCol w="803401"/>
              </a:tblGrid>
              <a:tr h="39477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EUROnu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superbeam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LBNE 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(700 kW)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LBNE</a:t>
                      </a:r>
                    </a:p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(2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MW)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T2K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Beam power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MW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Beam energy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GeV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Protons per pulse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1.50e14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5.60e13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1.6e14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3.30e14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Beam sigma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mm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47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Peak energy dep.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~ 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~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~ 128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J/cc/spill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Pulse length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47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Frequency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1.32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2603" y="5477929"/>
            <a:ext cx="466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NOTE: 	Energy deposition is normalised to beryllium.</a:t>
            </a:r>
          </a:p>
          <a:p>
            <a:r>
              <a:rPr lang="en-GB" sz="1400" dirty="0" smtClean="0"/>
              <a:t>	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02E4-7B74-469D-B462-829DCE4E2941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914" y="0"/>
            <a:ext cx="7200900" cy="1143000"/>
          </a:xfrm>
        </p:spPr>
        <p:txBody>
          <a:bodyPr/>
          <a:lstStyle/>
          <a:p>
            <a:r>
              <a:rPr lang="en-GB" sz="3200" smtClean="0"/>
              <a:t>Upgrade potential?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699" y="1592796"/>
            <a:ext cx="8718997" cy="33843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0.75 MW; 3.3x10</a:t>
            </a:r>
            <a:r>
              <a:rPr lang="en-GB" sz="2400" baseline="30000" dirty="0" smtClean="0"/>
              <a:t>14</a:t>
            </a:r>
            <a:r>
              <a:rPr lang="en-GB" sz="2400" dirty="0" smtClean="0"/>
              <a:t> PPP; 4.24 mm beam sigma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~150 ℃ temperature jump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Max stress waves ~ 100-150MPa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Transient thermal stress ~ 90MPa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Yield strength of titanium ~ 900 </a:t>
            </a:r>
            <a:r>
              <a:rPr lang="en-GB" sz="2400" dirty="0" err="1" smtClean="0"/>
              <a:t>MPa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9480-0BFD-43FE-8469-69BBC82020A1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20988"/>
          </a:xfrm>
        </p:spPr>
        <p:txBody>
          <a:bodyPr/>
          <a:lstStyle/>
          <a:p>
            <a:r>
              <a:rPr lang="en-GB" dirty="0" smtClean="0"/>
              <a:t>T2K beam window installed in October 2009</a:t>
            </a:r>
          </a:p>
          <a:p>
            <a:r>
              <a:rPr lang="en-GB" dirty="0" smtClean="0"/>
              <a:t>1.46 x 10</a:t>
            </a:r>
            <a:r>
              <a:rPr lang="en-GB" baseline="30000" dirty="0" smtClean="0"/>
              <a:t>20</a:t>
            </a:r>
            <a:r>
              <a:rPr lang="en-GB" dirty="0" smtClean="0"/>
              <a:t> protons so far</a:t>
            </a:r>
          </a:p>
          <a:p>
            <a:r>
              <a:rPr lang="en-GB" dirty="0" smtClean="0"/>
              <a:t>No evidence of damage from earthquake </a:t>
            </a:r>
          </a:p>
          <a:p>
            <a:r>
              <a:rPr lang="en-GB" dirty="0" smtClean="0"/>
              <a:t>One spare window available in the event of failure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FCE1-AED1-48D7-BFDF-95C4A770DC8B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T2K Beam Window Design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n-GB" sz="3200" dirty="0" smtClean="0"/>
              <a:t>Thank you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668" y="1143000"/>
            <a:ext cx="5908555" cy="443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708" y="990561"/>
            <a:ext cx="5374370" cy="536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F7E2-D474-4128-ADA9-29170A8AB9BB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3200" dirty="0" smtClean="0"/>
              <a:t>Main beam window candidate materials</a:t>
            </a:r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35" y="1785915"/>
            <a:ext cx="7546129" cy="2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04908" y="4962546"/>
            <a:ext cx="475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Others candidates: </a:t>
            </a:r>
            <a:r>
              <a:rPr lang="en-GB" dirty="0" err="1" smtClean="0"/>
              <a:t>AlBeMet</a:t>
            </a:r>
            <a:r>
              <a:rPr lang="en-GB" dirty="0" smtClean="0"/>
              <a:t>, GUM, INVAR…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38A2-27F3-497B-88EC-C8F055C978F1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3200" dirty="0" smtClean="0"/>
              <a:t>T2K beam window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383" y="1143000"/>
            <a:ext cx="3767797" cy="5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55570" y="1143000"/>
            <a:ext cx="3262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 Double-skinned titanium alloy window, cooled by helium gas. </a:t>
            </a:r>
          </a:p>
          <a:p>
            <a:pPr>
              <a:buFontTx/>
              <a:buChar char="-"/>
            </a:pPr>
            <a:r>
              <a:rPr lang="en-GB" dirty="0" smtClean="0"/>
              <a:t> Installed October 2009.</a:t>
            </a:r>
          </a:p>
          <a:p>
            <a:pPr>
              <a:buFontTx/>
              <a:buChar char="-"/>
            </a:pPr>
            <a:r>
              <a:rPr lang="en-GB" dirty="0" smtClean="0"/>
              <a:t> Designed for 0.75 MW beam power.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590F-470A-40FE-9EB1-82A7259AC4A8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034088" cy="927100"/>
          </a:xfrm>
        </p:spPr>
        <p:txBody>
          <a:bodyPr/>
          <a:lstStyle/>
          <a:p>
            <a:pPr eaLnBrk="1" hangingPunct="1"/>
            <a:r>
              <a:rPr lang="en-GB" sz="3200" dirty="0" smtClean="0"/>
              <a:t>T2K target station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t="751"/>
          <a:stretch>
            <a:fillRect/>
          </a:stretch>
        </p:blipFill>
        <p:spPr bwMode="auto">
          <a:xfrm>
            <a:off x="3276600" y="1484313"/>
            <a:ext cx="4552950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1692275" y="4941888"/>
            <a:ext cx="1800225" cy="360362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0825" y="5229225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</a:rPr>
              <a:t>Proton beam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 flipV="1">
            <a:off x="4684713" y="4770438"/>
            <a:ext cx="2192337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5292725" y="4581525"/>
            <a:ext cx="15843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6877050" y="4221163"/>
            <a:ext cx="14287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156325" y="5445125"/>
            <a:ext cx="151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Focusing horns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2124075" y="3644900"/>
            <a:ext cx="17272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V="1">
            <a:off x="3851275" y="4733925"/>
            <a:ext cx="67945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348038" y="59499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Target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331913" y="3284538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Window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787C-A56E-4471-8702-E9325A5A805B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dirty="0" smtClean="0"/>
              <a:t>Position in </a:t>
            </a:r>
            <a:r>
              <a:rPr lang="en-GB" sz="3200" dirty="0" err="1" smtClean="0"/>
              <a:t>beamline</a:t>
            </a:r>
            <a:endParaRPr lang="en-US" sz="32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38380" t="25839" r="20667" b="11075"/>
          <a:stretch>
            <a:fillRect/>
          </a:stretch>
        </p:blipFill>
        <p:spPr bwMode="auto">
          <a:xfrm>
            <a:off x="2156515" y="913504"/>
            <a:ext cx="405765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311453" y="3753036"/>
            <a:ext cx="112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 Target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1550" y="321384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Monitor</a:t>
            </a:r>
          </a:p>
          <a:p>
            <a:r>
              <a:rPr lang="en-GB" dirty="0" smtClean="0"/>
              <a:t>stack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441058" y="3977481"/>
            <a:ext cx="1245742" cy="144887"/>
          </a:xfrm>
          <a:prstGeom prst="straightConnector1">
            <a:avLst/>
          </a:prstGeom>
          <a:ln w="12700">
            <a:solidFill>
              <a:srgbClr val="1C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136D-5262-4638-B646-2DF77FC156F1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8850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 smtClean="0"/>
              <a:t>Double skinned window with helium cooling</a:t>
            </a:r>
          </a:p>
        </p:txBody>
      </p:sp>
      <p:pic>
        <p:nvPicPr>
          <p:cNvPr id="90115" name="flowVideo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9308" y="1412776"/>
            <a:ext cx="3712633" cy="2784475"/>
          </a:xfr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r="609" b="864"/>
          <a:stretch>
            <a:fillRect/>
          </a:stretch>
        </p:blipFill>
        <p:spPr bwMode="auto">
          <a:xfrm>
            <a:off x="4788024" y="764704"/>
            <a:ext cx="3243262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8829" y="4595576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CFD by M. Fitton (RAL)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0AD-1FB2-43D6-9629-65A9B42C6F66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40924"/>
            <a:ext cx="2133600" cy="365125"/>
          </a:xfrm>
        </p:spPr>
        <p:txBody>
          <a:bodyPr/>
          <a:lstStyle/>
          <a:p>
            <a:fld id="{FE577043-8404-4FBA-BD2A-3C7E76E1D36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55576" y="4197251"/>
            <a:ext cx="2534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Average He </a:t>
            </a:r>
            <a:r>
              <a:rPr lang="en-GB" sz="1400" b="1" dirty="0"/>
              <a:t>velocity </a:t>
            </a:r>
            <a:r>
              <a:rPr lang="en-GB" sz="1400" b="1" dirty="0">
                <a:cs typeface="Arial" charset="0"/>
              </a:rPr>
              <a:t>≈ 5 </a:t>
            </a:r>
            <a:r>
              <a:rPr lang="en-GB" sz="1400" b="1" dirty="0" smtClean="0">
                <a:cs typeface="Arial" charset="0"/>
              </a:rPr>
              <a:t>m/s</a:t>
            </a:r>
            <a:endParaRPr lang="en-GB" sz="1400" b="1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15516" y="1412775"/>
            <a:ext cx="3984215" cy="309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379" y="3176972"/>
            <a:ext cx="3999642" cy="26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259431" y="5836622"/>
            <a:ext cx="458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Transient temp over first 8 pulses (30 </a:t>
            </a:r>
            <a:r>
              <a:rPr lang="en-GB" dirty="0" err="1" smtClean="0"/>
              <a:t>GeV</a:t>
            </a:r>
            <a:r>
              <a:rPr lang="en-GB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60575"/>
            <a:ext cx="74295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dirty="0" smtClean="0"/>
              <a:t>Titanium components</a:t>
            </a:r>
            <a:endParaRPr lang="en-GB" sz="32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3779838" y="1557338"/>
            <a:ext cx="504825" cy="647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H="1">
            <a:off x="5219700" y="1700213"/>
            <a:ext cx="2889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V="1">
            <a:off x="6659563" y="3716338"/>
            <a:ext cx="144462" cy="10810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H="1" flipV="1">
            <a:off x="2700338" y="3573463"/>
            <a:ext cx="142875" cy="11509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627313" y="1125538"/>
            <a:ext cx="210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Downstream dome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932363" y="12684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Upstream dome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763713" y="4797425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Downstream plate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5651500" y="4797425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Upstream plate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6A2C-9A63-43E4-9A7D-4CE29A6BCFD3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412875"/>
            <a:ext cx="51816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200900" cy="1143000"/>
          </a:xfrm>
        </p:spPr>
        <p:txBody>
          <a:bodyPr/>
          <a:lstStyle/>
          <a:p>
            <a:r>
              <a:rPr lang="en-GB" sz="3200" dirty="0" smtClean="0"/>
              <a:t>Helium flow grooves</a:t>
            </a:r>
            <a:endParaRPr lang="en-GB" sz="3200" dirty="0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2411413" y="3141663"/>
            <a:ext cx="1008062" cy="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5219700" y="3141663"/>
            <a:ext cx="1223963" cy="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2268538" y="3213100"/>
            <a:ext cx="0" cy="64770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6516688" y="3141663"/>
            <a:ext cx="0" cy="719137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908175" y="38608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66FF33"/>
                </a:solidFill>
              </a:rPr>
              <a:t>He in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6084888" y="38608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66FF33"/>
                </a:solidFill>
              </a:rPr>
              <a:t>He out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7467-FDC6-4252-9920-77607E87A464}" type="datetime1">
              <a:rPr lang="en-GB" smtClean="0"/>
              <a:pPr/>
              <a:t>09/05/2011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043-8404-4FBA-BD2A-3C7E76E1D3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Beam Window Design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bottom nav horizon Master small</Template>
  <TotalTime>34020</TotalTime>
  <Words>794</Words>
  <Application>Microsoft Office PowerPoint</Application>
  <PresentationFormat>On-screen Show (4:3)</PresentationFormat>
  <Paragraphs>224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Custom Design</vt:lpstr>
      <vt:lpstr>T2K Beam Window Design </vt:lpstr>
      <vt:lpstr>Comparison of neutrino beams</vt:lpstr>
      <vt:lpstr>Main beam window candidate materials</vt:lpstr>
      <vt:lpstr>T2K beam window</vt:lpstr>
      <vt:lpstr>T2K target station</vt:lpstr>
      <vt:lpstr>Position in beamline</vt:lpstr>
      <vt:lpstr>Double skinned window with helium cooling</vt:lpstr>
      <vt:lpstr>Titanium components</vt:lpstr>
      <vt:lpstr>Helium flow grooves</vt:lpstr>
      <vt:lpstr>Test piece distortion</vt:lpstr>
      <vt:lpstr>Solution</vt:lpstr>
      <vt:lpstr>Main components</vt:lpstr>
      <vt:lpstr>Illustration of window in position</vt:lpstr>
      <vt:lpstr>Installation and removal</vt:lpstr>
      <vt:lpstr>PowerPoint Presentation</vt:lpstr>
      <vt:lpstr>Inflatable bellows seals</vt:lpstr>
      <vt:lpstr>Cross section through seal</vt:lpstr>
      <vt:lpstr>Seal and mating flange</vt:lpstr>
      <vt:lpstr>Bellows extension</vt:lpstr>
      <vt:lpstr>Upgrade potential?</vt:lpstr>
      <vt:lpstr>Summary</vt:lpstr>
      <vt:lpstr>Thank you</vt:lpstr>
    </vt:vector>
  </TitlesOfParts>
  <Company>CCLRC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Authorized User</dc:creator>
  <cp:lastModifiedBy>Kirk T McDonald</cp:lastModifiedBy>
  <cp:revision>680</cp:revision>
  <dcterms:created xsi:type="dcterms:W3CDTF">2004-03-02T11:32:43Z</dcterms:created>
  <dcterms:modified xsi:type="dcterms:W3CDTF">2011-05-09T19:35:48Z</dcterms:modified>
</cp:coreProperties>
</file>