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3" r:id="rId2"/>
    <p:sldMasterId id="2147483686" r:id="rId3"/>
  </p:sldMasterIdLst>
  <p:notesMasterIdLst>
    <p:notesMasterId r:id="rId65"/>
  </p:notesMasterIdLst>
  <p:handoutMasterIdLst>
    <p:handoutMasterId r:id="rId66"/>
  </p:handoutMasterIdLst>
  <p:sldIdLst>
    <p:sldId id="299" r:id="rId4"/>
    <p:sldId id="418" r:id="rId5"/>
    <p:sldId id="312" r:id="rId6"/>
    <p:sldId id="313" r:id="rId7"/>
    <p:sldId id="318" r:id="rId8"/>
    <p:sldId id="315" r:id="rId9"/>
    <p:sldId id="317" r:id="rId10"/>
    <p:sldId id="415" r:id="rId11"/>
    <p:sldId id="414" r:id="rId12"/>
    <p:sldId id="359" r:id="rId13"/>
    <p:sldId id="321" r:id="rId14"/>
    <p:sldId id="322" r:id="rId15"/>
    <p:sldId id="323" r:id="rId16"/>
    <p:sldId id="324" r:id="rId17"/>
    <p:sldId id="325" r:id="rId18"/>
    <p:sldId id="332" r:id="rId19"/>
    <p:sldId id="326" r:id="rId20"/>
    <p:sldId id="330" r:id="rId21"/>
    <p:sldId id="417" r:id="rId22"/>
    <p:sldId id="333" r:id="rId23"/>
    <p:sldId id="334" r:id="rId24"/>
    <p:sldId id="336" r:id="rId25"/>
    <p:sldId id="419" r:id="rId26"/>
    <p:sldId id="420" r:id="rId27"/>
    <p:sldId id="339" r:id="rId28"/>
    <p:sldId id="361" r:id="rId29"/>
    <p:sldId id="393" r:id="rId30"/>
    <p:sldId id="385" r:id="rId31"/>
    <p:sldId id="341" r:id="rId32"/>
    <p:sldId id="388" r:id="rId33"/>
    <p:sldId id="343" r:id="rId34"/>
    <p:sldId id="347" r:id="rId35"/>
    <p:sldId id="348" r:id="rId36"/>
    <p:sldId id="349" r:id="rId37"/>
    <p:sldId id="350" r:id="rId38"/>
    <p:sldId id="384" r:id="rId39"/>
    <p:sldId id="387" r:id="rId40"/>
    <p:sldId id="421" r:id="rId41"/>
    <p:sldId id="376" r:id="rId42"/>
    <p:sldId id="377" r:id="rId43"/>
    <p:sldId id="371" r:id="rId44"/>
    <p:sldId id="372" r:id="rId45"/>
    <p:sldId id="363" r:id="rId46"/>
    <p:sldId id="364" r:id="rId47"/>
    <p:sldId id="365" r:id="rId48"/>
    <p:sldId id="404" r:id="rId49"/>
    <p:sldId id="409" r:id="rId50"/>
    <p:sldId id="412" r:id="rId51"/>
    <p:sldId id="392" r:id="rId52"/>
    <p:sldId id="356" r:id="rId53"/>
    <p:sldId id="355" r:id="rId54"/>
    <p:sldId id="423" r:id="rId55"/>
    <p:sldId id="424" r:id="rId56"/>
    <p:sldId id="425" r:id="rId57"/>
    <p:sldId id="426" r:id="rId58"/>
    <p:sldId id="391" r:id="rId59"/>
    <p:sldId id="413" r:id="rId60"/>
    <p:sldId id="389" r:id="rId61"/>
    <p:sldId id="368" r:id="rId62"/>
    <p:sldId id="427" r:id="rId63"/>
    <p:sldId id="390" r:id="rId64"/>
  </p:sldIdLst>
  <p:sldSz cx="9906000" cy="6858000" type="A4"/>
  <p:notesSz cx="68580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FF0000"/>
    <a:srgbClr val="F923B7"/>
    <a:srgbClr val="98183B"/>
    <a:srgbClr val="C30224"/>
    <a:srgbClr val="0000FF"/>
    <a:srgbClr val="16165C"/>
    <a:srgbClr val="16175E"/>
    <a:srgbClr val="171760"/>
    <a:srgbClr val="FA0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26" autoAdjust="0"/>
    <p:restoredTop sz="99778" autoAdjust="0"/>
  </p:normalViewPr>
  <p:slideViewPr>
    <p:cSldViewPr showGuides="1">
      <p:cViewPr varScale="1">
        <p:scale>
          <a:sx n="74" d="100"/>
          <a:sy n="74" d="100"/>
        </p:scale>
        <p:origin x="66" y="162"/>
      </p:cViewPr>
      <p:guideLst>
        <p:guide orient="horz" pos="2160"/>
        <p:guide pos="3120"/>
      </p:guideLst>
    </p:cSldViewPr>
  </p:slideViewPr>
  <p:outlineViewPr>
    <p:cViewPr>
      <p:scale>
        <a:sx n="100" d="100"/>
        <a:sy n="100" d="100"/>
      </p:scale>
      <p:origin x="40" y="698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39208"/>
    </p:cViewPr>
  </p:sorterViewPr>
  <p:notesViewPr>
    <p:cSldViewPr showGuides="1">
      <p:cViewPr varScale="1">
        <p:scale>
          <a:sx n="72" d="100"/>
          <a:sy n="72" d="100"/>
        </p:scale>
        <p:origin x="-4680" y="-104"/>
      </p:cViewPr>
      <p:guideLst>
        <p:guide orient="horz" pos="312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718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71013"/>
            <a:ext cx="29718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B82A7B-F487-3148-809A-7D72B097E1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838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6125" y="742950"/>
            <a:ext cx="536575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05350"/>
            <a:ext cx="5029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1070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Times" charset="0"/>
              </a:defRPr>
            </a:lvl1pPr>
          </a:lstStyle>
          <a:p>
            <a:pPr>
              <a:defRPr/>
            </a:pPr>
            <a:fld id="{BB8B0BFD-D931-FB46-A565-213BA1919A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9540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7131C7-1D6B-2F4F-81BC-42446A46F372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361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742950"/>
            <a:ext cx="536575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1BEF1-C694-4AC5-B7C7-75AB0757B58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6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360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0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0BFD-D931-FB46-A565-213BA1919A81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01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71234-8113-CB48-8B92-4CCB0F209CB2}" type="slidenum">
              <a:rPr lang="en-GB"/>
              <a:pPr/>
              <a:t>61</a:t>
            </a:fld>
            <a:endParaRPr lang="en-GB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12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8250" y="1524000"/>
            <a:ext cx="72644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Wingdings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 algn="ctr">
              <a:defRPr sz="1400" i="0" smtClean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26D79638-33C1-D847-964B-6DBCECEFFC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590E3617-DCC1-9141-916C-B24AFA9CDB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83536344-AE6D-674E-AFA3-6B434CD41C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00" y="0"/>
            <a:ext cx="24765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72771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F91CC7D9-E1F7-B848-9B21-7AF9A1699C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491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971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341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076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158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214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91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A86CEAE1-7B07-CE4F-A20C-236EDAD9CE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576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484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47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985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729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140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934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390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827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12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740F9DD0-2E84-1144-8C3B-A5A01696510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927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456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386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203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5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25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21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680CC8D7-B184-5D45-9441-F27E722268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609600"/>
            <a:ext cx="4572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609600"/>
            <a:ext cx="4572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BDD4BEDE-D40E-4549-86DF-49EA7E4226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15BBACF8-7C48-1D4F-89A1-624411AAA2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DD1D2092-0777-BF4C-88E2-1340A00003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4C531B78-991B-8F42-B930-01AC4862E0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25F82D41-45D3-5B43-9969-AC02E2EA88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609600"/>
            <a:ext cx="9296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400800"/>
            <a:ext cx="3136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 baseline="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81850" y="6400800"/>
            <a:ext cx="2063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 baseline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GB"/>
              <a:t>Slide# : </a:t>
            </a:r>
            <a:fld id="{740F9DD0-2E84-1144-8C3B-A5A0169651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57B55-8641-A541-A46F-CCF6A0198F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95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1AAE-C4FF-FB4C-B361-83F29F63A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2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Document1!OLE_LINK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4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emf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0.emf"/><Relationship Id="rId4" Type="http://schemas.openxmlformats.org/officeDocument/2006/relationships/image" Target="../media/image47.emf"/><Relationship Id="rId9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9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png"/><Relationship Id="rId5" Type="http://schemas.openxmlformats.org/officeDocument/2006/relationships/package" Target="../embeddings/Microsoft_Word_Document2.docx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carlorubbia:Desktop:HIGGS_2013:Proton%20energy.docx!OLE_LINK1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4.emf"/><Relationship Id="rId4" Type="http://schemas.openxmlformats.org/officeDocument/2006/relationships/package" Target="../embeddings/Microsoft_Word_Document3.docx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E4749-2CD5-4443-B1B1-7F9F2F27E758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600200"/>
            <a:ext cx="9372600" cy="4038600"/>
          </a:xfrm>
          <a:noFill/>
        </p:spPr>
        <p:txBody>
          <a:bodyPr/>
          <a:lstStyle/>
          <a:p>
            <a:r>
              <a:rPr lang="en-US" sz="4000" b="1" i="1" dirty="0" smtClean="0">
                <a:latin typeface="Tahoma"/>
                <a:cs typeface="Tahoma"/>
              </a:rPr>
              <a:t>A complete demonstrator for a muon cooled collider ring</a:t>
            </a:r>
            <a:endParaRPr lang="en-GB" sz="4000" b="1" i="1" dirty="0" smtClean="0">
              <a:solidFill>
                <a:srgbClr val="FF6600"/>
              </a:solidFill>
              <a:latin typeface="Tahoma"/>
              <a:cs typeface="Tahoma"/>
            </a:endParaRPr>
          </a:p>
          <a:p>
            <a:endParaRPr lang="en-GB" sz="2800" dirty="0" smtClean="0">
              <a:solidFill>
                <a:srgbClr val="0000FF"/>
              </a:solidFill>
              <a:latin typeface="Comic Sans MS" charset="0"/>
              <a:ea typeface="Times" charset="0"/>
              <a:cs typeface="Times" charset="0"/>
            </a:endParaRPr>
          </a:p>
          <a:p>
            <a:r>
              <a:rPr lang="en-GB" sz="2800" dirty="0" smtClean="0">
                <a:solidFill>
                  <a:srgbClr val="0000FF"/>
                </a:solidFill>
                <a:latin typeface="Comic Sans MS" charset="0"/>
                <a:ea typeface="Times" charset="0"/>
                <a:cs typeface="Times" charset="0"/>
              </a:rPr>
              <a:t>Carlo Rubbia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INFN and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Gran </a:t>
            </a:r>
            <a:r>
              <a:rPr lang="en-US" sz="2800" dirty="0" err="1">
                <a:solidFill>
                  <a:srgbClr val="0000FF"/>
                </a:solidFill>
              </a:rPr>
              <a:t>Sasso</a:t>
            </a:r>
            <a:r>
              <a:rPr lang="en-US" sz="2800" dirty="0">
                <a:solidFill>
                  <a:srgbClr val="0000FF"/>
                </a:solidFill>
              </a:rPr>
              <a:t> Science </a:t>
            </a:r>
            <a:r>
              <a:rPr lang="en-US" sz="2800" dirty="0" smtClean="0">
                <a:solidFill>
                  <a:srgbClr val="0000FF"/>
                </a:solidFill>
              </a:rPr>
              <a:t>Institute,  </a:t>
            </a:r>
            <a:r>
              <a:rPr lang="en-US" sz="2800" dirty="0">
                <a:solidFill>
                  <a:srgbClr val="0000FF"/>
                </a:solidFill>
              </a:rPr>
              <a:t>L’Aquila, Italy</a:t>
            </a:r>
            <a:endParaRPr lang="en-US" sz="2800" dirty="0" smtClean="0">
              <a:solidFill>
                <a:srgbClr val="0000FF"/>
              </a:solidFill>
            </a:endParaRPr>
          </a:p>
          <a:p>
            <a:endParaRPr lang="de-DE" sz="2800" dirty="0" smtClean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36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FNAL May 17, </a:t>
            </a:r>
            <a:r>
              <a:rPr lang="en-US" dirty="0" smtClean="0"/>
              <a:t>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33400" y="4996468"/>
            <a:ext cx="9094617" cy="794732"/>
            <a:chOff x="533400" y="5072668"/>
            <a:chExt cx="9094617" cy="794732"/>
          </a:xfrm>
        </p:grpSpPr>
        <p:pic>
          <p:nvPicPr>
            <p:cNvPr id="11" name="Picture 10" descr="ghgg_top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5072668"/>
              <a:ext cx="6934200" cy="73051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467600" y="5159514"/>
              <a:ext cx="21604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kumimoji="1" lang="en-US" sz="2400" i="1" kern="0" baseline="0" dirty="0">
                  <a:solidFill>
                    <a:srgbClr val="FF0000"/>
                  </a:solidFill>
                  <a:latin typeface="+mn-lt"/>
                  <a:cs typeface="Symbol" charset="2"/>
                </a:rPr>
                <a:t>Top partners  </a:t>
              </a:r>
            </a:p>
            <a:p>
              <a:endParaRPr lang="en-US" sz="2400" dirty="0">
                <a:latin typeface="+mn-lt"/>
                <a:cs typeface="Symbol" charset="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PGothic" pitchFamily="34" charset="-128"/>
              </a:rPr>
              <a:t>Potential deviations from Standard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533400" y="3733800"/>
            <a:ext cx="7350912" cy="685800"/>
            <a:chOff x="533400" y="3810000"/>
            <a:chExt cx="7350912" cy="685800"/>
          </a:xfrm>
        </p:grpSpPr>
        <p:pic>
          <p:nvPicPr>
            <p:cNvPr id="8" name="Picture 7" descr="ghbb_mA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3810000"/>
              <a:ext cx="4123591" cy="685800"/>
            </a:xfrm>
            <a:prstGeom prst="rect">
              <a:avLst/>
            </a:prstGeom>
            <a:solidFill>
              <a:srgbClr val="FFEEE5"/>
            </a:solidFill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486400" y="3886200"/>
              <a:ext cx="23979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baseline="0" dirty="0" smtClean="0">
                  <a:solidFill>
                    <a:srgbClr val="FF0000"/>
                  </a:solidFill>
                  <a:latin typeface="+mn-lt"/>
                </a:rPr>
                <a:t>SUSY tan(</a:t>
              </a:r>
              <a:r>
                <a:rPr lang="en-US" sz="2400" i="1" baseline="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sz="2400" i="1" baseline="0" dirty="0" smtClean="0">
                  <a:solidFill>
                    <a:srgbClr val="FF0000"/>
                  </a:solidFill>
                  <a:latin typeface="+mn-lt"/>
                </a:rPr>
                <a:t>)&gt;5</a:t>
              </a:r>
              <a:endParaRPr lang="en-US" sz="24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600" y="4397514"/>
            <a:ext cx="7848600" cy="707886"/>
            <a:chOff x="609600" y="4495800"/>
            <a:chExt cx="7848600" cy="707886"/>
          </a:xfrm>
        </p:grpSpPr>
        <p:grpSp>
          <p:nvGrpSpPr>
            <p:cNvPr id="14" name="Group 13"/>
            <p:cNvGrpSpPr/>
            <p:nvPr/>
          </p:nvGrpSpPr>
          <p:grpSpPr>
            <a:xfrm>
              <a:off x="609600" y="4495800"/>
              <a:ext cx="4807775" cy="659218"/>
              <a:chOff x="301169" y="4572000"/>
              <a:chExt cx="3893375" cy="659218"/>
            </a:xfrm>
          </p:grpSpPr>
          <p:pic>
            <p:nvPicPr>
              <p:cNvPr id="9" name="Picture 8" descr="ghff_composite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169" y="4588458"/>
                <a:ext cx="1063256" cy="635295"/>
              </a:xfrm>
              <a:prstGeom prst="rect">
                <a:avLst/>
              </a:prstGeom>
            </p:spPr>
          </p:pic>
          <p:pic>
            <p:nvPicPr>
              <p:cNvPr id="10" name="Picture 9" descr="ghVV_composit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0" y="4572000"/>
                <a:ext cx="3051544" cy="659218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5814027" y="4495800"/>
              <a:ext cx="26441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kumimoji="1" lang="en-US" sz="2400" i="1" kern="0" baseline="0" dirty="0">
                  <a:solidFill>
                    <a:srgbClr val="FF0000"/>
                  </a:solidFill>
                  <a:latin typeface="+mn-lt"/>
                </a:rPr>
                <a:t>Composite Higgs </a:t>
              </a:r>
            </a:p>
            <a:p>
              <a:endParaRPr lang="en-US" sz="2400" i="1" dirty="0">
                <a:latin typeface="+mn-lt"/>
              </a:endParaRPr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52400" y="5638800"/>
            <a:ext cx="960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>
              <a:buClr>
                <a:schemeClr val="accent2"/>
              </a:buClr>
              <a:defRPr/>
            </a:pPr>
            <a:r>
              <a:rPr kumimoji="1" lang="en-US" sz="2400" kern="0" baseline="0" dirty="0"/>
              <a:t>Sensitivity to “</a:t>
            </a:r>
            <a:r>
              <a:rPr kumimoji="1" lang="en-US" sz="2400" kern="0" baseline="0" dirty="0" err="1"/>
              <a:t>TeV</a:t>
            </a:r>
            <a:r>
              <a:rPr kumimoji="1" lang="en-US" sz="2400" kern="0" baseline="0" dirty="0"/>
              <a:t>” new </a:t>
            </a:r>
            <a:r>
              <a:rPr kumimoji="1" lang="en-US" sz="2400" kern="0" baseline="0" dirty="0" smtClean="0"/>
              <a:t>physics for “5 sigma” discoveries may need 1 per</a:t>
            </a:r>
            <a:r>
              <a:rPr kumimoji="1" lang="en-US" sz="2400" kern="0" baseline="0" dirty="0"/>
              <a:t>-cent to </a:t>
            </a:r>
            <a:r>
              <a:rPr kumimoji="1" lang="en-US" sz="2400" kern="0" baseline="0" dirty="0" smtClean="0"/>
              <a:t>sub 1-</a:t>
            </a:r>
            <a:r>
              <a:rPr kumimoji="1" lang="en-US" sz="2400" kern="0" baseline="0" dirty="0"/>
              <a:t>per-cent </a:t>
            </a:r>
            <a:r>
              <a:rPr kumimoji="1" lang="en-US" sz="2400" kern="0" baseline="0" dirty="0" smtClean="0">
                <a:latin typeface="Symbol" charset="2"/>
                <a:cs typeface="Symbol" charset="2"/>
              </a:rPr>
              <a:t>s</a:t>
            </a:r>
            <a:r>
              <a:rPr kumimoji="1" lang="en-US" sz="2400" kern="0" baseline="0" dirty="0" smtClean="0"/>
              <a:t> accuracies </a:t>
            </a:r>
            <a:r>
              <a:rPr kumimoji="1" lang="en-US" sz="2400" kern="0" baseline="0" dirty="0"/>
              <a:t>on</a:t>
            </a:r>
            <a:r>
              <a:rPr kumimoji="1" lang="en-US" sz="2400" kern="0" baseline="0" dirty="0" smtClean="0"/>
              <a:t> rates.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14400" y="2057400"/>
            <a:ext cx="6566505" cy="1752600"/>
            <a:chOff x="914400" y="2057400"/>
            <a:chExt cx="6566505" cy="1752600"/>
          </a:xfrm>
        </p:grpSpPr>
        <p:pic>
          <p:nvPicPr>
            <p:cNvPr id="6" name="Picture 5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057400"/>
              <a:ext cx="6566505" cy="17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219200" y="2209800"/>
              <a:ext cx="1993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R.S. Gupta et al.</a:t>
              </a:r>
              <a:endParaRPr lang="en-US" sz="18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9601200" cy="1600200"/>
          </a:xfrm>
        </p:spPr>
        <p:txBody>
          <a:bodyPr/>
          <a:lstStyle/>
          <a:p>
            <a:r>
              <a:rPr lang="fr-CH" sz="2400" dirty="0" smtClean="0"/>
              <a:t>What </a:t>
            </a:r>
            <a:r>
              <a:rPr lang="fr-CH" sz="2400" dirty="0"/>
              <a:t>precision is needed</a:t>
            </a:r>
            <a:r>
              <a:rPr lang="fr-CH" sz="2400" dirty="0" smtClean="0"/>
              <a:t> in order to search for possible additional deviations from the SM, even under the assumption that there is no other additional </a:t>
            </a:r>
            <a:r>
              <a:rPr lang="en-US" sz="2400" dirty="0" smtClean="0"/>
              <a:t>“Higgs” state at </a:t>
            </a:r>
            <a:r>
              <a:rPr lang="en-US" sz="2400" dirty="0"/>
              <a:t>the </a:t>
            </a:r>
            <a:r>
              <a:rPr lang="en-US" sz="2400" dirty="0" smtClean="0"/>
              <a:t>LHC</a:t>
            </a:r>
            <a:r>
              <a:rPr lang="fr-CH" sz="2400" dirty="0" smtClean="0"/>
              <a:t> ? </a:t>
            </a:r>
          </a:p>
          <a:p>
            <a:r>
              <a:rPr lang="en-US" sz="2400" dirty="0" smtClean="0"/>
              <a:t>Predicted ultimate LHC accuracies for “exotic” alternatives  </a:t>
            </a:r>
            <a:endParaRPr lang="it-IT" sz="2400" dirty="0" smtClean="0"/>
          </a:p>
          <a:p>
            <a:endParaRPr kumimoji="1" lang="en-US" sz="2400" dirty="0" smtClean="0"/>
          </a:p>
          <a:p>
            <a:pPr marL="0" lvl="1" indent="0">
              <a:buNone/>
            </a:pPr>
            <a:endParaRPr kumimoji="1" lang="en-US" sz="2400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6477000" y="3048000"/>
            <a:ext cx="685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781800" y="2949714"/>
            <a:ext cx="3124200" cy="707886"/>
            <a:chOff x="6781800" y="2949714"/>
            <a:chExt cx="3124200" cy="707886"/>
          </a:xfrm>
        </p:grpSpPr>
        <p:sp>
          <p:nvSpPr>
            <p:cNvPr id="7" name="TextBox 6"/>
            <p:cNvSpPr txBox="1"/>
            <p:nvPr/>
          </p:nvSpPr>
          <p:spPr>
            <a:xfrm>
              <a:off x="7513047" y="2949714"/>
              <a:ext cx="23929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baseline="0" dirty="0" smtClean="0">
                  <a:solidFill>
                    <a:srgbClr val="FF0000"/>
                  </a:solidFill>
                  <a:latin typeface="+mn-lt"/>
                </a:rPr>
                <a:t>Ultimate at LHC </a:t>
              </a:r>
            </a:p>
            <a:p>
              <a:pPr algn="ctr"/>
              <a:r>
                <a:rPr lang="en-US" sz="2000" i="1" baseline="0" dirty="0" smtClean="0">
                  <a:solidFill>
                    <a:srgbClr val="FF0000"/>
                  </a:solidFill>
                  <a:latin typeface="+mn-lt"/>
                </a:rPr>
                <a:t>1 </a:t>
              </a:r>
              <a:r>
                <a:rPr lang="en-US" sz="2000" i="1" baseline="0" dirty="0" err="1" smtClean="0">
                  <a:solidFill>
                    <a:srgbClr val="FF0000"/>
                  </a:solidFill>
                  <a:latin typeface="+mn-lt"/>
                </a:rPr>
                <a:t>ab</a:t>
              </a:r>
              <a:r>
                <a:rPr lang="en-US" sz="2000" i="1" baseline="0" dirty="0" smtClean="0">
                  <a:solidFill>
                    <a:srgbClr val="FF0000"/>
                  </a:solidFill>
                  <a:latin typeface="+mn-lt"/>
                </a:rPr>
                <a:t>= 10</a:t>
              </a:r>
              <a:r>
                <a:rPr lang="en-US" sz="2000" i="1" baseline="30000" dirty="0" smtClean="0">
                  <a:solidFill>
                    <a:srgbClr val="FF0000"/>
                  </a:solidFill>
                  <a:latin typeface="+mn-lt"/>
                </a:rPr>
                <a:t>-42 </a:t>
              </a:r>
              <a:r>
                <a:rPr lang="en-US" sz="2000" i="1" baseline="0" dirty="0" smtClean="0">
                  <a:solidFill>
                    <a:srgbClr val="FF0000"/>
                  </a:solidFill>
                  <a:latin typeface="+mn-lt"/>
                </a:rPr>
                <a:t>cm</a:t>
              </a:r>
              <a:r>
                <a:rPr lang="en-US" sz="2000" i="1" baseline="30000" dirty="0" smtClean="0">
                  <a:solidFill>
                    <a:srgbClr val="FF0000"/>
                  </a:solidFill>
                  <a:latin typeface="+mn-lt"/>
                </a:rPr>
                <a:t>2</a:t>
              </a:r>
              <a:endParaRPr lang="en-US" sz="2000" i="1" baseline="30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7" name="Left Arrow 26"/>
            <p:cNvSpPr/>
            <p:nvPr/>
          </p:nvSpPr>
          <p:spPr bwMode="auto">
            <a:xfrm>
              <a:off x="6781800" y="3352800"/>
              <a:ext cx="914400" cy="304800"/>
            </a:xfrm>
            <a:prstGeom prst="lef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 dirty="0">
                <a:ln>
                  <a:noFill/>
                </a:ln>
                <a:solidFill>
                  <a:srgbClr val="FF0000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14600" y="6443246"/>
            <a:ext cx="421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  <a:latin typeface="+mn-lt"/>
              </a:rPr>
              <a:t>arXiv:1206.3560v3 [hep-</a:t>
            </a:r>
            <a:r>
              <a:rPr lang="en-GB" i="1" baseline="0" dirty="0" err="1">
                <a:solidFill>
                  <a:srgbClr val="FF0000"/>
                </a:solidFill>
                <a:latin typeface="+mn-lt"/>
              </a:rPr>
              <a:t>ph</a:t>
            </a:r>
            <a:r>
              <a:rPr lang="en-GB" i="1" baseline="0" dirty="0">
                <a:solidFill>
                  <a:srgbClr val="FF0000"/>
                </a:solidFill>
                <a:latin typeface="+mn-lt"/>
              </a:rPr>
              <a:t>] 27 Sep </a:t>
            </a:r>
            <a:r>
              <a:rPr lang="en-GB" i="1" baseline="0" dirty="0" smtClean="0">
                <a:solidFill>
                  <a:srgbClr val="FF0000"/>
                </a:solidFill>
                <a:latin typeface="+mn-lt"/>
              </a:rPr>
              <a:t>2012</a:t>
            </a:r>
            <a:endParaRPr kumimoji="1" lang="en-US" i="1" kern="0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522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build="p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the Higgs signal beyond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9372600" cy="6172200"/>
          </a:xfrm>
        </p:spPr>
        <p:txBody>
          <a:bodyPr/>
          <a:lstStyle/>
          <a:p>
            <a:pPr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The scalar sector is definitely one of the keys to the future understanding of elementary particle physics. </a:t>
            </a:r>
            <a:endParaRPr lang="fr-CH" sz="2400" dirty="0" smtClean="0"/>
          </a:p>
          <a:p>
            <a:pPr>
              <a:lnSpc>
                <a:spcPts val="2680"/>
              </a:lnSpc>
              <a:spcAft>
                <a:spcPts val="0"/>
              </a:spcAft>
            </a:pPr>
            <a:r>
              <a:rPr lang="en-US" sz="2400" i="1" dirty="0" smtClean="0">
                <a:solidFill>
                  <a:srgbClr val="FF0000"/>
                </a:solidFill>
              </a:rPr>
              <a:t>Like in the case of W and Z,  with LEP after the </a:t>
            </a:r>
            <a:r>
              <a:rPr lang="en-US" sz="2400" i="1" dirty="0" err="1" smtClean="0">
                <a:solidFill>
                  <a:srgbClr val="FF0000"/>
                </a:solidFill>
              </a:rPr>
              <a:t>pbar</a:t>
            </a:r>
            <a:r>
              <a:rPr lang="en-US" sz="2400" i="1" dirty="0" smtClean="0">
                <a:solidFill>
                  <a:srgbClr val="FF0000"/>
                </a:solidFill>
              </a:rPr>
              <a:t>-p </a:t>
            </a:r>
            <a:r>
              <a:rPr lang="en-US" sz="2400" i="1" dirty="0" smtClean="0">
                <a:solidFill>
                  <a:srgbClr val="FF0000"/>
                </a:solidFill>
              </a:rPr>
              <a:t>a similar second phase may be also necessary for the </a:t>
            </a:r>
            <a:r>
              <a:rPr lang="en-US" sz="2400" i="1" dirty="0" smtClean="0">
                <a:solidFill>
                  <a:srgbClr val="FF0000"/>
                </a:solidFill>
              </a:rPr>
              <a:t>H</a:t>
            </a:r>
            <a:r>
              <a:rPr lang="en-US" sz="2400" i="1" baseline="30000" dirty="0" smtClean="0">
                <a:solidFill>
                  <a:srgbClr val="FF0000"/>
                </a:solidFill>
              </a:rPr>
              <a:t>0</a:t>
            </a:r>
            <a:r>
              <a:rPr lang="en-US" sz="2400" i="1" baseline="-25000" dirty="0" smtClean="0">
                <a:solidFill>
                  <a:srgbClr val="FF0000"/>
                </a:solidFill>
              </a:rPr>
              <a:t> </a:t>
            </a:r>
            <a:endParaRPr lang="en-US" sz="2400" dirty="0" smtClean="0"/>
          </a:p>
          <a:p>
            <a:pPr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The presence of structure beyond the SM may manifest itself as tiny corrections in the observation of large </a:t>
            </a:r>
            <a:r>
              <a:rPr lang="en-US" sz="2400" dirty="0"/>
              <a:t>number of events/year in very clean experimental conditions. </a:t>
            </a:r>
            <a:endParaRPr lang="en-US" sz="2400" dirty="0" smtClean="0"/>
          </a:p>
          <a:p>
            <a:pPr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Two future alternatives are hereby compared:</a:t>
            </a:r>
          </a:p>
          <a:p>
            <a:pPr lvl="1"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A </a:t>
            </a:r>
            <a:r>
              <a:rPr lang="en-US" sz="2400" dirty="0" err="1" smtClean="0"/>
              <a:t>e</a:t>
            </a:r>
            <a:r>
              <a:rPr lang="en-US" sz="2400" baseline="30000" dirty="0" err="1" smtClean="0"/>
              <a:t>+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collider at L &gt; 10</a:t>
            </a:r>
            <a:r>
              <a:rPr lang="en-US" sz="2400" baseline="30000" dirty="0" smtClean="0"/>
              <a:t>34</a:t>
            </a:r>
            <a:r>
              <a:rPr lang="en-US" sz="2400" dirty="0" smtClean="0"/>
              <a:t> and a </a:t>
            </a:r>
            <a:r>
              <a:rPr lang="en-US" sz="2400" i="1" dirty="0" smtClean="0">
                <a:solidFill>
                  <a:srgbClr val="FF0000"/>
                </a:solidFill>
              </a:rPr>
              <a:t>Z + H</a:t>
            </a:r>
            <a:r>
              <a:rPr lang="en-US" sz="2400" i="1" baseline="30000" dirty="0" smtClean="0">
                <a:solidFill>
                  <a:srgbClr val="FF0000"/>
                </a:solidFill>
              </a:rPr>
              <a:t>0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signal </a:t>
            </a:r>
            <a:r>
              <a:rPr lang="en-US" sz="2400" dirty="0" smtClean="0"/>
              <a:t>of </a:t>
            </a:r>
            <a:r>
              <a:rPr lang="en-US" sz="2400" i="1" dirty="0" smtClean="0">
                <a:solidFill>
                  <a:srgbClr val="FF0000"/>
                </a:solidFill>
              </a:rPr>
              <a:t>≈ 200 fb. </a:t>
            </a:r>
            <a:r>
              <a:rPr lang="en-US" sz="2400" dirty="0" smtClean="0"/>
              <a:t>The circumference of a new, LEP-like ring is of about </a:t>
            </a:r>
            <a:r>
              <a:rPr lang="en-US" sz="2400" dirty="0" smtClean="0">
                <a:solidFill>
                  <a:srgbClr val="FF0000"/>
                </a:solidFill>
              </a:rPr>
              <a:t>≈ 80 km </a:t>
            </a:r>
            <a:r>
              <a:rPr lang="en-US" sz="2400" dirty="0" smtClean="0"/>
              <a:t>or the length of a Linear Collider is ≈</a:t>
            </a:r>
            <a:r>
              <a:rPr lang="en-US" sz="2400" dirty="0" smtClean="0">
                <a:solidFill>
                  <a:srgbClr val="FF0000"/>
                </a:solidFill>
              </a:rPr>
              <a:t>31 km.  </a:t>
            </a:r>
          </a:p>
          <a:p>
            <a:pPr lvl="1"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A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2400" dirty="0" smtClean="0"/>
              <a:t> collider at L &gt; 10</a:t>
            </a:r>
            <a:r>
              <a:rPr lang="en-US" sz="2400" baseline="30000" dirty="0" smtClean="0"/>
              <a:t>32</a:t>
            </a:r>
            <a:r>
              <a:rPr lang="en-US" sz="2400" dirty="0" smtClean="0"/>
              <a:t> and a </a:t>
            </a:r>
            <a:r>
              <a:rPr lang="en-US" sz="2400" i="1" dirty="0" smtClean="0">
                <a:solidFill>
                  <a:srgbClr val="FF0000"/>
                </a:solidFill>
              </a:rPr>
              <a:t>H</a:t>
            </a:r>
            <a:r>
              <a:rPr lang="en-US" sz="2400" i="1" baseline="30000" dirty="0" smtClean="0">
                <a:solidFill>
                  <a:srgbClr val="FF0000"/>
                </a:solidFill>
              </a:rPr>
              <a:t>0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signal </a:t>
            </a:r>
            <a:r>
              <a:rPr lang="en-US" sz="2400" i="1" dirty="0">
                <a:solidFill>
                  <a:srgbClr val="FF0000"/>
                </a:solidFill>
              </a:rPr>
              <a:t>in the s-</a:t>
            </a:r>
            <a:r>
              <a:rPr lang="en-US" sz="2400" i="1" dirty="0" smtClean="0">
                <a:solidFill>
                  <a:srgbClr val="FF0000"/>
                </a:solidFill>
              </a:rPr>
              <a:t>state </a:t>
            </a:r>
            <a:r>
              <a:rPr lang="en-US" sz="2400" dirty="0" smtClean="0"/>
              <a:t>of ≈ </a:t>
            </a:r>
            <a:r>
              <a:rPr lang="en-US" sz="2400" i="1" dirty="0" smtClean="0">
                <a:solidFill>
                  <a:srgbClr val="FF0000"/>
                </a:solidFill>
              </a:rPr>
              <a:t>20’000 fb</a:t>
            </a:r>
            <a:r>
              <a:rPr lang="en-US" sz="2400" dirty="0" smtClean="0"/>
              <a:t>. The collider radius is much smaller, only </a:t>
            </a:r>
            <a:r>
              <a:rPr lang="en-US" sz="2400" dirty="0" smtClean="0">
                <a:solidFill>
                  <a:srgbClr val="FF0000"/>
                </a:solidFill>
              </a:rPr>
              <a:t>≈ 50 m</a:t>
            </a:r>
            <a:r>
              <a:rPr lang="en-US" sz="2400" dirty="0" smtClean="0"/>
              <a:t>, but the novel “muon cooling” facility is required. </a:t>
            </a:r>
          </a:p>
          <a:p>
            <a:pPr>
              <a:lnSpc>
                <a:spcPts val="2680"/>
              </a:lnSpc>
              <a:spcAft>
                <a:spcPts val="0"/>
              </a:spcAft>
            </a:pPr>
            <a:r>
              <a:rPr lang="en-US" sz="2400" dirty="0" smtClean="0"/>
              <a:t>However a comprehnsive Higgs study requires </a:t>
            </a:r>
            <a:r>
              <a:rPr lang="en-GB" sz="2400" dirty="0"/>
              <a:t>√s </a:t>
            </a:r>
            <a:r>
              <a:rPr lang="en-US" sz="2400" dirty="0" smtClean="0"/>
              <a:t>energies of ≈ 1 TeV, only possible with a linear </a:t>
            </a:r>
            <a:r>
              <a:rPr lang="en-US" sz="2400" dirty="0" err="1" smtClean="0"/>
              <a:t>e</a:t>
            </a:r>
            <a:r>
              <a:rPr lang="en-US" sz="2400" baseline="30000" dirty="0" err="1" smtClean="0"/>
              <a:t>+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collider </a:t>
            </a:r>
            <a:r>
              <a:rPr lang="en-US" sz="2400" dirty="0" smtClean="0"/>
              <a:t>or a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/>
              <a:t>ring.</a:t>
            </a:r>
          </a:p>
          <a:p>
            <a:pPr lvl="1">
              <a:lnSpc>
                <a:spcPts val="2680"/>
              </a:lnSpc>
              <a:spcAft>
                <a:spcPts val="0"/>
              </a:spcAft>
            </a:pPr>
            <a:endParaRPr lang="en-US" sz="2400" dirty="0" smtClean="0"/>
          </a:p>
          <a:p>
            <a:pPr lvl="1">
              <a:lnSpc>
                <a:spcPts val="2680"/>
              </a:lnSpc>
              <a:spcAft>
                <a:spcPts val="1000"/>
              </a:spcAft>
              <a:buNone/>
            </a:pPr>
            <a:endParaRPr lang="en-US" sz="2400" dirty="0" smtClean="0"/>
          </a:p>
          <a:p>
            <a:pPr>
              <a:lnSpc>
                <a:spcPts val="2680"/>
              </a:lnSpc>
              <a:buNone/>
            </a:pPr>
            <a:endParaRPr lang="en-US" sz="2400" dirty="0" smtClean="0"/>
          </a:p>
          <a:p>
            <a:pPr>
              <a:lnSpc>
                <a:spcPts val="2680"/>
              </a:lnSpc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86600" y="65532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28600" y="64770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686720" y="2971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1 </a:t>
            </a:r>
            <a:r>
              <a:rPr lang="cs-CZ" sz="1800" i="1" baseline="0" dirty="0" err="1" smtClean="0">
                <a:solidFill>
                  <a:srgbClr val="FF0000"/>
                </a:solidFill>
                <a:latin typeface="+mn-lt"/>
              </a:rPr>
              <a:t>femtobarn</a:t>
            </a:r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 (</a:t>
            </a:r>
            <a:r>
              <a:rPr lang="cs-CZ" sz="1800" i="1" baseline="0" dirty="0" err="1" smtClean="0">
                <a:solidFill>
                  <a:srgbClr val="FF0000"/>
                </a:solidFill>
                <a:latin typeface="+mn-lt"/>
              </a:rPr>
              <a:t>fb</a:t>
            </a:r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)</a:t>
            </a:r>
          </a:p>
          <a:p>
            <a:pPr algn="ctr"/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 =10</a:t>
            </a:r>
            <a:r>
              <a:rPr lang="cs-CZ" sz="1800" i="1" baseline="30000" dirty="0">
                <a:solidFill>
                  <a:srgbClr val="FF0000"/>
                </a:solidFill>
                <a:latin typeface="+mn-lt"/>
              </a:rPr>
              <a:t>−</a:t>
            </a:r>
            <a:r>
              <a:rPr lang="cs-CZ" sz="1800" i="1" baseline="30000" dirty="0" smtClean="0">
                <a:solidFill>
                  <a:srgbClr val="FF0000"/>
                </a:solidFill>
                <a:latin typeface="+mn-lt"/>
              </a:rPr>
              <a:t>39  </a:t>
            </a:r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cm</a:t>
            </a:r>
            <a:r>
              <a:rPr lang="cs-CZ" sz="1800" i="1" baseline="30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cs-CZ" sz="1800" i="1" baseline="0" dirty="0" smtClean="0">
                <a:solidFill>
                  <a:srgbClr val="FF0000"/>
                </a:solidFill>
                <a:latin typeface="+mn-lt"/>
              </a:rPr>
              <a:t>    </a:t>
            </a:r>
            <a:endParaRPr lang="cs-CZ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377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or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" y="0"/>
            <a:ext cx="9858375" cy="685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381189" y="4648200"/>
            <a:ext cx="44920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Options for circular </a:t>
            </a:r>
            <a:r>
              <a:rPr lang="en-US" sz="2400" i="1" baseline="0" dirty="0" err="1" smtClean="0">
                <a:solidFill>
                  <a:srgbClr val="FF0000"/>
                </a:solidFill>
                <a:latin typeface="+mn-lt"/>
              </a:rPr>
              <a:t>e+e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- </a:t>
            </a:r>
          </a:p>
          <a:p>
            <a:pPr algn="ctr"/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Higgs factories are becoming</a:t>
            </a:r>
          </a:p>
          <a:p>
            <a:pPr algn="ctr"/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popular around the world</a:t>
            </a:r>
            <a:endParaRPr lang="en-US" sz="2400" i="1" baseline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6506" y="1155624"/>
            <a:ext cx="9399494" cy="1424996"/>
            <a:chOff x="506506" y="1155624"/>
            <a:chExt cx="9399494" cy="1424996"/>
          </a:xfrm>
        </p:grpSpPr>
        <p:sp>
          <p:nvSpPr>
            <p:cNvPr id="3" name="Oval 2"/>
            <p:cNvSpPr/>
            <p:nvPr/>
          </p:nvSpPr>
          <p:spPr>
            <a:xfrm>
              <a:off x="5109018" y="1566961"/>
              <a:ext cx="156017" cy="14401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65035" y="1526312"/>
              <a:ext cx="10731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rgbClr val="FF0000"/>
                  </a:solidFill>
                </a:rPr>
                <a:t>LEP3 2011</a:t>
              </a:r>
              <a:endParaRPr lang="en-GB" sz="14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8775425" y="1904027"/>
              <a:ext cx="156017" cy="144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250854" y="2057400"/>
              <a:ext cx="1655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err="1" smtClean="0">
                  <a:solidFill>
                    <a:srgbClr val="0000FF"/>
                  </a:solidFill>
                </a:rPr>
                <a:t>SuperTristan</a:t>
              </a:r>
              <a:r>
                <a:rPr lang="en-US" sz="1400" baseline="0" dirty="0" smtClean="0">
                  <a:solidFill>
                    <a:srgbClr val="0000FF"/>
                  </a:solidFill>
                </a:rPr>
                <a:t> 2012</a:t>
              </a:r>
              <a:endParaRPr lang="en-GB" sz="1400" baseline="0" dirty="0">
                <a:solidFill>
                  <a:srgbClr val="0000FF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3002784" y="1764773"/>
              <a:ext cx="156017" cy="144016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24775" y="1904028"/>
              <a:ext cx="16114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/>
                <a:t>LEP3 on LI, 2012</a:t>
              </a:r>
              <a:endParaRPr lang="en-GB" sz="1400" baseline="0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2456723" y="2057915"/>
              <a:ext cx="156017" cy="14401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175265" y="2226051"/>
              <a:ext cx="1887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rgbClr val="FF0000"/>
                  </a:solidFill>
                </a:rPr>
                <a:t>LEP3 in Texas, 2012</a:t>
              </a:r>
              <a:endParaRPr lang="en-GB" sz="14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27827" y="1456997"/>
              <a:ext cx="18346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chemeClr val="bg1"/>
                  </a:solidFill>
                </a:rPr>
                <a:t>FNAL site filler, 2012</a:t>
              </a:r>
              <a:endParaRPr lang="en-GB" sz="1400" baseline="0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378714" y="1678844"/>
              <a:ext cx="156017" cy="14401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6506" y="1615437"/>
              <a:ext cx="1212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rgbClr val="FF6600"/>
                  </a:solidFill>
                </a:rPr>
                <a:t>West Coast </a:t>
              </a:r>
            </a:p>
            <a:p>
              <a:r>
                <a:rPr lang="en-US" sz="1400" baseline="0" dirty="0" smtClean="0">
                  <a:solidFill>
                    <a:srgbClr val="FF6600"/>
                  </a:solidFill>
                </a:rPr>
                <a:t>design, 2012</a:t>
              </a:r>
              <a:endParaRPr lang="en-GB" sz="1400" baseline="0" dirty="0">
                <a:solidFill>
                  <a:srgbClr val="FF660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642719" y="1974680"/>
              <a:ext cx="156017" cy="144016"/>
            </a:xfrm>
            <a:prstGeom prst="ellipse">
              <a:avLst/>
            </a:prstGeom>
            <a:solidFill>
              <a:schemeClr val="accent5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8073347" y="2056427"/>
              <a:ext cx="156017" cy="14401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58000" y="2057400"/>
              <a:ext cx="13522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rgbClr val="FFC000"/>
                  </a:solidFill>
                </a:rPr>
                <a:t>Chinese Higgs </a:t>
              </a:r>
            </a:p>
            <a:p>
              <a:r>
                <a:rPr lang="en-US" sz="1400" baseline="0" dirty="0" smtClean="0">
                  <a:solidFill>
                    <a:srgbClr val="FFC000"/>
                  </a:solidFill>
                </a:rPr>
                <a:t>Factory, 2012</a:t>
              </a:r>
              <a:endParaRPr lang="en-GB" sz="1400" baseline="0" dirty="0">
                <a:solidFill>
                  <a:srgbClr val="FFC00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308889" y="1312980"/>
              <a:ext cx="156017" cy="144016"/>
            </a:xfrm>
            <a:prstGeom prst="ellipse">
              <a:avLst/>
            </a:prstGeom>
            <a:solidFill>
              <a:srgbClr val="FF6600"/>
            </a:solidFill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64906" y="1155624"/>
              <a:ext cx="13191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0" dirty="0" smtClean="0">
                  <a:solidFill>
                    <a:srgbClr val="FEE706"/>
                  </a:solidFill>
                </a:rPr>
                <a:t>UNK Higgs </a:t>
              </a:r>
            </a:p>
            <a:p>
              <a:r>
                <a:rPr lang="en-US" sz="1400" baseline="0" dirty="0" smtClean="0">
                  <a:solidFill>
                    <a:srgbClr val="FEE706"/>
                  </a:solidFill>
                </a:rPr>
                <a:t>Factory, 2012</a:t>
              </a:r>
              <a:endParaRPr lang="en-GB" sz="1400" baseline="0" dirty="0">
                <a:solidFill>
                  <a:srgbClr val="FEE706"/>
                </a:solidFill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4C531B78-991B-8F42-B930-01AC4862E0C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6400800" y="6248400"/>
            <a:ext cx="1857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0" dirty="0" smtClean="0">
                <a:solidFill>
                  <a:schemeClr val="bg1"/>
                </a:solidFill>
                <a:latin typeface="+mn-lt"/>
              </a:rPr>
              <a:t>F. Zimmerman 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The first option: a huge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+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LEP like ring.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63329" y="3657600"/>
            <a:ext cx="32875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baseline="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LEP3, TLeP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,</a:t>
            </a:r>
          </a:p>
          <a:p>
            <a:pPr algn="ctr"/>
            <a:r>
              <a:rPr lang="en-US" sz="2400" i="1" baseline="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</a:t>
            </a:r>
            <a:r>
              <a:rPr lang="en-US" sz="2400" i="1" baseline="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FNAL site-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filler +,,,,</a:t>
            </a:r>
            <a:endParaRPr lang="en-GB" sz="24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941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Super </a:t>
            </a:r>
            <a:r>
              <a:rPr lang="it-IT" dirty="0" err="1" smtClean="0"/>
              <a:t>Tristan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5800"/>
            <a:ext cx="7127498" cy="5616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2400" y="5562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0" dirty="0" smtClean="0"/>
              <a:t>KEK</a:t>
            </a:r>
            <a:endParaRPr lang="en-GB" sz="2400" b="1" baseline="0" dirty="0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440394" y="995310"/>
            <a:ext cx="5621133" cy="518816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40394" y="3564632"/>
            <a:ext cx="2450604" cy="1425"/>
          </a:xfrm>
          <a:prstGeom prst="straightConnector1">
            <a:avLst/>
          </a:prstGeom>
          <a:ln w="349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57600" y="3581400"/>
            <a:ext cx="671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0" dirty="0" smtClean="0">
                <a:solidFill>
                  <a:srgbClr val="FF0000"/>
                </a:solidFill>
              </a:rPr>
              <a:t>12.7 km</a:t>
            </a:r>
            <a:endParaRPr lang="en-GB" b="1" baseline="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2661" y="1552481"/>
            <a:ext cx="3158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baseline="0" dirty="0" smtClean="0">
                <a:solidFill>
                  <a:srgbClr val="FF0000"/>
                </a:solidFill>
              </a:rPr>
              <a:t>80 km ring in KEK area</a:t>
            </a:r>
            <a:endParaRPr lang="en-GB" sz="3600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3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 descr="HE_LHC%20option3_80km_UnderLake.pdf"/>
          <p:cNvPicPr/>
          <p:nvPr/>
        </p:nvPicPr>
        <p:blipFill>
          <a:blip r:embed="rId2" cstate="print"/>
          <a:srcRect l="535" t="6667" r="2890"/>
          <a:stretch>
            <a:fillRect/>
          </a:stretch>
        </p:blipFill>
        <p:spPr>
          <a:xfrm>
            <a:off x="0" y="685800"/>
            <a:ext cx="9906000" cy="617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762000"/>
            <a:ext cx="5313474" cy="830997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«</a:t>
            </a:r>
            <a:r>
              <a:rPr lang="fr-CH" b="1" i="1" baseline="0" dirty="0" err="1" smtClean="0">
                <a:solidFill>
                  <a:srgbClr val="FF0000"/>
                </a:solidFill>
                <a:latin typeface="+mj-lt"/>
              </a:rPr>
              <a:t>Pre-Feasibility</a:t>
            </a: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CH" b="1" i="1" baseline="0" dirty="0" err="1">
                <a:solidFill>
                  <a:srgbClr val="FF0000"/>
                </a:solidFill>
                <a:latin typeface="+mj-lt"/>
              </a:rPr>
              <a:t>S</a:t>
            </a:r>
            <a:r>
              <a:rPr lang="fr-CH" b="1" i="1" baseline="0" dirty="0" err="1" smtClean="0">
                <a:solidFill>
                  <a:srgbClr val="FF0000"/>
                </a:solidFill>
                <a:latin typeface="+mj-lt"/>
              </a:rPr>
              <a:t>tudy</a:t>
            </a: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 for an 80-km tunnel </a:t>
            </a:r>
            <a:r>
              <a:rPr lang="fr-CH" b="1" i="1" baseline="0" dirty="0" err="1" smtClean="0">
                <a:solidFill>
                  <a:srgbClr val="FF0000"/>
                </a:solidFill>
                <a:latin typeface="+mj-lt"/>
              </a:rPr>
              <a:t>at</a:t>
            </a: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 CERN»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John Osborne and Caroline </a:t>
            </a:r>
            <a:r>
              <a:rPr lang="fr-CH" b="1" i="1" baseline="0" dirty="0" err="1" smtClean="0">
                <a:solidFill>
                  <a:srgbClr val="FF0000"/>
                </a:solidFill>
                <a:latin typeface="+mj-lt"/>
              </a:rPr>
              <a:t>Waaijer</a:t>
            </a: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CERN, ARUP &amp; GADZ,  </a:t>
            </a:r>
            <a:r>
              <a:rPr lang="fr-CH" b="1" i="1" baseline="0" dirty="0" err="1" smtClean="0">
                <a:solidFill>
                  <a:srgbClr val="FF0000"/>
                </a:solidFill>
                <a:latin typeface="+mj-lt"/>
              </a:rPr>
              <a:t>submitted</a:t>
            </a:r>
            <a:r>
              <a:rPr lang="fr-CH" b="1" i="1" baseline="0" dirty="0" smtClean="0">
                <a:solidFill>
                  <a:srgbClr val="FF0000"/>
                </a:solidFill>
                <a:latin typeface="+mj-lt"/>
              </a:rPr>
              <a:t> to ESPG</a:t>
            </a:r>
            <a:endParaRPr lang="en-US" b="1" i="1" baseline="0" dirty="0" err="1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TLEP tunnel in the Geneva area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9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the Higgs with a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ring collider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5791200" cy="1981200"/>
          </a:xfrm>
        </p:spPr>
        <p:txBody>
          <a:bodyPr/>
          <a:lstStyle/>
          <a:p>
            <a:r>
              <a:rPr lang="en-US" altLang="ja-JP" sz="2400" dirty="0" smtClean="0"/>
              <a:t>The luminosity is pushed to the beam-</a:t>
            </a:r>
            <a:r>
              <a:rPr lang="en-US" altLang="ja-JP" sz="2400" dirty="0" err="1" smtClean="0"/>
              <a:t>strahlung</a:t>
            </a:r>
            <a:r>
              <a:rPr lang="en-US" altLang="ja-JP" sz="2400" dirty="0" smtClean="0"/>
              <a:t> limit.</a:t>
            </a:r>
          </a:p>
          <a:p>
            <a:r>
              <a:rPr lang="en-US" altLang="ja-JP" sz="2400" dirty="0" smtClean="0"/>
              <a:t>Collisions are at an angle, but with fewer bunches than for a B-Factory: a </a:t>
            </a:r>
            <a:r>
              <a:rPr lang="en-US" altLang="ja-JP" sz="2400" dirty="0" err="1" smtClean="0"/>
              <a:t>n</a:t>
            </a:r>
            <a:r>
              <a:rPr kumimoji="1" lang="en-US" altLang="ja-JP" sz="2400" dirty="0" err="1" smtClean="0"/>
              <a:t>ano</a:t>
            </a:r>
            <a:r>
              <a:rPr kumimoji="1" lang="en-US" altLang="ja-JP" sz="2400" dirty="0" smtClean="0"/>
              <a:t>-beam scheme</a:t>
            </a:r>
            <a:endParaRPr lang="en-US" altLang="ja-JP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6" name="スライド番号プレースホルダ 8"/>
          <p:cNvSpPr txBox="1">
            <a:spLocks/>
          </p:cNvSpPr>
          <p:nvPr/>
        </p:nvSpPr>
        <p:spPr>
          <a:xfrm>
            <a:off x="8151705" y="3863824"/>
            <a:ext cx="1754296" cy="21120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グループ化 23"/>
          <p:cNvGrpSpPr/>
          <p:nvPr/>
        </p:nvGrpSpPr>
        <p:grpSpPr>
          <a:xfrm>
            <a:off x="5791200" y="762000"/>
            <a:ext cx="3524281" cy="1604046"/>
            <a:chOff x="5062378" y="4000504"/>
            <a:chExt cx="3778994" cy="2444840"/>
          </a:xfrm>
        </p:grpSpPr>
        <p:sp>
          <p:nvSpPr>
            <p:cNvPr id="8" name="円/楕円 5"/>
            <p:cNvSpPr/>
            <p:nvPr/>
          </p:nvSpPr>
          <p:spPr>
            <a:xfrm rot="1148069">
              <a:off x="5103375" y="4933237"/>
              <a:ext cx="3571900" cy="3571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6"/>
            <p:cNvSpPr/>
            <p:nvPr/>
          </p:nvSpPr>
          <p:spPr>
            <a:xfrm rot="20477249">
              <a:off x="5062378" y="4926298"/>
              <a:ext cx="3571900" cy="3571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10"/>
            <p:cNvCxnSpPr/>
            <p:nvPr/>
          </p:nvCxnSpPr>
          <p:spPr>
            <a:xfrm rot="10800000">
              <a:off x="5143504" y="6143644"/>
              <a:ext cx="142876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線矢印コネクタ 12"/>
            <p:cNvCxnSpPr/>
            <p:nvPr/>
          </p:nvCxnSpPr>
          <p:spPr>
            <a:xfrm>
              <a:off x="7286644" y="6143644"/>
              <a:ext cx="128588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テキスト ボックス 13"/>
            <p:cNvSpPr txBox="1"/>
            <p:nvPr/>
          </p:nvSpPr>
          <p:spPr>
            <a:xfrm>
              <a:off x="6715140" y="5929330"/>
              <a:ext cx="500066" cy="51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err="1" smtClean="0">
                  <a:latin typeface="Symbol" pitchFamily="18" charset="2"/>
                </a:rPr>
                <a:t>s</a:t>
              </a:r>
              <a:r>
                <a:rPr lang="en-US" altLang="ja-JP" sz="2400" baseline="-25000" dirty="0" err="1" smtClean="0"/>
                <a:t>z</a:t>
              </a:r>
              <a:endParaRPr kumimoji="1" lang="ja-JP" altLang="en-US" sz="2400" dirty="0"/>
            </a:p>
          </p:txBody>
        </p:sp>
        <p:cxnSp>
          <p:nvCxnSpPr>
            <p:cNvPr id="13" name="直線矢印コネクタ 15"/>
            <p:cNvCxnSpPr/>
            <p:nvPr/>
          </p:nvCxnSpPr>
          <p:spPr>
            <a:xfrm rot="10800000">
              <a:off x="6215074" y="4429132"/>
              <a:ext cx="4286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矢印コネクタ 19"/>
            <p:cNvCxnSpPr/>
            <p:nvPr/>
          </p:nvCxnSpPr>
          <p:spPr>
            <a:xfrm>
              <a:off x="6858016" y="4429132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テキスト ボックス 20"/>
            <p:cNvSpPr txBox="1"/>
            <p:nvPr/>
          </p:nvSpPr>
          <p:spPr>
            <a:xfrm>
              <a:off x="6429388" y="4000504"/>
              <a:ext cx="857256" cy="51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err="1" smtClean="0">
                  <a:latin typeface="Symbol" pitchFamily="18" charset="2"/>
                </a:rPr>
                <a:t>s</a:t>
              </a:r>
              <a:r>
                <a:rPr lang="en-US" altLang="ja-JP" sz="2400" baseline="-25000" dirty="0" err="1" smtClean="0"/>
                <a:t>x</a:t>
              </a:r>
              <a:r>
                <a:rPr lang="en-US" altLang="ja-JP" sz="2400" dirty="0" smtClean="0"/>
                <a:t>/</a:t>
              </a:r>
              <a:r>
                <a:rPr lang="en-US" altLang="ja-JP" sz="2400" dirty="0" smtClean="0">
                  <a:latin typeface="Symbol" pitchFamily="18" charset="2"/>
                </a:rPr>
                <a:t>f</a:t>
              </a:r>
              <a:endParaRPr kumimoji="1" lang="ja-JP" altLang="en-US" sz="2400" dirty="0"/>
            </a:p>
          </p:txBody>
        </p:sp>
        <p:sp>
          <p:nvSpPr>
            <p:cNvPr id="16" name="円弧 21"/>
            <p:cNvSpPr/>
            <p:nvPr/>
          </p:nvSpPr>
          <p:spPr>
            <a:xfrm rot="2393321">
              <a:off x="7484688" y="4690949"/>
              <a:ext cx="857224" cy="928694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22"/>
            <p:cNvSpPr txBox="1"/>
            <p:nvPr/>
          </p:nvSpPr>
          <p:spPr>
            <a:xfrm>
              <a:off x="8358215" y="4857760"/>
              <a:ext cx="483157" cy="51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latin typeface="Symbol" pitchFamily="18" charset="2"/>
                </a:rPr>
                <a:t>2f</a:t>
              </a:r>
              <a:endParaRPr kumimoji="1" lang="ja-JP" altLang="en-US" sz="2400" dirty="0"/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94733" y="2438400"/>
            <a:ext cx="967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Luminosity (several x 10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34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cm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-2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-1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), costs and power consumption (≈100 MW) are comparable to those of a linear collider ILC.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In order to reach luminosity 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(factor ≈ 500 x LEP2)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and power consumptions ( factor 5 x LEP2) the main cures are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Huge ring 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(80 km for </a:t>
            </a:r>
            <a:r>
              <a:rPr kumimoji="1" lang="en-US" altLang="ja-JP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SuperTristan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or for T-LEP)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Extremely small vertical </a:t>
            </a:r>
            <a:r>
              <a:rPr kumimoji="0" lang="en-US" altLang="ja-JP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emittance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with a beam crossing size the order of 0.01 µ (it has been 3 µ for LEP2)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en-US" altLang="ja-JP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performance is at the border of feasibility (</a:t>
            </a:r>
            <a:r>
              <a:rPr kumimoji="1" lang="en-US" altLang="ja-JP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</a:t>
            </a:r>
            <a:r>
              <a:rPr kumimoji="1" lang="en-US" altLang="ja-JP" sz="2400" b="0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cm</a:t>
            </a:r>
            <a:r>
              <a:rPr kumimoji="1" lang="en-US" altLang="ja-JP" sz="2400" i="1" kern="0" baseline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≈</a:t>
            </a:r>
            <a:r>
              <a:rPr kumimoji="1" lang="en-US" altLang="ja-JP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250 GeV).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l"/>
              <a:defRPr/>
            </a:pP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The Higgs width, H-</a:t>
            </a:r>
            <a:r>
              <a:rPr lang="en-GB" sz="2400" i="1" baseline="0" dirty="0" err="1">
                <a:solidFill>
                  <a:srgbClr val="FF0000"/>
                </a:solidFill>
                <a:latin typeface="+mn-lt"/>
              </a:rPr>
              <a:t>strahlung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 and 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double 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Higgs diagrams cannot be 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studied by any acceptable </a:t>
            </a:r>
            <a:r>
              <a:rPr lang="en-US" sz="2400" i="1" baseline="0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2400" i="1" baseline="30000" dirty="0">
                <a:solidFill>
                  <a:srgbClr val="FF0000"/>
                </a:solidFill>
                <a:latin typeface="+mn-lt"/>
              </a:rPr>
              <a:t>+</a:t>
            </a:r>
            <a:r>
              <a:rPr lang="en-US" sz="2400" i="1" baseline="0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2400" i="1" baseline="300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sz="2400" i="1" baseline="0" dirty="0">
                <a:solidFill>
                  <a:srgbClr val="FF0000"/>
                </a:solidFill>
                <a:latin typeface="+mn-lt"/>
              </a:rPr>
              <a:t> ring 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collider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.</a:t>
            </a:r>
            <a:endParaRPr lang="en-GB" sz="24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284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601200" cy="4033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ILC option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9753600" cy="1752600"/>
          </a:xfrm>
        </p:spPr>
        <p:txBody>
          <a:bodyPr/>
          <a:lstStyle/>
          <a:p>
            <a:r>
              <a:rPr lang="en-GB" sz="2400" dirty="0"/>
              <a:t>The International Linear Collider (ILC) is a high-luminosity linear electron-positron collider based on 1.3 GHz superconducting radio-frequency (SCRF) accelerating technology. </a:t>
            </a:r>
            <a:endParaRPr lang="en-GB" sz="2400" dirty="0" smtClean="0"/>
          </a:p>
          <a:p>
            <a:r>
              <a:rPr lang="en-GB" sz="2400" dirty="0" smtClean="0"/>
              <a:t>Its </a:t>
            </a:r>
            <a:r>
              <a:rPr lang="en-GB" sz="2400" dirty="0"/>
              <a:t>energy √</a:t>
            </a:r>
            <a:r>
              <a:rPr lang="en-GB" sz="2400" dirty="0" smtClean="0"/>
              <a:t>s is </a:t>
            </a:r>
            <a:r>
              <a:rPr lang="en-GB" sz="2400" dirty="0"/>
              <a:t>200–500 </a:t>
            </a:r>
            <a:r>
              <a:rPr lang="en-GB" sz="2400" dirty="0" err="1"/>
              <a:t>GeV</a:t>
            </a:r>
            <a:r>
              <a:rPr lang="en-GB" sz="2400" dirty="0"/>
              <a:t> (extendable to 1 </a:t>
            </a:r>
            <a:r>
              <a:rPr lang="en-GB" sz="2400" dirty="0" err="1"/>
              <a:t>TeV</a:t>
            </a:r>
            <a:r>
              <a:rPr lang="en-GB" sz="2400" dirty="0"/>
              <a:t>). </a:t>
            </a:r>
            <a:endParaRPr lang="en-GB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i="1" baseline="0" dirty="0">
                <a:solidFill>
                  <a:srgbClr val="FF0000"/>
                </a:solidFill>
              </a:rPr>
              <a:t>The total footprint </a:t>
            </a:r>
            <a:r>
              <a:rPr lang="en-GB" sz="1800" i="1" baseline="0" dirty="0" smtClean="0">
                <a:solidFill>
                  <a:srgbClr val="FF0000"/>
                </a:solidFill>
              </a:rPr>
              <a:t>for 500 </a:t>
            </a:r>
            <a:r>
              <a:rPr lang="en-GB" sz="1800" i="1" baseline="0" dirty="0" err="1" smtClean="0">
                <a:solidFill>
                  <a:srgbClr val="FF0000"/>
                </a:solidFill>
              </a:rPr>
              <a:t>GeV</a:t>
            </a:r>
            <a:r>
              <a:rPr lang="en-GB" sz="1800" i="1" baseline="0" dirty="0" smtClean="0">
                <a:solidFill>
                  <a:srgbClr val="FF0000"/>
                </a:solidFill>
              </a:rPr>
              <a:t> is </a:t>
            </a:r>
            <a:r>
              <a:rPr lang="en-GB" sz="1800" i="1" baseline="0" dirty="0">
                <a:solidFill>
                  <a:srgbClr val="FF0000"/>
                </a:solidFill>
              </a:rPr>
              <a:t>∼31 </a:t>
            </a:r>
            <a:r>
              <a:rPr lang="en-GB" sz="1800" i="1" baseline="0" dirty="0" smtClean="0">
                <a:solidFill>
                  <a:srgbClr val="FF0000"/>
                </a:solidFill>
              </a:rPr>
              <a:t>km. To </a:t>
            </a:r>
            <a:r>
              <a:rPr lang="en-GB" sz="1800" i="1" baseline="0" dirty="0">
                <a:solidFill>
                  <a:srgbClr val="FF0000"/>
                </a:solidFill>
              </a:rPr>
              <a:t>upgrade the machine to </a:t>
            </a:r>
            <a:r>
              <a:rPr lang="en-GB" sz="1800" i="1" baseline="0" dirty="0" err="1">
                <a:solidFill>
                  <a:srgbClr val="FF0000"/>
                </a:solidFill>
              </a:rPr>
              <a:t>Ecms</a:t>
            </a:r>
            <a:r>
              <a:rPr lang="en-GB" sz="1800" i="1" baseline="0" dirty="0">
                <a:solidFill>
                  <a:srgbClr val="FF0000"/>
                </a:solidFill>
              </a:rPr>
              <a:t> = 1 </a:t>
            </a:r>
            <a:r>
              <a:rPr lang="en-GB" sz="1800" i="1" baseline="0" dirty="0" err="1">
                <a:solidFill>
                  <a:srgbClr val="FF0000"/>
                </a:solidFill>
              </a:rPr>
              <a:t>TeV</a:t>
            </a:r>
            <a:r>
              <a:rPr lang="en-GB" sz="1800" i="1" baseline="0" dirty="0">
                <a:solidFill>
                  <a:srgbClr val="FF0000"/>
                </a:solidFill>
              </a:rPr>
              <a:t>, the </a:t>
            </a:r>
            <a:r>
              <a:rPr lang="en-GB" sz="1800" i="1" baseline="0" dirty="0" err="1">
                <a:solidFill>
                  <a:srgbClr val="FF0000"/>
                </a:solidFill>
              </a:rPr>
              <a:t>linacs</a:t>
            </a:r>
            <a:r>
              <a:rPr lang="en-GB" sz="1800" i="1" baseline="0" dirty="0">
                <a:solidFill>
                  <a:srgbClr val="FF0000"/>
                </a:solidFill>
              </a:rPr>
              <a:t> and </a:t>
            </a:r>
            <a:r>
              <a:rPr lang="en-GB" sz="1800" i="1" baseline="0" dirty="0" smtClean="0">
                <a:solidFill>
                  <a:srgbClr val="FF0000"/>
                </a:solidFill>
              </a:rPr>
              <a:t>the beam </a:t>
            </a:r>
            <a:r>
              <a:rPr lang="en-GB" sz="1800" i="1" baseline="0" dirty="0">
                <a:solidFill>
                  <a:srgbClr val="FF0000"/>
                </a:solidFill>
              </a:rPr>
              <a:t>transport lines </a:t>
            </a:r>
            <a:r>
              <a:rPr lang="en-GB" sz="1800" i="1" baseline="0" dirty="0" smtClean="0">
                <a:solidFill>
                  <a:srgbClr val="FF0000"/>
                </a:solidFill>
              </a:rPr>
              <a:t>would </a:t>
            </a:r>
            <a:r>
              <a:rPr lang="en-GB" sz="1800" i="1" baseline="0" dirty="0">
                <a:solidFill>
                  <a:srgbClr val="FF0000"/>
                </a:solidFill>
              </a:rPr>
              <a:t>be extended by another ∼ </a:t>
            </a:r>
            <a:r>
              <a:rPr lang="en-GB" sz="1800" i="1" baseline="0" dirty="0" smtClean="0">
                <a:solidFill>
                  <a:srgbClr val="FF0000"/>
                </a:solidFill>
              </a:rPr>
              <a:t>22 km. </a:t>
            </a:r>
            <a:endParaRPr lang="en-GB" sz="1800" i="1" baseline="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0554" y="3303067"/>
            <a:ext cx="7647450" cy="1634205"/>
            <a:chOff x="540554" y="3303067"/>
            <a:chExt cx="7647450" cy="1634205"/>
          </a:xfrm>
        </p:grpSpPr>
        <p:sp>
          <p:nvSpPr>
            <p:cNvPr id="8" name="TextBox 7"/>
            <p:cNvSpPr txBox="1"/>
            <p:nvPr/>
          </p:nvSpPr>
          <p:spPr>
            <a:xfrm rot="20580000">
              <a:off x="6013611" y="3303067"/>
              <a:ext cx="2174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0" dirty="0" smtClean="0">
                  <a:solidFill>
                    <a:srgbClr val="FF0000"/>
                  </a:solidFill>
                  <a:latin typeface="+mn-lt"/>
                </a:rPr>
                <a:t>LINAC at 25 MeV/m</a:t>
              </a:r>
              <a:endParaRPr lang="en-GB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60000">
              <a:off x="540554" y="4598718"/>
              <a:ext cx="2174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0" dirty="0" smtClean="0">
                  <a:solidFill>
                    <a:srgbClr val="FF0000"/>
                  </a:solidFill>
                  <a:latin typeface="+mn-lt"/>
                </a:rPr>
                <a:t>LINAC at 25 MeV/m</a:t>
              </a:r>
              <a:endParaRPr lang="en-GB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286000" y="6324600"/>
            <a:ext cx="5520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baseline="0" dirty="0" smtClean="0">
                <a:solidFill>
                  <a:srgbClr val="FF0000"/>
                </a:solidFill>
                <a:latin typeface="+mn-lt"/>
              </a:rPr>
              <a:t>A comprehnsive </a:t>
            </a:r>
            <a:r>
              <a:rPr lang="en-US" sz="1800" i="1" baseline="0" dirty="0">
                <a:solidFill>
                  <a:srgbClr val="FF0000"/>
                </a:solidFill>
                <a:latin typeface="+mn-lt"/>
              </a:rPr>
              <a:t>Higgs study requires </a:t>
            </a:r>
            <a:r>
              <a:rPr lang="en-GB" sz="1800" i="1" baseline="0" dirty="0">
                <a:solidFill>
                  <a:srgbClr val="FF0000"/>
                </a:solidFill>
                <a:latin typeface="+mn-lt"/>
              </a:rPr>
              <a:t>√s </a:t>
            </a:r>
            <a:r>
              <a:rPr lang="en-US" sz="1800" i="1" baseline="0" dirty="0" smtClean="0">
                <a:solidFill>
                  <a:srgbClr val="FF0000"/>
                </a:solidFill>
                <a:latin typeface="+mn-lt"/>
              </a:rPr>
              <a:t>≈ </a:t>
            </a:r>
            <a:r>
              <a:rPr lang="en-US" sz="1800" i="1" baseline="0" dirty="0">
                <a:solidFill>
                  <a:srgbClr val="FF0000"/>
                </a:solidFill>
                <a:latin typeface="+mn-lt"/>
              </a:rPr>
              <a:t>1 TeV,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5105400"/>
            <a:ext cx="3661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i="1" baseline="0" dirty="0">
                <a:solidFill>
                  <a:srgbClr val="FF0000"/>
                </a:solidFill>
                <a:latin typeface="+mn-lt"/>
              </a:rPr>
              <a:t>ILC, CLIC, NLC, 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JLC +…</a:t>
            </a:r>
            <a:endParaRPr lang="en-US" sz="24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42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Super-Tristan </a:t>
            </a:r>
            <a:r>
              <a:rPr lang="en-US" dirty="0" err="1" smtClean="0"/>
              <a:t>vs</a:t>
            </a:r>
            <a:r>
              <a:rPr lang="en-US" dirty="0" smtClean="0"/>
              <a:t> ILC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7" name="Picture 6" descr="japr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09600"/>
            <a:ext cx="6705600" cy="5026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638800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0" dirty="0" smtClean="0">
                <a:solidFill>
                  <a:srgbClr val="FF0000"/>
                </a:solidFill>
                <a:latin typeface="+mn-lt"/>
              </a:rPr>
              <a:t>Linear collider and circular ring have comparable costs and power consumptions</a:t>
            </a:r>
          </a:p>
          <a:p>
            <a:pPr algn="ctr"/>
            <a:r>
              <a:rPr lang="en-US" sz="2000" baseline="0" dirty="0" smtClean="0">
                <a:solidFill>
                  <a:srgbClr val="FF0000"/>
                </a:solidFill>
                <a:latin typeface="+mn-lt"/>
              </a:rPr>
              <a:t>The more conservative ring alternative is preferred. </a:t>
            </a:r>
            <a:endParaRPr lang="en-US" sz="2000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56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Predictions for the Higgs at LHC and e+-e- colliders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3352800" cy="44196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F923B7"/>
                </a:solidFill>
              </a:rPr>
              <a:t>LHC  300 fb</a:t>
            </a:r>
            <a:r>
              <a:rPr lang="en-GB" sz="2400" baseline="30000" dirty="0" smtClean="0">
                <a:solidFill>
                  <a:srgbClr val="F923B7"/>
                </a:solidFill>
              </a:rPr>
              <a:t>-1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>
                <a:solidFill>
                  <a:srgbClr val="0000FF"/>
                </a:solidFill>
              </a:rPr>
              <a:t>Ring or ILC1 250 </a:t>
            </a:r>
            <a:r>
              <a:rPr lang="en-GB" sz="2400" dirty="0" err="1" smtClean="0">
                <a:solidFill>
                  <a:srgbClr val="0000FF"/>
                </a:solidFill>
              </a:rPr>
              <a:t>GeV</a:t>
            </a:r>
            <a:r>
              <a:rPr lang="en-GB" sz="2400" dirty="0">
                <a:solidFill>
                  <a:srgbClr val="0000FF"/>
                </a:solidFill>
              </a:rPr>
              <a:t> </a:t>
            </a:r>
            <a:r>
              <a:rPr lang="en-GB" sz="2400" dirty="0" smtClean="0">
                <a:solidFill>
                  <a:srgbClr val="0000FF"/>
                </a:solidFill>
              </a:rPr>
              <a:t>250 fb</a:t>
            </a:r>
            <a:r>
              <a:rPr lang="en-GB" sz="2400" baseline="30000" dirty="0" smtClean="0">
                <a:solidFill>
                  <a:srgbClr val="0000FF"/>
                </a:solidFill>
              </a:rPr>
              <a:t>-1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ILC 500 </a:t>
            </a:r>
            <a:r>
              <a:rPr lang="en-GB" sz="2400" dirty="0" err="1" smtClean="0">
                <a:solidFill>
                  <a:srgbClr val="FF0000"/>
                </a:solidFill>
              </a:rPr>
              <a:t>GeV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        500 fb</a:t>
            </a:r>
            <a:r>
              <a:rPr lang="en-GB" sz="2400" baseline="30000" dirty="0" smtClean="0">
                <a:solidFill>
                  <a:srgbClr val="FF0000"/>
                </a:solidFill>
              </a:rPr>
              <a:t>-1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 err="1" smtClean="0">
                <a:solidFill>
                  <a:srgbClr val="FF8000"/>
                </a:solidFill>
              </a:rPr>
              <a:t>ILCTeV</a:t>
            </a:r>
            <a:r>
              <a:rPr lang="en-GB" sz="2400" dirty="0" smtClean="0">
                <a:solidFill>
                  <a:srgbClr val="FF8000"/>
                </a:solidFill>
              </a:rPr>
              <a:t> 1.0 </a:t>
            </a:r>
            <a:r>
              <a:rPr lang="en-GB" sz="2400" dirty="0" err="1" smtClean="0">
                <a:solidFill>
                  <a:srgbClr val="FF8000"/>
                </a:solidFill>
              </a:rPr>
              <a:t>TeV</a:t>
            </a:r>
            <a:r>
              <a:rPr lang="en-GB" sz="2400" dirty="0" smtClean="0">
                <a:solidFill>
                  <a:srgbClr val="FF8000"/>
                </a:solidFill>
              </a:rPr>
              <a:t>   1000 fb</a:t>
            </a:r>
            <a:r>
              <a:rPr lang="en-GB" sz="2400" baseline="30000" dirty="0" smtClean="0">
                <a:solidFill>
                  <a:srgbClr val="FF8000"/>
                </a:solidFill>
              </a:rPr>
              <a:t>-1</a:t>
            </a:r>
          </a:p>
          <a:p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6" name="Picture 5" descr="pix6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752600"/>
            <a:ext cx="6375400" cy="4697170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0" y="533400"/>
            <a:ext cx="982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r>
              <a:rPr lang="en-GB" sz="2400" baseline="0" dirty="0" smtClean="0"/>
              <a:t>Compared with </a:t>
            </a:r>
            <a:r>
              <a:rPr lang="en-GB" sz="2400" baseline="0" dirty="0" err="1" smtClean="0"/>
              <a:t>th</a:t>
            </a:r>
            <a:r>
              <a:rPr lang="en-GB" sz="2400" baseline="0" dirty="0" smtClean="0"/>
              <a:t> LHC, in order to be fully effective, the energy of an ILC should be increased progressively from 250 </a:t>
            </a:r>
            <a:r>
              <a:rPr lang="en-GB" sz="2400" baseline="0" dirty="0" err="1" smtClean="0"/>
              <a:t>GeV</a:t>
            </a:r>
            <a:r>
              <a:rPr lang="en-GB" sz="2400" baseline="0" dirty="0" smtClean="0"/>
              <a:t> to ≈ 1 </a:t>
            </a:r>
            <a:r>
              <a:rPr lang="en-GB" sz="2400" baseline="0" dirty="0" err="1" smtClean="0"/>
              <a:t>TeV</a:t>
            </a:r>
            <a:r>
              <a:rPr lang="en-GB" sz="2400" baseline="0" dirty="0" smtClean="0"/>
              <a:t>, with correspondingly longer structures and higher powers. </a:t>
            </a:r>
            <a:endParaRPr lang="en-GB" sz="2400" baseline="0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6490871"/>
            <a:ext cx="379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</a:rPr>
              <a:t>arXiv:1207.2516v3 [hep-</a:t>
            </a:r>
            <a:r>
              <a:rPr lang="en-GB" i="1" baseline="0" dirty="0" err="1">
                <a:solidFill>
                  <a:srgbClr val="FF0000"/>
                </a:solidFill>
              </a:rPr>
              <a:t>ph</a:t>
            </a:r>
            <a:r>
              <a:rPr lang="en-GB" i="1" baseline="0" dirty="0">
                <a:solidFill>
                  <a:srgbClr val="FF0000"/>
                </a:solidFill>
              </a:rPr>
              <a:t>] 1 Apr </a:t>
            </a:r>
            <a:r>
              <a:rPr lang="en-GB" i="1" baseline="0" dirty="0" smtClean="0">
                <a:solidFill>
                  <a:srgbClr val="FF0000"/>
                </a:solidFill>
              </a:rPr>
              <a:t>2013</a:t>
            </a:r>
            <a:endParaRPr lang="en-GB" i="1" baseline="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215169" y="4185631"/>
            <a:ext cx="227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  <a:cs typeface="Symbol" charset="2"/>
              </a:rPr>
              <a:t> </a:t>
            </a:r>
            <a:r>
              <a:rPr lang="en-GB" sz="2400" i="1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 </a:t>
            </a:r>
            <a:r>
              <a:rPr lang="en-GB" sz="2400" i="1" baseline="0" dirty="0">
                <a:solidFill>
                  <a:srgbClr val="FF0000"/>
                </a:solidFill>
              </a:rPr>
              <a:t>u</a:t>
            </a:r>
            <a:r>
              <a:rPr lang="en-GB" sz="2400" i="1" baseline="0" dirty="0" smtClean="0">
                <a:solidFill>
                  <a:srgbClr val="FF0000"/>
                </a:solidFill>
              </a:rPr>
              <a:t>ncertainty</a:t>
            </a:r>
            <a:r>
              <a:rPr lang="en-US" sz="2400" i="1" baseline="0" dirty="0" smtClean="0">
                <a:solidFill>
                  <a:srgbClr val="FF0000"/>
                </a:solidFill>
              </a:rPr>
              <a:t> </a:t>
            </a:r>
            <a:endParaRPr lang="en-GB" sz="2400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2286000"/>
            <a:ext cx="4559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baseline="0" dirty="0" smtClean="0">
                <a:solidFill>
                  <a:srgbClr val="FF0000"/>
                </a:solidFill>
                <a:latin typeface="+mn-lt"/>
              </a:rPr>
              <a:t>Unambiguous discovery requires 5 </a:t>
            </a:r>
            <a:r>
              <a:rPr lang="en-US" sz="2000" i="1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000" i="1" baseline="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514600" y="2133600"/>
            <a:ext cx="34290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505200" y="3048000"/>
            <a:ext cx="25908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2667000" y="4114800"/>
            <a:ext cx="3657600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2686050" y="3886200"/>
            <a:ext cx="35052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1" name="Group 30"/>
          <p:cNvGrpSpPr/>
          <p:nvPr/>
        </p:nvGrpSpPr>
        <p:grpSpPr>
          <a:xfrm>
            <a:off x="3962400" y="3581400"/>
            <a:ext cx="5578434" cy="381000"/>
            <a:chOff x="3962400" y="3581400"/>
            <a:chExt cx="5578434" cy="3810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3962400" y="3886200"/>
              <a:ext cx="5334000" cy="76200"/>
            </a:xfrm>
            <a:prstGeom prst="rect">
              <a:avLst/>
            </a:prstGeom>
            <a:solidFill>
              <a:srgbClr val="FFFF00">
                <a:alpha val="48000"/>
              </a:srgbClr>
            </a:solidFill>
            <a:ln w="9525" cap="flat" cmpd="sng" algn="ctr">
              <a:solidFill>
                <a:srgbClr val="FFFF00">
                  <a:alpha val="12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39200" y="3581400"/>
              <a:ext cx="701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baseline="0" dirty="0" smtClean="0">
                  <a:solidFill>
                    <a:srgbClr val="FF0000"/>
                  </a:solidFill>
                  <a:latin typeface="+mn-lt"/>
                </a:rPr>
                <a:t>+ 1%</a:t>
              </a:r>
              <a:endParaRPr lang="en-GB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39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906000" cy="5943600"/>
          </a:xfrm>
        </p:spPr>
        <p:txBody>
          <a:bodyPr/>
          <a:lstStyle/>
          <a:p>
            <a:pPr>
              <a:lnSpc>
                <a:spcPts val="2480"/>
              </a:lnSpc>
            </a:pPr>
            <a:r>
              <a:rPr lang="en-GB" sz="2400" dirty="0" smtClean="0"/>
              <a:t>Replacing electron with cooled </a:t>
            </a:r>
            <a:r>
              <a:rPr lang="en-GB" sz="2400" dirty="0" err="1" smtClean="0"/>
              <a:t>muons</a:t>
            </a:r>
            <a:r>
              <a:rPr lang="en-GB" sz="2400" dirty="0" smtClean="0"/>
              <a:t> may offer two main and independent programmes:</a:t>
            </a:r>
          </a:p>
          <a:p>
            <a:pPr lvl="1">
              <a:lnSpc>
                <a:spcPts val="2480"/>
              </a:lnSpc>
            </a:pPr>
            <a:r>
              <a:rPr lang="en-GB" sz="2400" dirty="0" smtClean="0"/>
              <a:t>A Higgs factory ring in the </a:t>
            </a:r>
            <a:r>
              <a:rPr lang="en-US" sz="2400" dirty="0" smtClean="0"/>
              <a:t>the s-channel resonance at </a:t>
            </a:r>
            <a:r>
              <a:rPr lang="en-GB" sz="2400" dirty="0"/>
              <a:t>√s </a:t>
            </a:r>
            <a:r>
              <a:rPr lang="en-GB" sz="2400" dirty="0" smtClean="0"/>
              <a:t>= 126 </a:t>
            </a:r>
            <a:r>
              <a:rPr lang="en-GB" sz="2400" dirty="0" err="1" smtClean="0"/>
              <a:t>GeV</a:t>
            </a:r>
            <a:r>
              <a:rPr lang="en-US" sz="2400" dirty="0" smtClean="0"/>
              <a:t> in which its very narrow width and most decay channels may be accurately measured</a:t>
            </a:r>
          </a:p>
          <a:p>
            <a:pPr lvl="1">
              <a:lnSpc>
                <a:spcPts val="2480"/>
              </a:lnSpc>
            </a:pPr>
            <a:r>
              <a:rPr lang="en-GB" sz="2400" dirty="0" smtClean="0"/>
              <a:t>A higher energy collider ring eventually up to the </a:t>
            </a:r>
            <a:r>
              <a:rPr lang="en-GB" sz="2400" dirty="0" err="1" smtClean="0"/>
              <a:t>TeV</a:t>
            </a:r>
            <a:r>
              <a:rPr lang="en-GB" sz="2400" dirty="0" smtClean="0"/>
              <a:t> and of luminosity comparable to one of a </a:t>
            </a:r>
            <a:r>
              <a:rPr lang="en-GB" sz="2400" dirty="0" err="1" smtClean="0"/>
              <a:t>e</a:t>
            </a:r>
            <a:r>
              <a:rPr lang="en-GB" sz="2400" baseline="30000" dirty="0" err="1" smtClean="0"/>
              <a:t>+</a:t>
            </a:r>
            <a:r>
              <a:rPr lang="en-GB" sz="2400" dirty="0" err="1" smtClean="0"/>
              <a:t>e</a:t>
            </a:r>
            <a:r>
              <a:rPr lang="en-GB" sz="2400" baseline="30000" dirty="0" smtClean="0"/>
              <a:t>-</a:t>
            </a:r>
            <a:r>
              <a:rPr lang="en-GB" sz="2400" dirty="0" smtClean="0"/>
              <a:t> linear collider</a:t>
            </a:r>
          </a:p>
          <a:p>
            <a:pPr>
              <a:lnSpc>
                <a:spcPts val="2480"/>
              </a:lnSpc>
            </a:pPr>
            <a:r>
              <a:rPr lang="en-GB" sz="2400" dirty="0" smtClean="0"/>
              <a:t>These rings can easily fit within the CERN site.</a:t>
            </a:r>
          </a:p>
          <a:p>
            <a:pPr lvl="1">
              <a:lnSpc>
                <a:spcPts val="2480"/>
              </a:lnSpc>
            </a:pPr>
            <a:r>
              <a:rPr lang="en-GB" sz="2400" dirty="0" smtClean="0"/>
              <a:t>For √</a:t>
            </a:r>
            <a:r>
              <a:rPr lang="en-GB" sz="2400" dirty="0"/>
              <a:t>s = 126 </a:t>
            </a:r>
            <a:r>
              <a:rPr lang="en-GB" sz="2400" dirty="0" err="1" smtClean="0"/>
              <a:t>GeV</a:t>
            </a:r>
            <a:r>
              <a:rPr lang="en-GB" sz="2400" dirty="0" smtClean="0"/>
              <a:t> the ring radius is ≈ 50 m (about 1/2 of the CERN PS or BNL AGS) and </a:t>
            </a:r>
            <a:r>
              <a:rPr lang="en-GB" sz="2400" i="1" dirty="0" smtClean="0">
                <a:solidFill>
                  <a:srgbClr val="FF0000"/>
                </a:solidFill>
              </a:rPr>
              <a:t>resolution ≈ </a:t>
            </a:r>
            <a:r>
              <a:rPr lang="en-GB" sz="2400" i="1" dirty="0">
                <a:solidFill>
                  <a:srgbClr val="FF0000"/>
                </a:solidFill>
              </a:rPr>
              <a:t>0.003% </a:t>
            </a:r>
            <a:endParaRPr lang="en-GB" sz="2400" i="1" dirty="0" smtClean="0">
              <a:solidFill>
                <a:srgbClr val="FF0000"/>
              </a:solidFill>
            </a:endParaRPr>
          </a:p>
          <a:p>
            <a:pPr lvl="1">
              <a:lnSpc>
                <a:spcPts val="2480"/>
              </a:lnSpc>
            </a:pPr>
            <a:r>
              <a:rPr lang="en-GB" sz="2400" dirty="0" smtClean="0"/>
              <a:t>For </a:t>
            </a:r>
            <a:r>
              <a:rPr lang="en-GB" sz="2400" dirty="0"/>
              <a:t>√s = </a:t>
            </a:r>
            <a:r>
              <a:rPr lang="en-GB" sz="2400" dirty="0" smtClean="0"/>
              <a:t>1 </a:t>
            </a:r>
            <a:r>
              <a:rPr lang="en-GB" sz="2400" dirty="0" err="1" smtClean="0"/>
              <a:t>TeV</a:t>
            </a:r>
            <a:r>
              <a:rPr lang="en-GB" sz="2400" dirty="0" smtClean="0"/>
              <a:t> the corresponding ring radius is ≈ 400 m (less than ½ of the CERN SPS) and </a:t>
            </a:r>
            <a:r>
              <a:rPr lang="en-GB" sz="2400" i="1" dirty="0" smtClean="0">
                <a:solidFill>
                  <a:srgbClr val="FF0000"/>
                </a:solidFill>
              </a:rPr>
              <a:t>resolution ≈ 0.1 %</a:t>
            </a:r>
          </a:p>
          <a:p>
            <a:pPr>
              <a:lnSpc>
                <a:spcPts val="2480"/>
              </a:lnSpc>
            </a:pPr>
            <a:r>
              <a:rPr lang="en-GB" sz="2400" dirty="0" smtClean="0"/>
              <a:t>Both alternatives must cool and accelerate to the required </a:t>
            </a:r>
            <a:r>
              <a:rPr lang="en-GB" sz="2400" dirty="0"/>
              <a:t>√</a:t>
            </a:r>
            <a:r>
              <a:rPr lang="en-GB" sz="2400" dirty="0" smtClean="0"/>
              <a:t>s about 2 x 10</a:t>
            </a:r>
            <a:r>
              <a:rPr lang="en-GB" sz="2400" baseline="30000" dirty="0" smtClean="0"/>
              <a:t>12</a:t>
            </a:r>
            <a:r>
              <a:rPr lang="en-GB" sz="2400" dirty="0" smtClean="0"/>
              <a:t> </a:t>
            </a:r>
            <a:r>
              <a:rPr lang="en-GB" sz="2400" dirty="0" err="1" smtClean="0"/>
              <a:t>muons</a:t>
            </a:r>
            <a:r>
              <a:rPr lang="en-GB" sz="2400" dirty="0" smtClean="0"/>
              <a:t> with 5 </a:t>
            </a:r>
            <a:r>
              <a:rPr lang="en-GB" sz="2400" dirty="0" err="1" smtClean="0"/>
              <a:t>MWatt</a:t>
            </a:r>
            <a:r>
              <a:rPr lang="en-GB" sz="2400" dirty="0" smtClean="0"/>
              <a:t>, </a:t>
            </a:r>
            <a:r>
              <a:rPr lang="en-GB" sz="2400" dirty="0"/>
              <a:t>10/50 s</a:t>
            </a:r>
            <a:r>
              <a:rPr lang="en-GB" sz="2400" baseline="30000" dirty="0"/>
              <a:t>-1</a:t>
            </a:r>
            <a:r>
              <a:rPr lang="en-GB" sz="2400" dirty="0"/>
              <a:t> </a:t>
            </a:r>
            <a:r>
              <a:rPr lang="en-GB" sz="2400" dirty="0" smtClean="0"/>
              <a:t>protons at ≥ 5 </a:t>
            </a:r>
            <a:r>
              <a:rPr lang="en-GB" sz="2400" dirty="0" err="1" smtClean="0"/>
              <a:t>GeV</a:t>
            </a:r>
            <a:r>
              <a:rPr lang="en-GB" sz="2400" dirty="0" smtClean="0"/>
              <a:t>.</a:t>
            </a:r>
          </a:p>
          <a:p>
            <a:pPr>
              <a:lnSpc>
                <a:spcPts val="2480"/>
              </a:lnSpc>
            </a:pPr>
            <a:r>
              <a:rPr lang="en-US" sz="2400" dirty="0" smtClean="0"/>
              <a:t>But the need of a LINAC </a:t>
            </a:r>
            <a:r>
              <a:rPr lang="en-US" sz="2400" dirty="0"/>
              <a:t>to accelerate </a:t>
            </a:r>
            <a:r>
              <a:rPr lang="en-US" sz="2400" dirty="0" smtClean="0"/>
              <a:t>both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baseline="30000" dirty="0"/>
              <a:t>+</a:t>
            </a:r>
            <a:r>
              <a:rPr lang="en-US" sz="2400" dirty="0"/>
              <a:t> and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up to 62.5 and 500 </a:t>
            </a:r>
            <a:r>
              <a:rPr lang="en-US" sz="2400" dirty="0" err="1" smtClean="0"/>
              <a:t>GeV</a:t>
            </a:r>
            <a:r>
              <a:rPr lang="en-US" sz="2400" dirty="0" smtClean="0"/>
              <a:t> respectively in order to fit within the CERN site needs a packed recirculating structure which must be studied.</a:t>
            </a:r>
            <a:endParaRPr lang="en-GB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Higgs related µ+µ- collider alternatives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8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discovery of the Higgs particle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16332" y="1733550"/>
            <a:ext cx="5270500" cy="4429760"/>
            <a:chOff x="16332" y="1371600"/>
            <a:chExt cx="5270500" cy="4429760"/>
          </a:xfrm>
        </p:grpSpPr>
        <p:pic>
          <p:nvPicPr>
            <p:cNvPr id="7" name="Picture 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2" y="1828800"/>
              <a:ext cx="5270500" cy="39725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62200" y="1371600"/>
              <a:ext cx="933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baseline="0" dirty="0" smtClean="0">
                  <a:solidFill>
                    <a:srgbClr val="0000FF"/>
                  </a:solidFill>
                </a:rPr>
                <a:t>CMS</a:t>
              </a:r>
              <a:endParaRPr lang="en-GB" sz="2400" b="1" i="1" baseline="0" dirty="0">
                <a:solidFill>
                  <a:srgbClr val="0000FF"/>
                </a:solidFill>
              </a:endParaRPr>
            </a:p>
          </p:txBody>
        </p:sp>
        <p:sp>
          <p:nvSpPr>
            <p:cNvPr id="9" name="Up Arrow 8"/>
            <p:cNvSpPr/>
            <p:nvPr/>
          </p:nvSpPr>
          <p:spPr bwMode="auto">
            <a:xfrm>
              <a:off x="2209800" y="4191000"/>
              <a:ext cx="304800" cy="5334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44980" y="986135"/>
            <a:ext cx="6913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Signal and background in the H -&gt; 2 </a:t>
            </a:r>
            <a:r>
              <a:rPr lang="en-GB" sz="2400" i="1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 channel</a:t>
            </a:r>
            <a:endParaRPr lang="en-GB" sz="2400" i="1" baseline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29200" y="1729085"/>
            <a:ext cx="4576445" cy="4443115"/>
            <a:chOff x="5329555" y="1367135"/>
            <a:chExt cx="4576445" cy="4443115"/>
          </a:xfrm>
        </p:grpSpPr>
        <p:pic>
          <p:nvPicPr>
            <p:cNvPr id="11" name="Picture 10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555" y="1905000"/>
              <a:ext cx="4576445" cy="39052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10400" y="1367135"/>
              <a:ext cx="1253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baseline="0" dirty="0" smtClean="0">
                  <a:solidFill>
                    <a:srgbClr val="0000FF"/>
                  </a:solidFill>
                </a:rPr>
                <a:t>ATLAS</a:t>
              </a:r>
              <a:endParaRPr lang="en-GB" sz="2400" b="1" i="1" baseline="0" dirty="0">
                <a:solidFill>
                  <a:srgbClr val="0000FF"/>
                </a:solidFill>
              </a:endParaRPr>
            </a:p>
          </p:txBody>
        </p:sp>
        <p:sp>
          <p:nvSpPr>
            <p:cNvPr id="13" name="Up Arrow 12"/>
            <p:cNvSpPr/>
            <p:nvPr/>
          </p:nvSpPr>
          <p:spPr bwMode="auto">
            <a:xfrm>
              <a:off x="7467600" y="3657600"/>
              <a:ext cx="304800" cy="5334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2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1.-The direct s-channel Higgs production in a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677400" cy="5562600"/>
          </a:xfrm>
        </p:spPr>
        <p:txBody>
          <a:bodyPr/>
          <a:lstStyle/>
          <a:p>
            <a:r>
              <a:rPr lang="en-US" sz="2400" dirty="0" smtClean="0"/>
              <a:t>The direct </a:t>
            </a:r>
            <a:r>
              <a:rPr lang="en-US" sz="2400" dirty="0" smtClean="0"/>
              <a:t>H</a:t>
            </a:r>
            <a:r>
              <a:rPr lang="en-US" sz="2400" baseline="30000" dirty="0" smtClean="0"/>
              <a:t>0 </a:t>
            </a:r>
            <a:r>
              <a:rPr lang="en-US" sz="2400" dirty="0" smtClean="0"/>
              <a:t>cross section is greatly enhanced in a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2400" dirty="0" smtClean="0">
                <a:latin typeface="Symbol" charset="2"/>
                <a:cs typeface="Symbol" charset="2"/>
              </a:rPr>
              <a:t>  </a:t>
            </a:r>
            <a:r>
              <a:rPr lang="en-US" sz="2400" dirty="0" smtClean="0"/>
              <a:t>collider when compared to an </a:t>
            </a:r>
            <a:r>
              <a:rPr lang="en-US" sz="2400" dirty="0" err="1" smtClean="0"/>
              <a:t>e</a:t>
            </a:r>
            <a:r>
              <a:rPr lang="en-US" sz="2400" baseline="30000" dirty="0" err="1" smtClean="0"/>
              <a:t>+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collider, since the s-channel coupling to a scalar is proportional to the lepton mass.</a:t>
            </a:r>
          </a:p>
          <a:p>
            <a:r>
              <a:rPr lang="en-US" sz="2400" dirty="0" smtClean="0"/>
              <a:t>Like in the well known case of  the Z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production, the </a:t>
            </a:r>
            <a:r>
              <a:rPr lang="en-US" sz="2400" dirty="0" smtClean="0"/>
              <a:t>H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</a:t>
            </a:r>
            <a:r>
              <a:rPr lang="en-US" sz="2400" dirty="0" smtClean="0"/>
              <a:t>scalar production in the s-state offers conditions of unique cleanliness .</a:t>
            </a:r>
          </a:p>
          <a:p>
            <a:r>
              <a:rPr lang="en-US" sz="2400" dirty="0" smtClean="0"/>
              <a:t>A unique feature of such process — if of an appropriate luminosity — is that its actual mass, its very narrow width and most decay channels may be directly measured with accuracy. </a:t>
            </a:r>
          </a:p>
          <a:p>
            <a:r>
              <a:rPr lang="en-US" sz="2400" dirty="0" smtClean="0"/>
              <a:t>Therefore the properties of the Higgs boson can be detailed over a larger fraction of model parameter space than at any other proposed accelerator method. </a:t>
            </a:r>
          </a:p>
          <a:p>
            <a:r>
              <a:rPr lang="en-US" sz="2400" dirty="0" smtClean="0"/>
              <a:t>A particularly important conclusion is that it will have greater potentials for distinguishing between a standard SM and the SM-like </a:t>
            </a:r>
            <a:r>
              <a:rPr lang="en-US" sz="2400" dirty="0" smtClean="0"/>
              <a:t>H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</a:t>
            </a:r>
            <a:r>
              <a:rPr lang="en-US" sz="2400" dirty="0" smtClean="0"/>
              <a:t>of SUSY or of other than any other collider.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26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19600"/>
            <a:ext cx="9906000" cy="2286000"/>
          </a:xfrm>
        </p:spPr>
        <p:txBody>
          <a:bodyPr/>
          <a:lstStyle/>
          <a:p>
            <a:r>
              <a:rPr lang="en-US" sz="2400" dirty="0" smtClean="0"/>
              <a:t>A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±</a:t>
            </a:r>
            <a:r>
              <a:rPr lang="en-US" sz="2400" dirty="0" smtClean="0"/>
              <a:t> collider with adequate muon cooling and L &gt; 10</a:t>
            </a:r>
            <a:r>
              <a:rPr lang="en-US" sz="2400" baseline="30000" dirty="0" smtClean="0"/>
              <a:t>32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. </a:t>
            </a:r>
          </a:p>
          <a:p>
            <a:r>
              <a:rPr lang="en-US" sz="2400" dirty="0" smtClean="0"/>
              <a:t>Decay electron backgrounds are important: : 2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±</a:t>
            </a:r>
            <a:r>
              <a:rPr lang="en-US" sz="2400" dirty="0" smtClean="0"/>
              <a:t> decays produce 6.5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collimated 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± </a:t>
            </a:r>
            <a:r>
              <a:rPr lang="en-US" sz="2400" dirty="0" smtClean="0"/>
              <a:t>decays/</a:t>
            </a:r>
            <a:r>
              <a:rPr lang="en-US" sz="2400" dirty="0" smtClean="0">
                <a:cs typeface="Symbol" charset="2"/>
              </a:rPr>
              <a:t>meter with 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ave</a:t>
            </a:r>
            <a:r>
              <a:rPr lang="en-US" sz="2400" dirty="0" smtClean="0"/>
              <a:t>≈ 20 </a:t>
            </a:r>
            <a:r>
              <a:rPr lang="en-US" sz="2400" dirty="0" err="1" smtClean="0"/>
              <a:t>GeV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The very narrow resonant signal (4.12 MeV ,</a:t>
            </a:r>
            <a:r>
              <a:rPr lang="en-US" sz="2400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/M</a:t>
            </a:r>
            <a:r>
              <a:rPr lang="en-US" sz="2400" baseline="-25000" dirty="0" smtClean="0"/>
              <a:t>H</a:t>
            </a:r>
            <a:r>
              <a:rPr lang="en-US" sz="2400" dirty="0" smtClean="0"/>
              <a:t> =3.6 x 10</a:t>
            </a:r>
            <a:r>
              <a:rPr lang="en-US" sz="2400" baseline="30000" dirty="0" smtClean="0"/>
              <a:t>-5</a:t>
            </a:r>
            <a:r>
              <a:rPr lang="en-US" sz="2400" dirty="0" smtClean="0"/>
              <a:t> for the SM) will dominate over most non resonant backgrounds.  </a:t>
            </a:r>
          </a:p>
          <a:p>
            <a:endParaRPr lang="en-US" dirty="0"/>
          </a:p>
        </p:txBody>
      </p:sp>
      <p:grpSp>
        <p:nvGrpSpPr>
          <p:cNvPr id="6" name="Group 25"/>
          <p:cNvGrpSpPr/>
          <p:nvPr/>
        </p:nvGrpSpPr>
        <p:grpSpPr>
          <a:xfrm>
            <a:off x="4926563" y="457200"/>
            <a:ext cx="4750837" cy="3882494"/>
            <a:chOff x="4926563" y="457200"/>
            <a:chExt cx="4750837" cy="38824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6563" y="457200"/>
              <a:ext cx="4750837" cy="3882494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 bwMode="auto">
            <a:xfrm rot="5400000">
              <a:off x="5235296" y="2180452"/>
              <a:ext cx="3244354" cy="105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 24"/>
          <p:cNvGrpSpPr/>
          <p:nvPr/>
        </p:nvGrpSpPr>
        <p:grpSpPr>
          <a:xfrm>
            <a:off x="762000" y="457200"/>
            <a:ext cx="4488495" cy="4038600"/>
            <a:chOff x="838200" y="457200"/>
            <a:chExt cx="4488495" cy="4038600"/>
          </a:xfrm>
        </p:grpSpPr>
        <p:pic>
          <p:nvPicPr>
            <p:cNvPr id="12" name="Picture 11" descr="signal_backg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57200"/>
              <a:ext cx="4488495" cy="4038600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 rot="5400000">
              <a:off x="3466306" y="2171700"/>
              <a:ext cx="31242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1791494" y="2170906"/>
              <a:ext cx="31242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muon collider in order to determine the Higgs channels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grpSp>
        <p:nvGrpSpPr>
          <p:cNvPr id="10" name="Group 29"/>
          <p:cNvGrpSpPr/>
          <p:nvPr/>
        </p:nvGrpSpPr>
        <p:grpSpPr>
          <a:xfrm>
            <a:off x="3200400" y="1625598"/>
            <a:ext cx="3733800" cy="787404"/>
            <a:chOff x="3200400" y="1625598"/>
            <a:chExt cx="3733800" cy="787404"/>
          </a:xfrm>
        </p:grpSpPr>
        <p:sp>
          <p:nvSpPr>
            <p:cNvPr id="27" name="Oval 26"/>
            <p:cNvSpPr/>
            <p:nvPr/>
          </p:nvSpPr>
          <p:spPr bwMode="auto">
            <a:xfrm>
              <a:off x="3200400" y="1659466"/>
              <a:ext cx="152400" cy="15240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4876800" y="1625598"/>
              <a:ext cx="152400" cy="15240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781800" y="2260602"/>
              <a:ext cx="152400" cy="15240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99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x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115606"/>
            <a:ext cx="3361764" cy="3437594"/>
          </a:xfrm>
          <a:prstGeom prst="rect">
            <a:avLst/>
          </a:prstGeom>
        </p:spPr>
      </p:pic>
      <p:pic>
        <p:nvPicPr>
          <p:cNvPr id="7" name="Picture 6" descr="pix1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16" y="3344206"/>
            <a:ext cx="3501984" cy="3067379"/>
          </a:xfrm>
          <a:prstGeom prst="rect">
            <a:avLst/>
          </a:prstGeom>
        </p:spPr>
      </p:pic>
      <p:pic>
        <p:nvPicPr>
          <p:cNvPr id="6" name="Picture 5" descr="pix10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4" y="2963206"/>
            <a:ext cx="3523534" cy="3501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Leading Higgs  processes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829800" cy="1143000"/>
          </a:xfrm>
        </p:spPr>
        <p:txBody>
          <a:bodyPr/>
          <a:lstStyle/>
          <a:p>
            <a:r>
              <a:rPr lang="en-GB" sz="2400" dirty="0" smtClean="0"/>
              <a:t>Signal </a:t>
            </a:r>
            <a:r>
              <a:rPr lang="en-GB" sz="2400" dirty="0"/>
              <a:t>and </a:t>
            </a:r>
            <a:r>
              <a:rPr lang="en-GB" sz="2400" dirty="0" smtClean="0"/>
              <a:t>background </a:t>
            </a:r>
            <a:r>
              <a:rPr lang="en-GB" sz="2400" dirty="0"/>
              <a:t>for </a:t>
            </a:r>
            <a:r>
              <a:rPr lang="en-GB" sz="2400" dirty="0" smtClean="0"/>
              <a:t>H </a:t>
            </a:r>
            <a:r>
              <a:rPr lang="en-GB" sz="2400" dirty="0"/>
              <a:t>→ bb, WW</a:t>
            </a:r>
            <a:r>
              <a:rPr lang="en-GB" sz="2400" baseline="30000" dirty="0" smtClean="0"/>
              <a:t>∗</a:t>
            </a:r>
            <a:r>
              <a:rPr lang="en-GB" sz="2400" dirty="0" smtClean="0"/>
              <a:t> at a energy resolution  R = 0.003%. folded with a Gaussian energy spread ∆ = 3.75 MeV and 0.05 fb</a:t>
            </a:r>
            <a:r>
              <a:rPr lang="en-GB" sz="2400" baseline="30000" dirty="0" smtClean="0"/>
              <a:t>-1</a:t>
            </a:r>
            <a:r>
              <a:rPr lang="en-GB" sz="2400" dirty="0" smtClean="0"/>
              <a:t>/step and with detection efficiencies included. </a:t>
            </a:r>
          </a:p>
          <a:p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pic>
        <p:nvPicPr>
          <p:cNvPr id="10" name="Picture 9" descr="pix1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52599"/>
            <a:ext cx="4572000" cy="1582057"/>
          </a:xfrm>
          <a:prstGeom prst="rect">
            <a:avLst/>
          </a:prstGeom>
        </p:spPr>
      </p:pic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0" y="1752600"/>
            <a:ext cx="541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r>
              <a:rPr lang="en-GB" sz="2400" baseline="0" dirty="0"/>
              <a:t> Effective </a:t>
            </a:r>
            <a:r>
              <a:rPr lang="en-GB" sz="2400" baseline="0" dirty="0" err="1"/>
              <a:t>pb</a:t>
            </a:r>
            <a:r>
              <a:rPr lang="en-GB" sz="2400" baseline="0" dirty="0"/>
              <a:t> at </a:t>
            </a:r>
            <a:r>
              <a:rPr lang="en-GB" sz="2400" baseline="0" dirty="0" smtClean="0"/>
              <a:t>the √</a:t>
            </a:r>
            <a:r>
              <a:rPr lang="en-GB" sz="2400" baseline="0" dirty="0"/>
              <a:t>s </a:t>
            </a:r>
            <a:r>
              <a:rPr lang="en-GB" sz="2400" baseline="0" dirty="0" smtClean="0"/>
              <a:t>resonance for </a:t>
            </a:r>
            <a:r>
              <a:rPr lang="en-GB" sz="2400" baseline="0" dirty="0"/>
              <a:t>two resolutions R and with the SM branching fractions = H → </a:t>
            </a:r>
            <a:r>
              <a:rPr lang="en-GB" sz="2400" baseline="0" dirty="0" smtClean="0"/>
              <a:t>bb 56</a:t>
            </a:r>
            <a:r>
              <a:rPr lang="en-GB" sz="2400" baseline="0" dirty="0"/>
              <a:t>% and WW∗</a:t>
            </a:r>
            <a:r>
              <a:rPr lang="en-GB" sz="2400" baseline="0" dirty="0" smtClean="0"/>
              <a:t>= </a:t>
            </a:r>
            <a:r>
              <a:rPr lang="en-GB" sz="2400" baseline="0" dirty="0"/>
              <a:t>23%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6429" y="6400800"/>
            <a:ext cx="2589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</a:rPr>
              <a:t>arXiv:1210.7803 [hep-</a:t>
            </a:r>
            <a:r>
              <a:rPr lang="en-GB" i="1" baseline="0" dirty="0" err="1">
                <a:solidFill>
                  <a:srgbClr val="FF0000"/>
                </a:solidFill>
              </a:rPr>
              <a:t>ph</a:t>
            </a:r>
            <a:r>
              <a:rPr lang="en-GB" i="1" baseline="0" dirty="0">
                <a:solidFill>
                  <a:srgbClr val="FF0000"/>
                </a:solidFill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62685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2.-Muon cooling at TeV energies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609600"/>
            <a:ext cx="9753600" cy="64770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Over the past decade, there has been significant progress in developing the concepts and technologies needed to produce, capture, cool and accelerate </a:t>
            </a:r>
            <a:r>
              <a:rPr lang="en-US" sz="2400" b="1" dirty="0" smtClean="0"/>
              <a:t>O(10</a:t>
            </a:r>
            <a:r>
              <a:rPr lang="en-US" sz="2400" b="1" baseline="30000" dirty="0" smtClean="0"/>
              <a:t>21</a:t>
            </a:r>
            <a:r>
              <a:rPr lang="en-US" sz="2400" b="1" dirty="0" smtClean="0"/>
              <a:t>) </a:t>
            </a:r>
            <a:r>
              <a:rPr lang="en-US" sz="2400" dirty="0" err="1" smtClean="0"/>
              <a:t>muons</a:t>
            </a:r>
            <a:r>
              <a:rPr lang="en-US" sz="2400" dirty="0" smtClean="0"/>
              <a:t> per year.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Extensive studies have been performed during the late nineties in the US in EU and elsewhere and widely discussed inseveral international workshops and by the MICE collaboration.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Conclusions were that acceleration of cooled muon rings at TeV energies was a perfect alternative to the ILC program.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recent discoveries of the Higgs particle at 125 GeV and the observation of the sin(</a:t>
            </a:r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) neutrino oscillation mechanism have strongly revived also the interest for these studies. </a:t>
            </a:r>
          </a:p>
          <a:p>
            <a:pPr marL="342900" lvl="1" indent="-342900">
              <a:lnSpc>
                <a:spcPts val="2680"/>
              </a:lnSpc>
              <a:buFont typeface="Wingdings" charset="2"/>
              <a:buChar char="l"/>
            </a:pPr>
            <a:r>
              <a:rPr lang="en-US" sz="2400" dirty="0" smtClean="0"/>
              <a:t>In addition to the Higgs developments, a </a:t>
            </a:r>
            <a:r>
              <a:rPr lang="en-US" sz="2400" dirty="0"/>
              <a:t>neutrino factory (NF), where high-energy muons decay to produce an intense beam of neutrinos and </a:t>
            </a:r>
            <a:r>
              <a:rPr lang="en-US" sz="2400" dirty="0" smtClean="0"/>
              <a:t>antineutrinos is considered as a very interesting alternative which has been widely analized and shown feasible. </a:t>
            </a:r>
            <a:endParaRPr lang="en-US" sz="2400" dirty="0"/>
          </a:p>
          <a:p>
            <a:pPr>
              <a:lnSpc>
                <a:spcPts val="2680"/>
              </a:lnSpc>
            </a:pPr>
            <a:endParaRPr lang="en-US" sz="2400" dirty="0" smtClean="0"/>
          </a:p>
          <a:p>
            <a:pPr>
              <a:lnSpc>
                <a:spcPts val="2680"/>
              </a:lnSpc>
            </a:pPr>
            <a:endParaRPr lang="en-US" sz="2000" dirty="0" smtClean="0"/>
          </a:p>
          <a:p>
            <a:pPr>
              <a:lnSpc>
                <a:spcPts val="268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627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Baseline US parameters for a high energy muon 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3810000" cy="5791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GB" sz="2400" dirty="0" smtClean="0"/>
              <a:t>Two circular colliders with energies of 3 </a:t>
            </a:r>
            <a:r>
              <a:rPr lang="en-GB" sz="2400" dirty="0" err="1" smtClean="0"/>
              <a:t>TeV</a:t>
            </a:r>
            <a:r>
              <a:rPr lang="en-GB" sz="2400" dirty="0" smtClean="0"/>
              <a:t> and 400 </a:t>
            </a:r>
            <a:r>
              <a:rPr lang="en-GB" sz="2400" dirty="0" err="1" smtClean="0"/>
              <a:t>GeV</a:t>
            </a:r>
            <a:r>
              <a:rPr lang="en-GB" sz="2400" dirty="0" smtClean="0"/>
              <a:t> have been considered in the US. with a respective circumference of 6 km (SPS like) and 1 Km (ISR like</a:t>
            </a:r>
            <a:r>
              <a:rPr lang="en-GB" dirty="0" smtClean="0"/>
              <a:t>).</a:t>
            </a:r>
          </a:p>
          <a:p>
            <a:pPr>
              <a:lnSpc>
                <a:spcPts val="2680"/>
              </a:lnSpc>
            </a:pPr>
            <a:r>
              <a:rPr lang="en-GB" sz="2400" dirty="0" smtClean="0"/>
              <a:t>Both arrangements could easily fit within the present CERN site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But a powerful </a:t>
            </a:r>
            <a:r>
              <a:rPr lang="en-US" sz="2400" dirty="0"/>
              <a:t>LINAC </a:t>
            </a:r>
            <a:r>
              <a:rPr lang="en-US" sz="2400" dirty="0" smtClean="0"/>
              <a:t>is needed in order to  accelerate both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3200" baseline="30000" dirty="0"/>
              <a:t>±</a:t>
            </a:r>
            <a:r>
              <a:rPr lang="en-US" sz="2400" dirty="0" smtClean="0"/>
              <a:t> up to 1.5 </a:t>
            </a:r>
            <a:r>
              <a:rPr lang="en-US" sz="2400" dirty="0" err="1" smtClean="0"/>
              <a:t>TeV</a:t>
            </a:r>
            <a:r>
              <a:rPr lang="en-US" sz="2400" dirty="0" smtClean="0"/>
              <a:t>.   </a:t>
            </a:r>
          </a:p>
          <a:p>
            <a:pPr marL="0" indent="0">
              <a:lnSpc>
                <a:spcPts val="2680"/>
              </a:lnSpc>
              <a:buNone/>
            </a:pPr>
            <a:endParaRPr lang="en-US" sz="2400" dirty="0" smtClean="0"/>
          </a:p>
          <a:p>
            <a:pPr>
              <a:lnSpc>
                <a:spcPts val="2680"/>
              </a:lnSpc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3806613" y="685800"/>
            <a:ext cx="5946987" cy="5715000"/>
            <a:chOff x="3657600" y="685800"/>
            <a:chExt cx="5946987" cy="5715000"/>
          </a:xfrm>
        </p:grpSpPr>
        <p:pic>
          <p:nvPicPr>
            <p:cNvPr id="10" name="Picture 9" descr="pix104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7600" y="685800"/>
              <a:ext cx="5946987" cy="5715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610600" y="5943600"/>
              <a:ext cx="6585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0" dirty="0" smtClean="0"/>
                <a:t>≈ 10</a:t>
              </a:r>
              <a:r>
                <a:rPr lang="en-GB" baseline="30000" dirty="0" smtClean="0"/>
                <a:t>4</a:t>
              </a:r>
              <a:endParaRPr lang="en-GB" baseline="30000" dirty="0"/>
            </a:p>
          </p:txBody>
        </p:sp>
      </p:grpSp>
      <p:grpSp>
        <p:nvGrpSpPr>
          <p:cNvPr id="6" name="Group 12"/>
          <p:cNvGrpSpPr/>
          <p:nvPr/>
        </p:nvGrpSpPr>
        <p:grpSpPr>
          <a:xfrm>
            <a:off x="6473613" y="6019800"/>
            <a:ext cx="1618318" cy="781110"/>
            <a:chOff x="6324600" y="6019800"/>
            <a:chExt cx="1618318" cy="781110"/>
          </a:xfrm>
        </p:grpSpPr>
        <p:sp>
          <p:nvSpPr>
            <p:cNvPr id="11" name="Up Arrow 10"/>
            <p:cNvSpPr/>
            <p:nvPr/>
          </p:nvSpPr>
          <p:spPr bwMode="auto">
            <a:xfrm>
              <a:off x="6934200" y="6019800"/>
              <a:ext cx="304800" cy="4572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Helvetica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24600" y="6400800"/>
              <a:ext cx="1618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i="1" baseline="0" dirty="0" smtClean="0">
                  <a:solidFill>
                    <a:srgbClr val="FF0000"/>
                  </a:solidFill>
                  <a:latin typeface="+mn-lt"/>
                </a:rPr>
                <a:t>L = 7 </a:t>
              </a:r>
              <a:r>
                <a:rPr lang="en-GB" sz="2000" i="1" baseline="0" dirty="0" err="1" smtClean="0">
                  <a:solidFill>
                    <a:srgbClr val="FF0000"/>
                  </a:solidFill>
                  <a:latin typeface="+mn-lt"/>
                </a:rPr>
                <a:t>x</a:t>
              </a:r>
              <a:r>
                <a:rPr lang="en-GB" sz="2000" i="1" baseline="0" dirty="0" smtClean="0">
                  <a:solidFill>
                    <a:srgbClr val="FF0000"/>
                  </a:solidFill>
                  <a:latin typeface="+mn-lt"/>
                </a:rPr>
                <a:t> 10</a:t>
              </a:r>
              <a:r>
                <a:rPr lang="en-GB" sz="2000" i="1" baseline="30000" dirty="0" smtClean="0">
                  <a:solidFill>
                    <a:srgbClr val="FF0000"/>
                  </a:solidFill>
                  <a:latin typeface="+mn-lt"/>
                </a:rPr>
                <a:t>34</a:t>
              </a:r>
              <a:r>
                <a:rPr lang="en-GB" sz="2000" i="1" baseline="0" dirty="0" smtClean="0">
                  <a:solidFill>
                    <a:srgbClr val="FF0000"/>
                  </a:solidFill>
                  <a:latin typeface="+mn-lt"/>
                </a:rPr>
                <a:t> </a:t>
              </a:r>
              <a:endParaRPr lang="en-GB" sz="20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733" y="6331803"/>
            <a:ext cx="6212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i="1" baseline="0" dirty="0">
                <a:solidFill>
                  <a:srgbClr val="FF0000"/>
                </a:solidFill>
                <a:latin typeface="+mn-lt"/>
              </a:rPr>
              <a:t>C. Ankenbrandt et al., Physical Review STAB 2, 081001 (1999)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,</a:t>
            </a:r>
          </a:p>
          <a:p>
            <a:pPr marL="0" lvl="2"/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i="1" baseline="0" dirty="0">
                <a:solidFill>
                  <a:srgbClr val="FF0000"/>
                </a:solidFill>
                <a:latin typeface="+mn-lt"/>
              </a:rPr>
              <a:t>M. Alsharo’a et al., Physical Review STAB 6, 081001 (2003).</a:t>
            </a:r>
          </a:p>
          <a:p>
            <a:endParaRPr lang="en-GB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962400" y="3568700"/>
            <a:ext cx="5638800" cy="2286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70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48989"/>
            <a:ext cx="8890000" cy="3199486"/>
          </a:xfrm>
          <a:prstGeom prst="rect">
            <a:avLst/>
          </a:prstGeom>
        </p:spPr>
      </p:pic>
      <p:pic>
        <p:nvPicPr>
          <p:cNvPr id="7" name="Picture 6" descr="pix1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25" y="533400"/>
            <a:ext cx="5791200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Protons for a </a:t>
            </a:r>
            <a:r>
              <a:rPr lang="en-US" dirty="0"/>
              <a:t>muon based Higgs factory at CERN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4343400" cy="3200400"/>
          </a:xfrm>
        </p:spPr>
        <p:txBody>
          <a:bodyPr/>
          <a:lstStyle/>
          <a:p>
            <a:r>
              <a:rPr lang="en-GB" sz="2400" dirty="0"/>
              <a:t>Layout of superconducting </a:t>
            </a:r>
            <a:r>
              <a:rPr lang="en-GB" sz="2400" dirty="0" smtClean="0"/>
              <a:t>SPL with </a:t>
            </a:r>
            <a:r>
              <a:rPr lang="en-GB" sz="2400" dirty="0"/>
              <a:t>intermediate </a:t>
            </a:r>
            <a:r>
              <a:rPr lang="en-GB" sz="2400" dirty="0" smtClean="0"/>
              <a:t>extractions.</a:t>
            </a:r>
          </a:p>
          <a:p>
            <a:r>
              <a:rPr lang="en-GB" sz="2400" dirty="0"/>
              <a:t>SPL design is very flexible </a:t>
            </a:r>
            <a:r>
              <a:rPr lang="en-GB" sz="2400" dirty="0" smtClean="0"/>
              <a:t>and it </a:t>
            </a:r>
            <a:r>
              <a:rPr lang="en-GB" sz="2400" dirty="0"/>
              <a:t>can be adapted to the needs of many high-power proton beam applications.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7086600" y="3505200"/>
            <a:ext cx="1676400" cy="1219200"/>
            <a:chOff x="7162800" y="3505200"/>
            <a:chExt cx="1676400" cy="121920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8839200" y="37338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>
              <a:off x="7162800" y="3733800"/>
              <a:ext cx="1676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8382000" y="35052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7239000" y="35052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TextBox 20"/>
          <p:cNvSpPr txBox="1"/>
          <p:nvPr/>
        </p:nvSpPr>
        <p:spPr>
          <a:xfrm>
            <a:off x="8686800" y="3810000"/>
            <a:ext cx="1373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i="1" baseline="0" dirty="0" smtClean="0">
                <a:solidFill>
                  <a:srgbClr val="FF0000"/>
                </a:solidFill>
                <a:latin typeface="+mn-lt"/>
              </a:rPr>
              <a:t>50 Hz</a:t>
            </a:r>
          </a:p>
          <a:p>
            <a:pPr algn="ctr"/>
            <a:r>
              <a:rPr lang="en-GB" sz="2000" i="1" baseline="0" dirty="0" smtClean="0">
                <a:solidFill>
                  <a:srgbClr val="FF0000"/>
                </a:solidFill>
                <a:latin typeface="+mn-lt"/>
              </a:rPr>
              <a:t>4 </a:t>
            </a:r>
            <a:r>
              <a:rPr lang="en-GB" sz="2000" i="1" baseline="0" dirty="0" err="1" smtClean="0">
                <a:solidFill>
                  <a:srgbClr val="FF0000"/>
                </a:solidFill>
                <a:latin typeface="+mn-lt"/>
              </a:rPr>
              <a:t>MWatt</a:t>
            </a:r>
            <a:endParaRPr lang="en-GB" sz="2000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53400" y="6096000"/>
            <a:ext cx="1417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 smtClean="0">
                <a:solidFill>
                  <a:srgbClr val="FF0000"/>
                </a:solidFill>
                <a:latin typeface="+mn-lt"/>
              </a:rPr>
              <a:t>CERN 14-07</a:t>
            </a:r>
            <a:endParaRPr lang="en-GB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93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tentative proposal for a Higgs factory at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67" y="609600"/>
            <a:ext cx="9829800" cy="5029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GB" sz="2400" dirty="0" smtClean="0"/>
              <a:t>The </a:t>
            </a:r>
            <a:r>
              <a:rPr lang="en-GB" sz="2400" dirty="0" err="1" smtClean="0"/>
              <a:t>muon</a:t>
            </a:r>
            <a:r>
              <a:rPr lang="en-GB" sz="2400" dirty="0" smtClean="0"/>
              <a:t> cooled Higgs factory can be easily housed within CERN </a:t>
            </a:r>
          </a:p>
          <a:p>
            <a:pPr>
              <a:lnSpc>
                <a:spcPts val="2680"/>
              </a:lnSpc>
            </a:pPr>
            <a:r>
              <a:rPr lang="en-GB" sz="2400" dirty="0" smtClean="0"/>
              <a:t>The new 5 </a:t>
            </a:r>
            <a:r>
              <a:rPr lang="en-GB" sz="2400" dirty="0" err="1"/>
              <a:t>GeV</a:t>
            </a:r>
            <a:r>
              <a:rPr lang="en-GB" sz="2400" dirty="0"/>
              <a:t> </a:t>
            </a:r>
            <a:r>
              <a:rPr lang="en-GB" sz="2400" dirty="0" err="1"/>
              <a:t>Linac</a:t>
            </a:r>
            <a:r>
              <a:rPr lang="en-GB" sz="2400" dirty="0"/>
              <a:t> will </a:t>
            </a:r>
            <a:r>
              <a:rPr lang="en-GB" sz="2400" dirty="0" smtClean="0"/>
              <a:t>provide </a:t>
            </a:r>
            <a:r>
              <a:rPr lang="en-GB" sz="2400" dirty="0"/>
              <a:t>at 50 c/s a multi </a:t>
            </a:r>
            <a:r>
              <a:rPr lang="en-GB" sz="2400" dirty="0" err="1"/>
              <a:t>MWatt</a:t>
            </a:r>
            <a:r>
              <a:rPr lang="en-GB" sz="2400" dirty="0"/>
              <a:t> </a:t>
            </a:r>
            <a:r>
              <a:rPr lang="en-US" sz="2400" dirty="0"/>
              <a:t>H</a:t>
            </a:r>
            <a:r>
              <a:rPr lang="en-US" sz="2400" baseline="30000" dirty="0"/>
              <a:t>-</a:t>
            </a:r>
            <a:r>
              <a:rPr lang="en-US" sz="2400" dirty="0"/>
              <a:t> </a:t>
            </a:r>
            <a:r>
              <a:rPr lang="en-US" sz="2400" dirty="0" smtClean="0"/>
              <a:t>beam</a:t>
            </a:r>
            <a:r>
              <a:rPr lang="en-GB" sz="2400" dirty="0" smtClean="0"/>
              <a:t> </a:t>
            </a:r>
            <a:r>
              <a:rPr lang="en-GB" sz="2400" dirty="0"/>
              <a:t>with enough </a:t>
            </a:r>
            <a:r>
              <a:rPr lang="en-GB" sz="2400" dirty="0" err="1"/>
              <a:t>pions</a:t>
            </a:r>
            <a:r>
              <a:rPr lang="en-GB" sz="2400" dirty="0"/>
              <a:t>/</a:t>
            </a:r>
            <a:r>
              <a:rPr lang="en-GB" sz="2400" dirty="0" err="1"/>
              <a:t>muons</a:t>
            </a:r>
            <a:r>
              <a:rPr lang="en-GB" sz="2400" dirty="0"/>
              <a:t> to supply </a:t>
            </a:r>
            <a:r>
              <a:rPr lang="en-GB" sz="2400" dirty="0" smtClean="0"/>
              <a:t>the </a:t>
            </a:r>
            <a:r>
              <a:rPr lang="en-GB" sz="2400" dirty="0" err="1" smtClean="0"/>
              <a:t>muon</a:t>
            </a:r>
            <a:r>
              <a:rPr lang="en-GB" sz="2400" dirty="0" smtClean="0"/>
              <a:t> factory</a:t>
            </a:r>
            <a:r>
              <a:rPr lang="en-GB" sz="2400" dirty="0"/>
              <a:t>. </a:t>
            </a:r>
            <a:endParaRPr lang="en-GB" sz="2400" dirty="0" smtClean="0"/>
          </a:p>
          <a:p>
            <a:pPr>
              <a:lnSpc>
                <a:spcPts val="2680"/>
              </a:lnSpc>
            </a:pPr>
            <a:r>
              <a:rPr lang="en-GB" sz="2400" dirty="0" smtClean="0"/>
              <a:t>The basic additional accelerator structure will be the following:</a:t>
            </a:r>
          </a:p>
          <a:p>
            <a:pPr lvl="1">
              <a:lnSpc>
                <a:spcPts val="2680"/>
              </a:lnSpc>
            </a:pPr>
            <a:r>
              <a:rPr lang="en-GB" sz="2400" dirty="0"/>
              <a:t>Two additional small storage rings with R ≈ 50 m will strip H</a:t>
            </a:r>
            <a:r>
              <a:rPr lang="en-GB" sz="2400" baseline="30000" dirty="0"/>
              <a:t>- </a:t>
            </a:r>
            <a:r>
              <a:rPr lang="en-GB" sz="2400" dirty="0"/>
              <a:t>to a tight p bunch and compress the LP-SPL beam to a few ns.</a:t>
            </a:r>
          </a:p>
          <a:p>
            <a:pPr lvl="1">
              <a:lnSpc>
                <a:spcPts val="2680"/>
              </a:lnSpc>
            </a:pPr>
            <a:r>
              <a:rPr lang="en-GB" sz="2400" dirty="0" err="1"/>
              <a:t>Muons</a:t>
            </a:r>
            <a:r>
              <a:rPr lang="en-GB" sz="2400" dirty="0"/>
              <a:t> of both signs are focused in a axially symmetric B = 20 T field, reducing progressively </a:t>
            </a:r>
            <a:r>
              <a:rPr lang="en-GB" sz="2400" dirty="0" err="1"/>
              <a:t>p</a:t>
            </a:r>
            <a:r>
              <a:rPr lang="en-GB" sz="2400" baseline="-25000" dirty="0" err="1"/>
              <a:t>t</a:t>
            </a:r>
            <a:r>
              <a:rPr lang="en-GB" sz="2400" dirty="0"/>
              <a:t> with a horn and B = 2 T</a:t>
            </a:r>
          </a:p>
          <a:p>
            <a:pPr lvl="1">
              <a:lnSpc>
                <a:spcPts val="2680"/>
              </a:lnSpc>
            </a:pPr>
            <a:r>
              <a:rPr lang="en-GB" sz="2400" dirty="0"/>
              <a:t>A </a:t>
            </a:r>
            <a:r>
              <a:rPr lang="en-GB" sz="2400" dirty="0" err="1"/>
              <a:t>buncher</a:t>
            </a:r>
            <a:r>
              <a:rPr lang="en-GB" sz="2400" dirty="0"/>
              <a:t> and a rotator compresses </a:t>
            </a:r>
            <a:r>
              <a:rPr lang="en-GB" sz="2400" dirty="0" err="1"/>
              <a:t>muons</a:t>
            </a:r>
            <a:r>
              <a:rPr lang="en-GB" sz="2400" dirty="0"/>
              <a:t> to ≈ 250 MeV/c </a:t>
            </a:r>
          </a:p>
          <a:p>
            <a:pPr lvl="1">
              <a:lnSpc>
                <a:spcPts val="2680"/>
              </a:lnSpc>
            </a:pPr>
            <a:r>
              <a:rPr lang="en-GB" sz="2400" dirty="0">
                <a:solidFill>
                  <a:srgbClr val="FF0000"/>
                </a:solidFill>
              </a:rPr>
              <a:t>Muon Cooling in 3D compresses </a:t>
            </a:r>
            <a:r>
              <a:rPr lang="en-GB" sz="2400" dirty="0" err="1">
                <a:solidFill>
                  <a:srgbClr val="FF0000"/>
                </a:solidFill>
              </a:rPr>
              <a:t>emittances</a:t>
            </a:r>
            <a:r>
              <a:rPr lang="en-GB" sz="2400" dirty="0">
                <a:solidFill>
                  <a:srgbClr val="FF0000"/>
                </a:solidFill>
              </a:rPr>
              <a:t> by a factor</a:t>
            </a:r>
            <a:r>
              <a:rPr lang="en-GB" sz="2400" dirty="0" smtClean="0">
                <a:solidFill>
                  <a:srgbClr val="FF0000"/>
                </a:solidFill>
              </a:rPr>
              <a:t> &gt;10</a:t>
            </a:r>
            <a:r>
              <a:rPr lang="en-GB" sz="2400" baseline="30000" dirty="0" smtClean="0">
                <a:solidFill>
                  <a:srgbClr val="FF0000"/>
                </a:solidFill>
              </a:rPr>
              <a:t>6</a:t>
            </a:r>
            <a:r>
              <a:rPr lang="en-GB" sz="24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ts val="2680"/>
              </a:lnSpc>
            </a:pPr>
            <a:r>
              <a:rPr lang="en-GB" sz="2400" dirty="0"/>
              <a:t>Bunches </a:t>
            </a:r>
            <a:r>
              <a:rPr lang="en-GB" sz="2400" dirty="0" smtClean="0"/>
              <a:t>1-2 x 10</a:t>
            </a:r>
            <a:r>
              <a:rPr lang="en-GB" sz="2400" baseline="30000" dirty="0" smtClean="0"/>
              <a:t>12</a:t>
            </a:r>
            <a:r>
              <a:rPr lang="en-GB" sz="2400" dirty="0" smtClean="0"/>
              <a:t> </a:t>
            </a:r>
            <a:r>
              <a:rPr lang="en-GB" sz="2400" dirty="0">
                <a:latin typeface="Symbol" charset="2"/>
                <a:cs typeface="Symbol" charset="2"/>
              </a:rPr>
              <a:t>m</a:t>
            </a:r>
            <a:r>
              <a:rPr lang="en-GB" sz="2400" baseline="30000" dirty="0"/>
              <a:t>±</a:t>
            </a:r>
            <a:r>
              <a:rPr lang="en-GB" sz="2400" dirty="0"/>
              <a:t> are accelerated to 62.5 </a:t>
            </a:r>
            <a:r>
              <a:rPr lang="en-GB" sz="2400" dirty="0" err="1" smtClean="0"/>
              <a:t>GeV</a:t>
            </a:r>
            <a:r>
              <a:rPr lang="en-GB" sz="2400" dirty="0" smtClean="0"/>
              <a:t> with an unconventional, </a:t>
            </a:r>
            <a:r>
              <a:rPr lang="en-US" sz="2400" dirty="0" smtClean="0"/>
              <a:t>bi</a:t>
            </a:r>
            <a:r>
              <a:rPr lang="en-US" sz="2400" dirty="0"/>
              <a:t>-</a:t>
            </a:r>
            <a:r>
              <a:rPr lang="en-US" sz="2400" dirty="0" smtClean="0"/>
              <a:t>directional recirculating LINAC ≈</a:t>
            </a:r>
            <a:r>
              <a:rPr lang="en-GB" sz="2400" dirty="0" smtClean="0"/>
              <a:t>200 m long.</a:t>
            </a:r>
            <a:endParaRPr lang="en-US" sz="2400" dirty="0" smtClean="0"/>
          </a:p>
          <a:p>
            <a:pPr>
              <a:lnSpc>
                <a:spcPts val="2680"/>
              </a:lnSpc>
            </a:pPr>
            <a:r>
              <a:rPr lang="en-GB" sz="2400" dirty="0" err="1" smtClean="0"/>
              <a:t>Muons</a:t>
            </a:r>
            <a:r>
              <a:rPr lang="en-GB" sz="2400" dirty="0" smtClean="0"/>
              <a:t> </a:t>
            </a:r>
            <a:r>
              <a:rPr lang="en-GB" sz="2400" dirty="0"/>
              <a:t>are colliding in a SC storage ring of R ≈ 60 </a:t>
            </a:r>
            <a:r>
              <a:rPr lang="en-GB" sz="2400" dirty="0" smtClean="0"/>
              <a:t>m (about one half of the CERN-PS , 1/100 of LHC) </a:t>
            </a:r>
            <a:r>
              <a:rPr lang="en-GB" sz="2400" dirty="0"/>
              <a:t>where</a:t>
            </a:r>
            <a:r>
              <a:rPr lang="en-GB" sz="2400" dirty="0" smtClean="0"/>
              <a:t> &gt; </a:t>
            </a:r>
            <a:r>
              <a:rPr lang="en-GB" sz="2400" dirty="0"/>
              <a:t>10</a:t>
            </a:r>
            <a:r>
              <a:rPr lang="en-GB" sz="2400" baseline="30000" dirty="0"/>
              <a:t>4</a:t>
            </a:r>
            <a:r>
              <a:rPr lang="en-GB" sz="2400" dirty="0"/>
              <a:t> Higgs events/y are recorded for each </a:t>
            </a:r>
            <a:r>
              <a:rPr lang="en-GB" sz="2400" dirty="0" smtClean="0"/>
              <a:t>of the experiments.</a:t>
            </a:r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9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site layout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849719"/>
              </p:ext>
            </p:extLst>
          </p:nvPr>
        </p:nvGraphicFramePr>
        <p:xfrm>
          <a:off x="350837" y="609600"/>
          <a:ext cx="12907963" cy="543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2" name="Document" r:id="rId3" imgW="5638800" imgH="2374900" progId="Word.Document.12">
                  <p:link updateAutomatic="1"/>
                </p:oleObj>
              </mc:Choice>
              <mc:Fallback>
                <p:oleObj name="Document" r:id="rId3" imgW="5638800" imgH="23749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7" y="609600"/>
                        <a:ext cx="12907963" cy="543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5638800"/>
            <a:ext cx="8419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0" dirty="0" smtClean="0">
                <a:latin typeface="+mn-lt"/>
              </a:rPr>
              <a:t>(*) The PS4 and the SPL LINACS are part of the planned</a:t>
            </a:r>
          </a:p>
          <a:p>
            <a:r>
              <a:rPr lang="en-GB" sz="2400" baseline="0" dirty="0" smtClean="0">
                <a:latin typeface="+mn-lt"/>
              </a:rPr>
              <a:t> LHC programme. (</a:t>
            </a:r>
            <a:r>
              <a:rPr lang="en-GB" sz="2400" baseline="0" dirty="0" err="1" smtClean="0">
                <a:latin typeface="+mn-lt"/>
              </a:rPr>
              <a:t>r</a:t>
            </a:r>
            <a:r>
              <a:rPr lang="en-GB" sz="2400" baseline="0" dirty="0" smtClean="0">
                <a:latin typeface="+mn-lt"/>
              </a:rPr>
              <a:t> is the radius of the circular rings)</a:t>
            </a:r>
            <a:endParaRPr lang="en-GB" sz="2400" baseline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78305"/>
            <a:ext cx="6248400" cy="3874284"/>
          </a:xfrm>
          <a:prstGeom prst="rect">
            <a:avLst/>
          </a:prstGeom>
        </p:spPr>
      </p:pic>
      <p:pic>
        <p:nvPicPr>
          <p:cNvPr id="7" name="Picture 6" descr="pix1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92" y="381000"/>
            <a:ext cx="6705600" cy="2819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533400"/>
            <a:ext cx="3657600" cy="5791200"/>
          </a:xfrm>
        </p:spPr>
        <p:txBody>
          <a:bodyPr/>
          <a:lstStyle/>
          <a:p>
            <a:r>
              <a:rPr lang="en-US" sz="2400" dirty="0"/>
              <a:t>A tight p bunch may be </a:t>
            </a:r>
            <a:r>
              <a:rPr lang="en-US" sz="2400" dirty="0" smtClean="0"/>
              <a:t>realized with a pair of rings with R≈50 m (Accumulator and Compressor). 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H</a:t>
            </a:r>
            <a:r>
              <a:rPr lang="en-US" sz="2400" baseline="30000" dirty="0"/>
              <a:t>-</a:t>
            </a:r>
            <a:r>
              <a:rPr lang="en-US" sz="2400" dirty="0"/>
              <a:t> beam produced by </a:t>
            </a:r>
            <a:r>
              <a:rPr lang="en-US" sz="2400" dirty="0" smtClean="0"/>
              <a:t>the SPS </a:t>
            </a:r>
            <a:r>
              <a:rPr lang="en-US" sz="2400" dirty="0"/>
              <a:t>LINAC </a:t>
            </a:r>
            <a:r>
              <a:rPr lang="en-US" sz="2400" dirty="0" smtClean="0"/>
              <a:t>at 5 </a:t>
            </a:r>
            <a:r>
              <a:rPr lang="en-US" sz="2400" dirty="0" err="1" smtClean="0"/>
              <a:t>GeV</a:t>
            </a:r>
            <a:r>
              <a:rPr lang="en-US" sz="2400" dirty="0" smtClean="0"/>
              <a:t> is stripped </a:t>
            </a:r>
            <a:r>
              <a:rPr lang="en-US" sz="2400" dirty="0"/>
              <a:t>to p </a:t>
            </a:r>
            <a:r>
              <a:rPr lang="en-US" sz="2400" dirty="0" smtClean="0"/>
              <a:t>produce </a:t>
            </a:r>
            <a:r>
              <a:rPr lang="en-US" sz="2400" dirty="0"/>
              <a:t>a number of short pulses </a:t>
            </a:r>
            <a:r>
              <a:rPr lang="en-US" sz="2400" dirty="0" smtClean="0"/>
              <a:t>, </a:t>
            </a:r>
            <a:r>
              <a:rPr lang="en-US" sz="2400" dirty="0"/>
              <a:t>condensed into </a:t>
            </a:r>
            <a:r>
              <a:rPr lang="en-US" sz="2400" dirty="0" smtClean="0"/>
              <a:t>a few, shorter (2ns) bunches</a:t>
            </a:r>
          </a:p>
          <a:p>
            <a:r>
              <a:rPr lang="en-GB" sz="2400" dirty="0" smtClean="0"/>
              <a:t>“A Feasibility </a:t>
            </a:r>
            <a:r>
              <a:rPr lang="en-GB" sz="2400" dirty="0"/>
              <a:t>study of accumulator and compressor </a:t>
            </a:r>
            <a:r>
              <a:rPr lang="en-GB" sz="2400" dirty="0" smtClean="0"/>
              <a:t>for SPL”.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6294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69620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533400"/>
          </a:xfrm>
        </p:spPr>
        <p:txBody>
          <a:bodyPr/>
          <a:lstStyle/>
          <a:p>
            <a:r>
              <a:rPr lang="en-GB" dirty="0" smtClean="0"/>
              <a:t>Two coupled rings to build a tight proton bunch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244596" y="6531098"/>
            <a:ext cx="2927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  <a:latin typeface="+mn-lt"/>
              </a:rPr>
              <a:t>CERN-AB-2008-060 (2008)</a:t>
            </a:r>
          </a:p>
        </p:txBody>
      </p:sp>
      <p:sp>
        <p:nvSpPr>
          <p:cNvPr id="11" name="Up Arrow 10"/>
          <p:cNvSpPr/>
          <p:nvPr/>
        </p:nvSpPr>
        <p:spPr bwMode="auto">
          <a:xfrm>
            <a:off x="8001000" y="3124200"/>
            <a:ext cx="228600" cy="3048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2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14299"/>
            <a:ext cx="5562600" cy="3267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and focussing </a:t>
            </a:r>
            <a:r>
              <a:rPr lang="en-GB" dirty="0"/>
              <a:t>in a axially symmetric </a:t>
            </a:r>
            <a:r>
              <a:rPr lang="en-GB" dirty="0" smtClean="0"/>
              <a:t>B field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9677400" cy="2286000"/>
          </a:xfrm>
        </p:spPr>
        <p:txBody>
          <a:bodyPr/>
          <a:lstStyle/>
          <a:p>
            <a:r>
              <a:rPr lang="en-GB" sz="2400" dirty="0" smtClean="0"/>
              <a:t>Liquid metal target is immersed in high field solenoid (20 T)</a:t>
            </a:r>
          </a:p>
          <a:p>
            <a:pPr lvl="1"/>
            <a:r>
              <a:rPr lang="en-GB" sz="2400" dirty="0" smtClean="0"/>
              <a:t>Proton beam is oriented with about 20° with respect to axis</a:t>
            </a:r>
          </a:p>
          <a:p>
            <a:pPr lvl="1"/>
            <a:r>
              <a:rPr lang="en-GB" sz="2400" dirty="0" smtClean="0"/>
              <a:t>Particles with </a:t>
            </a:r>
            <a:r>
              <a:rPr lang="en-GB" sz="2400" dirty="0" err="1" smtClean="0"/>
              <a:t>p</a:t>
            </a:r>
            <a:r>
              <a:rPr lang="en-GB" sz="2400" baseline="-25000" dirty="0" err="1" smtClean="0"/>
              <a:t>t</a:t>
            </a:r>
            <a:r>
              <a:rPr lang="en-GB" sz="2400" dirty="0" smtClean="0"/>
              <a:t> &lt; 0.25 </a:t>
            </a:r>
            <a:r>
              <a:rPr lang="en-GB" sz="2400" dirty="0" err="1" smtClean="0"/>
              <a:t>GeV</a:t>
            </a:r>
            <a:r>
              <a:rPr lang="en-GB" sz="2400" dirty="0" smtClean="0"/>
              <a:t>/c are trapped (about ½ of all)</a:t>
            </a:r>
          </a:p>
          <a:p>
            <a:pPr lvl="1"/>
            <a:r>
              <a:rPr lang="en-GB" sz="2400" dirty="0" err="1" smtClean="0"/>
              <a:t>Pions</a:t>
            </a:r>
            <a:r>
              <a:rPr lang="en-GB" sz="2400" dirty="0" smtClean="0"/>
              <a:t> decay into </a:t>
            </a:r>
            <a:r>
              <a:rPr lang="en-GB" sz="2400" dirty="0" err="1" smtClean="0"/>
              <a:t>muons</a:t>
            </a:r>
            <a:endParaRPr lang="en-GB" sz="2400" dirty="0" smtClean="0"/>
          </a:p>
          <a:p>
            <a:pPr lvl="1"/>
            <a:r>
              <a:rPr lang="en-GB" sz="2400" dirty="0" smtClean="0"/>
              <a:t>Focussing both signs of particles</a:t>
            </a:r>
          </a:p>
          <a:p>
            <a:r>
              <a:rPr lang="en-US" sz="2400" dirty="0"/>
              <a:t>The MERIT/CERN experiment has successfully injected a Hg-jet into a 15-T solenoid</a:t>
            </a:r>
            <a:endParaRPr lang="en-GB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4681071" y="31242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baseline="0" dirty="0" err="1" smtClean="0">
                <a:solidFill>
                  <a:srgbClr val="3366FF"/>
                </a:solidFill>
                <a:latin typeface="+mn-lt"/>
              </a:rPr>
              <a:t>Pions</a:t>
            </a:r>
            <a:r>
              <a:rPr lang="en-GB" sz="2000" i="1" baseline="0" dirty="0" smtClean="0">
                <a:solidFill>
                  <a:srgbClr val="3366FF"/>
                </a:solidFill>
                <a:latin typeface="+mn-lt"/>
              </a:rPr>
              <a:t>/</a:t>
            </a:r>
            <a:r>
              <a:rPr lang="en-GB" sz="2000" i="1" baseline="0" dirty="0" err="1" smtClean="0">
                <a:solidFill>
                  <a:srgbClr val="3366FF"/>
                </a:solidFill>
                <a:latin typeface="+mn-lt"/>
              </a:rPr>
              <a:t>muons</a:t>
            </a:r>
            <a:r>
              <a:rPr lang="en-GB" sz="2000" i="1" baseline="0" dirty="0" smtClean="0">
                <a:solidFill>
                  <a:srgbClr val="3366FF"/>
                </a:solidFill>
                <a:latin typeface="+mn-lt"/>
              </a:rPr>
              <a:t> drifting as a function of c </a:t>
            </a:r>
            <a:r>
              <a:rPr lang="en-GB" sz="2000" i="1" baseline="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t</a:t>
            </a:r>
            <a:endParaRPr lang="en-GB" sz="2000" i="1" dirty="0">
              <a:solidFill>
                <a:srgbClr val="3366FF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019800" y="3500735"/>
            <a:ext cx="3886200" cy="3281065"/>
            <a:chOff x="6019800" y="2819400"/>
            <a:chExt cx="3886200" cy="3281065"/>
          </a:xfrm>
        </p:grpSpPr>
        <p:pic>
          <p:nvPicPr>
            <p:cNvPr id="13" name="Picture 12" descr="Page #1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4477325"/>
              <a:ext cx="308043" cy="1313875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6019800" y="2819400"/>
              <a:ext cx="3886200" cy="3281065"/>
              <a:chOff x="6019800" y="2819400"/>
              <a:chExt cx="3886200" cy="3281065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019800" y="2819400"/>
                <a:ext cx="3886200" cy="3281065"/>
                <a:chOff x="6019800" y="2819400"/>
                <a:chExt cx="3886200" cy="3281065"/>
              </a:xfrm>
            </p:grpSpPr>
            <p:pic>
              <p:nvPicPr>
                <p:cNvPr id="20" name="Picture 19" descr="pix26.tif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48400" y="2819400"/>
                  <a:ext cx="3330773" cy="2971800"/>
                </a:xfrm>
                <a:prstGeom prst="rect">
                  <a:avLst/>
                </a:prstGeom>
              </p:spPr>
            </p:pic>
            <p:sp>
              <p:nvSpPr>
                <p:cNvPr id="21" name="Rectangle 20"/>
                <p:cNvSpPr/>
                <p:nvPr/>
              </p:nvSpPr>
              <p:spPr bwMode="auto">
                <a:xfrm>
                  <a:off x="6400800" y="2971800"/>
                  <a:ext cx="1600200" cy="12954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6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458200" y="3200400"/>
                  <a:ext cx="11277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i="1" baseline="0" dirty="0" smtClean="0">
                      <a:solidFill>
                        <a:srgbClr val="FF0000"/>
                      </a:solidFill>
                      <a:latin typeface="+mn-lt"/>
                    </a:rPr>
                    <a:t>Z = 1 m</a:t>
                  </a:r>
                  <a:endParaRPr lang="en-GB" sz="2000" i="1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8382000" y="4648200"/>
                  <a:ext cx="13254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i="1" baseline="0" dirty="0" smtClean="0">
                      <a:solidFill>
                        <a:srgbClr val="FF0000"/>
                      </a:solidFill>
                      <a:latin typeface="+mn-lt"/>
                    </a:rPr>
                    <a:t>Z = 58 m</a:t>
                  </a:r>
                  <a:endParaRPr lang="en-GB" sz="2000" i="1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pic>
              <p:nvPicPr>
                <p:cNvPr id="24" name="Picture 23" descr="Page #1.eps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9800" y="2971799"/>
                  <a:ext cx="308043" cy="1313875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9227158" y="3881735"/>
                  <a:ext cx="6788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i="1" baseline="0" dirty="0" smtClean="0">
                      <a:solidFill>
                        <a:srgbClr val="FF0000"/>
                      </a:solidFill>
                      <a:latin typeface="+mn-lt"/>
                    </a:rPr>
                    <a:t>c </a:t>
                  </a:r>
                  <a:r>
                    <a:rPr lang="en-GB" sz="2400" i="1" baseline="0" dirty="0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t</a:t>
                  </a:r>
                  <a:endParaRPr lang="en-GB" sz="2400" i="1" baseline="0" dirty="0">
                    <a:solidFill>
                      <a:srgbClr val="FF0000"/>
                    </a:solidFill>
                    <a:latin typeface="Symbol" charset="2"/>
                    <a:cs typeface="Symbol" charset="2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855558" y="5638800"/>
                  <a:ext cx="6788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i="1" baseline="0" dirty="0" smtClean="0">
                      <a:solidFill>
                        <a:srgbClr val="FF0000"/>
                      </a:solidFill>
                      <a:latin typeface="+mn-lt"/>
                    </a:rPr>
                    <a:t>c </a:t>
                  </a:r>
                  <a:r>
                    <a:rPr lang="en-GB" sz="2400" i="1" baseline="0" dirty="0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t</a:t>
                  </a:r>
                  <a:endParaRPr lang="en-GB" sz="2400" i="1" baseline="0" dirty="0">
                    <a:solidFill>
                      <a:srgbClr val="FF0000"/>
                    </a:solidFill>
                    <a:latin typeface="Symbol" charset="2"/>
                    <a:cs typeface="Symbol" charset="2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 rot="16200000">
                  <a:off x="5874540" y="3345660"/>
                  <a:ext cx="130023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i="1" baseline="0" dirty="0" err="1" smtClean="0">
                      <a:solidFill>
                        <a:srgbClr val="FF0000"/>
                      </a:solidFill>
                      <a:latin typeface="+mn-lt"/>
                    </a:rPr>
                    <a:t>GeV</a:t>
                  </a:r>
                  <a:r>
                    <a:rPr lang="en-GB" sz="2000" i="1" baseline="0" dirty="0" smtClean="0">
                      <a:solidFill>
                        <a:srgbClr val="FF0000"/>
                      </a:solidFill>
                      <a:latin typeface="+mn-lt"/>
                    </a:rPr>
                    <a:t>/c -&gt;</a:t>
                  </a:r>
                  <a:endParaRPr lang="en-GB" sz="2000" i="1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 rot="16200000">
                  <a:off x="5931629" y="4869661"/>
                  <a:ext cx="1300231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i="1" baseline="0" dirty="0" err="1" smtClean="0">
                      <a:solidFill>
                        <a:srgbClr val="FF0000"/>
                      </a:solidFill>
                      <a:latin typeface="+mn-lt"/>
                    </a:rPr>
                    <a:t>GeV</a:t>
                  </a:r>
                  <a:r>
                    <a:rPr lang="en-GB" sz="2000" i="1" baseline="0" dirty="0" smtClean="0">
                      <a:solidFill>
                        <a:srgbClr val="FF0000"/>
                      </a:solidFill>
                      <a:latin typeface="+mn-lt"/>
                    </a:rPr>
                    <a:t>/c -&gt;</a:t>
                  </a:r>
                  <a:endParaRPr lang="en-GB" sz="2000" i="1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40" name="Rectangle 39"/>
              <p:cNvSpPr/>
              <p:nvPr/>
            </p:nvSpPr>
            <p:spPr bwMode="auto">
              <a:xfrm>
                <a:off x="7315200" y="4308765"/>
                <a:ext cx="24384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6435435" y="4313380"/>
                <a:ext cx="5334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609600" y="6019800"/>
            <a:ext cx="2416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.</a:t>
            </a:r>
            <a:endParaRPr lang="en-US" baseline="0" dirty="0"/>
          </a:p>
          <a:p>
            <a:endParaRPr lang="en-GB" baseline="0" dirty="0"/>
          </a:p>
        </p:txBody>
      </p:sp>
    </p:spTree>
    <p:extLst>
      <p:ext uri="{BB962C8B-B14F-4D97-AF65-F5344CB8AC3E}">
        <p14:creationId xmlns:p14="http://schemas.microsoft.com/office/powerpoint/2010/main" val="22582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observation of the Higgs at 125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75" y="609600"/>
            <a:ext cx="9677400" cy="5486400"/>
          </a:xfrm>
        </p:spPr>
        <p:txBody>
          <a:bodyPr/>
          <a:lstStyle/>
          <a:p>
            <a:r>
              <a:rPr lang="en-US" sz="2400" dirty="0" smtClean="0"/>
              <a:t>CMS and Atlas have observed  a narrow line of high significance at about 125 </a:t>
            </a:r>
            <a:r>
              <a:rPr lang="en-US" sz="2400" dirty="0" err="1" smtClean="0"/>
              <a:t>GeV</a:t>
            </a:r>
            <a:r>
              <a:rPr lang="en-US" sz="2400" dirty="0" smtClean="0"/>
              <a:t> mass, compatible with the Standard Model Higgs boson. </a:t>
            </a:r>
            <a:endParaRPr lang="en-US" sz="2400" dirty="0"/>
          </a:p>
          <a:p>
            <a:pPr lvl="1"/>
            <a:r>
              <a:rPr lang="en-US" sz="2400" dirty="0" smtClean="0"/>
              <a:t>ATLAS: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H</a:t>
            </a:r>
            <a:r>
              <a:rPr lang="en-US" sz="2400" dirty="0" smtClean="0"/>
              <a:t> = 125.5 ± 0.2 (stat) ± 0.6 (sys) </a:t>
            </a:r>
            <a:r>
              <a:rPr lang="en-US" sz="2400" dirty="0" err="1" smtClean="0"/>
              <a:t>GeV</a:t>
            </a:r>
            <a:r>
              <a:rPr lang="en-US" sz="2400" dirty="0" smtClean="0"/>
              <a:t> 	   </a:t>
            </a:r>
          </a:p>
          <a:p>
            <a:pPr lvl="1"/>
            <a:r>
              <a:rPr lang="en-US" sz="2400" dirty="0" smtClean="0"/>
              <a:t>CMS: 	 </a:t>
            </a:r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 = </a:t>
            </a:r>
            <a:r>
              <a:rPr lang="en-US" sz="2400" dirty="0" smtClean="0"/>
              <a:t>125.8 ± 0.4 (stat) ± 0.4 (sys)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r>
              <a:rPr lang="en-US" sz="2400" dirty="0" smtClean="0"/>
              <a:t>Their data are consistent with </a:t>
            </a:r>
            <a:r>
              <a:rPr lang="en-US" sz="2400" dirty="0" err="1" smtClean="0"/>
              <a:t>fermionic</a:t>
            </a:r>
            <a:r>
              <a:rPr lang="en-US" sz="2400" dirty="0" smtClean="0"/>
              <a:t> and </a:t>
            </a:r>
            <a:r>
              <a:rPr lang="en-US" sz="2400" dirty="0" err="1" smtClean="0"/>
              <a:t>bosonic</a:t>
            </a:r>
            <a:r>
              <a:rPr lang="en-US" sz="2400" dirty="0" smtClean="0"/>
              <a:t> coupling expected from a SM Higgs particle.</a:t>
            </a:r>
          </a:p>
          <a:p>
            <a:r>
              <a:rPr lang="en-US" sz="2400" dirty="0" smtClean="0"/>
              <a:t>Searches have been performed in several decay modes, however in the presence of very substantial backgrounds. </a:t>
            </a:r>
          </a:p>
          <a:p>
            <a:r>
              <a:rPr lang="en-US" sz="2400" dirty="0" smtClean="0"/>
              <a:t>Experimental energy resolutions have been so far much wider of any conceivable intrinsic Higgs width.  </a:t>
            </a:r>
          </a:p>
          <a:p>
            <a:r>
              <a:rPr lang="en-US" sz="2400" dirty="0"/>
              <a:t>Results of both experiments also exclude other SM Higgs bosons up to approximately 600 </a:t>
            </a:r>
            <a:r>
              <a:rPr lang="en-US" sz="2400" dirty="0" err="1"/>
              <a:t>GeV</a:t>
            </a:r>
            <a:r>
              <a:rPr lang="en-US" sz="2400" dirty="0"/>
              <a:t>.</a:t>
            </a:r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07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x6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48200"/>
            <a:ext cx="4941948" cy="1828800"/>
          </a:xfrm>
          <a:prstGeom prst="rect">
            <a:avLst/>
          </a:prstGeom>
        </p:spPr>
      </p:pic>
      <p:pic>
        <p:nvPicPr>
          <p:cNvPr id="8" name="Picture 7" descr="pix6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800600"/>
            <a:ext cx="4267200" cy="173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energy compression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906000" cy="4114800"/>
          </a:xfrm>
        </p:spPr>
        <p:txBody>
          <a:bodyPr/>
          <a:lstStyle/>
          <a:p>
            <a:r>
              <a:rPr lang="en-GB" sz="2400" dirty="0" smtClean="0"/>
              <a:t>Initially, there is a small spread in time, but a very large spread in energy. The target is followed by a drift space, where a strong correlation develops between time and energy. </a:t>
            </a:r>
          </a:p>
          <a:p>
            <a:r>
              <a:rPr lang="en-GB" sz="2400" dirty="0" smtClean="0"/>
              <a:t>Two different methods my be used in order to provide </a:t>
            </a:r>
            <a:r>
              <a:rPr lang="en-GB" sz="2400" dirty="0"/>
              <a:t>nearly non</a:t>
            </a:r>
            <a:r>
              <a:rPr lang="en-GB" sz="2400" dirty="0" smtClean="0"/>
              <a:t>-distorting </a:t>
            </a:r>
            <a:r>
              <a:rPr lang="en-GB" sz="2400" dirty="0"/>
              <a:t>phase rotation;</a:t>
            </a:r>
            <a:r>
              <a:rPr lang="en-GB" sz="2400" dirty="0" smtClean="0"/>
              <a:t>:</a:t>
            </a:r>
          </a:p>
          <a:p>
            <a:pPr lvl="1"/>
            <a:r>
              <a:rPr lang="en-GB" sz="2400" dirty="0" smtClean="0"/>
              <a:t>260 </a:t>
            </a:r>
            <a:r>
              <a:rPr lang="en-GB" sz="2400" dirty="0" err="1" smtClean="0"/>
              <a:t>m</a:t>
            </a:r>
            <a:r>
              <a:rPr lang="en-GB" sz="2400" dirty="0" smtClean="0"/>
              <a:t> of Induction </a:t>
            </a:r>
            <a:r>
              <a:rPr lang="en-GB" sz="2400" dirty="0" err="1" smtClean="0"/>
              <a:t>linacs</a:t>
            </a:r>
            <a:r>
              <a:rPr lang="en-GB" sz="2400" dirty="0" smtClean="0"/>
              <a:t>, see FS2 design report(</a:t>
            </a:r>
            <a:r>
              <a:rPr lang="en-GB" sz="2400" b="1" dirty="0"/>
              <a:t>BNL</a:t>
            </a:r>
            <a:r>
              <a:rPr lang="en-GB" sz="2400" dirty="0"/>
              <a:t>-</a:t>
            </a:r>
            <a:r>
              <a:rPr lang="en-GB" sz="2400" dirty="0" smtClean="0"/>
              <a:t>52623).</a:t>
            </a:r>
          </a:p>
          <a:p>
            <a:pPr lvl="1"/>
            <a:r>
              <a:rPr lang="en-GB" sz="2400" dirty="0" err="1" smtClean="0"/>
              <a:t>Neuffer’s</a:t>
            </a:r>
            <a:r>
              <a:rPr lang="en-GB" sz="2400" dirty="0" smtClean="0"/>
              <a:t> RF bunched beams with RF rotation (IPAC 2013).</a:t>
            </a:r>
          </a:p>
          <a:p>
            <a:r>
              <a:rPr lang="en-GB" sz="2400" dirty="0" smtClean="0"/>
              <a:t>Induction </a:t>
            </a:r>
            <a:r>
              <a:rPr lang="en-GB" sz="2400" dirty="0" err="1" smtClean="0"/>
              <a:t>linacs</a:t>
            </a:r>
            <a:r>
              <a:rPr lang="en-GB" sz="2400" dirty="0" smtClean="0"/>
              <a:t> reduce the </a:t>
            </a:r>
            <a:r>
              <a:rPr lang="en-GB" sz="2400" dirty="0" err="1" smtClean="0"/>
              <a:t>r.m.s</a:t>
            </a:r>
            <a:r>
              <a:rPr lang="en-GB" sz="2400" dirty="0" smtClean="0"/>
              <a:t> energy spread to 4.4% and after bunching to a spread to ≈ 8%. In the </a:t>
            </a:r>
            <a:r>
              <a:rPr lang="en-GB" sz="2400" dirty="0" err="1" smtClean="0"/>
              <a:t>Neuffer’s</a:t>
            </a:r>
            <a:r>
              <a:rPr lang="en-GB" sz="2400" dirty="0" smtClean="0"/>
              <a:t> scheme, the final </a:t>
            </a:r>
            <a:r>
              <a:rPr lang="en-GB" sz="2400" dirty="0" err="1" smtClean="0"/>
              <a:t>rms</a:t>
            </a:r>
            <a:r>
              <a:rPr lang="en-GB" sz="2400" dirty="0" smtClean="0"/>
              <a:t> energy spread is 10.5%.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51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685800" y="533400"/>
            <a:ext cx="8453437" cy="1566863"/>
            <a:chOff x="685800" y="533400"/>
            <a:chExt cx="8453437" cy="1566863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685800" y="533400"/>
              <a:ext cx="8453437" cy="1566863"/>
              <a:chOff x="4344" y="8640"/>
              <a:chExt cx="9360" cy="1734"/>
            </a:xfrm>
          </p:grpSpPr>
          <p:sp>
            <p:nvSpPr>
              <p:cNvPr id="32" name="Line 28"/>
              <p:cNvSpPr>
                <a:spLocks noChangeShapeType="1"/>
              </p:cNvSpPr>
              <p:nvPr/>
            </p:nvSpPr>
            <p:spPr bwMode="auto">
              <a:xfrm>
                <a:off x="9051" y="8764"/>
                <a:ext cx="421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AutoShape 5"/>
              <p:cNvSpPr>
                <a:spLocks noChangeAspect="1" noChangeArrowheads="1"/>
              </p:cNvSpPr>
              <p:nvPr/>
            </p:nvSpPr>
            <p:spPr bwMode="auto">
              <a:xfrm>
                <a:off x="4344" y="8640"/>
                <a:ext cx="9360" cy="1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5087" y="10002"/>
                <a:ext cx="743" cy="3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Times New Roman" pitchFamily="18" charset="0"/>
                    <a:ea typeface="MS Mincho" pitchFamily="49" charset="-128"/>
                  </a:rPr>
                  <a:t>10 m</a:t>
                </a:r>
                <a:endParaRPr lang="en-US" sz="1200"/>
              </a:p>
            </p:txBody>
          </p: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6574" y="10002"/>
                <a:ext cx="1115" cy="3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Times New Roman" pitchFamily="18" charset="0"/>
                    <a:ea typeface="MS Mincho" pitchFamily="49" charset="-128"/>
                  </a:rPr>
                  <a:t>~50 m</a:t>
                </a:r>
                <a:endParaRPr lang="en-US" sz="1200"/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716" y="9383"/>
                <a:ext cx="495" cy="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Arial Narrow" pitchFamily="34" charset="0"/>
                    <a:ea typeface="MS Mincho" pitchFamily="49" charset="-128"/>
                  </a:rPr>
                  <a:t>FE Target</a:t>
                </a:r>
                <a:endParaRPr lang="en-US" sz="1200"/>
              </a:p>
            </p:txBody>
          </p:sp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5087" y="9631"/>
                <a:ext cx="867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ja-JP" sz="800" b="1">
                    <a:latin typeface="Arial Narrow" pitchFamily="34" charset="0"/>
                    <a:ea typeface="MS Mincho" pitchFamily="49" charset="-128"/>
                  </a:rPr>
                  <a:t>Solenoid</a:t>
                </a:r>
                <a:endParaRPr lang="en-US"/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auto">
              <a:xfrm>
                <a:off x="4716" y="9012"/>
                <a:ext cx="371" cy="371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>
                <a:off x="4344" y="9000"/>
                <a:ext cx="372" cy="135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 rot="1196606">
                <a:off x="4719" y="9114"/>
                <a:ext cx="248" cy="1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4963" y="9012"/>
                <a:ext cx="124" cy="371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14"/>
              <p:cNvSpPr>
                <a:spLocks noChangeArrowheads="1"/>
              </p:cNvSpPr>
              <p:nvPr/>
            </p:nvSpPr>
            <p:spPr bwMode="auto">
              <a:xfrm>
                <a:off x="5707" y="8764"/>
                <a:ext cx="123" cy="867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087" y="8764"/>
                <a:ext cx="620" cy="268"/>
              </a:xfrm>
              <a:custGeom>
                <a:avLst/>
                <a:gdLst>
                  <a:gd name="T0" fmla="*/ 0 w 720"/>
                  <a:gd name="T1" fmla="*/ 1 h 390"/>
                  <a:gd name="T2" fmla="*/ 9 w 720"/>
                  <a:gd name="T3" fmla="*/ 1 h 390"/>
                  <a:gd name="T4" fmla="*/ 28 w 720"/>
                  <a:gd name="T5" fmla="*/ 1 h 390"/>
                  <a:gd name="T6" fmla="*/ 37 w 720"/>
                  <a:gd name="T7" fmla="*/ 0 h 39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20" h="390">
                    <a:moveTo>
                      <a:pt x="0" y="360"/>
                    </a:moveTo>
                    <a:cubicBezTo>
                      <a:pt x="45" y="375"/>
                      <a:pt x="90" y="390"/>
                      <a:pt x="180" y="360"/>
                    </a:cubicBezTo>
                    <a:cubicBezTo>
                      <a:pt x="270" y="330"/>
                      <a:pt x="450" y="240"/>
                      <a:pt x="540" y="180"/>
                    </a:cubicBezTo>
                    <a:cubicBezTo>
                      <a:pt x="630" y="120"/>
                      <a:pt x="690" y="30"/>
                      <a:pt x="72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5087" y="9342"/>
                <a:ext cx="620" cy="289"/>
              </a:xfrm>
              <a:custGeom>
                <a:avLst/>
                <a:gdLst>
                  <a:gd name="T0" fmla="*/ 0 w 720"/>
                  <a:gd name="T1" fmla="*/ 1 h 420"/>
                  <a:gd name="T2" fmla="*/ 19 w 720"/>
                  <a:gd name="T3" fmla="*/ 1 h 420"/>
                  <a:gd name="T4" fmla="*/ 37 w 720"/>
                  <a:gd name="T5" fmla="*/ 1 h 4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0" h="420">
                    <a:moveTo>
                      <a:pt x="0" y="60"/>
                    </a:moveTo>
                    <a:cubicBezTo>
                      <a:pt x="120" y="30"/>
                      <a:pt x="240" y="0"/>
                      <a:pt x="360" y="60"/>
                    </a:cubicBezTo>
                    <a:cubicBezTo>
                      <a:pt x="480" y="120"/>
                      <a:pt x="600" y="270"/>
                      <a:pt x="720" y="42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utoShape 17"/>
              <p:cNvSpPr>
                <a:spLocks noChangeArrowheads="1"/>
              </p:cNvSpPr>
              <p:nvPr/>
            </p:nvSpPr>
            <p:spPr bwMode="auto">
              <a:xfrm>
                <a:off x="8308" y="8764"/>
                <a:ext cx="124" cy="867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5830" y="8764"/>
                <a:ext cx="322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5830" y="9631"/>
                <a:ext cx="322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5087" y="9507"/>
                <a:ext cx="1" cy="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5707" y="9755"/>
                <a:ext cx="0" cy="3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8308" y="9755"/>
                <a:ext cx="1" cy="3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4716" y="9507"/>
                <a:ext cx="0" cy="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 Box 24"/>
              <p:cNvSpPr txBox="1">
                <a:spLocks noChangeArrowheads="1"/>
              </p:cNvSpPr>
              <p:nvPr/>
            </p:nvSpPr>
            <p:spPr bwMode="auto">
              <a:xfrm>
                <a:off x="6202" y="9631"/>
                <a:ext cx="1982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400" b="1">
                    <a:ea typeface="MS Mincho" pitchFamily="49" charset="-128"/>
                  </a:rPr>
                  <a:t>Drift</a:t>
                </a:r>
                <a:endParaRPr lang="en-US" sz="1400"/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>
                <a:off x="5707" y="10002"/>
                <a:ext cx="260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>
                <a:off x="5087" y="10002"/>
                <a:ext cx="62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9051" y="9631"/>
                <a:ext cx="408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AutoShape 29"/>
              <p:cNvSpPr>
                <a:spLocks noChangeArrowheads="1"/>
              </p:cNvSpPr>
              <p:nvPr/>
            </p:nvSpPr>
            <p:spPr bwMode="auto">
              <a:xfrm>
                <a:off x="9547" y="8764"/>
                <a:ext cx="124" cy="867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AutoShape 30"/>
              <p:cNvSpPr>
                <a:spLocks noChangeArrowheads="1"/>
              </p:cNvSpPr>
              <p:nvPr/>
            </p:nvSpPr>
            <p:spPr bwMode="auto">
              <a:xfrm>
                <a:off x="10909" y="8764"/>
                <a:ext cx="124" cy="867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AutoShape 31"/>
              <p:cNvSpPr>
                <a:spLocks noChangeArrowheads="1"/>
              </p:cNvSpPr>
              <p:nvPr/>
            </p:nvSpPr>
            <p:spPr bwMode="auto">
              <a:xfrm>
                <a:off x="13139" y="8764"/>
                <a:ext cx="124" cy="867"/>
              </a:xfrm>
              <a:prstGeom prst="flowChartMagneticDrum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 Box 32"/>
              <p:cNvSpPr txBox="1">
                <a:spLocks noChangeArrowheads="1"/>
              </p:cNvSpPr>
              <p:nvPr/>
            </p:nvSpPr>
            <p:spPr bwMode="auto">
              <a:xfrm>
                <a:off x="8184" y="9631"/>
                <a:ext cx="1363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400" b="1">
                    <a:ea typeface="MS Mincho" pitchFamily="49" charset="-128"/>
                  </a:rPr>
                  <a:t>Buncher</a:t>
                </a:r>
                <a:endParaRPr lang="en-US" sz="1400"/>
              </a:p>
            </p:txBody>
          </p:sp>
          <p:sp>
            <p:nvSpPr>
              <p:cNvPr id="37" name="Text Box 33"/>
              <p:cNvSpPr txBox="1">
                <a:spLocks noChangeArrowheads="1"/>
              </p:cNvSpPr>
              <p:nvPr/>
            </p:nvSpPr>
            <p:spPr bwMode="auto">
              <a:xfrm>
                <a:off x="9547" y="9631"/>
                <a:ext cx="1362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400" b="1">
                    <a:ea typeface="MS Mincho" pitchFamily="49" charset="-128"/>
                  </a:rPr>
                  <a:t>Rotator</a:t>
                </a:r>
                <a:endParaRPr lang="en-US" sz="1400"/>
              </a:p>
            </p:txBody>
          </p:sp>
          <p:sp>
            <p:nvSpPr>
              <p:cNvPr id="38" name="Text Box 34"/>
              <p:cNvSpPr txBox="1">
                <a:spLocks noChangeArrowheads="1"/>
              </p:cNvSpPr>
              <p:nvPr/>
            </p:nvSpPr>
            <p:spPr bwMode="auto">
              <a:xfrm>
                <a:off x="11405" y="9631"/>
                <a:ext cx="1362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400" b="1">
                    <a:ea typeface="MS Mincho" pitchFamily="49" charset="-128"/>
                  </a:rPr>
                  <a:t>Cooler</a:t>
                </a:r>
                <a:endParaRPr lang="en-US" sz="1400"/>
              </a:p>
            </p:txBody>
          </p:sp>
          <p:sp>
            <p:nvSpPr>
              <p:cNvPr id="39" name="Text Box 35"/>
              <p:cNvSpPr txBox="1">
                <a:spLocks noChangeArrowheads="1"/>
              </p:cNvSpPr>
              <p:nvPr/>
            </p:nvSpPr>
            <p:spPr bwMode="auto">
              <a:xfrm>
                <a:off x="8304" y="10080"/>
                <a:ext cx="1115" cy="2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Times New Roman" pitchFamily="18" charset="0"/>
                    <a:ea typeface="MS Mincho" pitchFamily="49" charset="-128"/>
                  </a:rPr>
                  <a:t>~30m</a:t>
                </a:r>
                <a:endParaRPr lang="en-US" sz="1200"/>
              </a:p>
            </p:txBody>
          </p:sp>
          <p:sp>
            <p:nvSpPr>
              <p:cNvPr id="40" name="Text Box 36"/>
              <p:cNvSpPr txBox="1">
                <a:spLocks noChangeArrowheads="1"/>
              </p:cNvSpPr>
              <p:nvPr/>
            </p:nvSpPr>
            <p:spPr bwMode="auto">
              <a:xfrm>
                <a:off x="9744" y="10080"/>
                <a:ext cx="1115" cy="2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Times New Roman" pitchFamily="18" charset="0"/>
                    <a:ea typeface="MS Mincho" pitchFamily="49" charset="-128"/>
                  </a:rPr>
                  <a:t>36m</a:t>
                </a:r>
                <a:endParaRPr lang="en-US" sz="1200"/>
              </a:p>
            </p:txBody>
          </p:sp>
          <p:sp>
            <p:nvSpPr>
              <p:cNvPr id="41" name="Text Box 37"/>
              <p:cNvSpPr txBox="1">
                <a:spLocks noChangeArrowheads="1"/>
              </p:cNvSpPr>
              <p:nvPr/>
            </p:nvSpPr>
            <p:spPr bwMode="auto">
              <a:xfrm>
                <a:off x="11544" y="10080"/>
                <a:ext cx="1115" cy="2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094" tIns="31547" rIns="63094" bIns="31547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ja-JP" sz="1400">
                    <a:latin typeface="Times New Roman" pitchFamily="18" charset="0"/>
                    <a:ea typeface="MS Mincho" pitchFamily="49" charset="-128"/>
                  </a:rPr>
                  <a:t>~</a:t>
                </a:r>
                <a:r>
                  <a:rPr lang="en-US" altLang="ja-JP" sz="1400" b="1">
                    <a:latin typeface="Times New Roman" pitchFamily="18" charset="0"/>
                    <a:ea typeface="MS Mincho" pitchFamily="49" charset="-128"/>
                  </a:rPr>
                  <a:t>80 </a:t>
                </a:r>
                <a:r>
                  <a:rPr lang="en-US" altLang="ja-JP" sz="900" b="1">
                    <a:latin typeface="Times New Roman" pitchFamily="18" charset="0"/>
                    <a:ea typeface="MS Mincho" pitchFamily="49" charset="-128"/>
                  </a:rPr>
                  <a:t>m</a:t>
                </a:r>
                <a:endParaRPr lang="en-US"/>
              </a:p>
            </p:txBody>
          </p:sp>
          <p:sp>
            <p:nvSpPr>
              <p:cNvPr id="42" name="Text Box 38"/>
              <p:cNvSpPr txBox="1">
                <a:spLocks noChangeArrowheads="1"/>
              </p:cNvSpPr>
              <p:nvPr/>
            </p:nvSpPr>
            <p:spPr bwMode="auto">
              <a:xfrm>
                <a:off x="4344" y="8640"/>
                <a:ext cx="1079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ja-JP" sz="1600" b="1">
                    <a:solidFill>
                      <a:srgbClr val="0000FF"/>
                    </a:solidFill>
                    <a:ea typeface="MS Mincho" pitchFamily="49" charset="-128"/>
                  </a:rPr>
                  <a:t>p</a:t>
                </a:r>
                <a:endParaRPr lang="en-US" sz="1600"/>
              </a:p>
            </p:txBody>
          </p:sp>
          <p:sp>
            <p:nvSpPr>
              <p:cNvPr id="43" name="Text Box 39"/>
              <p:cNvSpPr txBox="1">
                <a:spLocks noChangeArrowheads="1"/>
              </p:cNvSpPr>
              <p:nvPr/>
            </p:nvSpPr>
            <p:spPr bwMode="auto">
              <a:xfrm>
                <a:off x="5965" y="9000"/>
                <a:ext cx="1439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ja-JP" b="1">
                    <a:solidFill>
                      <a:srgbClr val="6600CC"/>
                    </a:solidFill>
                    <a:ea typeface="MS Mincho" pitchFamily="49" charset="-128"/>
                  </a:rPr>
                  <a:t>π</a:t>
                </a:r>
                <a:r>
                  <a:rPr lang="en-US" altLang="ja-JP" b="1">
                    <a:solidFill>
                      <a:srgbClr val="D60093"/>
                    </a:solidFill>
                    <a:ea typeface="MS Mincho" pitchFamily="49" charset="-128"/>
                  </a:rPr>
                  <a:t>→μ</a:t>
                </a:r>
                <a:endParaRPr lang="en-US"/>
              </a:p>
            </p:txBody>
          </p:sp>
          <p:sp>
            <p:nvSpPr>
              <p:cNvPr id="44" name="Line 40"/>
              <p:cNvSpPr>
                <a:spLocks noChangeShapeType="1"/>
              </p:cNvSpPr>
              <p:nvPr/>
            </p:nvSpPr>
            <p:spPr bwMode="auto">
              <a:xfrm>
                <a:off x="7224" y="9242"/>
                <a:ext cx="4320" cy="1"/>
              </a:xfrm>
              <a:prstGeom prst="line">
                <a:avLst/>
              </a:prstGeom>
              <a:noFill/>
              <a:ln w="9525">
                <a:solidFill>
                  <a:srgbClr val="D60093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41"/>
              <p:cNvSpPr>
                <a:spLocks noChangeShapeType="1"/>
              </p:cNvSpPr>
              <p:nvPr/>
            </p:nvSpPr>
            <p:spPr bwMode="auto">
              <a:xfrm>
                <a:off x="4946" y="9199"/>
                <a:ext cx="989" cy="43"/>
              </a:xfrm>
              <a:prstGeom prst="line">
                <a:avLst/>
              </a:prstGeom>
              <a:noFill/>
              <a:ln w="9525">
                <a:solidFill>
                  <a:srgbClr val="6600CC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343400" y="81176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i="1" baseline="0" dirty="0" err="1">
                  <a:solidFill>
                    <a:srgbClr val="FF0000"/>
                  </a:solidFill>
                  <a:latin typeface="+mn-lt"/>
                </a:rPr>
                <a:t>Buncher</a:t>
              </a:r>
              <a:r>
                <a:rPr lang="en-US" sz="1800" b="1" i="1" baseline="0" dirty="0">
                  <a:solidFill>
                    <a:srgbClr val="FF0000"/>
                  </a:solidFill>
                  <a:latin typeface="+mn-lt"/>
                </a:rPr>
                <a:t> </a:t>
              </a:r>
              <a:endParaRPr lang="en-GB" sz="1800" b="1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90800" y="84986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baseline="0" dirty="0" smtClean="0">
                  <a:solidFill>
                    <a:srgbClr val="FF0000"/>
                  </a:solidFill>
                  <a:latin typeface="+mn-lt"/>
                </a:rPr>
                <a:t>Drift </a:t>
              </a:r>
              <a:endParaRPr lang="en-GB" sz="1800" b="1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562600" y="81176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baseline="0" dirty="0" smtClean="0">
                  <a:solidFill>
                    <a:srgbClr val="FF0000"/>
                  </a:solidFill>
                  <a:latin typeface="+mn-lt"/>
                </a:rPr>
                <a:t>Rotator</a:t>
              </a:r>
              <a:endParaRPr lang="en-GB" sz="1800" b="1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010400" y="6477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8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55" name="Picture 54" descr="pix39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114800"/>
            <a:ext cx="3733800" cy="22606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743643"/>
              </p:ext>
            </p:extLst>
          </p:nvPr>
        </p:nvGraphicFramePr>
        <p:xfrm>
          <a:off x="152400" y="2611549"/>
          <a:ext cx="5105400" cy="1198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" name="Document" r:id="rId5" imgW="5410001" imgH="1269953" progId="Word.Document.12">
                  <p:embed/>
                </p:oleObj>
              </mc:Choice>
              <mc:Fallback>
                <p:oleObj name="Document" r:id="rId5" imgW="5410001" imgH="1269953" progId="Word.Document.12">
                  <p:embed/>
                  <p:pic>
                    <p:nvPicPr>
                      <p:cNvPr id="0" name="Picture 1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611549"/>
                        <a:ext cx="5105400" cy="11984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Buncher</a:t>
            </a:r>
            <a:r>
              <a:rPr lang="en-GB" dirty="0" smtClean="0"/>
              <a:t> and rotator to compress </a:t>
            </a:r>
            <a:r>
              <a:rPr lang="en-GB" dirty="0" err="1" smtClean="0"/>
              <a:t>muon</a:t>
            </a:r>
            <a:r>
              <a:rPr lang="en-GB" dirty="0" smtClean="0"/>
              <a:t> beam spectrum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57" name="Picture 56" descr="pix24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47800"/>
            <a:ext cx="6858000" cy="981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-381000" y="3657600"/>
            <a:ext cx="5943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246169" y="2514600"/>
            <a:ext cx="4953000" cy="1981200"/>
            <a:chOff x="5334000" y="2362200"/>
            <a:chExt cx="4953000" cy="1981200"/>
          </a:xfrm>
        </p:grpSpPr>
        <p:pic>
          <p:nvPicPr>
            <p:cNvPr id="56" name="Picture 55" descr="pix25.tif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2362200"/>
              <a:ext cx="4953000" cy="1981200"/>
            </a:xfrm>
            <a:prstGeom prst="rect">
              <a:avLst/>
            </a:prstGeom>
          </p:spPr>
        </p:pic>
        <p:cxnSp>
          <p:nvCxnSpPr>
            <p:cNvPr id="48" name="Straight Connector 47"/>
            <p:cNvCxnSpPr/>
            <p:nvPr/>
          </p:nvCxnSpPr>
          <p:spPr bwMode="auto">
            <a:xfrm>
              <a:off x="5547360" y="2514600"/>
              <a:ext cx="0" cy="1752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-76200" y="3657600"/>
            <a:ext cx="510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>
              <a:lnSpc>
                <a:spcPts val="2480"/>
              </a:lnSpc>
            </a:pPr>
            <a:r>
              <a:rPr lang="en-US" sz="2400" baseline="0" dirty="0" smtClean="0"/>
              <a:t>4 MW of protons at 5 </a:t>
            </a:r>
            <a:r>
              <a:rPr lang="en-US" sz="2400" baseline="0" dirty="0" err="1" smtClean="0"/>
              <a:t>GeV</a:t>
            </a:r>
            <a:endParaRPr lang="en-US" sz="2400" baseline="0" dirty="0" smtClean="0"/>
          </a:p>
          <a:p>
            <a:pPr>
              <a:lnSpc>
                <a:spcPts val="2480"/>
              </a:lnSpc>
            </a:pPr>
            <a:r>
              <a:rPr lang="en-US" sz="2400" baseline="0" dirty="0" smtClean="0"/>
              <a:t>50 </a:t>
            </a:r>
            <a:r>
              <a:rPr lang="en-US" sz="2400" baseline="0" dirty="0" err="1" smtClean="0"/>
              <a:t>p</a:t>
            </a:r>
            <a:r>
              <a:rPr lang="en-US" sz="2400" baseline="0" dirty="0" smtClean="0"/>
              <a:t> pulses/</a:t>
            </a:r>
            <a:r>
              <a:rPr lang="en-US" sz="2400" baseline="0" dirty="0" err="1" smtClean="0"/>
              <a:t>s</a:t>
            </a:r>
            <a:r>
              <a:rPr lang="en-US" sz="2400" baseline="0" dirty="0" smtClean="0"/>
              <a:t> with 1.0 x 10</a:t>
            </a:r>
            <a:r>
              <a:rPr lang="en-US" sz="2400" baseline="30000" dirty="0" smtClean="0"/>
              <a:t>14</a:t>
            </a:r>
            <a:r>
              <a:rPr lang="en-US" sz="2400" baseline="0" dirty="0" smtClean="0"/>
              <a:t> </a:t>
            </a:r>
            <a:r>
              <a:rPr lang="en-US" sz="2400" baseline="0" dirty="0" err="1" smtClean="0"/>
              <a:t>ppp</a:t>
            </a:r>
            <a:endParaRPr lang="en-US" sz="2400" baseline="0" dirty="0"/>
          </a:p>
        </p:txBody>
      </p: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-16970" y="4419600"/>
            <a:ext cx="6337896" cy="1905000"/>
          </a:xfrm>
        </p:spPr>
        <p:txBody>
          <a:bodyPr/>
          <a:lstStyle/>
          <a:p>
            <a:pPr>
              <a:lnSpc>
                <a:spcPts val="2480"/>
              </a:lnSpc>
            </a:pPr>
            <a:r>
              <a:rPr lang="en-US" sz="2400" dirty="0" err="1" smtClean="0"/>
              <a:t>Muons</a:t>
            </a:r>
            <a:r>
              <a:rPr lang="en-US" sz="2400" dirty="0" smtClean="0"/>
              <a:t> of both signs are collected</a:t>
            </a:r>
            <a:endParaRPr lang="en-US" sz="2400" dirty="0"/>
          </a:p>
          <a:p>
            <a:pPr>
              <a:lnSpc>
                <a:spcPts val="2480"/>
              </a:lnSpc>
            </a:pPr>
            <a:r>
              <a:rPr lang="en-US" sz="2400" dirty="0" smtClean="0"/>
              <a:t>A very efficient </a:t>
            </a:r>
            <a:r>
              <a:rPr lang="en-US" sz="2400" dirty="0"/>
              <a:t>capture </a:t>
            </a:r>
            <a:r>
              <a:rPr lang="en-US" sz="2400" dirty="0" smtClean="0"/>
              <a:t>: 1.2 x 10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 </a:t>
            </a:r>
            <a:r>
              <a:rPr lang="en-US" sz="2400" dirty="0" err="1" smtClean="0"/>
              <a:t>muons</a:t>
            </a:r>
            <a:r>
              <a:rPr lang="en-US" sz="2400" dirty="0" smtClean="0"/>
              <a:t>/</a:t>
            </a:r>
            <a:r>
              <a:rPr lang="en-US" sz="2400" dirty="0" err="1" smtClean="0"/>
              <a:t>pp</a:t>
            </a:r>
            <a:r>
              <a:rPr lang="en-US" sz="2400" dirty="0" smtClean="0"/>
              <a:t> within the 12 best bunches. </a:t>
            </a:r>
          </a:p>
          <a:p>
            <a:pPr>
              <a:lnSpc>
                <a:spcPts val="2480"/>
              </a:lnSpc>
            </a:pPr>
            <a:r>
              <a:rPr lang="en-US" sz="2400" dirty="0" smtClean="0"/>
              <a:t>Train of many muon bunches, requires later recombination and signs</a:t>
            </a:r>
          </a:p>
          <a:p>
            <a:pPr>
              <a:lnSpc>
                <a:spcPts val="2480"/>
              </a:lnSpc>
            </a:pPr>
            <a:r>
              <a:rPr lang="en-US" sz="2400" dirty="0" err="1" smtClean="0"/>
              <a:t>Solenoidal</a:t>
            </a:r>
            <a:r>
              <a:rPr lang="en-US" sz="2400" dirty="0" smtClean="0"/>
              <a:t> coils at about 2 T</a:t>
            </a:r>
            <a:endParaRPr lang="en-US" sz="2400" dirty="0"/>
          </a:p>
        </p:txBody>
      </p:sp>
      <p:cxnSp>
        <p:nvCxnSpPr>
          <p:cNvPr id="61" name="Straight Arrow Connector 60"/>
          <p:cNvCxnSpPr/>
          <p:nvPr/>
        </p:nvCxnSpPr>
        <p:spPr bwMode="auto">
          <a:xfrm flipV="1">
            <a:off x="5562600" y="3581400"/>
            <a:ext cx="1447800" cy="1143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9" name="Group 68"/>
          <p:cNvGrpSpPr/>
          <p:nvPr/>
        </p:nvGrpSpPr>
        <p:grpSpPr>
          <a:xfrm>
            <a:off x="5486400" y="3158416"/>
            <a:ext cx="4419600" cy="808449"/>
            <a:chOff x="5486400" y="3158416"/>
            <a:chExt cx="4419600" cy="808449"/>
          </a:xfrm>
        </p:grpSpPr>
        <p:cxnSp>
          <p:nvCxnSpPr>
            <p:cNvPr id="65" name="Straight Connector 64"/>
            <p:cNvCxnSpPr/>
            <p:nvPr/>
          </p:nvCxnSpPr>
          <p:spPr bwMode="auto">
            <a:xfrm>
              <a:off x="5486400" y="3158416"/>
              <a:ext cx="44196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" name="TextBox 65"/>
            <p:cNvSpPr txBox="1"/>
            <p:nvPr/>
          </p:nvSpPr>
          <p:spPr>
            <a:xfrm>
              <a:off x="7239000" y="3505200"/>
              <a:ext cx="21846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 baseline="0" dirty="0" smtClean="0">
                  <a:solidFill>
                    <a:srgbClr val="FF0000"/>
                  </a:solidFill>
                  <a:latin typeface="+mn-lt"/>
                </a:rPr>
                <a:t> ≈250 MeV/c</a:t>
              </a:r>
              <a:endParaRPr lang="en-GB" sz="2400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 bwMode="auto">
            <a:xfrm flipV="1">
              <a:off x="8382000" y="3200400"/>
              <a:ext cx="45720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5" name="Rectangle 74"/>
          <p:cNvSpPr/>
          <p:nvPr/>
        </p:nvSpPr>
        <p:spPr bwMode="auto">
          <a:xfrm>
            <a:off x="6781800" y="533400"/>
            <a:ext cx="2057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6781800" y="1295400"/>
            <a:ext cx="2057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6781800" y="558224"/>
            <a:ext cx="2133600" cy="584776"/>
            <a:chOff x="6781800" y="558224"/>
            <a:chExt cx="2133600" cy="584776"/>
          </a:xfrm>
        </p:grpSpPr>
        <p:sp>
          <p:nvSpPr>
            <p:cNvPr id="3" name="TextBox 2"/>
            <p:cNvSpPr txBox="1"/>
            <p:nvPr/>
          </p:nvSpPr>
          <p:spPr>
            <a:xfrm>
              <a:off x="7239000" y="558224"/>
              <a:ext cx="1676400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i="1" baseline="0" dirty="0" err="1" smtClean="0">
                  <a:latin typeface="Symbol" charset="2"/>
                  <a:cs typeface="Symbol" charset="2"/>
                </a:rPr>
                <a:t>e</a:t>
              </a:r>
              <a:r>
                <a:rPr lang="en-GB" i="1" dirty="0" err="1" smtClean="0">
                  <a:latin typeface="+mn-lt"/>
                  <a:cs typeface="Symbol" charset="2"/>
                </a:rPr>
                <a:t>T</a:t>
              </a:r>
              <a:r>
                <a:rPr lang="en-GB" i="1" dirty="0" smtClean="0">
                  <a:latin typeface="+mn-lt"/>
                  <a:cs typeface="Symbol" charset="2"/>
                </a:rPr>
                <a:t> </a:t>
              </a:r>
              <a:r>
                <a:rPr lang="en-GB" i="1" baseline="0" dirty="0" smtClean="0">
                  <a:latin typeface="Symbol" charset="2"/>
                  <a:cs typeface="Symbol" charset="2"/>
                </a:rPr>
                <a:t>= 20 </a:t>
              </a:r>
              <a:r>
                <a:rPr lang="en-GB" i="1" baseline="0" dirty="0" smtClean="0">
                  <a:latin typeface="+mn-lt"/>
                  <a:cs typeface="Symbol" charset="2"/>
                </a:rPr>
                <a:t>mm rad</a:t>
              </a:r>
            </a:p>
            <a:p>
              <a:r>
                <a:rPr lang="en-GB" i="1" baseline="0" dirty="0" err="1" smtClean="0">
                  <a:latin typeface="Symbol" charset="2"/>
                  <a:cs typeface="Symbol" charset="2"/>
                </a:rPr>
                <a:t>e</a:t>
              </a:r>
              <a:r>
                <a:rPr lang="en-GB" i="1" dirty="0" err="1" smtClean="0">
                  <a:latin typeface="+mn-lt"/>
                  <a:cs typeface="Symbol" charset="2"/>
                </a:rPr>
                <a:t>L</a:t>
              </a:r>
              <a:r>
                <a:rPr lang="en-GB" i="1" dirty="0" smtClean="0">
                  <a:latin typeface="Symbol" charset="2"/>
                  <a:cs typeface="Symbol" charset="2"/>
                </a:rPr>
                <a:t> </a:t>
              </a:r>
              <a:r>
                <a:rPr lang="en-GB" i="1" baseline="0" dirty="0" smtClean="0">
                  <a:latin typeface="Symbol" charset="2"/>
                  <a:cs typeface="Symbol" charset="2"/>
                </a:rPr>
                <a:t>= 30 </a:t>
              </a:r>
              <a:r>
                <a:rPr lang="en-GB" i="1" baseline="0" dirty="0" smtClean="0">
                  <a:latin typeface="+mn-lt"/>
                  <a:cs typeface="Symbol" charset="2"/>
                </a:rPr>
                <a:t>mm  rad</a:t>
              </a:r>
              <a:endParaRPr lang="en-GB" i="1" baseline="0" dirty="0">
                <a:latin typeface="+mn-lt"/>
                <a:cs typeface="Symbol" charset="2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flipH="1">
              <a:off x="6781800" y="914400"/>
              <a:ext cx="533400" cy="152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3569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build="p"/>
      <p:bldP spid="5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9296400" cy="5562600"/>
          </a:xfrm>
        </p:spPr>
        <p:txBody>
          <a:bodyPr/>
          <a:lstStyle/>
          <a:p>
            <a:pPr algn="just">
              <a:lnSpc>
                <a:spcPct val="95000"/>
              </a:lnSpc>
            </a:pPr>
            <a:r>
              <a:rPr lang="en-US" sz="2400" dirty="0">
                <a:solidFill>
                  <a:srgbClr val="000000"/>
                </a:solidFill>
              </a:rPr>
              <a:t>This method,</a:t>
            </a:r>
            <a:r>
              <a:rPr lang="en-US" sz="2400" dirty="0" smtClean="0">
                <a:solidFill>
                  <a:srgbClr val="000000"/>
                </a:solidFill>
              </a:rPr>
              <a:t> called “</a:t>
            </a:r>
            <a:r>
              <a:rPr lang="en-US" sz="2400" i="1" dirty="0" err="1" smtClean="0">
                <a:solidFill>
                  <a:srgbClr val="000000"/>
                </a:solidFill>
              </a:rPr>
              <a:t>dE</a:t>
            </a:r>
            <a:r>
              <a:rPr lang="en-US" sz="2400" i="1" dirty="0">
                <a:solidFill>
                  <a:srgbClr val="000000"/>
                </a:solidFill>
              </a:rPr>
              <a:t>/dx</a:t>
            </a:r>
            <a:r>
              <a:rPr lang="en-US" sz="2400" dirty="0">
                <a:solidFill>
                  <a:srgbClr val="000000"/>
                </a:solidFill>
              </a:rPr>
              <a:t> cooling" closely resembles</a:t>
            </a:r>
            <a:r>
              <a:rPr lang="en-US" sz="2400" dirty="0" smtClean="0">
                <a:solidFill>
                  <a:srgbClr val="000000"/>
                </a:solidFill>
              </a:rPr>
              <a:t> the synchrotron compression </a:t>
            </a:r>
            <a:r>
              <a:rPr lang="en-US" sz="2400" dirty="0">
                <a:solidFill>
                  <a:srgbClr val="000000"/>
                </a:solidFill>
              </a:rPr>
              <a:t>of relativistic electrons — with the</a:t>
            </a:r>
            <a:r>
              <a:rPr lang="en-US" sz="2400" dirty="0" smtClean="0">
                <a:solidFill>
                  <a:srgbClr val="000000"/>
                </a:solidFill>
              </a:rPr>
              <a:t> multiple energy losses </a:t>
            </a:r>
            <a:r>
              <a:rPr lang="en-US" sz="2400" dirty="0">
                <a:solidFill>
                  <a:srgbClr val="000000"/>
                </a:solidFill>
              </a:rPr>
              <a:t>in</a:t>
            </a:r>
            <a:r>
              <a:rPr lang="en-US" sz="2400" dirty="0" smtClean="0">
                <a:solidFill>
                  <a:srgbClr val="000000"/>
                </a:solidFill>
              </a:rPr>
              <a:t> a thin, </a:t>
            </a:r>
            <a:r>
              <a:rPr lang="en-US" sz="2400" dirty="0" smtClean="0">
                <a:solidFill>
                  <a:srgbClr val="000000"/>
                </a:solidFill>
              </a:rPr>
              <a:t>low-</a:t>
            </a:r>
            <a:r>
              <a:rPr lang="en-US" sz="2400" i="1" dirty="0" smtClean="0">
                <a:solidFill>
                  <a:srgbClr val="000000"/>
                </a:solidFill>
              </a:rPr>
              <a:t>Z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absorber </a:t>
            </a:r>
            <a:r>
              <a:rPr lang="en-US" sz="2400" dirty="0">
                <a:solidFill>
                  <a:srgbClr val="000000"/>
                </a:solidFill>
              </a:rPr>
              <a:t>substituting</a:t>
            </a:r>
            <a:r>
              <a:rPr lang="en-US" sz="2400" dirty="0" smtClean="0">
                <a:solidFill>
                  <a:srgbClr val="000000"/>
                </a:solidFill>
              </a:rPr>
              <a:t> the synchrotron radiated </a:t>
            </a:r>
            <a:r>
              <a:rPr lang="en-US" sz="2400" dirty="0">
                <a:solidFill>
                  <a:srgbClr val="000000"/>
                </a:solidFill>
              </a:rPr>
              <a:t>light. 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</a:p>
          <a:p>
            <a:pPr algn="just">
              <a:lnSpc>
                <a:spcPct val="95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000000"/>
                </a:solidFill>
              </a:rPr>
              <a:t>main feature of this method is that it produces an extremely fast cooling, compared to other traditional methods. </a:t>
            </a:r>
            <a:r>
              <a:rPr lang="en-US" sz="2400" dirty="0" smtClean="0">
                <a:solidFill>
                  <a:srgbClr val="000000"/>
                </a:solidFill>
              </a:rPr>
              <a:t>This is a necessity for the muon case.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en-US" sz="2400" dirty="0"/>
              <a:t>Transverse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/>
              <a:t>betatron</a:t>
            </a:r>
            <a:r>
              <a:rPr lang="en-US" sz="2400" dirty="0"/>
              <a:t> oscillations are </a:t>
            </a:r>
            <a:r>
              <a:rPr lang="ja-JP" altLang="en-US" sz="2400" dirty="0"/>
              <a:t>“</a:t>
            </a:r>
            <a:r>
              <a:rPr lang="en-US" sz="2400" dirty="0"/>
              <a:t>cooled</a:t>
            </a:r>
            <a:r>
              <a:rPr lang="ja-JP" altLang="en-US" sz="2400" dirty="0"/>
              <a:t>”</a:t>
            </a:r>
            <a:r>
              <a:rPr lang="en-US" sz="2400" dirty="0"/>
              <a:t> by a target </a:t>
            </a:r>
            <a:r>
              <a:rPr lang="ja-JP" altLang="en-US" sz="2400" dirty="0"/>
              <a:t>“</a:t>
            </a:r>
            <a:r>
              <a:rPr lang="en-US" sz="2400" dirty="0"/>
              <a:t>foil</a:t>
            </a:r>
            <a:r>
              <a:rPr lang="ja-JP" altLang="en-US" sz="2400" dirty="0"/>
              <a:t>”</a:t>
            </a:r>
            <a:r>
              <a:rPr lang="en-US" sz="2400" dirty="0"/>
              <a:t> typically </a:t>
            </a:r>
            <a:r>
              <a:rPr lang="en-US" sz="2400" dirty="0" smtClean="0"/>
              <a:t>a fraction of g</a:t>
            </a:r>
            <a:r>
              <a:rPr lang="en-US" sz="2400" dirty="0"/>
              <a:t>/cm</a:t>
            </a:r>
            <a:r>
              <a:rPr lang="en-US" sz="2400" baseline="30000" dirty="0"/>
              <a:t>2</a:t>
            </a:r>
            <a:r>
              <a:rPr lang="en-US" sz="2400" dirty="0"/>
              <a:t> thick</a:t>
            </a:r>
            <a:r>
              <a:rPr lang="en-US" sz="2400" dirty="0" smtClean="0"/>
              <a:t>. An accelerating cavity is continuously replacing the lost momentum.</a:t>
            </a:r>
          </a:p>
          <a:p>
            <a:pPr>
              <a:lnSpc>
                <a:spcPct val="95000"/>
              </a:lnSpc>
            </a:pPr>
            <a:r>
              <a:rPr lang="en-US" sz="2400" dirty="0" smtClean="0"/>
              <a:t> Unfortunately for slow </a:t>
            </a:r>
            <a:r>
              <a:rPr lang="en-US" sz="2400" dirty="0" err="1" smtClean="0"/>
              <a:t>muons</a:t>
            </a:r>
            <a:r>
              <a:rPr lang="en-US" sz="2400" dirty="0" smtClean="0"/>
              <a:t> the specific </a:t>
            </a:r>
            <a:r>
              <a:rPr lang="en-US" sz="2400" i="1" dirty="0" err="1">
                <a:solidFill>
                  <a:srgbClr val="000000"/>
                </a:solidFill>
              </a:rPr>
              <a:t>dE</a:t>
            </a:r>
            <a:r>
              <a:rPr lang="en-US" sz="2400" i="1" dirty="0">
                <a:solidFill>
                  <a:srgbClr val="000000"/>
                </a:solidFill>
              </a:rPr>
              <a:t>/dx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loss is increasing with decreasing momentum.</a:t>
            </a:r>
            <a:r>
              <a:rPr lang="en-US" sz="2400" dirty="0"/>
              <a:t> </a:t>
            </a:r>
            <a:r>
              <a:rPr lang="en-US" sz="2400" dirty="0" smtClean="0"/>
              <a:t> In </a:t>
            </a:r>
            <a:r>
              <a:rPr lang="en-US" sz="2400" dirty="0"/>
              <a:t>order to </a:t>
            </a:r>
            <a:r>
              <a:rPr lang="ja-JP" altLang="en-US" sz="2400" dirty="0"/>
              <a:t>“</a:t>
            </a:r>
            <a:r>
              <a:rPr lang="en-US" sz="2400" dirty="0"/>
              <a:t>cool</a:t>
            </a:r>
            <a:r>
              <a:rPr lang="ja-JP" altLang="en-US" sz="2400" dirty="0"/>
              <a:t>”</a:t>
            </a:r>
            <a:r>
              <a:rPr lang="en-US" sz="2400" dirty="0"/>
              <a:t> also longitudinally, chromaticity has to be introduced with a wedge </a:t>
            </a:r>
            <a:r>
              <a:rPr lang="en-US" sz="2400" dirty="0" smtClean="0"/>
              <a:t>shaped  </a:t>
            </a:r>
            <a:r>
              <a:rPr lang="ja-JP" altLang="en-US" sz="2400" dirty="0" smtClean="0"/>
              <a:t>“</a:t>
            </a:r>
            <a:r>
              <a:rPr lang="en-US" sz="2400" i="1" dirty="0" err="1">
                <a:solidFill>
                  <a:srgbClr val="000000"/>
                </a:solidFill>
              </a:rPr>
              <a:t>dE</a:t>
            </a:r>
            <a:r>
              <a:rPr lang="en-US" sz="2400" i="1" dirty="0">
                <a:solidFill>
                  <a:srgbClr val="000000"/>
                </a:solidFill>
              </a:rPr>
              <a:t>/dx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/>
              <a:t>foil</a:t>
            </a:r>
            <a:r>
              <a:rPr lang="ja-JP" altLang="en-US" sz="2400" dirty="0"/>
              <a:t>”</a:t>
            </a:r>
            <a:r>
              <a:rPr lang="en-US" sz="2400" dirty="0"/>
              <a:t>,</a:t>
            </a:r>
            <a:r>
              <a:rPr lang="en-US" sz="2400" dirty="0" smtClean="0"/>
              <a:t> in order to reverse (increase</a:t>
            </a:r>
            <a:r>
              <a:rPr lang="en-US" sz="2400" dirty="0"/>
              <a:t>) the </a:t>
            </a:r>
            <a:r>
              <a:rPr lang="en-US" sz="2400" dirty="0" err="1"/>
              <a:t>ionisation</a:t>
            </a:r>
            <a:r>
              <a:rPr lang="en-US" sz="2400" dirty="0"/>
              <a:t> losses for faster</a:t>
            </a:r>
            <a:r>
              <a:rPr lang="en-US" sz="2400" dirty="0" smtClean="0"/>
              <a:t> particles</a:t>
            </a:r>
            <a:r>
              <a:rPr lang="en-US" sz="2400" dirty="0"/>
              <a:t>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286000" y="60960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baseline="0" dirty="0">
                <a:solidFill>
                  <a:srgbClr val="FF0000"/>
                </a:solidFill>
                <a:latin typeface="+mn-lt"/>
              </a:rPr>
              <a:t>D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. </a:t>
            </a:r>
            <a:r>
              <a:rPr lang="en-US" i="1" baseline="0" dirty="0" err="1" smtClean="0">
                <a:solidFill>
                  <a:srgbClr val="FF0000"/>
                </a:solidFill>
                <a:latin typeface="+mn-lt"/>
              </a:rPr>
              <a:t>Neuffer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Particle Accelerators 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1983, 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Vol. 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14, 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pp. 75-90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674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cooling ring: transverse emittance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677400" cy="838200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</a:t>
            </a:r>
            <a:r>
              <a:rPr lang="en-US" sz="2400" dirty="0" err="1" smtClean="0">
                <a:latin typeface="Symbol" charset="2"/>
                <a:cs typeface="Symbol" charset="2"/>
              </a:rPr>
              <a:t>e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 evolves whereby </a:t>
            </a:r>
            <a:r>
              <a:rPr lang="en-US" sz="2400" i="1" dirty="0" err="1" smtClean="0"/>
              <a:t>dE/dx</a:t>
            </a:r>
            <a:r>
              <a:rPr lang="en-US" sz="2400" dirty="0" smtClean="0"/>
              <a:t> losses are balanced by multiple scattering (</a:t>
            </a:r>
            <a:r>
              <a:rPr lang="en-US" sz="2400" dirty="0" err="1" smtClean="0"/>
              <a:t>Neuffer</a:t>
            </a:r>
            <a:r>
              <a:rPr lang="en-US" sz="2400" dirty="0" smtClean="0"/>
              <a:t> and McDonald):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85800" y="3200400"/>
          <a:ext cx="43278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" name="Equation" r:id="rId3" imgW="2222500" imgH="469900" progId="Equation.3">
                  <p:embed/>
                </p:oleObj>
              </mc:Choice>
              <mc:Fallback>
                <p:oleObj name="Equation" r:id="rId3" imgW="2222500" imgH="469900" progId="Equation.3">
                  <p:embed/>
                  <p:pic>
                    <p:nvPicPr>
                      <p:cNvPr id="0" name="Picture 3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200400"/>
                        <a:ext cx="4327813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83137" y="6005513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2" name="Equation" r:id="rId5" imgW="101600" imgH="177800" progId="Equation.3">
                  <p:embed/>
                </p:oleObj>
              </mc:Choice>
              <mc:Fallback>
                <p:oleObj name="Equation" r:id="rId5" imgW="101600" imgH="177800" progId="Equation.3">
                  <p:embed/>
                  <p:pic>
                    <p:nvPicPr>
                      <p:cNvPr id="0" name="Picture 3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3137" y="6005513"/>
                        <a:ext cx="101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800600" y="1581835"/>
            <a:ext cx="4572000" cy="646331"/>
            <a:chOff x="4800600" y="1658035"/>
            <a:chExt cx="4572000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086600" y="1658035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X</a:t>
              </a:r>
              <a:r>
                <a:rPr lang="en-US" sz="1800" i="1" dirty="0" smtClean="0">
                  <a:solidFill>
                    <a:srgbClr val="FF0000"/>
                  </a:solidFill>
                  <a:latin typeface="+mn-lt"/>
                </a:rPr>
                <a:t>o</a:t>
              </a:r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 = Rad. Length</a:t>
              </a:r>
            </a:p>
            <a:p>
              <a:pPr algn="ctr"/>
              <a:r>
                <a:rPr lang="en-US" sz="1800" i="1" baseline="0" dirty="0" err="1" smtClean="0">
                  <a:solidFill>
                    <a:srgbClr val="FF0000"/>
                  </a:solidFill>
                  <a:latin typeface="+mn-lt"/>
                </a:rPr>
                <a:t>dE/dz</a:t>
              </a:r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 = </a:t>
              </a:r>
              <a:r>
                <a:rPr lang="en-US" sz="1800" i="1" baseline="0" dirty="0" err="1" smtClean="0">
                  <a:solidFill>
                    <a:srgbClr val="FF0000"/>
                  </a:solidFill>
                  <a:latin typeface="+mn-lt"/>
                </a:rPr>
                <a:t>ioniz</a:t>
              </a:r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. Loss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00600" y="1658035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baseline="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sz="1800" i="1" baseline="30000" dirty="0" smtClean="0">
                  <a:solidFill>
                    <a:srgbClr val="FF0000"/>
                  </a:solidFill>
                  <a:latin typeface="+mn-lt"/>
                </a:rPr>
                <a:t>*</a:t>
              </a:r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 = beta at cross</a:t>
              </a:r>
            </a:p>
            <a:p>
              <a:pPr algn="ctr"/>
              <a:r>
                <a:rPr lang="en-US" sz="1800" i="1" baseline="0" dirty="0" err="1" smtClean="0">
                  <a:solidFill>
                    <a:srgbClr val="FF0000"/>
                  </a:solidFill>
                  <a:latin typeface="+mn-lt"/>
                </a:rPr>
                <a:t>m</a:t>
              </a:r>
              <a:r>
                <a:rPr lang="en-US" sz="1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i="1" baseline="0" dirty="0" err="1" smtClean="0">
                  <a:solidFill>
                    <a:srgbClr val="FF0000"/>
                  </a:solidFill>
                  <a:latin typeface="+mn-lt"/>
                </a:rPr>
                <a:t>,</a:t>
              </a:r>
              <a:r>
                <a:rPr lang="en-US" sz="1800" i="1" baseline="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sz="1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i="1" baseline="0" dirty="0" smtClean="0">
                  <a:solidFill>
                    <a:srgbClr val="FF0000"/>
                  </a:solidFill>
                  <a:latin typeface="+mn-lt"/>
                </a:rPr>
                <a:t> = mu values</a:t>
              </a: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838200" y="1524000"/>
          <a:ext cx="3937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" name="Equation" r:id="rId7" imgW="1968500" imgH="457200" progId="Equation.3">
                  <p:embed/>
                </p:oleObj>
              </mc:Choice>
              <mc:Fallback>
                <p:oleObj name="Equation" r:id="rId7" imgW="1968500" imgH="457200" progId="Equation.3">
                  <p:embed/>
                  <p:pic>
                    <p:nvPicPr>
                      <p:cNvPr id="0" name="Picture 3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524000"/>
                        <a:ext cx="39370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8100" y="2362200"/>
            <a:ext cx="963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</a:t>
            </a:r>
            <a:r>
              <a:rPr lang="en-US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cooling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process will continue until an equilibrium transverse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emittance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has been reached: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76400" y="1295400"/>
            <a:ext cx="2371278" cy="338554"/>
            <a:chOff x="1676400" y="1371600"/>
            <a:chExt cx="2371278" cy="338554"/>
          </a:xfrm>
        </p:grpSpPr>
        <p:sp>
          <p:nvSpPr>
            <p:cNvPr id="16" name="TextBox 15"/>
            <p:cNvSpPr txBox="1"/>
            <p:nvPr/>
          </p:nvSpPr>
          <p:spPr>
            <a:xfrm>
              <a:off x="1676400" y="1371600"/>
              <a:ext cx="924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baseline="0" dirty="0" smtClean="0">
                  <a:solidFill>
                    <a:srgbClr val="FF0000"/>
                  </a:solidFill>
                </a:rPr>
                <a:t>Cooling</a:t>
              </a:r>
              <a:endParaRPr lang="en-US" i="1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95600" y="1371600"/>
              <a:ext cx="11520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baseline="0" dirty="0" smtClean="0">
                  <a:solidFill>
                    <a:srgbClr val="FF0000"/>
                  </a:solidFill>
                </a:rPr>
                <a:t>Scattering</a:t>
              </a:r>
              <a:endParaRPr lang="en-US" i="1" baseline="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Picture 19" descr="transv_emittanc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2122" y="2895600"/>
            <a:ext cx="4269078" cy="3169745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0" y="4114800"/>
            <a:ext cx="5410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l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equilibrium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emittance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e</a:t>
            </a: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and its invariant 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e</a:t>
            </a: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/bg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are shown as a function of the muon momentum. </a:t>
            </a: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l"/>
            </a:pPr>
            <a:r>
              <a:rPr lang="en-US" sz="2400" baseline="0" dirty="0" smtClean="0">
                <a:latin typeface="+mn-lt"/>
              </a:rPr>
              <a:t>For H</a:t>
            </a:r>
            <a:r>
              <a:rPr lang="en-US" sz="2400" dirty="0" smtClean="0">
                <a:latin typeface="+mn-lt"/>
              </a:rPr>
              <a:t>2</a:t>
            </a:r>
            <a:r>
              <a:rPr lang="en-US" sz="2400" baseline="0" dirty="0" smtClean="0">
                <a:latin typeface="+mn-lt"/>
              </a:rPr>
              <a:t> and 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b</a:t>
            </a:r>
            <a:r>
              <a:rPr lang="en-US" sz="2400" baseline="0" dirty="0" smtClean="0"/>
              <a:t>*</a:t>
            </a:r>
            <a:r>
              <a:rPr lang="en-US" sz="2400" baseline="0" dirty="0" smtClean="0">
                <a:latin typeface="+mn-lt"/>
              </a:rPr>
              <a:t>= 10 cm, 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e</a:t>
            </a: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baseline="0" dirty="0" err="1" smtClean="0">
                <a:latin typeface="Symbol" charset="2"/>
                <a:cs typeface="Symbol" charset="2"/>
              </a:rPr>
              <a:t>/bg</a:t>
            </a:r>
            <a:r>
              <a:rPr lang="en-US" sz="2400" kern="0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aseline="0" dirty="0" smtClean="0">
                <a:latin typeface="+mn-lt"/>
              </a:rPr>
              <a:t>≤ 700 mm </a:t>
            </a:r>
            <a:r>
              <a:rPr lang="en-US" sz="2400" baseline="0" dirty="0" err="1" smtClean="0">
                <a:latin typeface="+mn-lt"/>
              </a:rPr>
              <a:t>mr</a:t>
            </a:r>
            <a:r>
              <a:rPr lang="en-US" sz="2400" baseline="0" dirty="0" smtClean="0">
                <a:latin typeface="+mn-lt"/>
              </a:rPr>
              <a:t> from 80 to 300 </a:t>
            </a:r>
            <a:r>
              <a:rPr lang="en-US" sz="2400" baseline="0" dirty="0" err="1" smtClean="0">
                <a:latin typeface="+mn-lt"/>
              </a:rPr>
              <a:t>MeV/c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12538" y="6172200"/>
            <a:ext cx="38809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For a 125 </a:t>
            </a:r>
            <a:r>
              <a:rPr lang="en-US" i="1" baseline="0" dirty="0" err="1" smtClean="0">
                <a:solidFill>
                  <a:srgbClr val="FF0000"/>
                </a:solidFill>
                <a:latin typeface="+mn-lt"/>
              </a:rPr>
              <a:t>GeV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 collider and  </a:t>
            </a:r>
            <a:r>
              <a:rPr lang="en-US" i="1" baseline="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i="1" baseline="0" dirty="0" smtClean="0">
                <a:solidFill>
                  <a:srgbClr val="FF0000"/>
                </a:solidFill>
              </a:rPr>
              <a:t>*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= 5 cm </a:t>
            </a:r>
          </a:p>
          <a:p>
            <a:pPr algn="ctr"/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bunch </a:t>
            </a:r>
            <a:r>
              <a:rPr lang="en-US" i="1" baseline="0" dirty="0" err="1" smtClean="0">
                <a:solidFill>
                  <a:srgbClr val="FF0000"/>
                </a:solidFill>
                <a:latin typeface="+mn-lt"/>
              </a:rPr>
              <a:t>equil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. transverse size is ≈ </a:t>
            </a:r>
            <a:r>
              <a:rPr lang="en-US" i="1" baseline="0" dirty="0" smtClean="0">
                <a:solidFill>
                  <a:srgbClr val="FF0000"/>
                </a:solidFill>
              </a:rPr>
              <a:t>240 µ</a:t>
            </a:r>
            <a:endParaRPr lang="en-US" i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21" grpId="0" build="p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cooling ring: longitudinal emittance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9448800" cy="3048000"/>
          </a:xfrm>
        </p:spPr>
        <p:txBody>
          <a:bodyPr/>
          <a:lstStyle/>
          <a:p>
            <a:pPr marL="342900" lvl="1" indent="-342900">
              <a:buFont typeface="Wingdings" charset="2"/>
              <a:buChar char="l"/>
            </a:pPr>
            <a:r>
              <a:rPr lang="en-US" sz="2400" i="1" dirty="0">
                <a:solidFill>
                  <a:srgbClr val="FF0000"/>
                </a:solidFill>
              </a:rPr>
              <a:t>Longitudinal</a:t>
            </a:r>
            <a:r>
              <a:rPr lang="en-US" sz="2400" dirty="0"/>
              <a:t> balance is due to </a:t>
            </a:r>
            <a:r>
              <a:rPr lang="en-US" sz="2400" dirty="0" smtClean="0"/>
              <a:t>heat producing straggling balancing </a:t>
            </a:r>
            <a:r>
              <a:rPr lang="en-US" sz="2400" i="1" dirty="0" err="1" smtClean="0"/>
              <a:t>dE/dx</a:t>
            </a:r>
            <a:r>
              <a:rPr lang="en-US" sz="2400" dirty="0" smtClean="0"/>
              <a:t> cooling. A </a:t>
            </a:r>
            <a:r>
              <a:rPr lang="en-US" sz="2400" i="1" dirty="0" err="1" smtClean="0"/>
              <a:t>dE/dx</a:t>
            </a:r>
            <a:r>
              <a:rPr lang="en-US" sz="2400" dirty="0" smtClean="0"/>
              <a:t> radial wedge is needed in order to </a:t>
            </a:r>
            <a:r>
              <a:rPr lang="en-US" sz="2400" dirty="0"/>
              <a:t>exchange longitudinal and transverse phase-spaces</a:t>
            </a:r>
            <a:r>
              <a:rPr lang="en-US" sz="2400" dirty="0" smtClean="0"/>
              <a:t>. </a:t>
            </a:r>
          </a:p>
          <a:p>
            <a:pPr marL="342900" lvl="1" indent="-342900">
              <a:buFont typeface="Wingdings" charset="2"/>
              <a:buChar char="l"/>
            </a:pPr>
            <a:r>
              <a:rPr lang="en-US" sz="2400" dirty="0" smtClean="0"/>
              <a:t>Balancing heating and cooling for a Gaussian </a:t>
            </a:r>
            <a:r>
              <a:rPr lang="en-US" sz="2400" dirty="0"/>
              <a:t>distribution </a:t>
            </a:r>
            <a:r>
              <a:rPr lang="en-US" sz="2400" dirty="0" smtClean="0"/>
              <a:t>limit:</a:t>
            </a:r>
            <a:endParaRPr lang="en-US" sz="2400" dirty="0"/>
          </a:p>
          <a:p>
            <a:pPr marL="342900" lvl="1" indent="-342900">
              <a:buFont typeface="Wingdings" charset="2"/>
              <a:buChar char="l"/>
            </a:pPr>
            <a:endParaRPr lang="en-US" sz="2400" dirty="0" smtClean="0"/>
          </a:p>
          <a:p>
            <a:pPr marL="342900" lvl="1" indent="-342900">
              <a:buFont typeface="Wingdings" charset="2"/>
              <a:buChar char="l"/>
            </a:pPr>
            <a:endParaRPr lang="en-US" sz="2400" dirty="0"/>
          </a:p>
          <a:p>
            <a:pPr marL="342900" lvl="1" indent="-342900">
              <a:buFont typeface="Wingdings" charset="2"/>
              <a:buChar char="l"/>
            </a:pPr>
            <a:endParaRPr lang="en-US" sz="2400" dirty="0" smtClean="0"/>
          </a:p>
          <a:p>
            <a:pPr marL="342900" lvl="1" indent="-34290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8600" y="64770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772683"/>
              </p:ext>
            </p:extLst>
          </p:nvPr>
        </p:nvGraphicFramePr>
        <p:xfrm>
          <a:off x="421481" y="2400300"/>
          <a:ext cx="9063038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5" name="Equation" r:id="rId3" imgW="4140200" imgH="469900" progId="Equation.3">
                  <p:embed/>
                </p:oleObj>
              </mc:Choice>
              <mc:Fallback>
                <p:oleObj name="Equation" r:id="rId3" imgW="4140200" imgH="469900" progId="Equation.3">
                  <p:embed/>
                  <p:pic>
                    <p:nvPicPr>
                      <p:cNvPr id="0" name="Picture 5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" y="2400300"/>
                        <a:ext cx="9063038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1"/>
          <p:cNvGrpSpPr/>
          <p:nvPr/>
        </p:nvGrpSpPr>
        <p:grpSpPr>
          <a:xfrm>
            <a:off x="2932395" y="2133600"/>
            <a:ext cx="6296983" cy="338554"/>
            <a:chOff x="2932395" y="2133600"/>
            <a:chExt cx="6296983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2932395" y="2133600"/>
              <a:ext cx="20641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baseline="0" dirty="0" smtClean="0">
                  <a:solidFill>
                    <a:srgbClr val="FF0000"/>
                  </a:solidFill>
                </a:rPr>
                <a:t>Intrinsic Energy loss </a:t>
              </a:r>
              <a:endParaRPr lang="en-US" i="1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1600" y="2133600"/>
              <a:ext cx="24717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baseline="0" dirty="0" smtClean="0">
                  <a:solidFill>
                    <a:srgbClr val="FF0000"/>
                  </a:solidFill>
                </a:rPr>
                <a:t>Wedge shaped absorber</a:t>
              </a:r>
              <a:endParaRPr lang="en-US" i="1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77200" y="2133600"/>
              <a:ext cx="11521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baseline="0" dirty="0" smtClean="0">
                  <a:solidFill>
                    <a:srgbClr val="FF0000"/>
                  </a:solidFill>
                </a:rPr>
                <a:t>Straggling</a:t>
              </a:r>
              <a:endParaRPr lang="en-US" i="1" baseline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4800" y="3429000"/>
            <a:ext cx="9296400" cy="2743200"/>
            <a:chOff x="304800" y="3429000"/>
            <a:chExt cx="9296400" cy="2743200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304800" y="3429000"/>
              <a:ext cx="929640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FF0000"/>
                </a:buClr>
                <a:buFont typeface="Wingdings" charset="2"/>
                <a:buChar char="Ø"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                       , where 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f</a:t>
              </a:r>
              <a:r>
                <a:rPr kumimoji="0" lang="en-US" sz="2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A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 is the fraction of the transport length occupied by the absorber, which has an energy absorption coefficient</a:t>
              </a:r>
            </a:p>
            <a:p>
              <a:pPr marL="342900" indent="-342900">
                <a:spcBef>
                  <a:spcPct val="20000"/>
                </a:spcBef>
                <a:buClr>
                  <a:srgbClr val="FF0000"/>
                </a:buClr>
                <a:buFont typeface="Wingdings" charset="2"/>
                <a:buChar char="Ø"/>
              </a:pP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ymbol" charset="2"/>
                  <a:ea typeface="ＭＳ Ｐゴシック" charset="-128"/>
                  <a:cs typeface="Symbol" charset="2"/>
                </a:rPr>
                <a:t>h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ymbol" charset="2"/>
                  <a:ea typeface="ＭＳ Ｐゴシック" charset="-128"/>
                  <a:cs typeface="Symbol" charset="2"/>
                </a:rPr>
                <a:t> 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is the chromatic dispersion at the absorber and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ymbol" charset="2"/>
                  <a:ea typeface="ＭＳ Ｐゴシック" charset="-128"/>
                  <a:cs typeface="Symbol" charset="2"/>
                </a:rPr>
                <a:t>d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and            are the thickness and radial tilt of the absorber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charset="2"/>
                <a:buChar char="Ø"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the straggling (H2) is given by 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charset="2"/>
                <a:buChar char="l"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09600" y="3513665"/>
            <a:ext cx="240383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6" name="Equation" r:id="rId5" imgW="1117600" imgH="177800" progId="Equation.3">
                    <p:embed/>
                  </p:oleObj>
                </mc:Choice>
                <mc:Fallback>
                  <p:oleObj name="Equation" r:id="rId5" imgW="1117600" imgH="177800" progId="Equation.3">
                    <p:embed/>
                    <p:pic>
                      <p:nvPicPr>
                        <p:cNvPr id="0" name="Picture 5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3513665"/>
                          <a:ext cx="2403835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4038600" y="4239380"/>
            <a:ext cx="898071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7" name="Equation" r:id="rId7" imgW="419100" imgH="177800" progId="Equation.3">
                    <p:embed/>
                  </p:oleObj>
                </mc:Choice>
                <mc:Fallback>
                  <p:oleObj name="Equation" r:id="rId7" imgW="419100" imgH="177800" progId="Equation.3">
                    <p:embed/>
                    <p:pic>
                      <p:nvPicPr>
                        <p:cNvPr id="0" name="Picture 5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8600" y="4239380"/>
                          <a:ext cx="898071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8652935" y="4666343"/>
            <a:ext cx="898071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8" name="Equation" r:id="rId9" imgW="419100" imgH="177800" progId="Equation.3">
                    <p:embed/>
                  </p:oleObj>
                </mc:Choice>
                <mc:Fallback>
                  <p:oleObj name="Equation" r:id="rId9" imgW="419100" imgH="177800" progId="Equation.3">
                    <p:embed/>
                    <p:pic>
                      <p:nvPicPr>
                        <p:cNvPr id="0" name="Picture 5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52935" y="4666343"/>
                          <a:ext cx="898071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5181600" y="5257800"/>
            <a:ext cx="3801979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9" name="Equation" r:id="rId11" imgW="2006600" imgH="469900" progId="Equation.3">
                    <p:embed/>
                  </p:oleObj>
                </mc:Choice>
                <mc:Fallback>
                  <p:oleObj name="Equation" r:id="rId11" imgW="2006600" imgH="469900" progId="Equation.3">
                    <p:embed/>
                    <p:pic>
                      <p:nvPicPr>
                        <p:cNvPr id="0" name="Picture 5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1600" y="5257800"/>
                          <a:ext cx="3801979" cy="914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62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balance (cont.)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5900" y="64008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753600" cy="1295400"/>
          </a:xfrm>
        </p:spPr>
        <p:txBody>
          <a:bodyPr/>
          <a:lstStyle/>
          <a:p>
            <a:r>
              <a:rPr lang="en-US" sz="2400" dirty="0" smtClean="0"/>
              <a:t>The thickness of the absorber must vary with the transverse position, producing the appropriate energy dependence of energy loss, resulting in a decrease of the energy spread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Energy cooling will also reduce somewhat the transverse cooling, according to the Robinson’s law on sum of damping decrements.</a:t>
            </a:r>
          </a:p>
          <a:p>
            <a:pPr marL="0" lvl="0" indent="0">
              <a:buNone/>
            </a:pPr>
            <a:endParaRPr lang="en-US" sz="2400" dirty="0" smtClean="0"/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105400"/>
            <a:ext cx="1676400" cy="609600"/>
          </a:xfrm>
          <a:prstGeom prst="rect">
            <a:avLst/>
          </a:prstGeom>
          <a:noFill/>
          <a:ln w="9525">
            <a:solidFill>
              <a:srgbClr val="F60CFC"/>
            </a:solidFill>
            <a:miter lim="800000"/>
            <a:headEnd/>
            <a:tailEnd/>
          </a:ln>
          <a:extLst/>
        </p:spPr>
      </p:pic>
      <p:pic>
        <p:nvPicPr>
          <p:cNvPr id="3" name="Picture 2" descr="pix28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76400"/>
            <a:ext cx="7467600" cy="22912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40223" y="1752600"/>
            <a:ext cx="4654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From D. V. </a:t>
            </a:r>
            <a:r>
              <a:rPr lang="en-US" i="1" baseline="0" dirty="0" err="1" smtClean="0">
                <a:solidFill>
                  <a:srgbClr val="FF0000"/>
                </a:solidFill>
                <a:latin typeface="+mn-lt"/>
              </a:rPr>
              <a:t>Neuffer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, NIM 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A 350 (1994) 27-35</a:t>
            </a:r>
            <a:endParaRPr lang="en-US" i="1" baseline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05200" y="4724400"/>
            <a:ext cx="6349361" cy="1929984"/>
            <a:chOff x="3505200" y="4724400"/>
            <a:chExt cx="6349361" cy="1929984"/>
          </a:xfrm>
        </p:grpSpPr>
        <p:pic>
          <p:nvPicPr>
            <p:cNvPr id="6" name="Picture 5" descr="pix67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4724400"/>
              <a:ext cx="2616200" cy="192998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51917" y="4831140"/>
              <a:ext cx="380264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i="1" baseline="0" dirty="0" err="1" smtClean="0">
                  <a:latin typeface="+mn-lt"/>
                </a:rPr>
                <a:t>dE</a:t>
              </a:r>
              <a:r>
                <a:rPr lang="en-GB" sz="2400" i="1" baseline="0" dirty="0" smtClean="0">
                  <a:latin typeface="+mn-lt"/>
                </a:rPr>
                <a:t>/dx</a:t>
              </a:r>
              <a:r>
                <a:rPr lang="en-GB" sz="2400" baseline="0" dirty="0" smtClean="0">
                  <a:latin typeface="+mn-lt"/>
                </a:rPr>
                <a:t> loss as a function</a:t>
              </a:r>
            </a:p>
            <a:p>
              <a:pPr algn="ctr"/>
              <a:r>
                <a:rPr lang="en-GB" sz="2400" baseline="0" dirty="0" smtClean="0">
                  <a:latin typeface="+mn-lt"/>
                </a:rPr>
                <a:t> of the </a:t>
              </a:r>
              <a:r>
                <a:rPr lang="en-GB" sz="2400" baseline="0" dirty="0" err="1" smtClean="0">
                  <a:latin typeface="+mn-lt"/>
                </a:rPr>
                <a:t>muon</a:t>
              </a:r>
              <a:r>
                <a:rPr lang="en-GB" sz="2400" baseline="0" dirty="0" smtClean="0">
                  <a:latin typeface="+mn-lt"/>
                </a:rPr>
                <a:t> momentum</a:t>
              </a:r>
            </a:p>
            <a:p>
              <a:pPr algn="ctr"/>
              <a:r>
                <a:rPr lang="en-GB" sz="2400" baseline="0" dirty="0" smtClean="0">
                  <a:latin typeface="+mn-lt"/>
                </a:rPr>
                <a:t> for hydrogen (very near </a:t>
              </a:r>
            </a:p>
            <a:p>
              <a:pPr algn="ctr"/>
              <a:r>
                <a:rPr lang="en-GB" sz="2400" baseline="0" dirty="0" smtClean="0">
                  <a:latin typeface="+mn-lt"/>
                </a:rPr>
                <a:t>to min for 250 MeV/c)</a:t>
              </a:r>
              <a:endParaRPr lang="en-GB" sz="2400" baseline="0" dirty="0">
                <a:latin typeface="+mn-lt"/>
              </a:endParaRPr>
            </a:p>
          </p:txBody>
        </p:sp>
      </p:grpSp>
      <p:sp>
        <p:nvSpPr>
          <p:cNvPr id="16" name="Up Arrow 15"/>
          <p:cNvSpPr/>
          <p:nvPr/>
        </p:nvSpPr>
        <p:spPr bwMode="auto">
          <a:xfrm>
            <a:off x="5486400" y="5867400"/>
            <a:ext cx="304800" cy="5334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6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23" grpId="0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mmar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22" y="1524000"/>
            <a:ext cx="5979778" cy="4675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906000" cy="533400"/>
          </a:xfrm>
        </p:spPr>
        <p:txBody>
          <a:bodyPr/>
          <a:lstStyle/>
          <a:p>
            <a:r>
              <a:rPr lang="en-GB" dirty="0" smtClean="0"/>
              <a:t>Describing the full cooling procedure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753600" cy="1219200"/>
          </a:xfrm>
        </p:spPr>
        <p:txBody>
          <a:bodyPr/>
          <a:lstStyle/>
          <a:p>
            <a:pPr>
              <a:lnSpc>
                <a:spcPts val="2780"/>
              </a:lnSpc>
            </a:pPr>
            <a:r>
              <a:rPr lang="en-GB" sz="2400" dirty="0" smtClean="0"/>
              <a:t>Three successive steps are required in order to bring the cooling process at very low energies, after capture and bunching + rotation.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1676400"/>
            <a:ext cx="3886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pPr marL="457200" indent="-457200">
              <a:lnSpc>
                <a:spcPts val="2680"/>
              </a:lnSpc>
              <a:buFont typeface="+mj-lt"/>
              <a:buAutoNum type="arabicPeriod"/>
            </a:pPr>
            <a:r>
              <a:rPr lang="en-GB" sz="2400" baseline="0" dirty="0" smtClean="0"/>
              <a:t>Linear transverse cooling of both signs </a:t>
            </a:r>
            <a:r>
              <a:rPr lang="en-GB" sz="2400" baseline="0" dirty="0" err="1" smtClean="0"/>
              <a:t>amd</a:t>
            </a:r>
            <a:r>
              <a:rPr lang="en-GB" sz="2400" baseline="0" dirty="0" smtClean="0"/>
              <a:t> small </a:t>
            </a:r>
            <a:r>
              <a:rPr lang="en-GB" sz="2400" baseline="0" dirty="0" err="1" smtClean="0">
                <a:latin typeface="Symbol" charset="2"/>
                <a:cs typeface="Symbol" charset="2"/>
              </a:rPr>
              <a:t>D</a:t>
            </a:r>
            <a:r>
              <a:rPr lang="en-GB" sz="2400" baseline="0" dirty="0" err="1" smtClean="0"/>
              <a:t>p</a:t>
            </a:r>
            <a:r>
              <a:rPr lang="en-GB" sz="2400" baseline="0" dirty="0" smtClean="0"/>
              <a:t> increase.</a:t>
            </a:r>
          </a:p>
          <a:p>
            <a:pPr marL="457200" indent="-457200">
              <a:lnSpc>
                <a:spcPts val="2680"/>
              </a:lnSpc>
              <a:buFont typeface="+mj-lt"/>
              <a:buAutoNum type="arabicPeriod"/>
            </a:pPr>
            <a:r>
              <a:rPr lang="en-GB" sz="2400" baseline="0" dirty="0" smtClean="0"/>
              <a:t>Ring cooling in 6D with B brings the </a:t>
            </a:r>
            <a:r>
              <a:rPr lang="en-GB" sz="2400" baseline="0" dirty="0" smtClean="0">
                <a:latin typeface="Symbol" charset="2"/>
                <a:cs typeface="Symbol" charset="2"/>
              </a:rPr>
              <a:t>m</a:t>
            </a:r>
            <a:r>
              <a:rPr lang="en-GB" sz="2400" baseline="30000" dirty="0" smtClean="0"/>
              <a:t>+</a:t>
            </a:r>
            <a:r>
              <a:rPr lang="en-GB" sz="2400" baseline="0" dirty="0" smtClean="0"/>
              <a:t> and </a:t>
            </a:r>
            <a:r>
              <a:rPr lang="en-GB" sz="2400" baseline="0" dirty="0" smtClean="0">
                <a:latin typeface="Symbol" charset="2"/>
                <a:cs typeface="Symbol" charset="2"/>
              </a:rPr>
              <a:t>m</a:t>
            </a:r>
            <a:r>
              <a:rPr lang="en-GB" sz="2400" baseline="30000" dirty="0" smtClean="0"/>
              <a:t>-</a:t>
            </a:r>
            <a:r>
              <a:rPr lang="en-GB" sz="2400" baseline="0" dirty="0" smtClean="0"/>
              <a:t> to a reasonable size Merging and cooling to single bunches</a:t>
            </a:r>
          </a:p>
          <a:p>
            <a:pPr marL="457200" indent="-457200">
              <a:lnSpc>
                <a:spcPts val="2680"/>
              </a:lnSpc>
              <a:buFont typeface="+mj-lt"/>
              <a:buAutoNum type="arabicPeriod"/>
            </a:pPr>
            <a:r>
              <a:rPr lang="en-GB" sz="2400" baseline="0" dirty="0" smtClean="0"/>
              <a:t>PIC resonance cooling. where the </a:t>
            </a:r>
            <a:r>
              <a:rPr lang="en-GB" sz="2400" baseline="0" dirty="0"/>
              <a:t>normal elliptical motion </a:t>
            </a:r>
            <a:r>
              <a:rPr lang="en-GB" sz="2400" baseline="0" dirty="0" smtClean="0"/>
              <a:t>in </a:t>
            </a:r>
            <a:r>
              <a:rPr lang="en-GB" sz="2400" i="1" baseline="0" dirty="0"/>
              <a:t>x-x' </a:t>
            </a:r>
            <a:r>
              <a:rPr lang="en-GB" sz="2400" baseline="0" dirty="0"/>
              <a:t>phase space </a:t>
            </a:r>
            <a:r>
              <a:rPr lang="en-GB" sz="2400" baseline="0" dirty="0" smtClean="0"/>
              <a:t>has become hyperbolic. </a:t>
            </a:r>
            <a:endParaRPr lang="en-GB" sz="2400" baseline="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6705600"/>
            <a:ext cx="230218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2717546" y="4784725"/>
            <a:ext cx="5105400" cy="1997075"/>
            <a:chOff x="2743200" y="4724400"/>
            <a:chExt cx="5105400" cy="1997075"/>
          </a:xfrm>
        </p:grpSpPr>
        <p:grpSp>
          <p:nvGrpSpPr>
            <p:cNvPr id="17" name="Group 16"/>
            <p:cNvGrpSpPr/>
            <p:nvPr/>
          </p:nvGrpSpPr>
          <p:grpSpPr>
            <a:xfrm>
              <a:off x="2822575" y="4724400"/>
              <a:ext cx="5024438" cy="1997075"/>
              <a:chOff x="2822575" y="4724400"/>
              <a:chExt cx="5024438" cy="1997075"/>
            </a:xfrm>
          </p:grpSpPr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1169325"/>
                  </p:ext>
                </p:extLst>
              </p:nvPr>
            </p:nvGraphicFramePr>
            <p:xfrm>
              <a:off x="2822575" y="6324600"/>
              <a:ext cx="5024438" cy="396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767" name="Equation" r:id="rId4" imgW="2578100" imgH="203200" progId="Equation.3">
                      <p:embed/>
                    </p:oleObj>
                  </mc:Choice>
                  <mc:Fallback>
                    <p:oleObj name="Equation" r:id="rId4" imgW="2578100" imgH="203200" progId="Equation.3">
                      <p:embed/>
                      <p:pic>
                        <p:nvPicPr>
                          <p:cNvPr id="0" name="Picture 5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22575" y="6324600"/>
                            <a:ext cx="5024438" cy="3968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5334000" y="4724400"/>
                <a:ext cx="0" cy="1752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6" name="Rectangle 15"/>
            <p:cNvSpPr/>
            <p:nvPr/>
          </p:nvSpPr>
          <p:spPr bwMode="auto">
            <a:xfrm>
              <a:off x="2743200" y="6400800"/>
              <a:ext cx="5105400" cy="30480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91400" y="3276600"/>
            <a:ext cx="2330450" cy="2105025"/>
            <a:chOff x="7391400" y="3352800"/>
            <a:chExt cx="2330450" cy="2105025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0421316"/>
                </p:ext>
              </p:extLst>
            </p:nvPr>
          </p:nvGraphicFramePr>
          <p:xfrm>
            <a:off x="7391400" y="4648200"/>
            <a:ext cx="2330450" cy="809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68" name="Equation" r:id="rId6" imgW="1282700" imgH="444500" progId="Equation.3">
                    <p:embed/>
                  </p:oleObj>
                </mc:Choice>
                <mc:Fallback>
                  <p:oleObj name="Equation" r:id="rId6" imgW="1282700" imgH="444500" progId="Equation.3">
                    <p:embed/>
                    <p:pic>
                      <p:nvPicPr>
                        <p:cNvPr id="0" name="Picture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648200"/>
                          <a:ext cx="2330450" cy="809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/>
            <p:cNvSpPr/>
            <p:nvPr/>
          </p:nvSpPr>
          <p:spPr bwMode="auto">
            <a:xfrm>
              <a:off x="7391400" y="4648200"/>
              <a:ext cx="2209800" cy="76200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8610600" y="3352800"/>
              <a:ext cx="0" cy="1295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062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304800"/>
            <a:ext cx="4889500" cy="26409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1.-Linear transverse pre-cooling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5334000" cy="2057400"/>
          </a:xfrm>
        </p:spPr>
        <p:txBody>
          <a:bodyPr/>
          <a:lstStyle/>
          <a:p>
            <a:r>
              <a:rPr lang="en-GB" sz="2400" dirty="0" err="1" smtClean="0"/>
              <a:t>Muons</a:t>
            </a:r>
            <a:r>
              <a:rPr lang="en-GB" sz="2400" dirty="0" smtClean="0"/>
              <a:t> of both signs are cooled transversally with </a:t>
            </a:r>
            <a:r>
              <a:rPr lang="en-GB" sz="2400" dirty="0" err="1" smtClean="0"/>
              <a:t>LiH</a:t>
            </a:r>
            <a:r>
              <a:rPr lang="en-GB" sz="2400" dirty="0" smtClean="0"/>
              <a:t> absorbers and simultaneously accelerated with RF cavities at 200 </a:t>
            </a:r>
            <a:r>
              <a:rPr lang="en-GB" sz="2400" dirty="0" err="1" smtClean="0"/>
              <a:t>MHz.</a:t>
            </a:r>
            <a:endParaRPr lang="en-GB" sz="2400" dirty="0" smtClean="0"/>
          </a:p>
          <a:p>
            <a:r>
              <a:rPr lang="en-GB" sz="2400" dirty="0" smtClean="0"/>
              <a:t>2 Tesla </a:t>
            </a:r>
            <a:r>
              <a:rPr lang="en-GB" sz="2400" dirty="0" err="1" smtClean="0"/>
              <a:t>solenoidal</a:t>
            </a:r>
            <a:r>
              <a:rPr lang="en-GB" sz="2400" dirty="0" smtClean="0"/>
              <a:t> focussing</a:t>
            </a:r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7" name="Picture 6" descr="MICE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450" y="3733800"/>
            <a:ext cx="5762550" cy="31242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413427"/>
              </p:ext>
            </p:extLst>
          </p:nvPr>
        </p:nvGraphicFramePr>
        <p:xfrm>
          <a:off x="228600" y="2743200"/>
          <a:ext cx="5791200" cy="1073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6" name="Document" r:id="rId5" imgW="5410001" imgH="1003263" progId="Word.Document.12">
                  <p:embed/>
                </p:oleObj>
              </mc:Choice>
              <mc:Fallback>
                <p:oleObj name="Document" r:id="rId5" imgW="5410001" imgH="1003263" progId="Word.Document.12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743200"/>
                        <a:ext cx="5791200" cy="10739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3657600"/>
            <a:ext cx="929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r>
              <a:rPr lang="en-GB" sz="2400" baseline="0" dirty="0" smtClean="0"/>
              <a:t>Slight longitudinal momentum blow-up </a:t>
            </a:r>
          </a:p>
          <a:p>
            <a:r>
              <a:rPr lang="en-GB" sz="2400" baseline="0" dirty="0" smtClean="0"/>
              <a:t>Method similar to the one of project MICE</a:t>
            </a:r>
          </a:p>
          <a:p>
            <a:endParaRPr lang="en-GB" sz="24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6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10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066800"/>
            <a:ext cx="5105400" cy="3891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Hardware implementations of muon 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9296400" cy="838200"/>
          </a:xfrm>
        </p:spPr>
        <p:txBody>
          <a:bodyPr/>
          <a:lstStyle/>
          <a:p>
            <a:r>
              <a:rPr lang="en-GB" sz="2400" dirty="0" smtClean="0"/>
              <a:t>A main muon cooling hardware implementation over the last decade has been the MICE experiment.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pic>
        <p:nvPicPr>
          <p:cNvPr id="7" name="Picture 6" descr="pix106A.tif"/>
          <p:cNvPicPr>
            <a:picLocks noChangeAspect="1"/>
          </p:cNvPicPr>
          <p:nvPr/>
        </p:nvPicPr>
        <p:blipFill>
          <a:blip r:embed="rId3">
            <a:lum bright="-19000" contrast="67000"/>
          </a:blip>
          <a:stretch>
            <a:fillRect/>
          </a:stretch>
        </p:blipFill>
        <p:spPr>
          <a:xfrm>
            <a:off x="381000" y="5029200"/>
            <a:ext cx="9067800" cy="800100"/>
          </a:xfrm>
          <a:prstGeom prst="rect">
            <a:avLst/>
          </a:prstGeom>
          <a:solidFill>
            <a:srgbClr val="FFFF00"/>
          </a:solidFill>
          <a:ln>
            <a:solidFill>
              <a:srgbClr val="FFFFFF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6200" y="1447800"/>
            <a:ext cx="4953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So far only Step I has been completed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lang="en-GB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Step IV was foreseen in 2016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Step VI after 2019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lang="en-GB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But in Aug 2014 the DOE  T and M review board has reassessed the muon accelerator program MICE and its early closure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5754469"/>
            <a:ext cx="6529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However a MICE like experiment is an essential part of an</a:t>
            </a:r>
          </a:p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 initial cooling experiment and it should be continued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009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820132"/>
              </p:ext>
            </p:extLst>
          </p:nvPr>
        </p:nvGraphicFramePr>
        <p:xfrm>
          <a:off x="1219200" y="3505200"/>
          <a:ext cx="7086601" cy="3128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0" name="Document" r:id="rId3" imgW="22552381" imgH="9955556" progId="Word.Document.12">
                  <p:link updateAutomatic="1"/>
                </p:oleObj>
              </mc:Choice>
              <mc:Fallback>
                <p:oleObj name="Document" r:id="rId3" imgW="22552381" imgH="9955556" progId="Word.Document.12">
                  <p:link updateAutomatic="1"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505200"/>
                        <a:ext cx="7086601" cy="31283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r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33400"/>
            <a:ext cx="2878787" cy="3199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2.-The cooling ring (</a:t>
            </a:r>
            <a:r>
              <a:rPr lang="en-US" dirty="0" err="1"/>
              <a:t>Balbekov</a:t>
            </a:r>
            <a:r>
              <a:rPr lang="en-US" dirty="0"/>
              <a:t>, </a:t>
            </a:r>
            <a:r>
              <a:rPr lang="en-US" dirty="0" smtClean="0"/>
              <a:t>Palmer)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6629400" cy="32004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An idealized muon cooling process has been numerically evaluated in 6D by </a:t>
            </a:r>
            <a:r>
              <a:rPr lang="en-US" sz="2400" dirty="0" err="1" smtClean="0"/>
              <a:t>Balbekov</a:t>
            </a:r>
            <a:r>
              <a:rPr lang="en-US" sz="2400" dirty="0" smtClean="0"/>
              <a:t> and by Palmer et al. in a small ring and for p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≈ 200 MeV.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In order to increase the incoming muon acceptance, strong </a:t>
            </a:r>
            <a:r>
              <a:rPr lang="en-US" sz="2400" dirty="0" err="1" smtClean="0"/>
              <a:t>focussing</a:t>
            </a:r>
            <a:r>
              <a:rPr lang="en-US" sz="2400" dirty="0" smtClean="0"/>
              <a:t> is performed with solenoids in alternate directions, rather than with q-poles (RFOFO).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pic>
        <p:nvPicPr>
          <p:cNvPr id="7" name="Picture 6" descr="Byvalu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10000"/>
            <a:ext cx="2827741" cy="26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8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 results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5105400" cy="4933214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 bwMode="auto">
          <a:xfrm>
            <a:off x="3429000" y="5486400"/>
            <a:ext cx="304800" cy="5334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87" y="685800"/>
            <a:ext cx="4903313" cy="4953000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 bwMode="auto">
          <a:xfrm>
            <a:off x="8534400" y="5562600"/>
            <a:ext cx="304800" cy="5334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943600"/>
            <a:ext cx="8831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0" dirty="0" smtClean="0">
                <a:latin typeface="+mn-lt"/>
              </a:rPr>
              <a:t>Many different channels but all with very large backgrounds </a:t>
            </a:r>
            <a:endParaRPr lang="en-GB" sz="2400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259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FOF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273" y="2667000"/>
            <a:ext cx="5121527" cy="4114800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76200" y="2590800"/>
            <a:ext cx="4343400" cy="4006940"/>
            <a:chOff x="26932" y="2362200"/>
            <a:chExt cx="4343400" cy="4006940"/>
          </a:xfrm>
        </p:grpSpPr>
        <p:pic>
          <p:nvPicPr>
            <p:cNvPr id="9" name="Picture 8" descr="6Demittance_palm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2" y="2362200"/>
              <a:ext cx="4343400" cy="40069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09600" y="2438400"/>
              <a:ext cx="35838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0" dirty="0">
                  <a:latin typeface="+mn-lt"/>
                </a:rPr>
                <a:t>GEANT (red line) and ICOOL (blue)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Palmer et al.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9296400" cy="1219200"/>
          </a:xfrm>
        </p:spPr>
        <p:txBody>
          <a:bodyPr/>
          <a:lstStyle/>
          <a:p>
            <a:r>
              <a:rPr lang="en-US" sz="2400" dirty="0" smtClean="0"/>
              <a:t>A first estimate of the expected cooling process is given. This is not an engineering design: for instance injection, extraction, etc. have still to be evaluated.</a:t>
            </a:r>
          </a:p>
          <a:p>
            <a:r>
              <a:rPr lang="en-US" sz="2400" dirty="0" smtClean="0"/>
              <a:t>The so called ”merit factor” in the 6D takes into account the fractional loss of </a:t>
            </a:r>
            <a:r>
              <a:rPr lang="en-US" sz="2400" dirty="0" err="1" smtClean="0"/>
              <a:t>muons</a:t>
            </a:r>
            <a:r>
              <a:rPr lang="en-US" sz="2400" dirty="0" smtClean="0"/>
              <a:t> in the process and due to decays.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324600" y="4495800"/>
            <a:ext cx="1447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pic>
        <p:nvPicPr>
          <p:cNvPr id="6" name="Picture 5" descr="pix5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038600"/>
            <a:ext cx="5149693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3.-PIC, the Parametric Resonance Cooling of </a:t>
            </a:r>
            <a:r>
              <a:rPr lang="en-GB" dirty="0" err="1" smtClean="0"/>
              <a:t>muons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Combining </a:t>
            </a:r>
            <a:r>
              <a:rPr lang="en-GB" sz="2400" dirty="0"/>
              <a:t>ionization cooling with parametric resonances </a:t>
            </a:r>
            <a:r>
              <a:rPr lang="en-GB" sz="2400" dirty="0" smtClean="0"/>
              <a:t>is </a:t>
            </a:r>
            <a:r>
              <a:rPr lang="en-GB" sz="2400" dirty="0"/>
              <a:t>expected to lead to </a:t>
            </a:r>
            <a:r>
              <a:rPr lang="en-GB" sz="2400" dirty="0" err="1"/>
              <a:t>muon</a:t>
            </a:r>
            <a:r>
              <a:rPr lang="en-GB" sz="2400" dirty="0"/>
              <a:t> </a:t>
            </a:r>
            <a:r>
              <a:rPr lang="en-GB" sz="2400" dirty="0" smtClean="0"/>
              <a:t>with </a:t>
            </a:r>
            <a:r>
              <a:rPr lang="en-GB" sz="2400" dirty="0"/>
              <a:t>much smaller </a:t>
            </a:r>
            <a:r>
              <a:rPr lang="en-GB" sz="2400" dirty="0" err="1" smtClean="0"/>
              <a:t>transv</a:t>
            </a:r>
            <a:r>
              <a:rPr lang="en-GB" sz="2400" dirty="0" smtClean="0"/>
              <a:t>. </a:t>
            </a:r>
            <a:r>
              <a:rPr lang="en-GB" sz="2400" dirty="0"/>
              <a:t>sizes</a:t>
            </a:r>
            <a:r>
              <a:rPr lang="en-GB" sz="2400" dirty="0" smtClean="0"/>
              <a:t>.</a:t>
            </a:r>
          </a:p>
          <a:p>
            <a:r>
              <a:rPr lang="en-GB" sz="2400" dirty="0" smtClean="0"/>
              <a:t> A linear </a:t>
            </a:r>
            <a:r>
              <a:rPr lang="en-GB" sz="2400" dirty="0"/>
              <a:t>magnetic transport </a:t>
            </a:r>
            <a:r>
              <a:rPr lang="en-GB" sz="2400" dirty="0" smtClean="0"/>
              <a:t>channel has been designed by </a:t>
            </a:r>
            <a:r>
              <a:rPr lang="en-GB" sz="2400" dirty="0" err="1"/>
              <a:t>Ya.S</a:t>
            </a:r>
            <a:r>
              <a:rPr lang="en-GB" sz="2400" dirty="0"/>
              <a:t>. </a:t>
            </a:r>
            <a:r>
              <a:rPr lang="en-GB" sz="2400" dirty="0" err="1" smtClean="0"/>
              <a:t>Derbenev</a:t>
            </a:r>
            <a:r>
              <a:rPr lang="en-GB" sz="2400" dirty="0" smtClean="0"/>
              <a:t> </a:t>
            </a:r>
            <a:r>
              <a:rPr lang="en-GB" sz="2400" i="1" dirty="0" smtClean="0"/>
              <a:t>et </a:t>
            </a:r>
            <a:r>
              <a:rPr lang="en-GB" sz="2400" i="1" dirty="0" smtClean="0"/>
              <a:t>al</a:t>
            </a:r>
            <a:r>
              <a:rPr lang="en-GB" sz="2400" dirty="0" smtClean="0"/>
              <a:t>,  </a:t>
            </a:r>
            <a:r>
              <a:rPr lang="en-GB" sz="2400" dirty="0"/>
              <a:t>where </a:t>
            </a:r>
            <a:r>
              <a:rPr lang="en-GB" sz="2400" dirty="0">
                <a:solidFill>
                  <a:srgbClr val="FF0000"/>
                </a:solidFill>
              </a:rPr>
              <a:t>a half integer resonance </a:t>
            </a:r>
            <a:r>
              <a:rPr lang="en-GB" sz="2400" dirty="0"/>
              <a:t>is induced such that the normal elliptical motion of particles in </a:t>
            </a:r>
            <a:r>
              <a:rPr lang="en-GB" sz="2400" i="1" dirty="0"/>
              <a:t>x-x' </a:t>
            </a:r>
            <a:r>
              <a:rPr lang="en-GB" sz="2400" dirty="0"/>
              <a:t>phase space becomes </a:t>
            </a:r>
            <a:r>
              <a:rPr lang="en-GB" sz="2400" dirty="0">
                <a:solidFill>
                  <a:srgbClr val="FF0000"/>
                </a:solidFill>
              </a:rPr>
              <a:t>hyperbolic</a:t>
            </a:r>
            <a:r>
              <a:rPr lang="en-GB" sz="2400" dirty="0"/>
              <a:t>, with particles moving to smaller </a:t>
            </a:r>
            <a:r>
              <a:rPr lang="en-GB" sz="2400" i="1" dirty="0"/>
              <a:t>x </a:t>
            </a:r>
            <a:r>
              <a:rPr lang="en-GB" sz="2400" dirty="0"/>
              <a:t>and larger </a:t>
            </a:r>
            <a:r>
              <a:rPr lang="en-GB" sz="2400" i="1" dirty="0"/>
              <a:t>x' </a:t>
            </a:r>
            <a:r>
              <a:rPr lang="en-GB" sz="2400" dirty="0"/>
              <a:t>at the channel focal points. </a:t>
            </a:r>
            <a:endParaRPr lang="en-GB" sz="2400" dirty="0" smtClean="0"/>
          </a:p>
          <a:p>
            <a:r>
              <a:rPr lang="en-GB" sz="2400" dirty="0" smtClean="0"/>
              <a:t>Thin </a:t>
            </a:r>
            <a:r>
              <a:rPr lang="en-GB" sz="2400" dirty="0"/>
              <a:t>absorbers placed at the focal points of the channel then cool the angular divergence </a:t>
            </a:r>
            <a:r>
              <a:rPr lang="en-GB" sz="2400" dirty="0" smtClean="0"/>
              <a:t>by </a:t>
            </a:r>
            <a:r>
              <a:rPr lang="en-GB" sz="2400" dirty="0"/>
              <a:t>the usual ionization </a:t>
            </a:r>
            <a:r>
              <a:rPr lang="en-GB" sz="2400" dirty="0" smtClean="0"/>
              <a:t>cooling.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04800" y="4114800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LEFT ordinary oscillations </a:t>
            </a:r>
            <a:endParaRPr lang="en-GB" sz="2400" i="1" baseline="0" dirty="0" smtClean="0">
              <a:solidFill>
                <a:srgbClr val="FF0000"/>
              </a:solidFill>
              <a:latin typeface="+mn-lt"/>
            </a:endParaRPr>
          </a:p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RIGHT 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hyperbolic 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motion</a:t>
            </a:r>
          </a:p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induced by perturbations 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near an (one half integer) </a:t>
            </a:r>
            <a:r>
              <a:rPr lang="en-GB" sz="2400" i="1" baseline="0" dirty="0" smtClean="0">
                <a:solidFill>
                  <a:srgbClr val="FF0000"/>
                </a:solidFill>
              </a:rPr>
              <a:t>resonance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of 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the </a:t>
            </a:r>
            <a:r>
              <a:rPr lang="en-GB" sz="2400" i="1" baseline="0" dirty="0" err="1" smtClean="0">
                <a:solidFill>
                  <a:srgbClr val="FF0000"/>
                </a:solidFill>
                <a:latin typeface="+mn-lt"/>
              </a:rPr>
              <a:t>betatron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2400" i="1" baseline="0" dirty="0">
                <a:solidFill>
                  <a:srgbClr val="FF0000"/>
                </a:solidFill>
                <a:latin typeface="+mn-lt"/>
              </a:rPr>
              <a:t>frequency.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0" y="4495800"/>
            <a:ext cx="13947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</a:rPr>
              <a:t>x x’ = </a:t>
            </a:r>
            <a:r>
              <a:rPr lang="en-GB" sz="1800" i="1" baseline="0" dirty="0" err="1" smtClean="0">
                <a:solidFill>
                  <a:srgbClr val="FF0000"/>
                </a:solidFill>
              </a:rPr>
              <a:t>const</a:t>
            </a:r>
            <a:endParaRPr lang="en-GB" sz="1800" i="1" baseline="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6519446"/>
            <a:ext cx="431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  <a:latin typeface="+mn-lt"/>
              </a:rPr>
              <a:t>V. S. </a:t>
            </a:r>
            <a:r>
              <a:rPr lang="en-GB" i="1" baseline="0" dirty="0" err="1" smtClean="0">
                <a:solidFill>
                  <a:srgbClr val="FF0000"/>
                </a:solidFill>
                <a:latin typeface="+mn-lt"/>
              </a:rPr>
              <a:t>Morozov</a:t>
            </a:r>
            <a:r>
              <a:rPr lang="en-GB" i="1" baseline="0" dirty="0" smtClean="0">
                <a:solidFill>
                  <a:srgbClr val="FF0000"/>
                </a:solidFill>
                <a:latin typeface="+mn-lt"/>
              </a:rPr>
              <a:t> et al, 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AIP 1507</a:t>
            </a:r>
            <a:r>
              <a:rPr lang="en-US" i="1" baseline="0" dirty="0">
                <a:solidFill>
                  <a:srgbClr val="FF0000"/>
                </a:solidFill>
                <a:latin typeface="+mn-lt"/>
              </a:rPr>
              <a:t>, 843 (2012); </a:t>
            </a:r>
            <a:endParaRPr lang="en-GB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97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7" grpId="0" uiExpand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x5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5791200" cy="1879600"/>
          </a:xfrm>
          <a:prstGeom prst="rect">
            <a:avLst/>
          </a:prstGeom>
        </p:spPr>
      </p:pic>
      <p:pic>
        <p:nvPicPr>
          <p:cNvPr id="6" name="Picture 5" descr="pix5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13318"/>
            <a:ext cx="5359400" cy="1868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Details of PIC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918" y="533400"/>
            <a:ext cx="9753600" cy="1295400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sz="2400" dirty="0"/>
              <a:t>Without damping, the beam dynamics is not stable because the beam envelope grows with every </a:t>
            </a:r>
            <a:r>
              <a:rPr lang="en-GB" sz="2400" dirty="0" smtClean="0"/>
              <a:t>period. Energy </a:t>
            </a:r>
            <a:r>
              <a:rPr lang="en-GB" sz="2400" dirty="0"/>
              <a:t>absorbers at the focal points </a:t>
            </a:r>
            <a:r>
              <a:rPr lang="en-GB" sz="2400" dirty="0" smtClean="0"/>
              <a:t>stabilize </a:t>
            </a:r>
            <a:r>
              <a:rPr lang="en-GB" sz="2400" dirty="0"/>
              <a:t>the beam </a:t>
            </a:r>
            <a:r>
              <a:rPr lang="en-GB" sz="2400" dirty="0" smtClean="0"/>
              <a:t>through </a:t>
            </a:r>
            <a:r>
              <a:rPr lang="en-GB" sz="2400" dirty="0"/>
              <a:t>the </a:t>
            </a:r>
            <a:r>
              <a:rPr lang="en-GB" sz="2400" dirty="0" smtClean="0"/>
              <a:t>ionization cooling.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870" y="1676400"/>
            <a:ext cx="438673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r>
              <a:rPr lang="en-GB" sz="2400" baseline="0" dirty="0" smtClean="0"/>
              <a:t>The </a:t>
            </a:r>
            <a:r>
              <a:rPr lang="en-GB" sz="2400" baseline="0" dirty="0"/>
              <a:t>longitudinal </a:t>
            </a:r>
            <a:r>
              <a:rPr lang="en-GB" sz="2400" baseline="0" dirty="0" err="1"/>
              <a:t>emittance</a:t>
            </a:r>
            <a:r>
              <a:rPr lang="en-GB" sz="2400" baseline="0" dirty="0"/>
              <a:t> is maintained constant </a:t>
            </a:r>
            <a:r>
              <a:rPr lang="en-GB" sz="2400" baseline="0" dirty="0" smtClean="0"/>
              <a:t>tapering </a:t>
            </a:r>
            <a:r>
              <a:rPr lang="en-GB" sz="2400" baseline="0" dirty="0"/>
              <a:t>the absorbers and placing them at points </a:t>
            </a:r>
            <a:r>
              <a:rPr lang="en-GB" sz="2400" baseline="0" dirty="0" smtClean="0"/>
              <a:t>of </a:t>
            </a:r>
            <a:r>
              <a:rPr lang="en-GB" sz="2400" baseline="0" dirty="0"/>
              <a:t>appropriate </a:t>
            </a:r>
            <a:r>
              <a:rPr lang="en-GB" sz="2400" baseline="0" dirty="0" smtClean="0"/>
              <a:t>dispersion</a:t>
            </a:r>
            <a:r>
              <a:rPr lang="en-GB" sz="2400" baseline="0" dirty="0"/>
              <a:t>, vertical </a:t>
            </a:r>
            <a:r>
              <a:rPr lang="en-GB" sz="2400" baseline="0" dirty="0">
                <a:latin typeface="Symbol" charset="2"/>
                <a:cs typeface="Symbol" charset="2"/>
              </a:rPr>
              <a:t>b</a:t>
            </a:r>
            <a:r>
              <a:rPr lang="en-GB" sz="2400" baseline="0" dirty="0"/>
              <a:t> and two horizontal </a:t>
            </a:r>
            <a:r>
              <a:rPr lang="en-GB" sz="2400" baseline="0" dirty="0">
                <a:latin typeface="Symbol" charset="2"/>
                <a:cs typeface="Symbol" charset="2"/>
              </a:rPr>
              <a:t>b</a:t>
            </a:r>
            <a:r>
              <a:rPr lang="en-GB" sz="2400" baseline="0" dirty="0" smtClean="0"/>
              <a:t>. </a:t>
            </a:r>
            <a:endParaRPr lang="en-GB" sz="2400" baseline="0" dirty="0"/>
          </a:p>
          <a:p>
            <a:r>
              <a:rPr lang="en-GB" sz="2400" dirty="0" smtClean="0"/>
              <a:t>.</a:t>
            </a:r>
            <a:r>
              <a:rPr lang="en-GB" sz="2400" dirty="0"/>
              <a:t> </a:t>
            </a:r>
            <a:r>
              <a:rPr lang="en-GB" sz="2400" baseline="0" dirty="0"/>
              <a:t>Comparison of cooling </a:t>
            </a:r>
            <a:r>
              <a:rPr lang="en-GB" sz="2400" baseline="0" dirty="0" smtClean="0"/>
              <a:t>factors </a:t>
            </a:r>
            <a:r>
              <a:rPr lang="en-GB" sz="2400" baseline="0" dirty="0"/>
              <a:t>(ratio of initial to final 6D emittance) with and without the PIC </a:t>
            </a:r>
            <a:r>
              <a:rPr lang="en-GB" sz="2400" baseline="0" dirty="0" smtClean="0"/>
              <a:t>condition vs number of cells: more than </a:t>
            </a:r>
            <a:r>
              <a:rPr lang="en-GB" sz="2400" baseline="0" dirty="0" smtClean="0"/>
              <a:t>10</a:t>
            </a:r>
            <a:r>
              <a:rPr lang="en-GB" sz="2400" baseline="0" dirty="0" smtClean="0">
                <a:sym typeface="Symbol" panose="05050102010706020507" pitchFamily="18" charset="2"/>
              </a:rPr>
              <a:t></a:t>
            </a:r>
            <a:r>
              <a:rPr lang="en-GB" sz="2400" baseline="0" dirty="0" smtClean="0"/>
              <a:t> </a:t>
            </a:r>
            <a:r>
              <a:rPr lang="en-GB" sz="2400" baseline="0" dirty="0" smtClean="0"/>
              <a:t>gain</a:t>
            </a:r>
            <a:endParaRPr lang="en-GB" sz="2400" baseline="0" dirty="0" smtClean="0">
              <a:latin typeface="Symbol" charset="2"/>
              <a:cs typeface="Symbol" charset="2"/>
            </a:endParaRPr>
          </a:p>
        </p:txBody>
      </p:sp>
      <p:pic>
        <p:nvPicPr>
          <p:cNvPr id="8" name="Picture 7" descr="pix57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00400"/>
            <a:ext cx="5486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3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86229"/>
            <a:ext cx="9906000" cy="5638800"/>
          </a:xfrm>
        </p:spPr>
        <p:txBody>
          <a:bodyPr/>
          <a:lstStyle/>
          <a:p>
            <a:pPr marL="342900" lvl="1" indent="-342900">
              <a:lnSpc>
                <a:spcPts val="3080"/>
              </a:lnSpc>
              <a:buFont typeface="Wingdings" charset="2"/>
              <a:buChar char="l"/>
            </a:pPr>
            <a:r>
              <a:rPr lang="en-US" sz="2400" dirty="0" smtClean="0"/>
              <a:t>In order to realize a Higgs Factory at the known energy of 126 </a:t>
            </a:r>
            <a:r>
              <a:rPr lang="en-US" sz="2400" dirty="0" err="1" smtClean="0"/>
              <a:t>GeV</a:t>
            </a:r>
            <a:r>
              <a:rPr lang="en-US" sz="2400" dirty="0" smtClean="0"/>
              <a:t>, an acceleration system is progressively rising the energy of captured </a:t>
            </a:r>
            <a:r>
              <a:rPr lang="en-US" sz="2400" dirty="0" err="1" smtClean="0"/>
              <a:t>muons</a:t>
            </a:r>
            <a:r>
              <a:rPr lang="en-US" sz="2400" dirty="0" smtClean="0"/>
              <a:t> to m</a:t>
            </a:r>
            <a:r>
              <a:rPr lang="en-US" sz="2400" baseline="-25000" dirty="0" smtClean="0"/>
              <a:t>H</a:t>
            </a:r>
            <a:r>
              <a:rPr lang="en-US" sz="2000" dirty="0" smtClean="0"/>
              <a:t>o</a:t>
            </a:r>
            <a:r>
              <a:rPr lang="en-US" sz="2400" dirty="0" smtClean="0"/>
              <a:t>/2</a:t>
            </a:r>
          </a:p>
          <a:p>
            <a:pPr marL="342900" lvl="1" indent="-342900">
              <a:lnSpc>
                <a:spcPts val="3080"/>
              </a:lnSpc>
              <a:buFont typeface="Wingdings" charset="2"/>
              <a:buChar char="l"/>
            </a:pPr>
            <a:r>
              <a:rPr lang="en-US" sz="2400" dirty="0" smtClean="0"/>
              <a:t>Adiabatic longitudinal </a:t>
            </a:r>
            <a:r>
              <a:rPr lang="en-US" sz="2400" dirty="0" err="1" smtClean="0"/>
              <a:t>Liouvillian</a:t>
            </a:r>
            <a:r>
              <a:rPr lang="en-US" sz="2400" dirty="0" smtClean="0"/>
              <a:t> acceleration to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f</a:t>
            </a:r>
            <a:r>
              <a:rPr lang="en-US" sz="2400" dirty="0" smtClean="0"/>
              <a:t>= 62.5 </a:t>
            </a:r>
            <a:r>
              <a:rPr lang="en-US" sz="2400" dirty="0" err="1" smtClean="0"/>
              <a:t>GeV</a:t>
            </a:r>
            <a:r>
              <a:rPr lang="en-US" sz="2400" dirty="0" smtClean="0"/>
              <a:t>/c.</a:t>
            </a:r>
          </a:p>
          <a:p>
            <a:pPr marL="342900" lvl="1" indent="-342900">
              <a:lnSpc>
                <a:spcPts val="3080"/>
              </a:lnSpc>
              <a:buFont typeface="Wingdings" charset="2"/>
              <a:buChar char="l"/>
            </a:pPr>
            <a:r>
              <a:rPr lang="en-US" sz="2400" dirty="0" smtClean="0"/>
              <a:t>Both µ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and µ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are accelerated sequentially in the same LINAC with opposite polarity RF buckets</a:t>
            </a:r>
          </a:p>
          <a:p>
            <a:r>
              <a:rPr lang="en-US" sz="2400" dirty="0" smtClean="0"/>
              <a:t>A recirculating LINAC  and 25 MeV/m with </a:t>
            </a:r>
            <a:r>
              <a:rPr lang="en-US" sz="2400" dirty="0" err="1" smtClean="0"/>
              <a:t>f.i</a:t>
            </a:r>
            <a:r>
              <a:rPr lang="en-US" sz="2400" dirty="0" smtClean="0"/>
              <a:t>. </a:t>
            </a:r>
            <a:r>
              <a:rPr lang="en-US" sz="2400" dirty="0"/>
              <a:t>5 </a:t>
            </a:r>
            <a:r>
              <a:rPr lang="en-US" sz="2400" dirty="0" err="1"/>
              <a:t>GeV</a:t>
            </a:r>
            <a:r>
              <a:rPr lang="en-US" sz="2400" dirty="0"/>
              <a:t> </a:t>
            </a:r>
            <a:r>
              <a:rPr lang="en-US" sz="2400" dirty="0" smtClean="0"/>
              <a:t>energy/step + multiple bi-directional passages </a:t>
            </a:r>
            <a:r>
              <a:rPr lang="en-US" sz="2400" dirty="0"/>
              <a:t>to 63 </a:t>
            </a:r>
            <a:r>
              <a:rPr lang="en-US" sz="2400" dirty="0" err="1"/>
              <a:t>GeV</a:t>
            </a:r>
            <a:r>
              <a:rPr lang="en-US" sz="2400" dirty="0"/>
              <a:t> </a:t>
            </a:r>
            <a:r>
              <a:rPr lang="en-US" sz="2400" dirty="0" smtClean="0"/>
              <a:t>(≈ 200 m long)</a:t>
            </a:r>
          </a:p>
          <a:p>
            <a:r>
              <a:rPr lang="en-US" sz="2400" dirty="0" smtClean="0"/>
              <a:t>A similar layout for the second phase with </a:t>
            </a:r>
            <a:r>
              <a:rPr lang="en-GB" sz="2400" dirty="0"/>
              <a:t>√s </a:t>
            </a:r>
            <a:r>
              <a:rPr lang="en-GB" sz="2400" dirty="0" smtClean="0"/>
              <a:t>≈ </a:t>
            </a:r>
            <a:r>
              <a:rPr lang="en-US" sz="2400" dirty="0" smtClean="0"/>
              <a:t>1 </a:t>
            </a:r>
            <a:r>
              <a:rPr lang="en-US" sz="2400" dirty="0" err="1" smtClean="0"/>
              <a:t>TeV</a:t>
            </a:r>
            <a:r>
              <a:rPr lang="en-US" sz="2400" dirty="0" smtClean="0"/>
              <a:t> will require a recirculating length of 1.6 km, still well within CERN site.</a:t>
            </a:r>
          </a:p>
          <a:p>
            <a:endParaRPr lang="en-US" sz="2400" dirty="0"/>
          </a:p>
        </p:txBody>
      </p:sp>
      <p:pic>
        <p:nvPicPr>
          <p:cNvPr id="8" name="Picture 7" descr="recircul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00293"/>
            <a:ext cx="9210442" cy="1828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533400"/>
          </a:xfrm>
        </p:spPr>
        <p:txBody>
          <a:bodyPr/>
          <a:lstStyle/>
          <a:p>
            <a:r>
              <a:rPr lang="en-GB" dirty="0" smtClean="0"/>
              <a:t>Bunch </a:t>
            </a:r>
            <a:r>
              <a:rPr lang="en-GB" dirty="0"/>
              <a:t>acceleration to 62.5 </a:t>
            </a:r>
            <a:r>
              <a:rPr lang="en-GB" dirty="0" err="1" smtClean="0"/>
              <a:t>GeV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4770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823784" y="6248400"/>
            <a:ext cx="211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  <a:cs typeface="Symbol" charset="2"/>
              </a:rPr>
              <a:t>D.</a:t>
            </a:r>
            <a:r>
              <a:rPr lang="en-US" sz="1800" i="1" baseline="0" dirty="0">
                <a:solidFill>
                  <a:srgbClr val="FF0000"/>
                </a:solidFill>
                <a:latin typeface="+mn-lt"/>
                <a:cs typeface="Symbol" charset="2"/>
              </a:rPr>
              <a:t> </a:t>
            </a:r>
            <a:r>
              <a:rPr lang="en-US" sz="1800" i="1" baseline="0" dirty="0" err="1" smtClean="0">
                <a:solidFill>
                  <a:srgbClr val="FF0000"/>
                </a:solidFill>
                <a:latin typeface="+mn-lt"/>
                <a:cs typeface="Symbol" charset="2"/>
              </a:rPr>
              <a:t>Neuffer</a:t>
            </a:r>
            <a:r>
              <a:rPr lang="en-US" sz="1800" i="1" baseline="0" dirty="0" smtClean="0">
                <a:solidFill>
                  <a:srgbClr val="FF0000"/>
                </a:solidFill>
                <a:latin typeface="+mn-lt"/>
                <a:cs typeface="Symbol" charset="2"/>
              </a:rPr>
              <a:t>, 2013</a:t>
            </a:r>
            <a:endParaRPr lang="en-US" sz="1800" i="1" baseline="0" dirty="0">
              <a:solidFill>
                <a:srgbClr val="FF0000"/>
              </a:solidFill>
              <a:latin typeface="+mn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248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6.-Muons collide </a:t>
            </a:r>
            <a:r>
              <a:rPr lang="en-US" dirty="0"/>
              <a:t>in a storage ring of R ≈ 60 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9296400" cy="838200"/>
          </a:xfrm>
        </p:spPr>
        <p:txBody>
          <a:bodyPr/>
          <a:lstStyle/>
          <a:p>
            <a:pPr indent="-457200">
              <a:lnSpc>
                <a:spcPts val="2880"/>
              </a:lnSpc>
              <a:spcBef>
                <a:spcPts val="0"/>
              </a:spcBef>
            </a:pPr>
            <a:r>
              <a:rPr lang="en-US" sz="2400" dirty="0"/>
              <a:t>Lattice structure </a:t>
            </a:r>
            <a:r>
              <a:rPr lang="en-US" sz="2400" dirty="0" smtClean="0"/>
              <a:t>at </a:t>
            </a:r>
            <a:r>
              <a:rPr lang="en-US" sz="2400" dirty="0"/>
              <a:t>the </a:t>
            </a:r>
            <a:r>
              <a:rPr lang="en-US" sz="2400" dirty="0" smtClean="0"/>
              <a:t>crossing point, including </a:t>
            </a:r>
            <a:r>
              <a:rPr lang="en-US" sz="2400" dirty="0"/>
              <a:t>local chromaticity corrections with </a:t>
            </a:r>
            <a:r>
              <a:rPr lang="en-US" sz="2400" dirty="0" err="1">
                <a:latin typeface="Symbol" charset="2"/>
                <a:cs typeface="Symbol" charset="2"/>
              </a:rPr>
              <a:t>b</a:t>
            </a:r>
            <a:r>
              <a:rPr lang="en-US" sz="2400" baseline="-25000" dirty="0" err="1"/>
              <a:t>x</a:t>
            </a:r>
            <a:r>
              <a:rPr lang="en-US" sz="2400" dirty="0"/>
              <a:t> = </a:t>
            </a:r>
            <a:r>
              <a:rPr lang="en-US" sz="2400" dirty="0">
                <a:latin typeface="Symbol" charset="2"/>
                <a:cs typeface="Symbol" charset="2"/>
              </a:rPr>
              <a:t>b</a:t>
            </a:r>
            <a:r>
              <a:rPr lang="en-US" sz="2400" baseline="-25000" dirty="0"/>
              <a:t>y</a:t>
            </a:r>
            <a:r>
              <a:rPr lang="en-US" sz="2400" dirty="0"/>
              <a:t> = </a:t>
            </a:r>
            <a:r>
              <a:rPr lang="en-US" sz="2400" dirty="0">
                <a:latin typeface="Symbol" charset="2"/>
                <a:cs typeface="Symbol" charset="2"/>
              </a:rPr>
              <a:t>b</a:t>
            </a:r>
            <a:r>
              <a:rPr lang="en-US" sz="2400" dirty="0"/>
              <a:t>* = </a:t>
            </a:r>
            <a:r>
              <a:rPr lang="en-US" sz="2400" dirty="0" smtClean="0"/>
              <a:t>5 cm.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43000" y="1447800"/>
            <a:ext cx="7543800" cy="4955696"/>
            <a:chOff x="1143000" y="1447800"/>
            <a:chExt cx="7543800" cy="4955696"/>
          </a:xfrm>
        </p:grpSpPr>
        <p:pic>
          <p:nvPicPr>
            <p:cNvPr id="6" name="Picture 5" descr="lowbeta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447800"/>
              <a:ext cx="7543800" cy="495569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038600" y="3886200"/>
              <a:ext cx="2954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aseline="0" dirty="0" err="1" smtClean="0">
                  <a:solidFill>
                    <a:srgbClr val="FF0000"/>
                  </a:solidFill>
                  <a:latin typeface="+mn-lt"/>
                </a:rPr>
                <a:t>Ankenbrandt</a:t>
              </a:r>
              <a:r>
                <a:rPr lang="en-US" sz="1800" baseline="0" dirty="0" smtClean="0">
                  <a:solidFill>
                    <a:srgbClr val="FF0000"/>
                  </a:solidFill>
                  <a:latin typeface="+mn-lt"/>
                </a:rPr>
                <a:t> et al. (1999)</a:t>
              </a:r>
              <a:endParaRPr lang="en-US" sz="1800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91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Eatimated</a:t>
            </a:r>
            <a:r>
              <a:rPr lang="en-US" dirty="0" smtClean="0"/>
              <a:t> performance of the H</a:t>
            </a:r>
            <a:r>
              <a:rPr lang="en-US" baseline="30000" dirty="0" smtClean="0"/>
              <a:t>o</a:t>
            </a:r>
            <a:r>
              <a:rPr lang="en-US" dirty="0" smtClean="0"/>
              <a:t>-factory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5181600" cy="5791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Two asymptotically cooled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bunches of opposite signs collide in two low-beta interaction points with</a:t>
            </a:r>
            <a:r>
              <a:rPr lang="en-US" sz="2400" dirty="0" smtClean="0">
                <a:latin typeface="Symbol" charset="2"/>
                <a:cs typeface="Symbol" charset="2"/>
              </a:rPr>
              <a:t> b</a:t>
            </a:r>
            <a:r>
              <a:rPr lang="en-US" sz="2400" dirty="0" smtClean="0"/>
              <a:t>*= 5 cm and a free length of about 10 m, where the two detectors are located</a:t>
            </a:r>
            <a:r>
              <a:rPr lang="en-US" dirty="0" smtClean="0"/>
              <a:t>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bunch transverse </a:t>
            </a:r>
            <a:r>
              <a:rPr lang="en-US" sz="2400" dirty="0" err="1" smtClean="0"/>
              <a:t>rms</a:t>
            </a:r>
            <a:r>
              <a:rPr lang="en-US" sz="2400" dirty="0" smtClean="0"/>
              <a:t> size is 0.05 mm and the </a:t>
            </a:r>
            <a:r>
              <a:rPr lang="en-US" sz="2400" dirty="0" smtClean="0">
                <a:latin typeface="Symbol" charset="2"/>
                <a:cs typeface="Symbol" charset="2"/>
              </a:rPr>
              <a:t>m-m</a:t>
            </a:r>
            <a:r>
              <a:rPr lang="en-US" sz="2400" dirty="0" smtClean="0"/>
              <a:t> tune shift is 0.086.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A luminosity of 5 x 10</a:t>
            </a:r>
            <a:r>
              <a:rPr lang="en-US" sz="2400" baseline="30000" dirty="0" smtClean="0"/>
              <a:t>32 </a:t>
            </a:r>
            <a:r>
              <a:rPr lang="en-US" sz="2400" dirty="0" smtClean="0"/>
              <a:t>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is achieved with 1 x10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/bunch.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SM Higgs rate is ≈ 44’000 </a:t>
            </a:r>
            <a:r>
              <a:rPr lang="en-US" sz="2400" dirty="0" err="1" smtClean="0"/>
              <a:t>ev</a:t>
            </a:r>
            <a:r>
              <a:rPr lang="en-US" sz="2400" dirty="0" smtClean="0"/>
              <a:t>/year in each detector.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An arrangement with at least two detector positions is </a:t>
            </a:r>
            <a:r>
              <a:rPr lang="en-US" sz="2400" dirty="0" err="1" smtClean="0"/>
              <a:t>reccomended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862358"/>
              </p:ext>
            </p:extLst>
          </p:nvPr>
        </p:nvGraphicFramePr>
        <p:xfrm>
          <a:off x="5223448" y="762000"/>
          <a:ext cx="9711752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4" name="Document" r:id="rId4" imgW="5410200" imgH="3098800" progId="Word.Document.12">
                  <p:embed/>
                </p:oleObj>
              </mc:Choice>
              <mc:Fallback>
                <p:oleObj name="Document" r:id="rId4" imgW="5410200" imgH="3098800" progId="Word.Document.12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3448" y="762000"/>
                        <a:ext cx="9711752" cy="556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084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67200"/>
            <a:ext cx="661760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27" y="2646233"/>
            <a:ext cx="3512773" cy="10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Determining the muon energies with extreme precision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27432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Electron energy in the lab given by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3048000"/>
            <a:ext cx="990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l"/>
            </a:pPr>
            <a:endParaRPr lang="en-US" sz="2400" kern="0" baseline="0" dirty="0" smtClean="0">
              <a:latin typeface="+mn-lt"/>
              <a:ea typeface="ＭＳ Ｐゴシック" charset="-128"/>
              <a:sym typeface="Wingdings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sym typeface="Wingdings" pitchFamily="2" charset="2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685800"/>
            <a:ext cx="975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lang="en-GB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The extremely narrow Higgs width is unprecedented </a:t>
            </a: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l"/>
            </a:pPr>
            <a:r>
              <a:rPr lang="en-GB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At each pulse, the energy of the </a:t>
            </a:r>
            <a:r>
              <a:rPr lang="en-GB" sz="2400" kern="0" baseline="0" dirty="0" err="1" smtClean="0">
                <a:latin typeface="+mn-lt"/>
                <a:ea typeface="ＭＳ Ｐゴシック" charset="-128"/>
                <a:cs typeface="ＭＳ Ｐゴシック" charset="-128"/>
              </a:rPr>
              <a:t>muons</a:t>
            </a:r>
            <a:r>
              <a:rPr lang="en-GB" sz="24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 has to be determined with an accuracy of the order of </a:t>
            </a:r>
            <a:r>
              <a:rPr lang="en-GB" sz="2400" kern="0" baseline="0" dirty="0" err="1" smtClean="0">
                <a:latin typeface="Symbol" charset="2"/>
                <a:ea typeface="ＭＳ Ｐゴシック" charset="-128"/>
                <a:cs typeface="Symbol" charset="2"/>
              </a:rPr>
              <a:t>s</a:t>
            </a:r>
            <a:r>
              <a:rPr lang="en-GB" sz="2400" kern="0" dirty="0" err="1" smtClean="0">
                <a:ea typeface="ＭＳ Ｐゴシック" charset="-128"/>
                <a:cs typeface="ＭＳ Ｐゴシック" charset="-128"/>
              </a:rPr>
              <a:t>E</a:t>
            </a:r>
            <a:r>
              <a:rPr lang="en-GB" sz="2400" kern="0" baseline="0" dirty="0" smtClean="0">
                <a:ea typeface="ＭＳ Ｐゴシック" charset="-128"/>
                <a:cs typeface="ＭＳ Ｐゴシック" charset="-128"/>
              </a:rPr>
              <a:t>/E ≈ 3 </a:t>
            </a:r>
            <a:r>
              <a:rPr lang="en-GB" sz="2400" kern="0" baseline="0" dirty="0" err="1" smtClean="0">
                <a:ea typeface="ＭＳ Ｐゴシック" charset="-128"/>
                <a:cs typeface="ＭＳ Ｐゴシック" charset="-128"/>
              </a:rPr>
              <a:t>x</a:t>
            </a:r>
            <a:r>
              <a:rPr lang="en-GB" sz="2400" kern="0" baseline="0" dirty="0" smtClean="0">
                <a:ea typeface="ＭＳ Ｐゴシック" charset="-128"/>
                <a:cs typeface="ＭＳ Ｐゴシック" charset="-128"/>
              </a:rPr>
              <a:t> 10</a:t>
            </a:r>
            <a:r>
              <a:rPr lang="en-GB" sz="2400" kern="0" baseline="30000" dirty="0" smtClean="0">
                <a:ea typeface="ＭＳ Ｐゴシック" charset="-128"/>
                <a:cs typeface="ＭＳ Ｐゴシック" charset="-128"/>
              </a:rPr>
              <a:t>-5</a:t>
            </a:r>
            <a:r>
              <a:rPr lang="en-GB" sz="2400" kern="0" baseline="0" dirty="0" smtClean="0">
                <a:ea typeface="ＭＳ Ｐゴシック" charset="-128"/>
                <a:cs typeface="ＭＳ Ｐゴシック" charset="-128"/>
              </a:rPr>
              <a:t>.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l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 method has been described by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Raja and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Tollestrup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in 1998.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Electron energy polarized from µ decay;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≈~25%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 10%.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5029200"/>
            <a:ext cx="9601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The electron-rate is extremely high (≈ 10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5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ev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/pulse)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pitchFamily="2" charset="2"/>
              </a:rPr>
              <a:t>Since frequencies can be measured very precisely,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E(t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) and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δ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 can be measured to a few hundred keV at each pulse</a:t>
            </a:r>
            <a:r>
              <a:rPr lang="en-US" sz="2400" dirty="0" smtClean="0"/>
              <a:t> </a:t>
            </a:r>
            <a:endParaRPr lang="en-GB" sz="2400" kern="0" baseline="0" dirty="0"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charset="2"/>
              <a:buChar char="Ø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sym typeface="Wingdings" pitchFamily="2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124200"/>
            <a:ext cx="9906000" cy="2057400"/>
          </a:xfrm>
        </p:spPr>
        <p:txBody>
          <a:bodyPr/>
          <a:lstStyle/>
          <a:p>
            <a:pPr lvl="1"/>
            <a:r>
              <a:rPr lang="en-US" sz="2400" dirty="0" smtClean="0"/>
              <a:t>Polarization </a:t>
            </a:r>
            <a:r>
              <a:rPr lang="en-US" sz="2400" dirty="0" err="1" smtClean="0"/>
              <a:t>precess</a:t>
            </a:r>
            <a:r>
              <a:rPr lang="en-US" sz="2400" dirty="0" smtClean="0"/>
              <a:t> each turn is </a:t>
            </a:r>
            <a:r>
              <a:rPr lang="en-US" sz="2400" dirty="0" err="1" smtClean="0">
                <a:latin typeface="Symbol" charset="2"/>
                <a:cs typeface="Symbol" charset="2"/>
              </a:rPr>
              <a:t>w</a:t>
            </a:r>
            <a:r>
              <a:rPr lang="en-US" sz="2400" dirty="0" smtClean="0">
                <a:latin typeface="Symbol" charset="2"/>
                <a:cs typeface="Symbol" charset="2"/>
              </a:rPr>
              <a:t> = g(</a:t>
            </a:r>
            <a:r>
              <a:rPr lang="en-US" sz="2400" dirty="0" smtClean="0">
                <a:cs typeface="Symbol" charset="2"/>
              </a:rPr>
              <a:t>g</a:t>
            </a:r>
            <a:r>
              <a:rPr lang="en-US" sz="2400" dirty="0" smtClean="0">
                <a:latin typeface="Symbol" charset="2"/>
                <a:cs typeface="Symbol" charset="2"/>
              </a:rPr>
              <a:t>-2)/2 </a:t>
            </a:r>
            <a:r>
              <a:rPr lang="en-US" sz="2400" dirty="0" err="1" smtClean="0">
                <a:cs typeface="Symbol" charset="2"/>
              </a:rPr>
              <a:t>x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2p</a:t>
            </a:r>
          </a:p>
          <a:p>
            <a:pPr lvl="1"/>
            <a:r>
              <a:rPr lang="en-US" sz="2400" dirty="0" smtClean="0"/>
              <a:t>the total energy </a:t>
            </a:r>
            <a:r>
              <a:rPr lang="en-US" sz="2400" dirty="0" err="1" smtClean="0"/>
              <a:t>E(t</a:t>
            </a:r>
            <a:r>
              <a:rPr lang="en-US" sz="2400" dirty="0" smtClean="0"/>
              <a:t>) due to the decay electrons observed during turn </a:t>
            </a:r>
            <a:r>
              <a:rPr lang="en-US" sz="2400" dirty="0" err="1" smtClean="0"/>
              <a:t>t</a:t>
            </a:r>
            <a:r>
              <a:rPr lang="en-US" sz="2400" dirty="0" smtClean="0"/>
              <a:t> in the </a:t>
            </a:r>
            <a:r>
              <a:rPr lang="en-US" sz="2400" dirty="0" err="1" smtClean="0"/>
              <a:t>e.m</a:t>
            </a:r>
            <a:r>
              <a:rPr lang="en-US" sz="2400" dirty="0" smtClean="0"/>
              <a:t>. calorimeter will have the expression</a:t>
            </a:r>
          </a:p>
          <a:p>
            <a:pPr lvl="1"/>
            <a:endParaRPr lang="en-US" sz="2800" dirty="0" smtClean="0">
              <a:latin typeface="Symbol" charset="2"/>
              <a:cs typeface="Symbol" charset="2"/>
            </a:endParaRPr>
          </a:p>
          <a:p>
            <a:pPr lvl="1"/>
            <a:endParaRPr lang="en-US" sz="2800" dirty="0" smtClean="0">
              <a:latin typeface="Symbol" charset="2"/>
              <a:cs typeface="Symbol" charset="2"/>
            </a:endParaRPr>
          </a:p>
          <a:p>
            <a:pPr lvl="1"/>
            <a:endParaRPr lang="en-US" sz="2800" dirty="0" smtClean="0"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6324600"/>
            <a:ext cx="570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baseline="0" dirty="0">
                <a:solidFill>
                  <a:srgbClr val="FF0000"/>
                </a:solidFill>
                <a:latin typeface="+mn-lt"/>
              </a:rPr>
              <a:t>Raja and Tollestrup (1998) Phys. Rev. D 58 013005 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 bldLvl="2"/>
      <p:bldP spid="13" grpId="0" build="p" bldLvl="2"/>
      <p:bldP spid="3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260373" y="3810000"/>
            <a:ext cx="6737373" cy="2362200"/>
            <a:chOff x="-260373" y="3810000"/>
            <a:chExt cx="6737373" cy="2362200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60373" y="3810000"/>
              <a:ext cx="6737373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447800" y="3810000"/>
              <a:ext cx="3983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aseline="0" dirty="0" smtClean="0">
                  <a:solidFill>
                    <a:srgbClr val="FF0000"/>
                  </a:solidFill>
                  <a:latin typeface="+mn-lt"/>
                </a:rPr>
                <a:t>Full distribution of decay electrons</a:t>
              </a:r>
              <a:endParaRPr lang="en-GB" sz="1800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6400" y="6214646"/>
            <a:ext cx="7111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P = 0.26 is assumed with a fractional fluctuation of 0.5 </a:t>
            </a:r>
            <a:r>
              <a:rPr lang="en-US" i="1" baseline="0" dirty="0" err="1" smtClean="0">
                <a:solidFill>
                  <a:srgbClr val="FF0000"/>
                </a:solidFill>
                <a:latin typeface="+mn-lt"/>
              </a:rPr>
              <a:t>x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 10</a:t>
            </a:r>
            <a:r>
              <a:rPr lang="en-US" i="1" baseline="30000" dirty="0" smtClean="0">
                <a:solidFill>
                  <a:srgbClr val="FF0000"/>
                </a:solidFill>
                <a:latin typeface="+mn-lt"/>
              </a:rPr>
              <a:t>-2</a:t>
            </a:r>
            <a:r>
              <a:rPr lang="en-US" i="1" baseline="0" dirty="0" smtClean="0">
                <a:solidFill>
                  <a:srgbClr val="FF0000"/>
                </a:solidFill>
                <a:latin typeface="+mn-lt"/>
              </a:rPr>
              <a:t> per point</a:t>
            </a:r>
            <a:endParaRPr lang="en-GB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muon decay spectrometer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9601200" cy="1447800"/>
          </a:xfrm>
        </p:spPr>
        <p:txBody>
          <a:bodyPr/>
          <a:lstStyle/>
          <a:p>
            <a:pPr marL="342900" lvl="2" indent="-342900">
              <a:buClr>
                <a:srgbClr val="FF0000"/>
              </a:buClr>
              <a:buFont typeface="Wingdings" charset="2"/>
              <a:buChar char="l"/>
            </a:pPr>
            <a:r>
              <a:rPr lang="en-US" sz="2400" dirty="0" smtClean="0">
                <a:latin typeface="+mn-lt"/>
                <a:sym typeface="Wingdings" pitchFamily="2" charset="2"/>
              </a:rPr>
              <a:t>Electron rate is observed with a transverse B field of 4 T.</a:t>
            </a:r>
          </a:p>
          <a:p>
            <a:r>
              <a:rPr lang="en-US" sz="2400" dirty="0" smtClean="0"/>
              <a:t> Simulated data and the fitted function at integer values of the turn number for 50 turns for 60 </a:t>
            </a:r>
            <a:r>
              <a:rPr lang="en-US" sz="2400" dirty="0" err="1" smtClean="0"/>
              <a:t>GeV</a:t>
            </a:r>
            <a:r>
              <a:rPr lang="en-US" sz="2400" dirty="0" smtClean="0"/>
              <a:t>/ </a:t>
            </a:r>
            <a:r>
              <a:rPr lang="en-US" sz="2400" dirty="0" err="1" smtClean="0"/>
              <a:t>c</a:t>
            </a:r>
            <a:r>
              <a:rPr lang="en-US" sz="2400" dirty="0" smtClean="0"/>
              <a:t> and 70 </a:t>
            </a:r>
            <a:r>
              <a:rPr lang="en-US" sz="2400" dirty="0" err="1" smtClean="0"/>
              <a:t>GeV/c</a:t>
            </a:r>
            <a:r>
              <a:rPr lang="en-US" sz="2400" dirty="0" smtClean="0"/>
              <a:t> µ’</a:t>
            </a:r>
            <a:r>
              <a:rPr lang="en-US" sz="2400" dirty="0" err="1" smtClean="0"/>
              <a:t>s</a:t>
            </a:r>
            <a:r>
              <a:rPr lang="en-US" sz="2400" dirty="0" smtClean="0"/>
              <a:t>.</a:t>
            </a:r>
            <a:endParaRPr lang="en-GB" sz="2400" dirty="0" smtClean="0"/>
          </a:p>
          <a:p>
            <a:endParaRPr lang="en-US" sz="2400" dirty="0" smtClean="0">
              <a:latin typeface="+mn-lt"/>
              <a:sym typeface="Wingdings" pitchFamily="2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5800" y="65532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848600" y="64770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47</a:t>
            </a:fld>
            <a:endParaRPr lang="en-GB" dirty="0"/>
          </a:p>
        </p:txBody>
      </p:sp>
      <p:pic>
        <p:nvPicPr>
          <p:cNvPr id="10" name="Picture 9" descr="pix10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905000"/>
            <a:ext cx="4445176" cy="422584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04800" y="2103854"/>
            <a:ext cx="4901132" cy="1553746"/>
            <a:chOff x="4999591" y="4453354"/>
            <a:chExt cx="4901132" cy="1553746"/>
          </a:xfrm>
        </p:grpSpPr>
        <p:pic>
          <p:nvPicPr>
            <p:cNvPr id="12" name="Picture 11" descr="pix68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9591" y="4495800"/>
              <a:ext cx="4901132" cy="1511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80591" y="4453354"/>
              <a:ext cx="2373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aseline="0" dirty="0" err="1" smtClean="0">
                  <a:solidFill>
                    <a:srgbClr val="FF0000"/>
                  </a:solidFill>
                  <a:latin typeface="+mn-lt"/>
                </a:rPr>
                <a:t>Muon</a:t>
              </a:r>
              <a:r>
                <a:rPr lang="en-GB" sz="1800" baseline="0" dirty="0" smtClean="0">
                  <a:solidFill>
                    <a:srgbClr val="FF0000"/>
                  </a:solidFill>
                  <a:latin typeface="+mn-lt"/>
                </a:rPr>
                <a:t> spectrometer</a:t>
              </a:r>
              <a:endParaRPr lang="en-GB" sz="1800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124200" y="5334000"/>
            <a:ext cx="2133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x4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45" y="2444920"/>
            <a:ext cx="6658055" cy="4260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 the location of the Higgs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9677400" cy="3200400"/>
          </a:xfrm>
        </p:spPr>
        <p:txBody>
          <a:bodyPr/>
          <a:lstStyle/>
          <a:p>
            <a:r>
              <a:rPr lang="en-GB" sz="2400" dirty="0" smtClean="0"/>
              <a:t>Presently the Higgs mass is known to some 600 MeV.  It will </a:t>
            </a:r>
            <a:r>
              <a:rPr lang="en-GB" sz="2400" dirty="0"/>
              <a:t>be known </a:t>
            </a:r>
            <a:r>
              <a:rPr lang="en-GB" sz="2400" dirty="0" smtClean="0"/>
              <a:t>to ≈ </a:t>
            </a:r>
            <a:r>
              <a:rPr lang="en-GB" sz="2400" dirty="0"/>
              <a:t>100 MeV from the </a:t>
            </a:r>
            <a:r>
              <a:rPr lang="en-GB" sz="2400" dirty="0" smtClean="0"/>
              <a:t>LHC with 300 fb</a:t>
            </a:r>
            <a:r>
              <a:rPr lang="en-GB" sz="2400" baseline="30000" dirty="0" smtClean="0"/>
              <a:t>-1</a:t>
            </a:r>
            <a:r>
              <a:rPr lang="en-GB" sz="2400" dirty="0" smtClean="0"/>
              <a:t> . </a:t>
            </a:r>
            <a:r>
              <a:rPr lang="en-GB" sz="2400" dirty="0"/>
              <a:t>But at a </a:t>
            </a:r>
            <a:r>
              <a:rPr lang="en-GB" sz="2400" dirty="0" err="1"/>
              <a:t>muon</a:t>
            </a:r>
            <a:r>
              <a:rPr lang="en-GB" sz="2400" dirty="0"/>
              <a:t> </a:t>
            </a:r>
            <a:r>
              <a:rPr lang="en-GB" sz="2400" dirty="0" smtClean="0"/>
              <a:t>collider we </a:t>
            </a:r>
            <a:r>
              <a:rPr lang="en-GB" sz="2400" dirty="0"/>
              <a:t>need </a:t>
            </a:r>
            <a:r>
              <a:rPr lang="en-GB" sz="2400" dirty="0" smtClean="0"/>
              <a:t>to find M</a:t>
            </a:r>
            <a:r>
              <a:rPr lang="en-GB" sz="2400" baseline="-25000" dirty="0" smtClean="0"/>
              <a:t>H</a:t>
            </a:r>
            <a:r>
              <a:rPr lang="en-GB" sz="2400" dirty="0" smtClean="0"/>
              <a:t> </a:t>
            </a:r>
            <a:r>
              <a:rPr lang="en-GB" sz="2400" dirty="0"/>
              <a:t>to ~4 </a:t>
            </a:r>
            <a:r>
              <a:rPr lang="en-GB" sz="2400" dirty="0" smtClean="0"/>
              <a:t>MeV and </a:t>
            </a:r>
            <a:r>
              <a:rPr lang="en-GB" sz="2400" dirty="0"/>
              <a:t>then </a:t>
            </a:r>
            <a:r>
              <a:rPr lang="en-GB" sz="2400" dirty="0" smtClean="0"/>
              <a:t>select the resonance location</a:t>
            </a:r>
            <a:r>
              <a:rPr lang="en-GB" dirty="0" smtClean="0"/>
              <a:t>.</a:t>
            </a:r>
          </a:p>
          <a:p>
            <a:r>
              <a:rPr lang="en-GB" sz="2400" dirty="0"/>
              <a:t>Finding the Higgs requires </a:t>
            </a:r>
            <a:r>
              <a:rPr lang="en-GB" sz="2400" dirty="0" smtClean="0"/>
              <a:t>a few </a:t>
            </a:r>
            <a:r>
              <a:rPr lang="en-GB" sz="2400" dirty="0"/>
              <a:t>months running </a:t>
            </a:r>
            <a:r>
              <a:rPr lang="en-GB" sz="2400" dirty="0" smtClean="0"/>
              <a:t>at </a:t>
            </a:r>
            <a:r>
              <a:rPr lang="ro-RO" sz="2400" dirty="0" smtClean="0"/>
              <a:t>1.7 x </a:t>
            </a:r>
            <a:r>
              <a:rPr lang="ro-RO" sz="2400" dirty="0"/>
              <a:t>10</a:t>
            </a:r>
            <a:r>
              <a:rPr lang="ro-RO" sz="2400" baseline="30000" dirty="0"/>
              <a:t>31</a:t>
            </a:r>
            <a:r>
              <a:rPr lang="ro-RO" sz="2400" dirty="0"/>
              <a:t> </a:t>
            </a:r>
            <a:r>
              <a:rPr lang="ro-RO" sz="2400" dirty="0" smtClean="0"/>
              <a:t>luminosity.</a:t>
            </a:r>
            <a:endParaRPr lang="en-GB" sz="2400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67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related backgrounds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775071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9296400" cy="1981200"/>
          </a:xfrm>
        </p:spPr>
        <p:txBody>
          <a:bodyPr/>
          <a:lstStyle/>
          <a:p>
            <a:r>
              <a:rPr lang="en-GB" sz="2400" dirty="0" smtClean="0"/>
              <a:t>A major problem is caused by </a:t>
            </a:r>
            <a:r>
              <a:rPr lang="en-GB" sz="2400" dirty="0" err="1" smtClean="0"/>
              <a:t>muon</a:t>
            </a:r>
            <a:r>
              <a:rPr lang="en-GB" sz="2400" dirty="0" smtClean="0"/>
              <a:t> decays, namely electrons from µ decay inside the detector with ≈ 2x10</a:t>
            </a:r>
            <a:r>
              <a:rPr lang="en-GB" sz="2400" baseline="30000" dirty="0" smtClean="0"/>
              <a:t>3</a:t>
            </a:r>
            <a:r>
              <a:rPr lang="en-GB" sz="2400" dirty="0" smtClean="0"/>
              <a:t> e/meter/ns, however collimated within an average angle of 10</a:t>
            </a:r>
            <a:r>
              <a:rPr lang="en-GB" sz="2400" baseline="30000" dirty="0" smtClean="0"/>
              <a:t>-3</a:t>
            </a:r>
            <a:r>
              <a:rPr lang="en-GB" sz="2400" dirty="0" smtClean="0"/>
              <a:t> rad.</a:t>
            </a:r>
          </a:p>
          <a:p>
            <a:r>
              <a:rPr lang="en-GB" sz="2400" dirty="0" smtClean="0"/>
              <a:t>A superb collimation is required with the help of absorbers in front of the detector’s straight sections.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400487" y="3990610"/>
            <a:ext cx="3676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i="1" baseline="0" dirty="0">
                <a:solidFill>
                  <a:srgbClr val="FF0000"/>
                </a:solidFill>
                <a:latin typeface="+mn-lt"/>
              </a:rPr>
              <a:t>Drozhdin, Mokhov et al</a:t>
            </a:r>
            <a:r>
              <a:rPr lang="en-US" sz="2400" i="1" baseline="0" dirty="0" smtClean="0">
                <a:solidFill>
                  <a:srgbClr val="FF0000"/>
                </a:solidFill>
                <a:latin typeface="+mn-lt"/>
              </a:rPr>
              <a:t>.</a:t>
            </a:r>
            <a:endParaRPr lang="en-US" sz="24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910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width according to the Standard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1" y="685800"/>
            <a:ext cx="4317849" cy="5257800"/>
          </a:xfrm>
        </p:spPr>
        <p:txBody>
          <a:bodyPr/>
          <a:lstStyle/>
          <a:p>
            <a:pPr>
              <a:lnSpc>
                <a:spcPts val="3080"/>
              </a:lnSpc>
            </a:pPr>
            <a:r>
              <a:rPr lang="en-US" sz="2400" dirty="0" smtClean="0"/>
              <a:t>Like in the case of the </a:t>
            </a:r>
            <a:r>
              <a:rPr lang="en-US" sz="2400" dirty="0" smtClean="0"/>
              <a:t>Z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, </a:t>
            </a:r>
            <a:r>
              <a:rPr lang="en-US" sz="2400" dirty="0" smtClean="0"/>
              <a:t>the determination of the </a:t>
            </a:r>
            <a:r>
              <a:rPr lang="en-US" sz="2400" dirty="0" smtClean="0"/>
              <a:t>H</a:t>
            </a:r>
            <a:r>
              <a:rPr lang="en-US" sz="2400" baseline="30000" dirty="0" smtClean="0"/>
              <a:t>0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width will be crucial in the determination of the nature of the particle and the underlying theory</a:t>
            </a:r>
          </a:p>
          <a:p>
            <a:pPr>
              <a:lnSpc>
                <a:spcPts val="3080"/>
              </a:lnSpc>
            </a:pPr>
            <a:r>
              <a:rPr lang="en-US" sz="2400" dirty="0" smtClean="0"/>
              <a:t> Cross section is shown here, convoluted with a Gaussian beam distribution. </a:t>
            </a:r>
          </a:p>
          <a:p>
            <a:pPr>
              <a:lnSpc>
                <a:spcPts val="3080"/>
              </a:lnSpc>
            </a:pPr>
            <a:r>
              <a:rPr lang="en-US" sz="2400" dirty="0" smtClean="0"/>
              <a:t>Signal is not affected only if the </a:t>
            </a:r>
            <a:r>
              <a:rPr lang="en-US" sz="2400" dirty="0" err="1" smtClean="0"/>
              <a:t>rms</a:t>
            </a:r>
            <a:r>
              <a:rPr lang="en-US" sz="2400" dirty="0" smtClean="0"/>
              <a:t> beam energy width is ≤ a few </a:t>
            </a:r>
            <a:r>
              <a:rPr lang="en-US" sz="2400" dirty="0" err="1" smtClean="0"/>
              <a:t>MeV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9" name="Picture 8" descr="smearedB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98949"/>
            <a:ext cx="5680316" cy="5673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6096000"/>
            <a:ext cx="7402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4.5 MeV </a:t>
            </a:r>
            <a:r>
              <a:rPr lang="en-GB" sz="1800" i="1" baseline="0" dirty="0" err="1" smtClean="0">
                <a:solidFill>
                  <a:srgbClr val="FF0000"/>
                </a:solidFill>
                <a:latin typeface="+mn-lt"/>
              </a:rPr>
              <a:t>wdth:A</a:t>
            </a:r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 very demanding resolution R ≈ 0.003% is required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126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muon</a:t>
            </a:r>
            <a:r>
              <a:rPr lang="en-GB" dirty="0" smtClean="0"/>
              <a:t> Higgs collider: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753600" cy="5791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GB" sz="2400" b="1" dirty="0" smtClean="0"/>
              <a:t>Advantages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Large </a:t>
            </a:r>
            <a:r>
              <a:rPr lang="en-US" sz="2400" dirty="0">
                <a:solidFill>
                  <a:prstClr val="black"/>
                </a:solidFill>
              </a:rPr>
              <a:t>cross section </a:t>
            </a:r>
            <a:r>
              <a:rPr lang="el-GR" sz="2400" dirty="0">
                <a:solidFill>
                  <a:prstClr val="black"/>
                </a:solidFill>
              </a:rPr>
              <a:t>σ</a:t>
            </a:r>
            <a:r>
              <a:rPr lang="en-US" sz="2400" dirty="0">
                <a:solidFill>
                  <a:prstClr val="black"/>
                </a:solidFill>
              </a:rPr>
              <a:t> (</a:t>
            </a:r>
            <a:r>
              <a:rPr lang="el-GR" sz="2400" i="1" dirty="0">
                <a:solidFill>
                  <a:prstClr val="black"/>
                </a:solidFill>
                <a:cs typeface="Times New Roman"/>
              </a:rPr>
              <a:t>μ</a:t>
            </a:r>
            <a:r>
              <a:rPr lang="en-US" sz="2400" i="1" baseline="30000" dirty="0">
                <a:solidFill>
                  <a:prstClr val="black"/>
                </a:solidFill>
                <a:cs typeface="Times New Roman"/>
              </a:rPr>
              <a:t>+</a:t>
            </a:r>
            <a:r>
              <a:rPr lang="el-GR" sz="2400" i="1" dirty="0">
                <a:solidFill>
                  <a:prstClr val="black"/>
                </a:solidFill>
                <a:cs typeface="Times New Roman"/>
              </a:rPr>
              <a:t>μ</a:t>
            </a:r>
            <a:r>
              <a:rPr lang="en-US" sz="2400" i="1" baseline="30000" dirty="0">
                <a:solidFill>
                  <a:prstClr val="black"/>
                </a:solidFill>
                <a:cs typeface="Times New Roman"/>
              </a:rPr>
              <a:t>- </a:t>
            </a:r>
            <a:r>
              <a:rPr lang="el-GR" sz="2400" i="1" dirty="0">
                <a:solidFill>
                  <a:prstClr val="black"/>
                </a:solidFill>
                <a:cs typeface="Times New Roman"/>
              </a:rPr>
              <a:t>→</a:t>
            </a:r>
            <a:r>
              <a:rPr lang="en-US" sz="2400" i="1" dirty="0">
                <a:solidFill>
                  <a:prstClr val="black"/>
                </a:solidFill>
                <a:cs typeface="Times New Roman"/>
              </a:rPr>
              <a:t> h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) = 41 </a:t>
            </a:r>
            <a:r>
              <a:rPr lang="en-US" sz="2400" dirty="0" err="1">
                <a:solidFill>
                  <a:prstClr val="black"/>
                </a:solidFill>
                <a:cs typeface="Times New Roman"/>
              </a:rPr>
              <a:t>pb</a:t>
            </a:r>
            <a:r>
              <a:rPr lang="en-US" sz="2400" i="1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in s-channel </a:t>
            </a:r>
            <a:r>
              <a:rPr lang="en-US" sz="2400" dirty="0" smtClean="0">
                <a:solidFill>
                  <a:prstClr val="black"/>
                </a:solidFill>
                <a:cs typeface="Times New Roman"/>
              </a:rPr>
              <a:t>resonance, compared 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to </a:t>
            </a:r>
            <a:r>
              <a:rPr lang="en-US" sz="2400" dirty="0" err="1">
                <a:solidFill>
                  <a:prstClr val="black"/>
                </a:solidFill>
                <a:cs typeface="Times New Roman"/>
              </a:rPr>
              <a:t>e</a:t>
            </a:r>
            <a:r>
              <a:rPr lang="en-US" sz="2400" baseline="30000" dirty="0" err="1">
                <a:solidFill>
                  <a:prstClr val="black"/>
                </a:solidFill>
                <a:cs typeface="Times New Roman"/>
              </a:rPr>
              <a:t>+</a:t>
            </a:r>
            <a:r>
              <a:rPr lang="en-US" sz="2400" dirty="0" err="1">
                <a:solidFill>
                  <a:prstClr val="black"/>
                </a:solidFill>
                <a:cs typeface="Times New Roman"/>
              </a:rPr>
              <a:t>e</a:t>
            </a:r>
            <a:r>
              <a:rPr lang="en-US" sz="2400" baseline="30000" dirty="0">
                <a:solidFill>
                  <a:prstClr val="black"/>
                </a:solidFill>
                <a:cs typeface="Times New Roman"/>
              </a:rPr>
              <a:t>- </a:t>
            </a:r>
            <a:r>
              <a:rPr lang="el-GR" sz="2400" i="1" dirty="0">
                <a:solidFill>
                  <a:prstClr val="black"/>
                </a:solidFill>
                <a:cs typeface="Times New Roman"/>
              </a:rPr>
              <a:t>→ 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ZH </a:t>
            </a:r>
            <a:r>
              <a:rPr lang="en-US" sz="2400" dirty="0" smtClean="0">
                <a:solidFill>
                  <a:prstClr val="black"/>
                </a:solidFill>
                <a:cs typeface="Times New Roman"/>
              </a:rPr>
              <a:t>with </a:t>
            </a:r>
            <a:r>
              <a:rPr lang="en-US" sz="2400" dirty="0">
                <a:solidFill>
                  <a:prstClr val="black"/>
                </a:solidFill>
                <a:cs typeface="Times New Roman"/>
              </a:rPr>
              <a:t>0.2 </a:t>
            </a:r>
            <a:r>
              <a:rPr lang="en-US" sz="2400" dirty="0" err="1" smtClean="0">
                <a:solidFill>
                  <a:prstClr val="black"/>
                </a:solidFill>
                <a:cs typeface="Times New Roman"/>
              </a:rPr>
              <a:t>pb</a:t>
            </a:r>
            <a:r>
              <a:rPr lang="en-US" sz="2400" dirty="0" smtClean="0">
                <a:solidFill>
                  <a:prstClr val="black"/>
                </a:solidFill>
                <a:cs typeface="Times New Roman"/>
              </a:rPr>
              <a:t> at 250 </a:t>
            </a:r>
            <a:r>
              <a:rPr lang="en-US" sz="2400" dirty="0" err="1" smtClean="0">
                <a:solidFill>
                  <a:prstClr val="black"/>
                </a:solidFill>
                <a:cs typeface="Times New Roman"/>
              </a:rPr>
              <a:t>GeV</a:t>
            </a:r>
            <a:r>
              <a:rPr lang="en-US" sz="2400" dirty="0" smtClean="0">
                <a:solidFill>
                  <a:prstClr val="black"/>
                </a:solidFill>
                <a:cs typeface="Times New Roman"/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</a:rPr>
              <a:t>Small size footprint: it may fit in the CERN </a:t>
            </a:r>
            <a:r>
              <a:rPr lang="en-US" sz="2400" dirty="0" smtClean="0">
                <a:solidFill>
                  <a:prstClr val="black"/>
                </a:solidFill>
              </a:rPr>
              <a:t>site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</a:rPr>
              <a:t>Cost so far unknown but far smaller than the ILC. 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</a:rPr>
              <a:t> No synchrotron radiation </a:t>
            </a:r>
            <a:r>
              <a:rPr lang="en-US" sz="2400" dirty="0" smtClean="0">
                <a:solidFill>
                  <a:prstClr val="black"/>
                </a:solidFill>
              </a:rPr>
              <a:t>and </a:t>
            </a:r>
            <a:r>
              <a:rPr lang="en-US" sz="2400" dirty="0" err="1">
                <a:solidFill>
                  <a:prstClr val="black"/>
                </a:solidFill>
              </a:rPr>
              <a:t>beamstrahlung</a:t>
            </a:r>
            <a:r>
              <a:rPr lang="en-US" sz="2400" dirty="0">
                <a:solidFill>
                  <a:prstClr val="black"/>
                </a:solidFill>
              </a:rPr>
              <a:t>  problems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Precise measurements of line </a:t>
            </a:r>
            <a:r>
              <a:rPr lang="en-US" sz="2400" dirty="0">
                <a:solidFill>
                  <a:prstClr val="black"/>
                </a:solidFill>
              </a:rPr>
              <a:t>shape and total decay width </a:t>
            </a:r>
            <a:r>
              <a:rPr lang="en-US" sz="2400" dirty="0">
                <a:solidFill>
                  <a:prstClr val="black"/>
                </a:solidFill>
                <a:sym typeface="Symbol"/>
              </a:rPr>
              <a:t>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fr-CH" sz="2400" dirty="0">
                <a:solidFill>
                  <a:prstClr val="black"/>
                </a:solidFill>
                <a:sym typeface="Symbol"/>
              </a:rPr>
              <a:t>Exquisite </a:t>
            </a:r>
            <a:r>
              <a:rPr lang="fr-CH" sz="2400" dirty="0" smtClean="0">
                <a:solidFill>
                  <a:prstClr val="black"/>
                </a:solidFill>
                <a:sym typeface="Symbol"/>
              </a:rPr>
              <a:t>measurements of all channels and tests of SM. </a:t>
            </a:r>
            <a:endParaRPr lang="fr-CH" sz="2400" dirty="0">
              <a:solidFill>
                <a:prstClr val="black"/>
              </a:solidFill>
              <a:sym typeface="Symbol"/>
            </a:endParaRP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fr-CH" sz="2400" dirty="0" smtClean="0">
                <a:solidFill>
                  <a:prstClr val="black"/>
                </a:solidFill>
                <a:sym typeface="Symbol"/>
              </a:rPr>
              <a:t>A low </a:t>
            </a:r>
            <a:r>
              <a:rPr lang="fr-CH" sz="2400" dirty="0" err="1" smtClean="0">
                <a:solidFill>
                  <a:prstClr val="black"/>
                </a:solidFill>
                <a:sym typeface="Symbol"/>
              </a:rPr>
              <a:t>cost</a:t>
            </a:r>
            <a:r>
              <a:rPr lang="fr-CH" sz="24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sym typeface="Symbol"/>
              </a:rPr>
              <a:t>demonstration </a:t>
            </a:r>
            <a:r>
              <a:rPr lang="en-US" sz="2400" dirty="0" smtClean="0">
                <a:solidFill>
                  <a:prstClr val="black"/>
                </a:solidFill>
                <a:sym typeface="Symbol"/>
              </a:rPr>
              <a:t>of muon cooling can be done first.</a:t>
            </a:r>
          </a:p>
          <a:p>
            <a:pPr>
              <a:lnSpc>
                <a:spcPts val="2680"/>
              </a:lnSpc>
              <a:buFont typeface="Wingdings" charset="2"/>
              <a:buChar char="u"/>
              <a:defRPr/>
            </a:pPr>
            <a:r>
              <a:rPr lang="en-GB" sz="2400" b="1" dirty="0" err="1" smtClean="0"/>
              <a:t>Challanges</a:t>
            </a:r>
            <a:endParaRPr lang="en-GB" sz="2400" b="1" dirty="0"/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Muon 2D </a:t>
            </a:r>
            <a:r>
              <a:rPr lang="en-US" sz="2400" dirty="0">
                <a:solidFill>
                  <a:prstClr val="black"/>
                </a:solidFill>
              </a:rPr>
              <a:t>and </a:t>
            </a:r>
            <a:r>
              <a:rPr lang="en-US" sz="2400" dirty="0" smtClean="0">
                <a:solidFill>
                  <a:prstClr val="black"/>
                </a:solidFill>
              </a:rPr>
              <a:t>3D </a:t>
            </a:r>
            <a:r>
              <a:rPr lang="en-US" sz="2400" dirty="0">
                <a:solidFill>
                  <a:prstClr val="black"/>
                </a:solidFill>
              </a:rPr>
              <a:t>cooling </a:t>
            </a:r>
            <a:r>
              <a:rPr lang="en-US" sz="2400" dirty="0" smtClean="0">
                <a:solidFill>
                  <a:prstClr val="black"/>
                </a:solidFill>
              </a:rPr>
              <a:t>needs </a:t>
            </a:r>
            <a:r>
              <a:rPr lang="en-US" sz="2400" dirty="0">
                <a:solidFill>
                  <a:prstClr val="black"/>
                </a:solidFill>
              </a:rPr>
              <a:t>to be demonstrated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</a:rPr>
              <a:t>Need </a:t>
            </a:r>
            <a:r>
              <a:rPr lang="en-US" sz="2400" dirty="0" smtClean="0">
                <a:solidFill>
                  <a:prstClr val="black"/>
                </a:solidFill>
              </a:rPr>
              <a:t>ultimately very small </a:t>
            </a:r>
            <a:r>
              <a:rPr lang="en-US" sz="2400" dirty="0" err="1">
                <a:solidFill>
                  <a:prstClr val="black"/>
                </a:solidFill>
              </a:rPr>
              <a:t>c.o.m</a:t>
            </a:r>
            <a:r>
              <a:rPr lang="en-US" sz="2400" dirty="0">
                <a:solidFill>
                  <a:prstClr val="black"/>
                </a:solidFill>
              </a:rPr>
              <a:t> energy spread (0.003%) 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Backgrounds </a:t>
            </a:r>
            <a:r>
              <a:rPr lang="en-US" sz="2400" dirty="0">
                <a:solidFill>
                  <a:prstClr val="black"/>
                </a:solidFill>
              </a:rPr>
              <a:t>from constant muon decay</a:t>
            </a:r>
          </a:p>
          <a:p>
            <a:pPr lvl="1">
              <a:lnSpc>
                <a:spcPts val="268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</a:rPr>
              <a:t>Significant R&amp;D required towards end-to-end design </a:t>
            </a:r>
          </a:p>
          <a:p>
            <a:pPr marL="0" indent="0">
              <a:buNone/>
            </a:pPr>
            <a:endParaRPr lang="en-GB" sz="2000" dirty="0"/>
          </a:p>
          <a:p>
            <a:pPr>
              <a:buFont typeface="Wingdings" pitchFamily="2" charset="2"/>
              <a:buChar char="Ø"/>
              <a:defRPr/>
            </a:pPr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23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 step: the realization of the Initial Cooling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9601200" cy="55626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Physics requirements and the studies already undertaken with muon cooling suggest that a next step, prior to but adequate for a specific physics programme </a:t>
            </a:r>
            <a:r>
              <a:rPr lang="en-US" sz="2400" i="1" dirty="0" smtClean="0">
                <a:solidFill>
                  <a:srgbClr val="FF0000"/>
                </a:solidFill>
              </a:rPr>
              <a:t>could be the practical realization of an appropriate cooling ring demonstrator.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Indicatively this corresponds to the realization of unconventional </a:t>
            </a:r>
            <a:r>
              <a:rPr lang="en-US" sz="2400" i="1" dirty="0" smtClean="0">
                <a:solidFill>
                  <a:srgbClr val="FF0000"/>
                </a:solidFill>
              </a:rPr>
              <a:t>small ring of 20 to 40 meters circumference</a:t>
            </a:r>
            <a:r>
              <a:rPr lang="en-US" sz="2400" dirty="0" smtClean="0"/>
              <a:t> in order to achieve the theoretically expected longitudinal and transverse emittances of asymptotically cooled muons.</a:t>
            </a:r>
          </a:p>
          <a:p>
            <a:pPr>
              <a:lnSpc>
                <a:spcPts val="2680"/>
              </a:lnSpc>
            </a:pPr>
            <a:r>
              <a:rPr lang="en-US" sz="2400" dirty="0"/>
              <a:t>The injection of muons</a:t>
            </a:r>
            <a:r>
              <a:rPr lang="en-US" sz="2400" dirty="0" smtClean="0"/>
              <a:t> from </a:t>
            </a:r>
            <a:r>
              <a:rPr lang="en-US" sz="2400" dirty="0"/>
              <a:t>pion decays could be </a:t>
            </a:r>
            <a:r>
              <a:rPr lang="en-US" sz="2400" dirty="0" smtClean="0"/>
              <a:t>coming from </a:t>
            </a:r>
            <a:r>
              <a:rPr lang="en-US" sz="2400" dirty="0"/>
              <a:t>some existing </a:t>
            </a:r>
            <a:r>
              <a:rPr lang="en-US" sz="2400" dirty="0" smtClean="0"/>
              <a:t>accelerator at a reasonable intensity.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goal is to proof experimentally the full 3D cooling.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other facilities, namely (1) the pion/muon production, (2) the final, high intensity cooling system (3) the subsequent muon acceleration and (4) the accumulation in a storage ring could be constructed later and only after the success of the initial cooling experiment has been confirmed at a low cost.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Early description of the cooling  experiment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72385"/>
            <a:ext cx="9512713" cy="5791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A cooling ring is preferable to an open structure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In </a:t>
            </a:r>
            <a:r>
              <a:rPr lang="en-US" sz="2400" dirty="0"/>
              <a:t>order to introduce a first major reduction in the transverse and longitudinal </a:t>
            </a:r>
            <a:r>
              <a:rPr lang="en-US" sz="2400" dirty="0" err="1"/>
              <a:t>emittances</a:t>
            </a:r>
            <a:r>
              <a:rPr lang="en-US" sz="2400" dirty="0"/>
              <a:t>:</a:t>
            </a:r>
          </a:p>
          <a:p>
            <a:pPr lvl="1">
              <a:lnSpc>
                <a:spcPts val="2680"/>
              </a:lnSpc>
            </a:pPr>
            <a:r>
              <a:rPr lang="en-US" sz="2400" dirty="0"/>
              <a:t>solenoids instead of </a:t>
            </a:r>
            <a:r>
              <a:rPr lang="en-US" sz="2400" dirty="0" err="1"/>
              <a:t>quadrupoles</a:t>
            </a:r>
            <a:r>
              <a:rPr lang="en-US" sz="2400" dirty="0"/>
              <a:t> have a wider acceptance</a:t>
            </a:r>
          </a:p>
          <a:p>
            <a:pPr lvl="1">
              <a:lnSpc>
                <a:spcPts val="2680"/>
              </a:lnSpc>
            </a:pPr>
            <a:r>
              <a:rPr lang="en-US" sz="2400" dirty="0"/>
              <a:t> with a few turns, only integer resonances are harmful</a:t>
            </a:r>
          </a:p>
          <a:p>
            <a:pPr lvl="1">
              <a:lnSpc>
                <a:spcPts val="2680"/>
              </a:lnSpc>
            </a:pPr>
            <a:r>
              <a:rPr lang="en-US" sz="2400" dirty="0"/>
              <a:t>As a first cooler, the ionization absorber does not have to be made with LH</a:t>
            </a:r>
            <a:r>
              <a:rPr lang="en-US" sz="2400" baseline="-25000" dirty="0"/>
              <a:t>2</a:t>
            </a:r>
            <a:r>
              <a:rPr lang="en-US" sz="2400" dirty="0"/>
              <a:t>: other solid materials (</a:t>
            </a:r>
            <a:r>
              <a:rPr lang="en-US" sz="2400" dirty="0" err="1"/>
              <a:t>LiH</a:t>
            </a:r>
            <a:r>
              <a:rPr lang="en-US" sz="2400" dirty="0"/>
              <a:t>) may be used.</a:t>
            </a:r>
          </a:p>
          <a:p>
            <a:pPr lvl="1">
              <a:lnSpc>
                <a:spcPts val="2680"/>
              </a:lnSpc>
            </a:pPr>
            <a:r>
              <a:rPr lang="en-GB" sz="2400" dirty="0"/>
              <a:t> Wedge shaped absorbers in order to ensure </a:t>
            </a:r>
            <a:r>
              <a:rPr lang="en-US" sz="2400" dirty="0"/>
              <a:t>the Robinson’s law on sum of damping decrements</a:t>
            </a:r>
            <a:r>
              <a:rPr lang="en-US" sz="2400" dirty="0" smtClean="0"/>
              <a:t>.</a:t>
            </a:r>
            <a:endParaRPr lang="en-GB" sz="2400" dirty="0" smtClean="0"/>
          </a:p>
          <a:p>
            <a:r>
              <a:rPr lang="en-GB" sz="2400" dirty="0"/>
              <a:t>The initial </a:t>
            </a:r>
            <a:r>
              <a:rPr lang="en-GB" sz="2400" dirty="0" smtClean="0"/>
              <a:t>pion beam </a:t>
            </a:r>
            <a:r>
              <a:rPr lang="en-GB" sz="2400" dirty="0"/>
              <a:t>is produced by a short (≈1-2 ns) proton bunch. </a:t>
            </a:r>
            <a:r>
              <a:rPr lang="en-GB" sz="2400" dirty="0" err="1" smtClean="0"/>
              <a:t>Pions</a:t>
            </a:r>
            <a:r>
              <a:rPr lang="en-GB" sz="2400" dirty="0" smtClean="0"/>
              <a:t> decay into a appropriate </a:t>
            </a:r>
            <a:r>
              <a:rPr lang="en-GB" sz="2400" dirty="0" err="1" smtClean="0"/>
              <a:t>muon</a:t>
            </a:r>
            <a:r>
              <a:rPr lang="en-GB" sz="2400" dirty="0" smtClean="0"/>
              <a:t> beam which is injected in the </a:t>
            </a:r>
            <a:r>
              <a:rPr lang="en-GB" sz="2400" dirty="0"/>
              <a:t>ring. The beam line is used to select the </a:t>
            </a:r>
            <a:r>
              <a:rPr lang="en-GB" sz="2400" dirty="0" err="1"/>
              <a:t>muon</a:t>
            </a:r>
            <a:r>
              <a:rPr lang="en-GB" sz="2400" dirty="0"/>
              <a:t> beam with an suitable divergence and with adequate </a:t>
            </a:r>
            <a:r>
              <a:rPr lang="en-GB" sz="2400" dirty="0" err="1"/>
              <a:t>dp</a:t>
            </a:r>
            <a:r>
              <a:rPr lang="en-GB" sz="2400" dirty="0"/>
              <a:t>/p. </a:t>
            </a:r>
            <a:endParaRPr lang="en-GB" sz="2400" dirty="0" smtClean="0"/>
          </a:p>
          <a:p>
            <a:r>
              <a:rPr lang="en-GB" sz="2400" dirty="0" smtClean="0"/>
              <a:t>The </a:t>
            </a:r>
            <a:r>
              <a:rPr lang="en-GB" sz="2400" dirty="0"/>
              <a:t>present description is based on the CERN-PS although another accelerator (FNAL booster, </a:t>
            </a:r>
            <a:r>
              <a:rPr lang="en-GB" sz="2400" dirty="0" smtClean="0"/>
              <a:t>SIN, </a:t>
            </a:r>
            <a:r>
              <a:rPr lang="en-GB" sz="2400" i="1" dirty="0"/>
              <a:t>etc</a:t>
            </a:r>
            <a:r>
              <a:rPr lang="en-GB" sz="2400" dirty="0" smtClean="0"/>
              <a:t>.) </a:t>
            </a:r>
            <a:r>
              <a:rPr lang="en-GB" sz="2400" dirty="0"/>
              <a:t>might be used. </a:t>
            </a:r>
            <a:endParaRPr lang="en-GB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51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beam injection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8" y="609600"/>
            <a:ext cx="9717741" cy="3505200"/>
          </a:xfrm>
        </p:spPr>
        <p:txBody>
          <a:bodyPr/>
          <a:lstStyle/>
          <a:p>
            <a:r>
              <a:rPr lang="en-GB" sz="2400" dirty="0" smtClean="0"/>
              <a:t>The </a:t>
            </a:r>
            <a:r>
              <a:rPr lang="en-GB" sz="2400" dirty="0"/>
              <a:t>method of </a:t>
            </a:r>
            <a:r>
              <a:rPr lang="en-GB" sz="2400" dirty="0" err="1"/>
              <a:t>muon</a:t>
            </a:r>
            <a:r>
              <a:rPr lang="en-GB" sz="2400" dirty="0"/>
              <a:t> injection closely follows the well known g-2 </a:t>
            </a:r>
            <a:r>
              <a:rPr lang="en-GB" sz="2400" dirty="0" smtClean="0"/>
              <a:t>experiments </a:t>
            </a:r>
            <a:r>
              <a:rPr lang="en-GB" sz="2400" dirty="0"/>
              <a:t>at CERN, BNL and FNAL, although at </a:t>
            </a:r>
            <a:r>
              <a:rPr lang="en-GB" sz="2400" dirty="0" smtClean="0"/>
              <a:t>a </a:t>
            </a:r>
            <a:r>
              <a:rPr lang="en-GB" sz="2400" dirty="0"/>
              <a:t>much lower </a:t>
            </a:r>
            <a:r>
              <a:rPr lang="en-GB" sz="2400" dirty="0" err="1"/>
              <a:t>muon</a:t>
            </a:r>
            <a:r>
              <a:rPr lang="en-GB" sz="2400" dirty="0"/>
              <a:t> </a:t>
            </a:r>
            <a:r>
              <a:rPr lang="en-GB" sz="2400" dirty="0" smtClean="0"/>
              <a:t>momentum. </a:t>
            </a:r>
            <a:r>
              <a:rPr lang="en-GB" sz="2400" dirty="0"/>
              <a:t>An appropriate inflector </a:t>
            </a:r>
            <a:r>
              <a:rPr lang="en-GB" sz="2400" dirty="0" smtClean="0"/>
              <a:t>has been used </a:t>
            </a:r>
            <a:r>
              <a:rPr lang="en-GB" sz="2400" dirty="0"/>
              <a:t>in order inject the muon beam into the ring. </a:t>
            </a:r>
            <a:endParaRPr lang="en-GB" sz="2400" dirty="0" smtClean="0"/>
          </a:p>
          <a:p>
            <a:r>
              <a:rPr lang="en-GB" sz="2400" dirty="0"/>
              <a:t>The optimally stored momentum selected is ≈ 250 MeV/c and the </a:t>
            </a:r>
            <a:r>
              <a:rPr lang="en-GB" sz="2400" dirty="0" smtClean="0"/>
              <a:t>injected </a:t>
            </a:r>
            <a:r>
              <a:rPr lang="en-GB" sz="2400" dirty="0"/>
              <a:t>momentum spread may be of </a:t>
            </a:r>
            <a:r>
              <a:rPr lang="en-GB" sz="2400" dirty="0" smtClean="0"/>
              <a:t>order </a:t>
            </a:r>
            <a:r>
              <a:rPr lang="en-GB" sz="2400" dirty="0"/>
              <a:t>of few % </a:t>
            </a:r>
            <a:r>
              <a:rPr lang="en-GB" sz="2400" dirty="0" err="1"/>
              <a:t>r.m.s</a:t>
            </a:r>
            <a:r>
              <a:rPr lang="en-GB" sz="2400" dirty="0"/>
              <a:t>.</a:t>
            </a:r>
          </a:p>
          <a:p>
            <a:r>
              <a:rPr lang="en-GB" sz="2400" dirty="0"/>
              <a:t>Alternatively the spontaneous </a:t>
            </a:r>
            <a:r>
              <a:rPr lang="en-GB" sz="2400" dirty="0">
                <a:latin typeface="Symbol" charset="2"/>
                <a:cs typeface="Symbol" charset="2"/>
              </a:rPr>
              <a:t>p</a:t>
            </a:r>
            <a:r>
              <a:rPr lang="en-GB" sz="2400" dirty="0"/>
              <a:t>/</a:t>
            </a:r>
            <a:r>
              <a:rPr lang="en-GB" sz="2400" dirty="0">
                <a:latin typeface="Symbol" charset="2"/>
                <a:cs typeface="Symbol" charset="2"/>
              </a:rPr>
              <a:t>m</a:t>
            </a:r>
            <a:r>
              <a:rPr lang="en-GB" sz="2400" dirty="0"/>
              <a:t> backward decays of a pion beam traversing the ring straight section could be used to capture backward decaying </a:t>
            </a:r>
            <a:r>
              <a:rPr lang="en-GB" sz="2400" dirty="0" err="1" smtClean="0"/>
              <a:t>muons</a:t>
            </a:r>
            <a:r>
              <a:rPr lang="en-GB" sz="2400" dirty="0" smtClean="0"/>
              <a:t> without the need of a kicker. </a:t>
            </a: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  <p:pic>
        <p:nvPicPr>
          <p:cNvPr id="7" name="Picture 6" descr="pix10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91000"/>
            <a:ext cx="57150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5200" y="4876800"/>
            <a:ext cx="2276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Example of the inflector of the </a:t>
            </a:r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    g - 2 </a:t>
            </a:r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experiment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30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081574"/>
              </p:ext>
            </p:extLst>
          </p:nvPr>
        </p:nvGraphicFramePr>
        <p:xfrm>
          <a:off x="19424" y="2743200"/>
          <a:ext cx="8275831" cy="384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ocument" r:id="rId3" imgW="5410200" imgH="2514600" progId="Word.Document.12">
                  <p:embed/>
                </p:oleObj>
              </mc:Choice>
              <mc:Fallback>
                <p:oleObj name="Document" r:id="rId3" imgW="5410200" imgH="2514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24" y="2743200"/>
                        <a:ext cx="8275831" cy="3846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examples: The </a:t>
            </a:r>
            <a:r>
              <a:rPr lang="en-GB" dirty="0"/>
              <a:t>RFOFO Ionization </a:t>
            </a:r>
            <a:r>
              <a:rPr lang="en-GB" dirty="0" smtClean="0"/>
              <a:t>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5334000" cy="1981200"/>
          </a:xfrm>
        </p:spPr>
        <p:txBody>
          <a:bodyPr/>
          <a:lstStyle/>
          <a:p>
            <a:r>
              <a:rPr lang="en-GB" sz="2400" dirty="0" smtClean="0"/>
              <a:t>The design by Palmer </a:t>
            </a:r>
            <a:r>
              <a:rPr lang="en-GB" sz="2400" i="1" dirty="0" smtClean="0"/>
              <a:t>et al</a:t>
            </a:r>
            <a:r>
              <a:rPr lang="en-GB" sz="2400" dirty="0" smtClean="0"/>
              <a:t>. is based on solenoids tilted in order to ensure also bending. The </a:t>
            </a:r>
            <a:r>
              <a:rPr lang="en-GB" sz="2400" dirty="0" smtClean="0"/>
              <a:t>H</a:t>
            </a:r>
            <a:r>
              <a:rPr lang="en-GB" sz="2400" baseline="-25000" dirty="0" smtClean="0"/>
              <a:t>                                               </a:t>
            </a:r>
            <a:r>
              <a:rPr lang="en-GB" sz="2400" dirty="0" smtClean="0"/>
              <a:t> </a:t>
            </a:r>
            <a:r>
              <a:rPr lang="en-GB" sz="2400" dirty="0" smtClean="0"/>
              <a:t>absorbers are wedge shaped to ensure longitudinal cooling.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76200" y="23622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i="1" baseline="0" dirty="0">
                <a:solidFill>
                  <a:srgbClr val="FF0000"/>
                </a:solidFill>
                <a:latin typeface="+mn-lt"/>
              </a:rPr>
              <a:t>arXiv:physics/0504098 </a:t>
            </a:r>
            <a:r>
              <a:rPr lang="hu-HU" sz="1800" i="1" baseline="0" dirty="0" smtClean="0">
                <a:solidFill>
                  <a:srgbClr val="FF0000"/>
                </a:solidFill>
                <a:latin typeface="+mn-lt"/>
              </a:rPr>
              <a:t>v1	14 </a:t>
            </a:r>
            <a:r>
              <a:rPr lang="hu-HU" sz="1800" i="1" baseline="0" dirty="0">
                <a:solidFill>
                  <a:srgbClr val="FF0000"/>
                </a:solidFill>
                <a:latin typeface="+mn-lt"/>
              </a:rPr>
              <a:t>Apr 2005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7" descr="pix108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4576394"/>
            <a:ext cx="4711700" cy="2434006"/>
          </a:xfrm>
          <a:prstGeom prst="rect">
            <a:avLst/>
          </a:prstGeom>
        </p:spPr>
      </p:pic>
      <p:pic>
        <p:nvPicPr>
          <p:cNvPr id="9" name="Picture 8" descr="pix109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09600"/>
            <a:ext cx="3735888" cy="3797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0" y="6031468"/>
            <a:ext cx="181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</a:rPr>
              <a:t>Pulsed inflector</a:t>
            </a:r>
            <a:endParaRPr lang="en-GB" sz="1800" i="1" baseline="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54</a:t>
            </a:fld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5638800" y="533400"/>
            <a:ext cx="4026951" cy="685800"/>
            <a:chOff x="5638800" y="533400"/>
            <a:chExt cx="4026951" cy="685800"/>
          </a:xfrm>
        </p:grpSpPr>
        <p:cxnSp>
          <p:nvCxnSpPr>
            <p:cNvPr id="12" name="Straight Connector 11"/>
            <p:cNvCxnSpPr/>
            <p:nvPr/>
          </p:nvCxnSpPr>
          <p:spPr bwMode="auto">
            <a:xfrm flipH="1" flipV="1">
              <a:off x="5807636" y="533400"/>
              <a:ext cx="1828800" cy="6858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>
                  <a:alpha val="41000"/>
                </a:schemeClr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>
              <a:off x="7620000" y="533400"/>
              <a:ext cx="1828800" cy="6858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>
                  <a:alpha val="41000"/>
                </a:schemeClr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 rot="1260000">
              <a:off x="5638800" y="671706"/>
              <a:ext cx="1265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0" dirty="0" smtClean="0">
                  <a:solidFill>
                    <a:srgbClr val="FF0000"/>
                  </a:solidFill>
                  <a:latin typeface="+mn-lt"/>
                </a:rPr>
                <a:t>Injection</a:t>
              </a:r>
              <a:endParaRPr lang="en-GB" sz="1800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0100000">
              <a:off x="8248464" y="663184"/>
              <a:ext cx="1417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0" dirty="0" smtClean="0">
                  <a:solidFill>
                    <a:srgbClr val="FF0000"/>
                  </a:solidFill>
                  <a:latin typeface="+mn-lt"/>
                </a:rPr>
                <a:t>Extraction</a:t>
              </a:r>
              <a:endParaRPr lang="en-GB" sz="18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943600" y="4334470"/>
            <a:ext cx="38807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Two separate, 180* apart injection and extraction pulsed inflectors may be preferable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841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x10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7200"/>
            <a:ext cx="3733800" cy="198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/>
              <a:t>solenoid-dipole ring cooler for a </a:t>
            </a:r>
            <a:r>
              <a:rPr lang="en-GB" dirty="0" err="1"/>
              <a:t>muon</a:t>
            </a:r>
            <a:r>
              <a:rPr lang="en-GB" dirty="0"/>
              <a:t> collider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2" y="533400"/>
            <a:ext cx="6294718" cy="2362200"/>
          </a:xfrm>
        </p:spPr>
        <p:txBody>
          <a:bodyPr/>
          <a:lstStyle/>
          <a:p>
            <a:r>
              <a:rPr lang="en-US" sz="2400" dirty="0" smtClean="0"/>
              <a:t>Another exemplificative cooing ring is the one of </a:t>
            </a:r>
            <a:r>
              <a:rPr lang="en-US" sz="2400" dirty="0" err="1"/>
              <a:t>Garren</a:t>
            </a:r>
            <a:r>
              <a:rPr lang="en-US" sz="2400" dirty="0"/>
              <a:t> et al. (NIM, </a:t>
            </a:r>
            <a:r>
              <a:rPr lang="en-GB" sz="2400" dirty="0"/>
              <a:t>A 654 (2011) 40–</a:t>
            </a:r>
            <a:r>
              <a:rPr lang="en-GB" sz="2400" dirty="0" smtClean="0"/>
              <a:t>44</a:t>
            </a:r>
            <a:r>
              <a:rPr lang="en-US" sz="2400" dirty="0" smtClean="0"/>
              <a:t>).</a:t>
            </a:r>
          </a:p>
          <a:p>
            <a:r>
              <a:rPr lang="en-US" sz="2400" dirty="0"/>
              <a:t>Injection/extraction kickers are used in a straight section; a superconducting flux pipe is used for the injected beam.</a:t>
            </a:r>
          </a:p>
          <a:p>
            <a:endParaRPr lang="en-US" sz="2400" dirty="0"/>
          </a:p>
          <a:p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  <p:pic>
        <p:nvPicPr>
          <p:cNvPr id="6" name="Picture 5" descr="pix10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6561734" cy="3505200"/>
          </a:xfrm>
          <a:prstGeom prst="rect">
            <a:avLst/>
          </a:prstGeom>
        </p:spPr>
      </p:pic>
      <p:pic>
        <p:nvPicPr>
          <p:cNvPr id="9" name="Picture 8" descr="pix10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2144896"/>
            <a:ext cx="3048000" cy="43194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0" y="2895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Racetrack ring 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5029200"/>
            <a:ext cx="183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aseline="0" dirty="0" smtClean="0">
                <a:solidFill>
                  <a:srgbClr val="FF0000"/>
                </a:solidFill>
                <a:latin typeface="+mn-lt"/>
              </a:rPr>
              <a:t>Four</a:t>
            </a:r>
            <a:r>
              <a:rPr lang="en-GB" sz="1800" baseline="0" dirty="0">
                <a:solidFill>
                  <a:srgbClr val="FF0000"/>
                </a:solidFill>
                <a:latin typeface="+mn-lt"/>
              </a:rPr>
              <a:t>-sided ring </a:t>
            </a:r>
          </a:p>
        </p:txBody>
      </p:sp>
    </p:spTree>
    <p:extLst>
      <p:ext uri="{BB962C8B-B14F-4D97-AF65-F5344CB8AC3E}">
        <p14:creationId xmlns:p14="http://schemas.microsoft.com/office/powerpoint/2010/main" val="775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x10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46" y="533400"/>
            <a:ext cx="5329754" cy="4114800"/>
          </a:xfrm>
          <a:prstGeom prst="rect">
            <a:avLst/>
          </a:prstGeom>
        </p:spPr>
      </p:pic>
      <p:pic>
        <p:nvPicPr>
          <p:cNvPr id="10" name="Picture 9" descr="garren_quadra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8" y="4419600"/>
            <a:ext cx="9780652" cy="167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achromatic cooling 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56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4800600" cy="3962400"/>
          </a:xfrm>
        </p:spPr>
        <p:txBody>
          <a:bodyPr/>
          <a:lstStyle/>
          <a:p>
            <a:r>
              <a:rPr lang="en-US" sz="2400" dirty="0" smtClean="0"/>
              <a:t>Arcs </a:t>
            </a:r>
            <a:r>
              <a:rPr lang="en-US" sz="2400" dirty="0"/>
              <a:t>are </a:t>
            </a:r>
            <a:r>
              <a:rPr lang="en-US" sz="2400" dirty="0" smtClean="0"/>
              <a:t>achromatic both </a:t>
            </a:r>
            <a:r>
              <a:rPr lang="en-US" sz="2400" dirty="0"/>
              <a:t>horizontally and vertically. </a:t>
            </a:r>
            <a:r>
              <a:rPr lang="en-US" sz="2400" dirty="0" smtClean="0"/>
              <a:t>The </a:t>
            </a:r>
            <a:r>
              <a:rPr lang="en-US" sz="2400" dirty="0"/>
              <a:t>dispersion </a:t>
            </a:r>
            <a:r>
              <a:rPr lang="en-US" sz="2400" dirty="0" smtClean="0"/>
              <a:t>is zero </a:t>
            </a:r>
            <a:r>
              <a:rPr lang="en-US" sz="2400" dirty="0"/>
              <a:t>in the straight sections between the </a:t>
            </a:r>
            <a:r>
              <a:rPr lang="en-US" sz="2400" dirty="0" smtClean="0"/>
              <a:t>arcs.</a:t>
            </a:r>
          </a:p>
          <a:p>
            <a:r>
              <a:rPr lang="en-US" sz="2400" dirty="0"/>
              <a:t>The four-sided ring has four 90° arcs with 8 dipoles separated by </a:t>
            </a:r>
            <a:r>
              <a:rPr lang="en-US" sz="2400" dirty="0" smtClean="0"/>
              <a:t>alternately  oriented solenoids (SOL+ and SOL-).</a:t>
            </a:r>
          </a:p>
          <a:p>
            <a:pPr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0501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ring performance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09600"/>
            <a:ext cx="9753600" cy="48006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Starting from a typical initial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of about 20 (π) mm rad tranversally  and longitudinally, the 3D cooled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should be demonstrated in agreement with calculations when reaching the equilibrium asymptotic ring situation. 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During </a:t>
            </a:r>
            <a:r>
              <a:rPr lang="en-US" sz="2400" dirty="0"/>
              <a:t>the </a:t>
            </a:r>
            <a:r>
              <a:rPr lang="en-US" sz="2400" dirty="0" smtClean="0"/>
              <a:t>cooling, an appropriate number of standard pickup electrodes should be used in order to observe the beam signals.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cooled beam should then be extracted with a second kicker. The transverse </a:t>
            </a:r>
            <a:r>
              <a:rPr lang="en-US" sz="2400" dirty="0" err="1" smtClean="0"/>
              <a:t>emittances</a:t>
            </a:r>
            <a:r>
              <a:rPr lang="en-US" sz="2400" dirty="0" smtClean="0"/>
              <a:t> and/or the momentum spread are measured by an appropriate beam analysis transport.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behavior under PIC cooling conditions may be separately tested in the same ring structure but at a very different tuning point near the semi-integer resonances.</a:t>
            </a:r>
          </a:p>
          <a:p>
            <a:pPr>
              <a:lnSpc>
                <a:spcPts val="2680"/>
              </a:lnSpc>
            </a:pPr>
            <a:r>
              <a:rPr lang="en-US" sz="2400" dirty="0" smtClean="0"/>
              <a:t>The injected beam conditions should correspond to the requirements of the PIC conditions, namely a much narrower transverse angular spread and a small momentum spread as expected after the first cooling in the final setup.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171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8" y="609600"/>
            <a:ext cx="9722352" cy="5791200"/>
          </a:xfrm>
        </p:spPr>
        <p:txBody>
          <a:bodyPr/>
          <a:lstStyle/>
          <a:p>
            <a:r>
              <a:rPr lang="en-GB" sz="2400" dirty="0" smtClean="0"/>
              <a:t>The first </a:t>
            </a:r>
            <a:r>
              <a:rPr lang="en-GB" sz="2400" dirty="0" err="1" smtClean="0"/>
              <a:t>muon</a:t>
            </a:r>
            <a:r>
              <a:rPr lang="en-GB" sz="2400" dirty="0" smtClean="0"/>
              <a:t> cooling ring should present no unexpected behaviour and good agreement between calculations and experiment is expected both transversely and longitudinally</a:t>
            </a:r>
          </a:p>
          <a:p>
            <a:r>
              <a:rPr lang="en-GB" sz="2400" dirty="0" smtClean="0"/>
              <a:t>The novel </a:t>
            </a:r>
            <a:r>
              <a:rPr lang="en-GB" sz="2400" dirty="0"/>
              <a:t>Parametric Resonance Cooling </a:t>
            </a:r>
            <a:r>
              <a:rPr lang="en-GB" sz="2400" dirty="0" smtClean="0"/>
              <a:t>(PIC) involves instead the balance between a strong resonance growth and ionization cooling and it may involve significant and unexpected conditions which are hard to predict. </a:t>
            </a:r>
          </a:p>
          <a:p>
            <a:r>
              <a:rPr lang="en-GB" sz="2400" dirty="0" smtClean="0"/>
              <a:t>Therefore the experimental demonstration of the cooling must be concentrated on such a resonant behaviour.</a:t>
            </a:r>
          </a:p>
          <a:p>
            <a:r>
              <a:rPr lang="en-GB" sz="2400" dirty="0" smtClean="0"/>
              <a:t>On the other hand the success of the </a:t>
            </a:r>
            <a:r>
              <a:rPr lang="en-GB" sz="2400" dirty="0"/>
              <a:t>novel Parametric Resonance Cooling </a:t>
            </a:r>
            <a:r>
              <a:rPr lang="en-GB" sz="2400" dirty="0" smtClean="0"/>
              <a:t>is a necessary premise for a viable luminosity of the initial proton parameters of the future CERN accelerators since the expected Higgs luminosity is proportional to the inverse of the transverse </a:t>
            </a:r>
            <a:r>
              <a:rPr lang="en-GB" sz="2400" dirty="0" err="1" smtClean="0"/>
              <a:t>emittance</a:t>
            </a:r>
            <a:r>
              <a:rPr lang="en-GB" sz="2400" dirty="0" smtClean="0"/>
              <a:t>, hence about one order of magnitude of increment is expected from PIC. 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75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9525000" cy="57912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 smtClean="0"/>
              <a:t>The recent discovery of the  Higgs particle of 125 GeV at CERN has highlighted the unique features of the direct production of a </a:t>
            </a:r>
            <a:r>
              <a:rPr lang="en-US" sz="2400" dirty="0" smtClean="0"/>
              <a:t>H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</a:t>
            </a:r>
            <a:r>
              <a:rPr lang="en-US" sz="2400" dirty="0" smtClean="0"/>
              <a:t>scalar in the s-state, in analogy with the two steps of the Z  with the </a:t>
            </a:r>
            <a:r>
              <a:rPr lang="en-US" sz="2400" dirty="0" err="1" smtClean="0"/>
              <a:t>pbar</a:t>
            </a:r>
            <a:r>
              <a:rPr lang="en-US" sz="2400" dirty="0" smtClean="0"/>
              <a:t>-p </a:t>
            </a:r>
            <a:r>
              <a:rPr lang="en-US" sz="2400" dirty="0" smtClean="0"/>
              <a:t>and LEP </a:t>
            </a:r>
            <a:r>
              <a:rPr lang="en-US" sz="2400" dirty="0" err="1" smtClean="0"/>
              <a:t>programmes</a:t>
            </a:r>
            <a:r>
              <a:rPr lang="en-US" sz="2400" dirty="0" smtClean="0"/>
              <a:t> and where the mass, total and partial widths of the </a:t>
            </a:r>
            <a:r>
              <a:rPr lang="en-US" sz="2400" dirty="0" smtClean="0"/>
              <a:t>H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</a:t>
            </a:r>
            <a:r>
              <a:rPr lang="en-US" sz="2400" dirty="0" smtClean="0"/>
              <a:t>can be directly measured with a remarkable accuracy and a very large number of events. </a:t>
            </a:r>
          </a:p>
          <a:p>
            <a:r>
              <a:rPr lang="en-US" sz="2400" i="1" dirty="0" smtClean="0">
                <a:solidFill>
                  <a:srgbClr val="FF0000"/>
                </a:solidFill>
                <a:cs typeface="Symbol" charset="2"/>
              </a:rPr>
              <a:t>A high energy </a:t>
            </a:r>
            <a:r>
              <a:rPr lang="en-US" sz="24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i="1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4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i="1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400" i="1" dirty="0" smtClean="0">
                <a:solidFill>
                  <a:srgbClr val="FF0000"/>
                </a:solidFill>
                <a:cs typeface="Symbol" charset="2"/>
              </a:rPr>
              <a:t>-collider is the only possible circular high energy lepton Higgs collider that can be easily situated within the existing CERN  (or FNAL) sites.</a:t>
            </a:r>
          </a:p>
          <a:p>
            <a:r>
              <a:rPr lang="en-US" sz="2400" dirty="0" smtClean="0">
                <a:cs typeface="Symbol" charset="2"/>
              </a:rPr>
              <a:t>A first step </a:t>
            </a:r>
            <a:r>
              <a:rPr lang="en-US" sz="2400" dirty="0" smtClean="0"/>
              <a:t>could be the practical and experimental  realization of a </a:t>
            </a:r>
            <a:r>
              <a:rPr lang="en-US" sz="2400" i="1" dirty="0" smtClean="0">
                <a:solidFill>
                  <a:srgbClr val="FF0000"/>
                </a:solidFill>
              </a:rPr>
              <a:t>full scale cooling demonstrator</a:t>
            </a:r>
            <a:r>
              <a:rPr lang="en-US" sz="2400" dirty="0" smtClean="0"/>
              <a:t>, a relatively modest and low cost system but capable to conclusively demonstrate “ionization cooling” at the level required for a Higgs factory and eventually as premise for a subsequent multi-</a:t>
            </a:r>
            <a:r>
              <a:rPr lang="en-US" sz="2400" dirty="0" err="1" smtClean="0"/>
              <a:t>TeV</a:t>
            </a:r>
            <a:r>
              <a:rPr lang="en-US" sz="2400" dirty="0" smtClean="0"/>
              <a:t> collider and/or a long distance </a:t>
            </a: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 factory.</a:t>
            </a:r>
            <a:endParaRPr lang="en-US" sz="2400" dirty="0" smtClean="0">
              <a:cs typeface="Symbol" charset="2"/>
            </a:endParaRPr>
          </a:p>
          <a:p>
            <a:pPr lvl="1"/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34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14600"/>
            <a:ext cx="7543800" cy="3946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Stability of the Higgs sector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906000" cy="1676400"/>
          </a:xfrm>
        </p:spPr>
        <p:txBody>
          <a:bodyPr/>
          <a:lstStyle/>
          <a:p>
            <a:r>
              <a:rPr lang="en-GB" sz="2400" dirty="0" smtClean="0"/>
              <a:t>For these values, the </a:t>
            </a:r>
            <a:r>
              <a:rPr lang="en-GB" sz="2400" dirty="0"/>
              <a:t>electroweak vacuum is </a:t>
            </a:r>
            <a:r>
              <a:rPr lang="en-GB" sz="2400" dirty="0" smtClean="0"/>
              <a:t>claimed metastable, but with a lifetime longer </a:t>
            </a:r>
            <a:r>
              <a:rPr lang="en-GB" sz="2400" dirty="0"/>
              <a:t>than the age of the </a:t>
            </a:r>
            <a:r>
              <a:rPr lang="en-GB" sz="2400" dirty="0" smtClean="0"/>
              <a:t>Universe. </a:t>
            </a:r>
          </a:p>
          <a:p>
            <a:pPr lvl="0"/>
            <a:r>
              <a:rPr lang="en-GB" sz="2400" dirty="0" smtClean="0"/>
              <a:t>The </a:t>
            </a:r>
            <a:r>
              <a:rPr lang="en-GB" sz="2400" dirty="0"/>
              <a:t>Standard Model can be valid </a:t>
            </a:r>
            <a:r>
              <a:rPr lang="en-GB" sz="2400" dirty="0" smtClean="0"/>
              <a:t>without new </a:t>
            </a:r>
            <a:r>
              <a:rPr lang="en-GB" sz="2400" dirty="0"/>
              <a:t>physics </a:t>
            </a:r>
            <a:r>
              <a:rPr lang="en-GB" sz="2400" dirty="0" smtClean="0"/>
              <a:t>all </a:t>
            </a:r>
            <a:r>
              <a:rPr lang="en-GB" sz="2400" dirty="0"/>
              <a:t>the way up to the Planck </a:t>
            </a:r>
            <a:r>
              <a:rPr lang="en-GB" sz="2400" dirty="0" smtClean="0"/>
              <a:t>scale.</a:t>
            </a:r>
            <a:r>
              <a:rPr lang="en-US" sz="2400" i="1" dirty="0" smtClean="0">
                <a:solidFill>
                  <a:srgbClr val="FF0000"/>
                </a:solidFill>
              </a:rPr>
              <a:t>Thus</a:t>
            </a:r>
            <a:r>
              <a:rPr lang="en-US" sz="2400" i="1" dirty="0">
                <a:solidFill>
                  <a:srgbClr val="FF0000"/>
                </a:solidFill>
              </a:rPr>
              <a:t>, there may be only one standard model (SM) Higgs </a:t>
            </a:r>
            <a:r>
              <a:rPr lang="en-US" sz="2400" i="1" dirty="0" smtClean="0">
                <a:solidFill>
                  <a:srgbClr val="FF0000"/>
                </a:solidFill>
              </a:rPr>
              <a:t>and </a:t>
            </a:r>
            <a:r>
              <a:rPr lang="en-US" sz="2400" i="1" dirty="0">
                <a:solidFill>
                  <a:srgbClr val="FF0000"/>
                </a:solidFill>
              </a:rPr>
              <a:t>no need </a:t>
            </a:r>
            <a:r>
              <a:rPr lang="en-US" sz="2400" i="1" dirty="0" smtClean="0">
                <a:solidFill>
                  <a:srgbClr val="FF0000"/>
                </a:solidFill>
              </a:rPr>
              <a:t>for </a:t>
            </a:r>
            <a:r>
              <a:rPr lang="en-US" sz="2400" i="1" dirty="0">
                <a:solidFill>
                  <a:srgbClr val="FF0000"/>
                </a:solidFill>
              </a:rPr>
              <a:t>the “no fail theorem”</a:t>
            </a:r>
            <a:r>
              <a:rPr lang="en-US" sz="2400" i="1" dirty="0" smtClean="0">
                <a:solidFill>
                  <a:srgbClr val="FF0000"/>
                </a:solidFill>
              </a:rPr>
              <a:t>.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124200" y="6507698"/>
            <a:ext cx="39624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baseline="0" dirty="0">
                <a:solidFill>
                  <a:srgbClr val="FF0000"/>
                </a:solidFill>
              </a:rPr>
              <a:t>arXiv:1310.0763v3 [</a:t>
            </a:r>
            <a:r>
              <a:rPr lang="cs-CZ" i="1" baseline="0" dirty="0" err="1">
                <a:solidFill>
                  <a:srgbClr val="FF0000"/>
                </a:solidFill>
              </a:rPr>
              <a:t>hep-ph</a:t>
            </a:r>
            <a:r>
              <a:rPr lang="cs-CZ" i="1" baseline="0" dirty="0">
                <a:solidFill>
                  <a:srgbClr val="FF0000"/>
                </a:solidFill>
              </a:rPr>
              <a:t>] 30 Dec 2013</a:t>
            </a:r>
            <a:endParaRPr lang="en-GB" i="1" baseline="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78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proposal for discussion: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9677400" cy="5791200"/>
          </a:xfrm>
        </p:spPr>
        <p:txBody>
          <a:bodyPr/>
          <a:lstStyle/>
          <a:p>
            <a:pPr>
              <a:lnSpc>
                <a:spcPts val="3640"/>
              </a:lnSpc>
            </a:pPr>
            <a:r>
              <a:rPr lang="en-GB" sz="3200" dirty="0" smtClean="0">
                <a:solidFill>
                  <a:srgbClr val="3366FF"/>
                </a:solidFill>
              </a:rPr>
              <a:t>It is proposed to develop an international team with the aim of designing, financing and constructing the above described cooling </a:t>
            </a:r>
            <a:r>
              <a:rPr lang="en-GB" sz="3200" dirty="0" err="1" smtClean="0">
                <a:solidFill>
                  <a:srgbClr val="3366FF"/>
                </a:solidFill>
              </a:rPr>
              <a:t>muon</a:t>
            </a:r>
            <a:r>
              <a:rPr lang="en-GB" sz="3200" dirty="0" smtClean="0">
                <a:solidFill>
                  <a:srgbClr val="3366FF"/>
                </a:solidFill>
              </a:rPr>
              <a:t> ring for the Initial Cooling Experiment.</a:t>
            </a:r>
          </a:p>
          <a:p>
            <a:pPr>
              <a:lnSpc>
                <a:spcPts val="3640"/>
              </a:lnSpc>
            </a:pPr>
            <a:r>
              <a:rPr lang="en-GB" sz="3200" dirty="0" smtClean="0">
                <a:solidFill>
                  <a:srgbClr val="3366FF"/>
                </a:solidFill>
              </a:rPr>
              <a:t>A campaign of extensive measurements, hopefully confirming the expectations of muon cooling theory could then be performed,  starting for instance with a single proton bunch and the CERN-PS accelerator.</a:t>
            </a:r>
          </a:p>
          <a:p>
            <a:pPr>
              <a:lnSpc>
                <a:spcPts val="3640"/>
              </a:lnSpc>
            </a:pPr>
            <a:r>
              <a:rPr lang="en-GB" sz="3200" dirty="0" smtClean="0">
                <a:solidFill>
                  <a:srgbClr val="3366FF"/>
                </a:solidFill>
              </a:rPr>
              <a:t>Alternatively, this experiment might be realized either at the </a:t>
            </a:r>
            <a:r>
              <a:rPr lang="en-GB" sz="3200" dirty="0" err="1" smtClean="0">
                <a:solidFill>
                  <a:srgbClr val="3366FF"/>
                </a:solidFill>
              </a:rPr>
              <a:t>Fermilab</a:t>
            </a:r>
            <a:r>
              <a:rPr lang="en-GB" sz="3200" dirty="0" smtClean="0">
                <a:solidFill>
                  <a:srgbClr val="3366FF"/>
                </a:solidFill>
              </a:rPr>
              <a:t> Booster, at the BNL-AGS or even elsewhere (UK, Switzerland).</a:t>
            </a:r>
            <a:endParaRPr lang="en-GB" dirty="0">
              <a:solidFill>
                <a:srgbClr val="3366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57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FNAL_May 2015</a:t>
            </a:r>
            <a:endParaRPr lang="en-GB"/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GB" smtClean="0"/>
              <a:t>Slide# : </a:t>
            </a:r>
            <a:fld id="{3A331B23-8478-3240-AB89-20D4D2ABD223}" type="slidenum">
              <a:rPr lang="en-GB" smtClean="0"/>
              <a:pPr/>
              <a:t>61</a:t>
            </a:fld>
            <a:endParaRPr lang="en-GB" smtClean="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676400" y="2438400"/>
            <a:ext cx="6553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128000"/>
              </a:lnSpc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sz="6600" baseline="0">
                <a:solidFill>
                  <a:srgbClr val="FF0000"/>
                </a:solidFill>
                <a:latin typeface="Marker Felt" charset="0"/>
              </a:rPr>
              <a:t>Thank you !</a:t>
            </a:r>
            <a:endParaRPr lang="en-GB" sz="2400" baseline="0">
              <a:solidFill>
                <a:schemeClr val="accent2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95600" y="2057400"/>
            <a:ext cx="6400800" cy="4267200"/>
            <a:chOff x="3505200" y="2057400"/>
            <a:chExt cx="6400800" cy="4267200"/>
          </a:xfrm>
        </p:grpSpPr>
        <p:pic>
          <p:nvPicPr>
            <p:cNvPr id="6" name="Picture 5" descr="pix5A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057400"/>
              <a:ext cx="6400800" cy="4267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991600" y="3043535"/>
              <a:ext cx="878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 baseline="0" dirty="0" smtClean="0">
                  <a:solidFill>
                    <a:srgbClr val="FF0000"/>
                  </a:solidFill>
                  <a:latin typeface="+mn-lt"/>
                </a:rPr>
                <a:t>+5%</a:t>
              </a:r>
              <a:endParaRPr lang="en-GB" sz="2400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91600" y="4191000"/>
              <a:ext cx="858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 baseline="0" dirty="0" smtClean="0">
                  <a:solidFill>
                    <a:srgbClr val="FF0000"/>
                  </a:solidFill>
                  <a:latin typeface="+mn-lt"/>
                </a:rPr>
                <a:t>-5%</a:t>
              </a:r>
              <a:endParaRPr lang="en-GB" sz="2400" i="1" baseline="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3962400" y="3822700"/>
              <a:ext cx="5638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Ultimate LHC uncertainties are due to systematic effects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601200" cy="1219200"/>
          </a:xfrm>
        </p:spPr>
        <p:txBody>
          <a:bodyPr/>
          <a:lstStyle/>
          <a:p>
            <a:r>
              <a:rPr lang="en-GB" sz="2400" dirty="0"/>
              <a:t>The estimates </a:t>
            </a:r>
            <a:r>
              <a:rPr lang="en-GB" sz="2400" dirty="0" smtClean="0"/>
              <a:t>reflect </a:t>
            </a:r>
            <a:r>
              <a:rPr lang="en-GB" sz="2400" dirty="0"/>
              <a:t>1 LHC detector accumulating 300 fb</a:t>
            </a:r>
            <a:r>
              <a:rPr lang="en-GB" sz="2400" baseline="30000" dirty="0"/>
              <a:t>−1</a:t>
            </a:r>
            <a:r>
              <a:rPr lang="en-GB" sz="2400" dirty="0"/>
              <a:t> of </a:t>
            </a:r>
            <a:r>
              <a:rPr lang="en-GB" sz="2400" dirty="0" smtClean="0"/>
              <a:t>data, dominated </a:t>
            </a:r>
            <a:r>
              <a:rPr lang="en-GB" sz="2400" dirty="0"/>
              <a:t>at this level </a:t>
            </a:r>
            <a:r>
              <a:rPr lang="en-GB" sz="2400" dirty="0" smtClean="0"/>
              <a:t>by systematic errors of </a:t>
            </a:r>
            <a:r>
              <a:rPr lang="en-GB" sz="2400" dirty="0"/>
              <a:t>the ATLAS and CMS collaborations </a:t>
            </a:r>
            <a:r>
              <a:rPr lang="en-GB" sz="2400" dirty="0" smtClean="0"/>
              <a:t>and their best understanding.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16200000">
            <a:off x="8234969" y="3658503"/>
            <a:ext cx="227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GB" sz="2400" i="1" baseline="0" dirty="0" smtClean="0">
                <a:solidFill>
                  <a:srgbClr val="FF0000"/>
                </a:solidFill>
                <a:latin typeface="+mn-lt"/>
                <a:cs typeface="Symbol" charset="2"/>
              </a:rPr>
              <a:t> </a:t>
            </a:r>
            <a:r>
              <a:rPr lang="en-GB" sz="2400" i="1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 </a:t>
            </a:r>
            <a:r>
              <a:rPr lang="en-GB" sz="2400" i="1" baseline="0" dirty="0">
                <a:solidFill>
                  <a:srgbClr val="FF0000"/>
                </a:solidFill>
              </a:rPr>
              <a:t>u</a:t>
            </a:r>
            <a:r>
              <a:rPr lang="en-GB" sz="2400" i="1" baseline="0" dirty="0" smtClean="0">
                <a:solidFill>
                  <a:srgbClr val="FF0000"/>
                </a:solidFill>
              </a:rPr>
              <a:t>ncertainty</a:t>
            </a:r>
            <a:r>
              <a:rPr lang="en-US" sz="2400" i="1" baseline="0" dirty="0" smtClean="0">
                <a:solidFill>
                  <a:srgbClr val="FF0000"/>
                </a:solidFill>
              </a:rPr>
              <a:t> </a:t>
            </a:r>
            <a:endParaRPr lang="en-GB" sz="2400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" y="1828800"/>
            <a:ext cx="3200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è"/>
              <a:defRPr>
                <a:solidFill>
                  <a:schemeClr val="tx1"/>
                </a:solidFill>
                <a:latin typeface="+mj-lt"/>
                <a:ea typeface="ＭＳ Ｐゴシック" charset="-128"/>
              </a:defRPr>
            </a:lvl9pPr>
          </a:lstStyle>
          <a:p>
            <a:r>
              <a:rPr lang="en-GB" sz="2400" baseline="0" dirty="0" smtClean="0"/>
              <a:t>ATLAS and CMS have estimated errors also for 3000 fb</a:t>
            </a:r>
            <a:r>
              <a:rPr lang="en-GB" sz="2400" baseline="30000" dirty="0" smtClean="0"/>
              <a:t>−1</a:t>
            </a:r>
            <a:r>
              <a:rPr lang="en-GB" sz="2400" baseline="0" dirty="0" smtClean="0"/>
              <a:t> from the High-L LHC. </a:t>
            </a:r>
          </a:p>
          <a:p>
            <a:r>
              <a:rPr lang="en-GB" sz="2400" baseline="0" dirty="0" smtClean="0"/>
              <a:t>However such estimates can hardly be a straightforward extrapolation of  the current performances.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1200" y="1752600"/>
            <a:ext cx="379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0" dirty="0">
                <a:solidFill>
                  <a:srgbClr val="FF0000"/>
                </a:solidFill>
              </a:rPr>
              <a:t>arXiv:1207.2516v3 [hep-</a:t>
            </a:r>
            <a:r>
              <a:rPr lang="en-GB" i="1" baseline="0" dirty="0" err="1">
                <a:solidFill>
                  <a:srgbClr val="FF0000"/>
                </a:solidFill>
              </a:rPr>
              <a:t>ph</a:t>
            </a:r>
            <a:r>
              <a:rPr lang="en-GB" i="1" baseline="0" dirty="0">
                <a:solidFill>
                  <a:srgbClr val="FF0000"/>
                </a:solidFill>
              </a:rPr>
              <a:t>] 1 Apr </a:t>
            </a:r>
            <a:r>
              <a:rPr lang="en-GB" i="1" baseline="0" dirty="0" smtClean="0">
                <a:solidFill>
                  <a:srgbClr val="FF0000"/>
                </a:solidFill>
              </a:rPr>
              <a:t>2013</a:t>
            </a:r>
            <a:endParaRPr lang="en-GB" i="1" baseline="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200" y="2209800"/>
            <a:ext cx="210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baseline="0" dirty="0" smtClean="0">
                <a:solidFill>
                  <a:srgbClr val="FF0000"/>
                </a:solidFill>
                <a:latin typeface="+mn-lt"/>
              </a:rPr>
              <a:t>LHC  300fb</a:t>
            </a:r>
            <a:r>
              <a:rPr lang="en-GB" sz="2400" i="1" baseline="30000" dirty="0" smtClean="0">
                <a:solidFill>
                  <a:srgbClr val="FF0000"/>
                </a:solidFill>
                <a:latin typeface="+mn-lt"/>
              </a:rPr>
              <a:t>-1</a:t>
            </a:r>
            <a:endParaRPr lang="en-GB" sz="2400" i="1" baseline="30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6324600"/>
            <a:ext cx="4761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baseline="0" dirty="0" smtClean="0">
                <a:solidFill>
                  <a:srgbClr val="FF0000"/>
                </a:solidFill>
                <a:latin typeface="+mn-lt"/>
              </a:rPr>
              <a:t>Unambiguous discoveries require 5 </a:t>
            </a:r>
            <a:r>
              <a:rPr lang="en-US" sz="2000" i="1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000" i="1" baseline="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728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11" grpId="0"/>
      <p:bldP spid="1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ヒラギノ角ゴ ProN W3" charset="-128"/>
              </a:rPr>
              <a:t>Predictive power </a:t>
            </a:r>
            <a:r>
              <a:rPr lang="en-GB" dirty="0" smtClean="0">
                <a:latin typeface="ヒラギノ角ゴ ProN W3" charset="-128"/>
              </a:rPr>
              <a:t>of higher diagrams: the case of LEP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31" y="457200"/>
            <a:ext cx="9448800" cy="1524000"/>
          </a:xfrm>
        </p:spPr>
        <p:txBody>
          <a:bodyPr/>
          <a:lstStyle/>
          <a:p>
            <a:pPr>
              <a:lnSpc>
                <a:spcPts val="2680"/>
              </a:lnSpc>
            </a:pPr>
            <a:r>
              <a:rPr lang="en-US" sz="2400" dirty="0"/>
              <a:t>After the p-</a:t>
            </a:r>
            <a:r>
              <a:rPr lang="en-US" sz="2400" dirty="0" err="1"/>
              <a:t>pbar</a:t>
            </a:r>
            <a:r>
              <a:rPr lang="en-US" sz="2400" dirty="0"/>
              <a:t> discovery of the </a:t>
            </a:r>
            <a:r>
              <a:rPr lang="en-US" sz="2400" dirty="0" smtClean="0"/>
              <a:t>Z</a:t>
            </a:r>
            <a:r>
              <a:rPr lang="en-US" sz="2400" baseline="30000" dirty="0" smtClean="0"/>
              <a:t>0 </a:t>
            </a:r>
            <a:r>
              <a:rPr lang="en-US" sz="2400" dirty="0"/>
              <a:t>, its detailed studies at LEP </a:t>
            </a:r>
            <a:r>
              <a:rPr lang="en-US" sz="2400" dirty="0" smtClean="0"/>
              <a:t>in </a:t>
            </a:r>
            <a:r>
              <a:rPr lang="en-US" sz="2400" dirty="0"/>
              <a:t>very clean conditions have been an essential second phase. Higher order corrections have anticipated the masses of both the top quark and of the Higgs scalar.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4439783" y="1676400"/>
            <a:ext cx="5485973" cy="4953000"/>
            <a:chOff x="4439783" y="1676400"/>
            <a:chExt cx="5485973" cy="4953000"/>
          </a:xfrm>
        </p:grpSpPr>
        <p:grpSp>
          <p:nvGrpSpPr>
            <p:cNvPr id="48" name="Group 47"/>
            <p:cNvGrpSpPr/>
            <p:nvPr/>
          </p:nvGrpSpPr>
          <p:grpSpPr>
            <a:xfrm>
              <a:off x="4439783" y="1828800"/>
              <a:ext cx="5485973" cy="4800600"/>
              <a:chOff x="1219200" y="228600"/>
              <a:chExt cx="6686551" cy="5627688"/>
            </a:xfrm>
          </p:grpSpPr>
          <p:pic>
            <p:nvPicPr>
              <p:cNvPr id="49" name="Picture 7" descr="mhiggs_200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219200" y="228600"/>
                <a:ext cx="6096000" cy="5627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50" name="Group 26"/>
              <p:cNvGrpSpPr>
                <a:grpSpLocks/>
              </p:cNvGrpSpPr>
              <p:nvPr/>
            </p:nvGrpSpPr>
            <p:grpSpPr bwMode="auto">
              <a:xfrm>
                <a:off x="5238751" y="4572000"/>
                <a:ext cx="2667000" cy="381000"/>
                <a:chOff x="5316" y="1536"/>
                <a:chExt cx="1680" cy="240"/>
              </a:xfrm>
            </p:grpSpPr>
            <p:sp>
              <p:nvSpPr>
                <p:cNvPr id="6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316" y="1557"/>
                  <a:ext cx="168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baseline="0" dirty="0">
                      <a:solidFill>
                        <a:srgbClr val="FF0000"/>
                      </a:solidFill>
                      <a:latin typeface="Comic Sans MS" charset="0"/>
                    </a:rPr>
                    <a:t>Experimental </a:t>
                  </a:r>
                  <a:r>
                    <a:rPr lang="en-GB" baseline="0" dirty="0" smtClean="0">
                      <a:solidFill>
                        <a:srgbClr val="FF0000"/>
                      </a:solidFill>
                      <a:latin typeface="Comic Sans MS" charset="0"/>
                    </a:rPr>
                    <a:t>discovery</a:t>
                  </a:r>
                  <a:endParaRPr lang="en-GB" dirty="0">
                    <a:solidFill>
                      <a:srgbClr val="FF0000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63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6432" y="1776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6624" y="1536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6705600" y="5105400"/>
                <a:ext cx="879479" cy="414010"/>
                <a:chOff x="7772400" y="5181600"/>
                <a:chExt cx="879479" cy="414010"/>
              </a:xfrm>
            </p:grpSpPr>
            <p:cxnSp>
              <p:nvCxnSpPr>
                <p:cNvPr id="59" name="Straight Connector 58"/>
                <p:cNvCxnSpPr/>
                <p:nvPr/>
              </p:nvCxnSpPr>
              <p:spPr bwMode="auto">
                <a:xfrm>
                  <a:off x="7772400" y="5350934"/>
                  <a:ext cx="8382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0" name="TextBox 59"/>
                <p:cNvSpPr txBox="1"/>
                <p:nvPr/>
              </p:nvSpPr>
              <p:spPr>
                <a:xfrm>
                  <a:off x="8153400" y="5334000"/>
                  <a:ext cx="49847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aseline="0" dirty="0" smtClean="0"/>
                    <a:t>2012</a:t>
                  </a:r>
                  <a:endParaRPr lang="en-US" sz="1100" baseline="0" dirty="0"/>
                </a:p>
              </p:txBody>
            </p:sp>
            <p:cxnSp>
              <p:nvCxnSpPr>
                <p:cNvPr id="61" name="Straight Connector 60"/>
                <p:cNvCxnSpPr/>
                <p:nvPr/>
              </p:nvCxnSpPr>
              <p:spPr bwMode="auto">
                <a:xfrm>
                  <a:off x="8382000" y="5181600"/>
                  <a:ext cx="0" cy="1524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2" name="Group 51"/>
              <p:cNvGrpSpPr/>
              <p:nvPr/>
            </p:nvGrpSpPr>
            <p:grpSpPr>
              <a:xfrm>
                <a:off x="6019800" y="4419600"/>
                <a:ext cx="1371600" cy="76200"/>
                <a:chOff x="7086600" y="4495800"/>
                <a:chExt cx="1371600" cy="76200"/>
              </a:xfrm>
            </p:grpSpPr>
            <p:sp>
              <p:nvSpPr>
                <p:cNvPr id="57" name="AutoShape 20"/>
                <p:cNvSpPr>
                  <a:spLocks noChangeArrowheads="1"/>
                </p:cNvSpPr>
                <p:nvPr/>
              </p:nvSpPr>
              <p:spPr bwMode="auto">
                <a:xfrm>
                  <a:off x="8305800" y="4495800"/>
                  <a:ext cx="152400" cy="76200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cxnSp>
              <p:nvCxnSpPr>
                <p:cNvPr id="58" name="Straight Arrow Connector 57"/>
                <p:cNvCxnSpPr/>
                <p:nvPr/>
              </p:nvCxnSpPr>
              <p:spPr bwMode="auto">
                <a:xfrm>
                  <a:off x="7086600" y="4546599"/>
                  <a:ext cx="11430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53" name="TextBox 52"/>
              <p:cNvSpPr txBox="1"/>
              <p:nvPr/>
            </p:nvSpPr>
            <p:spPr>
              <a:xfrm rot="16200000">
                <a:off x="6090166" y="3053834"/>
                <a:ext cx="2362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aseline="0" dirty="0" smtClean="0">
                    <a:solidFill>
                      <a:srgbClr val="FF0000"/>
                    </a:solidFill>
                    <a:latin typeface="+mn-lt"/>
                  </a:rPr>
                  <a:t>M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+mn-lt"/>
                  </a:rPr>
                  <a:t>H</a:t>
                </a:r>
                <a:r>
                  <a:rPr lang="en-US" sz="1800" baseline="0" dirty="0" smtClean="0">
                    <a:solidFill>
                      <a:srgbClr val="FF0000"/>
                    </a:solidFill>
                    <a:latin typeface="+mn-lt"/>
                  </a:rPr>
                  <a:t> = 125 - 127 </a:t>
                </a:r>
                <a:r>
                  <a:rPr lang="en-US" sz="1800" baseline="0" dirty="0" err="1" smtClean="0">
                    <a:solidFill>
                      <a:srgbClr val="FF0000"/>
                    </a:solidFill>
                    <a:latin typeface="+mn-lt"/>
                  </a:rPr>
                  <a:t>GeV</a:t>
                </a:r>
                <a:r>
                  <a:rPr lang="en-US" sz="1800" baseline="0" dirty="0" smtClean="0">
                    <a:solidFill>
                      <a:srgbClr val="FF0000"/>
                    </a:solidFill>
                    <a:latin typeface="+mn-lt"/>
                  </a:rPr>
                  <a:t>    </a:t>
                </a:r>
                <a:endParaRPr lang="en-US" sz="1800" baseline="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57600" y="3352800"/>
                <a:ext cx="1002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baseline="0" dirty="0" smtClean="0">
                    <a:solidFill>
                      <a:srgbClr val="FF0000"/>
                    </a:solidFill>
                  </a:rPr>
                  <a:t>LEP2</a:t>
                </a:r>
                <a:endParaRPr lang="en-US" sz="2400" i="1" baseline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" name="Text Box 11"/>
              <p:cNvSpPr txBox="1">
                <a:spLocks noChangeArrowheads="1"/>
              </p:cNvSpPr>
              <p:nvPr/>
            </p:nvSpPr>
            <p:spPr bwMode="auto">
              <a:xfrm>
                <a:off x="1937608" y="1066800"/>
                <a:ext cx="4736676" cy="46901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square" lIns="91410" tIns="45706" rIns="91410" bIns="45706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2000" i="1" baseline="0" dirty="0">
                    <a:latin typeface="Comic Sans MS" charset="0"/>
                  </a:rPr>
                  <a:t>M</a:t>
                </a:r>
                <a:r>
                  <a:rPr lang="en-US" sz="2000" i="1" dirty="0">
                    <a:latin typeface="Comic Sans MS" charset="0"/>
                  </a:rPr>
                  <a:t>H</a:t>
                </a:r>
                <a:r>
                  <a:rPr lang="en-US" sz="2000" i="1" baseline="0" dirty="0">
                    <a:latin typeface="Comic Sans MS" charset="0"/>
                  </a:rPr>
                  <a:t> between 114 and </a:t>
                </a:r>
                <a:r>
                  <a:rPr lang="en-US" sz="2000" i="1" baseline="0" dirty="0">
                    <a:latin typeface="Comic Sans MS" charset="0"/>
                    <a:ea typeface="Arial" charset="0"/>
                    <a:cs typeface="Arial" charset="0"/>
                  </a:rPr>
                  <a:t>~</a:t>
                </a:r>
                <a:r>
                  <a:rPr lang="en-US" sz="2000" i="1" baseline="0" dirty="0">
                    <a:latin typeface="Comic Sans MS" charset="0"/>
                  </a:rPr>
                  <a:t>200 </a:t>
                </a:r>
                <a:r>
                  <a:rPr lang="en-US" sz="2000" i="1" baseline="0" dirty="0" err="1">
                    <a:latin typeface="Comic Sans MS" charset="0"/>
                  </a:rPr>
                  <a:t>GeV</a:t>
                </a:r>
                <a:endParaRPr lang="en-GB" sz="2000" i="1" baseline="0" dirty="0">
                  <a:latin typeface="Arial" charset="0"/>
                </a:endParaRP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 bwMode="auto">
              <a:xfrm>
                <a:off x="5029200" y="1447800"/>
                <a:ext cx="0" cy="25146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30224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9" name="TextBox 38"/>
            <p:cNvSpPr txBox="1"/>
            <p:nvPr/>
          </p:nvSpPr>
          <p:spPr>
            <a:xfrm>
              <a:off x="6388546" y="1676400"/>
              <a:ext cx="15362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baseline="0" dirty="0" err="1" smtClean="0">
                  <a:latin typeface="ヒラギノ角ゴ ProN W3" charset="-128"/>
                </a:rPr>
                <a:t>m</a:t>
              </a:r>
              <a:r>
                <a:rPr lang="en-GB" sz="3600" dirty="0" err="1" smtClean="0">
                  <a:latin typeface="ヒラギノ角ゴ ProN W3" charset="-128"/>
                </a:rPr>
                <a:t>Higgs</a:t>
              </a:r>
              <a:endParaRPr lang="en-US" sz="3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51960" y="1756072"/>
            <a:ext cx="4547760" cy="5101928"/>
            <a:chOff x="-2895600" y="1905000"/>
            <a:chExt cx="4547760" cy="5101928"/>
          </a:xfrm>
        </p:grpSpPr>
        <p:grpSp>
          <p:nvGrpSpPr>
            <p:cNvPr id="19" name="Group 18"/>
            <p:cNvGrpSpPr/>
            <p:nvPr/>
          </p:nvGrpSpPr>
          <p:grpSpPr>
            <a:xfrm>
              <a:off x="-2895600" y="1905000"/>
              <a:ext cx="4547760" cy="5101928"/>
              <a:chOff x="-17638" y="1679872"/>
              <a:chExt cx="4547760" cy="510192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-17638" y="1679872"/>
                <a:ext cx="4547760" cy="5101928"/>
                <a:chOff x="0" y="1679872"/>
                <a:chExt cx="4502239" cy="5101928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0" y="1679872"/>
                  <a:ext cx="4495800" cy="5101928"/>
                  <a:chOff x="0" y="147935"/>
                  <a:chExt cx="5410200" cy="5482928"/>
                </a:xfrm>
              </p:grpSpPr>
              <p:pic>
                <p:nvPicPr>
                  <p:cNvPr id="6" name="Picture 8" descr="seite21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>
                  <a:xfrm>
                    <a:off x="0" y="533400"/>
                    <a:ext cx="5410200" cy="5097463"/>
                  </a:xfrm>
                  <a:prstGeom prst="rect">
                    <a:avLst/>
                  </a:prstGeom>
                  <a:ln/>
                </p:spPr>
              </p:pic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1219200" y="909935"/>
                    <a:ext cx="100294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i="1" baseline="0" dirty="0" smtClean="0">
                        <a:solidFill>
                          <a:srgbClr val="FF0000"/>
                        </a:solidFill>
                      </a:rPr>
                      <a:t>LEP1</a:t>
                    </a:r>
                    <a:endParaRPr lang="en-US" sz="2400" i="1" baseline="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3962400" y="909935"/>
                    <a:ext cx="100294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i="1" baseline="0" dirty="0" smtClean="0">
                        <a:solidFill>
                          <a:srgbClr val="FF0000"/>
                        </a:solidFill>
                      </a:rPr>
                      <a:t>LEP2</a:t>
                    </a:r>
                    <a:endParaRPr lang="en-US" sz="2400" i="1" baseline="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2514600" y="147935"/>
                    <a:ext cx="1126616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3600" baseline="0" dirty="0" err="1">
                        <a:latin typeface="ヒラギノ角ゴ ProN W3" charset="-128"/>
                      </a:rPr>
                      <a:t>m</a:t>
                    </a:r>
                    <a:r>
                      <a:rPr lang="en-GB" sz="3600" dirty="0" err="1">
                        <a:latin typeface="ヒラギノ角ゴ ProN W3" charset="-128"/>
                      </a:rPr>
                      <a:t>top</a:t>
                    </a:r>
                    <a:endParaRPr lang="en-US" sz="3600" dirty="0"/>
                  </a:p>
                </p:txBody>
              </p:sp>
            </p:grpSp>
            <p:sp>
              <p:nvSpPr>
                <p:cNvPr id="13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4242515" y="3520171"/>
                  <a:ext cx="0" cy="77995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286000" y="3962400"/>
                  <a:ext cx="2216239" cy="584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baseline="0" dirty="0">
                      <a:solidFill>
                        <a:srgbClr val="FF0000"/>
                      </a:solidFill>
                      <a:latin typeface="Comic Sans MS" charset="0"/>
                    </a:rPr>
                    <a:t>Experimental </a:t>
                  </a:r>
                  <a:r>
                    <a:rPr lang="en-GB" baseline="0" dirty="0" smtClean="0">
                      <a:solidFill>
                        <a:srgbClr val="FF0000"/>
                      </a:solidFill>
                      <a:latin typeface="Comic Sans MS" charset="0"/>
                    </a:rPr>
                    <a:t>discovery</a:t>
                  </a:r>
                </a:p>
              </p:txBody>
            </p:sp>
          </p:grpSp>
          <p:sp>
            <p:nvSpPr>
              <p:cNvPr id="11" name="AutoShape 20"/>
              <p:cNvSpPr>
                <a:spLocks noChangeArrowheads="1"/>
              </p:cNvSpPr>
              <p:nvPr/>
            </p:nvSpPr>
            <p:spPr bwMode="auto">
              <a:xfrm>
                <a:off x="4179194" y="3236551"/>
                <a:ext cx="126642" cy="212715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>
              <a:off x="1143000" y="4495800"/>
              <a:ext cx="25328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9439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533400"/>
          </a:xfrm>
        </p:spPr>
        <p:txBody>
          <a:bodyPr/>
          <a:lstStyle/>
          <a:p>
            <a:r>
              <a:rPr lang="en-GB" dirty="0" smtClean="0"/>
              <a:t>Higgs related higher order electroweak processes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609600"/>
            <a:ext cx="4533900" cy="5715000"/>
          </a:xfrm>
        </p:spPr>
        <p:txBody>
          <a:bodyPr/>
          <a:lstStyle/>
          <a:p>
            <a:r>
              <a:rPr lang="en-GB" sz="2200" dirty="0" smtClean="0"/>
              <a:t>Production </a:t>
            </a:r>
            <a:r>
              <a:rPr lang="en-GB" sz="2200" dirty="0"/>
              <a:t>cross sections of the Higgs boson with the mass of 125 GeV </a:t>
            </a:r>
            <a:r>
              <a:rPr lang="en-GB" sz="2200" dirty="0" smtClean="0"/>
              <a:t>for </a:t>
            </a:r>
            <a:r>
              <a:rPr lang="en-GB" sz="2200" dirty="0" err="1" smtClean="0"/>
              <a:t>e</a:t>
            </a:r>
            <a:r>
              <a:rPr lang="en-GB" sz="2200" baseline="30000" dirty="0" err="1" smtClean="0"/>
              <a:t>+</a:t>
            </a:r>
            <a:r>
              <a:rPr lang="en-GB" sz="2200" dirty="0" err="1" smtClean="0"/>
              <a:t>e</a:t>
            </a:r>
            <a:r>
              <a:rPr lang="en-GB" sz="2200" baseline="30000" dirty="0" smtClean="0"/>
              <a:t>-</a:t>
            </a:r>
            <a:r>
              <a:rPr lang="en-GB" sz="2200" dirty="0" smtClean="0"/>
              <a:t> </a:t>
            </a:r>
            <a:r>
              <a:rPr lang="en-GB" sz="2200" dirty="0"/>
              <a:t>as </a:t>
            </a:r>
            <a:r>
              <a:rPr lang="en-GB" sz="2200" dirty="0" smtClean="0"/>
              <a:t>a function </a:t>
            </a:r>
            <a:r>
              <a:rPr lang="en-GB" sz="2200" dirty="0"/>
              <a:t>of the </a:t>
            </a:r>
            <a:r>
              <a:rPr lang="en-GB" sz="2200" dirty="0" smtClean="0"/>
              <a:t>energy </a:t>
            </a:r>
            <a:r>
              <a:rPr lang="en-GB" sz="2200" dirty="0"/>
              <a:t>√</a:t>
            </a:r>
            <a:r>
              <a:rPr lang="en-GB" sz="2200" dirty="0" smtClean="0"/>
              <a:t>s</a:t>
            </a:r>
            <a:r>
              <a:rPr lang="en-GB" sz="2200" dirty="0"/>
              <a:t> </a:t>
            </a:r>
            <a:r>
              <a:rPr lang="en-GB" sz="2200" b="1" dirty="0" smtClean="0"/>
              <a:t>(A) </a:t>
            </a:r>
          </a:p>
          <a:p>
            <a:r>
              <a:rPr lang="en-GB" sz="2200" dirty="0" smtClean="0"/>
              <a:t>The </a:t>
            </a:r>
            <a:r>
              <a:rPr lang="en-GB" sz="2200" dirty="0"/>
              <a:t>cross sections of the production </a:t>
            </a:r>
            <a:r>
              <a:rPr lang="en-GB" sz="2200" dirty="0" err="1" smtClean="0"/>
              <a:t>e</a:t>
            </a:r>
            <a:r>
              <a:rPr lang="en-GB" sz="2200" baseline="30000" dirty="0" err="1" smtClean="0"/>
              <a:t>+</a:t>
            </a:r>
            <a:r>
              <a:rPr lang="en-GB" sz="2200" dirty="0" err="1" smtClean="0"/>
              <a:t>e</a:t>
            </a:r>
            <a:r>
              <a:rPr lang="en-GB" sz="2200" baseline="30000" dirty="0" smtClean="0"/>
              <a:t>-</a:t>
            </a:r>
            <a:r>
              <a:rPr lang="en-GB" sz="2200" dirty="0" smtClean="0"/>
              <a:t> -&gt; HX as a function of the </a:t>
            </a:r>
            <a:r>
              <a:rPr lang="en-GB" sz="2200" dirty="0"/>
              <a:t>√</a:t>
            </a:r>
            <a:r>
              <a:rPr lang="en-GB" sz="2200" dirty="0" smtClean="0"/>
              <a:t>s energy </a:t>
            </a:r>
            <a:r>
              <a:rPr lang="en-GB" sz="2200" b="1" dirty="0" smtClean="0"/>
              <a:t>(B)</a:t>
            </a:r>
          </a:p>
          <a:p>
            <a:r>
              <a:rPr lang="en-GB" sz="2200" dirty="0" smtClean="0"/>
              <a:t>The Higgs-</a:t>
            </a:r>
            <a:r>
              <a:rPr lang="en-GB" sz="2200" dirty="0" err="1" smtClean="0"/>
              <a:t>strahlung</a:t>
            </a:r>
            <a:r>
              <a:rPr lang="en-GB" sz="2200" dirty="0" smtClean="0"/>
              <a:t> diagram </a:t>
            </a:r>
            <a:r>
              <a:rPr lang="en-GB" sz="2200" dirty="0"/>
              <a:t>(Left), the W-boson fusion process (Middle) and the top-quark association (Right)</a:t>
            </a:r>
            <a:r>
              <a:rPr lang="en-GB" sz="2200" dirty="0" smtClean="0"/>
              <a:t>.</a:t>
            </a:r>
          </a:p>
          <a:p>
            <a:r>
              <a:rPr lang="en-GB" sz="2200" dirty="0" smtClean="0"/>
              <a:t>Double </a:t>
            </a:r>
            <a:r>
              <a:rPr lang="en-GB" sz="2200" dirty="0"/>
              <a:t>Higgs boson </a:t>
            </a:r>
            <a:r>
              <a:rPr lang="en-GB" sz="2200" dirty="0" smtClean="0"/>
              <a:t>diagrams via </a:t>
            </a:r>
            <a:r>
              <a:rPr lang="en-GB" sz="2200" dirty="0"/>
              <a:t>off-shell </a:t>
            </a:r>
            <a:r>
              <a:rPr lang="en-GB" sz="2200" dirty="0" smtClean="0"/>
              <a:t>Higgs-</a:t>
            </a:r>
            <a:r>
              <a:rPr lang="en-GB" sz="2200" dirty="0" err="1" smtClean="0"/>
              <a:t>strahlung</a:t>
            </a:r>
            <a:r>
              <a:rPr lang="en-GB" sz="2200" dirty="0" smtClean="0"/>
              <a:t> </a:t>
            </a:r>
            <a:r>
              <a:rPr lang="en-GB" sz="2200" dirty="0"/>
              <a:t>(Left) and W-</a:t>
            </a:r>
            <a:r>
              <a:rPr lang="en-GB" sz="2200" dirty="0" smtClean="0"/>
              <a:t>boson fusion </a:t>
            </a:r>
            <a:r>
              <a:rPr lang="en-GB" sz="2200" dirty="0"/>
              <a:t>(Right) processes</a:t>
            </a:r>
            <a:endParaRPr lang="en-GB" sz="2200" dirty="0" smtClean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6629400"/>
            <a:ext cx="31369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FNAL_May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2800" y="6629400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6" name="Picture 5" descr="pix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533400"/>
            <a:ext cx="5581650" cy="5638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673" y="6096000"/>
            <a:ext cx="976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In order to study comprehensively all these processes energies of 0.6-1 </a:t>
            </a:r>
            <a:r>
              <a:rPr lang="en-GB" sz="1800" i="1" baseline="0" dirty="0" err="1" smtClean="0">
                <a:solidFill>
                  <a:srgbClr val="FF0000"/>
                </a:solidFill>
                <a:latin typeface="+mn-lt"/>
              </a:rPr>
              <a:t>TeV</a:t>
            </a:r>
            <a:r>
              <a:rPr lang="en-GB" sz="1800" i="1" baseline="0" dirty="0" smtClean="0">
                <a:solidFill>
                  <a:srgbClr val="FF0000"/>
                </a:solidFill>
                <a:latin typeface="+mn-lt"/>
              </a:rPr>
              <a:t> are needed</a:t>
            </a:r>
            <a:endParaRPr lang="en-GB" sz="1800" i="1" baseline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04711" y="2590800"/>
            <a:ext cx="2305689" cy="609600"/>
            <a:chOff x="4679310" y="2590800"/>
            <a:chExt cx="2305689" cy="609600"/>
          </a:xfrm>
        </p:grpSpPr>
        <p:sp>
          <p:nvSpPr>
            <p:cNvPr id="10" name="Up Arrow 9"/>
            <p:cNvSpPr/>
            <p:nvPr/>
          </p:nvSpPr>
          <p:spPr bwMode="auto">
            <a:xfrm>
              <a:off x="4927599" y="2590800"/>
              <a:ext cx="152400" cy="3810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9310" y="2892623"/>
              <a:ext cx="2305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baseline="0" dirty="0" smtClean="0">
                  <a:solidFill>
                    <a:srgbClr val="FF0000"/>
                  </a:solidFill>
                  <a:latin typeface="+mn-lt"/>
                </a:rPr>
                <a:t>80 km </a:t>
              </a:r>
              <a:r>
                <a:rPr lang="en-GB" sz="1400" i="1" baseline="0" dirty="0" err="1" smtClean="0">
                  <a:solidFill>
                    <a:srgbClr val="FF0000"/>
                  </a:solidFill>
                  <a:latin typeface="+mn-lt"/>
                </a:rPr>
                <a:t>e+e</a:t>
              </a:r>
              <a:r>
                <a:rPr lang="en-GB" sz="1400" i="1" baseline="0" dirty="0" smtClean="0">
                  <a:solidFill>
                    <a:srgbClr val="FF0000"/>
                  </a:solidFill>
                  <a:latin typeface="+mn-lt"/>
                </a:rPr>
                <a:t>- ring at CERN</a:t>
              </a:r>
              <a:endParaRPr lang="en-GB" sz="1400" i="1" baseline="0" dirty="0">
                <a:solidFill>
                  <a:srgbClr val="FF0000"/>
                </a:solidFill>
                <a:latin typeface="+mn-lt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>
            <a:off x="9220200" y="1676400"/>
            <a:ext cx="0" cy="1828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6629400" y="2133600"/>
            <a:ext cx="1676400" cy="2743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3022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8686800" y="2362200"/>
            <a:ext cx="228600" cy="2895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8077200" y="607368"/>
            <a:ext cx="611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baseline="0" dirty="0"/>
              <a:t>(</a:t>
            </a:r>
            <a:r>
              <a:rPr lang="en-GB" sz="2400" b="1" baseline="0" dirty="0" smtClean="0"/>
              <a:t>B)</a:t>
            </a:r>
            <a:endParaRPr lang="en-GB" sz="2400" baseline="0" dirty="0"/>
          </a:p>
        </p:txBody>
      </p:sp>
      <p:sp>
        <p:nvSpPr>
          <p:cNvPr id="26" name="Rectangle 25"/>
          <p:cNvSpPr/>
          <p:nvPr/>
        </p:nvSpPr>
        <p:spPr>
          <a:xfrm>
            <a:off x="5791200" y="607368"/>
            <a:ext cx="611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baseline="0" dirty="0"/>
              <a:t>(A)</a:t>
            </a:r>
            <a:endParaRPr lang="en-GB" sz="2400" baseline="0" dirty="0"/>
          </a:p>
        </p:txBody>
      </p:sp>
    </p:spTree>
    <p:extLst>
      <p:ext uri="{BB962C8B-B14F-4D97-AF65-F5344CB8AC3E}">
        <p14:creationId xmlns:p14="http://schemas.microsoft.com/office/powerpoint/2010/main" val="104774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ECD_TALK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ECD_TALK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OECD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ECD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2004:Templates:Presentations:Designs:Bold Stripes</Template>
  <TotalTime>127188</TotalTime>
  <Words>6058</Words>
  <Application>Microsoft Office PowerPoint</Application>
  <PresentationFormat>A4 Paper (210x297 mm)</PresentationFormat>
  <Paragraphs>583</Paragraphs>
  <Slides>61</Slides>
  <Notes>6</Notes>
  <HiddenSlides>0</HiddenSlides>
  <MMClips>0</MMClips>
  <ScaleCrop>false</ScaleCrop>
  <HeadingPairs>
    <vt:vector size="10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83" baseType="lpstr">
      <vt:lpstr>MS Mincho</vt:lpstr>
      <vt:lpstr>ＭＳ Ｐゴシック</vt:lpstr>
      <vt:lpstr>ＭＳ Ｐゴシック</vt:lpstr>
      <vt:lpstr>Arial</vt:lpstr>
      <vt:lpstr>Arial Narrow</vt:lpstr>
      <vt:lpstr>Calibri</vt:lpstr>
      <vt:lpstr>Comic Sans MS</vt:lpstr>
      <vt:lpstr>Helvetica</vt:lpstr>
      <vt:lpstr>Marker Felt</vt:lpstr>
      <vt:lpstr>Symbol</vt:lpstr>
      <vt:lpstr>Tahoma</vt:lpstr>
      <vt:lpstr>Times</vt:lpstr>
      <vt:lpstr>Times New Roman</vt:lpstr>
      <vt:lpstr>Wingdings</vt:lpstr>
      <vt:lpstr>ヒラギノ角ゴ ProN W3</vt:lpstr>
      <vt:lpstr>OECD_TALK</vt:lpstr>
      <vt:lpstr>Custom Design</vt:lpstr>
      <vt:lpstr>1_Custom Design</vt:lpstr>
      <vt:lpstr>Document1!OLE_LINK1</vt:lpstr>
      <vt:lpstr>Macintosh HD:Users:carlorubbia:Desktop:HIGGS_2013:Proton energy.docx!OLE_LINK11</vt:lpstr>
      <vt:lpstr>Document</vt:lpstr>
      <vt:lpstr>Equation</vt:lpstr>
      <vt:lpstr>PowerPoint Presentation</vt:lpstr>
      <vt:lpstr>The discovery of the Higgs particle</vt:lpstr>
      <vt:lpstr>The observation of the Higgs at 125 GeV</vt:lpstr>
      <vt:lpstr>Present results</vt:lpstr>
      <vt:lpstr>The Higgs width according to the Standard Model</vt:lpstr>
      <vt:lpstr>Stability of the Higgs sector</vt:lpstr>
      <vt:lpstr>Ultimate LHC uncertainties are due to systematic effects</vt:lpstr>
      <vt:lpstr>Predictive power of higher diagrams: the case of LEP</vt:lpstr>
      <vt:lpstr>Higgs related higher order electroweak processes</vt:lpstr>
      <vt:lpstr>Potential deviations from Standard Model</vt:lpstr>
      <vt:lpstr>Studying the Higgs signal beyond LHC</vt:lpstr>
      <vt:lpstr>PowerPoint Presentation</vt:lpstr>
      <vt:lpstr>Super Tristan</vt:lpstr>
      <vt:lpstr>TLEP tunnel in the Geneva area</vt:lpstr>
      <vt:lpstr>Requirements for the Higgs with a e+e- ring collider </vt:lpstr>
      <vt:lpstr>The ILC option</vt:lpstr>
      <vt:lpstr>Super-Tristan vs ILC</vt:lpstr>
      <vt:lpstr>Predictions for the Higgs at LHC and e+-e- colliders</vt:lpstr>
      <vt:lpstr>Two Higgs related µ+µ- collider alternatives</vt:lpstr>
      <vt:lpstr>1.-The direct s-channel Higgs production in a m+m- collider</vt:lpstr>
      <vt:lpstr>A muon collider in order to determine the Higgs channels</vt:lpstr>
      <vt:lpstr>Leading Higgs  processes</vt:lpstr>
      <vt:lpstr>2.-Muon cooling at TeV energies</vt:lpstr>
      <vt:lpstr>Baseline US parameters for a high energy muon cooling</vt:lpstr>
      <vt:lpstr>Protons for a muon based Higgs factory at CERN</vt:lpstr>
      <vt:lpstr>A tentative proposal for a Higgs factory at CERN</vt:lpstr>
      <vt:lpstr>The site layout</vt:lpstr>
      <vt:lpstr>Two coupled rings to build a tight proton bunch</vt:lpstr>
      <vt:lpstr>Target and focussing in a axially symmetric B field</vt:lpstr>
      <vt:lpstr>Beam energy compression</vt:lpstr>
      <vt:lpstr>Buncher and rotator to compress muon beam spectrum</vt:lpstr>
      <vt:lpstr>Ionization cooling</vt:lpstr>
      <vt:lpstr>Muon cooling ring: transverse emittance</vt:lpstr>
      <vt:lpstr>Muon cooling ring: longitudinal emittance</vt:lpstr>
      <vt:lpstr>Longitudinal balance (cont.)</vt:lpstr>
      <vt:lpstr>Describing the full cooling procedure</vt:lpstr>
      <vt:lpstr>1.-Linear transverse pre-cooling</vt:lpstr>
      <vt:lpstr>Hardware implementations of muon cooling</vt:lpstr>
      <vt:lpstr>2.-The cooling ring (Balbekov, Palmer) </vt:lpstr>
      <vt:lpstr>Performance of Palmer et al. design</vt:lpstr>
      <vt:lpstr>3.-PIC, the Parametric Resonance Cooling of muons</vt:lpstr>
      <vt:lpstr>Details of PIC</vt:lpstr>
      <vt:lpstr>Bunch acceleration to 62.5 GeV</vt:lpstr>
      <vt:lpstr>6.-Muons collide in a storage ring of R ≈ 60 m </vt:lpstr>
      <vt:lpstr>Eatimated performance of the Ho-factory</vt:lpstr>
      <vt:lpstr>Determining the muon energies with extreme precision</vt:lpstr>
      <vt:lpstr>The muon decay spectrometer</vt:lpstr>
      <vt:lpstr>Finding the location of the Higgs</vt:lpstr>
      <vt:lpstr>Muon related backgrounds</vt:lpstr>
      <vt:lpstr>The muon Higgs collider:</vt:lpstr>
      <vt:lpstr>The next step: the realization of the Initial Cooling Experiment</vt:lpstr>
      <vt:lpstr>Early description of the cooling  experiment</vt:lpstr>
      <vt:lpstr>Muon beam injection</vt:lpstr>
      <vt:lpstr>Some examples: The RFOFO Ionization Cooling</vt:lpstr>
      <vt:lpstr>A solenoid-dipole ring cooler for a muon collider</vt:lpstr>
      <vt:lpstr>An achromatic cooling ring</vt:lpstr>
      <vt:lpstr>Expected ring performance</vt:lpstr>
      <vt:lpstr>PowerPoint Presentation</vt:lpstr>
      <vt:lpstr>Conclusions</vt:lpstr>
      <vt:lpstr>A proposal for discussion:</vt:lpstr>
      <vt:lpstr>PowerPoint Presentation</vt:lpstr>
    </vt:vector>
  </TitlesOfParts>
  <Company>뿿쾐뿿컰뿿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 Rubbia</dc:creator>
  <cp:lastModifiedBy>Kirk T McDonald</cp:lastModifiedBy>
  <cp:revision>1431</cp:revision>
  <cp:lastPrinted>2015-05-18T21:42:32Z</cp:lastPrinted>
  <dcterms:created xsi:type="dcterms:W3CDTF">2015-04-14T11:33:27Z</dcterms:created>
  <dcterms:modified xsi:type="dcterms:W3CDTF">2015-05-18T22:07:37Z</dcterms:modified>
</cp:coreProperties>
</file>