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43891200"/>
  <p:notesSz cx="7232650" cy="9377363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C8CF"/>
    <a:srgbClr val="8785AE"/>
    <a:srgbClr val="A7C1D3"/>
    <a:srgbClr val="F5D697"/>
    <a:srgbClr val="CC9900"/>
    <a:srgbClr val="FF9933"/>
    <a:srgbClr val="969696"/>
    <a:srgbClr val="00FF00"/>
    <a:srgbClr val="33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8454" autoAdjust="0"/>
  </p:normalViewPr>
  <p:slideViewPr>
    <p:cSldViewPr snapToGrid="0" snapToObjects="1">
      <p:cViewPr>
        <p:scale>
          <a:sx n="33" d="100"/>
          <a:sy n="33" d="100"/>
        </p:scale>
        <p:origin x="2016" y="1243"/>
      </p:cViewPr>
      <p:guideLst>
        <p:guide orient="horz" pos="13824"/>
        <p:guide pos="1036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53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defTabSz="94571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97338" y="0"/>
            <a:ext cx="31353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t" anchorCtr="0" compatLnSpc="1">
            <a:prstTxWarp prst="textNoShape">
              <a:avLst/>
            </a:prstTxWarp>
          </a:bodyPr>
          <a:lstStyle>
            <a:lvl1pPr algn="r" defTabSz="94571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5075"/>
            <a:ext cx="31353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defTabSz="945718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97338" y="8855075"/>
            <a:ext cx="313531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31" tIns="47266" rIns="94531" bIns="47266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cs typeface="Times New Roman" charset="0"/>
              </a:defRPr>
            </a:lvl1pPr>
          </a:lstStyle>
          <a:p>
            <a:fld id="{F14F88E4-F11E-B84A-A776-7724B88E06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38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372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t" anchorCtr="0" compatLnSpc="1">
            <a:prstTxWarp prst="textNoShape">
              <a:avLst/>
            </a:prstTxWarp>
          </a:bodyPr>
          <a:lstStyle>
            <a:lvl1pPr defTabSz="185611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95750" y="0"/>
            <a:ext cx="3135313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t" anchorCtr="0" compatLnSpc="1">
            <a:prstTxWarp prst="textNoShape">
              <a:avLst/>
            </a:prstTxWarp>
          </a:bodyPr>
          <a:lstStyle>
            <a:lvl1pPr algn="r" defTabSz="185611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97113" y="704850"/>
            <a:ext cx="2638425" cy="351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23900" y="4454525"/>
            <a:ext cx="5784850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7463"/>
            <a:ext cx="31337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b" anchorCtr="0" compatLnSpc="1">
            <a:prstTxWarp prst="textNoShape">
              <a:avLst/>
            </a:prstTxWarp>
          </a:bodyPr>
          <a:lstStyle>
            <a:lvl1pPr defTabSz="185611">
              <a:defRPr sz="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95750" y="8907463"/>
            <a:ext cx="313531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491" tIns="9247" rIns="18491" bIns="9247" numCol="1" anchor="b" anchorCtr="0" compatLnSpc="1">
            <a:prstTxWarp prst="textNoShape">
              <a:avLst/>
            </a:prstTxWarp>
          </a:bodyPr>
          <a:lstStyle>
            <a:lvl1pPr algn="r" defTabSz="184150">
              <a:defRPr sz="200">
                <a:cs typeface="Times New Roman" charset="0"/>
              </a:defRPr>
            </a:lvl1pPr>
          </a:lstStyle>
          <a:p>
            <a:fld id="{B1F903FE-D65F-634F-A48D-A39B1EED3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27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677" y="13635567"/>
            <a:ext cx="27981048" cy="94064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352" y="24870834"/>
            <a:ext cx="23043697" cy="1121833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9EFEFB-9CD5-4C4B-B4A5-A94FE955DC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3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AA4ED-EAB8-FE43-97F1-879667A053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9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3952" y="3896784"/>
            <a:ext cx="6994752" cy="351176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69697" y="3896784"/>
            <a:ext cx="20886284" cy="351176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13CAE5-4566-8F47-889C-2D07FD55D3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0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6A0F7-33F4-9642-B7A6-24E6634B7D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7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8204586"/>
            <a:ext cx="27981048" cy="87164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8603384"/>
            <a:ext cx="27981048" cy="9601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B48BAD-F5F9-D744-A585-E03611AB461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4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69697" y="12680953"/>
            <a:ext cx="13940518" cy="263334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08186" y="12680953"/>
            <a:ext cx="13940518" cy="263334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B21213-F9C7-914E-BFB2-93B4706641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11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125" y="1756833"/>
            <a:ext cx="29626152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125" y="9825569"/>
            <a:ext cx="14544675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125" y="13919202"/>
            <a:ext cx="14544675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498" y="9825569"/>
            <a:ext cx="14549778" cy="409363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498" y="13919202"/>
            <a:ext cx="14549778" cy="252878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E3D126-D142-D140-A57E-1D86DC709D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8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7D5E2-0C28-EE4F-8129-86B4C0392D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41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8927F-FACB-1D4C-A51D-7DADA2DB96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74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125" y="1748367"/>
            <a:ext cx="10829925" cy="74358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976" y="1748367"/>
            <a:ext cx="18402300" cy="374586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125" y="9184217"/>
            <a:ext cx="10829925" cy="30022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ADE62-DD6A-E041-A770-96B136C3E1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703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827" y="30723419"/>
            <a:ext cx="19751448" cy="36279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827" y="3922186"/>
            <a:ext cx="19751448" cy="263334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827" y="34351386"/>
            <a:ext cx="19751448" cy="51498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4E3913-8A65-0C4A-AACA-9CC078A2A0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3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8563" y="3897313"/>
            <a:ext cx="27981275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445" tIns="41722" rIns="83445" bIns="417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68563" y="12680950"/>
            <a:ext cx="27981275" cy="263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68563" y="39993888"/>
            <a:ext cx="68580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39993888"/>
            <a:ext cx="10425112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39993888"/>
            <a:ext cx="6858000" cy="291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3445" tIns="41722" rIns="83445" bIns="41722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charset="0"/>
              </a:defRPr>
            </a:lvl1pPr>
          </a:lstStyle>
          <a:p>
            <a:fld id="{34D671FC-4FD2-A749-B86D-6B2F839FD1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defTabSz="838200" rtl="0" eaLnBrk="0" fontAlgn="base" hangingPunct="0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6pPr>
      <a:lvl7pPr marL="9144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7pPr>
      <a:lvl8pPr marL="13716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8pPr>
      <a:lvl9pPr marL="1828800" algn="ctr" defTabSz="838200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imes New Roman" pitchFamily="18" charset="0"/>
        </a:defRPr>
      </a:lvl9pPr>
    </p:titleStyle>
    <p:bodyStyle>
      <a:lvl1pPr marL="311150" indent="-311150" algn="l" defTabSz="838200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1038" indent="-261938" algn="l" defTabSz="838200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044575" indent="-206375" algn="l" defTabSz="8382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63675" indent="-215900" algn="l" defTabSz="838200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ＭＳ Ｐゴシック" charset="-128"/>
        </a:defRPr>
      </a:lvl4pPr>
      <a:lvl5pPr marL="1882775" indent="-215900" algn="l" defTabSz="838200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ＭＳ Ｐゴシック" charset="-128"/>
        </a:defRPr>
      </a:lvl5pPr>
      <a:lvl6pPr marL="23399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7971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2543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11575" indent="-215900" algn="l" defTabSz="838200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8.emf"/><Relationship Id="rId3" Type="http://schemas.openxmlformats.org/officeDocument/2006/relationships/image" Target="../media/image4.png"/><Relationship Id="rId7" Type="http://schemas.openxmlformats.org/officeDocument/2006/relationships/image" Target="../media/image1.wmf"/><Relationship Id="rId12" Type="http://schemas.openxmlformats.org/officeDocument/2006/relationships/image" Target="../media/image7.png"/><Relationship Id="rId17" Type="http://schemas.openxmlformats.org/officeDocument/2006/relationships/image" Target="../media/image12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jpe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wmf"/><Relationship Id="rId5" Type="http://schemas.openxmlformats.org/officeDocument/2006/relationships/image" Target="../media/image6.jpeg"/><Relationship Id="rId15" Type="http://schemas.openxmlformats.org/officeDocument/2006/relationships/image" Target="../media/image10.e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5.png"/><Relationship Id="rId9" Type="http://schemas.openxmlformats.org/officeDocument/2006/relationships/image" Target="../media/image2.wmf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ounded Rectangle 118"/>
          <p:cNvSpPr/>
          <p:nvPr/>
        </p:nvSpPr>
        <p:spPr bwMode="auto">
          <a:xfrm>
            <a:off x="12793980" y="24079175"/>
            <a:ext cx="10373360" cy="15951200"/>
          </a:xfrm>
          <a:prstGeom prst="roundRect">
            <a:avLst>
              <a:gd name="adj" fmla="val 464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12683350" y="8755063"/>
            <a:ext cx="10607675" cy="31597600"/>
          </a:xfrm>
          <a:prstGeom prst="roundRect">
            <a:avLst>
              <a:gd name="adj" fmla="val 6079"/>
            </a:avLst>
          </a:prstGeom>
          <a:noFill/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en-US"/>
          </a:p>
        </p:txBody>
      </p:sp>
      <p:sp>
        <p:nvSpPr>
          <p:cNvPr id="155" name="Rounded Rectangle 154"/>
          <p:cNvSpPr/>
          <p:nvPr/>
        </p:nvSpPr>
        <p:spPr>
          <a:xfrm>
            <a:off x="23641050" y="8743949"/>
            <a:ext cx="8443913" cy="31557913"/>
          </a:xfrm>
          <a:prstGeom prst="roundRect">
            <a:avLst>
              <a:gd name="adj" fmla="val 6079"/>
            </a:avLst>
          </a:prstGeom>
          <a:noFill/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en-US" dirty="0"/>
          </a:p>
        </p:txBody>
      </p:sp>
      <p:sp>
        <p:nvSpPr>
          <p:cNvPr id="116" name="Rounded Rectangle 115"/>
          <p:cNvSpPr/>
          <p:nvPr/>
        </p:nvSpPr>
        <p:spPr>
          <a:xfrm>
            <a:off x="23861713" y="31030863"/>
            <a:ext cx="8045450" cy="9075737"/>
          </a:xfrm>
          <a:prstGeom prst="roundRect">
            <a:avLst>
              <a:gd name="adj" fmla="val 3558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5" name="Rounded Rectangle 114"/>
          <p:cNvSpPr/>
          <p:nvPr/>
        </p:nvSpPr>
        <p:spPr>
          <a:xfrm>
            <a:off x="23833138" y="19253200"/>
            <a:ext cx="8074025" cy="11530013"/>
          </a:xfrm>
          <a:prstGeom prst="roundRect">
            <a:avLst>
              <a:gd name="adj" fmla="val 215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3" name="Round Same Side Corner Rectangle 112"/>
          <p:cNvSpPr/>
          <p:nvPr/>
        </p:nvSpPr>
        <p:spPr>
          <a:xfrm>
            <a:off x="23861713" y="8928063"/>
            <a:ext cx="8045450" cy="9918737"/>
          </a:xfrm>
          <a:prstGeom prst="round2SameRect">
            <a:avLst>
              <a:gd name="adj1" fmla="val 7809"/>
              <a:gd name="adj2" fmla="val 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6" name="Rounded Rectangle 95"/>
          <p:cNvSpPr/>
          <p:nvPr/>
        </p:nvSpPr>
        <p:spPr>
          <a:xfrm>
            <a:off x="919175" y="20877218"/>
            <a:ext cx="11337925" cy="19242087"/>
          </a:xfrm>
          <a:prstGeom prst="roundRect">
            <a:avLst>
              <a:gd name="adj" fmla="val 3403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5" name="Rounded Rectangle 144"/>
          <p:cNvSpPr/>
          <p:nvPr/>
        </p:nvSpPr>
        <p:spPr>
          <a:xfrm>
            <a:off x="727075" y="8794750"/>
            <a:ext cx="11723688" cy="31557913"/>
          </a:xfrm>
          <a:prstGeom prst="roundRect">
            <a:avLst>
              <a:gd name="adj" fmla="val 6079"/>
            </a:avLst>
          </a:prstGeom>
          <a:noFill/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74" name="Freeform 467"/>
          <p:cNvSpPr>
            <a:spLocks/>
          </p:cNvSpPr>
          <p:nvPr/>
        </p:nvSpPr>
        <p:spPr bwMode="auto">
          <a:xfrm>
            <a:off x="560388" y="1131888"/>
            <a:ext cx="0" cy="215900"/>
          </a:xfrm>
          <a:custGeom>
            <a:avLst/>
            <a:gdLst>
              <a:gd name="T0" fmla="*/ 0 w 1588"/>
              <a:gd name="T1" fmla="*/ 2147483647 h 102"/>
              <a:gd name="T2" fmla="*/ 0 w 1588"/>
              <a:gd name="T3" fmla="*/ 2147483647 h 102"/>
              <a:gd name="T4" fmla="*/ 0 w 1588"/>
              <a:gd name="T5" fmla="*/ 2147483647 h 102"/>
              <a:gd name="T6" fmla="*/ 0 w 1588"/>
              <a:gd name="T7" fmla="*/ 0 h 102"/>
              <a:gd name="T8" fmla="*/ 0 w 1588"/>
              <a:gd name="T9" fmla="*/ 0 h 102"/>
              <a:gd name="T10" fmla="*/ 0 w 1588"/>
              <a:gd name="T11" fmla="*/ 0 h 102"/>
              <a:gd name="T12" fmla="*/ 0 w 1588"/>
              <a:gd name="T13" fmla="*/ 2147483647 h 1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8"/>
              <a:gd name="T22" fmla="*/ 0 h 102"/>
              <a:gd name="T23" fmla="*/ 1588 w 1588"/>
              <a:gd name="T24" fmla="*/ 102 h 10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8" h="102">
                <a:moveTo>
                  <a:pt x="0" y="102"/>
                </a:moveTo>
                <a:lnTo>
                  <a:pt x="0" y="102"/>
                </a:lnTo>
                <a:lnTo>
                  <a:pt x="0" y="0"/>
                </a:lnTo>
                <a:lnTo>
                  <a:pt x="0" y="102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75" name="Group 184"/>
          <p:cNvGrpSpPr>
            <a:grpSpLocks/>
          </p:cNvGrpSpPr>
          <p:nvPr/>
        </p:nvGrpSpPr>
        <p:grpSpPr bwMode="auto">
          <a:xfrm>
            <a:off x="7145336" y="1581150"/>
            <a:ext cx="20745455" cy="6567488"/>
            <a:chOff x="9652462" y="1354623"/>
            <a:chExt cx="27661934" cy="4927266"/>
          </a:xfrm>
        </p:grpSpPr>
        <p:sp>
          <p:nvSpPr>
            <p:cNvPr id="184" name="Round Diagonal Corner Rectangle 183"/>
            <p:cNvSpPr/>
            <p:nvPr/>
          </p:nvSpPr>
          <p:spPr>
            <a:xfrm>
              <a:off x="10050417" y="1354623"/>
              <a:ext cx="27263979" cy="4927266"/>
            </a:xfrm>
            <a:prstGeom prst="round2Diag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72" name="Text Box 10"/>
            <p:cNvSpPr txBox="1">
              <a:spLocks noChangeArrowheads="1"/>
            </p:cNvSpPr>
            <p:nvPr/>
          </p:nvSpPr>
          <p:spPr bwMode="auto">
            <a:xfrm>
              <a:off x="9652462" y="2095170"/>
              <a:ext cx="27136975" cy="3629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38819" tIns="219410" rIns="438819" bIns="219410">
              <a:spAutoFit/>
            </a:bodyPr>
            <a:lstStyle>
              <a:lvl1pPr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US" sz="8000" dirty="0" smtClean="0"/>
                <a:t>Magnetic Configuration of the Muon Collider/  Neutrino Factory Target System 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20000"/>
                </a:spcBef>
              </a:pPr>
              <a:r>
                <a:rPr lang="en-GB" sz="5600" dirty="0" smtClean="0">
                  <a:cs typeface="Times New Roman" charset="0"/>
                </a:rPr>
                <a:t>Hisham </a:t>
              </a:r>
              <a:r>
                <a:rPr lang="en-GB" sz="5600" dirty="0">
                  <a:cs typeface="Times New Roman" charset="0"/>
                </a:rPr>
                <a:t>Kamal </a:t>
              </a:r>
              <a:r>
                <a:rPr lang="en-GB" sz="5600" dirty="0" err="1" smtClean="0">
                  <a:cs typeface="Times New Roman" charset="0"/>
                </a:rPr>
                <a:t>Sayed</a:t>
              </a:r>
              <a:r>
                <a:rPr lang="en-GB" sz="5600" dirty="0" smtClean="0">
                  <a:cs typeface="Times New Roman" charset="0"/>
                </a:rPr>
                <a:t>,</a:t>
              </a:r>
              <a:r>
                <a:rPr lang="el-GR" sz="5600" baseline="30000" dirty="0" smtClean="0">
                  <a:cs typeface="Times New Roman" charset="0"/>
                </a:rPr>
                <a:t>*1</a:t>
              </a:r>
              <a:r>
                <a:rPr lang="el-GR" sz="5600" dirty="0" smtClean="0">
                  <a:cs typeface="Times New Roman" charset="0"/>
                </a:rPr>
                <a:t> </a:t>
              </a:r>
              <a:r>
                <a:rPr lang="en-GB" sz="5600" dirty="0" smtClean="0">
                  <a:cs typeface="Times New Roman" charset="0"/>
                </a:rPr>
                <a:t>H.G Kirk,</a:t>
              </a:r>
              <a:r>
                <a:rPr lang="en-GB" sz="5600" baseline="30000" dirty="0" smtClean="0">
                  <a:cs typeface="Times New Roman" charset="0"/>
                </a:rPr>
                <a:t>1</a:t>
              </a:r>
              <a:r>
                <a:rPr lang="en-GB" sz="4800" dirty="0" smtClean="0">
                  <a:cs typeface="Times New Roman" charset="0"/>
                </a:rPr>
                <a:t> </a:t>
              </a:r>
              <a:r>
                <a:rPr lang="en-GB" sz="5600" dirty="0" smtClean="0">
                  <a:cs typeface="Times New Roman" charset="0"/>
                </a:rPr>
                <a:t>K.T. McDonald</a:t>
              </a:r>
              <a:r>
                <a:rPr lang="en-GB" sz="5600" baseline="30000" dirty="0" smtClean="0">
                  <a:cs typeface="Times New Roman" charset="0"/>
                </a:rPr>
                <a:t>2</a:t>
              </a:r>
              <a:endParaRPr lang="el-GR" sz="5600" baseline="30000" dirty="0">
                <a:cs typeface="Times New Roman" charset="0"/>
              </a:endParaRPr>
            </a:p>
            <a:p>
              <a:pPr algn="ctr" eaLnBrk="1" hangingPunct="1"/>
              <a:r>
                <a:rPr lang="en-US" sz="4000" baseline="30000" dirty="0" smtClean="0">
                  <a:cs typeface="Times New Roman" charset="0"/>
                </a:rPr>
                <a:t>1 </a:t>
              </a:r>
              <a:r>
                <a:rPr lang="en-US" sz="4000" dirty="0" smtClean="0">
                  <a:cs typeface="Times New Roman" charset="0"/>
                </a:rPr>
                <a:t>Brookhaven National Laboratory, Upton, NY 11953</a:t>
              </a:r>
            </a:p>
            <a:p>
              <a:pPr algn="ctr" eaLnBrk="1" hangingPunct="1"/>
              <a:r>
                <a:rPr lang="en-US" sz="4000" baseline="30000" dirty="0" smtClean="0">
                  <a:cs typeface="Times New Roman" charset="0"/>
                </a:rPr>
                <a:t>2 </a:t>
              </a:r>
              <a:r>
                <a:rPr lang="en-US" sz="4000" dirty="0" smtClean="0">
                  <a:cs typeface="Times New Roman" charset="0"/>
                </a:rPr>
                <a:t>Joseph Henry Laboratories, Princeton University,</a:t>
              </a:r>
              <a:r>
                <a:rPr lang="fr-FR" sz="4000" dirty="0" smtClean="0">
                  <a:cs typeface="Times New Roman" charset="0"/>
                </a:rPr>
                <a:t> Princeton, NJ 08544</a:t>
              </a:r>
              <a:r>
                <a:rPr lang="en-US" sz="4000" dirty="0" smtClean="0">
                  <a:cs typeface="Times New Roman" charset="0"/>
                </a:rPr>
                <a:t> </a:t>
              </a:r>
              <a:endParaRPr lang="en-US" sz="4000" dirty="0">
                <a:cs typeface="Times New Roman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060450" y="40416163"/>
            <a:ext cx="17351544" cy="1397213"/>
            <a:chOff x="1720850" y="40416163"/>
            <a:chExt cx="17351544" cy="1397213"/>
          </a:xfrm>
        </p:grpSpPr>
        <p:sp>
          <p:nvSpPr>
            <p:cNvPr id="179" name="Round Same Side Corner Rectangle 178"/>
            <p:cNvSpPr/>
            <p:nvPr/>
          </p:nvSpPr>
          <p:spPr>
            <a:xfrm>
              <a:off x="1752600" y="40578089"/>
              <a:ext cx="13093699" cy="1120988"/>
            </a:xfrm>
            <a:prstGeom prst="round2Same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376" name="Text Box 17"/>
            <p:cNvSpPr txBox="1">
              <a:spLocks noChangeArrowheads="1"/>
            </p:cNvSpPr>
            <p:nvPr/>
          </p:nvSpPr>
          <p:spPr bwMode="auto">
            <a:xfrm>
              <a:off x="1720850" y="40416163"/>
              <a:ext cx="17351544" cy="1397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438819" tIns="219410" rIns="438819" bIns="219410">
              <a:spAutoFit/>
            </a:bodyPr>
            <a:lstStyle>
              <a:lvl1pPr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defTabSz="4386263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3000" dirty="0" smtClean="0"/>
                <a:t>*Email</a:t>
              </a:r>
              <a:r>
                <a:rPr lang="en-US" sz="3000" dirty="0"/>
                <a:t>: </a:t>
              </a:r>
              <a:r>
                <a:rPr lang="en-US" sz="3000" dirty="0" err="1"/>
                <a:t>hsayed</a:t>
              </a:r>
              <a:r>
                <a:rPr lang="en-US" sz="3000" dirty="0" err="1" smtClean="0"/>
                <a:t>@bnl.gov</a:t>
              </a:r>
              <a:endParaRPr lang="en-US" sz="3000" dirty="0"/>
            </a:p>
            <a:p>
              <a:pPr eaLnBrk="1" hangingPunct="1"/>
              <a:r>
                <a:rPr lang="en-US" sz="3200" dirty="0"/>
                <a:t>Work supported in part </a:t>
              </a:r>
              <a:r>
                <a:rPr lang="en-US" sz="3200" dirty="0" smtClean="0"/>
                <a:t>by US DOE Contract No. </a:t>
              </a:r>
              <a:r>
                <a:rPr lang="en-US" sz="3200" dirty="0"/>
                <a:t>DE-AC02-</a:t>
              </a:r>
              <a:r>
                <a:rPr lang="en-US" sz="3200" dirty="0" smtClean="0"/>
                <a:t>98CH10886.</a:t>
              </a:r>
              <a:endParaRPr lang="en-US" sz="3000" dirty="0"/>
            </a:p>
          </p:txBody>
        </p:sp>
      </p:grpSp>
      <p:sp>
        <p:nvSpPr>
          <p:cNvPr id="15377" name="Rectangle 132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78" name="Rectangle 134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79" name="Rectangle 139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0" name="Rectangle 141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1" name="Rectangle 160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2" name="Rectangle 162"/>
          <p:cNvSpPr>
            <a:spLocks noChangeArrowheads="1"/>
          </p:cNvSpPr>
          <p:nvPr/>
        </p:nvSpPr>
        <p:spPr bwMode="auto">
          <a:xfrm>
            <a:off x="15457488" y="20670838"/>
            <a:ext cx="32918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84" name="Rectangle 470"/>
          <p:cNvSpPr>
            <a:spLocks noChangeArrowheads="1"/>
          </p:cNvSpPr>
          <p:nvPr/>
        </p:nvSpPr>
        <p:spPr bwMode="auto">
          <a:xfrm>
            <a:off x="396875" y="1093788"/>
            <a:ext cx="32118300" cy="41033700"/>
          </a:xfrm>
          <a:prstGeom prst="rect">
            <a:avLst/>
          </a:prstGeom>
          <a:noFill/>
          <a:ln w="165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623"/>
          <p:cNvSpPr>
            <a:spLocks noChangeArrowheads="1"/>
          </p:cNvSpPr>
          <p:nvPr/>
        </p:nvSpPr>
        <p:spPr bwMode="auto">
          <a:xfrm>
            <a:off x="12457113" y="2035492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6" name="Rectangle 624"/>
          <p:cNvSpPr>
            <a:spLocks noChangeArrowheads="1"/>
          </p:cNvSpPr>
          <p:nvPr/>
        </p:nvSpPr>
        <p:spPr bwMode="auto">
          <a:xfrm>
            <a:off x="12457113" y="1625917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7" name="Rectangle 625"/>
          <p:cNvSpPr>
            <a:spLocks noChangeArrowheads="1"/>
          </p:cNvSpPr>
          <p:nvPr/>
        </p:nvSpPr>
        <p:spPr bwMode="auto">
          <a:xfrm>
            <a:off x="12457113" y="1625917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8" name="Rectangle 626"/>
          <p:cNvSpPr>
            <a:spLocks noChangeArrowheads="1"/>
          </p:cNvSpPr>
          <p:nvPr/>
        </p:nvSpPr>
        <p:spPr bwMode="auto">
          <a:xfrm>
            <a:off x="12457113" y="1625917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89" name="Rectangle 629"/>
          <p:cNvSpPr>
            <a:spLocks noChangeArrowheads="1"/>
          </p:cNvSpPr>
          <p:nvPr/>
        </p:nvSpPr>
        <p:spPr bwMode="auto">
          <a:xfrm>
            <a:off x="12522200" y="20299363"/>
            <a:ext cx="1825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15390" name="Rectangle 631"/>
          <p:cNvSpPr>
            <a:spLocks noChangeArrowheads="1"/>
          </p:cNvSpPr>
          <p:nvPr/>
        </p:nvSpPr>
        <p:spPr bwMode="auto">
          <a:xfrm>
            <a:off x="12457113" y="20558125"/>
            <a:ext cx="182562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endParaRPr lang="en-US"/>
          </a:p>
        </p:txBody>
      </p:sp>
      <p:grpSp>
        <p:nvGrpSpPr>
          <p:cNvPr id="15392" name="Group 103"/>
          <p:cNvGrpSpPr>
            <a:grpSpLocks/>
          </p:cNvGrpSpPr>
          <p:nvPr/>
        </p:nvGrpSpPr>
        <p:grpSpPr bwMode="auto">
          <a:xfrm>
            <a:off x="876300" y="9015413"/>
            <a:ext cx="11410950" cy="11542712"/>
            <a:chOff x="1426781" y="6857170"/>
            <a:chExt cx="14651419" cy="6477830"/>
          </a:xfrm>
        </p:grpSpPr>
        <p:sp>
          <p:nvSpPr>
            <p:cNvPr id="94" name="Rounded Rectangle 93"/>
            <p:cNvSpPr/>
            <p:nvPr/>
          </p:nvSpPr>
          <p:spPr>
            <a:xfrm>
              <a:off x="1426781" y="6857170"/>
              <a:ext cx="14651419" cy="6477830"/>
            </a:xfrm>
            <a:prstGeom prst="roundRect">
              <a:avLst>
                <a:gd name="adj" fmla="val 5423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5470" name="Text Box 84"/>
            <p:cNvSpPr txBox="1">
              <a:spLocks noChangeArrowheads="1"/>
            </p:cNvSpPr>
            <p:nvPr/>
          </p:nvSpPr>
          <p:spPr bwMode="auto">
            <a:xfrm>
              <a:off x="1701800" y="6964526"/>
              <a:ext cx="14245172" cy="397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57200" rIns="45720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4000" b="1" dirty="0" smtClean="0"/>
                <a:t>Abstract</a:t>
              </a:r>
              <a:endParaRPr lang="en-US" sz="4000" b="1" dirty="0"/>
            </a:p>
          </p:txBody>
        </p:sp>
      </p:grp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69975" y="25331738"/>
            <a:ext cx="11058525" cy="569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74320" tIns="44450" rIns="457200" bIns="44450"/>
          <a:lstStyle/>
          <a:p>
            <a:pPr marL="1200150" lvl="1" indent="-742950" algn="just">
              <a:lnSpc>
                <a:spcPct val="120000"/>
              </a:lnSpc>
              <a:buFont typeface="Arial" charset="0"/>
              <a:buChar char="•"/>
            </a:pPr>
            <a:endParaRPr lang="en-US" sz="3300" dirty="0"/>
          </a:p>
        </p:txBody>
      </p:sp>
      <p:sp>
        <p:nvSpPr>
          <p:cNvPr id="182" name="Rounded Rectangle 181"/>
          <p:cNvSpPr/>
          <p:nvPr/>
        </p:nvSpPr>
        <p:spPr>
          <a:xfrm>
            <a:off x="12839700" y="8978863"/>
            <a:ext cx="10169524" cy="14936787"/>
          </a:xfrm>
          <a:prstGeom prst="roundRect">
            <a:avLst>
              <a:gd name="adj" fmla="val 3768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4000" dirty="0" smtClean="0">
              <a:solidFill>
                <a:schemeClr val="tx1"/>
              </a:solidFill>
            </a:endParaRPr>
          </a:p>
        </p:txBody>
      </p:sp>
      <p:cxnSp>
        <p:nvCxnSpPr>
          <p:cNvPr id="135" name="Straight Connector 134"/>
          <p:cNvCxnSpPr/>
          <p:nvPr/>
        </p:nvCxnSpPr>
        <p:spPr>
          <a:xfrm rot="10800000">
            <a:off x="1073681" y="10272175"/>
            <a:ext cx="1101248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flipH="1" flipV="1">
            <a:off x="1090493" y="22835617"/>
            <a:ext cx="10669586" cy="3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 flipH="1" flipV="1">
            <a:off x="13347699" y="10511380"/>
            <a:ext cx="9274176" cy="15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rot="10800000">
            <a:off x="12966700" y="25404763"/>
            <a:ext cx="987425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10800000">
            <a:off x="24191913" y="9816572"/>
            <a:ext cx="74485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rot="10800000">
            <a:off x="24006176" y="20632738"/>
            <a:ext cx="7634287" cy="3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rot="10800000">
            <a:off x="24066500" y="32358013"/>
            <a:ext cx="7631113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32" name="TextBox 138"/>
          <p:cNvSpPr txBox="1">
            <a:spLocks noChangeArrowheads="1"/>
          </p:cNvSpPr>
          <p:nvPr/>
        </p:nvSpPr>
        <p:spPr bwMode="auto">
          <a:xfrm>
            <a:off x="1116013" y="10736263"/>
            <a:ext cx="10775950" cy="8956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3600" dirty="0"/>
              <a:t>An alternative </a:t>
            </a:r>
            <a:r>
              <a:rPr lang="en-US" sz="3600" dirty="0" smtClean="0"/>
              <a:t>capture-solenoid </a:t>
            </a:r>
            <a:r>
              <a:rPr lang="en-US" sz="3600" dirty="0"/>
              <a:t>field is presented for the mercury jet target for a neutrino factory or muon collider. A peak solenoid field of 15 T at the </a:t>
            </a:r>
            <a:r>
              <a:rPr lang="en-US" sz="3600" dirty="0" smtClean="0"/>
              <a:t>mercury-target </a:t>
            </a:r>
            <a:r>
              <a:rPr lang="en-US" sz="3600" dirty="0"/>
              <a:t>location is studied in comparison to the current baseline </a:t>
            </a:r>
            <a:r>
              <a:rPr lang="en-US" sz="3600" dirty="0" smtClean="0"/>
              <a:t>value </a:t>
            </a:r>
            <a:r>
              <a:rPr lang="en-US" sz="3600" dirty="0"/>
              <a:t>of 20 T.  The </a:t>
            </a:r>
            <a:r>
              <a:rPr lang="en-US" sz="3600" dirty="0" smtClean="0"/>
              <a:t>magnetic-field profile tapers down to 1.5 T in the Front </a:t>
            </a:r>
            <a:r>
              <a:rPr lang="en-US" sz="3600" dirty="0"/>
              <a:t>E</a:t>
            </a:r>
            <a:r>
              <a:rPr lang="en-US" sz="3600" dirty="0" smtClean="0"/>
              <a:t>nd, nominally beginning 15 m downstream of the target.  This field profile </a:t>
            </a:r>
            <a:r>
              <a:rPr lang="en-US" sz="3600" dirty="0"/>
              <a:t>is optimized to maximize the </a:t>
            </a:r>
            <a:r>
              <a:rPr lang="en-US" sz="3600" dirty="0" smtClean="0"/>
              <a:t>“useful” muons 50 </a:t>
            </a:r>
            <a:r>
              <a:rPr lang="en-US" sz="3600" dirty="0"/>
              <a:t>m downstream from the </a:t>
            </a:r>
            <a:r>
              <a:rPr lang="en-US" sz="3600" dirty="0" smtClean="0"/>
              <a:t>target </a:t>
            </a:r>
            <a:r>
              <a:rPr lang="en-US" sz="3600" dirty="0"/>
              <a:t>within a </a:t>
            </a:r>
            <a:r>
              <a:rPr lang="en-US" sz="3600" dirty="0" smtClean="0"/>
              <a:t>kinetic-energy window of 80-140 MeV</a:t>
            </a:r>
            <a:r>
              <a:rPr lang="en-US" sz="3600" smtClean="0"/>
              <a:t>. Two </a:t>
            </a:r>
            <a:r>
              <a:rPr lang="en-US" sz="3600" dirty="0"/>
              <a:t>parameters are considered for the optimization </a:t>
            </a:r>
            <a:r>
              <a:rPr lang="en-US" sz="3600" dirty="0" smtClean="0"/>
              <a:t>study: the </a:t>
            </a:r>
            <a:r>
              <a:rPr lang="en-US" sz="3600" dirty="0"/>
              <a:t>length </a:t>
            </a:r>
            <a:r>
              <a:rPr lang="en-US" sz="3600" i="1" dirty="0" err="1"/>
              <a:t>z</a:t>
            </a:r>
            <a:r>
              <a:rPr lang="en-US" sz="3600" baseline="-25000" dirty="0" err="1" smtClean="0"/>
              <a:t>end</a:t>
            </a:r>
            <a:r>
              <a:rPr lang="en-US" sz="3600" dirty="0" smtClean="0"/>
              <a:t> of </a:t>
            </a:r>
            <a:r>
              <a:rPr lang="en-US" sz="3600" dirty="0"/>
              <a:t>the tapered field and the </a:t>
            </a:r>
            <a:r>
              <a:rPr lang="en-US" sz="3600" dirty="0" smtClean="0"/>
              <a:t>field strength in the front end. </a:t>
            </a:r>
            <a:r>
              <a:rPr lang="en-US" sz="3600" dirty="0"/>
              <a:t>The </a:t>
            </a:r>
            <a:r>
              <a:rPr lang="en-US" sz="3600" dirty="0" smtClean="0"/>
              <a:t>axial-magnetic-field profile </a:t>
            </a:r>
            <a:r>
              <a:rPr lang="en-US" sz="3600" dirty="0"/>
              <a:t>is specified analytically using </a:t>
            </a:r>
            <a:r>
              <a:rPr lang="en-US" sz="3600" dirty="0" smtClean="0"/>
              <a:t>an inverse-cubic equation </a:t>
            </a:r>
            <a:r>
              <a:rPr lang="en-US" sz="3600" dirty="0"/>
              <a:t>and the off-axis field is computed from a</a:t>
            </a:r>
            <a:r>
              <a:rPr lang="en-US" sz="3600" dirty="0" smtClean="0"/>
              <a:t> </a:t>
            </a:r>
            <a:r>
              <a:rPr lang="en-US" sz="3600" dirty="0"/>
              <a:t>series expansion </a:t>
            </a:r>
            <a:r>
              <a:rPr lang="en-US" sz="3600" dirty="0" smtClean="0"/>
              <a:t>based on derivatives of </a:t>
            </a:r>
            <a:r>
              <a:rPr lang="en-US" sz="3600" dirty="0"/>
              <a:t>the axial field. The simulation is performed using </a:t>
            </a:r>
            <a:r>
              <a:rPr lang="en-US" sz="3600" dirty="0" smtClean="0"/>
              <a:t>the MARS15 code.  </a:t>
            </a:r>
            <a:endParaRPr lang="en-US" sz="3600" dirty="0"/>
          </a:p>
        </p:txBody>
      </p:sp>
      <p:pic>
        <p:nvPicPr>
          <p:cNvPr id="134" name="Picture 4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9581" y="2680347"/>
            <a:ext cx="2505475" cy="2856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Rev_Logo_Big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936" y="3035947"/>
            <a:ext cx="6375400" cy="234730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16013" y="23164128"/>
            <a:ext cx="10970155" cy="981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4000" b="1" dirty="0" smtClean="0"/>
              <a:t>Mercury-Target Parameters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4000" dirty="0" smtClean="0"/>
              <a:t>Angle of target to solenoid axis </a:t>
            </a:r>
            <a:r>
              <a:rPr lang="el-GR" sz="4000" i="1" dirty="0" smtClean="0"/>
              <a:t>θ</a:t>
            </a:r>
            <a:r>
              <a:rPr lang="en-US" sz="4000" baseline="-25000" dirty="0"/>
              <a:t>t</a:t>
            </a:r>
            <a:r>
              <a:rPr lang="en-US" sz="4000" baseline="-25000" dirty="0" smtClean="0"/>
              <a:t>arget</a:t>
            </a:r>
            <a:r>
              <a:rPr lang="en-US" sz="4000" dirty="0" smtClean="0"/>
              <a:t>= 0.137 rad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4000" dirty="0" smtClean="0"/>
              <a:t>Target radius </a:t>
            </a:r>
            <a:r>
              <a:rPr lang="en-US" sz="4000" i="1" dirty="0" err="1" smtClean="0"/>
              <a:t>r</a:t>
            </a:r>
            <a:r>
              <a:rPr lang="en-US" sz="4000" baseline="-25000" dirty="0" err="1" smtClean="0"/>
              <a:t>target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= 0.404 cm</a:t>
            </a:r>
          </a:p>
          <a:p>
            <a:pPr marL="457200" indent="-457200">
              <a:buFont typeface="Wingdings" charset="2"/>
              <a:buChar char="Ø"/>
            </a:pPr>
            <a:r>
              <a:rPr lang="en-US" sz="4000" b="1" dirty="0" smtClean="0"/>
              <a:t>Proton </a:t>
            </a:r>
            <a:r>
              <a:rPr lang="en-US" sz="4000" b="1" dirty="0"/>
              <a:t>Beam Parameters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4000" i="1" dirty="0" smtClean="0"/>
              <a:t>E</a:t>
            </a:r>
            <a:r>
              <a:rPr lang="en-US" sz="4000" dirty="0" smtClean="0"/>
              <a:t> = 8 </a:t>
            </a:r>
            <a:r>
              <a:rPr lang="en-US" sz="4000" dirty="0"/>
              <a:t>GeV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l-GR" sz="4000" i="1" dirty="0" smtClean="0"/>
              <a:t>θ</a:t>
            </a:r>
            <a:r>
              <a:rPr lang="en-US" sz="4000" baseline="-25000" dirty="0"/>
              <a:t>b</a:t>
            </a:r>
            <a:r>
              <a:rPr lang="en-US" sz="4000" baseline="-25000" dirty="0" smtClean="0"/>
              <a:t>eam </a:t>
            </a:r>
            <a:r>
              <a:rPr lang="en-US" sz="4000" dirty="0" smtClean="0"/>
              <a:t>= 0.117 </a:t>
            </a:r>
            <a:r>
              <a:rPr lang="en-US" sz="4000" dirty="0"/>
              <a:t>rad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l-GR" sz="4000" dirty="0"/>
              <a:t>σ</a:t>
            </a:r>
            <a:r>
              <a:rPr lang="en-US" sz="4000" i="1" baseline="-25000" dirty="0"/>
              <a:t>x</a:t>
            </a:r>
            <a:r>
              <a:rPr lang="en-US" sz="4000" dirty="0" smtClean="0"/>
              <a:t>= </a:t>
            </a:r>
            <a:r>
              <a:rPr lang="el-GR" sz="4000" dirty="0" smtClean="0"/>
              <a:t>σ</a:t>
            </a:r>
            <a:r>
              <a:rPr lang="en-US" sz="4000" i="1" baseline="-25000" dirty="0" smtClean="0"/>
              <a:t>y</a:t>
            </a:r>
            <a:r>
              <a:rPr lang="en-US" sz="4000" dirty="0" smtClean="0"/>
              <a:t>= 0.1212 </a:t>
            </a:r>
            <a:r>
              <a:rPr lang="en-US" sz="4000" dirty="0"/>
              <a:t>cm (Gaussian </a:t>
            </a:r>
            <a:r>
              <a:rPr lang="en-US" sz="4000" dirty="0" smtClean="0"/>
              <a:t>distribution</a:t>
            </a:r>
            <a:r>
              <a:rPr lang="en-US" sz="4000" dirty="0"/>
              <a:t>)</a:t>
            </a:r>
          </a:p>
          <a:p>
            <a:pPr marL="457200" indent="-457200">
              <a:buFont typeface="Wingdings" charset="2"/>
              <a:buChar char="Ø"/>
            </a:pPr>
            <a:r>
              <a:rPr lang="en-US" sz="4000" b="1" dirty="0"/>
              <a:t>Solenoid Field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4000" dirty="0" smtClean="0">
                <a:sym typeface="Wingdings"/>
              </a:rPr>
              <a:t>20</a:t>
            </a:r>
            <a:r>
              <a:rPr lang="en-US" sz="4000" dirty="0" smtClean="0"/>
              <a:t> </a:t>
            </a:r>
            <a:r>
              <a:rPr lang="en-US" sz="4000" dirty="0"/>
              <a:t>T peak field at target position </a:t>
            </a:r>
            <a:r>
              <a:rPr lang="en-US" sz="4000" dirty="0" smtClean="0"/>
              <a:t>(</a:t>
            </a:r>
            <a:r>
              <a:rPr lang="en-US" sz="4000" i="1" dirty="0"/>
              <a:t>z</a:t>
            </a:r>
            <a:r>
              <a:rPr lang="en-US" sz="4000" dirty="0" smtClean="0"/>
              <a:t> = -37.5 cm)</a:t>
            </a:r>
            <a:endParaRPr lang="en-US" sz="4000" dirty="0"/>
          </a:p>
          <a:p>
            <a:pPr marL="914400" lvl="1" indent="-457200">
              <a:buFont typeface="Wingdings" charset="2"/>
              <a:buChar char="Ø"/>
            </a:pPr>
            <a:r>
              <a:rPr lang="en-US" sz="4000" dirty="0"/>
              <a:t>Aperture at </a:t>
            </a:r>
            <a:r>
              <a:rPr lang="en-US" sz="4000" dirty="0" smtClean="0"/>
              <a:t>Target, </a:t>
            </a:r>
            <a:r>
              <a:rPr lang="en-US" sz="4000" i="1" dirty="0" smtClean="0"/>
              <a:t>r</a:t>
            </a:r>
            <a:r>
              <a:rPr lang="en-US" sz="4000" dirty="0" smtClean="0"/>
              <a:t> = 7.5 cm,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4000" dirty="0" smtClean="0"/>
              <a:t>Aperture at Front End, </a:t>
            </a:r>
            <a:r>
              <a:rPr lang="en-US" sz="4000" i="1" dirty="0" smtClean="0"/>
              <a:t>r</a:t>
            </a:r>
            <a:r>
              <a:rPr lang="en-US" sz="4000" dirty="0" smtClean="0"/>
              <a:t> </a:t>
            </a:r>
            <a:r>
              <a:rPr lang="en-US" sz="4000" dirty="0"/>
              <a:t>= 30 cm</a:t>
            </a:r>
          </a:p>
          <a:p>
            <a:pPr marL="914400" lvl="1" indent="-457200">
              <a:buFont typeface="Wingdings" charset="2"/>
              <a:buChar char="Ø"/>
            </a:pPr>
            <a:r>
              <a:rPr lang="en-US" sz="4000" i="1" dirty="0" err="1"/>
              <a:t>z</a:t>
            </a:r>
            <a:r>
              <a:rPr lang="en-US" sz="4000" baseline="-25000" dirty="0" err="1" smtClean="0"/>
              <a:t>end</a:t>
            </a:r>
            <a:r>
              <a:rPr lang="en-US" sz="4000" dirty="0" smtClean="0"/>
              <a:t> </a:t>
            </a:r>
            <a:r>
              <a:rPr lang="en-US" sz="4000" dirty="0"/>
              <a:t>= </a:t>
            </a:r>
            <a:r>
              <a:rPr lang="en-US" sz="4000" dirty="0" smtClean="0"/>
              <a:t>1500 cm, where </a:t>
            </a:r>
            <a:r>
              <a:rPr lang="en-US" sz="4000" i="1" dirty="0" err="1" smtClean="0"/>
              <a:t>B</a:t>
            </a:r>
            <a:r>
              <a:rPr lang="en-US" sz="4000" i="1" baseline="-25000" dirty="0" err="1" smtClean="0"/>
              <a:t>z</a:t>
            </a:r>
            <a:r>
              <a:rPr lang="en-US" sz="4000" baseline="-25000" dirty="0" smtClean="0"/>
              <a:t> </a:t>
            </a:r>
            <a:r>
              <a:rPr lang="en-US" sz="4000" dirty="0" smtClean="0"/>
              <a:t>=</a:t>
            </a:r>
            <a:r>
              <a:rPr lang="en-US" sz="4000" dirty="0"/>
              <a:t>1.5 T  </a:t>
            </a:r>
          </a:p>
          <a:p>
            <a:pPr marL="914400" lvl="1" indent="-457200">
              <a:buFont typeface="Wingdings" charset="2"/>
              <a:buChar char="Ø"/>
            </a:pPr>
            <a:endParaRPr lang="en-US" sz="4000" dirty="0"/>
          </a:p>
          <a:p>
            <a:pPr marL="457200" indent="-457200">
              <a:buFont typeface="Wingdings" charset="2"/>
              <a:buChar char="Ø"/>
            </a:pPr>
            <a:r>
              <a:rPr lang="en-US" sz="4000" dirty="0" smtClean="0"/>
              <a:t>Muons </a:t>
            </a:r>
            <a:r>
              <a:rPr lang="en-US" sz="4000" dirty="0"/>
              <a:t>within </a:t>
            </a:r>
            <a:r>
              <a:rPr lang="en-US" sz="4000" dirty="0" smtClean="0"/>
              <a:t>kinetic-energy </a:t>
            </a:r>
            <a:r>
              <a:rPr lang="en-US" sz="4000" dirty="0"/>
              <a:t>cut </a:t>
            </a:r>
            <a:r>
              <a:rPr lang="en-US" sz="4000" dirty="0" smtClean="0"/>
              <a:t>of 40-180 MeV</a:t>
            </a:r>
            <a:endParaRPr lang="en-US" sz="4000" dirty="0"/>
          </a:p>
          <a:p>
            <a:pPr marL="914400" lvl="1" indent="-457200">
              <a:buFont typeface="Wingdings" charset="2"/>
              <a:buChar char="Ø"/>
            </a:pPr>
            <a:r>
              <a:rPr lang="en-US" sz="4000" dirty="0"/>
              <a:t> </a:t>
            </a:r>
            <a:r>
              <a:rPr lang="en-US" sz="4000" i="1" dirty="0" err="1" smtClean="0"/>
              <a:t>N</a:t>
            </a:r>
            <a:r>
              <a:rPr lang="en-US" sz="4000" baseline="-25000" dirty="0" err="1" smtClean="0"/>
              <a:t>muons</a:t>
            </a:r>
            <a:r>
              <a:rPr lang="en-US" sz="4000" baseline="-25000" dirty="0" smtClean="0"/>
              <a:t> at </a:t>
            </a:r>
            <a:r>
              <a:rPr lang="en-US" sz="4000" i="1" baseline="-25000" dirty="0" smtClean="0"/>
              <a:t>z</a:t>
            </a:r>
            <a:r>
              <a:rPr lang="en-US" sz="4000" baseline="-25000" dirty="0" smtClean="0"/>
              <a:t> = 50 m </a:t>
            </a:r>
            <a:r>
              <a:rPr lang="en-US" sz="4000" dirty="0" smtClean="0"/>
              <a:t>= 3.27 </a:t>
            </a:r>
            <a:r>
              <a:rPr lang="en-US" sz="4000" dirty="0" smtClean="0">
                <a:sym typeface="Symbol"/>
              </a:rPr>
              <a:t></a:t>
            </a:r>
            <a:r>
              <a:rPr lang="en-US" sz="4000" dirty="0" smtClean="0"/>
              <a:t> 10</a:t>
            </a:r>
            <a:r>
              <a:rPr lang="en-US" sz="4000" baseline="30000" dirty="0" smtClean="0"/>
              <a:t>4</a:t>
            </a:r>
            <a:r>
              <a:rPr lang="en-US" sz="4000" dirty="0" smtClean="0"/>
              <a:t>  (</a:t>
            </a:r>
            <a:r>
              <a:rPr lang="en-US" sz="4000" i="1" dirty="0" err="1" smtClean="0"/>
              <a:t>N</a:t>
            </a:r>
            <a:r>
              <a:rPr lang="en-US" sz="4000" baseline="-25000" dirty="0" err="1" smtClean="0"/>
              <a:t>initial</a:t>
            </a:r>
            <a:r>
              <a:rPr lang="en-US" sz="4000" baseline="-25000" dirty="0" smtClean="0"/>
              <a:t> protons </a:t>
            </a:r>
            <a:r>
              <a:rPr lang="en-US" sz="4000" dirty="0" smtClean="0"/>
              <a:t>= 10</a:t>
            </a:r>
            <a:r>
              <a:rPr lang="en-US" sz="4000" baseline="30000" dirty="0" smtClean="0"/>
              <a:t>5</a:t>
            </a:r>
            <a:r>
              <a:rPr lang="en-US" sz="4000" dirty="0"/>
              <a:t>)</a:t>
            </a:r>
          </a:p>
          <a:p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1092200" y="21155175"/>
            <a:ext cx="1063466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/>
              <a:t>Mercury Target – Proton Jet Baseline Parameters (from optimization by X. Ding using MARS15)</a:t>
            </a:r>
            <a:endParaRPr lang="en-US" sz="3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3665200" y="10866982"/>
            <a:ext cx="8407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3200" dirty="0" smtClean="0"/>
              <a:t>Particle-capture </a:t>
            </a:r>
            <a:r>
              <a:rPr lang="en-US" sz="3200" dirty="0"/>
              <a:t>requirement (</a:t>
            </a:r>
            <a:r>
              <a:rPr lang="en-US" sz="3200" i="1" dirty="0"/>
              <a:t>P</a:t>
            </a:r>
            <a:r>
              <a:rPr lang="en-US" sz="3200" baseline="-25000" dirty="0"/>
              <a:t>t</a:t>
            </a:r>
            <a:r>
              <a:rPr lang="en-US" sz="3200" dirty="0"/>
              <a:t> </a:t>
            </a:r>
            <a:r>
              <a:rPr lang="en-US" sz="3200" dirty="0" smtClean="0"/>
              <a:t>≤ </a:t>
            </a:r>
            <a:r>
              <a:rPr lang="en-US" sz="3200" dirty="0"/>
              <a:t>0.225 GeV/c)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3200" i="1" dirty="0" smtClean="0"/>
              <a:t>B</a:t>
            </a:r>
            <a:r>
              <a:rPr lang="en-US" sz="3200" dirty="0" smtClean="0"/>
              <a:t> × </a:t>
            </a:r>
            <a:r>
              <a:rPr lang="en-US" sz="3200" i="1" dirty="0" smtClean="0"/>
              <a:t>r</a:t>
            </a:r>
            <a:r>
              <a:rPr lang="en-US" sz="3200" dirty="0" smtClean="0"/>
              <a:t> </a:t>
            </a:r>
            <a:r>
              <a:rPr lang="en-US" sz="3200" dirty="0"/>
              <a:t>= 20 T </a:t>
            </a:r>
            <a:r>
              <a:rPr lang="en-US" sz="3200" dirty="0" smtClean="0"/>
              <a:t>× </a:t>
            </a:r>
            <a:r>
              <a:rPr lang="en-US" sz="3200" dirty="0"/>
              <a:t>7.5 cm = 150 </a:t>
            </a:r>
            <a:r>
              <a:rPr lang="en-US" sz="3200" dirty="0" smtClean="0"/>
              <a:t>T-cm   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3200" i="1" dirty="0" smtClean="0"/>
              <a:t>B</a:t>
            </a:r>
            <a:r>
              <a:rPr lang="en-US" sz="3200" dirty="0" smtClean="0"/>
              <a:t> × </a:t>
            </a:r>
            <a:r>
              <a:rPr lang="en-US" sz="3200" i="1" dirty="0" smtClean="0"/>
              <a:t>r</a:t>
            </a:r>
            <a:r>
              <a:rPr lang="en-US" sz="3200" dirty="0" smtClean="0"/>
              <a:t> </a:t>
            </a:r>
            <a:r>
              <a:rPr lang="en-US" sz="3200" dirty="0"/>
              <a:t>= 15 T </a:t>
            </a:r>
            <a:r>
              <a:rPr lang="en-US" sz="3200" dirty="0" smtClean="0"/>
              <a:t>× </a:t>
            </a:r>
            <a:r>
              <a:rPr lang="en-US" sz="3200" dirty="0"/>
              <a:t>10 cm  = 150 </a:t>
            </a:r>
            <a:r>
              <a:rPr lang="en-US" sz="3200" dirty="0" smtClean="0"/>
              <a:t>T-cm</a:t>
            </a:r>
            <a:endParaRPr lang="en-US" sz="3200" dirty="0"/>
          </a:p>
          <a:p>
            <a:pPr marL="285750" indent="-285750">
              <a:buFont typeface="Wingdings" charset="2"/>
              <a:buChar char="Ø"/>
            </a:pPr>
            <a:r>
              <a:rPr lang="en-US" sz="3200" dirty="0" smtClean="0"/>
              <a:t>Fixed-flux </a:t>
            </a:r>
            <a:r>
              <a:rPr lang="en-US" sz="3200" dirty="0"/>
              <a:t>requirement (Aperture </a:t>
            </a:r>
            <a:r>
              <a:rPr lang="en-US" sz="3200" dirty="0" smtClean="0"/>
              <a:t>requirement</a:t>
            </a:r>
            <a:r>
              <a:rPr lang="en-US" sz="3200" dirty="0"/>
              <a:t>)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3200" i="1" dirty="0" smtClean="0"/>
              <a:t>B</a:t>
            </a:r>
            <a:r>
              <a:rPr lang="en-US" sz="3200" dirty="0" smtClean="0"/>
              <a:t> × </a:t>
            </a:r>
            <a:r>
              <a:rPr lang="en-US" sz="3200" i="1" dirty="0" smtClean="0"/>
              <a:t>r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= 20 </a:t>
            </a:r>
            <a:r>
              <a:rPr lang="en-US" sz="3200" dirty="0" smtClean="0"/>
              <a:t>× 7.5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= 1125 T-cm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   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sz="3200" i="1" dirty="0" smtClean="0"/>
              <a:t>B</a:t>
            </a:r>
            <a:r>
              <a:rPr lang="en-US" sz="3200" dirty="0" smtClean="0"/>
              <a:t> × </a:t>
            </a:r>
            <a:r>
              <a:rPr lang="en-US" sz="3200" i="1" dirty="0" smtClean="0"/>
              <a:t>r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dirty="0"/>
              <a:t>= 15 </a:t>
            </a:r>
            <a:r>
              <a:rPr lang="en-US" sz="3200" dirty="0" smtClean="0"/>
              <a:t>× 10</a:t>
            </a:r>
            <a:r>
              <a:rPr lang="en-US" sz="3200" baseline="30000" dirty="0" smtClean="0"/>
              <a:t>2 </a:t>
            </a:r>
            <a:r>
              <a:rPr lang="en-US" sz="3200" dirty="0" smtClean="0"/>
              <a:t> = 1500 T-cm</a:t>
            </a:r>
            <a:r>
              <a:rPr lang="en-US" sz="3200" baseline="30000" dirty="0" smtClean="0"/>
              <a:t>2</a:t>
            </a:r>
            <a:endParaRPr lang="en-US" sz="3200" baseline="30000" dirty="0"/>
          </a:p>
          <a:p>
            <a:pPr marL="285750" indent="-285750">
              <a:buFont typeface="Wingdings" charset="2"/>
              <a:buChar char="Ø"/>
            </a:pPr>
            <a:r>
              <a:rPr lang="en-US" sz="3200" dirty="0"/>
              <a:t>MARS simulations with </a:t>
            </a:r>
            <a:r>
              <a:rPr lang="en-US" sz="3200" dirty="0" smtClean="0"/>
              <a:t>15-T </a:t>
            </a:r>
            <a:r>
              <a:rPr lang="en-US" sz="3200" dirty="0"/>
              <a:t>peak field &amp; new aperture settings </a:t>
            </a:r>
            <a:r>
              <a:rPr lang="en-US" sz="3200" dirty="0" smtClean="0"/>
              <a:t>(taper radius </a:t>
            </a:r>
            <a:r>
              <a:rPr lang="en-US" sz="3200" i="1" dirty="0" smtClean="0"/>
              <a:t>r</a:t>
            </a:r>
            <a:r>
              <a:rPr lang="en-US" sz="3200" dirty="0" smtClean="0"/>
              <a:t> =</a:t>
            </a:r>
            <a:r>
              <a:rPr lang="en-US" sz="3200" dirty="0" smtClean="0">
                <a:sym typeface="Wingdings"/>
              </a:rPr>
              <a:t> </a:t>
            </a:r>
            <a:r>
              <a:rPr lang="en-US" sz="3200" dirty="0" smtClean="0"/>
              <a:t>30 cm at all </a:t>
            </a:r>
            <a:r>
              <a:rPr lang="en-US" sz="3200" i="1" dirty="0" smtClean="0"/>
              <a:t>z</a:t>
            </a:r>
            <a:r>
              <a:rPr lang="en-US" sz="3200" dirty="0" smtClean="0"/>
              <a:t>) </a:t>
            </a:r>
            <a:endParaRPr lang="en-US" sz="3200" dirty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3360400" y="24493538"/>
            <a:ext cx="871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en-US" sz="4000" b="1" dirty="0"/>
              <a:t>Analytic </a:t>
            </a:r>
            <a:r>
              <a:rPr lang="en-US" sz="4000" b="1" dirty="0" smtClean="0"/>
              <a:t>Form </a:t>
            </a:r>
            <a:r>
              <a:rPr lang="en-US" sz="4000" b="1" dirty="0"/>
              <a:t>for Tapered Solenoid </a:t>
            </a:r>
            <a:endParaRPr lang="en-US" altLang="ja-JP" sz="4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3507718" y="25500826"/>
            <a:ext cx="9333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Inverse-Cubic Taper, defined by initial &amp; final axial fields      (</a:t>
            </a:r>
            <a:r>
              <a:rPr lang="en-US" sz="2800" i="1" dirty="0" smtClean="0"/>
              <a:t>B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&amp; </a:t>
            </a:r>
            <a:r>
              <a:rPr lang="en-US" sz="2800" i="1" dirty="0" smtClean="0"/>
              <a:t>B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), their derivatives, and position of end of taper (</a:t>
            </a:r>
            <a:r>
              <a:rPr lang="en-US" sz="2800" dirty="0" err="1" smtClean="0"/>
              <a:t>z</a:t>
            </a:r>
            <a:r>
              <a:rPr lang="en-US" sz="2800" baseline="-25000" dirty="0" err="1" smtClean="0"/>
              <a:t>end</a:t>
            </a:r>
            <a:r>
              <a:rPr lang="en-US" sz="2800" dirty="0" smtClean="0"/>
              <a:t>):</a:t>
            </a:r>
          </a:p>
          <a:p>
            <a:endParaRPr lang="en-US" dirty="0"/>
          </a:p>
        </p:txBody>
      </p:sp>
      <p:graphicFrame>
        <p:nvGraphicFramePr>
          <p:cNvPr id="152" name="Object 1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786589"/>
              </p:ext>
            </p:extLst>
          </p:nvPr>
        </p:nvGraphicFramePr>
        <p:xfrm>
          <a:off x="13057188" y="26348373"/>
          <a:ext cx="967105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40" name="Equation" r:id="rId6" imgW="3771720" imgH="431640" progId="Equation.DSMT4">
                  <p:embed/>
                </p:oleObj>
              </mc:Choice>
              <mc:Fallback>
                <p:oleObj name="Equation" r:id="rId6" imgW="3771720" imgH="431640" progId="Equation.DSMT4">
                  <p:embed/>
                  <p:pic>
                    <p:nvPicPr>
                      <p:cNvPr id="0" name="Picture 6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7188" y="26348373"/>
                        <a:ext cx="9671050" cy="11334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" name="Object 1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616418"/>
              </p:ext>
            </p:extLst>
          </p:nvPr>
        </p:nvGraphicFramePr>
        <p:xfrm>
          <a:off x="13581790" y="27603473"/>
          <a:ext cx="8747506" cy="737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41" name="Equation" r:id="rId8" imgW="5511600" imgH="457200" progId="Equation.DSMT4">
                  <p:embed/>
                </p:oleObj>
              </mc:Choice>
              <mc:Fallback>
                <p:oleObj name="Equation" r:id="rId8" imgW="5511600" imgH="457200" progId="Equation.DSMT4">
                  <p:embed/>
                  <p:pic>
                    <p:nvPicPr>
                      <p:cNvPr id="0" name="Picture 6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1790" y="27603473"/>
                        <a:ext cx="8747506" cy="73784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3586642" y="28369890"/>
            <a:ext cx="4703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Off-axis field approximation:</a:t>
            </a:r>
          </a:p>
        </p:txBody>
      </p:sp>
      <p:graphicFrame>
        <p:nvGraphicFramePr>
          <p:cNvPr id="157" name="Object 1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669683"/>
              </p:ext>
            </p:extLst>
          </p:nvPr>
        </p:nvGraphicFramePr>
        <p:xfrm>
          <a:off x="12885103" y="28885894"/>
          <a:ext cx="10169841" cy="712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42" name="Equation" r:id="rId10" imgW="6553080" imgH="457200" progId="Equation.DSMT4">
                  <p:embed/>
                </p:oleObj>
              </mc:Choice>
              <mc:Fallback>
                <p:oleObj name="Equation" r:id="rId10" imgW="6553080" imgH="457200" progId="Equation.DSMT4">
                  <p:embed/>
                  <p:pic>
                    <p:nvPicPr>
                      <p:cNvPr id="0" name="Picture 7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85103" y="28885894"/>
                        <a:ext cx="10169841" cy="7123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9" name="Picture 158" descr="p1_taprd_fld.pdf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1486" y="29833689"/>
            <a:ext cx="6583680" cy="5130918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4006175" y="10155474"/>
            <a:ext cx="76914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3200" dirty="0"/>
              <a:t>Beam Pipe with constant </a:t>
            </a:r>
            <a:r>
              <a:rPr lang="en-US" sz="3200" i="1" dirty="0" smtClean="0"/>
              <a:t>r</a:t>
            </a:r>
            <a:r>
              <a:rPr lang="en-US" sz="3200" dirty="0" smtClean="0"/>
              <a:t> = 30 cm.</a:t>
            </a:r>
            <a:endParaRPr lang="en-US" sz="3200" dirty="0"/>
          </a:p>
          <a:p>
            <a:pPr marL="285750" indent="-285750">
              <a:buFont typeface="Wingdings" charset="2"/>
              <a:buChar char="§"/>
            </a:pPr>
            <a:r>
              <a:rPr lang="en-US" sz="3200" dirty="0"/>
              <a:t>Beam Pipe material changed to 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  “MARS-</a:t>
            </a:r>
            <a:r>
              <a:rPr lang="en-US" sz="3200" dirty="0" err="1" smtClean="0"/>
              <a:t>Blackhole</a:t>
            </a:r>
            <a:r>
              <a:rPr lang="en-US" sz="3200" dirty="0" smtClean="0"/>
              <a:t>” </a:t>
            </a:r>
            <a:r>
              <a:rPr lang="en-US" sz="3200" dirty="0"/>
              <a:t>to speed </a:t>
            </a:r>
            <a:r>
              <a:rPr lang="en-US" sz="3200" dirty="0" smtClean="0"/>
              <a:t>calculation.</a:t>
            </a:r>
            <a:endParaRPr lang="en-US" sz="3200" dirty="0"/>
          </a:p>
          <a:p>
            <a:pPr marL="285750" indent="-285750">
              <a:buFont typeface="Wingdings" charset="2"/>
              <a:buChar char="§"/>
            </a:pPr>
            <a:r>
              <a:rPr lang="en-US" sz="3200" dirty="0"/>
              <a:t>Added subroutine to m1510.f (FIELD) to calculate the field </a:t>
            </a:r>
            <a:r>
              <a:rPr lang="en-US" sz="3200" dirty="0" smtClean="0"/>
              <a:t>an using inverse-cubic fit.</a:t>
            </a:r>
            <a:endParaRPr 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25298400" y="19659600"/>
            <a:ext cx="530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RESULTS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598313" y="21155175"/>
            <a:ext cx="67532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Muon count </a:t>
            </a:r>
            <a:r>
              <a:rPr lang="en-US" sz="3200" dirty="0"/>
              <a:t>at 50 m </a:t>
            </a:r>
            <a:r>
              <a:rPr lang="en-US" sz="3200" dirty="0" smtClean="0"/>
              <a:t>for kinetic energy within </a:t>
            </a:r>
            <a:r>
              <a:rPr lang="en-US" sz="3200" dirty="0"/>
              <a:t>80-140 </a:t>
            </a:r>
            <a:r>
              <a:rPr lang="en-US" sz="3200" dirty="0" smtClean="0"/>
              <a:t>MeV:</a:t>
            </a:r>
            <a:endParaRPr lang="en-US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24506873" y="29758766"/>
            <a:ext cx="7099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Tapered field using inverse-cubic field (</a:t>
            </a:r>
            <a:r>
              <a:rPr lang="en-US" sz="2800" i="1" dirty="0" smtClean="0"/>
              <a:t>P</a:t>
            </a:r>
            <a:r>
              <a:rPr lang="en-US" sz="2800" dirty="0" smtClean="0"/>
              <a:t> = 1)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24765000" y="31444348"/>
            <a:ext cx="627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Conclusion</a:t>
            </a:r>
            <a:endParaRPr lang="en-US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4118407" y="9505701"/>
            <a:ext cx="78867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Muon Production IDS120h 15 T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4191913" y="8978900"/>
            <a:ext cx="74485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MARS 1510 Simulation Setup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4208289" y="32946499"/>
            <a:ext cx="728818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charset="2"/>
              <a:buChar char="Ø"/>
            </a:pPr>
            <a:r>
              <a:rPr lang="en-US" sz="3600" dirty="0" smtClean="0"/>
              <a:t>Promising results for 15-T peak field at the target, particularly if increase </a:t>
            </a:r>
            <a:r>
              <a:rPr lang="en-US" sz="3600" i="1" dirty="0" err="1" smtClean="0"/>
              <a:t>z</a:t>
            </a:r>
            <a:r>
              <a:rPr lang="en-US" sz="3600" baseline="-25000" dirty="0" err="1" smtClean="0"/>
              <a:t>end</a:t>
            </a:r>
            <a:r>
              <a:rPr lang="en-US" sz="3600" baseline="-25000" dirty="0" smtClean="0"/>
              <a:t> </a:t>
            </a:r>
            <a:r>
              <a:rPr lang="en-US" sz="3600" smtClean="0"/>
              <a:t>beyond </a:t>
            </a:r>
            <a:r>
              <a:rPr lang="en-US" sz="3600" smtClean="0"/>
              <a:t>15 </a:t>
            </a:r>
            <a:r>
              <a:rPr lang="en-US" sz="3600" dirty="0" smtClean="0"/>
              <a:t>m and the Front-End magnetic field above the 1.5-T baseline.</a:t>
            </a:r>
          </a:p>
          <a:p>
            <a:pPr marL="342900" indent="-342900" algn="just">
              <a:buFont typeface="Wingdings" charset="2"/>
              <a:buChar char="Ø"/>
            </a:pPr>
            <a:r>
              <a:rPr lang="en-US" sz="3600" dirty="0" smtClean="0"/>
              <a:t>To be done: </a:t>
            </a:r>
          </a:p>
          <a:p>
            <a:pPr marL="800100" lvl="1" indent="-342900" algn="just">
              <a:buFont typeface="Wingdings" charset="2"/>
              <a:buChar char="Ø"/>
            </a:pPr>
            <a:r>
              <a:rPr lang="en-US" sz="3600" dirty="0" smtClean="0"/>
              <a:t>Investigate transmission through the downstream phase rotator &amp; cooling sections, using ICOOL.</a:t>
            </a:r>
          </a:p>
        </p:txBody>
      </p:sp>
      <p:grpSp>
        <p:nvGrpSpPr>
          <p:cNvPr id="77" name="Group 76"/>
          <p:cNvGrpSpPr/>
          <p:nvPr/>
        </p:nvGrpSpPr>
        <p:grpSpPr>
          <a:xfrm>
            <a:off x="1206500" y="33894386"/>
            <a:ext cx="10993968" cy="5673464"/>
            <a:chOff x="1412430" y="34470360"/>
            <a:chExt cx="9820207" cy="4776180"/>
          </a:xfrm>
        </p:grpSpPr>
        <p:sp>
          <p:nvSpPr>
            <p:cNvPr id="65" name="TextBox 64"/>
            <p:cNvSpPr txBox="1"/>
            <p:nvPr/>
          </p:nvSpPr>
          <p:spPr>
            <a:xfrm rot="1902825">
              <a:off x="3212391" y="34835231"/>
              <a:ext cx="1655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Hg jet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 rot="976369">
              <a:off x="8686800" y="37101149"/>
              <a:ext cx="20764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Proton beam</a:t>
              </a:r>
              <a:endParaRPr lang="en-US" dirty="0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1412430" y="34470360"/>
              <a:ext cx="9820207" cy="4776180"/>
              <a:chOff x="1412430" y="34406860"/>
              <a:chExt cx="9820207" cy="4776180"/>
            </a:xfrm>
          </p:grpSpPr>
          <p:cxnSp>
            <p:nvCxnSpPr>
              <p:cNvPr id="15469" name="Straight Connector 15468"/>
              <p:cNvCxnSpPr/>
              <p:nvPr/>
            </p:nvCxnSpPr>
            <p:spPr>
              <a:xfrm>
                <a:off x="1441450" y="36525200"/>
                <a:ext cx="9523606" cy="0"/>
              </a:xfrm>
              <a:prstGeom prst="line">
                <a:avLst/>
              </a:prstGeom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5478" name="Straight Connector 15477"/>
              <p:cNvCxnSpPr/>
              <p:nvPr/>
            </p:nvCxnSpPr>
            <p:spPr>
              <a:xfrm flipH="1" flipV="1">
                <a:off x="1752601" y="34406860"/>
                <a:ext cx="8483599" cy="4776180"/>
              </a:xfrm>
              <a:prstGeom prst="line">
                <a:avLst/>
              </a:prstGeom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5486" name="Curved Right Arrow 15485"/>
              <p:cNvSpPr/>
              <p:nvPr/>
            </p:nvSpPr>
            <p:spPr>
              <a:xfrm rot="10800000" flipH="1">
                <a:off x="3257258" y="35433000"/>
                <a:ext cx="362242" cy="1054100"/>
              </a:xfrm>
              <a:prstGeom prst="curvedRightArrow">
                <a:avLst/>
              </a:prstGeom>
              <a:solidFill>
                <a:schemeClr val="tx1"/>
              </a:solidFill>
              <a:ln w="6350" cmpd="sng">
                <a:solidFill>
                  <a:srgbClr val="9EB060"/>
                </a:solidFill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Curved Right Arrow 188"/>
              <p:cNvSpPr/>
              <p:nvPr/>
            </p:nvSpPr>
            <p:spPr>
              <a:xfrm rot="10094815" flipH="1">
                <a:off x="2804607" y="35783804"/>
                <a:ext cx="353143" cy="785598"/>
              </a:xfrm>
              <a:prstGeom prst="curvedRightArrow">
                <a:avLst/>
              </a:prstGeom>
              <a:solidFill>
                <a:schemeClr val="tx1"/>
              </a:solidFill>
              <a:ln w="6350" cmpd="sng">
                <a:solidFill>
                  <a:srgbClr val="9EB060"/>
                </a:solidFill>
              </a:ln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87" name="TextBox 15486"/>
              <p:cNvSpPr txBox="1"/>
              <p:nvPr/>
            </p:nvSpPr>
            <p:spPr>
              <a:xfrm>
                <a:off x="2022538" y="35892652"/>
                <a:ext cx="876300" cy="388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i="1" dirty="0" smtClean="0"/>
                  <a:t>θ</a:t>
                </a:r>
                <a:r>
                  <a:rPr lang="en-US" baseline="-25000" dirty="0" smtClean="0"/>
                  <a:t>Beam</a:t>
                </a:r>
                <a:endParaRPr lang="en-US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3561965" y="36082780"/>
                <a:ext cx="869950" cy="388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i="1" dirty="0" smtClean="0"/>
                  <a:t>θ</a:t>
                </a:r>
                <a:r>
                  <a:rPr lang="en-US" baseline="-25000" dirty="0" smtClean="0"/>
                  <a:t>Target</a:t>
                </a:r>
                <a:endParaRPr lang="en-US" dirty="0"/>
              </a:p>
            </p:txBody>
          </p:sp>
          <p:cxnSp>
            <p:nvCxnSpPr>
              <p:cNvPr id="68" name="Straight Arrow Connector 67"/>
              <p:cNvCxnSpPr/>
              <p:nvPr/>
            </p:nvCxnSpPr>
            <p:spPr>
              <a:xfrm>
                <a:off x="8661943" y="37147500"/>
                <a:ext cx="1675857" cy="46606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72" name="Can 71"/>
              <p:cNvSpPr/>
              <p:nvPr/>
            </p:nvSpPr>
            <p:spPr>
              <a:xfrm rot="7156415">
                <a:off x="5662752" y="32257789"/>
                <a:ext cx="469900" cy="8970544"/>
              </a:xfrm>
              <a:prstGeom prst="can">
                <a:avLst/>
              </a:prstGeom>
              <a:solidFill>
                <a:srgbClr val="C3C8CF">
                  <a:alpha val="74000"/>
                </a:srgb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6" name="Straight Arrow Connector 195"/>
              <p:cNvCxnSpPr/>
              <p:nvPr/>
            </p:nvCxnSpPr>
            <p:spPr>
              <a:xfrm>
                <a:off x="2629443" y="34417000"/>
                <a:ext cx="1510757" cy="8799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6"/>
              </a:lnRef>
              <a:fillRef idx="0">
                <a:schemeClr val="accent6"/>
              </a:fillRef>
              <a:effectRef idx="1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15482" name="Straight Connector 15481"/>
              <p:cNvCxnSpPr/>
              <p:nvPr/>
            </p:nvCxnSpPr>
            <p:spPr>
              <a:xfrm>
                <a:off x="1441450" y="35411422"/>
                <a:ext cx="9067800" cy="2439705"/>
              </a:xfrm>
              <a:prstGeom prst="line">
                <a:avLst/>
              </a:prstGeom>
              <a:ln w="127000"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75" name="TextBox 74"/>
              <p:cNvSpPr txBox="1"/>
              <p:nvPr/>
            </p:nvSpPr>
            <p:spPr>
              <a:xfrm>
                <a:off x="7144104" y="36116162"/>
                <a:ext cx="408853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Solenoid axis</a:t>
                </a:r>
                <a:endParaRPr lang="en-US" dirty="0"/>
              </a:p>
            </p:txBody>
          </p:sp>
        </p:grpSp>
      </p:grpSp>
      <p:grpSp>
        <p:nvGrpSpPr>
          <p:cNvPr id="107" name="Group 106"/>
          <p:cNvGrpSpPr/>
          <p:nvPr/>
        </p:nvGrpSpPr>
        <p:grpSpPr>
          <a:xfrm>
            <a:off x="23924579" y="13087969"/>
            <a:ext cx="7869077" cy="4997406"/>
            <a:chOff x="23924579" y="13684869"/>
            <a:chExt cx="7869077" cy="4997406"/>
          </a:xfrm>
        </p:grpSpPr>
        <p:cxnSp>
          <p:nvCxnSpPr>
            <p:cNvPr id="229" name="Straight Arrow Connector 228"/>
            <p:cNvCxnSpPr/>
            <p:nvPr/>
          </p:nvCxnSpPr>
          <p:spPr>
            <a:xfrm>
              <a:off x="25064781" y="15351589"/>
              <a:ext cx="410858" cy="2147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232" name="TextBox 231"/>
            <p:cNvSpPr txBox="1"/>
            <p:nvPr/>
          </p:nvSpPr>
          <p:spPr>
            <a:xfrm>
              <a:off x="23924579" y="14851824"/>
              <a:ext cx="136904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Hg jet</a:t>
              </a:r>
              <a:endParaRPr lang="en-US" sz="3200" dirty="0"/>
            </a:p>
          </p:txBody>
        </p:sp>
        <p:pic>
          <p:nvPicPr>
            <p:cNvPr id="248" name="Picture 247" descr="hgjet_focus.eps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5298400" y="13684869"/>
              <a:ext cx="4926080" cy="4926080"/>
            </a:xfrm>
            <a:prstGeom prst="rect">
              <a:avLst/>
            </a:prstGeom>
          </p:spPr>
        </p:pic>
        <p:cxnSp>
          <p:nvCxnSpPr>
            <p:cNvPr id="80" name="Straight Connector 79"/>
            <p:cNvCxnSpPr/>
            <p:nvPr/>
          </p:nvCxnSpPr>
          <p:spPr>
            <a:xfrm>
              <a:off x="25475639" y="15659100"/>
              <a:ext cx="4432861" cy="438804"/>
            </a:xfrm>
            <a:prstGeom prst="line">
              <a:avLst/>
            </a:prstGeom>
            <a:ln w="889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>
              <a:off x="23997680" y="15728950"/>
              <a:ext cx="4432861" cy="249612"/>
            </a:xfrm>
            <a:prstGeom prst="line">
              <a:avLst/>
            </a:prstGeom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7" name="Straight Arrow Connector 256"/>
            <p:cNvCxnSpPr/>
            <p:nvPr/>
          </p:nvCxnSpPr>
          <p:spPr>
            <a:xfrm flipV="1">
              <a:off x="24865473" y="15923538"/>
              <a:ext cx="548257" cy="51268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24066498" y="16309221"/>
              <a:ext cx="158750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Proton Beam</a:t>
              </a:r>
              <a:endParaRPr lang="en-US" sz="3200" dirty="0"/>
            </a:p>
          </p:txBody>
        </p:sp>
        <p:cxnSp>
          <p:nvCxnSpPr>
            <p:cNvPr id="260" name="Straight Arrow Connector 259"/>
            <p:cNvCxnSpPr/>
            <p:nvPr/>
          </p:nvCxnSpPr>
          <p:spPr>
            <a:xfrm flipH="1">
              <a:off x="29910091" y="14630400"/>
              <a:ext cx="722309" cy="141670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7632025" y="13984030"/>
              <a:ext cx="36655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i="1" dirty="0" err="1" smtClean="0"/>
                <a:t>B</a:t>
              </a:r>
              <a:r>
                <a:rPr lang="en-US" sz="3200" i="1" baseline="-25000" dirty="0" err="1" smtClean="0"/>
                <a:t>z</a:t>
              </a:r>
              <a:r>
                <a:rPr lang="en-US" sz="3200" dirty="0" smtClean="0"/>
                <a:t>(</a:t>
              </a:r>
              <a:r>
                <a:rPr lang="en-US" sz="3200" i="1" dirty="0" smtClean="0"/>
                <a:t>z</a:t>
              </a:r>
              <a:r>
                <a:rPr lang="en-US" sz="3200" dirty="0" smtClean="0"/>
                <a:t>=0,</a:t>
              </a:r>
              <a:r>
                <a:rPr lang="en-US" sz="3200" i="1" dirty="0" smtClean="0"/>
                <a:t>r</a:t>
              </a:r>
              <a:r>
                <a:rPr lang="en-US" sz="3200" dirty="0" smtClean="0"/>
                <a:t>=0) = 15 T</a:t>
              </a:r>
              <a:endParaRPr lang="en-US" sz="3200" dirty="0"/>
            </a:p>
          </p:txBody>
        </p:sp>
        <p:cxnSp>
          <p:nvCxnSpPr>
            <p:cNvPr id="265" name="Straight Arrow Connector 264"/>
            <p:cNvCxnSpPr/>
            <p:nvPr/>
          </p:nvCxnSpPr>
          <p:spPr>
            <a:xfrm flipH="1" flipV="1">
              <a:off x="29187783" y="16832964"/>
              <a:ext cx="1647257" cy="126453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sp>
          <p:nvSpPr>
            <p:cNvPr id="106" name="TextBox 105"/>
            <p:cNvSpPr txBox="1"/>
            <p:nvPr/>
          </p:nvSpPr>
          <p:spPr>
            <a:xfrm>
              <a:off x="29626560" y="18097500"/>
              <a:ext cx="21670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/>
                <a:t>Beam Pipe</a:t>
              </a:r>
              <a:endParaRPr lang="en-US" sz="3200" dirty="0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4551486" y="35081764"/>
            <a:ext cx="6583680" cy="4836880"/>
            <a:chOff x="14277167" y="35731449"/>
            <a:chExt cx="6292890" cy="4258391"/>
          </a:xfrm>
        </p:grpSpPr>
        <p:pic>
          <p:nvPicPr>
            <p:cNvPr id="15457" name="Picture 15456" descr="P1_taperdfiled.jpg"/>
            <p:cNvPicPr>
              <a:picLocks noChangeAspect="1"/>
            </p:cNvPicPr>
            <p:nvPr/>
          </p:nvPicPr>
          <p:blipFill rotWithShape="1">
            <a:blip r:embed="rId1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129"/>
            <a:stretch/>
          </p:blipFill>
          <p:spPr>
            <a:xfrm>
              <a:off x="14277167" y="35731449"/>
              <a:ext cx="6292890" cy="4258391"/>
            </a:xfrm>
            <a:prstGeom prst="rect">
              <a:avLst/>
            </a:prstGeom>
          </p:spPr>
        </p:pic>
        <p:sp>
          <p:nvSpPr>
            <p:cNvPr id="108" name="TextBox 107"/>
            <p:cNvSpPr txBox="1"/>
            <p:nvPr/>
          </p:nvSpPr>
          <p:spPr>
            <a:xfrm>
              <a:off x="14351000" y="35921950"/>
              <a:ext cx="1081088" cy="406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/>
                <a:t>B</a:t>
              </a:r>
              <a:r>
                <a:rPr lang="en-US" i="1" baseline="-25000" dirty="0" err="1" smtClean="0"/>
                <a:t>z</a:t>
              </a:r>
              <a:r>
                <a:rPr lang="en-US" dirty="0" smtClean="0"/>
                <a:t> [T]</a:t>
              </a:r>
              <a:endParaRPr lang="en-US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4780381" y="39515867"/>
              <a:ext cx="1602619" cy="406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/>
                <a:t>z</a:t>
              </a:r>
              <a:r>
                <a:rPr lang="en-US" i="1" dirty="0" smtClean="0"/>
                <a:t> </a:t>
              </a:r>
              <a:r>
                <a:rPr lang="en-US" dirty="0" smtClean="0"/>
                <a:t>[cm]</a:t>
              </a:r>
              <a:endParaRPr lang="en-US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19215100" y="39319200"/>
              <a:ext cx="1168400" cy="406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r</a:t>
              </a:r>
              <a:r>
                <a:rPr lang="en-US" dirty="0" smtClean="0"/>
                <a:t> [cm]</a:t>
              </a:r>
              <a:endParaRPr lang="en-US" dirty="0"/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23896438" y="22295416"/>
            <a:ext cx="7964425" cy="7323130"/>
            <a:chOff x="24761829" y="23050991"/>
            <a:chExt cx="6761931" cy="5844194"/>
          </a:xfrm>
        </p:grpSpPr>
        <p:pic>
          <p:nvPicPr>
            <p:cNvPr id="163" name="Picture 162" descr="production_extended.eps"/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44" t="39439" r="9372" b="8172"/>
            <a:stretch/>
          </p:blipFill>
          <p:spPr>
            <a:xfrm>
              <a:off x="24761829" y="23050991"/>
              <a:ext cx="6761931" cy="5511310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117" name="TextBox 116"/>
            <p:cNvSpPr txBox="1"/>
            <p:nvPr/>
          </p:nvSpPr>
          <p:spPr>
            <a:xfrm>
              <a:off x="27012900" y="28526755"/>
              <a:ext cx="2402281" cy="3684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z</a:t>
              </a:r>
              <a:r>
                <a:rPr lang="en-US" baseline="-25000" dirty="0" err="1" smtClean="0"/>
                <a:t>end</a:t>
              </a:r>
              <a:r>
                <a:rPr lang="en-US" dirty="0" smtClean="0"/>
                <a:t> [cm]</a:t>
              </a:r>
              <a:endParaRPr lang="en-US" dirty="0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15373402" y="19735550"/>
            <a:ext cx="5528544" cy="3854963"/>
            <a:chOff x="14793081" y="19926299"/>
            <a:chExt cx="5528544" cy="3854963"/>
          </a:xfrm>
        </p:grpSpPr>
        <p:pic>
          <p:nvPicPr>
            <p:cNvPr id="15456" name="Picture 15455" descr="IDS120h3d.jpg"/>
            <p:cNvPicPr>
              <a:picLocks noChangeAspect="1"/>
            </p:cNvPicPr>
            <p:nvPr/>
          </p:nvPicPr>
          <p:blipFill rotWithShape="1">
            <a:blip r:embed="rId1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082"/>
            <a:stretch/>
          </p:blipFill>
          <p:spPr>
            <a:xfrm>
              <a:off x="14793081" y="19926299"/>
              <a:ext cx="5528544" cy="3854963"/>
            </a:xfrm>
            <a:prstGeom prst="rect">
              <a:avLst/>
            </a:prstGeom>
          </p:spPr>
        </p:pic>
        <p:sp>
          <p:nvSpPr>
            <p:cNvPr id="275" name="TextBox 274"/>
            <p:cNvSpPr txBox="1"/>
            <p:nvPr/>
          </p:nvSpPr>
          <p:spPr>
            <a:xfrm>
              <a:off x="14857412" y="20068530"/>
              <a:ext cx="1081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err="1" smtClean="0"/>
                <a:t>B</a:t>
              </a:r>
              <a:r>
                <a:rPr lang="en-US" i="1" baseline="-25000" dirty="0" err="1" smtClean="0"/>
                <a:t>z</a:t>
              </a:r>
              <a:r>
                <a:rPr lang="en-US" dirty="0" smtClean="0"/>
                <a:t> [T]</a:t>
              </a:r>
              <a:endParaRPr lang="en-US" dirty="0"/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14856581" y="23215639"/>
              <a:ext cx="16026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/>
                <a:t>z</a:t>
              </a:r>
              <a:r>
                <a:rPr lang="en-US" dirty="0" smtClean="0"/>
                <a:t> [cm]</a:t>
              </a:r>
              <a:endParaRPr lang="en-US" dirty="0"/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18924432" y="23162305"/>
              <a:ext cx="1168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/>
                <a:t>r</a:t>
              </a:r>
              <a:r>
                <a:rPr lang="en-US" dirty="0" smtClean="0"/>
                <a:t> [cm]</a:t>
              </a:r>
              <a:endParaRPr lang="en-US" dirty="0"/>
            </a:p>
          </p:txBody>
        </p:sp>
      </p:grpSp>
      <p:sp>
        <p:nvSpPr>
          <p:cNvPr id="258" name="TextBox 257"/>
          <p:cNvSpPr txBox="1"/>
          <p:nvPr/>
        </p:nvSpPr>
        <p:spPr>
          <a:xfrm>
            <a:off x="15411341" y="15018786"/>
            <a:ext cx="390259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IDS120h (R. </a:t>
            </a:r>
            <a:r>
              <a:rPr lang="en-US" sz="3200" dirty="0" err="1" smtClean="0"/>
              <a:t>Weggel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grpSp>
        <p:nvGrpSpPr>
          <p:cNvPr id="278" name="Group 277"/>
          <p:cNvGrpSpPr/>
          <p:nvPr/>
        </p:nvGrpSpPr>
        <p:grpSpPr>
          <a:xfrm>
            <a:off x="15368714" y="15712321"/>
            <a:ext cx="5399676" cy="3899368"/>
            <a:chOff x="14898913" y="15712321"/>
            <a:chExt cx="5399676" cy="3899368"/>
          </a:xfrm>
        </p:grpSpPr>
        <p:pic>
          <p:nvPicPr>
            <p:cNvPr id="149" name="Picture 148" descr="Bz_15T.eps"/>
            <p:cNvPicPr>
              <a:picLocks noChangeAspect="1"/>
            </p:cNvPicPr>
            <p:nvPr/>
          </p:nvPicPr>
          <p:blipFill>
            <a:blip r:embed="rId1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98913" y="15712321"/>
              <a:ext cx="5399676" cy="3899368"/>
            </a:xfrm>
            <a:prstGeom prst="rect">
              <a:avLst/>
            </a:prstGeom>
          </p:spPr>
        </p:pic>
        <p:sp>
          <p:nvSpPr>
            <p:cNvPr id="282" name="TextBox 281"/>
            <p:cNvSpPr txBox="1"/>
            <p:nvPr/>
          </p:nvSpPr>
          <p:spPr>
            <a:xfrm>
              <a:off x="16800745" y="15895807"/>
              <a:ext cx="32830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i="1" dirty="0" err="1" smtClean="0"/>
                <a:t>B</a:t>
              </a:r>
              <a:r>
                <a:rPr lang="en-US" sz="3200" i="1" baseline="-25000" dirty="0" err="1" smtClean="0"/>
                <a:t>z</a:t>
              </a:r>
              <a:r>
                <a:rPr lang="en-US" sz="3200" dirty="0" smtClean="0"/>
                <a:t>(</a:t>
              </a:r>
              <a:r>
                <a:rPr lang="en-US" sz="3200" i="1" dirty="0" smtClean="0"/>
                <a:t>r</a:t>
              </a:r>
              <a:r>
                <a:rPr lang="en-US" sz="3200" dirty="0" smtClean="0"/>
                <a:t>=0) = 15 T</a:t>
              </a:r>
              <a:endParaRPr lang="en-US" sz="3200" dirty="0"/>
            </a:p>
          </p:txBody>
        </p:sp>
        <p:cxnSp>
          <p:nvCxnSpPr>
            <p:cNvPr id="261" name="Straight Arrow Connector 260"/>
            <p:cNvCxnSpPr>
              <a:stCxn id="282" idx="1"/>
            </p:cNvCxnSpPr>
            <p:nvPr/>
          </p:nvCxnSpPr>
          <p:spPr>
            <a:xfrm flipH="1" flipV="1">
              <a:off x="16281401" y="16067846"/>
              <a:ext cx="519344" cy="12034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6" name="Straight Arrow Connector 265"/>
          <p:cNvCxnSpPr/>
          <p:nvPr/>
        </p:nvCxnSpPr>
        <p:spPr>
          <a:xfrm flipH="1" flipV="1">
            <a:off x="17314304" y="18928663"/>
            <a:ext cx="3239270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0;\pagestyle{empty}&#10;\usepackage{xspace,amssymb,amsfonts,amsmath}&#10;\usepackage{color}&#10;\usepackage{TeX4PPT}&#10;"/>
  <p:tag name="MAGPC" val="200"/>
</p:tagLst>
</file>

<file path=ppt/theme/theme1.xml><?xml version="1.0" encoding="utf-8"?>
<a:theme xmlns:a="http://schemas.openxmlformats.org/drawingml/2006/main" name="Default Design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8929</TotalTime>
  <Words>522</Words>
  <Application>Microsoft Office PowerPoint</Application>
  <PresentationFormat>Custom</PresentationFormat>
  <Paragraphs>65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Equation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Sundeen</dc:creator>
  <cp:lastModifiedBy>Kirk</cp:lastModifiedBy>
  <cp:revision>616</cp:revision>
  <cp:lastPrinted>2012-07-08T20:15:53Z</cp:lastPrinted>
  <dcterms:created xsi:type="dcterms:W3CDTF">2010-05-18T13:58:47Z</dcterms:created>
  <dcterms:modified xsi:type="dcterms:W3CDTF">2012-07-09T19:42:59Z</dcterms:modified>
</cp:coreProperties>
</file>