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61" autoAdjust="0"/>
  </p:normalViewPr>
  <p:slideViewPr>
    <p:cSldViewPr snapToGrid="0" snapToObjects="1">
      <p:cViewPr>
        <p:scale>
          <a:sx n="90" d="100"/>
          <a:sy n="90" d="100"/>
        </p:scale>
        <p:origin x="-254" y="-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04E04-E3C0-B14E-8A70-BB029FB66E74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3B763-8AC2-8C4C-959E-57453816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194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2E78C-B202-C043-82D9-A824085AF2F2}" type="datetimeFigureOut">
              <a:rPr lang="en-US" smtClean="0"/>
              <a:t>4/3/2012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FD0FE-EA03-1E4F-9C8A-7CD329092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745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E05A49-1296-0A44-86BD-0A2FDDEE70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hisham/work/muon_collider/decay_channel/particle_tracking/const_sol_field_tracking/pdistrution/init.dist.yp.eps" TargetMode="External"/><Relationship Id="rId2" Type="http://schemas.openxmlformats.org/officeDocument/2006/relationships/image" Target="file://localhost/Users/hisham/work/muon_collider/decay_channel/particle_tracking/const_sol_field_tracking/pdistrution/init.dist.xp.ep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file://localhost/Users/hisham/work/muon_collider/decay_channel/particle_tracking/const_sol_field_tracking/pdistrution/init.dist.pptot.eps" TargetMode="External"/><Relationship Id="rId5" Type="http://schemas.openxmlformats.org/officeDocument/2006/relationships/image" Target="file://localhost/Users/hisham/work/muon_collider/decay_channel/particle_tracking/const_sol_field_tracking/pdistrution/init.dist.ppy.eps" TargetMode="External"/><Relationship Id="rId4" Type="http://schemas.openxmlformats.org/officeDocument/2006/relationships/image" Target="file://localhost/Users/hisham/work/muon_collider/decay_channel/particle_tracking/const_sol_field_tracking/pdistrution/init.dist.ppx.ep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Solenoid Decay Channel Study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Hisham Kamal Sayed</a:t>
            </a:r>
          </a:p>
          <a:p>
            <a:r>
              <a:rPr lang="en-US" smtClean="0"/>
              <a:t>Advanced </a:t>
            </a:r>
            <a:r>
              <a:rPr lang="en-US" dirty="0" smtClean="0"/>
              <a:t>Accelerator Group</a:t>
            </a:r>
          </a:p>
          <a:p>
            <a:r>
              <a:rPr lang="en-US" dirty="0" smtClean="0"/>
              <a:t>Brookhaven National Lab</a:t>
            </a:r>
          </a:p>
          <a:p>
            <a:r>
              <a:rPr lang="en-US" dirty="0" smtClean="0"/>
              <a:t>April 3,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4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IDS120J Solenoid Field Map (</a:t>
            </a:r>
            <a:r>
              <a:rPr lang="en-US" dirty="0" err="1" smtClean="0"/>
              <a:t>icool</a:t>
            </a:r>
            <a:r>
              <a:rPr lang="en-US" dirty="0" smtClean="0"/>
              <a:t> boundary conditions)</a:t>
            </a:r>
            <a:endParaRPr lang="en-US" dirty="0"/>
          </a:p>
        </p:txBody>
      </p:sp>
      <p:pic>
        <p:nvPicPr>
          <p:cNvPr id="4" name="Picture 3" descr="sol_field_onaxis_357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15" y="1766172"/>
            <a:ext cx="3605525" cy="2905839"/>
          </a:xfrm>
          <a:prstGeom prst="rect">
            <a:avLst/>
          </a:prstGeom>
        </p:spPr>
      </p:pic>
      <p:pic>
        <p:nvPicPr>
          <p:cNvPr id="5" name="Picture 4" descr="sol_field_diff_onaxi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835" y="1696322"/>
            <a:ext cx="3544943" cy="28513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17354" y="5095311"/>
            <a:ext cx="56427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Length [m]  Inner R [m]  Outer R  Current [A/mm</a:t>
            </a:r>
            <a:r>
              <a:rPr lang="en-US" baseline="30000" dirty="0" smtClean="0">
                <a:solidFill>
                  <a:schemeClr val="bg2"/>
                </a:solidFill>
              </a:rPr>
              <a:t>2</a:t>
            </a:r>
            <a:r>
              <a:rPr lang="en-US" dirty="0" smtClean="0">
                <a:solidFill>
                  <a:schemeClr val="bg2"/>
                </a:solidFill>
              </a:rPr>
              <a:t>]</a:t>
            </a:r>
          </a:p>
          <a:p>
            <a:r>
              <a:rPr lang="en-US" dirty="0" smtClean="0"/>
              <a:t>0.05                 0.5             0.868     45.815</a:t>
            </a:r>
          </a:p>
          <a:p>
            <a:r>
              <a:rPr lang="en-US" dirty="0" smtClean="0"/>
              <a:t>3.483               0.5             0.523     47.67</a:t>
            </a:r>
          </a:p>
          <a:p>
            <a:r>
              <a:rPr lang="en-US" dirty="0" smtClean="0"/>
              <a:t>0.05                 0.5             0.868     45.815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3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Solenoid Field Map (IDS120K(J))</a:t>
            </a:r>
            <a:endParaRPr lang="en-US" dirty="0"/>
          </a:p>
        </p:txBody>
      </p:sp>
      <p:pic>
        <p:nvPicPr>
          <p:cNvPr id="4" name="Content Placeholder 3" descr="sol_field_onaxis_jk.eps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9" r="-122"/>
          <a:stretch/>
        </p:blipFill>
        <p:spPr>
          <a:xfrm>
            <a:off x="457200" y="2595879"/>
            <a:ext cx="3840479" cy="3090081"/>
          </a:xfrm>
        </p:spPr>
      </p:pic>
      <p:pic>
        <p:nvPicPr>
          <p:cNvPr id="5" name="Picture 4" descr="sol_field_diff_onaxis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268" y="2595879"/>
            <a:ext cx="3733231" cy="309008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>
            <a:off x="954705" y="3553778"/>
            <a:ext cx="301722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3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00851" y="1773497"/>
            <a:ext cx="3496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Axis Field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91548" y="1887917"/>
            <a:ext cx="287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Normalized </a:t>
            </a:r>
            <a:r>
              <a:rPr lang="el-GR" dirty="0" smtClean="0"/>
              <a:t>Δ</a:t>
            </a:r>
            <a:r>
              <a:rPr lang="en-US" dirty="0" smtClean="0"/>
              <a:t>(120J,120K)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672063" y="2906247"/>
            <a:ext cx="23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840"/>
            <a:ext cx="8229600" cy="990600"/>
          </a:xfrm>
        </p:spPr>
        <p:txBody>
          <a:bodyPr/>
          <a:lstStyle/>
          <a:p>
            <a:r>
              <a:rPr lang="en-US" dirty="0" smtClean="0"/>
              <a:t>Initial Particle Distribution</a:t>
            </a:r>
            <a:endParaRPr lang="en-US" dirty="0"/>
          </a:p>
        </p:txBody>
      </p:sp>
      <p:pic>
        <p:nvPicPr>
          <p:cNvPr id="4" name="init.dist.xp.eps" descr="/Users/hisham/work/muon_collider/decay_channel/particle_tracking/const_sol_field_tracking/pdistrution/init.dist.xp.eps"/>
          <p:cNvPicPr>
            <a:picLocks noGrp="1" noChangeAspect="1"/>
          </p:cNvPicPr>
          <p:nvPr>
            <p:ph idx="1"/>
          </p:nvPr>
        </p:nvPicPr>
        <p:blipFill rotWithShape="1"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6" r="-507"/>
          <a:stretch/>
        </p:blipFill>
        <p:spPr>
          <a:xfrm>
            <a:off x="706992" y="2318838"/>
            <a:ext cx="2527336" cy="1955800"/>
          </a:xfrm>
        </p:spPr>
      </p:pic>
      <p:pic>
        <p:nvPicPr>
          <p:cNvPr id="5" name="init.dist.yp.eps" descr="/Users/hisham/work/muon_collider/decay_channel/particle_tracking/const_sol_field_tracking/pdistrution/init.dist.yp.eps"/>
          <p:cNvPicPr>
            <a:picLocks noChangeAspect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460" y="2317667"/>
            <a:ext cx="2520460" cy="1965959"/>
          </a:xfrm>
          <a:prstGeom prst="rect">
            <a:avLst/>
          </a:prstGeom>
        </p:spPr>
      </p:pic>
      <p:pic>
        <p:nvPicPr>
          <p:cNvPr id="6" name="init.dist.ppx.eps" descr="/Users/hisham/work/muon_collider/decay_channel/particle_tracking/const_sol_field_tracking/pdistrution/init.dist.ppx.eps"/>
          <p:cNvPicPr>
            <a:picLocks noChangeAspect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64" y="4390025"/>
            <a:ext cx="2657228" cy="2060276"/>
          </a:xfrm>
          <a:prstGeom prst="rect">
            <a:avLst/>
          </a:prstGeom>
        </p:spPr>
      </p:pic>
      <p:pic>
        <p:nvPicPr>
          <p:cNvPr id="7" name="init.dist.ppy.eps" descr="/Users/hisham/work/muon_collider/decay_channel/particle_tracking/const_sol_field_tracking/pdistrution/init.dist.ppy.eps"/>
          <p:cNvPicPr>
            <a:picLocks noChangeAspect="1"/>
          </p:cNvPicPr>
          <p:nvPr/>
        </p:nvPicPr>
        <p:blipFill>
          <a:blip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461" y="4402371"/>
            <a:ext cx="2706077" cy="2098151"/>
          </a:xfrm>
          <a:prstGeom prst="rect">
            <a:avLst/>
          </a:prstGeom>
        </p:spPr>
      </p:pic>
      <p:pic>
        <p:nvPicPr>
          <p:cNvPr id="8" name="init.dist.pptot.eps" descr="/Users/hisham/work/muon_collider/decay_channel/particle_tracking/const_sol_field_tracking/pdistrution/init.dist.pptot.eps"/>
          <p:cNvPicPr>
            <a:picLocks noChangeAspect="1"/>
          </p:cNvPicPr>
          <p:nvPr/>
        </p:nvPicPr>
        <p:blipFill>
          <a:blip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56" y="2461065"/>
            <a:ext cx="3155462" cy="24612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199" y="972563"/>
            <a:ext cx="80089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PARTICLE GENERATIONS by ICOOL</a:t>
            </a:r>
          </a:p>
          <a:p>
            <a:r>
              <a:rPr lang="en-US" sz="1400" dirty="0" err="1" smtClean="0"/>
              <a:t>R_low</a:t>
            </a:r>
            <a:r>
              <a:rPr lang="en-US" sz="1400" dirty="0" smtClean="0"/>
              <a:t> = 0.0     </a:t>
            </a:r>
            <a:r>
              <a:rPr lang="en-US" sz="1400" dirty="0" err="1" smtClean="0"/>
              <a:t>R_high</a:t>
            </a:r>
            <a:r>
              <a:rPr lang="en-US" sz="1400" dirty="0" smtClean="0"/>
              <a:t> = 0.1 [m]   </a:t>
            </a:r>
            <a:r>
              <a:rPr lang="en-US" sz="1400" dirty="0" err="1" smtClean="0"/>
              <a:t>phi_low</a:t>
            </a:r>
            <a:r>
              <a:rPr lang="en-US" sz="1400" dirty="0" smtClean="0"/>
              <a:t> = 0  [degree] </a:t>
            </a:r>
            <a:r>
              <a:rPr lang="en-US" sz="1400" dirty="0" err="1" smtClean="0"/>
              <a:t>phi_high</a:t>
            </a:r>
            <a:r>
              <a:rPr lang="en-US" sz="1400" dirty="0" smtClean="0"/>
              <a:t> = 360  </a:t>
            </a:r>
            <a:r>
              <a:rPr lang="en-US" sz="1400" dirty="0" err="1" smtClean="0"/>
              <a:t>z_low</a:t>
            </a:r>
            <a:r>
              <a:rPr lang="en-US" sz="1400" dirty="0" smtClean="0"/>
              <a:t> =0 </a:t>
            </a:r>
            <a:r>
              <a:rPr lang="en-US" sz="1400" dirty="0" err="1" smtClean="0"/>
              <a:t>z_high</a:t>
            </a:r>
            <a:r>
              <a:rPr lang="en-US" sz="1400" dirty="0" smtClean="0"/>
              <a:t>=0</a:t>
            </a:r>
          </a:p>
          <a:p>
            <a:r>
              <a:rPr lang="en-US" sz="1400" dirty="0" err="1" smtClean="0"/>
              <a:t>Pr_low</a:t>
            </a:r>
            <a:r>
              <a:rPr lang="en-US" sz="1400" dirty="0" smtClean="0"/>
              <a:t> = 0 [</a:t>
            </a:r>
            <a:r>
              <a:rPr lang="en-US" sz="1400" dirty="0" err="1" smtClean="0"/>
              <a:t>GeV</a:t>
            </a:r>
            <a:r>
              <a:rPr lang="en-US" sz="1400" dirty="0" smtClean="0"/>
              <a:t>/c]  </a:t>
            </a:r>
            <a:r>
              <a:rPr lang="en-US" sz="1400" dirty="0" err="1" smtClean="0"/>
              <a:t>Pr_high</a:t>
            </a:r>
            <a:r>
              <a:rPr lang="en-US" sz="1400" dirty="0" smtClean="0"/>
              <a:t> = 0.07  </a:t>
            </a:r>
            <a:r>
              <a:rPr lang="en-US" sz="1400" dirty="0" err="1" smtClean="0"/>
              <a:t>Pphi_low</a:t>
            </a:r>
            <a:r>
              <a:rPr lang="en-US" sz="1400" dirty="0" smtClean="0"/>
              <a:t> = -0.001 </a:t>
            </a:r>
            <a:r>
              <a:rPr lang="en-US" sz="1400" dirty="0" err="1" smtClean="0"/>
              <a:t>Pphi_high</a:t>
            </a:r>
            <a:r>
              <a:rPr lang="en-US" sz="1400" dirty="0" smtClean="0"/>
              <a:t> =0.001 </a:t>
            </a:r>
            <a:r>
              <a:rPr lang="en-US" sz="1400" dirty="0" err="1" smtClean="0"/>
              <a:t>Pz_low</a:t>
            </a:r>
            <a:r>
              <a:rPr lang="en-US" sz="1400" dirty="0" smtClean="0"/>
              <a:t>=0.1 [</a:t>
            </a:r>
            <a:r>
              <a:rPr lang="en-US" sz="1400" dirty="0" err="1" smtClean="0"/>
              <a:t>GeV</a:t>
            </a:r>
            <a:r>
              <a:rPr lang="en-US" sz="1400" dirty="0" smtClean="0"/>
              <a:t>/c] </a:t>
            </a:r>
            <a:r>
              <a:rPr lang="en-US" sz="1400" dirty="0" err="1" smtClean="0"/>
              <a:t>Pz_high</a:t>
            </a:r>
            <a:r>
              <a:rPr lang="en-US" sz="1400" dirty="0" smtClean="0"/>
              <a:t> = 0.5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Tracking</a:t>
            </a:r>
            <a:endParaRPr lang="en-US" dirty="0"/>
          </a:p>
        </p:txBody>
      </p:sp>
      <p:pic>
        <p:nvPicPr>
          <p:cNvPr id="4" name="Content Placeholder 3" descr="consjk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2" r="-417"/>
          <a:stretch/>
        </p:blipFill>
        <p:spPr>
          <a:xfrm>
            <a:off x="3832017" y="1758575"/>
            <a:ext cx="4620412" cy="4087907"/>
          </a:xfrm>
        </p:spPr>
      </p:pic>
      <p:sp>
        <p:nvSpPr>
          <p:cNvPr id="5" name="TextBox 4"/>
          <p:cNvSpPr txBox="1"/>
          <p:nvPr/>
        </p:nvSpPr>
        <p:spPr>
          <a:xfrm>
            <a:off x="457200" y="1891551"/>
            <a:ext cx="30103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Initial Number of Particles 99000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Particles passed 1.5 T const. sol field 80528 (18%)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Particles passed IDS120J channel 66451 (17%)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Particles passed IDS120K channel 76473 (5%)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Aperture</a:t>
            </a:r>
            <a:endParaRPr lang="en-US" dirty="0"/>
          </a:p>
        </p:txBody>
      </p:sp>
      <p:pic>
        <p:nvPicPr>
          <p:cNvPr id="7" name="Content Placeholder 6" descr="constJKx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2" t="36166" r="6609" b="8414"/>
          <a:stretch/>
        </p:blipFill>
        <p:spPr>
          <a:xfrm>
            <a:off x="191833" y="1727730"/>
            <a:ext cx="4514212" cy="375294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 descr="constJKy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0" t="39208" r="9029" b="8404"/>
          <a:stretch/>
        </p:blipFill>
        <p:spPr>
          <a:xfrm>
            <a:off x="4513365" y="1887916"/>
            <a:ext cx="4450443" cy="35927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87294" y="5653901"/>
            <a:ext cx="1521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[m]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8383" y="5665344"/>
            <a:ext cx="1521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 [m]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6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Energy (IDS120K)</a:t>
            </a:r>
            <a:endParaRPr lang="en-US" dirty="0"/>
          </a:p>
        </p:txBody>
      </p:sp>
      <p:pic>
        <p:nvPicPr>
          <p:cNvPr id="7" name="Content Placeholder 6" descr="constJKptotlowenergy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1" t="35211" r="5560" b="6941"/>
          <a:stretch/>
        </p:blipFill>
        <p:spPr>
          <a:xfrm>
            <a:off x="812483" y="2048102"/>
            <a:ext cx="6490746" cy="417630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38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constJKxlowenergy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3" t="36868" r="7686" b="9232"/>
          <a:stretch/>
        </p:blipFill>
        <p:spPr>
          <a:xfrm>
            <a:off x="274577" y="1807823"/>
            <a:ext cx="4327808" cy="348978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Hisham Sayed BNL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5A49-1296-0A44-86BD-0A2FDDEE7039}" type="slidenum">
              <a:rPr lang="en-US" smtClean="0"/>
              <a:t>8</a:t>
            </a:fld>
            <a:endParaRPr lang="en-US"/>
          </a:p>
        </p:txBody>
      </p:sp>
      <p:pic>
        <p:nvPicPr>
          <p:cNvPr id="9" name="Picture 8" descr="constJKy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9" t="36371" r="9029" b="8404"/>
          <a:stretch/>
        </p:blipFill>
        <p:spPr>
          <a:xfrm>
            <a:off x="4293562" y="1727729"/>
            <a:ext cx="4393238" cy="378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943</TotalTime>
  <Words>204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Solenoid Decay Channel Study </vt:lpstr>
      <vt:lpstr>IDS120J Solenoid Field Map (icool boundary conditions)</vt:lpstr>
      <vt:lpstr>Solenoid Field Map (IDS120K(J))</vt:lpstr>
      <vt:lpstr>Initial Particle Distribution</vt:lpstr>
      <vt:lpstr>Particle Tracking</vt:lpstr>
      <vt:lpstr>Dynamic Aperture</vt:lpstr>
      <vt:lpstr>Low Energy (IDS120K)</vt:lpstr>
      <vt:lpstr>PowerPoint Presentation</vt:lpstr>
    </vt:vector>
  </TitlesOfParts>
  <Company>Brookhaven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Decay Channel Study</dc:title>
  <dc:creator>Hisham Kamal Sayed Abdalghaffar</dc:creator>
  <cp:lastModifiedBy>Kirk</cp:lastModifiedBy>
  <cp:revision>31</cp:revision>
  <dcterms:created xsi:type="dcterms:W3CDTF">2012-04-02T22:21:36Z</dcterms:created>
  <dcterms:modified xsi:type="dcterms:W3CDTF">2012-04-03T18:21:21Z</dcterms:modified>
</cp:coreProperties>
</file>