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04" r:id="rId3"/>
    <p:sldId id="283" r:id="rId4"/>
    <p:sldId id="287" r:id="rId5"/>
    <p:sldId id="298" r:id="rId6"/>
    <p:sldId id="299" r:id="rId7"/>
    <p:sldId id="288" r:id="rId8"/>
    <p:sldId id="297" r:id="rId9"/>
    <p:sldId id="302" r:id="rId10"/>
    <p:sldId id="303" r:id="rId11"/>
    <p:sldId id="295" r:id="rId12"/>
    <p:sldId id="296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00" r:id="rId25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82" autoAdjust="0"/>
    <p:restoredTop sz="99216" autoAdjust="0"/>
  </p:normalViewPr>
  <p:slideViewPr>
    <p:cSldViewPr>
      <p:cViewPr>
        <p:scale>
          <a:sx n="152" d="100"/>
          <a:sy n="152" d="100"/>
        </p:scale>
        <p:origin x="-560" y="-10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31555DB1-8736-42A3-B48D-2B08FB93332A}" type="datetimeFigureOut">
              <a:rPr lang="en-US" smtClean="0"/>
              <a:pPr/>
              <a:t>12/13/12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5400D380-E0D7-4EB1-B91E-BFCC7DA7F2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2054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0BDB199F-A56C-4049-BA04-1447030960FF}" type="datetimeFigureOut">
              <a:rPr lang="en-US" smtClean="0"/>
              <a:pPr/>
              <a:t>12/13/12</a:t>
            </a:fld>
            <a:endParaRPr lang="en-US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>
            <a:extLst/>
          </a:lstStyle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B3A019F3-8596-4028-9847-CBD3A185B0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939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B3A019F3-8596-4028-9847-CBD3A185B07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file://localhost/Users/hisham/Documents/BNL_LOGO/Rev_Logo_Big.jpg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 userDrawn="1"/>
        </p:nvSpPr>
        <p:spPr>
          <a:xfrm>
            <a:off x="0" y="3505200"/>
            <a:ext cx="9144000" cy="11430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228600" y="4706112"/>
            <a:ext cx="69342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1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add author information</a:t>
            </a:r>
            <a:endParaRPr lang="en-US" dirty="0"/>
          </a:p>
        </p:txBody>
      </p:sp>
      <p:sp>
        <p:nvSpPr>
          <p:cNvPr id="15" name="Rectangle 15"/>
          <p:cNvSpPr>
            <a:spLocks noGrp="1"/>
          </p:cNvSpPr>
          <p:nvPr>
            <p:ph type="sldNum" sz="quarter" idx="11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dirty="0"/>
          </a:p>
        </p:txBody>
      </p:sp>
      <p:sp>
        <p:nvSpPr>
          <p:cNvPr id="16" name="Rectangl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8" name="Rectangle 10"/>
          <p:cNvSpPr/>
          <p:nvPr userDrawn="1"/>
        </p:nvSpPr>
        <p:spPr>
          <a:xfrm>
            <a:off x="0" y="0"/>
            <a:ext cx="9144000" cy="40386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r>
              <a:rPr lang="en-US" smtClean="0"/>
              <a:t>13/12/12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pic>
        <p:nvPicPr>
          <p:cNvPr id="11" name="Rev_Logo_Big.jpg" descr="/Users/hisham/Documents/BNL_LOGO/Rev_Logo_Big.jp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6310467"/>
            <a:ext cx="1447800" cy="4975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Top, 2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301752" y="609600"/>
            <a:ext cx="8074152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Rectangle 19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r>
              <a:rPr lang="en-US" smtClean="0"/>
              <a:t>13/12/12</a:t>
            </a:r>
            <a:endParaRPr lang="en-US"/>
          </a:p>
        </p:txBody>
      </p:sp>
      <p:sp>
        <p:nvSpPr>
          <p:cNvPr id="20" name="Rectangle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Rectangle 23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extLst/>
          </a:lstStyle>
          <a:p>
            <a:pPr algn="r"/>
            <a:r>
              <a:rPr lang="en-US" smtClean="0"/>
              <a:t>13/12/12</a:t>
            </a:r>
            <a:endParaRPr lang="en-US"/>
          </a:p>
        </p:txBody>
      </p:sp>
      <p:sp>
        <p:nvSpPr>
          <p:cNvPr id="27" name="Rectangle 2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8" name="Rectangle 28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r>
              <a:rPr lang="en-US" smtClean="0"/>
              <a:t>13/12/12</a:t>
            </a:r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1" name="Rectangle 21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3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3048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17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3017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48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3048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extLst/>
          </a:lstStyle>
          <a:p>
            <a:pPr algn="r"/>
            <a:r>
              <a:rPr lang="en-US" smtClean="0"/>
              <a:t>13/12/12</a:t>
            </a:r>
            <a:endParaRPr lang="en-US" dirty="0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4419600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416552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4416552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4419600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Rectangle 1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extLst/>
          </a:lstStyle>
          <a:p>
            <a:pPr algn="r"/>
            <a:r>
              <a:rPr lang="en-US" smtClean="0"/>
              <a:t>13/12/12</a:t>
            </a:r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25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307848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307848" y="609600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304800" y="234086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304800" y="256946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307848" y="4291584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307848" y="4520184"/>
            <a:ext cx="3962400" cy="1728216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pPr algn="r"/>
            <a:r>
              <a:rPr lang="en-US" smtClean="0"/>
              <a:t>13/12/12</a:t>
            </a:r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bst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6"/>
          <p:cNvSpPr/>
          <p:nvPr/>
        </p:nvSpPr>
        <p:spPr>
          <a:xfrm>
            <a:off x="13716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8" name="Rectangle 6"/>
          <p:cNvSpPr/>
          <p:nvPr/>
        </p:nvSpPr>
        <p:spPr>
          <a:xfrm>
            <a:off x="13716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6" name="Rectangle 6"/>
          <p:cNvSpPr/>
          <p:nvPr/>
        </p:nvSpPr>
        <p:spPr>
          <a:xfrm>
            <a:off x="35052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5" name="Rectangle 6"/>
          <p:cNvSpPr/>
          <p:nvPr/>
        </p:nvSpPr>
        <p:spPr>
          <a:xfrm>
            <a:off x="35052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1" name="Rectangle 6"/>
          <p:cNvSpPr/>
          <p:nvPr/>
        </p:nvSpPr>
        <p:spPr>
          <a:xfrm>
            <a:off x="5638800" y="14478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3" name="Rectangle 6"/>
          <p:cNvSpPr/>
          <p:nvPr/>
        </p:nvSpPr>
        <p:spPr>
          <a:xfrm>
            <a:off x="5638800" y="3886200"/>
            <a:ext cx="16764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 hasCustomPrompt="1"/>
          </p:nvPr>
        </p:nvSpPr>
        <p:spPr>
          <a:xfrm>
            <a:off x="1524000" y="16002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19" name="Rectangle 10"/>
          <p:cNvSpPr>
            <a:spLocks noGrp="1"/>
          </p:cNvSpPr>
          <p:nvPr>
            <p:ph type="pic" sz="quarter" idx="29" hasCustomPrompt="1"/>
          </p:nvPr>
        </p:nvSpPr>
        <p:spPr>
          <a:xfrm>
            <a:off x="1524000" y="40386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27" name="Rectangle 10"/>
          <p:cNvSpPr>
            <a:spLocks noGrp="1"/>
          </p:cNvSpPr>
          <p:nvPr>
            <p:ph type="pic" sz="quarter" idx="17" hasCustomPrompt="1"/>
          </p:nvPr>
        </p:nvSpPr>
        <p:spPr>
          <a:xfrm>
            <a:off x="3657600" y="16002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pic" sz="quarter" idx="30" hasCustomPrompt="1"/>
          </p:nvPr>
        </p:nvSpPr>
        <p:spPr>
          <a:xfrm>
            <a:off x="3657600" y="40386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4" name="Rectangle 10"/>
          <p:cNvSpPr>
            <a:spLocks noGrp="1"/>
          </p:cNvSpPr>
          <p:nvPr>
            <p:ph type="pic" sz="quarter" idx="21" hasCustomPrompt="1"/>
          </p:nvPr>
        </p:nvSpPr>
        <p:spPr>
          <a:xfrm>
            <a:off x="5791200" y="16002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15" name="Rectangle 10"/>
          <p:cNvSpPr>
            <a:spLocks noGrp="1"/>
          </p:cNvSpPr>
          <p:nvPr>
            <p:ph type="pic" sz="quarter" idx="31" hasCustomPrompt="1"/>
          </p:nvPr>
        </p:nvSpPr>
        <p:spPr>
          <a:xfrm>
            <a:off x="5791200" y="4038600"/>
            <a:ext cx="1371600" cy="685800"/>
          </a:xfrm>
        </p:spPr>
        <p:txBody>
          <a:bodyPr/>
          <a:lstStyle>
            <a:extLst/>
          </a:lstStyle>
          <a:p>
            <a:r>
              <a:rPr lang="en-US" dirty="0" smtClean="0"/>
              <a:t>Company</a:t>
            </a:r>
            <a:r>
              <a:rPr lang="en-US" baseline="0" dirty="0" smtClean="0"/>
              <a:t> Logo</a:t>
            </a:r>
            <a:endParaRPr lang="en-US" dirty="0"/>
          </a:p>
        </p:txBody>
      </p:sp>
      <p:sp>
        <p:nvSpPr>
          <p:cNvPr id="7" name="Rectangle 12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28" name="Rectangle 12"/>
          <p:cNvSpPr>
            <a:spLocks noGrp="1"/>
          </p:cNvSpPr>
          <p:nvPr>
            <p:ph type="body" sz="quarter" idx="33" hasCustomPrompt="1"/>
          </p:nvPr>
        </p:nvSpPr>
        <p:spPr>
          <a:xfrm>
            <a:off x="15240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30" name="Rectangle 12"/>
          <p:cNvSpPr>
            <a:spLocks noGrp="1"/>
          </p:cNvSpPr>
          <p:nvPr>
            <p:ph type="body" sz="quarter" idx="18" hasCustomPrompt="1"/>
          </p:nvPr>
        </p:nvSpPr>
        <p:spPr>
          <a:xfrm>
            <a:off x="36576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body" sz="quarter" idx="34" hasCustomPrompt="1"/>
          </p:nvPr>
        </p:nvSpPr>
        <p:spPr>
          <a:xfrm>
            <a:off x="36576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14" name="Rectangle 12"/>
          <p:cNvSpPr>
            <a:spLocks noGrp="1"/>
          </p:cNvSpPr>
          <p:nvPr>
            <p:ph type="body" sz="quarter" idx="22" hasCustomPrompt="1"/>
          </p:nvPr>
        </p:nvSpPr>
        <p:spPr>
          <a:xfrm>
            <a:off x="5791200" y="28956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2" name="Rectangle 12"/>
          <p:cNvSpPr>
            <a:spLocks noGrp="1"/>
          </p:cNvSpPr>
          <p:nvPr>
            <p:ph type="body" sz="quarter" idx="35" hasCustomPrompt="1"/>
          </p:nvPr>
        </p:nvSpPr>
        <p:spPr>
          <a:xfrm>
            <a:off x="5791200" y="5334000"/>
            <a:ext cx="1371600" cy="304800"/>
          </a:xfrm>
        </p:spPr>
        <p:txBody>
          <a:bodyPr anchor="ctr"/>
          <a:lstStyle>
            <a:lvl1pPr algn="ctr">
              <a:defRPr b="1"/>
            </a:lvl1pPr>
            <a:extLst/>
          </a:lstStyle>
          <a:p>
            <a:pPr lvl="0"/>
            <a:r>
              <a:rPr lang="en-US" dirty="0" smtClean="0"/>
              <a:t>Amount</a:t>
            </a:r>
            <a:endParaRPr lang="en-US" dirty="0"/>
          </a:p>
        </p:txBody>
      </p:sp>
      <p:sp>
        <p:nvSpPr>
          <p:cNvPr id="44" name="Rectangle 11"/>
          <p:cNvSpPr>
            <a:spLocks noGrp="1"/>
          </p:cNvSpPr>
          <p:nvPr>
            <p:ph type="body" sz="quarter" idx="15" hasCustomPrompt="1"/>
          </p:nvPr>
        </p:nvSpPr>
        <p:spPr>
          <a:xfrm>
            <a:off x="15240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5" name="Rectangle 11"/>
          <p:cNvSpPr>
            <a:spLocks noGrp="1"/>
          </p:cNvSpPr>
          <p:nvPr>
            <p:ph type="body" sz="quarter" idx="37" hasCustomPrompt="1"/>
          </p:nvPr>
        </p:nvSpPr>
        <p:spPr>
          <a:xfrm>
            <a:off x="15240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4" name="Rectangle 11"/>
          <p:cNvSpPr>
            <a:spLocks noGrp="1"/>
          </p:cNvSpPr>
          <p:nvPr>
            <p:ph type="body" sz="quarter" idx="19" hasCustomPrompt="1"/>
          </p:nvPr>
        </p:nvSpPr>
        <p:spPr>
          <a:xfrm>
            <a:off x="36576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40" name="Rectangle 11"/>
          <p:cNvSpPr>
            <a:spLocks noGrp="1"/>
          </p:cNvSpPr>
          <p:nvPr>
            <p:ph type="body" sz="quarter" idx="38" hasCustomPrompt="1"/>
          </p:nvPr>
        </p:nvSpPr>
        <p:spPr>
          <a:xfrm>
            <a:off x="36576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8" name="Rectangle 11"/>
          <p:cNvSpPr>
            <a:spLocks noGrp="1"/>
          </p:cNvSpPr>
          <p:nvPr>
            <p:ph type="body" sz="quarter" idx="23" hasCustomPrompt="1"/>
          </p:nvPr>
        </p:nvSpPr>
        <p:spPr>
          <a:xfrm>
            <a:off x="5791200" y="32004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33" name="Rectangle 11"/>
          <p:cNvSpPr>
            <a:spLocks noGrp="1"/>
          </p:cNvSpPr>
          <p:nvPr>
            <p:ph type="body" sz="quarter" idx="39" hasCustomPrompt="1"/>
          </p:nvPr>
        </p:nvSpPr>
        <p:spPr>
          <a:xfrm>
            <a:off x="5791200" y="5638800"/>
            <a:ext cx="1371600" cy="152400"/>
          </a:xfrm>
        </p:spPr>
        <p:txBody>
          <a:bodyPr anchor="ctr">
            <a:noAutofit/>
          </a:bodyPr>
          <a:lstStyle>
            <a:lvl1pPr algn="ctr">
              <a:defRPr sz="800" i="1"/>
            </a:lvl1pPr>
            <a:extLst/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56" name="Rectangle 14"/>
          <p:cNvSpPr>
            <a:spLocks noGrp="1"/>
          </p:cNvSpPr>
          <p:nvPr>
            <p:ph type="body" sz="quarter" idx="41" hasCustomPrompt="1"/>
          </p:nvPr>
        </p:nvSpPr>
        <p:spPr>
          <a:xfrm>
            <a:off x="15240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62" name="Rectangle 14"/>
          <p:cNvSpPr>
            <a:spLocks noGrp="1"/>
          </p:cNvSpPr>
          <p:nvPr>
            <p:ph type="body" sz="quarter" idx="20" hasCustomPrompt="1"/>
          </p:nvPr>
        </p:nvSpPr>
        <p:spPr>
          <a:xfrm>
            <a:off x="36576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7" name="Rectangle 14"/>
          <p:cNvSpPr>
            <a:spLocks noGrp="1"/>
          </p:cNvSpPr>
          <p:nvPr>
            <p:ph type="body" sz="quarter" idx="42" hasCustomPrompt="1"/>
          </p:nvPr>
        </p:nvSpPr>
        <p:spPr>
          <a:xfrm>
            <a:off x="36576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41" name="Rectangle 14"/>
          <p:cNvSpPr>
            <a:spLocks noGrp="1"/>
          </p:cNvSpPr>
          <p:nvPr>
            <p:ph type="body" sz="quarter" idx="24" hasCustomPrompt="1"/>
          </p:nvPr>
        </p:nvSpPr>
        <p:spPr>
          <a:xfrm>
            <a:off x="5791200" y="22860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52" name="Rectangle 14"/>
          <p:cNvSpPr>
            <a:spLocks noGrp="1"/>
          </p:cNvSpPr>
          <p:nvPr>
            <p:ph type="body" sz="quarter" idx="43" hasCustomPrompt="1"/>
          </p:nvPr>
        </p:nvSpPr>
        <p:spPr>
          <a:xfrm>
            <a:off x="5791200" y="4724400"/>
            <a:ext cx="1371600" cy="609600"/>
          </a:xfrm>
        </p:spPr>
        <p:txBody>
          <a:bodyPr anchor="ctr"/>
          <a:lstStyle>
            <a:lvl1pPr algn="ctr">
              <a:defRPr sz="800"/>
            </a:lvl1pPr>
            <a:extLst/>
          </a:lstStyle>
          <a:p>
            <a:pPr lvl="0"/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9" name="Rectangle 51"/>
          <p:cNvSpPr>
            <a:spLocks noGrp="1"/>
          </p:cNvSpPr>
          <p:nvPr>
            <p:ph type="body" sz="quarter" idx="46"/>
          </p:nvPr>
        </p:nvSpPr>
        <p:spPr>
          <a:xfrm>
            <a:off x="304800" y="381000"/>
            <a:ext cx="8077200" cy="838200"/>
          </a:xfrm>
        </p:spPr>
        <p:txBody>
          <a:bodyPr/>
          <a:lstStyle>
            <a:lvl1pPr>
              <a:defRPr sz="1200"/>
            </a:lvl1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Rectangle 42"/>
          <p:cNvSpPr>
            <a:spLocks noGrp="1"/>
          </p:cNvSpPr>
          <p:nvPr>
            <p:ph type="dt" sz="half" idx="47"/>
          </p:nvPr>
        </p:nvSpPr>
        <p:spPr/>
        <p:txBody>
          <a:bodyPr/>
          <a:lstStyle>
            <a:extLst/>
          </a:lstStyle>
          <a:p>
            <a:pPr algn="r"/>
            <a:r>
              <a:rPr lang="en-US" smtClean="0"/>
              <a:t>13/12/12</a:t>
            </a:r>
            <a:endParaRPr lang="en-US"/>
          </a:p>
        </p:txBody>
      </p:sp>
      <p:sp>
        <p:nvSpPr>
          <p:cNvPr id="43" name="Rectangle 4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45" name="Rectangle 45"/>
          <p:cNvSpPr>
            <a:spLocks noGrp="1"/>
          </p:cNvSpPr>
          <p:nvPr>
            <p:ph type="ftr" sz="quarter" idx="49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z="1000" smtClean="0">
                <a:solidFill>
                  <a:schemeClr val="tx1">
                    <a:tint val="65000"/>
                  </a:schemeClr>
                </a:solidFill>
              </a:rPr>
              <a:t>13/12/12</a:t>
            </a:r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31765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7" name="Rectangle 37"/>
          <p:cNvSpPr>
            <a:spLocks noGrp="1"/>
          </p:cNvSpPr>
          <p:nvPr>
            <p:ph type="body" sz="quarter" idx="13" hasCustomPrompt="1"/>
          </p:nvPr>
        </p:nvSpPr>
        <p:spPr>
          <a:xfrm>
            <a:off x="310896" y="381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3" name="Rectangle 37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838200"/>
            <a:ext cx="7391400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1" name="Rectangle 37"/>
          <p:cNvSpPr>
            <a:spLocks noGrp="1"/>
          </p:cNvSpPr>
          <p:nvPr>
            <p:ph type="body" sz="quarter" idx="17" hasCustomPrompt="1"/>
          </p:nvPr>
        </p:nvSpPr>
        <p:spPr>
          <a:xfrm>
            <a:off x="310896" y="1295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5" name="Rectangle 37"/>
          <p:cNvSpPr>
            <a:spLocks noGrp="1"/>
          </p:cNvSpPr>
          <p:nvPr>
            <p:ph type="body" sz="quarter" idx="19" hasCustomPrompt="1"/>
          </p:nvPr>
        </p:nvSpPr>
        <p:spPr>
          <a:xfrm>
            <a:off x="310896" y="1752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7" name="Rectangle 37"/>
          <p:cNvSpPr>
            <a:spLocks noGrp="1"/>
          </p:cNvSpPr>
          <p:nvPr>
            <p:ph type="body" sz="quarter" idx="21" hasCustomPrompt="1"/>
          </p:nvPr>
        </p:nvSpPr>
        <p:spPr>
          <a:xfrm>
            <a:off x="310896" y="2209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49" name="Rectangle 37"/>
          <p:cNvSpPr>
            <a:spLocks noGrp="1"/>
          </p:cNvSpPr>
          <p:nvPr>
            <p:ph type="body" sz="quarter" idx="23" hasCustomPrompt="1"/>
          </p:nvPr>
        </p:nvSpPr>
        <p:spPr>
          <a:xfrm>
            <a:off x="310896" y="2667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1" name="Rectangle 37"/>
          <p:cNvSpPr>
            <a:spLocks noGrp="1"/>
          </p:cNvSpPr>
          <p:nvPr>
            <p:ph type="body" sz="quarter" idx="25" hasCustomPrompt="1"/>
          </p:nvPr>
        </p:nvSpPr>
        <p:spPr>
          <a:xfrm>
            <a:off x="310896" y="3124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3" name="Rectangle 37"/>
          <p:cNvSpPr>
            <a:spLocks noGrp="1"/>
          </p:cNvSpPr>
          <p:nvPr>
            <p:ph type="body" sz="quarter" idx="27" hasCustomPrompt="1"/>
          </p:nvPr>
        </p:nvSpPr>
        <p:spPr>
          <a:xfrm>
            <a:off x="310896" y="3581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5" name="Rectangle 37"/>
          <p:cNvSpPr>
            <a:spLocks noGrp="1"/>
          </p:cNvSpPr>
          <p:nvPr>
            <p:ph type="body" sz="quarter" idx="29" hasCustomPrompt="1"/>
          </p:nvPr>
        </p:nvSpPr>
        <p:spPr>
          <a:xfrm>
            <a:off x="310896" y="40386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 baseline="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57" name="Rectangle 37"/>
          <p:cNvSpPr>
            <a:spLocks noGrp="1"/>
          </p:cNvSpPr>
          <p:nvPr>
            <p:ph type="body" sz="quarter" idx="31" hasCustomPrompt="1"/>
          </p:nvPr>
        </p:nvSpPr>
        <p:spPr>
          <a:xfrm>
            <a:off x="310896" y="44958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26" name="Rectangle 37"/>
          <p:cNvSpPr>
            <a:spLocks noGrp="1"/>
          </p:cNvSpPr>
          <p:nvPr>
            <p:ph type="body" sz="quarter" idx="33" hasCustomPrompt="1"/>
          </p:nvPr>
        </p:nvSpPr>
        <p:spPr>
          <a:xfrm>
            <a:off x="310896" y="49530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28" name="Rectangle 37"/>
          <p:cNvSpPr>
            <a:spLocks noGrp="1"/>
          </p:cNvSpPr>
          <p:nvPr>
            <p:ph type="body" sz="quarter" idx="35" hasCustomPrompt="1"/>
          </p:nvPr>
        </p:nvSpPr>
        <p:spPr>
          <a:xfrm>
            <a:off x="310896" y="54102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/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98" name="Rectangle 37"/>
          <p:cNvSpPr>
            <a:spLocks noGrp="1"/>
          </p:cNvSpPr>
          <p:nvPr>
            <p:ph type="body" sz="quarter" idx="14" hasCustomPrompt="1"/>
          </p:nvPr>
        </p:nvSpPr>
        <p:spPr>
          <a:xfrm>
            <a:off x="7696200" y="381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 dirty="0"/>
          </a:p>
        </p:txBody>
      </p:sp>
      <p:sp>
        <p:nvSpPr>
          <p:cNvPr id="44" name="Rectangle 37"/>
          <p:cNvSpPr>
            <a:spLocks noGrp="1"/>
          </p:cNvSpPr>
          <p:nvPr>
            <p:ph type="body" sz="quarter" idx="16" hasCustomPrompt="1"/>
          </p:nvPr>
        </p:nvSpPr>
        <p:spPr>
          <a:xfrm>
            <a:off x="7696200" y="838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2" name="Rectangle 37"/>
          <p:cNvSpPr>
            <a:spLocks noGrp="1"/>
          </p:cNvSpPr>
          <p:nvPr>
            <p:ph type="body" sz="quarter" idx="18" hasCustomPrompt="1"/>
          </p:nvPr>
        </p:nvSpPr>
        <p:spPr>
          <a:xfrm>
            <a:off x="7696200" y="1295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6" name="Rectangle 37"/>
          <p:cNvSpPr>
            <a:spLocks noGrp="1"/>
          </p:cNvSpPr>
          <p:nvPr>
            <p:ph type="body" sz="quarter" idx="20" hasCustomPrompt="1"/>
          </p:nvPr>
        </p:nvSpPr>
        <p:spPr>
          <a:xfrm>
            <a:off x="7696200" y="1752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48" name="Rectangle 37"/>
          <p:cNvSpPr>
            <a:spLocks noGrp="1"/>
          </p:cNvSpPr>
          <p:nvPr>
            <p:ph type="body" sz="quarter" idx="22" hasCustomPrompt="1"/>
          </p:nvPr>
        </p:nvSpPr>
        <p:spPr>
          <a:xfrm>
            <a:off x="7696200" y="2209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0" name="Rectangle 37"/>
          <p:cNvSpPr>
            <a:spLocks noGrp="1"/>
          </p:cNvSpPr>
          <p:nvPr>
            <p:ph type="body" sz="quarter" idx="24" hasCustomPrompt="1"/>
          </p:nvPr>
        </p:nvSpPr>
        <p:spPr>
          <a:xfrm>
            <a:off x="7696200" y="2667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2" name="Rectangle 37"/>
          <p:cNvSpPr>
            <a:spLocks noGrp="1"/>
          </p:cNvSpPr>
          <p:nvPr>
            <p:ph type="body" sz="quarter" idx="26" hasCustomPrompt="1"/>
          </p:nvPr>
        </p:nvSpPr>
        <p:spPr>
          <a:xfrm>
            <a:off x="7696200" y="3124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4" name="Rectangle 37"/>
          <p:cNvSpPr>
            <a:spLocks noGrp="1"/>
          </p:cNvSpPr>
          <p:nvPr>
            <p:ph type="body" sz="quarter" idx="28" hasCustomPrompt="1"/>
          </p:nvPr>
        </p:nvSpPr>
        <p:spPr>
          <a:xfrm>
            <a:off x="7696200" y="3581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6" name="Rectangle 37"/>
          <p:cNvSpPr>
            <a:spLocks noGrp="1"/>
          </p:cNvSpPr>
          <p:nvPr>
            <p:ph type="body" sz="quarter" idx="30" hasCustomPrompt="1"/>
          </p:nvPr>
        </p:nvSpPr>
        <p:spPr>
          <a:xfrm>
            <a:off x="7696200" y="40386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58" name="Rectangle 37"/>
          <p:cNvSpPr>
            <a:spLocks noGrp="1"/>
          </p:cNvSpPr>
          <p:nvPr>
            <p:ph type="body" sz="quarter" idx="32" hasCustomPrompt="1"/>
          </p:nvPr>
        </p:nvSpPr>
        <p:spPr>
          <a:xfrm>
            <a:off x="7696200" y="44958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27" name="Rectangle 37"/>
          <p:cNvSpPr>
            <a:spLocks noGrp="1"/>
          </p:cNvSpPr>
          <p:nvPr>
            <p:ph type="body" sz="quarter" idx="34" hasCustomPrompt="1"/>
          </p:nvPr>
        </p:nvSpPr>
        <p:spPr>
          <a:xfrm>
            <a:off x="7696200" y="49530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29" name="Rectangle 37"/>
          <p:cNvSpPr>
            <a:spLocks noGrp="1"/>
          </p:cNvSpPr>
          <p:nvPr>
            <p:ph type="body" sz="quarter" idx="36" hasCustomPrompt="1"/>
          </p:nvPr>
        </p:nvSpPr>
        <p:spPr>
          <a:xfrm>
            <a:off x="7696200" y="54102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30" name="Rectangle 37"/>
          <p:cNvSpPr>
            <a:spLocks noGrp="1"/>
          </p:cNvSpPr>
          <p:nvPr>
            <p:ph type="body" sz="quarter" idx="37" hasCustomPrompt="1"/>
          </p:nvPr>
        </p:nvSpPr>
        <p:spPr>
          <a:xfrm>
            <a:off x="310896" y="5867400"/>
            <a:ext cx="7385304" cy="228600"/>
          </a:xfrm>
          <a:solidFill>
            <a:schemeClr val="tx2">
              <a:tint val="40000"/>
            </a:schemeClr>
          </a:solidFill>
        </p:spPr>
        <p:txBody>
          <a:bodyPr anchor="ctr">
            <a:noAutofit/>
          </a:bodyPr>
          <a:lstStyle>
            <a:lvl1pPr>
              <a:buFontTx/>
              <a:buNone/>
              <a:defRPr sz="1100"/>
            </a:lvl1pPr>
            <a:extLst/>
          </a:lstStyle>
          <a:p>
            <a:pPr lvl="0"/>
            <a:r>
              <a:rPr lang="en-US" dirty="0" smtClean="0"/>
              <a:t>Click to add agenda item</a:t>
            </a:r>
            <a:endParaRPr lang="en-US" dirty="0"/>
          </a:p>
        </p:txBody>
      </p:sp>
      <p:sp>
        <p:nvSpPr>
          <p:cNvPr id="31" name="Rectangle 37"/>
          <p:cNvSpPr>
            <a:spLocks noGrp="1"/>
          </p:cNvSpPr>
          <p:nvPr>
            <p:ph type="body" sz="quarter" idx="38" hasCustomPrompt="1"/>
          </p:nvPr>
        </p:nvSpPr>
        <p:spPr>
          <a:xfrm>
            <a:off x="7696200" y="5867400"/>
            <a:ext cx="685800" cy="228600"/>
          </a:xfrm>
          <a:solidFill>
            <a:schemeClr val="accent6">
              <a:shade val="75000"/>
            </a:schemeClr>
          </a:solidFill>
        </p:spPr>
        <p:txBody>
          <a:bodyPr anchor="ctr"/>
          <a:lstStyle>
            <a:lvl1pPr algn="r">
              <a:buFontTx/>
              <a:buNone/>
              <a:defRPr sz="110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Page #</a:t>
            </a:r>
            <a:endParaRPr lang="en-US"/>
          </a:p>
        </p:txBody>
      </p:sp>
      <p:sp>
        <p:nvSpPr>
          <p:cNvPr id="32" name="Rectangle 32"/>
          <p:cNvSpPr>
            <a:spLocks noGrp="1"/>
          </p:cNvSpPr>
          <p:nvPr>
            <p:ph type="dt" sz="half" idx="39"/>
          </p:nvPr>
        </p:nvSpPr>
        <p:spPr/>
        <p:txBody>
          <a:bodyPr/>
          <a:lstStyle>
            <a:lvl1pPr>
              <a:defRPr sz="1100"/>
            </a:lvl1pPr>
            <a:extLst/>
          </a:lstStyle>
          <a:p>
            <a:pPr algn="r"/>
            <a:r>
              <a:rPr lang="en-US" sz="1100" smtClean="0"/>
              <a:t>13/12/12</a:t>
            </a:r>
            <a:endParaRPr lang="en-US" sz="1100"/>
          </a:p>
        </p:txBody>
      </p:sp>
      <p:sp>
        <p:nvSpPr>
          <p:cNvPr id="33" name="Rectangle 33"/>
          <p:cNvSpPr>
            <a:spLocks noGrp="1"/>
          </p:cNvSpPr>
          <p:nvPr>
            <p:ph type="sldNum" sz="quarter" idx="40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34" name="Rectangle 34"/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38600"/>
            <a:ext cx="9144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</p:spPr>
        <p:txBody>
          <a:bodyPr anchor="ctr"/>
          <a:lstStyle>
            <a:lvl1pPr algn="l">
              <a:defRPr>
                <a:solidFill>
                  <a:srgbClr val="A0A0A0"/>
                </a:solidFill>
              </a:defRPr>
            </a:lvl1pPr>
            <a:extLst/>
          </a:lstStyle>
          <a:p>
            <a:r>
              <a:rPr lang="en-US" smtClean="0"/>
              <a:t>13/12/12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xfrm>
            <a:off x="2705100" y="6477000"/>
            <a:ext cx="3733800" cy="30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77000" y="6477000"/>
            <a:ext cx="1021080" cy="304800"/>
          </a:xfr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dirty="0"/>
          </a:p>
        </p:txBody>
      </p:sp>
      <p:pic>
        <p:nvPicPr>
          <p:cNvPr id="10" name="Rectangle 9"/>
          <p:cNvPicPr>
            <a:picLocks noChangeAspect="1"/>
          </p:cNvPicPr>
          <p:nvPr/>
        </p:nvPicPr>
        <p:blipFill>
          <a:blip r:embed="rId2">
            <a:duotone>
              <a:schemeClr val="accent4"/>
              <a:srgbClr val="FFFFFF"/>
            </a:duotone>
          </a:blip>
          <a:stretch>
            <a:fillRect/>
          </a:stretch>
        </p:blipFill>
        <p:spPr>
          <a:xfrm>
            <a:off x="7601712" y="6239256"/>
            <a:ext cx="838200" cy="6160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533400" y="10668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pPr algn="r"/>
            <a:r>
              <a:rPr lang="en-US" smtClean="0"/>
              <a:t>13/12/12</a:t>
            </a:r>
            <a:endParaRPr lang="en-US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algn="r"/>
            <a:r>
              <a:rPr lang="en-US" smtClean="0"/>
              <a:t>13/12/12</a:t>
            </a:r>
            <a:endParaRPr lang="en-US"/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8077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80772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pPr algn="r"/>
            <a:r>
              <a:rPr lang="en-US" smtClean="0"/>
              <a:t>13/12/12</a:t>
            </a:r>
            <a:endParaRPr lang="en-US"/>
          </a:p>
        </p:txBody>
      </p:sp>
      <p:sp>
        <p:nvSpPr>
          <p:cNvPr id="10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1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pPr algn="r"/>
            <a:r>
              <a:rPr lang="en-US" smtClean="0"/>
              <a:t>13/12/12</a:t>
            </a:r>
            <a:endParaRPr lang="en-US"/>
          </a:p>
        </p:txBody>
      </p:sp>
      <p:sp>
        <p:nvSpPr>
          <p:cNvPr id="16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2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3017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4416552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r>
              <a:rPr lang="en-US" smtClean="0"/>
              <a:t>13/12/12</a:t>
            </a:r>
            <a:endParaRPr lang="en-US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381000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304800" y="609600"/>
            <a:ext cx="3962400" cy="5638800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419600" y="381000"/>
            <a:ext cx="39624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419600" y="609600"/>
            <a:ext cx="3962400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4416552" y="3319272"/>
            <a:ext cx="3965448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lang="en-US" dirty="0" smtClean="0"/>
              <a:t>Click to add heading</a:t>
            </a:r>
            <a:endParaRPr lang="en-US"/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4416552" y="3547872"/>
            <a:ext cx="3965448" cy="2706624"/>
          </a:xfrm>
        </p:spPr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Rectangle 21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extLst/>
          </a:lstStyle>
          <a:p>
            <a:pPr algn="r"/>
            <a:r>
              <a:rPr lang="en-US" smtClean="0"/>
              <a:t>13/12/12</a:t>
            </a:r>
            <a:endParaRPr lang="en-US"/>
          </a:p>
        </p:txBody>
      </p:sp>
      <p:sp>
        <p:nvSpPr>
          <p:cNvPr id="22" name="Rectangle 2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file://localhost/Users/hisham/Documents/BNL_LOGO/Rev_Logo_Big.jpg" TargetMode="Externa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 rot="16200000">
            <a:off x="4000501" y="-3695699"/>
            <a:ext cx="609598" cy="83058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 rot="16200000">
            <a:off x="4381501" y="-3390900"/>
            <a:ext cx="609599" cy="7696200"/>
          </a:xfrm>
          <a:prstGeom prst="rect">
            <a:avLst/>
          </a:prstGeom>
        </p:spPr>
        <p:txBody>
          <a:bodyPr vert="vert" anchor="ctr">
            <a:normAutofit/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533400" y="1447800"/>
            <a:ext cx="7696200" cy="48006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2"/>
          </p:nvPr>
        </p:nvSpPr>
        <p:spPr>
          <a:xfrm>
            <a:off x="914400" y="6570609"/>
            <a:ext cx="1371600" cy="228600"/>
          </a:xfrm>
          <a:prstGeom prst="rect">
            <a:avLst/>
          </a:prstGeom>
        </p:spPr>
        <p:txBody>
          <a:bodyPr vert="horz"/>
          <a:lstStyle>
            <a:lvl1pPr algn="ctr">
              <a:defRPr sz="1000">
                <a:solidFill>
                  <a:schemeClr val="tx1">
                    <a:tint val="65000"/>
                  </a:schemeClr>
                </a:solidFill>
              </a:defRPr>
            </a:lvl1pPr>
            <a:extLst/>
          </a:lstStyle>
          <a:p>
            <a:pPr algn="r"/>
            <a:r>
              <a:rPr lang="en-US" smtClean="0"/>
              <a:t>13/12/12</a:t>
            </a:r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8150791" y="76200"/>
            <a:ext cx="990600" cy="304800"/>
          </a:xfrm>
          <a:prstGeom prst="rect">
            <a:avLst/>
          </a:prstGeom>
        </p:spPr>
        <p:txBody>
          <a:bodyPr vert="horz" anchor="ctr"/>
          <a:lstStyle>
            <a:lvl1pPr algn="r">
              <a:defRPr sz="1000"/>
            </a:lvl1pPr>
            <a:extLst/>
          </a:lstStyle>
          <a:p>
            <a:pPr algn="r"/>
            <a:fld id="{256D3EEF-DE4E-429D-8EC4-DDC531AFF587}" type="slidenum">
              <a:rPr lang="en-US" sz="1000" smtClean="0"/>
              <a:pPr algn="r"/>
              <a:t>‹#›</a:t>
            </a:fld>
            <a:endParaRPr lang="en-US" sz="10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62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3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 vert="horz" anchor="ctr"/>
          <a:lstStyle>
            <a:lvl1pPr algn="ctr">
              <a:defRPr sz="1000">
                <a:solidFill>
                  <a:sysClr val="windowText" lastClr="000000"/>
                </a:solidFill>
              </a:defRPr>
            </a:lvl1pPr>
            <a:extLst/>
          </a:lstStyle>
          <a:p>
            <a:endParaRPr lang="en-US" sz="1000" dirty="0">
              <a:solidFill>
                <a:sysClr val="windowText" lastClr="000000"/>
              </a:solidFill>
            </a:endParaRPr>
          </a:p>
        </p:txBody>
      </p:sp>
      <p:pic>
        <p:nvPicPr>
          <p:cNvPr id="5" name="Rev_Logo_Big.jpg" descr="/Users/hisham/Documents/BNL_LOGO/Rev_Logo_Big.jpg"/>
          <p:cNvPicPr>
            <a:picLocks noChangeAspect="1"/>
          </p:cNvPicPr>
          <p:nvPr userDrawn="1"/>
        </p:nvPicPr>
        <p:blipFill>
          <a:blip r:embed="rId19" r:link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89232" y="6013912"/>
            <a:ext cx="1295400" cy="3927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3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4" r:id="rId16"/>
    <p:sldLayoutId id="2147483665" r:id="rId17"/>
  </p:sldLayoutIdLst>
  <p:hf hdr="0" ftr="0"/>
  <p:txStyles>
    <p:titleStyle>
      <a:lvl1pPr algn="l" rtl="0" eaLnBrk="1" latinLnBrk="0" hangingPunct="1">
        <a:spcBef>
          <a:spcPct val="0"/>
        </a:spcBef>
        <a:buNone/>
        <a:defRPr sz="2400" cap="small" spc="0" baseline="0">
          <a:solidFill>
            <a:schemeClr val="bg1"/>
          </a:solidFill>
          <a:latin typeface="+mj-lt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Tx/>
        <a:buNone/>
        <a:defRPr sz="11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emf"/><Relationship Id="rId3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emf"/><Relationship Id="rId3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4" Type="http://schemas.openxmlformats.org/officeDocument/2006/relationships/image" Target="../media/image27.emf"/><Relationship Id="rId5" Type="http://schemas.openxmlformats.org/officeDocument/2006/relationships/image" Target="../media/image28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5" Type="http://schemas.openxmlformats.org/officeDocument/2006/relationships/image" Target="../media/image40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emf"/><Relationship Id="rId3" Type="http://schemas.openxmlformats.org/officeDocument/2006/relationships/image" Target="../media/image4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emf"/><Relationship Id="rId3" Type="http://schemas.openxmlformats.org/officeDocument/2006/relationships/image" Target="../media/image4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5.emf"/><Relationship Id="rId3" Type="http://schemas.openxmlformats.org/officeDocument/2006/relationships/image" Target="../media/image4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4" Type="http://schemas.openxmlformats.org/officeDocument/2006/relationships/image" Target="../media/image49.emf"/><Relationship Id="rId5" Type="http://schemas.openxmlformats.org/officeDocument/2006/relationships/image" Target="../media/image50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emf"/><Relationship Id="rId3" Type="http://schemas.openxmlformats.org/officeDocument/2006/relationships/image" Target="../media/image52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emf"/><Relationship Id="rId3" Type="http://schemas.openxmlformats.org/officeDocument/2006/relationships/image" Target="../media/image5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5.emf"/><Relationship Id="rId3" Type="http://schemas.openxmlformats.org/officeDocument/2006/relationships/image" Target="../media/image56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emf"/><Relationship Id="rId12" Type="http://schemas.openxmlformats.org/officeDocument/2006/relationships/oleObject" Target="../embeddings/oleObject5.bin"/><Relationship Id="rId13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7.xml"/><Relationship Id="rId3" Type="http://schemas.openxmlformats.org/officeDocument/2006/relationships/image" Target="../media/image9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5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6.emf"/><Relationship Id="rId10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emf"/><Relationship Id="rId3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838200" y="1524000"/>
            <a:ext cx="7239000" cy="533400"/>
          </a:xfrm>
        </p:spPr>
        <p:txBody>
          <a:bodyPr>
            <a:normAutofit fontScale="90000"/>
          </a:bodyPr>
          <a:lstStyle>
            <a:extLst/>
          </a:lstStyle>
          <a:p>
            <a:pPr algn="ctr"/>
            <a:r>
              <a:rPr lang="en-US" b="1" smtClean="0"/>
              <a:t>transport Study</a:t>
            </a:r>
            <a:r>
              <a:rPr lang="en-US" b="1" dirty="0"/>
              <a:t> </a:t>
            </a:r>
            <a:r>
              <a:rPr lang="en-US" b="1" smtClean="0"/>
              <a:t>for </a:t>
            </a:r>
            <a:r>
              <a:rPr lang="en-US" b="1" dirty="0"/>
              <a:t>The Muon </a:t>
            </a:r>
            <a:r>
              <a:rPr lang="en-US" b="1" dirty="0" smtClean="0"/>
              <a:t>Collider/Neutrino Factory Frontend</a:t>
            </a:r>
            <a:endParaRPr lang="en-US" b="1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1066800" y="2514600"/>
            <a:ext cx="6934200" cy="1161288"/>
          </a:xfrm>
          <a:solidFill>
            <a:schemeClr val="bg1">
              <a:alpha val="16000"/>
            </a:schemeClr>
          </a:solidFill>
        </p:spPr>
        <p:txBody>
          <a:bodyPr>
            <a:noAutofit/>
          </a:bodyPr>
          <a:lstStyle>
            <a:extLst/>
          </a:lstStyle>
          <a:p>
            <a:pPr algn="ctr">
              <a:lnSpc>
                <a:spcPct val="110000"/>
              </a:lnSpc>
            </a:pPr>
            <a:r>
              <a:rPr lang="en-US" sz="1400" dirty="0" smtClean="0"/>
              <a:t>HISHAM KAMAL SAYED</a:t>
            </a:r>
          </a:p>
          <a:p>
            <a:pPr algn="ctr">
              <a:lnSpc>
                <a:spcPct val="110000"/>
              </a:lnSpc>
            </a:pPr>
            <a:r>
              <a:rPr lang="en-US" sz="1400" dirty="0" smtClean="0"/>
              <a:t>Physics Department</a:t>
            </a:r>
          </a:p>
          <a:p>
            <a:pPr algn="ctr">
              <a:lnSpc>
                <a:spcPct val="110000"/>
              </a:lnSpc>
            </a:pPr>
            <a:r>
              <a:rPr lang="en-US" sz="1400" dirty="0" smtClean="0"/>
              <a:t>BROOKHAVEN NATIONAL LABORATORY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4202668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TGT-AAG  Meeting           Dec. 13</a:t>
            </a:r>
            <a:r>
              <a:rPr lang="en-US" baseline="30000" dirty="0" smtClean="0"/>
              <a:t>th</a:t>
            </a:r>
            <a:r>
              <a:rPr lang="en-US" dirty="0" smtClean="0"/>
              <a:t> 2012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More Cooling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10</a:t>
            </a:fld>
            <a:endParaRPr lang="en-US"/>
          </a:p>
        </p:txBody>
      </p:sp>
      <p:pic>
        <p:nvPicPr>
          <p:cNvPr id="7" name="production_n1maxtoa_vs_ltaper_20_15_8.eps" descr="/Users/hisham/work/muon_collider/figs/2012.11.28/fig_20_15/production_n1maxtoa_vs_ltaper_20_15_8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1" y="1828800"/>
            <a:ext cx="4245429" cy="2971800"/>
          </a:xfrm>
          <a:prstGeom prst="rect">
            <a:avLst/>
          </a:prstGeom>
        </p:spPr>
      </p:pic>
      <p:pic>
        <p:nvPicPr>
          <p:cNvPr id="8" name="production_vs_toa_20_15_8.eps" descr="/Users/hisham/work/muon_collider/figs/2012.11.28/fig_20_15/production_vs_toa_20_15_8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143" y="1676400"/>
            <a:ext cx="4680857" cy="32766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3352800" y="2667000"/>
            <a:ext cx="457200" cy="0"/>
          </a:xfrm>
          <a:prstGeom prst="straightConnector1">
            <a:avLst/>
          </a:prstGeom>
          <a:ln w="19050" cmpd="sng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352800" y="2819400"/>
            <a:ext cx="0" cy="1219200"/>
          </a:xfrm>
          <a:prstGeom prst="straightConnector1">
            <a:avLst/>
          </a:prstGeom>
          <a:ln w="28575" cmpd="sng">
            <a:prstDash val="lg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95600" y="40386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Baseline cooling end</a:t>
            </a:r>
          </a:p>
          <a:p>
            <a:pPr algn="ctr"/>
            <a:r>
              <a:rPr lang="en-US" sz="1000" dirty="0" smtClean="0"/>
              <a:t>140 cell (z=265 m)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405995" y="1219200"/>
            <a:ext cx="3708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every taper length optimized TOA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01795" y="1219200"/>
            <a:ext cx="3026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8 m taper length TOA scan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13/12/12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69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Time &amp; Taper Length scan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11</a:t>
            </a:fld>
            <a:endParaRPr lang="en-US"/>
          </a:p>
        </p:txBody>
      </p:sp>
      <p:pic>
        <p:nvPicPr>
          <p:cNvPr id="4" name="max_production_vs_ltaper.eps" descr="/Users/hisham/work/muon_collider/figs/2012.11.21/n1_max/max_production_vs_ltaper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981200"/>
            <a:ext cx="4572000" cy="3200400"/>
          </a:xfrm>
          <a:prstGeom prst="rect">
            <a:avLst/>
          </a:prstGeom>
        </p:spPr>
      </p:pic>
      <p:pic>
        <p:nvPicPr>
          <p:cNvPr id="5" name="Picture 4" descr="production_n1maxtoa_vs_ltaper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1"/>
          <a:stretch/>
        </p:blipFill>
        <p:spPr>
          <a:xfrm>
            <a:off x="4572000" y="2057400"/>
            <a:ext cx="4419600" cy="29832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12954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Using baseline cooling section </a:t>
            </a:r>
          </a:p>
          <a:p>
            <a:pPr algn="ctr"/>
            <a:r>
              <a:rPr lang="en-US" dirty="0" smtClean="0"/>
              <a:t>(140 cooling cell)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12954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Using longer cooling section </a:t>
            </a:r>
          </a:p>
          <a:p>
            <a:pPr algn="ctr"/>
            <a:r>
              <a:rPr lang="en-US" dirty="0" smtClean="0"/>
              <a:t>(200 Cooling cell)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13/12/12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91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Time &amp; Taper Length scan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12</a:t>
            </a:fld>
            <a:endParaRPr lang="en-US"/>
          </a:p>
        </p:txBody>
      </p:sp>
      <p:pic>
        <p:nvPicPr>
          <p:cNvPr id="5" name="Picture 4" descr="production_vs_toa_longer_cooling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28800"/>
            <a:ext cx="4572000" cy="3200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11430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TOA for optimum throughput at end of cooling for each capture solenoid  case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13/12/12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24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Phase Space Distributions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13</a:t>
            </a:fld>
            <a:endParaRPr lang="en-US"/>
          </a:p>
        </p:txBody>
      </p:sp>
      <p:pic>
        <p:nvPicPr>
          <p:cNvPr id="7" name="Picture 6" descr="R_diff_Bz20_15_ltaper_4_z_0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792480"/>
            <a:ext cx="3657599" cy="2560320"/>
          </a:xfrm>
          <a:prstGeom prst="rect">
            <a:avLst/>
          </a:prstGeom>
        </p:spPr>
      </p:pic>
      <p:pic>
        <p:nvPicPr>
          <p:cNvPr id="8" name="Picture 7" descr="R_diff_Bz20_15_ltaper_4_z_50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762000"/>
            <a:ext cx="3657599" cy="2560320"/>
          </a:xfrm>
          <a:prstGeom prst="rect">
            <a:avLst/>
          </a:prstGeom>
        </p:spPr>
      </p:pic>
      <p:pic>
        <p:nvPicPr>
          <p:cNvPr id="9" name="Picture 8" descr="R_diff_Bz20_15_ltaper_4_z_150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05200"/>
            <a:ext cx="3657599" cy="2560320"/>
          </a:xfrm>
          <a:prstGeom prst="rect">
            <a:avLst/>
          </a:prstGeom>
        </p:spPr>
      </p:pic>
      <p:pic>
        <p:nvPicPr>
          <p:cNvPr id="10" name="Picture 9" descr="R_diff_Bz20_15_ltaper_4_z_347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535680"/>
            <a:ext cx="3657599" cy="256032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13/12/12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86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Phase Space Distributions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14</a:t>
            </a:fld>
            <a:endParaRPr lang="en-US"/>
          </a:p>
        </p:txBody>
      </p:sp>
      <p:pic>
        <p:nvPicPr>
          <p:cNvPr id="4" name="Picture 3" descr="Pt_diff_Bz20_15_ltaper_4_z_0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2" y="783530"/>
            <a:ext cx="3657598" cy="2560320"/>
          </a:xfrm>
          <a:prstGeom prst="rect">
            <a:avLst/>
          </a:prstGeom>
        </p:spPr>
      </p:pic>
      <p:pic>
        <p:nvPicPr>
          <p:cNvPr id="5" name="Picture 4" descr="Pt_diff_Bz20_15_ltaper_4_z_50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2" y="838200"/>
            <a:ext cx="3657598" cy="2560320"/>
          </a:xfrm>
          <a:prstGeom prst="rect">
            <a:avLst/>
          </a:prstGeom>
        </p:spPr>
      </p:pic>
      <p:pic>
        <p:nvPicPr>
          <p:cNvPr id="6" name="Picture 5" descr="Pt_diff_Bz20_15_ltaper_4_z_150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2" y="3505200"/>
            <a:ext cx="3657598" cy="2560320"/>
          </a:xfrm>
          <a:prstGeom prst="rect">
            <a:avLst/>
          </a:prstGeom>
        </p:spPr>
      </p:pic>
      <p:pic>
        <p:nvPicPr>
          <p:cNvPr id="11" name="Picture 10" descr="Pt_diff_Bz20_15_ltaper_4_z_347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2" y="3505200"/>
            <a:ext cx="3657598" cy="256032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13/12/12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50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Phase Space Distributions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15</a:t>
            </a:fld>
            <a:endParaRPr lang="en-US"/>
          </a:p>
        </p:txBody>
      </p:sp>
      <p:pic>
        <p:nvPicPr>
          <p:cNvPr id="4" name="Picture 3" descr="Pz_diff_Bz20_15_ltaper_4_z_0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792480"/>
            <a:ext cx="3657598" cy="2560320"/>
          </a:xfrm>
          <a:prstGeom prst="rect">
            <a:avLst/>
          </a:prstGeom>
        </p:spPr>
      </p:pic>
      <p:pic>
        <p:nvPicPr>
          <p:cNvPr id="5" name="Picture 4" descr="Pz_diff_Bz20_15_ltaper_4_z_50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2" y="944880"/>
            <a:ext cx="3657598" cy="2560320"/>
          </a:xfrm>
          <a:prstGeom prst="rect">
            <a:avLst/>
          </a:prstGeom>
        </p:spPr>
      </p:pic>
      <p:pic>
        <p:nvPicPr>
          <p:cNvPr id="6" name="Picture 5" descr="Pz_diff_Bz20_15_ltaper_4_z_150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35680"/>
            <a:ext cx="3657598" cy="2560320"/>
          </a:xfrm>
          <a:prstGeom prst="rect">
            <a:avLst/>
          </a:prstGeom>
        </p:spPr>
      </p:pic>
      <p:pic>
        <p:nvPicPr>
          <p:cNvPr id="7" name="Picture 6" descr="Pz_diff_Bz20_15_ltaper_4_z_347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3" y="3764280"/>
            <a:ext cx="3657598" cy="256032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13/12/12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17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Phase Space Distributions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16</a:t>
            </a:fld>
            <a:endParaRPr lang="en-US"/>
          </a:p>
        </p:txBody>
      </p:sp>
      <p:pic>
        <p:nvPicPr>
          <p:cNvPr id="4" name="Picture 3" descr="T_diff_Bz20_15_ltaper_4_z_0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68680"/>
            <a:ext cx="3657598" cy="2560320"/>
          </a:xfrm>
          <a:prstGeom prst="rect">
            <a:avLst/>
          </a:prstGeom>
        </p:spPr>
      </p:pic>
      <p:pic>
        <p:nvPicPr>
          <p:cNvPr id="5" name="Picture 4" descr="T_diff_Bz20_15_ltaper_4_z_50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2" y="792480"/>
            <a:ext cx="3657598" cy="2560320"/>
          </a:xfrm>
          <a:prstGeom prst="rect">
            <a:avLst/>
          </a:prstGeom>
        </p:spPr>
      </p:pic>
      <p:pic>
        <p:nvPicPr>
          <p:cNvPr id="6" name="Picture 5" descr="T_diff_Bz20_15_ltaper_4_z_150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459480"/>
            <a:ext cx="3657598" cy="2560320"/>
          </a:xfrm>
          <a:prstGeom prst="rect">
            <a:avLst/>
          </a:prstGeom>
        </p:spPr>
      </p:pic>
      <p:pic>
        <p:nvPicPr>
          <p:cNvPr id="7" name="Picture 6" descr="T_diff_Bz20_15_ltaper_4_z_347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2" y="3611880"/>
            <a:ext cx="3657598" cy="256032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13/12/12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17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Phase Space Distributions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17</a:t>
            </a:fld>
            <a:endParaRPr lang="en-US"/>
          </a:p>
        </p:txBody>
      </p:sp>
      <p:pic>
        <p:nvPicPr>
          <p:cNvPr id="4" name="Picture 3" descr="T_Pt_diff_Bz20_15_ltaper_4_z_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52600"/>
            <a:ext cx="4572000" cy="3200400"/>
          </a:xfrm>
          <a:prstGeom prst="rect">
            <a:avLst/>
          </a:prstGeom>
        </p:spPr>
      </p:pic>
      <p:pic>
        <p:nvPicPr>
          <p:cNvPr id="5" name="Picture 4" descr="T_Pt_diff_Bz20_15_ltaper_4_z_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0"/>
            <a:ext cx="4572000" cy="32004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13/12/12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17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Phase Space Distributions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18</a:t>
            </a:fld>
            <a:endParaRPr lang="en-US"/>
          </a:p>
        </p:txBody>
      </p:sp>
      <p:pic>
        <p:nvPicPr>
          <p:cNvPr id="4" name="Picture 3" descr="T_Pz_diff_Bz20_15_ltaper_4_z_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47800"/>
            <a:ext cx="4572000" cy="3200400"/>
          </a:xfrm>
          <a:prstGeom prst="rect">
            <a:avLst/>
          </a:prstGeom>
        </p:spPr>
      </p:pic>
      <p:pic>
        <p:nvPicPr>
          <p:cNvPr id="5" name="Picture 4" descr="T_Pz_diff_Bz20_15_ltaper_4_z_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447800"/>
            <a:ext cx="4572000" cy="32004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13/12/12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17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Phase Space Distributions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19</a:t>
            </a:fld>
            <a:endParaRPr lang="en-US"/>
          </a:p>
        </p:txBody>
      </p:sp>
      <p:pic>
        <p:nvPicPr>
          <p:cNvPr id="4" name="Picture 3" descr="T_R_diff_Bz20_15_ltaper_4_z_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80074"/>
            <a:ext cx="4572000" cy="3200400"/>
          </a:xfrm>
          <a:prstGeom prst="rect">
            <a:avLst/>
          </a:prstGeom>
        </p:spPr>
      </p:pic>
      <p:pic>
        <p:nvPicPr>
          <p:cNvPr id="5" name="Picture 4" descr="T_R_diff_Bz20_15_ltaper_4_z_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47800"/>
            <a:ext cx="4572000" cy="32004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13/12/12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82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600" dirty="0" smtClean="0"/>
              <a:t>Baseline Optimized Parameters (X. Ding)</a:t>
            </a:r>
            <a:endParaRPr lang="en-US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5867400" cy="3962400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Ø"/>
            </a:pPr>
            <a:r>
              <a:rPr lang="en-US" sz="1400" dirty="0" smtClean="0"/>
              <a:t>Hg Target</a:t>
            </a:r>
          </a:p>
          <a:p>
            <a:pPr lvl="1">
              <a:buFont typeface="Wingdings" charset="2"/>
              <a:buChar char="Ø"/>
            </a:pPr>
            <a:r>
              <a:rPr lang="el-GR" sz="1200" dirty="0" smtClean="0"/>
              <a:t>θ</a:t>
            </a:r>
            <a:r>
              <a:rPr lang="en-US" sz="1200" baseline="-25000" dirty="0" smtClean="0"/>
              <a:t>Target</a:t>
            </a:r>
            <a:r>
              <a:rPr lang="en-US" sz="1200" dirty="0" smtClean="0"/>
              <a:t>=0.137 rad</a:t>
            </a:r>
          </a:p>
          <a:p>
            <a:pPr lvl="1">
              <a:buFont typeface="Wingdings" charset="2"/>
              <a:buChar char="Ø"/>
            </a:pPr>
            <a:r>
              <a:rPr lang="en-US" sz="1200" dirty="0" smtClean="0"/>
              <a:t>R</a:t>
            </a:r>
            <a:r>
              <a:rPr lang="en-US" sz="1200" baseline="-25000" dirty="0"/>
              <a:t>T</a:t>
            </a:r>
            <a:r>
              <a:rPr lang="en-US" sz="1200" baseline="-25000" dirty="0" smtClean="0"/>
              <a:t>arget</a:t>
            </a:r>
            <a:r>
              <a:rPr lang="en-US" sz="1200" dirty="0" smtClean="0"/>
              <a:t>=0.404 cm</a:t>
            </a:r>
          </a:p>
          <a:p>
            <a:pPr>
              <a:buFont typeface="Wingdings" charset="2"/>
              <a:buChar char="Ø"/>
            </a:pPr>
            <a:r>
              <a:rPr lang="en-US" sz="1400" dirty="0" smtClean="0"/>
              <a:t>Proton Beam</a:t>
            </a:r>
          </a:p>
          <a:p>
            <a:pPr lvl="1">
              <a:buFont typeface="Wingdings" charset="2"/>
              <a:buChar char="Ø"/>
            </a:pPr>
            <a:r>
              <a:rPr lang="en-US" sz="1200" dirty="0" smtClean="0"/>
              <a:t>E=8 GeV</a:t>
            </a:r>
          </a:p>
          <a:p>
            <a:pPr lvl="1">
              <a:buFont typeface="Wingdings" charset="2"/>
              <a:buChar char="Ø"/>
            </a:pPr>
            <a:r>
              <a:rPr lang="el-GR" sz="1200" dirty="0" smtClean="0"/>
              <a:t>θ</a:t>
            </a:r>
            <a:r>
              <a:rPr lang="en-US" sz="1200" baseline="-25000" dirty="0"/>
              <a:t>Beam</a:t>
            </a:r>
            <a:r>
              <a:rPr lang="en-US" sz="1200" dirty="0" smtClean="0"/>
              <a:t>=0.117 rad</a:t>
            </a:r>
          </a:p>
          <a:p>
            <a:pPr lvl="1">
              <a:buFont typeface="Wingdings" charset="2"/>
              <a:buChar char="Ø"/>
            </a:pPr>
            <a:r>
              <a:rPr lang="el-GR" sz="1200" dirty="0" smtClean="0"/>
              <a:t>σ</a:t>
            </a:r>
            <a:r>
              <a:rPr lang="en-US" sz="1200" baseline="-25000" dirty="0"/>
              <a:t>x</a:t>
            </a:r>
            <a:r>
              <a:rPr lang="en-US" sz="1200" dirty="0" smtClean="0"/>
              <a:t>=</a:t>
            </a:r>
            <a:r>
              <a:rPr lang="el-GR" sz="1200" dirty="0" smtClean="0"/>
              <a:t>σ</a:t>
            </a:r>
            <a:r>
              <a:rPr lang="en-US" sz="1200" baseline="-25000" dirty="0"/>
              <a:t>y</a:t>
            </a:r>
            <a:r>
              <a:rPr lang="en-US" sz="1200" dirty="0" smtClean="0"/>
              <a:t>=0.1212 cm (Gaussian Distribution)</a:t>
            </a:r>
          </a:p>
          <a:p>
            <a:pPr lvl="1">
              <a:buFont typeface="Wingdings" charset="2"/>
              <a:buChar char="Ø"/>
            </a:pPr>
            <a:r>
              <a:rPr lang="el-GR" sz="1200" dirty="0" smtClean="0"/>
              <a:t>σ</a:t>
            </a:r>
            <a:r>
              <a:rPr lang="en-US" sz="1200" baseline="-25000" dirty="0" smtClean="0"/>
              <a:t>t</a:t>
            </a:r>
            <a:r>
              <a:rPr lang="en-US" sz="1200" dirty="0" smtClean="0"/>
              <a:t>=</a:t>
            </a:r>
            <a:r>
              <a:rPr lang="el-GR" sz="1200" dirty="0" smtClean="0"/>
              <a:t>σ</a:t>
            </a:r>
            <a:r>
              <a:rPr lang="en-US" sz="1200" baseline="-25000" dirty="0" smtClean="0"/>
              <a:t>z</a:t>
            </a:r>
            <a:r>
              <a:rPr lang="en-US" sz="1200" dirty="0" smtClean="0"/>
              <a:t>=0 (Pancake Distribution)</a:t>
            </a:r>
            <a:endParaRPr lang="en-US" sz="1200" dirty="0"/>
          </a:p>
          <a:p>
            <a:pPr>
              <a:buFont typeface="Wingdings" charset="2"/>
              <a:buChar char="Ø"/>
            </a:pPr>
            <a:r>
              <a:rPr lang="en-US" sz="1400" dirty="0" smtClean="0"/>
              <a:t>Solenoid Field</a:t>
            </a:r>
          </a:p>
          <a:p>
            <a:pPr lvl="1">
              <a:buFont typeface="Wingdings" charset="2"/>
              <a:buChar char="Ø"/>
            </a:pPr>
            <a:r>
              <a:rPr lang="en-US" sz="1200" dirty="0" smtClean="0"/>
              <a:t>IDS120h  </a:t>
            </a:r>
            <a:r>
              <a:rPr lang="en-US" sz="1200" dirty="0" smtClean="0">
                <a:sym typeface="Wingdings"/>
              </a:rPr>
              <a:t> 20</a:t>
            </a:r>
            <a:r>
              <a:rPr lang="en-US" sz="1200" dirty="0" smtClean="0"/>
              <a:t> T peak field at target position (Z=-37.5)</a:t>
            </a:r>
          </a:p>
          <a:p>
            <a:pPr lvl="1">
              <a:buFont typeface="Wingdings" charset="2"/>
              <a:buChar char="Ø"/>
            </a:pPr>
            <a:r>
              <a:rPr lang="en-US" sz="1200" dirty="0" smtClean="0"/>
              <a:t>Aperture at Target R=7.5 cm  - End aperture R = 30 cm</a:t>
            </a:r>
          </a:p>
          <a:p>
            <a:pPr lvl="1">
              <a:buFont typeface="Wingdings" charset="2"/>
              <a:buChar char="Ø"/>
            </a:pPr>
            <a:r>
              <a:rPr lang="en-US" sz="1200" dirty="0" smtClean="0"/>
              <a:t>Fixed Field Z = 15 m  </a:t>
            </a:r>
            <a:r>
              <a:rPr lang="en-US" sz="1200" dirty="0" smtClean="0">
                <a:sym typeface="Wingdings"/>
              </a:rPr>
              <a:t></a:t>
            </a:r>
            <a:r>
              <a:rPr lang="en-US" sz="1200" dirty="0" smtClean="0"/>
              <a:t> </a:t>
            </a:r>
            <a:r>
              <a:rPr lang="en-US" sz="1200" dirty="0" err="1" smtClean="0"/>
              <a:t>Bz</a:t>
            </a:r>
            <a:r>
              <a:rPr lang="en-US" sz="1200" dirty="0" smtClean="0"/>
              <a:t>=1.5 T  </a:t>
            </a:r>
          </a:p>
          <a:p>
            <a:pPr lvl="1">
              <a:buFont typeface="Wingdings" charset="2"/>
              <a:buChar char="Ø"/>
            </a:pPr>
            <a:endParaRPr lang="en-US" sz="1200" dirty="0"/>
          </a:p>
          <a:p>
            <a:endParaRPr lang="en-US" sz="12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5663" y="1447800"/>
            <a:ext cx="3481137" cy="1828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2</a:t>
            </a:fld>
            <a:endParaRPr lang="en-US" sz="10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z="1000" smtClean="0">
                <a:solidFill>
                  <a:schemeClr val="tx1">
                    <a:tint val="65000"/>
                  </a:schemeClr>
                </a:solidFill>
              </a:rPr>
              <a:t>13/12/12</a:t>
            </a:r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624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Phase Space Distributions (Short versus long taper)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20</a:t>
            </a:fld>
            <a:endParaRPr lang="en-US"/>
          </a:p>
        </p:txBody>
      </p:sp>
      <p:pic>
        <p:nvPicPr>
          <p:cNvPr id="4" name="Picture 3" descr="R_ltaper_4_40_z_50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8200"/>
            <a:ext cx="3788227" cy="2651760"/>
          </a:xfrm>
          <a:prstGeom prst="rect">
            <a:avLst/>
          </a:prstGeom>
        </p:spPr>
      </p:pic>
      <p:pic>
        <p:nvPicPr>
          <p:cNvPr id="5" name="Picture 4" descr="Pz_ltaper_4_40_z_50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838200"/>
            <a:ext cx="3788227" cy="2651760"/>
          </a:xfrm>
          <a:prstGeom prst="rect">
            <a:avLst/>
          </a:prstGeom>
        </p:spPr>
      </p:pic>
      <p:pic>
        <p:nvPicPr>
          <p:cNvPr id="6" name="Picture 5" descr="Pt_ltaper_4_40_z_50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25240"/>
            <a:ext cx="3788227" cy="2651760"/>
          </a:xfrm>
          <a:prstGeom prst="rect">
            <a:avLst/>
          </a:prstGeom>
        </p:spPr>
      </p:pic>
      <p:pic>
        <p:nvPicPr>
          <p:cNvPr id="7" name="Picture 6" descr="Ptotal_ltaper_4_40_z_50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825240"/>
            <a:ext cx="3788227" cy="265176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6858000" y="24384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05600" y="1981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Pions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13/12/12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82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Phase Space Distributions (Short versus long taper)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21</a:t>
            </a:fld>
            <a:endParaRPr lang="en-US"/>
          </a:p>
        </p:txBody>
      </p:sp>
      <p:pic>
        <p:nvPicPr>
          <p:cNvPr id="8" name="Picture 7" descr="T_ltaper_4_40_z_50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2" y="2026920"/>
            <a:ext cx="4180113" cy="2926080"/>
          </a:xfrm>
          <a:prstGeom prst="rect">
            <a:avLst/>
          </a:prstGeom>
        </p:spPr>
      </p:pic>
      <p:pic>
        <p:nvPicPr>
          <p:cNvPr id="9" name="Picture 8" descr="T_ltaper_4_40_z_50_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2" y="2026920"/>
            <a:ext cx="4180113" cy="2926080"/>
          </a:xfrm>
          <a:prstGeom prst="rect">
            <a:avLst/>
          </a:prstGeom>
        </p:spPr>
      </p:pic>
      <p:sp>
        <p:nvSpPr>
          <p:cNvPr id="10" name="Donut 9"/>
          <p:cNvSpPr/>
          <p:nvPr/>
        </p:nvSpPr>
        <p:spPr>
          <a:xfrm>
            <a:off x="1066800" y="4312920"/>
            <a:ext cx="1676400" cy="457200"/>
          </a:xfrm>
          <a:prstGeom prst="donut">
            <a:avLst>
              <a:gd name="adj" fmla="val 361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743200" y="3550920"/>
            <a:ext cx="2743200" cy="990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447800" y="370332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95400" y="324612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Pions</a:t>
            </a:r>
            <a:endParaRPr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13/12/12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21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Phase Space Distributions (Short versus long taper)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22</a:t>
            </a:fld>
            <a:endParaRPr lang="en-US"/>
          </a:p>
        </p:txBody>
      </p:sp>
      <p:pic>
        <p:nvPicPr>
          <p:cNvPr id="11" name="Picture 10" descr="Pz_T_ltaper_4_40_z_50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811780"/>
            <a:ext cx="5562600" cy="3893820"/>
          </a:xfrm>
          <a:prstGeom prst="rect">
            <a:avLst/>
          </a:prstGeom>
        </p:spPr>
      </p:pic>
      <p:pic>
        <p:nvPicPr>
          <p:cNvPr id="12" name="Picture 11" descr="Pz_T_ltaper_4_40_z_50_2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838200"/>
            <a:ext cx="4572000" cy="32004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90600" y="3505200"/>
            <a:ext cx="5410201" cy="2666999"/>
            <a:chOff x="1066800" y="3294185"/>
            <a:chExt cx="2995507" cy="820615"/>
          </a:xfrm>
        </p:grpSpPr>
        <p:sp>
          <p:nvSpPr>
            <p:cNvPr id="14" name="Donut 13"/>
            <p:cNvSpPr/>
            <p:nvPr/>
          </p:nvSpPr>
          <p:spPr>
            <a:xfrm>
              <a:off x="1066800" y="3657600"/>
              <a:ext cx="1676400" cy="457200"/>
            </a:xfrm>
            <a:prstGeom prst="donut">
              <a:avLst>
                <a:gd name="adj" fmla="val 13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2743200" y="3294185"/>
              <a:ext cx="1319107" cy="5920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13/12/12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21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z_T_ltaper_4_40_z_100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67000"/>
            <a:ext cx="4898572" cy="3429000"/>
          </a:xfrm>
          <a:prstGeom prst="rect">
            <a:avLst/>
          </a:prstGeom>
        </p:spPr>
      </p:pic>
      <p:pic>
        <p:nvPicPr>
          <p:cNvPr id="6" name="Picture 5" descr="Pz_T_ltaper_4_40_z_100_3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685800"/>
            <a:ext cx="4572000" cy="3200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Phase Space Distributions (Short versus long taper)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23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990600" y="2971802"/>
            <a:ext cx="4648201" cy="2666999"/>
            <a:chOff x="1066800" y="3294185"/>
            <a:chExt cx="2995507" cy="820615"/>
          </a:xfrm>
        </p:grpSpPr>
        <p:sp>
          <p:nvSpPr>
            <p:cNvPr id="10" name="Donut 9"/>
            <p:cNvSpPr/>
            <p:nvPr/>
          </p:nvSpPr>
          <p:spPr>
            <a:xfrm>
              <a:off x="1066800" y="3657600"/>
              <a:ext cx="1676400" cy="457200"/>
            </a:xfrm>
            <a:prstGeom prst="donut">
              <a:avLst>
                <a:gd name="adj" fmla="val 136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2743200" y="3294185"/>
              <a:ext cx="1319107" cy="59201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13/12/12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47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&amp; Summary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24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1371600"/>
            <a:ext cx="800100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charset="2"/>
              <a:buChar char="Ø"/>
            </a:pPr>
            <a:r>
              <a:rPr lang="en-US" dirty="0" smtClean="0"/>
              <a:t>Longer tapers have more meson yield at the decay channel (z=50).</a:t>
            </a:r>
          </a:p>
          <a:p>
            <a:pPr marL="285750" indent="-285750">
              <a:lnSpc>
                <a:spcPct val="200000"/>
              </a:lnSpc>
              <a:buFont typeface="Wingdings" charset="2"/>
              <a:buChar char="Ø"/>
            </a:pPr>
            <a:r>
              <a:rPr lang="en-US" dirty="0" smtClean="0"/>
              <a:t>Shorter tapers produce “more good” muons which could be bunched &amp; cooled.</a:t>
            </a:r>
          </a:p>
          <a:p>
            <a:pPr marL="285750" indent="-285750">
              <a:lnSpc>
                <a:spcPct val="200000"/>
              </a:lnSpc>
              <a:buFont typeface="Wingdings" charset="2"/>
              <a:buChar char="Ø"/>
            </a:pPr>
            <a:r>
              <a:rPr lang="en-US" dirty="0" smtClean="0"/>
              <a:t>The maximum yield requires tapers with z=4-6 m.</a:t>
            </a:r>
          </a:p>
          <a:p>
            <a:pPr marL="285750" indent="-285750">
              <a:lnSpc>
                <a:spcPct val="200000"/>
              </a:lnSpc>
              <a:buFont typeface="Wingdings" charset="2"/>
              <a:buChar char="Ø"/>
            </a:pPr>
            <a:r>
              <a:rPr lang="en-US" dirty="0" smtClean="0"/>
              <a:t>Adding longer cooling channel is required to reach maximum cooling.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13/12/12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39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1_taprd_fld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"/>
          <a:stretch/>
        </p:blipFill>
        <p:spPr>
          <a:xfrm>
            <a:off x="5128720" y="1066800"/>
            <a:ext cx="3939079" cy="304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Analytic form for Tapered Solenoid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7610476" cy="2590800"/>
          </a:xfrm>
        </p:spPr>
        <p:txBody>
          <a:bodyPr/>
          <a:lstStyle/>
          <a:p>
            <a:r>
              <a:rPr lang="en-US" dirty="0" smtClean="0"/>
              <a:t>Inverse-Cubic Taper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255897"/>
              </p:ext>
            </p:extLst>
          </p:nvPr>
        </p:nvGraphicFramePr>
        <p:xfrm>
          <a:off x="304800" y="1447800"/>
          <a:ext cx="49305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" name="Equation" r:id="rId4" imgW="3492500" imgH="431800" progId="Equation.3">
                  <p:embed/>
                </p:oleObj>
              </mc:Choice>
              <mc:Fallback>
                <p:oleObj name="Equation" r:id="rId4" imgW="34925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1447800"/>
                        <a:ext cx="4930588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014059"/>
              </p:ext>
            </p:extLst>
          </p:nvPr>
        </p:nvGraphicFramePr>
        <p:xfrm>
          <a:off x="381000" y="2514600"/>
          <a:ext cx="6604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" name="Equation" r:id="rId6" imgW="660400" imgH="444500" progId="Equation.3">
                  <p:embed/>
                </p:oleObj>
              </mc:Choice>
              <mc:Fallback>
                <p:oleObj name="Equation" r:id="rId6" imgW="6604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1000" y="2514600"/>
                        <a:ext cx="6604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2486693"/>
              </p:ext>
            </p:extLst>
          </p:nvPr>
        </p:nvGraphicFramePr>
        <p:xfrm>
          <a:off x="1752600" y="2527300"/>
          <a:ext cx="1739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" name="Equation" r:id="rId8" imgW="1739900" imgH="444500" progId="Equation.3">
                  <p:embed/>
                </p:oleObj>
              </mc:Choice>
              <mc:Fallback>
                <p:oleObj name="Equation" r:id="rId8" imgW="1739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752600" y="2527300"/>
                        <a:ext cx="17399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4796800"/>
              </p:ext>
            </p:extLst>
          </p:nvPr>
        </p:nvGraphicFramePr>
        <p:xfrm>
          <a:off x="381000" y="3200400"/>
          <a:ext cx="1993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" name="Equation" r:id="rId10" imgW="1993900" imgH="444500" progId="Equation.3">
                  <p:embed/>
                </p:oleObj>
              </mc:Choice>
              <mc:Fallback>
                <p:oleObj name="Equation" r:id="rId10" imgW="19939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81000" y="3200400"/>
                        <a:ext cx="19939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58000" y="19928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Field at R=0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1294171"/>
              </p:ext>
            </p:extLst>
          </p:nvPr>
        </p:nvGraphicFramePr>
        <p:xfrm>
          <a:off x="304800" y="4495800"/>
          <a:ext cx="3059394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" name="Equation" r:id="rId12" imgW="2273300" imgH="1358900" progId="Equation.3">
                  <p:embed/>
                </p:oleObj>
              </mc:Choice>
              <mc:Fallback>
                <p:oleObj name="Equation" r:id="rId12" imgW="2273300" imgH="1358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04800" y="4495800"/>
                        <a:ext cx="3059394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28600" y="39624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Off-axis field  approximation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3</a:t>
            </a:fld>
            <a:endParaRPr lang="en-US" sz="1000" dirty="0"/>
          </a:p>
        </p:txBody>
      </p:sp>
      <p:sp>
        <p:nvSpPr>
          <p:cNvPr id="9" name="Rectangle 8"/>
          <p:cNvSpPr/>
          <p:nvPr/>
        </p:nvSpPr>
        <p:spPr>
          <a:xfrm>
            <a:off x="5181600" y="4180344"/>
            <a:ext cx="3352800" cy="267765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 smtClean="0"/>
              <a:t>! First Order</a:t>
            </a:r>
          </a:p>
          <a:p>
            <a:r>
              <a:rPr lang="en-US" sz="1400" dirty="0" smtClean="0"/>
              <a:t>BZ </a:t>
            </a:r>
            <a:r>
              <a:rPr lang="en-US" sz="1400" dirty="0"/>
              <a:t>= B1 / CUBIC**POW</a:t>
            </a:r>
          </a:p>
          <a:p>
            <a:r>
              <a:rPr lang="en-US" sz="1400" dirty="0" smtClean="0"/>
              <a:t>BR </a:t>
            </a:r>
            <a:r>
              <a:rPr lang="en-US" sz="1400" dirty="0"/>
              <a:t>= -R / 2. * DBZ1</a:t>
            </a:r>
          </a:p>
          <a:p>
            <a:r>
              <a:rPr lang="en-US" sz="1400" dirty="0"/>
              <a:t>! </a:t>
            </a:r>
            <a:r>
              <a:rPr lang="en-US" sz="1400" dirty="0" smtClean="0"/>
              <a:t>Second Order</a:t>
            </a:r>
            <a:endParaRPr lang="en-US" sz="1400" dirty="0"/>
          </a:p>
          <a:p>
            <a:r>
              <a:rPr lang="en-US" sz="1400" dirty="0" smtClean="0"/>
              <a:t>BZ </a:t>
            </a:r>
            <a:r>
              <a:rPr lang="en-US" sz="1400" dirty="0"/>
              <a:t>= BZ - R**2 / 4. * DBZ2       </a:t>
            </a:r>
          </a:p>
          <a:p>
            <a:r>
              <a:rPr lang="en-US" sz="1400" dirty="0" smtClean="0"/>
              <a:t>BR </a:t>
            </a:r>
            <a:r>
              <a:rPr lang="en-US" sz="1400" dirty="0"/>
              <a:t>= BR + R**3 / 16. * DBZ3</a:t>
            </a:r>
          </a:p>
          <a:p>
            <a:r>
              <a:rPr lang="en-US" sz="1400" dirty="0"/>
              <a:t>! </a:t>
            </a:r>
            <a:r>
              <a:rPr lang="en-US" sz="1400" dirty="0" smtClean="0"/>
              <a:t>Third Order</a:t>
            </a:r>
            <a:endParaRPr lang="en-US" sz="1400" dirty="0"/>
          </a:p>
          <a:p>
            <a:r>
              <a:rPr lang="en-US" sz="1400" dirty="0" smtClean="0"/>
              <a:t>BZ </a:t>
            </a:r>
            <a:r>
              <a:rPr lang="en-US" sz="1400" dirty="0"/>
              <a:t>= BZ + R**4 / 64.0 * DBZ4</a:t>
            </a:r>
          </a:p>
          <a:p>
            <a:r>
              <a:rPr lang="en-US" sz="1400" dirty="0" smtClean="0"/>
              <a:t>BR </a:t>
            </a:r>
            <a:r>
              <a:rPr lang="en-US" sz="1400" dirty="0"/>
              <a:t>= BR - R**5 / 384.0 * DBZ5</a:t>
            </a:r>
          </a:p>
          <a:p>
            <a:r>
              <a:rPr lang="en-US" sz="1400" dirty="0"/>
              <a:t>! </a:t>
            </a:r>
            <a:r>
              <a:rPr lang="en-US" sz="1400" dirty="0" smtClean="0"/>
              <a:t>Fourth Order</a:t>
            </a:r>
            <a:endParaRPr lang="en-US" sz="1400" dirty="0"/>
          </a:p>
          <a:p>
            <a:r>
              <a:rPr lang="en-US" sz="1400" dirty="0" smtClean="0"/>
              <a:t>BZ </a:t>
            </a:r>
            <a:r>
              <a:rPr lang="en-US" sz="1400" dirty="0"/>
              <a:t>= BZ - R**6 / 2304.0 * DBZ6</a:t>
            </a:r>
          </a:p>
          <a:p>
            <a:r>
              <a:rPr lang="en-US" sz="1400" dirty="0" smtClean="0"/>
              <a:t>BR </a:t>
            </a:r>
            <a:r>
              <a:rPr lang="en-US" sz="1400" dirty="0"/>
              <a:t>= BR + R**7 / 18432.0 * DBZ7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z="1000" smtClean="0">
                <a:solidFill>
                  <a:schemeClr val="tx1">
                    <a:tint val="65000"/>
                  </a:schemeClr>
                </a:solidFill>
              </a:rPr>
              <a:t>13/12/12</a:t>
            </a:r>
            <a:endParaRPr lang="en-US" sz="1000" dirty="0">
              <a:solidFill>
                <a:schemeClr val="tx1">
                  <a:tint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473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Initial Particle Distributions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4</a:t>
            </a:fld>
            <a:endParaRPr lang="en-US"/>
          </a:p>
        </p:txBody>
      </p:sp>
      <p:pic>
        <p:nvPicPr>
          <p:cNvPr id="4" name="Picture 3" descr="R_dis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1905000"/>
            <a:ext cx="4615543" cy="3581400"/>
          </a:xfrm>
          <a:prstGeom prst="rect">
            <a:avLst/>
          </a:prstGeom>
        </p:spPr>
      </p:pic>
      <p:pic>
        <p:nvPicPr>
          <p:cNvPr id="8" name="Picture 7" descr="R_bz_04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4" t="40353" r="9579" b="4923"/>
          <a:stretch/>
        </p:blipFill>
        <p:spPr>
          <a:xfrm>
            <a:off x="4572000" y="1773520"/>
            <a:ext cx="4572000" cy="38932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9144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Distribution of all Mesons at z=0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81600" y="8382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Distribution of Muons which made it to the end of cooling section and satisfied acceleration acceptance cuts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13/12/12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43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Good Muons Particle Distributions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5</a:t>
            </a:fld>
            <a:endParaRPr lang="en-US"/>
          </a:p>
        </p:txBody>
      </p:sp>
      <p:pic>
        <p:nvPicPr>
          <p:cNvPr id="9" name="Picture 8" descr="Ptrans_bz_04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59" r="8095" b="4860"/>
          <a:stretch/>
        </p:blipFill>
        <p:spPr>
          <a:xfrm>
            <a:off x="4273602" y="1981200"/>
            <a:ext cx="4870398" cy="38392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81600" y="8382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Distribution of Muons which made it to the end of cooling section and satisfied acceleration acceptance cuts </a:t>
            </a:r>
            <a:endParaRPr lang="en-US" dirty="0"/>
          </a:p>
        </p:txBody>
      </p:sp>
      <p:pic>
        <p:nvPicPr>
          <p:cNvPr id="11" name="Picture 10" descr="Ptran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09800"/>
            <a:ext cx="4572000" cy="3429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5800" y="990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Distribution of all Mesons at z=0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13/12/12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8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Mesons Initial </a:t>
            </a:r>
            <a:r>
              <a:rPr lang="en-US" dirty="0" err="1" smtClean="0"/>
              <a:t>Distribiution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6</a:t>
            </a:fld>
            <a:endParaRPr lang="en-US"/>
          </a:p>
        </p:txBody>
      </p:sp>
      <p:pic>
        <p:nvPicPr>
          <p:cNvPr id="4" name="Picture 3" descr="Ptot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905000"/>
            <a:ext cx="4245429" cy="2971800"/>
          </a:xfrm>
          <a:prstGeom prst="rect">
            <a:avLst/>
          </a:prstGeom>
        </p:spPr>
      </p:pic>
      <p:pic>
        <p:nvPicPr>
          <p:cNvPr id="5" name="Picture 4" descr="tim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5000"/>
            <a:ext cx="4136571" cy="28956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13/12/12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486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Fixing time of arrival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7</a:t>
            </a:fld>
            <a:endParaRPr lang="en-US"/>
          </a:p>
        </p:txBody>
      </p:sp>
      <p:pic>
        <p:nvPicPr>
          <p:cNvPr id="4" name="Picture 3" descr="time_bslindist02.eps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76400"/>
            <a:ext cx="3931920" cy="2743200"/>
          </a:xfrm>
          <a:prstGeom prst="rect">
            <a:avLst/>
          </a:prstGeom>
        </p:spPr>
      </p:pic>
      <p:pic>
        <p:nvPicPr>
          <p:cNvPr id="6" name="Picture 5" descr="timescan_bslindist.eps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1" y="1752600"/>
            <a:ext cx="3931920" cy="2743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8776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TOA Protons at z=-200 cm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838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TOA Protons at z=-75 cm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048000" y="1524000"/>
            <a:ext cx="3048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524000" y="1447800"/>
            <a:ext cx="457200" cy="1066800"/>
          </a:xfrm>
          <a:prstGeom prst="straightConnector1">
            <a:avLst/>
          </a:prstGeom>
          <a:ln>
            <a:solidFill>
              <a:srgbClr val="3366FF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38200" y="487680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MARS simulation was performed with a “pancake”   shaped proton beam, lunched at t=0 from a specified z&lt;0.</a:t>
            </a:r>
          </a:p>
          <a:p>
            <a:r>
              <a:rPr lang="en-US" dirty="0" smtClean="0"/>
              <a:t>The Gaussian time distribution is “usually” produced by using a random Gaussian generator on the meson distribution at z=0. 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13/12/12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48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Transmission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8</a:t>
            </a:fld>
            <a:endParaRPr lang="en-US"/>
          </a:p>
        </p:txBody>
      </p:sp>
      <p:pic>
        <p:nvPicPr>
          <p:cNvPr id="9" name="Picture 8" descr="production_extended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7" t="37804" r="8248" b="8136"/>
          <a:stretch/>
        </p:blipFill>
        <p:spPr>
          <a:xfrm>
            <a:off x="2438400" y="2362200"/>
            <a:ext cx="4242012" cy="350112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9600" y="14478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MARS simulation results:</a:t>
            </a:r>
          </a:p>
          <a:p>
            <a:r>
              <a:rPr lang="en-US" dirty="0"/>
              <a:t>Counting muons at 50 m with K.E. 80-140 MeV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2800" y="59436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Solenoid Taper Length [cm]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13/12/12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18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Transmission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256D3EEF-DE4E-429D-8EC4-DDC531AFF587}" type="slidenum">
              <a:rPr lang="en-US" sz="1000" smtClean="0"/>
              <a:pPr algn="r"/>
              <a:t>9</a:t>
            </a:fld>
            <a:endParaRPr lang="en-US"/>
          </a:p>
        </p:txBody>
      </p:sp>
      <p:pic>
        <p:nvPicPr>
          <p:cNvPr id="4" name="transmission_N_n0_n1_B20_15.eps" descr="/Users/hisham/work/muon_collider/figs/2012.11.21/transmission_N_n0_n1_B20_15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438400"/>
            <a:ext cx="6313714" cy="441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6600" y="29072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Nmuons</a:t>
            </a:r>
            <a:r>
              <a:rPr lang="en-US" dirty="0" smtClean="0"/>
              <a:t>{Good}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76600" y="42788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Nmuons</a:t>
            </a:r>
            <a:r>
              <a:rPr lang="en-US" dirty="0" smtClean="0"/>
              <a:t>{</a:t>
            </a:r>
            <a:r>
              <a:rPr lang="en-US" dirty="0" err="1" smtClean="0"/>
              <a:t>Pz</a:t>
            </a:r>
            <a:r>
              <a:rPr lang="en-US" dirty="0" smtClean="0"/>
              <a:t> cut}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54980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Nmuons</a:t>
            </a:r>
            <a:r>
              <a:rPr lang="en-US" dirty="0" smtClean="0"/>
              <a:t>{All cuts}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13/12/12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81000" y="836473"/>
            <a:ext cx="70866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Good particles are those who </a:t>
            </a:r>
            <a:r>
              <a:rPr lang="en-US" dirty="0" smtClean="0"/>
              <a:t>satisfy </a:t>
            </a:r>
            <a:r>
              <a:rPr lang="en-US" dirty="0"/>
              <a:t>the following </a:t>
            </a:r>
            <a:r>
              <a:rPr lang="en-US" dirty="0" smtClean="0"/>
              <a:t>conditions/cuts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Survived </a:t>
            </a:r>
            <a:r>
              <a:rPr lang="en-US" dirty="0"/>
              <a:t>the phase rotator and cooling </a:t>
            </a:r>
            <a:r>
              <a:rPr lang="en-US" dirty="0" smtClean="0"/>
              <a:t>sections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Acceleration </a:t>
            </a:r>
            <a:r>
              <a:rPr lang="en-US" dirty="0"/>
              <a:t>acceptance </a:t>
            </a:r>
            <a:r>
              <a:rPr lang="en-US" dirty="0" smtClean="0"/>
              <a:t>cuts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dirty="0" smtClean="0"/>
              <a:t>0.1 </a:t>
            </a:r>
            <a:r>
              <a:rPr lang="en-US" dirty="0"/>
              <a:t>&lt;</a:t>
            </a:r>
            <a:r>
              <a:rPr lang="en-US" dirty="0" err="1"/>
              <a:t>Pz</a:t>
            </a:r>
            <a:r>
              <a:rPr lang="en-US" dirty="0"/>
              <a:t>&lt; 0.3 GeV  </a:t>
            </a:r>
            <a:endParaRPr lang="en-US" dirty="0" smtClean="0"/>
          </a:p>
          <a:p>
            <a:pPr marL="742950" lvl="1" indent="-285750">
              <a:buFont typeface="Wingdings" charset="2"/>
              <a:buChar char="Ø"/>
            </a:pPr>
            <a:r>
              <a:rPr lang="en-US" dirty="0" smtClean="0"/>
              <a:t>Transverse </a:t>
            </a:r>
            <a:r>
              <a:rPr lang="en-US" dirty="0"/>
              <a:t>cut </a:t>
            </a:r>
            <a:r>
              <a:rPr lang="en-US" dirty="0" smtClean="0"/>
              <a:t>R &lt; 0.3 </a:t>
            </a:r>
            <a:r>
              <a:rPr lang="en-US" dirty="0"/>
              <a:t>m </a:t>
            </a:r>
            <a:r>
              <a:rPr lang="en-US" dirty="0" smtClean="0"/>
              <a:t> 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dirty="0" smtClean="0"/>
              <a:t>Longitudinal cut &lt; </a:t>
            </a:r>
            <a:r>
              <a:rPr lang="en-US" dirty="0"/>
              <a:t>0.15 m</a:t>
            </a:r>
          </a:p>
        </p:txBody>
      </p:sp>
    </p:spTree>
    <p:extLst>
      <p:ext uri="{BB962C8B-B14F-4D97-AF65-F5344CB8AC3E}">
        <p14:creationId xmlns:p14="http://schemas.microsoft.com/office/powerpoint/2010/main" val="3152500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itch Book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Pitch Book.potx</Template>
  <TotalTime>0</TotalTime>
  <Words>765</Words>
  <Application>Microsoft Macintosh PowerPoint</Application>
  <PresentationFormat>On-screen Show (4:3)</PresentationFormat>
  <Paragraphs>137</Paragraphs>
  <Slides>24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Pitch Book</vt:lpstr>
      <vt:lpstr>Equation</vt:lpstr>
      <vt:lpstr>transport Study for The Muon Collider/Neutrino Factory Frontend</vt:lpstr>
      <vt:lpstr>Baseline Optimized Parameters (X. Ding)</vt:lpstr>
      <vt:lpstr>Analytic form for Tapered Solenoid </vt:lpstr>
      <vt:lpstr>Initial Particle Distributions</vt:lpstr>
      <vt:lpstr>Good Muons Particle Distributions</vt:lpstr>
      <vt:lpstr>Mesons Initial Distribiution</vt:lpstr>
      <vt:lpstr>Fixing time of arrival</vt:lpstr>
      <vt:lpstr>Transmission</vt:lpstr>
      <vt:lpstr>Transmission</vt:lpstr>
      <vt:lpstr>More Cooling</vt:lpstr>
      <vt:lpstr>Time &amp; Taper Length scan</vt:lpstr>
      <vt:lpstr>Time &amp; Taper Length scan</vt:lpstr>
      <vt:lpstr>Phase Space Distributions</vt:lpstr>
      <vt:lpstr>Phase Space Distributions</vt:lpstr>
      <vt:lpstr>Phase Space Distributions</vt:lpstr>
      <vt:lpstr>Phase Space Distributions</vt:lpstr>
      <vt:lpstr>Phase Space Distributions</vt:lpstr>
      <vt:lpstr>Phase Space Distributions</vt:lpstr>
      <vt:lpstr>Phase Space Distributions</vt:lpstr>
      <vt:lpstr>Phase Space Distributions (Short versus long taper)</vt:lpstr>
      <vt:lpstr>Phase Space Distributions (Short versus long taper)</vt:lpstr>
      <vt:lpstr>Phase Space Distributions (Short versus long taper)</vt:lpstr>
      <vt:lpstr>Phase Space Distributions (Short versus long taper)</vt:lpstr>
      <vt:lpstr>Conclusion &amp;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2010-04-19T20:44:32Z</dcterms:created>
  <dcterms:modified xsi:type="dcterms:W3CDTF">2012-12-13T13:58:51Z</dcterms:modified>
</cp:coreProperties>
</file>