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3" r:id="rId2"/>
    <p:sldId id="367" r:id="rId3"/>
    <p:sldId id="345" r:id="rId4"/>
    <p:sldId id="346" r:id="rId5"/>
    <p:sldId id="342" r:id="rId6"/>
    <p:sldId id="336" r:id="rId7"/>
    <p:sldId id="368" r:id="rId8"/>
    <p:sldId id="375" r:id="rId9"/>
    <p:sldId id="369" r:id="rId10"/>
    <p:sldId id="364" r:id="rId11"/>
    <p:sldId id="332" r:id="rId12"/>
    <p:sldId id="334" r:id="rId13"/>
    <p:sldId id="376" r:id="rId14"/>
    <p:sldId id="353" r:id="rId15"/>
    <p:sldId id="370" r:id="rId16"/>
    <p:sldId id="372" r:id="rId17"/>
    <p:sldId id="373" r:id="rId18"/>
    <p:sldId id="374" r:id="rId19"/>
    <p:sldId id="356" r:id="rId2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900BF"/>
    <a:srgbClr val="00FF00"/>
    <a:srgbClr val="FFFFFF"/>
    <a:srgbClr val="FF00FF"/>
    <a:srgbClr val="A0A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7582" autoAdjust="0"/>
    <p:restoredTop sz="99216" autoAdjust="0"/>
  </p:normalViewPr>
  <p:slideViewPr>
    <p:cSldViewPr snapToObjects="1">
      <p:cViewPr varScale="1">
        <p:scale>
          <a:sx n="77" d="100"/>
          <a:sy n="77" d="100"/>
        </p:scale>
        <p:origin x="-283" y="-77"/>
      </p:cViewPr>
      <p:guideLst>
        <p:guide orient="horz" pos="2400"/>
        <p:guide pos="20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205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89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hisham/Documents/BNL_LOGO/Rev_Logo_Big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6/20/13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1" name="Rev_Logo_Big.jpg" descr="/Users/hisham/Documents/BNL_LOGO/Rev_Logo_Big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6310467"/>
            <a:ext cx="1447800" cy="497517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1890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6/20/13</a:t>
            </a:r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Sayed - MAP meeting 2013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716821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6/20/13</a:t>
            </a:r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Sayed - MAP meeting 2013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91267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r>
              <a:rPr lang="en-US" sz="1100" smtClean="0"/>
              <a:t>6/20/13</a:t>
            </a:r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6/20/13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>
                <a:solidFill>
                  <a:schemeClr val="bg1"/>
                </a:solidFill>
              </a:rPr>
              <a:t>Hisham Sayed - MAP meeting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0668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670719" cy="76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25502"/>
            <a:ext cx="762000" cy="8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25502"/>
            <a:ext cx="762000" cy="8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r>
              <a:rPr lang="en-US" smtClean="0"/>
              <a:t>Hisham Sayed - MAP meeting 2013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localhost/Users/hisham/Documents/BNL_LOGO/Rev_Logo_Big.jp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 rot="16200000">
            <a:off x="4000501" y="-3695699"/>
            <a:ext cx="609598" cy="83058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 rot="16200000">
            <a:off x="4381501" y="-3390900"/>
            <a:ext cx="609599" cy="76962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6962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914400" y="6570609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r>
              <a:rPr lang="en-US" smtClean="0"/>
              <a:t>6/20/13</a:t>
            </a:r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150791" y="762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r>
              <a:rPr lang="en-US" sz="1000" smtClean="0">
                <a:solidFill>
                  <a:sysClr val="windowText" lastClr="000000"/>
                </a:solidFill>
              </a:rPr>
              <a:t>Hisham Sayed - MAP meeting 2013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Rev_Logo_Big.jpg" descr="/Users/hisham/Documents/BNL_LOGO/Rev_Logo_Big.jpg"/>
          <p:cNvPicPr>
            <a:picLocks noChangeAspect="1"/>
          </p:cNvPicPr>
          <p:nvPr userDrawn="1"/>
        </p:nvPicPr>
        <p:blipFill>
          <a:blip r:embed="rId20" r:link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289232" y="6013912"/>
            <a:ext cx="1295400" cy="39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  <p:sldLayoutId id="2147483666" r:id="rId18"/>
  </p:sldLayoutIdLst>
  <p:hf hdr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610600" cy="10668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Optimized Solenoid Based Capture Mechanism for a Muon Collider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/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Neutrino Factory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Target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System</a:t>
            </a:r>
            <a:endParaRPr lang="en-US" b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591124" cy="1161288"/>
          </a:xfrm>
          <a:solidFill>
            <a:schemeClr val="bg1">
              <a:alpha val="16000"/>
            </a:schemeClr>
          </a:solidFill>
        </p:spPr>
        <p:txBody>
          <a:bodyPr>
            <a:noAutofit/>
          </a:bodyPr>
          <a:lstStyle>
            <a:extLst/>
          </a:lstStyle>
          <a:p>
            <a:pPr algn="ctr"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HISHAM KAMAL SAYED</a:t>
            </a: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BROOKHAVEN NATIONAL LABORATORY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202668"/>
            <a:ext cx="77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MAP COLLABORATION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MEETING, FERMILAB, </a:t>
            </a:r>
            <a:r>
              <a:rPr lang="en-US" smtClean="0">
                <a:solidFill>
                  <a:srgbClr val="000000"/>
                </a:solidFill>
                <a:latin typeface="Times"/>
                <a:cs typeface="Times"/>
              </a:rPr>
              <a:t>June 20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2013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7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962916"/>
            <a:ext cx="5565277" cy="3895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076701" y="-3390900"/>
            <a:ext cx="609599" cy="7696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Phase Space - Short versus long taper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pic>
        <p:nvPicPr>
          <p:cNvPr id="12" name="Picture 11" descr="Pz_T_ltaper_4_40_z_50_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838200"/>
            <a:ext cx="4572000" cy="3200400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>
          <a:xfrm rot="671881">
            <a:off x="1554371" y="5317393"/>
            <a:ext cx="3027755" cy="609599"/>
          </a:xfrm>
          <a:prstGeom prst="donut">
            <a:avLst>
              <a:gd name="adj" fmla="val 13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"/>
              <a:cs typeface="Times"/>
            </a:endParaRPr>
          </a:p>
        </p:txBody>
      </p:sp>
      <p:cxnSp>
        <p:nvCxnSpPr>
          <p:cNvPr id="15" name="Straight Arrow Connector 14"/>
          <p:cNvCxnSpPr>
            <a:stCxn id="14" idx="7"/>
          </p:cNvCxnSpPr>
          <p:nvPr/>
        </p:nvCxnSpPr>
        <p:spPr>
          <a:xfrm flipV="1">
            <a:off x="4160197" y="2819400"/>
            <a:ext cx="2545403" cy="2799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420589" y="415141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Times"/>
                <a:cs typeface="Times"/>
              </a:rPr>
              <a:t>Short Taper</a:t>
            </a:r>
            <a:endParaRPr lang="en-US" sz="14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334989" y="399901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6600"/>
                </a:solidFill>
                <a:latin typeface="Times"/>
                <a:cs typeface="Times"/>
              </a:rPr>
              <a:t>Long Taper</a:t>
            </a:r>
            <a:endParaRPr lang="en-US" sz="1400" dirty="0">
              <a:solidFill>
                <a:srgbClr val="FF6600"/>
              </a:solidFill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Short Taper</a:t>
            </a:r>
            <a:endParaRPr lang="en-US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Times"/>
                <a:cs typeface="Times"/>
              </a:rPr>
              <a:t>Long Taper</a:t>
            </a:r>
            <a:endParaRPr lang="en-US" dirty="0">
              <a:solidFill>
                <a:srgbClr val="FF6600"/>
              </a:solidFill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49868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T-</a:t>
            </a:r>
            <a:r>
              <a:rPr lang="en-US" dirty="0" err="1" smtClean="0">
                <a:latin typeface="Times"/>
                <a:cs typeface="Times"/>
              </a:rPr>
              <a:t>Pz</a:t>
            </a:r>
            <a:r>
              <a:rPr lang="en-US" dirty="0" smtClean="0">
                <a:latin typeface="Times"/>
                <a:cs typeface="Times"/>
              </a:rPr>
              <a:t> Correlations at end of decay channel of good particles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0477" y="5955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  <a:latin typeface="Times"/>
                <a:cs typeface="Times"/>
              </a:rPr>
              <a:t>Good Particles</a:t>
            </a:r>
            <a:endParaRPr lang="en-US" dirty="0">
              <a:solidFill>
                <a:srgbClr val="00FF00"/>
              </a:solidFill>
              <a:latin typeface="Times"/>
              <a:cs typeface="Times"/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6764877" y="4267200"/>
            <a:ext cx="0" cy="1688068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667000" y="6172199"/>
            <a:ext cx="3276600" cy="1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1295400"/>
            <a:ext cx="457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"/>
                <a:cs typeface="Times"/>
              </a:rPr>
              <a:t>Green:</a:t>
            </a:r>
            <a:r>
              <a:rPr lang="en-US" sz="1600" dirty="0" smtClean="0">
                <a:latin typeface="Times"/>
                <a:cs typeface="Times"/>
              </a:rPr>
              <a:t> Initial distribution of good particles which were bunched and cooled in 4D cooling channel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- MAP meeting 2013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Times"/>
                <a:cs typeface="Times"/>
              </a:rPr>
              <a:t>6/20/13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10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22" name="Donut 21"/>
          <p:cNvSpPr/>
          <p:nvPr/>
        </p:nvSpPr>
        <p:spPr>
          <a:xfrm rot="758655">
            <a:off x="859034" y="5813469"/>
            <a:ext cx="2341955" cy="449819"/>
          </a:xfrm>
          <a:prstGeom prst="donut">
            <a:avLst>
              <a:gd name="adj" fmla="val 1367"/>
            </a:avLst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"/>
              <a:cs typeface="Time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38400" y="3068143"/>
            <a:ext cx="3048000" cy="279925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46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076700" y="-3390900"/>
            <a:ext cx="609599" cy="7696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Performance dependence on Time of Flight (RF Phase)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timescan_bslindist.eps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/>
          <a:stretch/>
        </p:blipFill>
        <p:spPr>
          <a:xfrm>
            <a:off x="4419600" y="838200"/>
            <a:ext cx="4267200" cy="2743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04800" y="914400"/>
            <a:ext cx="3810000" cy="2616201"/>
            <a:chOff x="381000" y="1752600"/>
            <a:chExt cx="3931920" cy="2743200"/>
          </a:xfrm>
        </p:grpSpPr>
        <p:pic>
          <p:nvPicPr>
            <p:cNvPr id="17" name="Picture 16" descr="time_bslindist02.eps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00" y="1752600"/>
              <a:ext cx="3931920" cy="2743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6200000">
              <a:off x="2226305" y="2955295"/>
              <a:ext cx="1905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TOA Protons at z=-200 cm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007106" y="2802895"/>
              <a:ext cx="175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TOA Protons at z=-75 cm</a:t>
              </a:r>
              <a:endParaRPr lang="en-US" sz="1100" dirty="0"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Hisham Sayed - MAP meeting 2013</a:t>
            </a:r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11</a:t>
            </a:fld>
            <a:endParaRPr lang="en-US"/>
          </a:p>
        </p:txBody>
      </p:sp>
      <p:pic>
        <p:nvPicPr>
          <p:cNvPr id="14" name="production_vs_toa_20_15_8.eps" descr="/Users/hisham/work/muon_collider/figs/2012.11.28/fig_20_15/production_vs_toa_20_15_8.eps"/>
          <p:cNvPicPr>
            <a:picLocks noChangeAspect="1"/>
          </p:cNvPicPr>
          <p:nvPr/>
        </p:nvPicPr>
        <p:blipFill rotWithShape="1">
          <a:blip r:embed="rId4" cstate="print"/>
          <a:srcRect t="10082"/>
          <a:stretch/>
        </p:blipFill>
        <p:spPr>
          <a:xfrm>
            <a:off x="32657" y="3667760"/>
            <a:ext cx="4158343" cy="2809240"/>
          </a:xfrm>
          <a:prstGeom prst="rect">
            <a:avLst/>
          </a:prstGeom>
        </p:spPr>
      </p:pic>
      <p:pic>
        <p:nvPicPr>
          <p:cNvPr id="3" name="Picture 2" descr="optmiz.phase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34290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5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"/>
                <a:cs typeface="Times"/>
              </a:rPr>
              <a:t>Front End Performance </a:t>
            </a:r>
            <a:endParaRPr lang="en-US" sz="32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110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Using baseline cooling section 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(140 cooling cell)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487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Using longer cooling section 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(200 Cooling cell)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- MAP meeting 2013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Times"/>
                <a:cs typeface="Times"/>
              </a:rPr>
              <a:t>6/20/13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12</a:t>
            </a:fld>
            <a:endParaRPr lang="en-US">
              <a:latin typeface="Times"/>
              <a:cs typeface="Times"/>
            </a:endParaRPr>
          </a:p>
        </p:txBody>
      </p:sp>
      <p:pic>
        <p:nvPicPr>
          <p:cNvPr id="3" name="Picture 2" descr="Muon.taper.short.cooliong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133600"/>
            <a:ext cx="4572000" cy="3200400"/>
          </a:xfrm>
          <a:prstGeom prst="rect">
            <a:avLst/>
          </a:prstGeom>
        </p:spPr>
      </p:pic>
      <p:pic>
        <p:nvPicPr>
          <p:cNvPr id="8" name="Picture 7" descr="Muon.taper.long.cooliong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133600"/>
            <a:ext cx="4572000" cy="3200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219200" y="3581400"/>
            <a:ext cx="2362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9200" y="2895600"/>
            <a:ext cx="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~ 30%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4876800"/>
            <a:ext cx="2362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86400" y="3733800"/>
            <a:ext cx="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~ 30%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5742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High statistics tracking of Muons through the front end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3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"/>
                <a:cs typeface="Times"/>
              </a:rPr>
              <a:t>Front End Performance </a:t>
            </a:r>
            <a:endParaRPr lang="en-US" sz="32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88548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Using longer cooling section 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(200 Cooling cell)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- MAP meeting 2013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Times"/>
                <a:cs typeface="Times"/>
              </a:rPr>
              <a:t>6/20/13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13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5742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High statistics tracking of Muons through the front end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22" name="Picture 21" descr="Mu_endcool_tapl.eps"/>
          <p:cNvPicPr>
            <a:picLocks noChangeAspect="1"/>
          </p:cNvPicPr>
          <p:nvPr/>
        </p:nvPicPr>
        <p:blipFill>
          <a:blip r:embed="rId2" cstate="print">
            <a:alphaModFix/>
            <a:lum bright="-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056622"/>
            <a:ext cx="5398583" cy="427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3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on.vs.Bunchl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47800"/>
            <a:ext cx="4572000" cy="3200400"/>
          </a:xfrm>
          <a:prstGeom prst="rect">
            <a:avLst/>
          </a:prstGeom>
        </p:spPr>
      </p:pic>
      <p:pic>
        <p:nvPicPr>
          <p:cNvPr id="3" name="Picture 2" descr="Mu_B20_Bzv_short.taper.long.coo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47800"/>
            <a:ext cx="45720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Muon yield versus end field &amp; Bunch Length 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7225" y="1295400"/>
            <a:ext cx="254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"/>
                <a:cs typeface="Times"/>
              </a:rPr>
              <a:t>Bunch length=0 </a:t>
            </a:r>
            <a:r>
              <a:rPr lang="en-US" sz="1400" dirty="0" err="1" smtClean="0">
                <a:latin typeface="Times"/>
                <a:cs typeface="Times"/>
              </a:rPr>
              <a:t>nsec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914400"/>
            <a:ext cx="277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Muon yield versus end field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92189" y="914400"/>
            <a:ext cx="3924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Muon yield versus </a:t>
            </a:r>
            <a:r>
              <a:rPr lang="en-US" dirty="0" smtClean="0">
                <a:latin typeface="Times"/>
                <a:cs typeface="Times"/>
              </a:rPr>
              <a:t>Proton Bunch </a:t>
            </a:r>
            <a:r>
              <a:rPr lang="en-US" dirty="0">
                <a:latin typeface="Times"/>
                <a:cs typeface="Times"/>
              </a:rPr>
              <a:t>Length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687669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Performance of FE as function of Constant solenoid filed in Decay Channel – Buncher – Rotator (matched to +/- 2.8 T ionization cooling channel)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6482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  <a:sym typeface="Wingdings"/>
              </a:rPr>
              <a:t>~ 3% loss per </a:t>
            </a:r>
            <a:r>
              <a:rPr lang="en-US" dirty="0">
                <a:latin typeface="Times"/>
                <a:cs typeface="Times"/>
                <a:sym typeface="Wingdings"/>
              </a:rPr>
              <a:t>1 </a:t>
            </a:r>
            <a:r>
              <a:rPr lang="en-US" dirty="0" err="1">
                <a:latin typeface="Times"/>
                <a:cs typeface="Times"/>
                <a:sym typeface="Wingdings"/>
              </a:rPr>
              <a:t>nsec</a:t>
            </a:r>
            <a:r>
              <a:rPr lang="en-US" dirty="0">
                <a:latin typeface="Times"/>
                <a:cs typeface="Times"/>
                <a:sym typeface="Wingdings"/>
              </a:rPr>
              <a:t> increase in bunch </a:t>
            </a:r>
            <a:r>
              <a:rPr lang="en-US" dirty="0" smtClean="0">
                <a:latin typeface="Times"/>
                <a:cs typeface="Times"/>
                <a:sym typeface="Wingdings"/>
              </a:rPr>
              <a:t>length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3514" y="3962400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Baseline</a:t>
            </a:r>
            <a:endParaRPr lang="en-US" sz="1600" dirty="0">
              <a:latin typeface="Times"/>
              <a:cs typeface="Time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419600" y="1796534"/>
            <a:ext cx="0" cy="23944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71600" y="1600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"/>
                <a:cs typeface="Times"/>
              </a:rPr>
              <a:t>Bz</a:t>
            </a:r>
            <a:r>
              <a:rPr lang="en-US" sz="1600" dirty="0" smtClean="0">
                <a:latin typeface="Times"/>
                <a:cs typeface="Times"/>
              </a:rPr>
              <a:t>(Target)=20 T</a:t>
            </a:r>
            <a:endParaRPr lang="en-US" sz="1600" dirty="0">
              <a:latin typeface="Times"/>
              <a:cs typeface="Time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828800" y="2971800"/>
            <a:ext cx="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" y="1905000"/>
            <a:ext cx="28520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"/>
                <a:cs typeface="Times"/>
              </a:rPr>
              <a:t>20% for every 1 T </a:t>
            </a:r>
            <a:r>
              <a:rPr lang="en-US" sz="1600" dirty="0" err="1" smtClean="0">
                <a:latin typeface="Times"/>
                <a:cs typeface="Times"/>
              </a:rPr>
              <a:t>incerease</a:t>
            </a:r>
            <a:r>
              <a:rPr lang="en-US" sz="1600" dirty="0" smtClean="0">
                <a:latin typeface="Times"/>
                <a:cs typeface="Times"/>
              </a:rPr>
              <a:t> in constant field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- MAP meeting 2013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Times"/>
                <a:cs typeface="Times"/>
              </a:rPr>
              <a:t>6/20/13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14</a:t>
            </a:fld>
            <a:endParaRPr lang="en-US">
              <a:latin typeface="Times"/>
              <a:cs typeface="Time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743200" y="2743200"/>
            <a:ext cx="381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20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 rot="16200000">
            <a:off x="4076701" y="-3390900"/>
            <a:ext cx="609599" cy="7696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New Short Target capture realistic magnet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"/>
                <a:cs typeface="Times"/>
              </a:rPr>
              <a:t>Weggel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86267BBF-36B7-1C46-AFEB-D855B4D2A917}" type="datetime1">
              <a:rPr lang="en-US" sz="1100" smtClean="0">
                <a:latin typeface="Times"/>
                <a:cs typeface="Times"/>
              </a:rPr>
              <a:pPr algn="r"/>
              <a:t>7/25/2013</a:t>
            </a:fld>
            <a:endParaRPr lang="en-US" sz="1100">
              <a:latin typeface="Times"/>
              <a:cs typeface="Times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15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1334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"/>
                <a:cs typeface="Times"/>
              </a:rPr>
              <a:t>Muon Target Capture Magnet</a:t>
            </a:r>
          </a:p>
          <a:p>
            <a:pPr algn="just"/>
            <a:r>
              <a:rPr lang="en-US" dirty="0" smtClean="0">
                <a:latin typeface="Times"/>
                <a:cs typeface="Times"/>
              </a:rPr>
              <a:t>Short Taper length =7 m- B=20-1.5 T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1768" y="838200"/>
            <a:ext cx="4304032" cy="3200400"/>
            <a:chOff x="1600200" y="2090530"/>
            <a:chExt cx="4304032" cy="3200400"/>
          </a:xfrm>
        </p:grpSpPr>
        <p:pic>
          <p:nvPicPr>
            <p:cNvPr id="36" name="Picture 35" descr="Mu.TRGT.fld.2013.04.010.v01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200" y="2090530"/>
              <a:ext cx="4050520" cy="32004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082731" y="3261331"/>
              <a:ext cx="1821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3366FF"/>
                  </a:solidFill>
                  <a:latin typeface="Times"/>
                  <a:cs typeface="Times"/>
                </a:rPr>
                <a:t>On axis field [scale /20 T]</a:t>
              </a:r>
              <a:endParaRPr lang="en-US" sz="1200" dirty="0">
                <a:solidFill>
                  <a:srgbClr val="3366FF"/>
                </a:solidFill>
                <a:latin typeface="Times"/>
                <a:cs typeface="Time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70112" y="4492823"/>
              <a:ext cx="1663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Target Magnets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3049043" y="4648200"/>
              <a:ext cx="6847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ight Brace 51"/>
            <p:cNvSpPr/>
            <p:nvPr/>
          </p:nvSpPr>
          <p:spPr>
            <a:xfrm rot="16200000">
              <a:off x="5000940" y="2652348"/>
              <a:ext cx="185530" cy="54613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56545" y="2590800"/>
              <a:ext cx="14108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Times"/>
                  <a:cs typeface="Times"/>
                </a:rPr>
                <a:t>Decay channel Triplet</a:t>
              </a:r>
              <a:endParaRPr lang="en-US" sz="1100" dirty="0">
                <a:latin typeface="Times"/>
                <a:cs typeface="Times"/>
              </a:endParaRPr>
            </a:p>
          </p:txBody>
        </p:sp>
        <p:sp>
          <p:nvSpPr>
            <p:cNvPr id="55" name="Right Brace 54"/>
            <p:cNvSpPr/>
            <p:nvPr/>
          </p:nvSpPr>
          <p:spPr>
            <a:xfrm rot="16200000">
              <a:off x="3726619" y="1781532"/>
              <a:ext cx="185530" cy="163841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24200" y="2133600"/>
              <a:ext cx="1410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Taper Magnets</a:t>
              </a:r>
              <a:endParaRPr lang="en-US" sz="1400" dirty="0">
                <a:latin typeface="Times"/>
                <a:cs typeface="Times"/>
              </a:endParaRPr>
            </a:p>
          </p:txBody>
        </p:sp>
      </p:grpSp>
      <p:sp>
        <p:nvSpPr>
          <p:cNvPr id="57" name="Footer Placeholder 56"/>
          <p:cNvSpPr>
            <a:spLocks noGrp="1"/>
          </p:cNvSpPr>
          <p:nvPr>
            <p:ph type="ftr" sz="quarter" idx="16"/>
          </p:nvPr>
        </p:nvSpPr>
        <p:spPr>
          <a:xfrm>
            <a:off x="1600200" y="6477000"/>
            <a:ext cx="3733800" cy="304800"/>
          </a:xfrm>
        </p:spPr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Hisham Sayed  BNL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495800" y="3352800"/>
            <a:ext cx="4495800" cy="3429000"/>
            <a:chOff x="1066800" y="1143000"/>
            <a:chExt cx="7010400" cy="5257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6800" y="1143000"/>
              <a:ext cx="6578600" cy="52578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225512" y="3055068"/>
              <a:ext cx="2732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3366FF"/>
                  </a:solidFill>
                  <a:latin typeface="Times"/>
                  <a:cs typeface="Times"/>
                </a:rPr>
                <a:t>On axis field [scale /20 T]</a:t>
              </a:r>
              <a:endParaRPr lang="en-US" sz="1200" dirty="0">
                <a:solidFill>
                  <a:srgbClr val="3366FF"/>
                </a:solidFill>
                <a:latin typeface="Times"/>
                <a:cs typeface="Time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49615" y="4589502"/>
              <a:ext cx="3440652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Target Magnets</a:t>
              </a:r>
              <a:endParaRPr lang="en-US" dirty="0">
                <a:latin typeface="Times"/>
                <a:cs typeface="Times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3144318" y="4980801"/>
              <a:ext cx="6741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2895600" y="3733800"/>
              <a:ext cx="3810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ight Brace 50"/>
            <p:cNvSpPr/>
            <p:nvPr/>
          </p:nvSpPr>
          <p:spPr>
            <a:xfrm rot="16200000">
              <a:off x="6553200" y="2057400"/>
              <a:ext cx="304800" cy="914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29199" y="1981200"/>
              <a:ext cx="3048001" cy="47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Decay </a:t>
              </a:r>
              <a:r>
                <a:rPr lang="en-US" sz="1200" dirty="0" smtClean="0">
                  <a:latin typeface="Times"/>
                  <a:cs typeface="Times"/>
                </a:rPr>
                <a:t>channel</a:t>
              </a:r>
              <a:r>
                <a:rPr lang="en-US" sz="1400" dirty="0" smtClean="0">
                  <a:latin typeface="Times"/>
                  <a:cs typeface="Times"/>
                </a:rPr>
                <a:t> Triplet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 rot="16200000">
              <a:off x="4419600" y="609600"/>
              <a:ext cx="304800" cy="27432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78200" y="1371600"/>
              <a:ext cx="2362200" cy="47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Taper Magnets</a:t>
              </a:r>
              <a:endParaRPr lang="en-US" sz="1400" dirty="0">
                <a:latin typeface="Times"/>
                <a:cs typeface="Time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52400" y="4648200"/>
            <a:ext cx="380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"/>
                <a:cs typeface="Times"/>
              </a:rPr>
              <a:t>Muon Target Capture Magnet </a:t>
            </a:r>
          </a:p>
          <a:p>
            <a:pPr algn="just"/>
            <a:r>
              <a:rPr lang="en-US" dirty="0" smtClean="0">
                <a:latin typeface="Times"/>
                <a:cs typeface="Times"/>
              </a:rPr>
              <a:t>Short Taper length =5 m- B=20-2.5 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95800" y="1504122"/>
            <a:ext cx="609600" cy="324678"/>
          </a:xfrm>
          <a:prstGeom prst="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71" name="Right Arrow 70"/>
          <p:cNvSpPr/>
          <p:nvPr/>
        </p:nvSpPr>
        <p:spPr>
          <a:xfrm rot="10800000">
            <a:off x="3733800" y="4724400"/>
            <a:ext cx="609600" cy="324678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3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map3d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3"/>
          <a:stretch/>
        </p:blipFill>
        <p:spPr>
          <a:xfrm>
            <a:off x="381000" y="990600"/>
            <a:ext cx="4191000" cy="3200400"/>
          </a:xfrm>
          <a:prstGeom prst="rect">
            <a:avLst/>
          </a:prstGeom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 rot="16200000">
            <a:off x="4076701" y="-3390900"/>
            <a:ext cx="609599" cy="7696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New Short Target capture magnet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"/>
                <a:cs typeface="Times"/>
              </a:rPr>
              <a:t>Weggel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31B19D67-0BB2-404C-AF79-4113A6F6A68D}" type="datetime1">
              <a:rPr lang="en-US" sz="1100" smtClean="0">
                <a:latin typeface="Times"/>
                <a:cs typeface="Times"/>
              </a:rPr>
              <a:pPr algn="r"/>
              <a:t>7/25/2013</a:t>
            </a:fld>
            <a:endParaRPr lang="en-US" sz="1100">
              <a:latin typeface="Times"/>
              <a:cs typeface="Times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16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006" y="786349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Muon Target Short Taper Magnet taper length =7 m- B=20-1.5 &amp; 2.5 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389786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Target SC Magnets Field Map calculated from realistic coils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668" y="1464135"/>
            <a:ext cx="121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Bz</a:t>
            </a:r>
            <a:r>
              <a:rPr lang="en-US" dirty="0" smtClean="0">
                <a:latin typeface="Times"/>
                <a:cs typeface="Times"/>
              </a:rPr>
              <a:t> [T]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 BNL</a:t>
            </a:r>
            <a:endParaRPr lang="en-US">
              <a:latin typeface="Times"/>
              <a:cs typeface="Times"/>
            </a:endParaRPr>
          </a:p>
        </p:txBody>
      </p:sp>
      <p:pic>
        <p:nvPicPr>
          <p:cNvPr id="13" name="Picture 2" descr="130502 ids120_20-1.5T7m2+5 cryo1a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02264"/>
            <a:ext cx="4267200" cy="269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514486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Engineering (V. Grave)</a:t>
            </a:r>
            <a:endParaRPr lang="en-US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IDS120_20-1.5T7m2+5 </a:t>
            </a:r>
            <a:r>
              <a:rPr lang="en-US" dirty="0" err="1">
                <a:latin typeface="Times"/>
                <a:cs typeface="Times"/>
              </a:rPr>
              <a:t>Cryo</a:t>
            </a:r>
            <a:r>
              <a:rPr lang="en-US" dirty="0">
                <a:latin typeface="Times"/>
                <a:cs typeface="Time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xmlns="" val="20927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 rot="16200000">
            <a:off x="4076701" y="-3390900"/>
            <a:ext cx="609599" cy="7696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New Decay channel realistic magnet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"/>
                <a:cs typeface="Times"/>
              </a:rPr>
              <a:t>Weggel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46DE3A0C-E27D-764C-8C65-E94134C078BE}" type="datetime1">
              <a:rPr lang="en-US" sz="1100" smtClean="0">
                <a:latin typeface="Times"/>
                <a:cs typeface="Times"/>
              </a:rPr>
              <a:pPr algn="r"/>
              <a:t>7/25/2013</a:t>
            </a:fld>
            <a:endParaRPr lang="en-US" sz="1100">
              <a:latin typeface="Times"/>
              <a:cs typeface="Times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17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 BNL</a:t>
            </a:r>
            <a:endParaRPr lang="en-US">
              <a:latin typeface="Times"/>
              <a:cs typeface="Times"/>
            </a:endParaRPr>
          </a:p>
        </p:txBody>
      </p:sp>
      <p:pic>
        <p:nvPicPr>
          <p:cNvPr id="8" name="Picture 7" descr="Mu.DECY.fld.v03.hisha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819400"/>
            <a:ext cx="3581400" cy="276421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6400597"/>
              </p:ext>
            </p:extLst>
          </p:nvPr>
        </p:nvGraphicFramePr>
        <p:xfrm>
          <a:off x="3947909" y="5181600"/>
          <a:ext cx="4876800" cy="1233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5360"/>
                <a:gridCol w="975360"/>
                <a:gridCol w="975360"/>
                <a:gridCol w="975360"/>
                <a:gridCol w="975360"/>
              </a:tblGrid>
              <a:tr h="308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90"/>
                          </a:solidFill>
                        </a:rPr>
                        <a:t>Magnet</a:t>
                      </a:r>
                      <a:endParaRPr 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90"/>
                          </a:solidFill>
                        </a:rPr>
                        <a:t>Length [m]</a:t>
                      </a:r>
                      <a:endParaRPr 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90"/>
                          </a:solidFill>
                        </a:rPr>
                        <a:t>Inner R [m]</a:t>
                      </a:r>
                      <a:endParaRPr 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90"/>
                          </a:solidFill>
                        </a:rPr>
                        <a:t>Outer R [m]</a:t>
                      </a:r>
                      <a:endParaRPr 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90"/>
                          </a:solidFill>
                        </a:rPr>
                        <a:t>J [A/mm</a:t>
                      </a:r>
                      <a:r>
                        <a:rPr lang="en-US" sz="1000" baseline="30000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r>
                        <a:rPr lang="en-US" sz="1000" dirty="0" smtClean="0">
                          <a:solidFill>
                            <a:srgbClr val="000090"/>
                          </a:solidFill>
                        </a:rPr>
                        <a:t>]</a:t>
                      </a:r>
                      <a:endParaRPr 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084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47.18</a:t>
                      </a:r>
                      <a:endParaRPr lang="en-US" sz="1200" dirty="0"/>
                    </a:p>
                  </a:txBody>
                  <a:tcPr/>
                </a:tc>
              </a:tr>
              <a:tr h="3084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3366FF"/>
                          </a:solidFill>
                        </a:rPr>
                        <a:t>40.00</a:t>
                      </a:r>
                      <a:endParaRPr lang="en-US" sz="12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084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47.18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181600" y="47244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IDS120L20-1.5T 7m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4" name="Picture 5" descr="C:\Users\vbg\Documents\Projects\Muon Accelerator Program\Images\130502 ids120_20-1.5T7m2+5 front xse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03029"/>
            <a:ext cx="4953000" cy="10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vbg\Documents\Projects\Muon Accelerator Program\Images\130502 ids120_20-1.5T7m2+5 fr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72900"/>
            <a:ext cx="5101145" cy="11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889337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>
              <a:buClrTx/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pions produced in the target decay to muons in a Decay Channel </a:t>
            </a: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(50 m)</a:t>
            </a:r>
            <a:endParaRPr lang="en-US" sz="2000" dirty="0">
              <a:solidFill>
                <a:srgbClr val="000000"/>
              </a:solidFill>
              <a:latin typeface="Times"/>
              <a:cs typeface="Times"/>
            </a:endParaRPr>
          </a:p>
          <a:p>
            <a:pPr marL="171450" indent="-171450" eaLnBrk="1">
              <a:buClrTx/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Three superconducting coils (5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-m-long </a:t>
            </a: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)   </a:t>
            </a:r>
            <a:r>
              <a:rPr lang="en-US" sz="2000" dirty="0" err="1" smtClean="0">
                <a:solidFill>
                  <a:srgbClr val="000000"/>
                </a:solidFill>
                <a:latin typeface="Times"/>
                <a:cs typeface="Times"/>
              </a:rPr>
              <a:t>Bz</a:t>
            </a: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(r=0) 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~ 1.5 </a:t>
            </a: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or 2.5 T 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solenoid field.</a:t>
            </a:r>
          </a:p>
          <a:p>
            <a:pPr marL="171450" indent="-171450" eaLnBrk="1">
              <a:buClrTx/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Suppress 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stop bands in the momentum transmission</a:t>
            </a: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.</a:t>
            </a:r>
            <a:endParaRPr lang="en-US" sz="2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58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buClrTx/>
              <a:buFontTx/>
              <a:buNone/>
            </a:pPr>
            <a:r>
              <a:rPr lang="en-US" sz="1400" dirty="0" smtClean="0">
                <a:latin typeface="Times"/>
                <a:cs typeface="Times"/>
              </a:rPr>
              <a:t>Axial</a:t>
            </a:r>
            <a:r>
              <a:rPr lang="en-US" sz="1400" dirty="0">
                <a:latin typeface="Times"/>
                <a:cs typeface="Times"/>
              </a:rPr>
              <a:t>-field profile of two Decay-Channel </a:t>
            </a:r>
            <a:r>
              <a:rPr lang="en-US" sz="1400" dirty="0" smtClean="0">
                <a:latin typeface="Times"/>
                <a:cs typeface="Times"/>
              </a:rPr>
              <a:t>modules</a:t>
            </a:r>
            <a:endParaRPr lang="en-US" sz="1400" dirty="0">
              <a:latin typeface="Times"/>
              <a:cs typeface="Time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8200" y="2438400"/>
            <a:ext cx="1143000" cy="1219200"/>
            <a:chOff x="4648200" y="2438400"/>
            <a:chExt cx="1143000" cy="12192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648200" y="2438400"/>
              <a:ext cx="0" cy="1219200"/>
            </a:xfrm>
            <a:prstGeom prst="straightConnector1">
              <a:avLst/>
            </a:prstGeom>
            <a:ln>
              <a:solidFill>
                <a:srgbClr val="2900BF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91200" y="2438400"/>
              <a:ext cx="0" cy="1219200"/>
            </a:xfrm>
            <a:prstGeom prst="straightConnector1">
              <a:avLst/>
            </a:prstGeom>
            <a:ln>
              <a:solidFill>
                <a:srgbClr val="2900BF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800600" y="3276600"/>
              <a:ext cx="838200" cy="0"/>
            </a:xfrm>
            <a:prstGeom prst="straightConnector1">
              <a:avLst/>
            </a:prstGeom>
            <a:ln>
              <a:solidFill>
                <a:srgbClr val="2900BF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953000" y="2907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7 m</a:t>
              </a:r>
              <a:endParaRPr lang="en-US" dirty="0">
                <a:latin typeface="Times"/>
                <a:cs typeface="Times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6553200" y="2590800"/>
            <a:ext cx="0" cy="1219200"/>
          </a:xfrm>
          <a:prstGeom prst="straightConnector1">
            <a:avLst/>
          </a:prstGeom>
          <a:ln>
            <a:solidFill>
              <a:srgbClr val="2900BF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91400" y="2590800"/>
            <a:ext cx="0" cy="1219200"/>
          </a:xfrm>
          <a:prstGeom prst="straightConnector1">
            <a:avLst/>
          </a:prstGeom>
          <a:ln>
            <a:solidFill>
              <a:srgbClr val="2900BF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629400" y="3429000"/>
            <a:ext cx="609600" cy="0"/>
          </a:xfrm>
          <a:prstGeom prst="straightConnector1">
            <a:avLst/>
          </a:prstGeom>
          <a:ln>
            <a:solidFill>
              <a:srgbClr val="2900BF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56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5 m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2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 rot="16200000">
            <a:off x="4038601" y="-3657602"/>
            <a:ext cx="609599" cy="822960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Realistic Coil based decay channel solenoid stop band study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34B68BB5-9E15-C640-B10B-1687BBBFD50F}" type="datetime1">
              <a:rPr lang="en-US" sz="1100" smtClean="0">
                <a:latin typeface="Times"/>
                <a:cs typeface="Times"/>
              </a:rPr>
              <a:pPr algn="r"/>
              <a:t>7/25/2013</a:t>
            </a:fld>
            <a:endParaRPr lang="en-US" sz="1100">
              <a:latin typeface="Times"/>
              <a:cs typeface="Times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18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Suppression of stop bands in the Decay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Channel:</a:t>
            </a:r>
            <a:endParaRPr lang="en-US" dirty="0">
              <a:latin typeface="Times"/>
              <a:cs typeface="Times"/>
            </a:endParaRPr>
          </a:p>
          <a:p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Tracking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muons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through decay channel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10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cells (50 m) optimize magnet design for best performance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1989" y="1676400"/>
            <a:ext cx="3710211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Transmission:</a:t>
            </a:r>
          </a:p>
          <a:p>
            <a:r>
              <a:rPr lang="en-US" sz="1600" dirty="0" smtClean="0">
                <a:latin typeface="Times"/>
                <a:cs typeface="Times"/>
              </a:rPr>
              <a:t>Constant 1.5 Solenoid Field        %67 </a:t>
            </a:r>
            <a:endParaRPr lang="en-US" sz="1600" dirty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IDS120L20to1.5T7m                    %62</a:t>
            </a:r>
          </a:p>
          <a:p>
            <a:r>
              <a:rPr lang="en-US" sz="1600" dirty="0" smtClean="0">
                <a:latin typeface="Times"/>
                <a:cs typeface="Times"/>
              </a:rPr>
              <a:t> Modified IDS120L20to1.5T7m   </a:t>
            </a:r>
            <a:r>
              <a:rPr lang="en-US" sz="1600" dirty="0">
                <a:latin typeface="Times"/>
                <a:cs typeface="Times"/>
              </a:rPr>
              <a:t>%</a:t>
            </a:r>
            <a:r>
              <a:rPr lang="en-US" sz="1600" dirty="0" smtClean="0">
                <a:latin typeface="Times"/>
                <a:cs typeface="Times"/>
              </a:rPr>
              <a:t>66 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 BNL</a:t>
            </a:r>
            <a:endParaRPr lang="en-US">
              <a:latin typeface="Times"/>
              <a:cs typeface="Times"/>
            </a:endParaRPr>
          </a:p>
        </p:txBody>
      </p:sp>
      <p:pic>
        <p:nvPicPr>
          <p:cNvPr id="3" name="Picture 2" descr="Ptot_dist_v02_v02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124200"/>
            <a:ext cx="4572000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6950" y="2831068"/>
            <a:ext cx="217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IDS120L20to1.5T7m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0500" y="2819400"/>
            <a:ext cx="217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IDS120L20to1.5T7m 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7" name="Picture 6" descr="Ptot_dist_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124200"/>
            <a:ext cx="4572000" cy="3200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5334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Optimization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00400" y="5410200"/>
            <a:ext cx="266700" cy="228600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76700" y="5410200"/>
            <a:ext cx="2667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81400" y="5562600"/>
            <a:ext cx="381000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92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4381501" y="-3390900"/>
            <a:ext cx="609599" cy="7696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Conclusion &amp; Summary</a:t>
            </a: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Hisham Sayed - MAP meeting 2013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6/20/13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838200"/>
            <a:ext cx="9020246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1- Target Solenoid parameters that affect the particle Capture &amp; Transmission at target or after cooling</a:t>
            </a:r>
          </a:p>
          <a:p>
            <a:r>
              <a:rPr lang="en-US" dirty="0" smtClean="0">
                <a:latin typeface="Times"/>
                <a:cs typeface="Times"/>
              </a:rPr>
              <a:t>                                  </a:t>
            </a:r>
            <a:r>
              <a:rPr lang="en-US" sz="2000" dirty="0" smtClean="0">
                <a:latin typeface="Times"/>
                <a:cs typeface="Times"/>
              </a:rPr>
              <a:t>Initial </a:t>
            </a:r>
            <a:r>
              <a:rPr lang="en-US" sz="2000" dirty="0">
                <a:latin typeface="Times"/>
                <a:cs typeface="Times"/>
              </a:rPr>
              <a:t>peak Field – Taper length – End Field</a:t>
            </a:r>
          </a:p>
          <a:p>
            <a:r>
              <a:rPr lang="en-US" dirty="0">
                <a:latin typeface="Times"/>
                <a:cs typeface="Times"/>
              </a:rPr>
              <a:t>2- </a:t>
            </a:r>
            <a:r>
              <a:rPr lang="en-US" dirty="0" smtClean="0">
                <a:latin typeface="Times"/>
                <a:cs typeface="Times"/>
              </a:rPr>
              <a:t>Impact:</a:t>
            </a:r>
            <a:endParaRPr lang="en-US" dirty="0">
              <a:latin typeface="Times"/>
              <a:cs typeface="Times"/>
            </a:endParaRPr>
          </a:p>
          <a:p>
            <a:pPr algn="just"/>
            <a:r>
              <a:rPr lang="en-US" dirty="0" smtClean="0">
                <a:latin typeface="Times"/>
                <a:cs typeface="Times"/>
              </a:rPr>
              <a:t>  Short taper preserves the longitudinal phase-space </a:t>
            </a:r>
            <a:r>
              <a:rPr lang="en-US" dirty="0" smtClean="0">
                <a:latin typeface="Times"/>
                <a:cs typeface="Times"/>
                <a:sym typeface="Wingdings"/>
              </a:rPr>
              <a:t> </a:t>
            </a:r>
            <a:r>
              <a:rPr lang="en-US" dirty="0" smtClean="0">
                <a:latin typeface="Times"/>
                <a:cs typeface="Times"/>
              </a:rPr>
              <a:t>muons can </a:t>
            </a:r>
            <a:r>
              <a:rPr lang="en-US" dirty="0">
                <a:latin typeface="Times"/>
                <a:cs typeface="Times"/>
              </a:rPr>
              <a:t>be captured efficiently in the </a:t>
            </a:r>
            <a:r>
              <a:rPr lang="en-US" dirty="0" smtClean="0">
                <a:latin typeface="Times"/>
                <a:cs typeface="Times"/>
              </a:rPr>
              <a:t>buncher</a:t>
            </a:r>
            <a:r>
              <a:rPr lang="en-US" dirty="0">
                <a:latin typeface="Times"/>
                <a:cs typeface="Times"/>
              </a:rPr>
              <a:t>-phase rotation sections and more muons at the end of cooling</a:t>
            </a:r>
            <a:r>
              <a:rPr lang="en-US" dirty="0" smtClean="0">
                <a:latin typeface="Times"/>
                <a:cs typeface="Times"/>
              </a:rPr>
              <a:t>.</a:t>
            </a:r>
          </a:p>
          <a:p>
            <a:pPr algn="just"/>
            <a:r>
              <a:rPr lang="en-US" dirty="0">
                <a:latin typeface="Times"/>
                <a:cs typeface="Times"/>
              </a:rPr>
              <a:t>The maximum yield requires taper length of 7</a:t>
            </a:r>
            <a:r>
              <a:rPr lang="en-US" dirty="0" smtClean="0">
                <a:latin typeface="Times"/>
                <a:cs typeface="Times"/>
              </a:rPr>
              <a:t>-</a:t>
            </a:r>
            <a:r>
              <a:rPr lang="en-US" dirty="0">
                <a:latin typeface="Times"/>
                <a:cs typeface="Times"/>
              </a:rPr>
              <a:t>5 m for all cases (20-15T) (1.5-3.5T)  for any bunch length</a:t>
            </a:r>
            <a:r>
              <a:rPr lang="en-US" dirty="0" smtClean="0">
                <a:latin typeface="Times"/>
                <a:cs typeface="Times"/>
              </a:rPr>
              <a:t>.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3- Final constant end field increases the yield by 20% for every 1 T increase in the </a:t>
            </a:r>
            <a:r>
              <a:rPr lang="en-US" dirty="0" smtClean="0">
                <a:latin typeface="Times"/>
                <a:cs typeface="Times"/>
              </a:rPr>
              <a:t>field beyond the 1.5 T baseline  </a:t>
            </a:r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4- Initial proton bunch length influence the muon/proton yield at the end of the cooling channel </a:t>
            </a:r>
          </a:p>
          <a:p>
            <a:r>
              <a:rPr lang="en-US" dirty="0">
                <a:latin typeface="Times"/>
                <a:cs typeface="Times"/>
              </a:rPr>
              <a:t>     </a:t>
            </a:r>
            <a:r>
              <a:rPr lang="en-US" dirty="0" smtClean="0">
                <a:latin typeface="Times"/>
                <a:cs typeface="Times"/>
              </a:rPr>
              <a:t>~ 3</a:t>
            </a:r>
            <a:r>
              <a:rPr lang="en-US" dirty="0">
                <a:latin typeface="Times"/>
                <a:cs typeface="Times"/>
              </a:rPr>
              <a:t>% reduction per 1 </a:t>
            </a:r>
            <a:r>
              <a:rPr lang="en-US" dirty="0" err="1">
                <a:latin typeface="Times"/>
                <a:cs typeface="Times"/>
              </a:rPr>
              <a:t>nsec</a:t>
            </a:r>
            <a:r>
              <a:rPr lang="en-US" dirty="0">
                <a:latin typeface="Times"/>
                <a:cs typeface="Times"/>
              </a:rPr>
              <a:t> increase in bunch length</a:t>
            </a:r>
            <a:r>
              <a:rPr lang="en-US" dirty="0" smtClean="0">
                <a:latin typeface="Times"/>
                <a:cs typeface="Times"/>
              </a:rPr>
              <a:t>.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5- Realistic Coil design.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7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000501" y="-3390900"/>
            <a:ext cx="609599" cy="7696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INTRODUCTION &amp; LAYOUT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Muon Capture in Target &amp; Front END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 smtClean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Capture </a:t>
            </a:r>
            <a:r>
              <a:rPr lang="en-US" sz="2000" dirty="0">
                <a:latin typeface="Times"/>
                <a:cs typeface="Times"/>
              </a:rPr>
              <a:t>Solenoid Field </a:t>
            </a:r>
            <a:r>
              <a:rPr lang="en-US" sz="2000" dirty="0" smtClean="0">
                <a:latin typeface="Times"/>
                <a:cs typeface="Times"/>
              </a:rPr>
              <a:t>Study: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Optimizing quantity: Muon (Pions) count – transverse capture</a:t>
            </a:r>
          </a:p>
          <a:p>
            <a:pPr marL="1200150" lvl="2" indent="-285750">
              <a:buFontTx/>
              <a:buChar char="-"/>
            </a:pPr>
            <a:r>
              <a:rPr lang="en-US" sz="2000" dirty="0" smtClean="0">
                <a:latin typeface="Times"/>
                <a:cs typeface="Times"/>
              </a:rPr>
              <a:t>Target Solenoid peak field</a:t>
            </a:r>
          </a:p>
          <a:p>
            <a:pPr marL="1200150" lvl="2" indent="-285750">
              <a:buFontTx/>
              <a:buChar char="-"/>
            </a:pPr>
            <a:r>
              <a:rPr lang="en-US" sz="2000" dirty="0" smtClean="0">
                <a:latin typeface="Times"/>
                <a:cs typeface="Times"/>
              </a:rPr>
              <a:t>Final end field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Optimizing quality: Muon (Pions) longitudinal phase space (transverse-longitudinal coupling) – transverse-longitudinal capture </a:t>
            </a:r>
          </a:p>
          <a:p>
            <a:pPr lvl="2"/>
            <a:r>
              <a:rPr lang="en-US" sz="2000" dirty="0" smtClean="0">
                <a:latin typeface="Times"/>
                <a:cs typeface="Times"/>
              </a:rPr>
              <a:t>-  Taper </a:t>
            </a:r>
            <a:r>
              <a:rPr lang="en-US" sz="2000" dirty="0">
                <a:latin typeface="Times"/>
                <a:cs typeface="Times"/>
              </a:rPr>
              <a:t>field profile</a:t>
            </a:r>
          </a:p>
          <a:p>
            <a:pPr lvl="1"/>
            <a:endParaRPr lang="en-US" sz="2000" dirty="0" smtClean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Optimizing the time of flight of incident beam (Buncher-Rotator RF phase)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Transverse focusing field in decay-channel-buncher-rotator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Match to ionization cooling channel for every end field case 1.5 T </a:t>
            </a:r>
            <a:r>
              <a:rPr lang="en-US" sz="2000" dirty="0" smtClean="0">
                <a:latin typeface="Times"/>
                <a:cs typeface="Times"/>
                <a:sym typeface="Wingdings"/>
              </a:rPr>
              <a:t> </a:t>
            </a:r>
            <a:r>
              <a:rPr lang="en-US" sz="2000" dirty="0" smtClean="0">
                <a:latin typeface="Times"/>
                <a:cs typeface="Times"/>
              </a:rPr>
              <a:t>3.5 T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Performance of front end as a function of proton bunch length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Times"/>
                <a:cs typeface="Times"/>
              </a:rPr>
              <a:t>Realistic Coil Design &amp; performance optimization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- MAP meeting 2013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Times"/>
                <a:cs typeface="Times"/>
              </a:rPr>
              <a:t>6/20/13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2</a:t>
            </a:fld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9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Muon Collider/Neutrino FACTORY LAYOUT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88" r="21781" b="-1468"/>
          <a:stretch/>
        </p:blipFill>
        <p:spPr>
          <a:xfrm>
            <a:off x="1053837" y="1447800"/>
            <a:ext cx="6794763" cy="28066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724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ea typeface="SimSun" pitchFamily="2" charset="-122"/>
                <a:cs typeface="Times"/>
              </a:rPr>
              <a:t>Target System Solenoid:</a:t>
            </a:r>
          </a:p>
          <a:p>
            <a:r>
              <a:rPr lang="en-US" dirty="0" smtClean="0">
                <a:latin typeface="Times"/>
                <a:ea typeface="SimSun" pitchFamily="2" charset="-122"/>
                <a:cs typeface="Times"/>
              </a:rPr>
              <a:t>Capture </a:t>
            </a:r>
            <a:r>
              <a:rPr lang="en-US" dirty="0">
                <a:latin typeface="Times"/>
                <a:ea typeface="SimSun" pitchFamily="2" charset="-122"/>
                <a:cs typeface="Times"/>
                <a:sym typeface="Symbol"/>
              </a:rPr>
              <a:t></a:t>
            </a:r>
            <a:r>
              <a:rPr lang="en-US" baseline="30000" dirty="0">
                <a:latin typeface="Times"/>
                <a:ea typeface="SimSun" pitchFamily="2" charset="-122"/>
                <a:cs typeface="Times"/>
                <a:sym typeface="Symbol"/>
              </a:rPr>
              <a:t>± </a:t>
            </a:r>
            <a:r>
              <a:rPr lang="en-US" dirty="0">
                <a:latin typeface="Times"/>
                <a:ea typeface="SimSun" pitchFamily="2" charset="-122"/>
                <a:cs typeface="Times"/>
                <a:sym typeface="Symbol"/>
              </a:rPr>
              <a:t>of energies ~ 100-400 MeV from a 4-MW proton </a:t>
            </a:r>
            <a:r>
              <a:rPr lang="en-US" dirty="0" smtClean="0">
                <a:latin typeface="Times"/>
                <a:ea typeface="SimSun" pitchFamily="2" charset="-122"/>
                <a:cs typeface="Times"/>
                <a:sym typeface="Symbol"/>
              </a:rPr>
              <a:t>beam (</a:t>
            </a:r>
            <a:r>
              <a:rPr lang="en-US" dirty="0">
                <a:latin typeface="Times"/>
                <a:ea typeface="SimSun" pitchFamily="2" charset="-122"/>
                <a:cs typeface="Times"/>
                <a:sym typeface="Symbol"/>
              </a:rPr>
              <a:t>E ~ </a:t>
            </a:r>
            <a:r>
              <a:rPr lang="en-US" dirty="0" smtClean="0">
                <a:latin typeface="Times"/>
                <a:ea typeface="SimSun" pitchFamily="2" charset="-122"/>
                <a:cs typeface="Times"/>
                <a:sym typeface="Symbol"/>
              </a:rPr>
              <a:t>8 GeV</a:t>
            </a:r>
            <a:r>
              <a:rPr lang="en-US" dirty="0">
                <a:latin typeface="Times"/>
                <a:ea typeface="SimSun" pitchFamily="2" charset="-122"/>
                <a:cs typeface="Times"/>
                <a:sym typeface="Symbol"/>
              </a:rPr>
              <a:t>).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  <a:latin typeface="Times"/>
                <a:cs typeface="Times"/>
              </a:rPr>
              <a:t>Hisham Sayed - MAP meeting 2013</a:t>
            </a:r>
            <a:endParaRPr lang="en-US" sz="100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smtClean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6/20/13</a:t>
            </a:r>
            <a:endParaRPr lang="en-US" sz="1000" dirty="0">
              <a:solidFill>
                <a:schemeClr val="tx1">
                  <a:tint val="6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3</a:t>
            </a:fld>
            <a:endParaRPr lang="en-US" sz="1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0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229101" y="-3390900"/>
            <a:ext cx="609599" cy="7696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"/>
                <a:cs typeface="Times"/>
              </a:rPr>
              <a:t>Target System Current </a:t>
            </a:r>
            <a:r>
              <a:rPr lang="en-US" sz="2800" dirty="0">
                <a:solidFill>
                  <a:srgbClr val="000000"/>
                </a:solidFill>
                <a:latin typeface="Times"/>
                <a:cs typeface="Times"/>
              </a:rPr>
              <a:t>Baseline Design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6236" y="1066800"/>
            <a:ext cx="492916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Production of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  <a:sym typeface="Symbol" pitchFamily="18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10</a:t>
            </a:r>
            <a:r>
              <a:rPr lang="en-US" sz="1600" baseline="300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  <a:sym typeface="Symbol" pitchFamily="18" charset="2"/>
              </a:rPr>
              <a:t>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/s from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10</a:t>
            </a:r>
            <a:r>
              <a:rPr lang="en-US" sz="1600" baseline="30000" dirty="0" smtClean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15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p/s (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  <a:sym typeface="Symbol" pitchFamily="18" charset="2"/>
              </a:rPr>
              <a:t>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 4 MW proton beam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Proton 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beam readily tilted with respect to magnetic axis.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Shielding 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of the superconducting magnets from radiation is a major issue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.</a:t>
            </a:r>
            <a:endParaRPr lang="en-US" sz="1600" dirty="0">
              <a:solidFill>
                <a:srgbClr val="000000"/>
              </a:solidFill>
              <a:latin typeface="Times"/>
              <a:ea typeface="SimSun" pitchFamily="2" charset="-122"/>
              <a:cs typeface="Time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953000" y="685800"/>
            <a:ext cx="4114800" cy="3246156"/>
            <a:chOff x="3708400" y="942201"/>
            <a:chExt cx="5183615" cy="4039142"/>
          </a:xfrm>
        </p:grpSpPr>
        <p:pic>
          <p:nvPicPr>
            <p:cNvPr id="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365715"/>
              <a:ext cx="5146675" cy="3503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7210851" y="942201"/>
              <a:ext cx="1309658" cy="34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000000"/>
                  </a:solidFill>
                  <a:latin typeface="Times"/>
                  <a:cs typeface="Times"/>
                </a:rPr>
                <a:t>   SC </a:t>
              </a:r>
              <a:r>
                <a:rPr lang="en-US" sz="1200" dirty="0">
                  <a:solidFill>
                    <a:srgbClr val="000000"/>
                  </a:solidFill>
                  <a:latin typeface="Times"/>
                  <a:cs typeface="Times"/>
                </a:rPr>
                <a:t>magnets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5726113" y="3871912"/>
              <a:ext cx="1637933" cy="34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Times"/>
                  <a:cs typeface="Times"/>
                </a:rPr>
                <a:t>Resistive magnets</a:t>
              </a:r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4284663" y="2606675"/>
              <a:ext cx="1546303" cy="57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Times"/>
                  <a:cs typeface="Times"/>
                </a:rPr>
                <a:t>Proton beam and</a:t>
              </a:r>
            </a:p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Times"/>
                  <a:cs typeface="Times"/>
                </a:rPr>
                <a:t>Mercury jet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3708400" y="1479318"/>
              <a:ext cx="1437256" cy="34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Times"/>
                  <a:ea typeface="SimSun" pitchFamily="2" charset="-122"/>
                  <a:cs typeface="Times"/>
                </a:rPr>
                <a:t>Tungsten </a:t>
              </a:r>
              <a:r>
                <a:rPr lang="en-US" sz="1200" dirty="0" smtClean="0">
                  <a:solidFill>
                    <a:srgbClr val="000000"/>
                  </a:solidFill>
                  <a:latin typeface="Times"/>
                  <a:ea typeface="SimSun" pitchFamily="2" charset="-122"/>
                  <a:cs typeface="Times"/>
                </a:rPr>
                <a:t>beads</a:t>
              </a:r>
              <a:endParaRPr lang="en-US" sz="12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5776913" y="4406900"/>
              <a:ext cx="2106619" cy="57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Times"/>
                  <a:cs typeface="Times"/>
                </a:rPr>
                <a:t>Mercury collection pool</a:t>
              </a:r>
            </a:p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Times"/>
                  <a:cs typeface="Times"/>
                </a:rPr>
                <a:t>With splash </a:t>
              </a:r>
              <a:r>
                <a:rPr lang="en-US" sz="1200" dirty="0" err="1">
                  <a:solidFill>
                    <a:srgbClr val="000000"/>
                  </a:solidFill>
                  <a:latin typeface="Times"/>
                  <a:cs typeface="Times"/>
                </a:rPr>
                <a:t>mitigator</a:t>
              </a:r>
              <a:endParaRPr lang="en-US" sz="120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7354888" y="2987675"/>
              <a:ext cx="119062" cy="1449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33938" y="1866900"/>
              <a:ext cx="1322387" cy="6937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0"/>
            </p:cNvCxnSpPr>
            <p:nvPr/>
          </p:nvCxnSpPr>
          <p:spPr>
            <a:xfrm flipH="1" flipV="1">
              <a:off x="5832475" y="3389314"/>
              <a:ext cx="712605" cy="4825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332413" y="2987675"/>
              <a:ext cx="500062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288088" y="1076325"/>
              <a:ext cx="828675" cy="1001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1"/>
            </p:cNvCxnSpPr>
            <p:nvPr/>
          </p:nvCxnSpPr>
          <p:spPr>
            <a:xfrm flipH="1">
              <a:off x="7031470" y="1114534"/>
              <a:ext cx="179381" cy="8262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1"/>
            </p:cNvCxnSpPr>
            <p:nvPr/>
          </p:nvCxnSpPr>
          <p:spPr>
            <a:xfrm>
              <a:off x="7210851" y="1114534"/>
              <a:ext cx="512764" cy="967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116763" y="1066800"/>
              <a:ext cx="1265237" cy="838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1" idx="1"/>
            </p:cNvCxnSpPr>
            <p:nvPr/>
          </p:nvCxnSpPr>
          <p:spPr>
            <a:xfrm>
              <a:off x="7210851" y="1114534"/>
              <a:ext cx="1681164" cy="892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91000" y="3886200"/>
            <a:ext cx="487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900" dirty="0">
                <a:solidFill>
                  <a:srgbClr val="000000"/>
                </a:solidFill>
                <a:latin typeface="Times"/>
                <a:cs typeface="Times"/>
              </a:rPr>
              <a:t>5-</a:t>
            </a:r>
            <a:r>
              <a:rPr lang="en-US" sz="9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T copper magnet insert; 10-T Nb3Sn coil +  5-T </a:t>
            </a:r>
            <a:r>
              <a:rPr lang="en-US" sz="900" dirty="0" err="1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NbTi</a:t>
            </a:r>
            <a:r>
              <a:rPr lang="en-US" sz="9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outsert</a:t>
            </a:r>
            <a:r>
              <a:rPr lang="en-US" sz="9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.</a:t>
            </a:r>
          </a:p>
          <a:p>
            <a:pPr algn="ctr" eaLnBrk="1" hangingPunct="1"/>
            <a:r>
              <a:rPr lang="en-US" sz="900" dirty="0">
                <a:solidFill>
                  <a:srgbClr val="000000"/>
                </a:solidFill>
                <a:latin typeface="Times"/>
                <a:ea typeface="SimSun" pitchFamily="2" charset="-122"/>
                <a:cs typeface="Times"/>
              </a:rPr>
              <a:t>Desirable to eliminate the copper magnet (or replace by a 20-T HTS insert).</a:t>
            </a:r>
          </a:p>
        </p:txBody>
      </p:sp>
      <p:pic>
        <p:nvPicPr>
          <p:cNvPr id="28" name="Picture 27" descr="ding_targe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988" y="5029200"/>
            <a:ext cx="3471934" cy="1828800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114300" y="2438400"/>
            <a:ext cx="6286500" cy="3124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charset="2"/>
              <a:buChar char="Ø"/>
            </a:pPr>
            <a:r>
              <a:rPr lang="en-US" sz="1600" dirty="0" smtClean="0">
                <a:latin typeface="Times"/>
                <a:cs typeface="Times"/>
              </a:rPr>
              <a:t>  Hg Target</a:t>
            </a:r>
          </a:p>
          <a:p>
            <a:pPr>
              <a:buFont typeface="Wingdings" charset="2"/>
              <a:buChar char="Ø"/>
            </a:pPr>
            <a:r>
              <a:rPr lang="en-US" sz="1600" dirty="0" smtClean="0">
                <a:latin typeface="Times"/>
                <a:cs typeface="Times"/>
              </a:rPr>
              <a:t>  Proton Beam</a:t>
            </a:r>
          </a:p>
          <a:p>
            <a:pPr lvl="1">
              <a:buFont typeface="Wingdings" charset="2"/>
              <a:buChar char="Ø"/>
            </a:pPr>
            <a:r>
              <a:rPr lang="en-US" sz="1400" dirty="0" smtClean="0">
                <a:latin typeface="Times"/>
                <a:cs typeface="Times"/>
              </a:rPr>
              <a:t>E=8 GeV</a:t>
            </a:r>
          </a:p>
          <a:p>
            <a:pPr>
              <a:buFont typeface="Wingdings" charset="2"/>
              <a:buChar char="Ø"/>
            </a:pPr>
            <a:r>
              <a:rPr lang="en-US" sz="1600" dirty="0" smtClean="0">
                <a:latin typeface="Times"/>
                <a:cs typeface="Times"/>
              </a:rPr>
              <a:t>  Solenoid Field</a:t>
            </a:r>
          </a:p>
          <a:p>
            <a:pPr lvl="1">
              <a:buFont typeface="Wingdings" charset="2"/>
              <a:buChar char="Ø"/>
            </a:pPr>
            <a:r>
              <a:rPr lang="en-US" sz="1400" dirty="0" smtClean="0">
                <a:latin typeface="Times"/>
                <a:cs typeface="Times"/>
              </a:rPr>
              <a:t>IDS120h  </a:t>
            </a:r>
            <a:r>
              <a:rPr lang="en-US" sz="1400" dirty="0" smtClean="0">
                <a:latin typeface="Times"/>
                <a:cs typeface="Times"/>
                <a:sym typeface="Wingdings"/>
              </a:rPr>
              <a:t> 20</a:t>
            </a:r>
            <a:r>
              <a:rPr lang="en-US" sz="1400" dirty="0" smtClean="0">
                <a:latin typeface="Times"/>
                <a:cs typeface="Times"/>
              </a:rPr>
              <a:t> T peak field at target position (Z=-37.5)</a:t>
            </a:r>
          </a:p>
          <a:p>
            <a:pPr lvl="1">
              <a:buFont typeface="Wingdings" charset="2"/>
              <a:buChar char="Ø"/>
            </a:pPr>
            <a:r>
              <a:rPr lang="en-US" sz="1400" dirty="0" smtClean="0">
                <a:latin typeface="Times"/>
                <a:cs typeface="Times"/>
              </a:rPr>
              <a:t>Aperture at Target R=7.5 cm  - End aperture R = 30 cm</a:t>
            </a:r>
          </a:p>
          <a:p>
            <a:pPr lvl="1">
              <a:buFont typeface="Wingdings" charset="2"/>
              <a:buChar char="Ø"/>
            </a:pPr>
            <a:r>
              <a:rPr lang="en-US" sz="1400" dirty="0" smtClean="0">
                <a:latin typeface="Times"/>
                <a:cs typeface="Times"/>
              </a:rPr>
              <a:t>Fixed Field Z = 15 m  </a:t>
            </a:r>
            <a:r>
              <a:rPr lang="en-US" sz="1400" dirty="0" smtClean="0">
                <a:latin typeface="Times"/>
                <a:cs typeface="Times"/>
                <a:sym typeface="Wingdings"/>
              </a:rPr>
              <a:t></a:t>
            </a:r>
            <a:r>
              <a:rPr lang="en-US" sz="1400" dirty="0" smtClean="0">
                <a:latin typeface="Times"/>
                <a:cs typeface="Times"/>
              </a:rPr>
              <a:t> </a:t>
            </a:r>
            <a:r>
              <a:rPr lang="en-US" sz="1400" dirty="0" err="1" smtClean="0">
                <a:latin typeface="Times"/>
                <a:cs typeface="Times"/>
              </a:rPr>
              <a:t>Bz</a:t>
            </a:r>
            <a:r>
              <a:rPr lang="en-US" sz="1400" dirty="0" smtClean="0">
                <a:latin typeface="Times"/>
                <a:cs typeface="Times"/>
              </a:rPr>
              <a:t>=1.5 T  </a:t>
            </a:r>
          </a:p>
          <a:p>
            <a:pPr lvl="1">
              <a:buFont typeface="Wingdings" charset="2"/>
              <a:buChar char="Ø"/>
            </a:pPr>
            <a:endParaRPr lang="en-US" sz="1400" dirty="0" smtClean="0">
              <a:latin typeface="Times"/>
              <a:cs typeface="Times"/>
            </a:endParaRPr>
          </a:p>
          <a:p>
            <a:pPr>
              <a:buFont typeface="Wingdings" charset="2"/>
              <a:buChar char="Ø"/>
            </a:pPr>
            <a:r>
              <a:rPr lang="en-US" sz="1600" dirty="0" smtClean="0">
                <a:latin typeface="Times"/>
                <a:cs typeface="Times"/>
              </a:rPr>
              <a:t>  Production: Muons within energy KE cut 40-180 MeV end of decay channel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>
                <a:latin typeface="Times"/>
                <a:cs typeface="Times"/>
              </a:rPr>
              <a:t>N</a:t>
            </a:r>
            <a:r>
              <a:rPr lang="el-GR" sz="1800" baseline="-25000" dirty="0" smtClean="0">
                <a:latin typeface="Times"/>
                <a:cs typeface="Times"/>
              </a:rPr>
              <a:t>μ+π+κ</a:t>
            </a:r>
            <a:r>
              <a:rPr lang="en-US" sz="1800" dirty="0" smtClean="0">
                <a:latin typeface="Times"/>
                <a:cs typeface="Times"/>
              </a:rPr>
              <a:t>/N</a:t>
            </a:r>
            <a:r>
              <a:rPr lang="en-US" sz="1800" baseline="-25000" dirty="0" smtClean="0">
                <a:latin typeface="Times"/>
                <a:cs typeface="Times"/>
              </a:rPr>
              <a:t>P</a:t>
            </a:r>
            <a:r>
              <a:rPr lang="en-US" sz="1800" dirty="0" smtClean="0">
                <a:latin typeface="Times"/>
                <a:cs typeface="Times"/>
              </a:rPr>
              <a:t>=0.3-0.4</a:t>
            </a:r>
            <a:endParaRPr lang="en-US" sz="1800" dirty="0">
              <a:latin typeface="Times"/>
              <a:cs typeface="Time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  <a:latin typeface="Times"/>
                <a:cs typeface="Times"/>
              </a:rPr>
              <a:t>Hisham Sayed - MAP meeting 2013</a:t>
            </a:r>
            <a:endParaRPr lang="en-US" sz="100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smtClean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6/20/13</a:t>
            </a:r>
            <a:endParaRPr lang="en-US" sz="1000" dirty="0">
              <a:solidFill>
                <a:schemeClr val="tx1">
                  <a:tint val="6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4</a:t>
            </a:fld>
            <a:endParaRPr lang="en-US" sz="1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1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Tapered Target Solenoid optimization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pic>
        <p:nvPicPr>
          <p:cNvPr id="15" name="Picture 14" descr="Bz_20_1_5_ltaper-eps-converted-to.pd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971800"/>
            <a:ext cx="2743200" cy="1920240"/>
          </a:xfrm>
          <a:prstGeom prst="rect">
            <a:avLst/>
          </a:prstGeom>
        </p:spPr>
      </p:pic>
      <p:pic>
        <p:nvPicPr>
          <p:cNvPr id="16" name="Picture 15" descr="Bz_20_2_5_ltaper-eps-converted-to.pd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971800"/>
            <a:ext cx="2743200" cy="1920240"/>
          </a:xfrm>
          <a:prstGeom prst="rect">
            <a:avLst/>
          </a:prstGeom>
        </p:spPr>
      </p:pic>
      <p:pic>
        <p:nvPicPr>
          <p:cNvPr id="17" name="Picture 16" descr="Bz_20_3_5_ltaper-eps-converted-to.pd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971800"/>
            <a:ext cx="2743200" cy="1920240"/>
          </a:xfrm>
          <a:prstGeom prst="rect">
            <a:avLst/>
          </a:prstGeom>
        </p:spPr>
      </p:pic>
      <p:pic>
        <p:nvPicPr>
          <p:cNvPr id="18" name="Picture 17" descr="Bz_15_1_5_ltaper-eps-converted-to.pd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876800"/>
            <a:ext cx="2743200" cy="1920240"/>
          </a:xfrm>
          <a:prstGeom prst="rect">
            <a:avLst/>
          </a:prstGeom>
        </p:spPr>
      </p:pic>
      <p:pic>
        <p:nvPicPr>
          <p:cNvPr id="19" name="Picture 18" descr="Bz_15_2_5_ltaper-eps-converted-to.pd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160" y="4785360"/>
            <a:ext cx="2743200" cy="1920240"/>
          </a:xfrm>
          <a:prstGeom prst="rect">
            <a:avLst/>
          </a:prstGeom>
        </p:spPr>
      </p:pic>
      <p:pic>
        <p:nvPicPr>
          <p:cNvPr id="20" name="Picture 19" descr="Bz_15_3_5_ltaper-eps-converted-to.pd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0760" y="4800600"/>
            <a:ext cx="2743200" cy="1920240"/>
          </a:xfrm>
          <a:prstGeom prst="rect">
            <a:avLst/>
          </a:prstGeom>
        </p:spPr>
      </p:pic>
      <p:pic>
        <p:nvPicPr>
          <p:cNvPr id="21" name="Picture 20" descr="Bz_3d_20_15-eps-converted-to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609600"/>
            <a:ext cx="3810000" cy="266700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3124200" cy="381000"/>
          </a:xfrm>
        </p:spPr>
        <p:txBody>
          <a:bodyPr/>
          <a:lstStyle/>
          <a:p>
            <a:r>
              <a:rPr lang="en-US" sz="1800" dirty="0" smtClean="0">
                <a:latin typeface="Times"/>
                <a:cs typeface="Times"/>
              </a:rPr>
              <a:t>Inverse-Cubic Taper</a:t>
            </a: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8453874"/>
              </p:ext>
            </p:extLst>
          </p:nvPr>
        </p:nvGraphicFramePr>
        <p:xfrm>
          <a:off x="152400" y="1066800"/>
          <a:ext cx="3697941" cy="457200"/>
        </p:xfrm>
        <a:graphic>
          <a:graphicData uri="http://schemas.openxmlformats.org/presentationml/2006/ole">
            <p:oleObj spid="_x0000_s15351" name="Equation" r:id="rId10" imgW="3483360" imgH="42048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2244622"/>
              </p:ext>
            </p:extLst>
          </p:nvPr>
        </p:nvGraphicFramePr>
        <p:xfrm>
          <a:off x="152400" y="1600200"/>
          <a:ext cx="660400" cy="444500"/>
        </p:xfrm>
        <a:graphic>
          <a:graphicData uri="http://schemas.openxmlformats.org/presentationml/2006/ole">
            <p:oleObj spid="_x0000_s15352" name="Equation" r:id="rId11" imgW="649080" imgH="42948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6585607"/>
              </p:ext>
            </p:extLst>
          </p:nvPr>
        </p:nvGraphicFramePr>
        <p:xfrm>
          <a:off x="990600" y="1600200"/>
          <a:ext cx="1739900" cy="444500"/>
        </p:xfrm>
        <a:graphic>
          <a:graphicData uri="http://schemas.openxmlformats.org/presentationml/2006/ole">
            <p:oleObj spid="_x0000_s15353" name="Equation" r:id="rId12" imgW="1728000" imgH="42948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3818510"/>
              </p:ext>
            </p:extLst>
          </p:nvPr>
        </p:nvGraphicFramePr>
        <p:xfrm>
          <a:off x="2959100" y="1600200"/>
          <a:ext cx="1993900" cy="444500"/>
        </p:xfrm>
        <a:graphic>
          <a:graphicData uri="http://schemas.openxmlformats.org/presentationml/2006/ole">
            <p:oleObj spid="_x0000_s15354" name="Equation" r:id="rId13" imgW="1983960" imgH="42948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1460001"/>
              </p:ext>
            </p:extLst>
          </p:nvPr>
        </p:nvGraphicFramePr>
        <p:xfrm>
          <a:off x="242887" y="2514600"/>
          <a:ext cx="1585913" cy="371475"/>
        </p:xfrm>
        <a:graphic>
          <a:graphicData uri="http://schemas.openxmlformats.org/presentationml/2006/ole">
            <p:oleObj spid="_x0000_s15355" name="Equation" r:id="rId14" imgW="1883160" imgH="42948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2400" y="21336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"/>
                <a:cs typeface="Times"/>
              </a:rPr>
              <a:t>Off-axis field  approximation</a:t>
            </a:r>
            <a:endParaRPr lang="en-US" sz="1100" dirty="0">
              <a:latin typeface="Times"/>
              <a:cs typeface="Time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4975726"/>
              </p:ext>
            </p:extLst>
          </p:nvPr>
        </p:nvGraphicFramePr>
        <p:xfrm>
          <a:off x="2514600" y="2057400"/>
          <a:ext cx="2260600" cy="889000"/>
        </p:xfrm>
        <a:graphic>
          <a:graphicData uri="http://schemas.openxmlformats.org/presentationml/2006/ole">
            <p:oleObj spid="_x0000_s15356" name="Equation" r:id="rId15" imgW="2248920" imgH="87768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905000" y="3810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1.5 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2.5 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486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3.5 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52600" y="5802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1.5 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5726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2.5 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6200" y="5726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3.5 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5</a:t>
            </a:fld>
            <a:endParaRPr lang="en-US" sz="1000" dirty="0">
              <a:latin typeface="Times"/>
              <a:cs typeface="Time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smtClean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6/20/13</a:t>
            </a:r>
            <a:endParaRPr lang="en-US" sz="1000" dirty="0">
              <a:solidFill>
                <a:schemeClr val="tx1">
                  <a:tint val="6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  <a:latin typeface="Times"/>
                <a:cs typeface="Times"/>
              </a:rPr>
              <a:t>Hisham Sayed - MAP meeting 2013</a:t>
            </a:r>
            <a:endParaRPr lang="en-US" sz="100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1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229101" y="-3390900"/>
            <a:ext cx="609599" cy="7696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MARS Simulations &amp; Transmission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pic>
        <p:nvPicPr>
          <p:cNvPr id="11" name="Picture 10" descr="production_extended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7" t="37804" r="8248" b="8136"/>
          <a:stretch/>
        </p:blipFill>
        <p:spPr>
          <a:xfrm>
            <a:off x="1066800" y="3048000"/>
            <a:ext cx="4343400" cy="31445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512" y="914400"/>
            <a:ext cx="5357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MARS1510 Simulation:</a:t>
            </a:r>
            <a:endParaRPr lang="en-US" sz="2000" dirty="0">
              <a:latin typeface="Times"/>
              <a:cs typeface="Times"/>
            </a:endParaRPr>
          </a:p>
          <a:p>
            <a:r>
              <a:rPr lang="en-US" sz="2000" dirty="0">
                <a:latin typeface="Times"/>
                <a:cs typeface="Times"/>
              </a:rPr>
              <a:t>Counting muons at 50 m with K.E. 80-140 </a:t>
            </a:r>
            <a:r>
              <a:rPr lang="en-US" sz="2000" dirty="0" smtClean="0">
                <a:latin typeface="Times"/>
                <a:cs typeface="Times"/>
              </a:rPr>
              <a:t>MeV</a:t>
            </a:r>
          </a:p>
          <a:p>
            <a:endParaRPr lang="en-US" sz="2000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6183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L</a:t>
            </a:r>
            <a:r>
              <a:rPr lang="en-US" baseline="-25000" dirty="0" err="1" smtClean="0">
                <a:latin typeface="Times"/>
                <a:cs typeface="Times"/>
              </a:rPr>
              <a:t>taper</a:t>
            </a:r>
            <a:r>
              <a:rPr lang="en-US" dirty="0" smtClean="0">
                <a:latin typeface="Times"/>
                <a:cs typeface="Times"/>
              </a:rPr>
              <a:t> [cm]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11262" y="910270"/>
            <a:ext cx="4626797" cy="2815684"/>
            <a:chOff x="313100" y="3142229"/>
            <a:chExt cx="7310427" cy="4709944"/>
          </a:xfrm>
        </p:grpSpPr>
        <p:sp>
          <p:nvSpPr>
            <p:cNvPr id="16" name="TextBox 15"/>
            <p:cNvSpPr txBox="1"/>
            <p:nvPr/>
          </p:nvSpPr>
          <p:spPr>
            <a:xfrm rot="5400000">
              <a:off x="6449232" y="5621633"/>
              <a:ext cx="1862296" cy="48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Times"/>
                  <a:cs typeface="Times"/>
                </a:rPr>
                <a:t>r</a:t>
              </a:r>
              <a:r>
                <a:rPr lang="en-US" sz="1400" baseline="-25000" dirty="0" err="1" smtClean="0">
                  <a:latin typeface="Times"/>
                  <a:cs typeface="Times"/>
                </a:rPr>
                <a:t>final</a:t>
              </a:r>
              <a:r>
                <a:rPr lang="en-US" sz="1400" dirty="0" smtClean="0">
                  <a:latin typeface="Times"/>
                  <a:cs typeface="Times"/>
                </a:rPr>
                <a:t>=30 cm</a:t>
              </a:r>
              <a:endParaRPr lang="en-US" sz="1400" dirty="0">
                <a:latin typeface="Times"/>
                <a:cs typeface="Time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13100" y="3142229"/>
              <a:ext cx="6873260" cy="4709944"/>
              <a:chOff x="313100" y="3142229"/>
              <a:chExt cx="6873260" cy="4709944"/>
            </a:xfrm>
          </p:grpSpPr>
          <p:pic>
            <p:nvPicPr>
              <p:cNvPr id="18" name="Picture 17" descr="Screen Shot 2012-07-25 at 12.33.09 P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68638" y="3142229"/>
                <a:ext cx="4617722" cy="470994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27285" y="4540363"/>
                <a:ext cx="1905001" cy="43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 smtClean="0">
                    <a:latin typeface="Times"/>
                    <a:cs typeface="Times"/>
                  </a:rPr>
                  <a:t>R</a:t>
                </a:r>
                <a:r>
                  <a:rPr lang="en-US" sz="1100" baseline="-25000" dirty="0" err="1" smtClean="0">
                    <a:latin typeface="Times"/>
                    <a:cs typeface="Times"/>
                  </a:rPr>
                  <a:t>ini</a:t>
                </a:r>
                <a:r>
                  <a:rPr lang="en-US" sz="1100" dirty="0" smtClean="0">
                    <a:latin typeface="Times"/>
                    <a:cs typeface="Times"/>
                  </a:rPr>
                  <a:t>=7.5-10 cm</a:t>
                </a:r>
                <a:endParaRPr lang="en-US" sz="1100" dirty="0">
                  <a:latin typeface="Times"/>
                  <a:cs typeface="Times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2365586" y="4759079"/>
                <a:ext cx="1219199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13100" y="5629243"/>
                <a:ext cx="1371599" cy="43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Times"/>
                    <a:cs typeface="Times"/>
                  </a:rPr>
                  <a:t>B</a:t>
                </a:r>
                <a:r>
                  <a:rPr lang="en-US" sz="1100" baseline="-25000" dirty="0" smtClean="0">
                    <a:latin typeface="Times"/>
                    <a:cs typeface="Times"/>
                  </a:rPr>
                  <a:t>i</a:t>
                </a:r>
                <a:r>
                  <a:rPr lang="en-US" sz="1100" dirty="0" smtClean="0">
                    <a:latin typeface="Times"/>
                    <a:cs typeface="Times"/>
                  </a:rPr>
                  <a:t>=20-15 T</a:t>
                </a:r>
                <a:endParaRPr lang="en-US" sz="1100" dirty="0">
                  <a:latin typeface="Times"/>
                  <a:cs typeface="Times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1679786" y="5216277"/>
                <a:ext cx="1905001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- MAP meeting 2013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Times"/>
                <a:cs typeface="Times"/>
              </a:rPr>
              <a:t>6/20/13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6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302752" y="2135415"/>
            <a:ext cx="155448" cy="4553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6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000501" y="-3695702"/>
            <a:ext cx="609599" cy="830580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Longitudinal Phase Space Distributions (Short versus long taper)</a:t>
            </a:r>
            <a:endParaRPr lang="en-US" sz="2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- MAP meeting 2013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Times"/>
                <a:cs typeface="Times"/>
              </a:rPr>
              <a:t>6/20/13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7</a:t>
            </a:fld>
            <a:endParaRPr lang="en-US">
              <a:latin typeface="Times"/>
              <a:cs typeface="Times"/>
            </a:endParaRPr>
          </a:p>
        </p:txBody>
      </p:sp>
      <p:pic>
        <p:nvPicPr>
          <p:cNvPr id="39" name="Picture 38" descr="z12.40m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1219200"/>
            <a:ext cx="3556000" cy="2667000"/>
          </a:xfrm>
          <a:prstGeom prst="rect">
            <a:avLst/>
          </a:prstGeom>
        </p:spPr>
      </p:pic>
      <p:pic>
        <p:nvPicPr>
          <p:cNvPr id="42" name="Picture 41" descr="z30.40m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257300"/>
            <a:ext cx="3505200" cy="2628900"/>
          </a:xfrm>
          <a:prstGeom prst="rect">
            <a:avLst/>
          </a:prstGeom>
        </p:spPr>
      </p:pic>
      <p:pic>
        <p:nvPicPr>
          <p:cNvPr id="43" name="Picture 42" descr="z20.4m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056009"/>
            <a:ext cx="3657600" cy="2743199"/>
          </a:xfrm>
          <a:prstGeom prst="rect">
            <a:avLst/>
          </a:prstGeom>
        </p:spPr>
      </p:pic>
      <p:pic>
        <p:nvPicPr>
          <p:cNvPr id="44" name="Picture 43" descr="z30.4m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4114801"/>
            <a:ext cx="3657600" cy="27431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895600" y="914400"/>
            <a:ext cx="3276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Long adiabatic taper 40 m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95600" y="3733800"/>
            <a:ext cx="3276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Short taper 4 m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10000" y="2514600"/>
            <a:ext cx="12192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733800" y="5257800"/>
            <a:ext cx="13716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5800" y="91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of taper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400799" y="914400"/>
            <a:ext cx="174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of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0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Phase Space Distributions (Short versus long taper)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2754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Short Taper</a:t>
            </a:r>
            <a:endParaRPr lang="en-US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2743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"/>
                <a:cs typeface="Times"/>
              </a:rPr>
              <a:t>Long Taper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406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T-</a:t>
            </a:r>
            <a:r>
              <a:rPr lang="en-US" dirty="0" err="1" smtClean="0">
                <a:latin typeface="Times"/>
                <a:cs typeface="Times"/>
              </a:rPr>
              <a:t>Pz</a:t>
            </a:r>
            <a:r>
              <a:rPr lang="en-US" dirty="0" smtClean="0">
                <a:latin typeface="Times"/>
                <a:cs typeface="Times"/>
              </a:rPr>
              <a:t> Correlations at end of decay channel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9" y="1143000"/>
            <a:ext cx="87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Long Solenoid taper: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Times"/>
                <a:cs typeface="Times"/>
              </a:rPr>
              <a:t>More particles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Times"/>
                <a:cs typeface="Times"/>
              </a:rPr>
              <a:t>More dispersed (misses the </a:t>
            </a:r>
            <a:r>
              <a:rPr lang="en-US" sz="1600" dirty="0" err="1" smtClean="0">
                <a:latin typeface="Times"/>
                <a:cs typeface="Times"/>
              </a:rPr>
              <a:t>buncher</a:t>
            </a:r>
            <a:r>
              <a:rPr lang="en-US" sz="1600" dirty="0" smtClean="0">
                <a:latin typeface="Times"/>
                <a:cs typeface="Times"/>
              </a:rPr>
              <a:t> acceptance windows) </a:t>
            </a:r>
          </a:p>
          <a:p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Short Solenoid taper: </a:t>
            </a:r>
          </a:p>
          <a:p>
            <a:r>
              <a:rPr lang="en-US" sz="1600" dirty="0" smtClean="0">
                <a:latin typeface="Times"/>
                <a:cs typeface="Times"/>
              </a:rPr>
              <a:t>more condensed distributions that fits more particles within the buncher acceptance windows 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- MAP meeting 2013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Times"/>
                <a:cs typeface="Times"/>
              </a:rPr>
              <a:t>6/20/13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8</a:t>
            </a:fld>
            <a:endParaRPr lang="en-US">
              <a:latin typeface="Times"/>
              <a:cs typeface="Times"/>
            </a:endParaRPr>
          </a:p>
        </p:txBody>
      </p:sp>
      <p:pic>
        <p:nvPicPr>
          <p:cNvPr id="9" name="Picture 8" descr="ltaper.40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75" t="20713" r="31652" b="17556"/>
          <a:stretch/>
        </p:blipFill>
        <p:spPr>
          <a:xfrm>
            <a:off x="304800" y="3276600"/>
            <a:ext cx="3700889" cy="314809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48200" y="3276600"/>
            <a:ext cx="3858447" cy="3334781"/>
            <a:chOff x="4648200" y="3352800"/>
            <a:chExt cx="3858447" cy="3334781"/>
          </a:xfrm>
        </p:grpSpPr>
        <p:pic>
          <p:nvPicPr>
            <p:cNvPr id="7" name="Picture 6" descr="ltaper.4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106" t="15234" r="36156" b="11872"/>
            <a:stretch/>
          </p:blipFill>
          <p:spPr>
            <a:xfrm>
              <a:off x="4648200" y="3352800"/>
              <a:ext cx="3450758" cy="3334781"/>
            </a:xfrm>
            <a:prstGeom prst="rect">
              <a:avLst/>
            </a:prstGeom>
          </p:spPr>
        </p:pic>
        <p:pic>
          <p:nvPicPr>
            <p:cNvPr id="22" name="Picture 21" descr="ltaper.4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969" t="15234" r="21335" b="23364"/>
            <a:stretch/>
          </p:blipFill>
          <p:spPr>
            <a:xfrm>
              <a:off x="8077200" y="3358028"/>
              <a:ext cx="429447" cy="2809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470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atper.4m.3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390" y="1828800"/>
            <a:ext cx="4572001" cy="3429000"/>
          </a:xfrm>
          <a:prstGeom prst="rect">
            <a:avLst/>
          </a:prstGeom>
        </p:spPr>
      </p:pic>
      <p:pic>
        <p:nvPicPr>
          <p:cNvPr id="16" name="Picture 15" descr="latper.40m.3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752600"/>
            <a:ext cx="4647713" cy="3485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Phase Space Distributions (Short versus long taper)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1535668"/>
            <a:ext cx="213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Times"/>
                <a:cs typeface="Times"/>
              </a:rPr>
              <a:t>Short </a:t>
            </a:r>
            <a:r>
              <a:rPr lang="en-US" b="1" dirty="0" smtClean="0">
                <a:solidFill>
                  <a:srgbClr val="000090"/>
                </a:solidFill>
                <a:latin typeface="Times"/>
                <a:cs typeface="Times"/>
              </a:rPr>
              <a:t>Taper 4 m</a:t>
            </a:r>
            <a:endParaRPr lang="en-US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700" y="1459468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Times"/>
                <a:cs typeface="Times"/>
              </a:rPr>
              <a:t>Long </a:t>
            </a:r>
            <a:r>
              <a:rPr lang="en-US" b="1" dirty="0" smtClean="0">
                <a:solidFill>
                  <a:srgbClr val="000090"/>
                </a:solidFill>
                <a:latin typeface="Times"/>
                <a:cs typeface="Times"/>
              </a:rPr>
              <a:t>Taper 40 m</a:t>
            </a:r>
            <a:endParaRPr lang="en-US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002268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Times"/>
                <a:cs typeface="Times"/>
              </a:rPr>
              <a:t>T-</a:t>
            </a:r>
            <a:r>
              <a:rPr lang="en-US" b="1" dirty="0" err="1" smtClean="0">
                <a:solidFill>
                  <a:srgbClr val="000090"/>
                </a:solidFill>
                <a:latin typeface="Times"/>
                <a:cs typeface="Times"/>
              </a:rPr>
              <a:t>Pz</a:t>
            </a:r>
            <a:r>
              <a:rPr lang="en-US" b="1" dirty="0" smtClean="0">
                <a:solidFill>
                  <a:srgbClr val="000090"/>
                </a:solidFill>
                <a:latin typeface="Times"/>
                <a:cs typeface="Times"/>
              </a:rPr>
              <a:t> phase space at end of decay channel</a:t>
            </a:r>
            <a:endParaRPr lang="en-US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latin typeface="Times"/>
                <a:cs typeface="Times"/>
              </a:rPr>
              <a:t>Hisham Sayed - MAP meeting 2013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Times"/>
                <a:cs typeface="Times"/>
              </a:rPr>
              <a:t>6/20/13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>
                <a:latin typeface="Times"/>
                <a:cs typeface="Times"/>
              </a:rPr>
              <a:pPr algn="r"/>
              <a:t>9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2185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Long Solenoid taper: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latin typeface="Times"/>
                <a:cs typeface="Times"/>
              </a:rPr>
              <a:t>More particles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latin typeface="Times"/>
                <a:cs typeface="Times"/>
              </a:rPr>
              <a:t>More dispersed (misses the buncher acceptance windows)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5352871"/>
            <a:ext cx="350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Short Solenoid taper: </a:t>
            </a:r>
            <a:endParaRPr lang="en-US" dirty="0" smtClean="0">
              <a:latin typeface="Times"/>
              <a:cs typeface="Time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Times"/>
                <a:cs typeface="Times"/>
              </a:rPr>
              <a:t>Higher density t-</a:t>
            </a:r>
            <a:r>
              <a:rPr lang="en-US" dirty="0" err="1" smtClean="0">
                <a:latin typeface="Times"/>
                <a:cs typeface="Times"/>
              </a:rPr>
              <a:t>pz</a:t>
            </a:r>
            <a:r>
              <a:rPr lang="en-US" dirty="0" smtClean="0">
                <a:latin typeface="Times"/>
                <a:cs typeface="Times"/>
              </a:rPr>
              <a:t> distribution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Times"/>
                <a:cs typeface="Times"/>
              </a:rPr>
              <a:t>Fits </a:t>
            </a:r>
            <a:r>
              <a:rPr lang="en-US" dirty="0">
                <a:latin typeface="Times"/>
                <a:cs typeface="Times"/>
              </a:rPr>
              <a:t>more particles within the acceptance </a:t>
            </a:r>
            <a:r>
              <a:rPr lang="en-US" dirty="0" smtClean="0">
                <a:latin typeface="Times"/>
                <a:cs typeface="Times"/>
              </a:rPr>
              <a:t>of buncher/rotator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4" name="Donut 13"/>
          <p:cNvSpPr/>
          <p:nvPr/>
        </p:nvSpPr>
        <p:spPr>
          <a:xfrm rot="4112099">
            <a:off x="4866286" y="3326853"/>
            <a:ext cx="2347134" cy="507821"/>
          </a:xfrm>
          <a:prstGeom prst="donut">
            <a:avLst>
              <a:gd name="adj" fmla="val 773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23" name="Donut 22"/>
          <p:cNvSpPr/>
          <p:nvPr/>
        </p:nvSpPr>
        <p:spPr>
          <a:xfrm rot="4134971">
            <a:off x="465165" y="3217200"/>
            <a:ext cx="2153642" cy="514904"/>
          </a:xfrm>
          <a:prstGeom prst="donut">
            <a:avLst>
              <a:gd name="adj" fmla="val 773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2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 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Book.potx</Template>
  <TotalTime>0</TotalTime>
  <Words>1219</Words>
  <Application>Microsoft Office PowerPoint</Application>
  <PresentationFormat>On-screen Show (4:3)</PresentationFormat>
  <Paragraphs>243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Pitch Book</vt:lpstr>
      <vt:lpstr>Equation</vt:lpstr>
      <vt:lpstr>Optimized Solenoid Based Capture Mechanism for a Muon Collider/Neutrino Factory Target System</vt:lpstr>
      <vt:lpstr>INTRODUCTION &amp; LAYOUT</vt:lpstr>
      <vt:lpstr>Muon Collider/Neutrino FACTORY LAYOUT</vt:lpstr>
      <vt:lpstr>Target System Current Baseline Design</vt:lpstr>
      <vt:lpstr>Tapered Target Solenoid optimization </vt:lpstr>
      <vt:lpstr>MARS Simulations &amp; Transmission</vt:lpstr>
      <vt:lpstr>Longitudinal Phase Space Distributions (Short versus long taper)</vt:lpstr>
      <vt:lpstr>Phase Space Distributions (Short versus long taper)</vt:lpstr>
      <vt:lpstr>Phase Space Distributions (Short versus long taper)</vt:lpstr>
      <vt:lpstr>Phase Space - Short versus long taper</vt:lpstr>
      <vt:lpstr>Performance dependence on Time of Flight (RF Phase)</vt:lpstr>
      <vt:lpstr>Front End Performance </vt:lpstr>
      <vt:lpstr>Front End Performance </vt:lpstr>
      <vt:lpstr>Muon yield versus end field &amp; Bunch Length  </vt:lpstr>
      <vt:lpstr>New Short Target capture realistic magnet (Weggel)</vt:lpstr>
      <vt:lpstr>New Short Target capture magnet (Weggel)</vt:lpstr>
      <vt:lpstr>New Decay channel realistic magnet (Weggel)</vt:lpstr>
      <vt:lpstr>Realistic Coil based decay channel solenoid stop band study</vt:lpstr>
      <vt:lpstr>Conclusion &amp;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2010-04-19T20:44:32Z</dcterms:created>
  <dcterms:modified xsi:type="dcterms:W3CDTF">2013-07-25T16:25:44Z</dcterms:modified>
</cp:coreProperties>
</file>