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23" r:id="rId2"/>
    <p:sldId id="345" r:id="rId3"/>
    <p:sldId id="359" r:id="rId4"/>
    <p:sldId id="361" r:id="rId5"/>
    <p:sldId id="369" r:id="rId6"/>
    <p:sldId id="371" r:id="rId7"/>
    <p:sldId id="378" r:id="rId8"/>
    <p:sldId id="348" r:id="rId9"/>
    <p:sldId id="349" r:id="rId10"/>
    <p:sldId id="379" r:id="rId11"/>
    <p:sldId id="375" r:id="rId12"/>
    <p:sldId id="350" r:id="rId13"/>
    <p:sldId id="362" r:id="rId14"/>
    <p:sldId id="363" r:id="rId15"/>
    <p:sldId id="364" r:id="rId16"/>
    <p:sldId id="365" r:id="rId17"/>
    <p:sldId id="367" r:id="rId18"/>
    <p:sldId id="377" r:id="rId19"/>
    <p:sldId id="347" r:id="rId20"/>
    <p:sldId id="356" r:id="rId21"/>
    <p:sldId id="373" r:id="rId22"/>
    <p:sldId id="374" r:id="rId23"/>
    <p:sldId id="354" r:id="rId24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4176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DFF"/>
    <a:srgbClr val="FF2225"/>
    <a:srgbClr val="2900BF"/>
    <a:srgbClr val="00FF00"/>
    <a:srgbClr val="FFFFFF"/>
    <a:srgbClr val="FF00FF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26467" autoAdjust="0"/>
    <p:restoredTop sz="99216" autoAdjust="0"/>
  </p:normalViewPr>
  <p:slideViewPr>
    <p:cSldViewPr snapToObjects="1">
      <p:cViewPr varScale="1">
        <p:scale>
          <a:sx n="82" d="100"/>
          <a:sy n="82" d="100"/>
        </p:scale>
        <p:origin x="355" y="77"/>
      </p:cViewPr>
      <p:guideLst>
        <p:guide orient="horz" pos="4176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6/26/2014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05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6/26/2014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939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57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hisham/Documents/BNL_LOGO/Rev_Logo_Big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add author information</a:t>
            </a:r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r>
              <a:rPr lang="en-US" dirty="0"/>
              <a:t>6/26/14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pic>
        <p:nvPicPr>
          <p:cNvPr id="11" name="Rev_Logo_Big.jpg" descr="/Users/hisham/Documents/BNL_LOGO/Rev_Logo_Big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310467"/>
            <a:ext cx="1447800" cy="497517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876800"/>
            <a:ext cx="1189038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r>
              <a:rPr lang="en-US" dirty="0"/>
              <a:t>6/26/14</a:t>
            </a:r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r>
              <a:rPr lang="en-US" dirty="0"/>
              <a:t>6/26/14</a:t>
            </a:r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r>
              <a:rPr lang="en-US" dirty="0"/>
              <a:t>6/26/14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r>
              <a:rPr lang="en-US" dirty="0"/>
              <a:t>6/26/14</a:t>
            </a:r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r>
              <a:rPr lang="en-US" dirty="0"/>
              <a:t>6/26/14</a:t>
            </a:r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r>
              <a:rPr lang="en-US" dirty="0"/>
              <a:t>6/26/14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r>
              <a:rPr lang="en-US" dirty="0"/>
              <a:t>6/26/14</a:t>
            </a:r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dirty="0">
                <a:solidFill>
                  <a:schemeClr val="tx1">
                    <a:tint val="65000"/>
                  </a:schemeClr>
                </a:solidFill>
              </a:rPr>
              <a:t>6/26/14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1682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 algn="r"/>
            <a:r>
              <a:rPr lang="en-US" sz="1100" dirty="0"/>
              <a:t>6/26/14</a:t>
            </a:r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r>
              <a:rPr lang="en-US" dirty="0"/>
              <a:t>6/26/14</a:t>
            </a:r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0668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r>
              <a:rPr lang="en-US" dirty="0"/>
              <a:t>6/26/14</a:t>
            </a: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19800"/>
            <a:ext cx="670719" cy="76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r>
              <a:rPr lang="en-US" dirty="0"/>
              <a:t>6/26/14</a:t>
            </a: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25502"/>
            <a:ext cx="762000" cy="86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r>
              <a:rPr lang="en-US" dirty="0"/>
              <a:t>6/26/14</a:t>
            </a:r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pic>
        <p:nvPicPr>
          <p:cNvPr id="13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25502"/>
            <a:ext cx="762000" cy="86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r>
              <a:rPr lang="en-US" dirty="0"/>
              <a:t>6/26/14</a:t>
            </a:r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r>
              <a:rPr lang="en-US" dirty="0"/>
              <a:t>6/26/14</a:t>
            </a:r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r>
              <a:rPr lang="en-US" dirty="0"/>
              <a:t>6/26/14</a:t>
            </a:r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file://localhost/Users/hisham/Documents/BNL_LOGO/Rev_Logo_Big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 rot="16200000">
            <a:off x="4000501" y="-3695699"/>
            <a:ext cx="609598" cy="8305800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 rot="16200000">
            <a:off x="4381501" y="-3390900"/>
            <a:ext cx="609599" cy="76962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7696200" cy="48006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914400" y="6570609"/>
            <a:ext cx="1371600" cy="228600"/>
          </a:xfrm>
          <a:prstGeom prst="rect">
            <a:avLst/>
          </a:prstGeom>
        </p:spPr>
        <p:txBody>
          <a:bodyPr vert="horz"/>
          <a:lstStyle>
            <a:lvl1pPr algn="ctr">
              <a:defRPr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r>
              <a:rPr lang="en-US" sz="1000" dirty="0">
                <a:solidFill>
                  <a:schemeClr val="tx1">
                    <a:tint val="65000"/>
                  </a:schemeClr>
                </a:solidFill>
              </a:rPr>
              <a:t>6/26/14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8150791" y="76200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/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pic>
        <p:nvPicPr>
          <p:cNvPr id="5" name="Rev_Logo_Big.jpg" descr="/Users/hisham/Documents/BNL_LOGO/Rev_Logo_Big.jpg"/>
          <p:cNvPicPr>
            <a:picLocks noChangeAspect="1"/>
          </p:cNvPicPr>
          <p:nvPr userDrawn="1"/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9232" y="6013912"/>
            <a:ext cx="1295400" cy="3927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  <p:sldLayoutId id="2147483665" r:id="rId17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10" Type="http://schemas.openxmlformats.org/officeDocument/2006/relationships/image" Target="../media/image45.emf"/><Relationship Id="rId4" Type="http://schemas.openxmlformats.org/officeDocument/2006/relationships/image" Target="../media/image39.emf"/><Relationship Id="rId9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jp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4.emf"/><Relationship Id="rId7" Type="http://schemas.openxmlformats.org/officeDocument/2006/relationships/image" Target="../media/image11.emf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610600" cy="1066800"/>
          </a:xfrm>
        </p:spPr>
        <p:txBody>
          <a:bodyPr>
            <a:normAutofit/>
          </a:bodyPr>
          <a:lstStyle>
            <a:extLst/>
          </a:lstStyle>
          <a:p>
            <a:pPr algn="ctr"/>
            <a:r>
              <a:rPr lang="en-US" sz="2400" dirty="0">
                <a:solidFill>
                  <a:srgbClr val="000000"/>
                </a:solidFill>
                <a:latin typeface="Times"/>
                <a:cs typeface="Times"/>
              </a:rPr>
              <a:t>FRONTEND Design &amp; OPTIMIZATION studies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429324" cy="2057400"/>
          </a:xfrm>
          <a:solidFill>
            <a:schemeClr val="bg1">
              <a:alpha val="16000"/>
            </a:schemeClr>
          </a:solidFill>
        </p:spPr>
        <p:txBody>
          <a:bodyPr>
            <a:noAutofit/>
          </a:bodyPr>
          <a:lstStyle>
            <a:extLst/>
          </a:lstStyle>
          <a:p>
            <a:pPr algn="ctr">
              <a:lnSpc>
                <a:spcPct val="110000"/>
              </a:lnSpc>
            </a:pPr>
            <a:endParaRPr lang="en-US" sz="2000" dirty="0" smtClean="0">
              <a:solidFill>
                <a:srgbClr val="000000"/>
              </a:solidFill>
              <a:latin typeface="Times"/>
              <a:cs typeface="Times"/>
            </a:endParaRPr>
          </a:p>
          <a:p>
            <a:pPr algn="ctr"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Times"/>
                <a:cs typeface="Times"/>
              </a:rPr>
              <a:t>HISHAM KAMAL SAYED </a:t>
            </a:r>
          </a:p>
          <a:p>
            <a:pPr algn="ctr">
              <a:lnSpc>
                <a:spcPct val="110000"/>
              </a:lnSpc>
            </a:pPr>
            <a:r>
              <a:rPr lang="en-US" sz="2000" b="0" dirty="0" smtClean="0">
                <a:solidFill>
                  <a:srgbClr val="000000"/>
                </a:solidFill>
                <a:latin typeface="Times"/>
                <a:cs typeface="Times"/>
              </a:rPr>
              <a:t>BROOKHAVEN NATIONAL </a:t>
            </a:r>
            <a:r>
              <a:rPr lang="en-US" sz="2000" b="0" dirty="0" smtClean="0">
                <a:solidFill>
                  <a:srgbClr val="000000"/>
                </a:solidFill>
                <a:latin typeface="Times"/>
                <a:cs typeface="Times"/>
              </a:rPr>
              <a:t>LABORATORY</a:t>
            </a:r>
          </a:p>
          <a:p>
            <a:pPr algn="ctr">
              <a:lnSpc>
                <a:spcPct val="110000"/>
              </a:lnSpc>
            </a:pPr>
            <a:r>
              <a:rPr lang="en-US" sz="2000" b="0" dirty="0" smtClean="0">
                <a:solidFill>
                  <a:srgbClr val="000000"/>
                </a:solidFill>
                <a:latin typeface="Times"/>
                <a:cs typeface="Times"/>
              </a:rPr>
              <a:t>June 26, 2014</a:t>
            </a:r>
            <a:endParaRPr lang="en-US" sz="2000" b="0" dirty="0" smtClean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4876800"/>
            <a:ext cx="731520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Collaboration: 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J. S. Berg 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- </a:t>
            </a: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X. Ding </a:t>
            </a:r>
            <a:r>
              <a:rPr lang="en-US" dirty="0">
                <a:solidFill>
                  <a:srgbClr val="000000"/>
                </a:solidFill>
                <a:latin typeface="Times" panose="02020603060405020304" pitchFamily="18" charset="0"/>
                <a:cs typeface="Times"/>
              </a:rPr>
              <a:t>- </a:t>
            </a:r>
            <a:r>
              <a:rPr lang="en-US" dirty="0" smtClean="0">
                <a:latin typeface="Times" panose="02020603060405020304" pitchFamily="18" charset="0"/>
              </a:rPr>
              <a:t>V.B. </a:t>
            </a:r>
            <a:r>
              <a:rPr lang="en-US" dirty="0">
                <a:latin typeface="Times" panose="02020603060405020304" pitchFamily="18" charset="0"/>
              </a:rPr>
              <a:t>Graves </a:t>
            </a:r>
            <a:r>
              <a:rPr lang="en-US" dirty="0"/>
              <a:t>- 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H.G. </a:t>
            </a: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Kirk - 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K.T. McDonald </a:t>
            </a: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- D. </a:t>
            </a:r>
            <a:r>
              <a:rPr lang="en-US" dirty="0" err="1">
                <a:solidFill>
                  <a:srgbClr val="000000"/>
                </a:solidFill>
                <a:latin typeface="Times"/>
                <a:cs typeface="Times"/>
              </a:rPr>
              <a:t>Neuffer</a:t>
            </a: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        - R</a:t>
            </a: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. B. Palmer 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- </a:t>
            </a: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P. Snopok - D. Stratakis - </a:t>
            </a:r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R.J. </a:t>
            </a:r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Weggel</a:t>
            </a:r>
          </a:p>
        </p:txBody>
      </p:sp>
    </p:spTree>
    <p:extLst>
      <p:ext uri="{BB962C8B-B14F-4D97-AF65-F5344CB8AC3E}">
        <p14:creationId xmlns:p14="http://schemas.microsoft.com/office/powerpoint/2010/main" val="18297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CARBON TARGET GEOMETRY OPTIMIZATION 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dirty="0">
                <a:solidFill>
                  <a:schemeClr val="tx1">
                    <a:tint val="65000"/>
                  </a:schemeClr>
                </a:solidFill>
                <a:latin typeface="Times"/>
                <a:cs typeface="Times"/>
              </a:rPr>
              <a:t>6/26/14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066800"/>
            <a:ext cx="632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Optimal working point for C-target</a:t>
            </a:r>
          </a:p>
          <a:p>
            <a:endParaRPr lang="en-US" dirty="0"/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Proton beam size 1-2 mm 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C–rod Length 80 cm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C–rod radius  </a:t>
            </a:r>
            <a:r>
              <a:rPr lang="en-US" dirty="0" smtClean="0"/>
              <a:t>&lt; 1 </a:t>
            </a:r>
            <a:r>
              <a:rPr lang="en-US" dirty="0"/>
              <a:t>cm</a:t>
            </a:r>
          </a:p>
          <a:p>
            <a:endParaRPr lang="en-US" dirty="0"/>
          </a:p>
          <a:p>
            <a:r>
              <a:rPr lang="en-US" dirty="0"/>
              <a:t>Beam + target angle to solenoid axis 2-3 </a:t>
            </a:r>
            <a:r>
              <a:rPr lang="en-US" dirty="0" smtClean="0"/>
              <a:t>degree (50-75 </a:t>
            </a:r>
            <a:r>
              <a:rPr lang="en-US" dirty="0" err="1" smtClean="0"/>
              <a:t>mrad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758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4114799" y="-3733801"/>
            <a:ext cx="609599" cy="838200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Dependence of transverse emittance &amp; Capture efficiency on Peak </a:t>
            </a:r>
            <a:r>
              <a:rPr lang="en-US" dirty="0" smtClean="0">
                <a:solidFill>
                  <a:schemeClr val="tx1"/>
                </a:solidFill>
              </a:rPr>
              <a:t>Field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834985"/>
            <a:ext cx="5105400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Emittance growth due to betatron oscillation decohenrce:</a:t>
            </a:r>
          </a:p>
          <a:p>
            <a:endParaRPr lang="en-US" sz="1600" dirty="0"/>
          </a:p>
          <a:p>
            <a:pPr marL="285750" indent="-285750">
              <a:buFont typeface="Wingdings" charset="2"/>
              <a:buChar char="Ø"/>
            </a:pPr>
            <a:r>
              <a:rPr lang="en-US" sz="1400" dirty="0"/>
              <a:t>Pions created at the target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1400" dirty="0"/>
              <a:t>Small radial extent (small transverse emittance)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1400" dirty="0"/>
              <a:t>Large spread in energy and axial point of origin 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400" dirty="0"/>
              <a:t>Particles with different energy and different transverse amplitude rotate over the transverse phase space at different oscillation frequencies.</a:t>
            </a:r>
          </a:p>
          <a:p>
            <a:endParaRPr lang="en-US" sz="1400" dirty="0"/>
          </a:p>
          <a:p>
            <a:pPr marL="285750" indent="-285750">
              <a:buFont typeface="Wingdings" charset="2"/>
              <a:buChar char="Ø"/>
            </a:pPr>
            <a:r>
              <a:rPr lang="en-US" sz="1400" dirty="0"/>
              <a:t>Strong solenoid field stabilizes the emittance growth by reduction of axial extend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400" dirty="0"/>
              <a:t>The final projected transverse emittance is smaller for higher fields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57799" y="4485382"/>
            <a:ext cx="3883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/>
              <a:t>MARS Simulation of </a:t>
            </a:r>
            <a:r>
              <a:rPr lang="el-GR" sz="1200"/>
              <a:t>π</a:t>
            </a:r>
            <a:r>
              <a:rPr lang="en-US" sz="1200" baseline="30000" dirty="0"/>
              <a:t>+</a:t>
            </a:r>
            <a:r>
              <a:rPr lang="en-US" sz="1200" dirty="0"/>
              <a:t> &amp; </a:t>
            </a:r>
            <a:r>
              <a:rPr lang="el-GR" sz="1200"/>
              <a:t>μ</a:t>
            </a:r>
            <a:r>
              <a:rPr lang="en-US" sz="1200" baseline="30000" dirty="0"/>
              <a:t>+</a:t>
            </a:r>
            <a:r>
              <a:rPr lang="en-US" sz="1200" dirty="0"/>
              <a:t> production from 8 GeV proton beam on Hg target.</a:t>
            </a:r>
          </a:p>
          <a:p>
            <a:pPr algn="just"/>
            <a:endParaRPr lang="en-US" sz="1200" dirty="0"/>
          </a:p>
          <a:p>
            <a:pPr algn="just"/>
            <a:r>
              <a:rPr lang="en-US" sz="1400" dirty="0"/>
              <a:t>- Emittance calculation from covariance matrix </a:t>
            </a:r>
          </a:p>
          <a:p>
            <a:pPr algn="just"/>
            <a:r>
              <a:rPr lang="en-US" sz="1400" dirty="0"/>
              <a:t>- particle count   at end of the target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5181600" y="990600"/>
            <a:ext cx="1" cy="5410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893" y="4565450"/>
            <a:ext cx="1316507" cy="539950"/>
          </a:xfrm>
          <a:prstGeom prst="rect">
            <a:avLst/>
          </a:prstGeom>
        </p:spPr>
      </p:pic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/>
              <a:t>6/26/14</a:t>
            </a:r>
          </a:p>
        </p:txBody>
      </p:sp>
      <p:pic>
        <p:nvPicPr>
          <p:cNvPr id="8" name="Picture 7" descr="emit_n_vs_Bi-v4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52600"/>
            <a:ext cx="3809999" cy="2667000"/>
          </a:xfrm>
          <a:prstGeom prst="rect">
            <a:avLst/>
          </a:prstGeom>
        </p:spPr>
      </p:pic>
      <p:pic>
        <p:nvPicPr>
          <p:cNvPr id="10" name="Picture 9" descr="betatron_decohernce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7" y="4173588"/>
            <a:ext cx="2438403" cy="192241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858000" y="1600200"/>
            <a:ext cx="0" cy="2133600"/>
          </a:xfrm>
          <a:prstGeom prst="straightConnector1">
            <a:avLst/>
          </a:prstGeom>
          <a:ln w="28575" cmpd="sng">
            <a:solidFill>
              <a:schemeClr val="tx2">
                <a:lumMod val="75000"/>
              </a:schemeClr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38800" y="914400"/>
            <a:ext cx="2743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Limit of operation of solenoids in high radiation area</a:t>
            </a:r>
          </a:p>
        </p:txBody>
      </p:sp>
    </p:spTree>
    <p:extLst>
      <p:ext uri="{BB962C8B-B14F-4D97-AF65-F5344CB8AC3E}">
        <p14:creationId xmlns:p14="http://schemas.microsoft.com/office/powerpoint/2010/main" val="3203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CARBON TARGET GEOMETRY OPTIMIZATION 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dirty="0">
                <a:solidFill>
                  <a:schemeClr val="tx1">
                    <a:tint val="65000"/>
                  </a:schemeClr>
                </a:solidFill>
                <a:latin typeface="Times"/>
                <a:cs typeface="Times"/>
              </a:rPr>
              <a:t>6/26/14</a:t>
            </a:r>
          </a:p>
        </p:txBody>
      </p:sp>
      <p:pic>
        <p:nvPicPr>
          <p:cNvPr id="4" name="Picture 3" descr="bend-vs-mu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93"/>
          <a:stretch/>
        </p:blipFill>
        <p:spPr>
          <a:xfrm>
            <a:off x="3810000" y="2743200"/>
            <a:ext cx="4042224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002268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Optmization of the target end field and decay channel – (no buncher- rotator RF)</a:t>
            </a:r>
          </a:p>
          <a:p>
            <a:r>
              <a:rPr lang="en-US"/>
              <a:t>Points with differing colors have different target geomtry parameters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6248400" y="3429000"/>
            <a:ext cx="0" cy="2057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1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4229101" y="-3390900"/>
            <a:ext cx="609599" cy="7696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MARS Simulations &amp; Transmission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72384" y="5181600"/>
            <a:ext cx="3959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Times"/>
                <a:cs typeface="Times"/>
              </a:rPr>
              <a:t>MARS15 Simulation:</a:t>
            </a:r>
            <a:endParaRPr lang="en-US" sz="1400" dirty="0">
              <a:latin typeface="Times"/>
              <a:cs typeface="Times"/>
            </a:endParaRPr>
          </a:p>
          <a:p>
            <a:r>
              <a:rPr lang="en-US" sz="1400" dirty="0">
                <a:latin typeface="Times"/>
                <a:cs typeface="Times"/>
              </a:rPr>
              <a:t>Counting muons at 50 m with K.E. 80-140 </a:t>
            </a:r>
            <a:r>
              <a:rPr lang="en-US" sz="1400" dirty="0" smtClean="0">
                <a:latin typeface="Times"/>
                <a:cs typeface="Times"/>
              </a:rPr>
              <a:t>MeV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791200" y="1222916"/>
            <a:ext cx="3199259" cy="2815684"/>
            <a:chOff x="2568638" y="3142229"/>
            <a:chExt cx="5054889" cy="4709944"/>
          </a:xfrm>
        </p:grpSpPr>
        <p:sp>
          <p:nvSpPr>
            <p:cNvPr id="16" name="TextBox 15"/>
            <p:cNvSpPr txBox="1"/>
            <p:nvPr/>
          </p:nvSpPr>
          <p:spPr>
            <a:xfrm rot="5400000">
              <a:off x="6449232" y="5621633"/>
              <a:ext cx="1862296" cy="486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"/>
                  <a:cs typeface="Times"/>
                </a:rPr>
                <a:t>r</a:t>
              </a:r>
              <a:r>
                <a:rPr lang="en-US" sz="1400" baseline="-25000" dirty="0" smtClean="0">
                  <a:latin typeface="Times"/>
                  <a:cs typeface="Times"/>
                </a:rPr>
                <a:t>final</a:t>
              </a:r>
              <a:r>
                <a:rPr lang="en-US" sz="1400" dirty="0" smtClean="0">
                  <a:latin typeface="Times"/>
                  <a:cs typeface="Times"/>
                </a:rPr>
                <a:t>=30 cm</a:t>
              </a:r>
              <a:endParaRPr lang="en-US" sz="1400" dirty="0">
                <a:latin typeface="Times"/>
                <a:cs typeface="Times"/>
              </a:endParaRPr>
            </a:p>
          </p:txBody>
        </p:sp>
        <p:pic>
          <p:nvPicPr>
            <p:cNvPr id="18" name="Picture 17" descr="Screen Shot 2012-07-25 at 12.33.09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8638" y="3142229"/>
              <a:ext cx="4617722" cy="4709944"/>
            </a:xfrm>
            <a:prstGeom prst="rect">
              <a:avLst/>
            </a:prstGeom>
          </p:spPr>
        </p:pic>
      </p:grp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>
                <a:latin typeface="Times"/>
                <a:cs typeface="Times"/>
              </a:rPr>
              <a:t>6/26/14</a:t>
            </a:r>
          </a:p>
        </p:txBody>
      </p:sp>
      <p:sp>
        <p:nvSpPr>
          <p:cNvPr id="3" name="Right Brace 2"/>
          <p:cNvSpPr/>
          <p:nvPr/>
        </p:nvSpPr>
        <p:spPr>
          <a:xfrm>
            <a:off x="8531352" y="2438400"/>
            <a:ext cx="155448" cy="45538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Times"/>
              <a:cs typeface="Time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4283949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Muon count at z=50 increases for longer solenoid taper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838200"/>
            <a:ext cx="815340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Muon count within energy cut at end of decay channel</a:t>
            </a:r>
            <a:endParaRPr lang="en-US" dirty="0"/>
          </a:p>
        </p:txBody>
      </p:sp>
      <p:pic>
        <p:nvPicPr>
          <p:cNvPr id="5" name="Picture 4" descr="fig08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43" y="3581400"/>
            <a:ext cx="3918857" cy="27432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90800"/>
            <a:ext cx="1304543" cy="45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1339739"/>
            <a:ext cx="5562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Adiabatic condition:</a:t>
            </a:r>
          </a:p>
          <a:p>
            <a:r>
              <a:rPr lang="en-US" sz="1400" dirty="0"/>
              <a:t>length scale over which the magnetic field changes is large compared to betatron wavelength of the helical trajectory of a particle</a:t>
            </a:r>
          </a:p>
        </p:txBody>
      </p:sp>
    </p:spTree>
    <p:extLst>
      <p:ext uri="{BB962C8B-B14F-4D97-AF65-F5344CB8AC3E}">
        <p14:creationId xmlns:p14="http://schemas.microsoft.com/office/powerpoint/2010/main" val="257742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8"/>
          <a:stretch>
            <a:fillRect/>
          </a:stretch>
        </p:blipFill>
        <p:spPr bwMode="auto">
          <a:xfrm>
            <a:off x="1597072" y="3850353"/>
            <a:ext cx="4956128" cy="125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4124325" y="-3286124"/>
            <a:ext cx="590550" cy="7467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latin typeface="Times"/>
                <a:cs typeface="Times"/>
              </a:rPr>
              <a:t>buncher and Energy phase rotator</a:t>
            </a:r>
            <a:endParaRPr lang="el-GR" sz="32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800100"/>
            <a:ext cx="8839200" cy="1569373"/>
          </a:xfrm>
        </p:spPr>
        <p:txBody>
          <a:bodyPr>
            <a:normAutofit fontScale="85000" lnSpcReduction="20000"/>
          </a:bodyPr>
          <a:lstStyle/>
          <a:p>
            <a:r>
              <a:rPr lang="en-US" sz="1600" kern="1200" dirty="0" smtClean="0">
                <a:latin typeface="Times"/>
                <a:cs typeface="Times"/>
              </a:rPr>
              <a:t>Target: </a:t>
            </a:r>
            <a:r>
              <a:rPr lang="el-GR" sz="1600" kern="1200" dirty="0">
                <a:latin typeface="Times"/>
                <a:cs typeface="Times"/>
              </a:rPr>
              <a:t>π</a:t>
            </a:r>
            <a:r>
              <a:rPr lang="en-US" sz="1600" kern="1200" dirty="0">
                <a:latin typeface="Times"/>
                <a:cs typeface="Times"/>
              </a:rPr>
              <a:t> production</a:t>
            </a:r>
            <a:r>
              <a:rPr lang="en-US" sz="1600" kern="1200" dirty="0" smtClean="0">
                <a:latin typeface="Times"/>
                <a:cs typeface="Times"/>
              </a:rPr>
              <a:t> </a:t>
            </a:r>
          </a:p>
          <a:p>
            <a:pPr eaLnBrk="1" hangingPunct="1"/>
            <a:r>
              <a:rPr lang="en-US" sz="1600" kern="1200" dirty="0" smtClean="0">
                <a:latin typeface="Times"/>
                <a:cs typeface="Times"/>
              </a:rPr>
              <a:t>Drift:  </a:t>
            </a:r>
            <a:r>
              <a:rPr lang="el-GR" sz="1600" kern="1200" dirty="0" smtClean="0">
                <a:latin typeface="Times"/>
                <a:cs typeface="Times"/>
              </a:rPr>
              <a:t>π</a:t>
            </a:r>
            <a:r>
              <a:rPr lang="en-US" sz="1600" kern="1200" dirty="0" smtClean="0">
                <a:latin typeface="Times"/>
                <a:cs typeface="Times"/>
              </a:rPr>
              <a:t>’s decay to </a:t>
            </a:r>
            <a:r>
              <a:rPr lang="el-GR" sz="1600" kern="1200" dirty="0" smtClean="0">
                <a:latin typeface="Times"/>
                <a:cs typeface="Times"/>
              </a:rPr>
              <a:t>μ</a:t>
            </a:r>
            <a:r>
              <a:rPr lang="en-US" sz="1600" kern="1200" dirty="0" smtClean="0">
                <a:latin typeface="Times"/>
                <a:cs typeface="Times"/>
              </a:rPr>
              <a:t>’s     +    creation of time-energy correlations</a:t>
            </a:r>
          </a:p>
          <a:p>
            <a:r>
              <a:rPr lang="en-US" sz="1600" kern="1200" dirty="0">
                <a:latin typeface="Times"/>
                <a:cs typeface="Times"/>
              </a:rPr>
              <a:t>Adiabatic bunch: </a:t>
            </a:r>
          </a:p>
          <a:p>
            <a:r>
              <a:rPr lang="en-US" sz="1600" kern="1200" dirty="0">
                <a:latin typeface="Times"/>
                <a:cs typeface="Times"/>
              </a:rPr>
              <a:t>Converts the initial single short muon bunch with very large energy spread into a train of 12 microbunches with much reduced energy spread</a:t>
            </a:r>
          </a:p>
          <a:p>
            <a:r>
              <a:rPr lang="en-US" sz="1600" kern="1200" dirty="0">
                <a:latin typeface="Times"/>
                <a:cs typeface="Times"/>
              </a:rPr>
              <a:t>Energy phase rotatation</a:t>
            </a:r>
            <a:r>
              <a:rPr lang="en-US" sz="1600" kern="1200" dirty="0" smtClean="0">
                <a:latin typeface="Times"/>
                <a:cs typeface="Times"/>
              </a:rPr>
              <a:t>: Align micro</a:t>
            </a:r>
            <a:r>
              <a:rPr lang="en-US" sz="1600" kern="1200" dirty="0">
                <a:latin typeface="Times"/>
                <a:cs typeface="Times"/>
              </a:rPr>
              <a:t>bunches to </a:t>
            </a:r>
            <a:r>
              <a:rPr lang="en-US" sz="1600" kern="1200" dirty="0" smtClean="0">
                <a:latin typeface="Times"/>
                <a:cs typeface="Times"/>
              </a:rPr>
              <a:t>equal </a:t>
            </a:r>
            <a:r>
              <a:rPr lang="en-US" sz="1600" kern="1200" dirty="0">
                <a:latin typeface="Times"/>
                <a:cs typeface="Times"/>
              </a:rPr>
              <a:t>energies  - </a:t>
            </a:r>
            <a:r>
              <a:rPr lang="en-US" sz="1600" kern="1200" dirty="0" smtClean="0">
                <a:latin typeface="Times"/>
                <a:cs typeface="Times"/>
              </a:rPr>
              <a:t>RF 232 </a:t>
            </a:r>
            <a:r>
              <a:rPr lang="en-US" sz="1600" kern="1200" dirty="0">
                <a:latin typeface="Times"/>
                <a:cs typeface="Times"/>
              </a:rPr>
              <a:t>to 201 </a:t>
            </a:r>
            <a:r>
              <a:rPr lang="en-US" sz="1600" kern="1200" dirty="0" smtClean="0">
                <a:latin typeface="Times"/>
                <a:cs typeface="Times"/>
              </a:rPr>
              <a:t>MHz - 12 MV</a:t>
            </a:r>
            <a:r>
              <a:rPr lang="en-US" sz="1600" kern="1200" dirty="0">
                <a:latin typeface="Times"/>
                <a:cs typeface="Times"/>
              </a:rPr>
              <a:t>/m </a:t>
            </a:r>
          </a:p>
          <a:p>
            <a:pPr eaLnBrk="1" hangingPunct="1"/>
            <a:r>
              <a:rPr lang="en-US" sz="1600" kern="1200" dirty="0" smtClean="0">
                <a:latin typeface="Times"/>
                <a:cs typeface="Times"/>
              </a:rPr>
              <a:t>Transverse ionization cooling:  RF 201.25 MHz</a:t>
            </a:r>
            <a:endParaRPr lang="el-GR" sz="1600" kern="1200" dirty="0">
              <a:latin typeface="Times"/>
              <a:cs typeface="Times"/>
            </a:endParaRPr>
          </a:p>
        </p:txBody>
      </p:sp>
      <p:pic>
        <p:nvPicPr>
          <p:cNvPr id="2" name="Picture 1" descr="fig0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t="38734" r="7734" b="42747"/>
          <a:stretch/>
        </p:blipFill>
        <p:spPr>
          <a:xfrm>
            <a:off x="914400" y="2274063"/>
            <a:ext cx="6629400" cy="1916937"/>
          </a:xfrm>
          <a:prstGeom prst="rect">
            <a:avLst/>
          </a:prstGeom>
        </p:spPr>
      </p:pic>
      <p:pic>
        <p:nvPicPr>
          <p:cNvPr id="4" name="Picture 3" descr="z20tE02ltaper04mv06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59"/>
          <a:stretch/>
        </p:blipFill>
        <p:spPr>
          <a:xfrm>
            <a:off x="228600" y="5173721"/>
            <a:ext cx="2819400" cy="16842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5" name="Picture 4" descr="z80tE02ltaper04mv06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/>
          <a:stretch/>
        </p:blipFill>
        <p:spPr>
          <a:xfrm>
            <a:off x="3200400" y="5172886"/>
            <a:ext cx="2819400" cy="16851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6" name="Picture 5" descr="hist_Et_ltaper_04_bunched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4"/>
          <a:stretch/>
        </p:blipFill>
        <p:spPr>
          <a:xfrm>
            <a:off x="6200622" y="5071533"/>
            <a:ext cx="2943378" cy="17864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dirty="0">
                <a:solidFill>
                  <a:schemeClr val="tx1">
                    <a:tint val="65000"/>
                  </a:schemeClr>
                </a:solidFill>
              </a:rPr>
              <a:t>6/26/14</a:t>
            </a:r>
          </a:p>
        </p:txBody>
      </p:sp>
    </p:spTree>
    <p:extLst>
      <p:ext uri="{BB962C8B-B14F-4D97-AF65-F5344CB8AC3E}">
        <p14:creationId xmlns:p14="http://schemas.microsoft.com/office/powerpoint/2010/main" val="319380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4000501" y="-3695702"/>
            <a:ext cx="609599" cy="830580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Times"/>
                <a:cs typeface="Times"/>
              </a:rPr>
              <a:t>Longitudinal Phase Space Distributions (Short versus long taper)</a:t>
            </a:r>
            <a:endParaRPr lang="en-US" sz="2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>
                <a:latin typeface="Times"/>
                <a:cs typeface="Times"/>
              </a:rPr>
              <a:t>6/26/14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4800" y="2530021"/>
            <a:ext cx="32766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Long adiabatic taper 40 m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000" y="4888468"/>
            <a:ext cx="32766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"/>
                <a:cs typeface="Times"/>
              </a:rPr>
              <a:t>Short taper 4 m</a:t>
            </a:r>
            <a:endParaRPr lang="en-US" dirty="0">
              <a:latin typeface="Times"/>
              <a:cs typeface="Times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810000" y="2971800"/>
            <a:ext cx="1219200" cy="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52400" y="4419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z=20 m 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4572000" y="4355068"/>
            <a:ext cx="230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End of Decay z=80 m</a:t>
            </a:r>
            <a:endParaRPr lang="en-US" dirty="0"/>
          </a:p>
        </p:txBody>
      </p:sp>
      <p:pic>
        <p:nvPicPr>
          <p:cNvPr id="8" name="Picture 7" descr="z20tE02ltaper04mv06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9" b="4034"/>
          <a:stretch/>
        </p:blipFill>
        <p:spPr>
          <a:xfrm>
            <a:off x="76200" y="5487494"/>
            <a:ext cx="2286000" cy="12858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9" name="Picture 8" descr="z40tE02ltaper04mv06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7" b="3373"/>
          <a:stretch/>
        </p:blipFill>
        <p:spPr>
          <a:xfrm>
            <a:off x="2438400" y="5499161"/>
            <a:ext cx="2209800" cy="12634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0" name="Picture 9" descr="z80tE02ltaper04mv06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7" b="3373"/>
          <a:stretch/>
        </p:blipFill>
        <p:spPr>
          <a:xfrm>
            <a:off x="4724400" y="5499161"/>
            <a:ext cx="2189403" cy="12467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1" name="Picture 10" descr="z20tE02ltaper40mv06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3042"/>
          <a:stretch/>
        </p:blipFill>
        <p:spPr>
          <a:xfrm>
            <a:off x="152400" y="3135868"/>
            <a:ext cx="2176441" cy="12544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2" name="Picture 11" descr="z40tE02ltaper40mv06.eps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7" b="4034"/>
          <a:stretch/>
        </p:blipFill>
        <p:spPr>
          <a:xfrm>
            <a:off x="2438400" y="3135868"/>
            <a:ext cx="2133600" cy="12050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3" name="Picture 12" descr="z80tE02ltaper40mv06.eps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7" b="3373"/>
          <a:stretch/>
        </p:blipFill>
        <p:spPr>
          <a:xfrm>
            <a:off x="4648200" y="3135868"/>
            <a:ext cx="2133600" cy="12199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19" name="Picture 18" descr="fig13b.pdf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79" r="3804" b="4404"/>
          <a:stretch/>
        </p:blipFill>
        <p:spPr>
          <a:xfrm>
            <a:off x="6934200" y="5499161"/>
            <a:ext cx="2197312" cy="12826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pic>
        <p:nvPicPr>
          <p:cNvPr id="20" name="Picture 19" descr="fig13d.pdf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3" r="3839" b="3427"/>
          <a:stretch/>
        </p:blipFill>
        <p:spPr>
          <a:xfrm>
            <a:off x="6858000" y="3069733"/>
            <a:ext cx="2160107" cy="12853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34" name="TextBox 33"/>
          <p:cNvSpPr txBox="1"/>
          <p:nvPr/>
        </p:nvSpPr>
        <p:spPr>
          <a:xfrm>
            <a:off x="6781800" y="4419600"/>
            <a:ext cx="2306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buncher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52398" y="838200"/>
            <a:ext cx="8763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Temporal difference between the arrival time at a position z of a particle with a nonzero transverse amplitude and that of a particle with zero transverse amplitude</a:t>
            </a:r>
          </a:p>
        </p:txBody>
      </p:sp>
      <p:pic>
        <p:nvPicPr>
          <p:cNvPr id="36" name="Picture 35" descr="latex-image-1.pdf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753" y="1828800"/>
            <a:ext cx="2156471" cy="47981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155093" y="4876800"/>
            <a:ext cx="39889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Shorter bunch length </a:t>
            </a:r>
          </a:p>
          <a:p>
            <a:r>
              <a:rPr lang="en-US" sz="1400" dirty="0"/>
              <a:t>Higher longitudinal phase space density</a:t>
            </a:r>
          </a:p>
        </p:txBody>
      </p:sp>
    </p:spTree>
    <p:extLst>
      <p:ext uri="{BB962C8B-B14F-4D97-AF65-F5344CB8AC3E}">
        <p14:creationId xmlns:p14="http://schemas.microsoft.com/office/powerpoint/2010/main" val="2210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Dependence of time spread &amp; transverse emittance on taper length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/>
              <a:t>6/26/14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5800" y="5842337"/>
            <a:ext cx="457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Projected transverse emittance did not change dramatically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Longitudnal emittance decreases more dramatically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6183868"/>
            <a:ext cx="3813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Time Spread increase by 90%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876800" y="2373868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Implication on projected emittance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8600" y="2450068"/>
            <a:ext cx="403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Time spread dependence on taper length</a:t>
            </a:r>
            <a:endParaRPr lang="en-US" dirty="0"/>
          </a:p>
        </p:txBody>
      </p:sp>
      <p:pic>
        <p:nvPicPr>
          <p:cNvPr id="11" name="Picture 10" descr="fig1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9" r="3333"/>
          <a:stretch/>
        </p:blipFill>
        <p:spPr>
          <a:xfrm>
            <a:off x="152400" y="3150111"/>
            <a:ext cx="3965904" cy="2793489"/>
          </a:xfrm>
          <a:prstGeom prst="rect">
            <a:avLst/>
          </a:prstGeom>
        </p:spPr>
      </p:pic>
      <p:pic>
        <p:nvPicPr>
          <p:cNvPr id="12" name="Picture 11" descr="fig1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r="2866"/>
          <a:stretch/>
        </p:blipFill>
        <p:spPr>
          <a:xfrm>
            <a:off x="4572001" y="2842840"/>
            <a:ext cx="4190999" cy="294836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419600" y="2395201"/>
            <a:ext cx="0" cy="42341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46404" y="1034534"/>
            <a:ext cx="8416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Muon</a:t>
            </a:r>
            <a:r>
              <a:rPr lang="en-US" dirty="0"/>
              <a:t> beam emittance calculation was done at the end of the decay channel at </a:t>
            </a:r>
            <a:r>
              <a:rPr lang="en-US" dirty="0" smtClean="0"/>
              <a:t>z = </a:t>
            </a:r>
            <a:r>
              <a:rPr lang="en-US" dirty="0"/>
              <a:t>70 m </a:t>
            </a:r>
          </a:p>
          <a:p>
            <a:r>
              <a:rPr lang="en-US" dirty="0"/>
              <a:t>Initial proton bunch has pancake </a:t>
            </a:r>
            <a:r>
              <a:rPr lang="en-US" dirty="0" smtClean="0"/>
              <a:t>temporal </a:t>
            </a:r>
            <a:r>
              <a:rPr lang="en-US" dirty="0"/>
              <a:t>distribution </a:t>
            </a:r>
            <a:r>
              <a:rPr lang="el-GR" dirty="0"/>
              <a:t>σ</a:t>
            </a:r>
            <a:r>
              <a:rPr lang="en-US" baseline="-25000" dirty="0" smtClean="0"/>
              <a:t>t </a:t>
            </a:r>
            <a:r>
              <a:rPr lang="en-US" dirty="0" smtClean="0"/>
              <a:t>= 0 </a:t>
            </a:r>
            <a:r>
              <a:rPr lang="en-US" dirty="0"/>
              <a:t>ns for this </a:t>
            </a:r>
            <a:r>
              <a:rPr lang="en-US" dirty="0" smtClean="0"/>
              <a:t>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7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Numerical Nonlinear Global Optimization </a:t>
            </a:r>
            <a:r>
              <a:rPr lang="en-US" b="1" dirty="0" smtClean="0">
                <a:solidFill>
                  <a:srgbClr val="000000"/>
                </a:solidFill>
              </a:rPr>
              <a:t>algorithms on NERSC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244" y="838200"/>
            <a:ext cx="53521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Ø"/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</a:rPr>
              <a:t>Expensive objective evaluations on CRAY</a:t>
            </a: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</a:rPr>
              <a:t>: (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</a:rPr>
              <a:t>In collaboration with LBNL)</a:t>
            </a:r>
          </a:p>
          <a:p>
            <a:pPr marL="742950" lvl="1" indent="-285750" algn="just">
              <a:buFont typeface="Wingdings" charset="2"/>
              <a:buChar char="Ø"/>
            </a:pPr>
            <a:r>
              <a:rPr lang="en-US" sz="1200" dirty="0"/>
              <a:t>High performance parallel </a:t>
            </a:r>
            <a:r>
              <a:rPr lang="en-US" sz="1200" dirty="0" smtClean="0"/>
              <a:t>environment: N cores &gt; 1000</a:t>
            </a:r>
            <a:endParaRPr lang="en-US" sz="1200" dirty="0"/>
          </a:p>
          <a:p>
            <a:pPr marL="1200150" lvl="2" indent="-285750" algn="just">
              <a:buFont typeface="Wingdings" charset="2"/>
              <a:buChar char="Ø"/>
            </a:pPr>
            <a:r>
              <a:rPr lang="en-US" sz="1200" dirty="0"/>
              <a:t>Run parallel evaluations of the objective functions ( Parallel Evolutionary algorithms) </a:t>
            </a:r>
          </a:p>
          <a:p>
            <a:pPr marL="1200150" lvl="2" indent="-285750" algn="just">
              <a:buFont typeface="Wingdings" charset="2"/>
              <a:buChar char="Ø"/>
            </a:pPr>
            <a:r>
              <a:rPr lang="en-US" sz="1200" dirty="0"/>
              <a:t>Each evaluation of the objective run in parallel to limit the cost of every evaluation (parallel Icool – G4BL , MARS .. etc.)</a:t>
            </a:r>
            <a:r>
              <a:rPr lang="en-US" sz="1200" dirty="0" smtClean="0"/>
              <a:t>.</a:t>
            </a:r>
            <a:endParaRPr lang="en-US" sz="1200" dirty="0"/>
          </a:p>
          <a:p>
            <a:pPr marL="285750" indent="-285750" algn="just">
              <a:buFont typeface="Wingdings" charset="2"/>
              <a:buChar char="Ø"/>
            </a:pP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</a:rPr>
              <a:t>Implemented algorithm: </a:t>
            </a:r>
          </a:p>
          <a:p>
            <a:pPr marL="742950" lvl="1" indent="-285750" algn="just">
              <a:buFont typeface="Wingdings" charset="2"/>
              <a:buChar char="Ø"/>
            </a:pPr>
            <a:r>
              <a:rPr lang="en-US" sz="1200" b="1" dirty="0"/>
              <a:t>Parallel Differential Evolutionary Algorithms</a:t>
            </a:r>
            <a:endParaRPr lang="en-US" sz="1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/>
              <a:t>6/26/14</a:t>
            </a:r>
          </a:p>
        </p:txBody>
      </p:sp>
      <p:sp>
        <p:nvSpPr>
          <p:cNvPr id="9" name="Rectangle 8"/>
          <p:cNvSpPr/>
          <p:nvPr/>
        </p:nvSpPr>
        <p:spPr>
          <a:xfrm>
            <a:off x="210444" y="3258741"/>
            <a:ext cx="4209156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Muon Front End Global Optimization 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400" dirty="0" smtClean="0"/>
              <a:t>Multivariable optimization of the Muon Accelerator Front End: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1400" dirty="0"/>
              <a:t>Optimal taper length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1400" dirty="0"/>
              <a:t>Optimizing the broad band match to the 4D ionization cooling channel</a:t>
            </a:r>
          </a:p>
        </p:txBody>
      </p:sp>
      <p:pic>
        <p:nvPicPr>
          <p:cNvPr id="10" name="Picture 9" descr="ptot_dist_endrotato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77529"/>
            <a:ext cx="3434101" cy="2403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11" name="TextBox 10"/>
          <p:cNvSpPr txBox="1"/>
          <p:nvPr/>
        </p:nvSpPr>
        <p:spPr>
          <a:xfrm>
            <a:off x="5927613" y="762000"/>
            <a:ext cx="29115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Momentum distribution of "useful muons” at end of phase rotator</a:t>
            </a:r>
            <a:endParaRPr lang="en-US" sz="11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077200" y="4114800"/>
            <a:ext cx="5219" cy="1219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6200000">
            <a:off x="7622232" y="4341168"/>
            <a:ext cx="1828800" cy="461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6600"/>
                </a:solidFill>
              </a:rPr>
              <a:t>24% more than previuos baseline performance</a:t>
            </a:r>
            <a:endParaRPr lang="en-US" sz="1200" dirty="0">
              <a:solidFill>
                <a:srgbClr val="FF66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2951" y="4876800"/>
            <a:ext cx="4122849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End Field Limitations:</a:t>
            </a:r>
          </a:p>
          <a:p>
            <a:r>
              <a:rPr lang="en-US" sz="1600" dirty="0"/>
              <a:t>- Operation of RF cavities in magnetic fields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10000" t="26133" r="2492" b="27042"/>
          <a:stretch/>
        </p:blipFill>
        <p:spPr>
          <a:xfrm>
            <a:off x="223476" y="2551140"/>
            <a:ext cx="1381847" cy="496860"/>
          </a:xfrm>
          <a:prstGeom prst="rect">
            <a:avLst/>
          </a:prstGeom>
        </p:spPr>
      </p:pic>
      <p:pic>
        <p:nvPicPr>
          <p:cNvPr id="15" name="Picture 14" descr="n1-vs-bend-FE-325MHz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429000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4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Front end performance at different end fields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/>
              <a:t>6/26/14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10000" t="26133" r="2492" b="27042"/>
          <a:stretch/>
        </p:blipFill>
        <p:spPr>
          <a:xfrm>
            <a:off x="6629400" y="6130417"/>
            <a:ext cx="1381847" cy="496860"/>
          </a:xfrm>
          <a:prstGeom prst="rect">
            <a:avLst/>
          </a:prstGeom>
        </p:spPr>
      </p:pic>
      <p:pic>
        <p:nvPicPr>
          <p:cNvPr id="6" name="Picture 5" descr="n1-vs-z-FE-325MHz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14600"/>
            <a:ext cx="5442857" cy="381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9906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Performance of the Front end without the chicane</a:t>
            </a:r>
          </a:p>
          <a:p>
            <a:r>
              <a:rPr lang="en-US"/>
              <a:t>End fields higher than 4 T do not show any improved performance</a:t>
            </a:r>
          </a:p>
        </p:txBody>
      </p:sp>
    </p:spTree>
    <p:extLst>
      <p:ext uri="{BB962C8B-B14F-4D97-AF65-F5344CB8AC3E}">
        <p14:creationId xmlns:p14="http://schemas.microsoft.com/office/powerpoint/2010/main" val="19672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Chicane 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dirty="0">
                <a:solidFill>
                  <a:schemeClr val="tx1">
                    <a:tint val="65000"/>
                  </a:schemeClr>
                </a:solidFill>
                <a:latin typeface="Times"/>
                <a:cs typeface="Times"/>
              </a:rPr>
              <a:t>6/26/14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990600"/>
            <a:ext cx="8988990" cy="3886200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sz="1400" dirty="0"/>
              <a:t>Short taper (6 m ) integrated with the new chicane from Pavel's G4BL lattice (same parameters as in ICOOL)</a:t>
            </a:r>
          </a:p>
          <a:p>
            <a:pPr marL="171450" indent="-171450">
              <a:buFontTx/>
              <a:buChar char="-"/>
            </a:pPr>
            <a:r>
              <a:rPr lang="en-US" sz="1400" dirty="0"/>
              <a:t>Started optimizing the chicane parameters   (initial values - D. </a:t>
            </a:r>
            <a:r>
              <a:rPr lang="en-US" sz="1400" dirty="0" err="1"/>
              <a:t>Neuffer's</a:t>
            </a:r>
            <a:r>
              <a:rPr lang="en-US" sz="1400" dirty="0"/>
              <a:t> </a:t>
            </a:r>
            <a:r>
              <a:rPr lang="en-US" sz="1400" dirty="0" err="1"/>
              <a:t>icool</a:t>
            </a:r>
            <a:r>
              <a:rPr lang="en-US" sz="1400" dirty="0"/>
              <a:t> lattice)</a:t>
            </a:r>
          </a:p>
          <a:p>
            <a:pPr marL="1314450" lvl="2" indent="-171450">
              <a:buFontTx/>
              <a:buChar char="-"/>
            </a:pPr>
            <a:r>
              <a:rPr lang="en-US" sz="1400" dirty="0"/>
              <a:t>Chicane half length L (initial value L = 6.0)</a:t>
            </a:r>
          </a:p>
          <a:p>
            <a:pPr marL="1314450" lvl="2" indent="-171450">
              <a:buFontTx/>
              <a:buChar char="-"/>
            </a:pPr>
            <a:r>
              <a:rPr lang="en-US" sz="1400" dirty="0"/>
              <a:t>Chicane radius of curvature h (initial value = 0.05818 1/m</a:t>
            </a:r>
            <a:r>
              <a:rPr lang="en-US" sz="1400" dirty="0" smtClean="0"/>
              <a:t>) </a:t>
            </a:r>
            <a:r>
              <a:rPr lang="en-US" sz="1400" dirty="0" smtClean="0">
                <a:sym typeface="Symbol" panose="05050102010706020507" pitchFamily="18" charset="2"/>
              </a:rPr>
              <a:t> Bend angle = 351 </a:t>
            </a:r>
            <a:r>
              <a:rPr lang="en-US" sz="1400" dirty="0" err="1" smtClean="0">
                <a:sym typeface="Symbol" panose="05050102010706020507" pitchFamily="18" charset="2"/>
              </a:rPr>
              <a:t>mrad</a:t>
            </a:r>
            <a:endParaRPr lang="en-US" sz="1400" dirty="0"/>
          </a:p>
          <a:p>
            <a:pPr marL="1314450" lvl="2" indent="-171450">
              <a:buFontTx/>
              <a:buChar char="-"/>
            </a:pPr>
            <a:r>
              <a:rPr lang="en-US" sz="1400" dirty="0"/>
              <a:t>Be absorber length (initial value = 100.0 mm)</a:t>
            </a:r>
          </a:p>
          <a:p>
            <a:pPr marL="1314450" lvl="2" indent="-171450">
              <a:buFontTx/>
              <a:buChar char="-"/>
            </a:pPr>
            <a:r>
              <a:rPr lang="en-US" sz="1400" dirty="0"/>
              <a:t>On-axis field is a free parameter – optimization will be carried for </a:t>
            </a:r>
            <a:r>
              <a:rPr lang="en-US" sz="1400" dirty="0" smtClean="0"/>
              <a:t>B = 2.0, 2.5, 3.0 </a:t>
            </a:r>
            <a:r>
              <a:rPr lang="en-US" sz="1400" dirty="0"/>
              <a:t>T</a:t>
            </a:r>
          </a:p>
          <a:p>
            <a:pPr marL="1314450" lvl="2" indent="-171450">
              <a:buFontTx/>
              <a:buChar char="-"/>
            </a:pPr>
            <a:r>
              <a:rPr lang="en-US" sz="1400" dirty="0"/>
              <a:t>Chicane aperture 40 cm  (might be a free parameter as well)</a:t>
            </a:r>
          </a:p>
          <a:p>
            <a:pPr marL="171450" indent="-171450">
              <a:buFontTx/>
              <a:buChar char="-"/>
            </a:pPr>
            <a:r>
              <a:rPr lang="en-US" sz="1400" dirty="0"/>
              <a:t>Objectives    </a:t>
            </a:r>
            <a:r>
              <a:rPr lang="en-US" sz="1400" dirty="0">
                <a:sym typeface="Wingdings"/>
              </a:rPr>
              <a:t> minimize total KE of transmitted protons  </a:t>
            </a:r>
            <a:r>
              <a:rPr lang="el-GR" sz="2000" dirty="0">
                <a:sym typeface="Wingdings"/>
              </a:rPr>
              <a:t>Σ</a:t>
            </a:r>
            <a:r>
              <a:rPr lang="en-US" sz="2000" dirty="0">
                <a:sym typeface="Wingdings"/>
              </a:rPr>
              <a:t> </a:t>
            </a:r>
            <a:r>
              <a:rPr lang="en-US" sz="1600" dirty="0" err="1">
                <a:sym typeface="Wingdings"/>
              </a:rPr>
              <a:t>KE</a:t>
            </a:r>
            <a:r>
              <a:rPr lang="en-US" sz="2000" baseline="-25000" dirty="0" err="1">
                <a:sym typeface="Wingdings"/>
              </a:rPr>
              <a:t>protons</a:t>
            </a:r>
            <a:endParaRPr lang="en-US" sz="1400" baseline="-25000" dirty="0">
              <a:sym typeface="Wingdings"/>
            </a:endParaRPr>
          </a:p>
          <a:p>
            <a:pPr lvl="2"/>
            <a:r>
              <a:rPr lang="en-US" sz="1400" dirty="0">
                <a:sym typeface="Wingdings"/>
              </a:rPr>
              <a:t>          </a:t>
            </a:r>
            <a:r>
              <a:rPr lang="en-US" sz="1400" dirty="0" smtClean="0">
                <a:sym typeface="Wingdings"/>
              </a:rPr>
              <a:t>Maximize </a:t>
            </a:r>
            <a:r>
              <a:rPr lang="en-US" sz="1400" dirty="0">
                <a:sym typeface="Wingdings"/>
              </a:rPr>
              <a:t>number of transmitted muons  </a:t>
            </a:r>
            <a:r>
              <a:rPr lang="en-US" sz="2000" baseline="-25000" dirty="0">
                <a:sym typeface="Wingdings"/>
              </a:rPr>
              <a:t> </a:t>
            </a:r>
            <a:r>
              <a:rPr lang="el-GR" sz="2400" dirty="0"/>
              <a:t>Σ π+μ+κ</a:t>
            </a:r>
            <a:r>
              <a:rPr lang="en-US" dirty="0"/>
              <a:t>     within 0 </a:t>
            </a:r>
            <a:r>
              <a:rPr lang="en-US" dirty="0" smtClean="0"/>
              <a:t>&lt;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z</a:t>
            </a:r>
            <a:r>
              <a:rPr lang="en-US" dirty="0" smtClean="0"/>
              <a:t> </a:t>
            </a:r>
            <a:r>
              <a:rPr lang="en-US" dirty="0"/>
              <a:t>&lt; 450 MeV/c  (to compensate for the Be absorber effect)    &amp;  0 &lt; </a:t>
            </a:r>
            <a:r>
              <a:rPr lang="en-US" dirty="0" err="1"/>
              <a:t>p</a:t>
            </a:r>
            <a:r>
              <a:rPr lang="en-US" baseline="-25000" dirty="0" err="1"/>
              <a:t>t</a:t>
            </a:r>
            <a:r>
              <a:rPr lang="en-US" dirty="0"/>
              <a:t> &lt; 150 MeV/c </a:t>
            </a:r>
          </a:p>
          <a:p>
            <a:pPr lvl="1" indent="0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Run 100 K particles through the chicane with initial parameters   </a:t>
            </a: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Σ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KE</a:t>
            </a:r>
            <a:r>
              <a:rPr lang="en-US" sz="1600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protons</a:t>
            </a:r>
            <a:r>
              <a:rPr lang="en-US" sz="1600" baseline="-250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= 29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GeV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&amp;  </a:t>
            </a:r>
            <a:r>
              <a:rPr lang="el-GR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Σ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N</a:t>
            </a:r>
            <a:r>
              <a:rPr lang="en-US" sz="1600" baseline="-250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mu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=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rPr>
              <a:t> 4377</a:t>
            </a:r>
          </a:p>
          <a:p>
            <a:pPr lvl="2" indent="0"/>
            <a:r>
              <a:rPr lang="en-US" sz="1600" dirty="0"/>
              <a:t>     </a:t>
            </a:r>
          </a:p>
          <a:p>
            <a:pPr lvl="2" indent="0"/>
            <a:endParaRPr lang="en-US" dirty="0"/>
          </a:p>
        </p:txBody>
      </p:sp>
      <p:pic>
        <p:nvPicPr>
          <p:cNvPr id="6" name="Picture 5" descr="Screen Shot 2014-05-01 at 1.25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448682"/>
            <a:ext cx="5181600" cy="202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Front end desing &amp; optimization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dirty="0">
                <a:solidFill>
                  <a:schemeClr val="tx1">
                    <a:tint val="65000"/>
                  </a:schemeClr>
                </a:solidFill>
                <a:latin typeface="Times"/>
                <a:cs typeface="Times"/>
              </a:rPr>
              <a:t>6/26/14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838200"/>
            <a:ext cx="84582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Times"/>
                <a:cs typeface="Times"/>
              </a:rPr>
              <a:t>OUTLINE</a:t>
            </a:r>
            <a:endParaRPr lang="en-US"/>
          </a:p>
          <a:p>
            <a:r>
              <a:rPr lang="en-US"/>
              <a:t>Goal : Optmize number of useful muons and limit the proton beam power energy transmitted to the first RF cavity in the buncher</a:t>
            </a:r>
          </a:p>
          <a:p>
            <a:r>
              <a:rPr lang="en-US"/>
              <a:t>Involved systems:</a:t>
            </a:r>
          </a:p>
          <a:p>
            <a:pPr marL="285750" indent="-285750">
              <a:buFontTx/>
              <a:buChar char="-"/>
            </a:pPr>
            <a:r>
              <a:rPr lang="en-US"/>
              <a:t>Carbon target geometry</a:t>
            </a:r>
          </a:p>
          <a:p>
            <a:pPr marL="285750" indent="-285750">
              <a:buFontTx/>
              <a:buChar char="-"/>
            </a:pPr>
            <a:r>
              <a:rPr lang="en-US"/>
              <a:t>Capture field </a:t>
            </a:r>
          </a:p>
          <a:p>
            <a:pPr marL="285750" indent="-285750">
              <a:buFontTx/>
              <a:buChar char="-"/>
            </a:pPr>
            <a:r>
              <a:rPr lang="en-US"/>
              <a:t>Chicane design </a:t>
            </a:r>
          </a:p>
          <a:p>
            <a:pPr marL="285750" indent="-285750">
              <a:buFontTx/>
              <a:buChar char="-"/>
            </a:pPr>
            <a:r>
              <a:rPr lang="en-US"/>
              <a:t>Be absorber</a:t>
            </a:r>
          </a:p>
          <a:p>
            <a:r>
              <a:rPr lang="en-US"/>
              <a:t>1- Target geometry parameters:</a:t>
            </a:r>
          </a:p>
          <a:p>
            <a:r>
              <a:rPr lang="en-US"/>
              <a:t>		 Carbon target length, radius, and tilt angle to solenoid axis</a:t>
            </a:r>
          </a:p>
          <a:p>
            <a:r>
              <a:rPr lang="en-US"/>
              <a:t>2- Target Capture field:  constant field length - taper length - end field</a:t>
            </a:r>
          </a:p>
          <a:p>
            <a:r>
              <a:rPr lang="en-US"/>
              <a:t>3- Chicane parameters: Length - curvature – focsuing field</a:t>
            </a:r>
          </a:p>
          <a:p>
            <a:r>
              <a:rPr lang="en-US"/>
              <a:t>4- Be absorber thickness and location</a:t>
            </a:r>
          </a:p>
          <a:p>
            <a:r>
              <a:rPr lang="en-US"/>
              <a:t>5- Energy deposition in the target area + Chicane will be evaluated and involved in the optimization – future work.</a:t>
            </a:r>
          </a:p>
        </p:txBody>
      </p:sp>
      <p:pic>
        <p:nvPicPr>
          <p:cNvPr id="6" name="Picture 5" descr="fig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330250"/>
            <a:ext cx="7106766" cy="15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Chicane 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dirty="0">
                <a:solidFill>
                  <a:schemeClr val="tx1">
                    <a:tint val="65000"/>
                  </a:schemeClr>
                </a:solidFill>
                <a:latin typeface="Times"/>
                <a:cs typeface="Times"/>
              </a:rPr>
              <a:t>6/26/14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05400" y="2362200"/>
            <a:ext cx="3220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0"/>
            <a:r>
              <a:rPr lang="en-US" sz="1600" dirty="0" smtClean="0"/>
              <a:t>B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 = </a:t>
            </a:r>
            <a:r>
              <a:rPr lang="en-US" sz="1600" dirty="0"/>
              <a:t>2.0 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8579" y="914400"/>
            <a:ext cx="76208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Run 500 K particles through the chicane with automated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optimization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algorithm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Chicane location: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 = 21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 from target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Absorber location: end of chicane</a:t>
            </a:r>
            <a:endParaRPr lang="en-US" dirty="0"/>
          </a:p>
        </p:txBody>
      </p:sp>
      <p:pic>
        <p:nvPicPr>
          <p:cNvPr id="4" name="Picture 3" descr="chicane-pke-2.0T-angle-abs-label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88080"/>
            <a:ext cx="4528455" cy="3169920"/>
          </a:xfrm>
          <a:prstGeom prst="rect">
            <a:avLst/>
          </a:prstGeom>
        </p:spPr>
      </p:pic>
      <p:pic>
        <p:nvPicPr>
          <p:cNvPr id="5" name="Picture 4" descr="chicane-mu-3T-angle-abs-scal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435428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8579" y="914400"/>
            <a:ext cx="76208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Run 500 K particles through the chicane with automated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optimization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algorithm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Chicane location: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 = 21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 from target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Absorber location: end of chicane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Chicane 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dirty="0">
                <a:solidFill>
                  <a:schemeClr val="tx1">
                    <a:tint val="65000"/>
                  </a:schemeClr>
                </a:solidFill>
                <a:latin typeface="Times"/>
                <a:cs typeface="Times"/>
              </a:rPr>
              <a:t>6/26/14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50148" y="2436796"/>
            <a:ext cx="3220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0"/>
            <a:r>
              <a:rPr lang="en-US" sz="1600" dirty="0" smtClean="0"/>
              <a:t>B</a:t>
            </a:r>
            <a:r>
              <a:rPr lang="en-US" sz="1600" baseline="-25000" dirty="0" smtClean="0"/>
              <a:t>0 </a:t>
            </a:r>
            <a:r>
              <a:rPr lang="en-US" sz="1600" dirty="0" smtClean="0"/>
              <a:t>= </a:t>
            </a:r>
            <a:r>
              <a:rPr lang="en-US" sz="1600" dirty="0"/>
              <a:t>2.5 T</a:t>
            </a:r>
          </a:p>
        </p:txBody>
      </p:sp>
      <p:pic>
        <p:nvPicPr>
          <p:cNvPr id="6" name="Picture 5" descr="chicane-pke-2.5T-angle-abs-label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27120"/>
            <a:ext cx="4528455" cy="3169920"/>
          </a:xfrm>
          <a:prstGeom prst="rect">
            <a:avLst/>
          </a:prstGeom>
        </p:spPr>
      </p:pic>
      <p:pic>
        <p:nvPicPr>
          <p:cNvPr id="7" name="Picture 6" descr="chicane-mu-2.5T-angle-abs-scal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85" y="1981200"/>
            <a:ext cx="435428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Chicane 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dirty="0">
                <a:solidFill>
                  <a:schemeClr val="tx1">
                    <a:tint val="65000"/>
                  </a:schemeClr>
                </a:solidFill>
                <a:latin typeface="Times"/>
                <a:cs typeface="Times"/>
              </a:rPr>
              <a:t>6/26/14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13697" y="2438400"/>
            <a:ext cx="32207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indent="0"/>
            <a:r>
              <a:rPr lang="en-US" sz="1600" dirty="0" smtClean="0"/>
              <a:t>B</a:t>
            </a:r>
            <a:r>
              <a:rPr lang="en-US" sz="1600" baseline="-25000" dirty="0" smtClean="0"/>
              <a:t>0 </a:t>
            </a:r>
            <a:r>
              <a:rPr lang="en-US" sz="1600" dirty="0" smtClean="0"/>
              <a:t>= </a:t>
            </a:r>
            <a:r>
              <a:rPr lang="en-US" sz="1600" dirty="0"/>
              <a:t>3.0 T</a:t>
            </a:r>
          </a:p>
        </p:txBody>
      </p:sp>
      <p:pic>
        <p:nvPicPr>
          <p:cNvPr id="6" name="Picture 5" descr="chicane-pke-3T-angle-abs-labeled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49979"/>
            <a:ext cx="4495800" cy="3147061"/>
          </a:xfrm>
          <a:prstGeom prst="rect">
            <a:avLst/>
          </a:prstGeom>
        </p:spPr>
      </p:pic>
      <p:pic>
        <p:nvPicPr>
          <p:cNvPr id="7" name="Picture 6" descr="chicane-mu-3T-angle-abs-scaled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83080"/>
            <a:ext cx="4419600" cy="30937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8579" y="914400"/>
            <a:ext cx="76208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Run 500 K particles through the chicane with automated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optimization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algorithm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Chicane location: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 = 21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 from target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Absorber location: end of chicane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1" y="51054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Higher end fields increases muon transmission through the front end and also increase the total KE of the transmitted protons after the absorbers</a:t>
            </a:r>
          </a:p>
        </p:txBody>
      </p:sp>
    </p:spTree>
    <p:extLst>
      <p:ext uri="{BB962C8B-B14F-4D97-AF65-F5344CB8AC3E}">
        <p14:creationId xmlns:p14="http://schemas.microsoft.com/office/powerpoint/2010/main" val="39103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dirty="0"/>
              <a:t>6/26/14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"/>
                <a:cs typeface="Times"/>
              </a:rPr>
              <a:t>Conclusion &amp; Summary</a:t>
            </a:r>
            <a:endParaRPr 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1" y="1003280"/>
            <a:ext cx="82295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New objective for front end optimization 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Handle excesseive proton beam + unwanted secondaries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Capture as much muons</a:t>
            </a:r>
          </a:p>
          <a:p>
            <a:pPr marL="1200150" lvl="2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Energy deposition has to be integrated in the optimization study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Partitioning of energy deposited in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Chicane 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Be absorber</a:t>
            </a:r>
          </a:p>
          <a:p>
            <a:pPr marL="1200150" lvl="2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/>
              <a:t>Optmization includes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Target geomtery 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Chicane field + chicane geomtery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Be absorber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Re-tune buncher &amp; phase roation</a:t>
            </a:r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7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Muon Beam production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dirty="0">
                <a:solidFill>
                  <a:schemeClr val="tx1">
                    <a:tint val="65000"/>
                  </a:schemeClr>
                </a:solidFill>
                <a:latin typeface="Times"/>
                <a:cs typeface="Times"/>
              </a:rPr>
              <a:t>6/26/14</a:t>
            </a:r>
          </a:p>
        </p:txBody>
      </p:sp>
      <p:sp>
        <p:nvSpPr>
          <p:cNvPr id="5" name="Rectangle 4"/>
          <p:cNvSpPr/>
          <p:nvPr/>
        </p:nvSpPr>
        <p:spPr>
          <a:xfrm>
            <a:off x="2430039" y="2286000"/>
            <a:ext cx="4337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/>
              <a:t>Production and acceleration of muon beam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892623"/>
            <a:ext cx="419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High energy proton beam on Hg or graphite target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267200" y="3124200"/>
            <a:ext cx="0" cy="3657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343400" y="2996624"/>
            <a:ext cx="472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Captured pion beam has a large emittance</a:t>
            </a:r>
          </a:p>
          <a:p>
            <a:pPr algn="ctr"/>
            <a:r>
              <a:rPr lang="en-US" sz="1600" dirty="0"/>
              <a:t>Pions  decay into muons with even larger emittance</a:t>
            </a:r>
          </a:p>
        </p:txBody>
      </p:sp>
      <p:pic>
        <p:nvPicPr>
          <p:cNvPr id="51" name="Picture 50" descr="fig06b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00" r="3637" b="3698"/>
          <a:stretch/>
        </p:blipFill>
        <p:spPr>
          <a:xfrm>
            <a:off x="4419600" y="3733800"/>
            <a:ext cx="2667000" cy="1617758"/>
          </a:xfrm>
          <a:prstGeom prst="rect">
            <a:avLst/>
          </a:prstGeom>
        </p:spPr>
      </p:pic>
      <p:pic>
        <p:nvPicPr>
          <p:cNvPr id="54" name="Picture 53" descr="fig09b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37" r="1526" b="3681"/>
          <a:stretch/>
        </p:blipFill>
        <p:spPr>
          <a:xfrm>
            <a:off x="4382544" y="5172756"/>
            <a:ext cx="2780256" cy="161036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7166668" y="3953470"/>
            <a:ext cx="1901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Transverse phase space</a:t>
            </a:r>
          </a:p>
          <a:p>
            <a:pPr algn="ctr"/>
            <a:r>
              <a:rPr lang="el-GR" sz="1400"/>
              <a:t>ε</a:t>
            </a:r>
            <a:r>
              <a:rPr lang="en-US" sz="1400" baseline="-25000" dirty="0"/>
              <a:t>T(rms) </a:t>
            </a:r>
            <a:r>
              <a:rPr lang="en-US" sz="1400" dirty="0"/>
              <a:t>~ 25 mm-rad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093077" y="5257800"/>
            <a:ext cx="1974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Longitudinal phase space</a:t>
            </a:r>
          </a:p>
        </p:txBody>
      </p:sp>
      <p:cxnSp>
        <p:nvCxnSpPr>
          <p:cNvPr id="60" name="Straight Connector 59"/>
          <p:cNvCxnSpPr/>
          <p:nvPr/>
        </p:nvCxnSpPr>
        <p:spPr>
          <a:xfrm flipH="1">
            <a:off x="228600" y="2209800"/>
            <a:ext cx="84582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3" name="Picture 62" descr="fig0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72000"/>
            <a:ext cx="3200400" cy="22402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64" name="TextBox 63"/>
          <p:cNvSpPr txBox="1"/>
          <p:nvPr/>
        </p:nvSpPr>
        <p:spPr>
          <a:xfrm>
            <a:off x="1447800" y="5224790"/>
            <a:ext cx="175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Large momentum spread</a:t>
            </a:r>
          </a:p>
        </p:txBody>
      </p:sp>
      <p:cxnSp>
        <p:nvCxnSpPr>
          <p:cNvPr id="72" name="Straight Arrow Connector 71"/>
          <p:cNvCxnSpPr/>
          <p:nvPr/>
        </p:nvCxnSpPr>
        <p:spPr>
          <a:xfrm flipH="1">
            <a:off x="1143000" y="5562600"/>
            <a:ext cx="457200" cy="2175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" name="Picture 74" descr="Producing_be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239675"/>
            <a:ext cx="4038599" cy="1276245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152400" y="808672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Challenges with muon beams:</a:t>
            </a:r>
          </a:p>
          <a:p>
            <a:r>
              <a:rPr lang="en-US" dirty="0"/>
              <a:t>-  Short lifetime ~ 2 </a:t>
            </a:r>
            <a:r>
              <a:rPr lang="el-GR"/>
              <a:t>μ</a:t>
            </a:r>
            <a:r>
              <a:rPr lang="en-US" dirty="0"/>
              <a:t>s</a:t>
            </a:r>
          </a:p>
          <a:p>
            <a:r>
              <a:rPr lang="en-US" dirty="0"/>
              <a:t>-  Require fast and aggressive way of reducing the muon beam transverse and longitudinal emittance to deliver the required luminosity</a:t>
            </a:r>
          </a:p>
        </p:txBody>
      </p:sp>
    </p:spTree>
    <p:extLst>
      <p:ext uri="{BB962C8B-B14F-4D97-AF65-F5344CB8AC3E}">
        <p14:creationId xmlns:p14="http://schemas.microsoft.com/office/powerpoint/2010/main" val="2821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Tapered Capture Solenoid optimization 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pic>
        <p:nvPicPr>
          <p:cNvPr id="21" name="Picture 20" descr="Bz_3d_20_15-eps-converted-to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7" r="10829" b="5885"/>
          <a:stretch/>
        </p:blipFill>
        <p:spPr>
          <a:xfrm>
            <a:off x="5517974" y="4267200"/>
            <a:ext cx="3397426" cy="2309040"/>
          </a:xfrm>
          <a:prstGeom prst="rect">
            <a:avLst/>
          </a:prstGeom>
        </p:spPr>
      </p:pic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3124200" cy="3810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Times"/>
                <a:cs typeface="Times"/>
              </a:rPr>
              <a:t>Inverse-Cubic Taper</a:t>
            </a:r>
          </a:p>
          <a:p>
            <a:pPr marL="0" indent="0">
              <a:buNone/>
            </a:pPr>
            <a:endParaRPr lang="en-US" dirty="0">
              <a:latin typeface="Times"/>
              <a:cs typeface="Times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7504306"/>
              </p:ext>
            </p:extLst>
          </p:nvPr>
        </p:nvGraphicFramePr>
        <p:xfrm>
          <a:off x="304800" y="2266532"/>
          <a:ext cx="5088048" cy="629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" name="Equation" r:id="rId4" imgW="3492500" imgH="431800" progId="Equation.3">
                  <p:embed/>
                </p:oleObj>
              </mc:Choice>
              <mc:Fallback>
                <p:oleObj name="Equation" r:id="rId4" imgW="3492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2266532"/>
                        <a:ext cx="5088048" cy="6290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602958"/>
              </p:ext>
            </p:extLst>
          </p:nvPr>
        </p:nvGraphicFramePr>
        <p:xfrm>
          <a:off x="228600" y="2971800"/>
          <a:ext cx="833412" cy="56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1" name="Equation" r:id="rId6" imgW="660400" imgH="444500" progId="Equation.3">
                  <p:embed/>
                </p:oleObj>
              </mc:Choice>
              <mc:Fallback>
                <p:oleObj name="Equation" r:id="rId6" imgW="660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8600" y="2971800"/>
                        <a:ext cx="833412" cy="560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274808"/>
              </p:ext>
            </p:extLst>
          </p:nvPr>
        </p:nvGraphicFramePr>
        <p:xfrm>
          <a:off x="1447800" y="3048000"/>
          <a:ext cx="2195721" cy="560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" name="Equation" r:id="rId8" imgW="1739900" imgH="444500" progId="Equation.3">
                  <p:embed/>
                </p:oleObj>
              </mc:Choice>
              <mc:Fallback>
                <p:oleObj name="Equation" r:id="rId8" imgW="1739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47800" y="3048000"/>
                        <a:ext cx="2195721" cy="560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859772"/>
              </p:ext>
            </p:extLst>
          </p:nvPr>
        </p:nvGraphicFramePr>
        <p:xfrm>
          <a:off x="228600" y="3581400"/>
          <a:ext cx="2516264" cy="560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3" name="Equation" r:id="rId10" imgW="1993900" imgH="444500" progId="Equation.3">
                  <p:embed/>
                </p:oleObj>
              </mc:Choice>
              <mc:Fallback>
                <p:oleObj name="Equation" r:id="rId10" imgW="199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8600" y="3581400"/>
                        <a:ext cx="2516264" cy="5609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228600" y="1295400"/>
            <a:ext cx="21848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"/>
                <a:cs typeface="Times"/>
              </a:rPr>
              <a:t>- Initial peak </a:t>
            </a:r>
            <a:r>
              <a:rPr lang="en-US" dirty="0" smtClean="0">
                <a:latin typeface="Times"/>
                <a:cs typeface="Times"/>
              </a:rPr>
              <a:t>Field B</a:t>
            </a:r>
            <a:r>
              <a:rPr lang="en-US" baseline="-25000" dirty="0" smtClean="0">
                <a:latin typeface="Times"/>
                <a:cs typeface="Times"/>
              </a:rPr>
              <a:t>1</a:t>
            </a:r>
            <a:r>
              <a:rPr lang="en-US" dirty="0" smtClean="0">
                <a:latin typeface="Times"/>
                <a:cs typeface="Times"/>
              </a:rPr>
              <a:t> </a:t>
            </a:r>
          </a:p>
          <a:p>
            <a:r>
              <a:rPr lang="en-US" dirty="0">
                <a:latin typeface="Times"/>
                <a:cs typeface="Times"/>
              </a:rPr>
              <a:t>– Taper </a:t>
            </a:r>
            <a:r>
              <a:rPr lang="en-US" dirty="0" smtClean="0">
                <a:latin typeface="Times"/>
                <a:cs typeface="Times"/>
              </a:rPr>
              <a:t>length z </a:t>
            </a:r>
          </a:p>
          <a:p>
            <a:r>
              <a:rPr lang="en-US" dirty="0">
                <a:latin typeface="Times"/>
                <a:cs typeface="Times"/>
              </a:rPr>
              <a:t>– End </a:t>
            </a:r>
            <a:r>
              <a:rPr lang="en-US" dirty="0" smtClean="0">
                <a:latin typeface="Times"/>
                <a:cs typeface="Times"/>
              </a:rPr>
              <a:t>Field B</a:t>
            </a:r>
            <a:r>
              <a:rPr lang="en-US" baseline="-25000" dirty="0" smtClean="0">
                <a:latin typeface="Times"/>
                <a:cs typeface="Times"/>
              </a:rPr>
              <a:t>2</a:t>
            </a:r>
            <a:endParaRPr lang="en-US" baseline="-25000" dirty="0">
              <a:latin typeface="Times"/>
              <a:cs typeface="Times"/>
            </a:endParaRPr>
          </a:p>
        </p:txBody>
      </p:sp>
      <p:pic>
        <p:nvPicPr>
          <p:cNvPr id="29" name="Picture 28" descr="p1_taprd_fld.pdf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"/>
          <a:stretch/>
        </p:blipFill>
        <p:spPr>
          <a:xfrm>
            <a:off x="6211968" y="1143000"/>
            <a:ext cx="2855832" cy="2209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8800" y="1066800"/>
            <a:ext cx="415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B</a:t>
            </a:r>
            <a:r>
              <a:rPr lang="en-US" baseline="-25000" dirty="0" smtClean="0">
                <a:latin typeface="Times"/>
                <a:cs typeface="Times"/>
              </a:rPr>
              <a:t>1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715000" y="2667000"/>
            <a:ext cx="415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"/>
                <a:cs typeface="Times"/>
              </a:rPr>
              <a:t>B</a:t>
            </a:r>
            <a:r>
              <a:rPr lang="en-US" baseline="-25000" dirty="0">
                <a:latin typeface="Times"/>
                <a:cs typeface="Times"/>
              </a:rPr>
              <a:t>2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59448" y="3810000"/>
            <a:ext cx="21035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"/>
                <a:cs typeface="Times"/>
              </a:rPr>
              <a:t>Taper Length z</a:t>
            </a:r>
            <a:r>
              <a:rPr lang="en-US" sz="2000" baseline="-25000" dirty="0" smtClean="0">
                <a:latin typeface="Times"/>
                <a:cs typeface="Times"/>
              </a:rPr>
              <a:t>1</a:t>
            </a:r>
            <a:r>
              <a:rPr lang="en-US" sz="2000" dirty="0" smtClean="0">
                <a:latin typeface="Times"/>
                <a:cs typeface="Times"/>
              </a:rPr>
              <a:t>-z</a:t>
            </a:r>
            <a:r>
              <a:rPr lang="en-US" sz="2000" baseline="-25000" dirty="0" smtClean="0">
                <a:latin typeface="Times"/>
                <a:cs typeface="Times"/>
              </a:rPr>
              <a:t>2</a:t>
            </a:r>
            <a:r>
              <a:rPr lang="en-US" sz="2000" dirty="0" smtClean="0">
                <a:latin typeface="Times"/>
                <a:cs typeface="Times"/>
              </a:rPr>
              <a:t> 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96000" y="1295400"/>
            <a:ext cx="8382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6248400" y="2895600"/>
            <a:ext cx="2133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010400" y="1447800"/>
            <a:ext cx="0" cy="2362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8379391" y="2895600"/>
            <a:ext cx="2609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086600" y="3733800"/>
            <a:ext cx="12192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096000" y="762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Target Solenoid on axis field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dirty="0">
                <a:solidFill>
                  <a:schemeClr val="tx1">
                    <a:tint val="65000"/>
                  </a:schemeClr>
                </a:solidFill>
              </a:rPr>
              <a:t>6/26/14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419600"/>
            <a:ext cx="516424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Impact of the Peak field on the number and phase space of the captured pions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Impact of taper length on the number and phase space of the captured pions/muons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Impact of the end field on the number of captured muons</a:t>
            </a:r>
          </a:p>
        </p:txBody>
      </p:sp>
    </p:spTree>
    <p:extLst>
      <p:ext uri="{BB962C8B-B14F-4D97-AF65-F5344CB8AC3E}">
        <p14:creationId xmlns:p14="http://schemas.microsoft.com/office/powerpoint/2010/main" val="234828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 rot="16200000">
            <a:off x="4000501" y="-3695702"/>
            <a:ext cx="609599" cy="8305801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Times"/>
                <a:cs typeface="Times"/>
              </a:rPr>
              <a:t>New Short Target capture with realistic superconducting magnets</a:t>
            </a:r>
            <a:endParaRPr lang="en-US" sz="2000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r>
              <a:rPr lang="en-US" sz="1100" dirty="0">
                <a:latin typeface="Times"/>
                <a:cs typeface="Times"/>
              </a:rPr>
              <a:t>6/26/14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4572000" y="990600"/>
            <a:ext cx="4038600" cy="3202057"/>
            <a:chOff x="1066800" y="1143000"/>
            <a:chExt cx="7740650" cy="525780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800" y="1143000"/>
              <a:ext cx="6578600" cy="5257800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5225512" y="3055068"/>
              <a:ext cx="27321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3366FF"/>
                  </a:solidFill>
                  <a:latin typeface="Times"/>
                  <a:cs typeface="Times"/>
                </a:rPr>
                <a:t>On axis field [scale /20 T]</a:t>
              </a:r>
              <a:endParaRPr lang="en-US" sz="1200" dirty="0">
                <a:solidFill>
                  <a:srgbClr val="3366FF"/>
                </a:solidFill>
                <a:latin typeface="Times"/>
                <a:cs typeface="Time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760248" y="4649107"/>
              <a:ext cx="3440652" cy="566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Times"/>
                  <a:cs typeface="Times"/>
                </a:rPr>
                <a:t>Target Magnets</a:t>
              </a:r>
              <a:endParaRPr lang="en-US" dirty="0">
                <a:latin typeface="Times"/>
                <a:cs typeface="Times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 flipH="1">
              <a:off x="3144318" y="4980801"/>
              <a:ext cx="674148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47" idx="1"/>
            </p:cNvCxnSpPr>
            <p:nvPr/>
          </p:nvCxnSpPr>
          <p:spPr>
            <a:xfrm flipH="1" flipV="1">
              <a:off x="2895603" y="3733801"/>
              <a:ext cx="864645" cy="119846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ight Brace 50"/>
            <p:cNvSpPr/>
            <p:nvPr/>
          </p:nvSpPr>
          <p:spPr>
            <a:xfrm rot="16200000">
              <a:off x="6553200" y="2057400"/>
              <a:ext cx="304800" cy="9144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59450" y="1643484"/>
              <a:ext cx="3048000" cy="471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"/>
                  <a:cs typeface="Times"/>
                </a:rPr>
                <a:t>Decay </a:t>
              </a:r>
              <a:r>
                <a:rPr lang="en-US" sz="1200" dirty="0" smtClean="0">
                  <a:latin typeface="Times"/>
                  <a:cs typeface="Times"/>
                </a:rPr>
                <a:t>channel</a:t>
              </a:r>
              <a:r>
                <a:rPr lang="en-US" sz="1400" dirty="0" smtClean="0">
                  <a:latin typeface="Times"/>
                  <a:cs typeface="Times"/>
                </a:rPr>
                <a:t> Triplet</a:t>
              </a:r>
              <a:endParaRPr lang="en-US" sz="1400" dirty="0">
                <a:latin typeface="Times"/>
                <a:cs typeface="Times"/>
              </a:endParaRPr>
            </a:p>
          </p:txBody>
        </p:sp>
        <p:sp>
          <p:nvSpPr>
            <p:cNvPr id="58" name="Right Brace 57"/>
            <p:cNvSpPr/>
            <p:nvPr/>
          </p:nvSpPr>
          <p:spPr>
            <a:xfrm rot="16200000">
              <a:off x="4419600" y="609600"/>
              <a:ext cx="304800" cy="27432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"/>
                <a:cs typeface="Time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19400" y="1371600"/>
              <a:ext cx="3505200" cy="505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Times"/>
                  <a:cs typeface="Times"/>
                </a:rPr>
                <a:t>Taper Magnets</a:t>
              </a:r>
              <a:endParaRPr lang="en-US" sz="1400" dirty="0">
                <a:latin typeface="Times"/>
                <a:cs typeface="Times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92744" y="1066800"/>
            <a:ext cx="43389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"/>
                <a:cs typeface="Times"/>
              </a:rPr>
              <a:t>New baseline Muon Target Capture Magnet :</a:t>
            </a:r>
          </a:p>
          <a:p>
            <a:pPr algn="just"/>
            <a:r>
              <a:rPr lang="en-US" dirty="0" smtClean="0">
                <a:latin typeface="Times"/>
                <a:cs typeface="Times"/>
              </a:rPr>
              <a:t>Short Taper length </a:t>
            </a:r>
            <a:r>
              <a:rPr lang="en-US" dirty="0" smtClean="0">
                <a:latin typeface="Times"/>
                <a:cs typeface="Times"/>
              </a:rPr>
              <a:t>= 5 </a:t>
            </a:r>
            <a:r>
              <a:rPr lang="en-US" dirty="0" smtClean="0">
                <a:latin typeface="Times"/>
                <a:cs typeface="Times"/>
              </a:rPr>
              <a:t>m</a:t>
            </a:r>
          </a:p>
          <a:p>
            <a:pPr algn="just"/>
            <a:endParaRPr lang="en-US" dirty="0">
              <a:latin typeface="Times"/>
              <a:cs typeface="Times"/>
            </a:endParaRPr>
          </a:p>
          <a:p>
            <a:pPr algn="just"/>
            <a:endParaRPr lang="en-US" dirty="0" smtClean="0">
              <a:latin typeface="Times"/>
              <a:cs typeface="Times"/>
            </a:endParaRPr>
          </a:p>
          <a:p>
            <a:pPr algn="just"/>
            <a:r>
              <a:rPr lang="en-US" dirty="0" smtClean="0">
                <a:latin typeface="Times"/>
                <a:cs typeface="Times"/>
              </a:rPr>
              <a:t>B = 20-2.0 </a:t>
            </a:r>
            <a:r>
              <a:rPr lang="en-US" dirty="0">
                <a:latin typeface="Times"/>
                <a:cs typeface="Times"/>
              </a:rPr>
              <a:t>T,       20 – 2.5 T         20 – 3.5 T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3657600" y="4258900"/>
            <a:ext cx="5101145" cy="2390254"/>
            <a:chOff x="3962400" y="1972900"/>
            <a:chExt cx="5101145" cy="2390254"/>
          </a:xfrm>
        </p:grpSpPr>
        <p:pic>
          <p:nvPicPr>
            <p:cNvPr id="61" name="Picture 5" descr="C:\Users\vbg\Documents\Projects\Muon Accelerator Program\Images\130502 ids120_20-1.5T7m2+5 front xsec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39"/>
            <a:stretch/>
          </p:blipFill>
          <p:spPr bwMode="auto">
            <a:xfrm>
              <a:off x="4038600" y="3403030"/>
              <a:ext cx="4953000" cy="96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2" name="Group 61"/>
            <p:cNvGrpSpPr/>
            <p:nvPr/>
          </p:nvGrpSpPr>
          <p:grpSpPr>
            <a:xfrm>
              <a:off x="3962400" y="1972900"/>
              <a:ext cx="5101145" cy="1837100"/>
              <a:chOff x="3962400" y="1972900"/>
              <a:chExt cx="5101145" cy="1837100"/>
            </a:xfrm>
          </p:grpSpPr>
          <p:pic>
            <p:nvPicPr>
              <p:cNvPr id="63" name="Picture 4" descr="C:\Users\vbg\Documents\Projects\Muon Accelerator Program\Images\130502 ids120_20-1.5T7m2+5 front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2400" y="1972900"/>
                <a:ext cx="5101145" cy="1151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4" name="Group 63"/>
              <p:cNvGrpSpPr/>
              <p:nvPr/>
            </p:nvGrpSpPr>
            <p:grpSpPr>
              <a:xfrm>
                <a:off x="4648200" y="2438400"/>
                <a:ext cx="1143000" cy="1219200"/>
                <a:chOff x="4648200" y="2438400"/>
                <a:chExt cx="1143000" cy="1219200"/>
              </a:xfrm>
            </p:grpSpPr>
            <p:cxnSp>
              <p:nvCxnSpPr>
                <p:cNvPr id="68" name="Straight Arrow Connector 67"/>
                <p:cNvCxnSpPr/>
                <p:nvPr/>
              </p:nvCxnSpPr>
              <p:spPr>
                <a:xfrm>
                  <a:off x="4648200" y="2438400"/>
                  <a:ext cx="0" cy="1219200"/>
                </a:xfrm>
                <a:prstGeom prst="straightConnector1">
                  <a:avLst/>
                </a:prstGeom>
                <a:ln>
                  <a:solidFill>
                    <a:srgbClr val="2900BF"/>
                  </a:solidFill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Arrow Connector 68"/>
                <p:cNvCxnSpPr/>
                <p:nvPr/>
              </p:nvCxnSpPr>
              <p:spPr>
                <a:xfrm>
                  <a:off x="5791200" y="2438400"/>
                  <a:ext cx="0" cy="1219200"/>
                </a:xfrm>
                <a:prstGeom prst="straightConnector1">
                  <a:avLst/>
                </a:prstGeom>
                <a:ln>
                  <a:solidFill>
                    <a:srgbClr val="2900BF"/>
                  </a:solidFill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/>
                <p:cNvCxnSpPr/>
                <p:nvPr/>
              </p:nvCxnSpPr>
              <p:spPr>
                <a:xfrm flipH="1">
                  <a:off x="4800600" y="3276600"/>
                  <a:ext cx="838200" cy="0"/>
                </a:xfrm>
                <a:prstGeom prst="straightConnector1">
                  <a:avLst/>
                </a:prstGeom>
                <a:ln>
                  <a:solidFill>
                    <a:srgbClr val="2900BF"/>
                  </a:solidFill>
                  <a:headEnd type="arrow"/>
                  <a:tailEnd type="arrow"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3" name="TextBox 72"/>
                <p:cNvSpPr txBox="1"/>
                <p:nvPr/>
              </p:nvSpPr>
              <p:spPr>
                <a:xfrm>
                  <a:off x="4953000" y="2907268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latin typeface="Times"/>
                      <a:cs typeface="Times"/>
                    </a:rPr>
                    <a:t>5 m</a:t>
                  </a:r>
                  <a:endParaRPr lang="en-US" dirty="0">
                    <a:latin typeface="Times"/>
                    <a:cs typeface="Times"/>
                  </a:endParaRPr>
                </a:p>
              </p:txBody>
            </p:sp>
          </p:grpSp>
          <p:cxnSp>
            <p:nvCxnSpPr>
              <p:cNvPr id="65" name="Straight Arrow Connector 64"/>
              <p:cNvCxnSpPr/>
              <p:nvPr/>
            </p:nvCxnSpPr>
            <p:spPr>
              <a:xfrm>
                <a:off x="6553200" y="2590800"/>
                <a:ext cx="0" cy="1219200"/>
              </a:xfrm>
              <a:prstGeom prst="straightConnector1">
                <a:avLst/>
              </a:prstGeom>
              <a:ln>
                <a:solidFill>
                  <a:srgbClr val="2900BF"/>
                </a:solidFill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/>
              <p:nvPr/>
            </p:nvCxnSpPr>
            <p:spPr>
              <a:xfrm>
                <a:off x="7391400" y="2590800"/>
                <a:ext cx="0" cy="1219200"/>
              </a:xfrm>
              <a:prstGeom prst="straightConnector1">
                <a:avLst/>
              </a:prstGeom>
              <a:ln>
                <a:solidFill>
                  <a:srgbClr val="2900BF"/>
                </a:solidFill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 flipH="1">
                <a:off x="6629400" y="3429000"/>
                <a:ext cx="609600" cy="0"/>
              </a:xfrm>
              <a:prstGeom prst="straightConnector1">
                <a:avLst/>
              </a:prstGeom>
              <a:ln>
                <a:solidFill>
                  <a:srgbClr val="2900BF"/>
                </a:solidFill>
                <a:headEnd type="arrow"/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Rectangle 1"/>
          <p:cNvSpPr/>
          <p:nvPr/>
        </p:nvSpPr>
        <p:spPr>
          <a:xfrm>
            <a:off x="7772400" y="4007991"/>
            <a:ext cx="1303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"/>
                <a:cs typeface="Times"/>
              </a:rPr>
              <a:t>(R. Weggel)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62200" y="60314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V. Graves</a:t>
            </a:r>
          </a:p>
        </p:txBody>
      </p:sp>
    </p:spTree>
    <p:extLst>
      <p:ext uri="{BB962C8B-B14F-4D97-AF65-F5344CB8AC3E}">
        <p14:creationId xmlns:p14="http://schemas.microsoft.com/office/powerpoint/2010/main" val="358546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CARBON TARGET GEOMETRY OPTIMIZATION 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dirty="0">
                <a:solidFill>
                  <a:schemeClr val="tx1">
                    <a:tint val="65000"/>
                  </a:schemeClr>
                </a:solidFill>
                <a:latin typeface="Times"/>
                <a:cs typeface="Times"/>
              </a:rPr>
              <a:t>6/26/14</a:t>
            </a:r>
          </a:p>
        </p:txBody>
      </p:sp>
      <p:pic>
        <p:nvPicPr>
          <p:cNvPr id="8" name="Content Placeholder 7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77" b="-15977"/>
          <a:stretch>
            <a:fillRect/>
          </a:stretch>
        </p:blipFill>
        <p:spPr>
          <a:xfrm>
            <a:off x="304800" y="1143000"/>
            <a:ext cx="8229600" cy="4068763"/>
          </a:xfrm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39795" y="4791076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/>
              <a:t>http://physics.princeton.edu/mumu/target/hptw5_poster.pdf</a:t>
            </a:r>
          </a:p>
        </p:txBody>
      </p:sp>
    </p:spTree>
    <p:extLst>
      <p:ext uri="{BB962C8B-B14F-4D97-AF65-F5344CB8AC3E}">
        <p14:creationId xmlns:p14="http://schemas.microsoft.com/office/powerpoint/2010/main" val="37503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CARBON TARGET GEOMETRY OPTIMIZATION 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dirty="0">
                <a:solidFill>
                  <a:schemeClr val="tx1">
                    <a:tint val="65000"/>
                  </a:schemeClr>
                </a:solidFill>
                <a:latin typeface="Times"/>
                <a:cs typeface="Times"/>
              </a:rPr>
              <a:t>6/26/14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937935"/>
            <a:ext cx="8836591" cy="4093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/>
              <a:t>Target geometry parameters (channel includes target + </a:t>
            </a:r>
            <a:r>
              <a:rPr lang="en-US" dirty="0" smtClean="0"/>
              <a:t>chicane + </a:t>
            </a:r>
            <a:r>
              <a:rPr lang="en-US" dirty="0"/>
              <a:t>decay channel): </a:t>
            </a:r>
          </a:p>
          <a:p>
            <a:pPr lvl="2"/>
            <a:r>
              <a:rPr lang="en-US" dirty="0"/>
              <a:t>	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Carbon target length -- radius -- </a:t>
            </a:r>
            <a:r>
              <a:rPr lang="en-US" dirty="0" smtClean="0"/>
              <a:t>tilt </a:t>
            </a:r>
            <a:r>
              <a:rPr lang="en-US" dirty="0"/>
              <a:t>angle to solenoid axis</a:t>
            </a:r>
          </a:p>
          <a:p>
            <a:pPr lvl="2"/>
            <a:r>
              <a:rPr lang="en-US" dirty="0"/>
              <a:t>                 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Proton beam size</a:t>
            </a:r>
          </a:p>
          <a:p>
            <a:pPr lvl="2"/>
            <a:endParaRPr lang="en-US" dirty="0"/>
          </a:p>
          <a:p>
            <a:pPr marL="285750" lvl="2" indent="-285750">
              <a:buFont typeface="Wingdings" charset="2"/>
              <a:buChar char="Ø"/>
            </a:pPr>
            <a:r>
              <a:rPr lang="en-US" dirty="0"/>
              <a:t>Objective: </a:t>
            </a:r>
            <a:r>
              <a:rPr lang="en-US" dirty="0" err="1"/>
              <a:t>optmize</a:t>
            </a:r>
            <a:r>
              <a:rPr lang="en-US" dirty="0"/>
              <a:t> at z=70 m</a:t>
            </a:r>
          </a:p>
          <a:p>
            <a:pPr lvl="2"/>
            <a:r>
              <a:rPr lang="el-GR" sz="2400" dirty="0"/>
              <a:t>Σ π+μ+κ</a:t>
            </a:r>
            <a:r>
              <a:rPr lang="en-US" dirty="0"/>
              <a:t>     within</a:t>
            </a:r>
          </a:p>
          <a:p>
            <a:pPr lvl="2"/>
            <a:r>
              <a:rPr lang="en-US" dirty="0" err="1"/>
              <a:t>pz</a:t>
            </a:r>
            <a:r>
              <a:rPr lang="en-US" dirty="0"/>
              <a:t> &lt; 450 MeV/c  (to compensate for the Be absorber effect)</a:t>
            </a:r>
          </a:p>
          <a:p>
            <a:pPr lvl="2"/>
            <a:r>
              <a:rPr lang="en-US" dirty="0" err="1"/>
              <a:t>pt</a:t>
            </a:r>
            <a:r>
              <a:rPr lang="en-US" dirty="0"/>
              <a:t> &lt; 150 MeV/c </a:t>
            </a:r>
          </a:p>
          <a:p>
            <a:pPr lvl="2"/>
            <a:endParaRPr lang="en-US" dirty="0"/>
          </a:p>
          <a:p>
            <a:r>
              <a:rPr lang="en-US" dirty="0"/>
              <a:t>Initial lattice in G4Beamline – using GEANT4 physics list QGSP</a:t>
            </a:r>
            <a:endParaRPr lang="en-US" sz="1400" dirty="0"/>
          </a:p>
          <a:p>
            <a:endParaRPr lang="en-US" sz="1400" dirty="0"/>
          </a:p>
          <a:p>
            <a:pPr marL="285750" indent="-285750">
              <a:buFont typeface="Wingdings" charset="2"/>
              <a:buChar char="Ø"/>
            </a:pPr>
            <a:r>
              <a:rPr lang="en-US" dirty="0" err="1" smtClean="0"/>
              <a:t>B</a:t>
            </a:r>
            <a:r>
              <a:rPr lang="en-US" baseline="-25000" dirty="0" err="1" smtClean="0"/>
              <a:t>z</a:t>
            </a:r>
            <a:r>
              <a:rPr lang="en-US" baseline="-25000" dirty="0" smtClean="0"/>
              <a:t> </a:t>
            </a:r>
            <a:r>
              <a:rPr lang="en-US" dirty="0" smtClean="0"/>
              <a:t>= 20 to 2.0-7.0 </a:t>
            </a:r>
            <a:r>
              <a:rPr lang="en-US" dirty="0"/>
              <a:t>T over variable taper length 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Initial protons K.E. = 6.75 </a:t>
            </a:r>
            <a:r>
              <a:rPr lang="en-US" dirty="0" err="1"/>
              <a:t>GeV</a:t>
            </a:r>
            <a:r>
              <a:rPr lang="el-GR" dirty="0"/>
              <a:t>   -  </a:t>
            </a:r>
            <a:r>
              <a:rPr lang="el-GR" sz="2400" dirty="0"/>
              <a:t>σ</a:t>
            </a:r>
            <a:r>
              <a:rPr lang="en-US" sz="2400" baseline="-25000" dirty="0"/>
              <a:t>t</a:t>
            </a:r>
            <a:r>
              <a:rPr lang="en-US" baseline="-25000" dirty="0"/>
              <a:t> </a:t>
            </a:r>
            <a:r>
              <a:rPr lang="en-US" dirty="0"/>
              <a:t>= 2 ns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/>
              <a:t>Tracking includes target + chicane + decay channel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5906869"/>
            <a:ext cx="70104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>
                <a:solidFill>
                  <a:srgbClr val="660066"/>
                </a:solidFill>
              </a:rPr>
              <a:t>The optmization run 6 hours on 240 cores at NERSC using Multiobjective – Multivariable parallel genetic algorithm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0000" t="26133" r="2492" b="27042"/>
          <a:stretch/>
        </p:blipFill>
        <p:spPr>
          <a:xfrm>
            <a:off x="7126380" y="4495800"/>
            <a:ext cx="1560420" cy="56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CARBON TARGET GEOMETRY OPTIMIZATION 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dirty="0">
                <a:solidFill>
                  <a:schemeClr val="tx1">
                    <a:tint val="65000"/>
                  </a:schemeClr>
                </a:solidFill>
                <a:latin typeface="Times"/>
                <a:cs typeface="Times"/>
              </a:rPr>
              <a:t>6/26/14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0" y="24500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Optimal working point 1-2 mm</a:t>
            </a:r>
          </a:p>
        </p:txBody>
      </p:sp>
      <p:pic>
        <p:nvPicPr>
          <p:cNvPr id="5" name="Picture 4" descr="beamr-vs-mu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73"/>
          <a:stretch/>
        </p:blipFill>
        <p:spPr>
          <a:xfrm>
            <a:off x="152400" y="838199"/>
            <a:ext cx="4038600" cy="3340573"/>
          </a:xfrm>
          <a:prstGeom prst="rect">
            <a:avLst/>
          </a:prstGeom>
        </p:spPr>
      </p:pic>
      <p:pic>
        <p:nvPicPr>
          <p:cNvPr id="6" name="Picture 5" descr="beamangle-vs-mu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4"/>
          <a:stretch/>
        </p:blipFill>
        <p:spPr>
          <a:xfrm>
            <a:off x="4546865" y="3352800"/>
            <a:ext cx="3987535" cy="3200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2" y="4736068"/>
            <a:ext cx="4267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Optimal working point 1-3 degrees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9600" y="9144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/>
              <a:t>Optimizing the target geomtery and proton beam parameters.</a:t>
            </a:r>
          </a:p>
          <a:p>
            <a:pPr marL="285750" indent="-285750">
              <a:buFont typeface="Wingdings" charset="2"/>
              <a:buChar char="u"/>
            </a:pPr>
            <a:r>
              <a:rPr lang="en-US"/>
              <a:t>Objective is the muon count at end of decay channel</a:t>
            </a:r>
          </a:p>
        </p:txBody>
      </p:sp>
    </p:spTree>
    <p:extLst>
      <p:ext uri="{BB962C8B-B14F-4D97-AF65-F5344CB8AC3E}">
        <p14:creationId xmlns:p14="http://schemas.microsoft.com/office/powerpoint/2010/main" val="385834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CARBON TARGET GEOMETRY OPTIMIZATION </a:t>
            </a:r>
            <a:endParaRPr lang="en-US" dirty="0">
              <a:solidFill>
                <a:srgbClr val="000000"/>
              </a:solidFill>
              <a:latin typeface="Times"/>
              <a:cs typeface="Time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dirty="0">
                <a:solidFill>
                  <a:schemeClr val="tx1">
                    <a:tint val="65000"/>
                  </a:schemeClr>
                </a:solidFill>
                <a:latin typeface="Times"/>
                <a:cs typeface="Times"/>
              </a:rPr>
              <a:t>6/26/14</a:t>
            </a:r>
          </a:p>
        </p:txBody>
      </p:sp>
      <p:pic>
        <p:nvPicPr>
          <p:cNvPr id="4" name="Picture 3" descr="trgtr-vs-mu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3"/>
          <a:stretch/>
        </p:blipFill>
        <p:spPr>
          <a:xfrm>
            <a:off x="152400" y="838200"/>
            <a:ext cx="4139614" cy="3352800"/>
          </a:xfrm>
          <a:prstGeom prst="rect">
            <a:avLst/>
          </a:prstGeom>
        </p:spPr>
      </p:pic>
      <p:pic>
        <p:nvPicPr>
          <p:cNvPr id="7" name="Picture 6" descr="trgtl-vs-mu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7"/>
          <a:stretch/>
        </p:blipFill>
        <p:spPr>
          <a:xfrm>
            <a:off x="4267200" y="3014094"/>
            <a:ext cx="4572000" cy="37677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4436" y="4572000"/>
            <a:ext cx="409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Optimal working point 70-90 cm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5800" y="2514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Optimal working point ~ 1 </a:t>
            </a:r>
            <a:r>
              <a:rPr lang="en-US" dirty="0" smtClean="0"/>
              <a:t>cm, but r &lt; 1 cm not studied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419600" y="9144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u"/>
            </a:pPr>
            <a:r>
              <a:rPr lang="en-US"/>
              <a:t>Optimizing the target geomtery and proton beam parameters.</a:t>
            </a:r>
          </a:p>
          <a:p>
            <a:pPr marL="285750" indent="-285750">
              <a:buFont typeface="Wingdings" charset="2"/>
              <a:buChar char="u"/>
            </a:pPr>
            <a:r>
              <a:rPr lang="en-US"/>
              <a:t>Objective is the muon count at end of decay channel</a:t>
            </a:r>
          </a:p>
        </p:txBody>
      </p:sp>
    </p:spTree>
    <p:extLst>
      <p:ext uri="{BB962C8B-B14F-4D97-AF65-F5344CB8AC3E}">
        <p14:creationId xmlns:p14="http://schemas.microsoft.com/office/powerpoint/2010/main" val="352621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 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 Book.potx</Template>
  <TotalTime>0</TotalTime>
  <Words>1411</Words>
  <Application>Microsoft Office PowerPoint</Application>
  <PresentationFormat>On-screen Show (4:3)</PresentationFormat>
  <Paragraphs>228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Calibri</vt:lpstr>
      <vt:lpstr>Symbol</vt:lpstr>
      <vt:lpstr>Times</vt:lpstr>
      <vt:lpstr>Wingdings</vt:lpstr>
      <vt:lpstr>Pitch Book</vt:lpstr>
      <vt:lpstr>Equation</vt:lpstr>
      <vt:lpstr>FRONTEND Design &amp; OPTIMIZATION studies</vt:lpstr>
      <vt:lpstr>Front end desing &amp; optimization</vt:lpstr>
      <vt:lpstr>Muon Beam production</vt:lpstr>
      <vt:lpstr>Tapered Capture Solenoid optimization </vt:lpstr>
      <vt:lpstr>New Short Target capture with realistic superconducting magnets</vt:lpstr>
      <vt:lpstr>CARBON TARGET GEOMETRY OPTIMIZATION </vt:lpstr>
      <vt:lpstr>CARBON TARGET GEOMETRY OPTIMIZATION </vt:lpstr>
      <vt:lpstr>CARBON TARGET GEOMETRY OPTIMIZATION </vt:lpstr>
      <vt:lpstr>CARBON TARGET GEOMETRY OPTIMIZATION </vt:lpstr>
      <vt:lpstr>CARBON TARGET GEOMETRY OPTIMIZATION </vt:lpstr>
      <vt:lpstr>Dependence of transverse emittance &amp; Capture efficiency on Peak Field</vt:lpstr>
      <vt:lpstr>CARBON TARGET GEOMETRY OPTIMIZATION </vt:lpstr>
      <vt:lpstr>MARS Simulations &amp; Transmission</vt:lpstr>
      <vt:lpstr>buncher and Energy phase rotator</vt:lpstr>
      <vt:lpstr>Longitudinal Phase Space Distributions (Short versus long taper)</vt:lpstr>
      <vt:lpstr>Dependence of time spread &amp; transverse emittance on taper length </vt:lpstr>
      <vt:lpstr>Numerical Nonlinear Global Optimization algorithms on NERSC</vt:lpstr>
      <vt:lpstr>Front end performance at different end fields</vt:lpstr>
      <vt:lpstr>Chicane </vt:lpstr>
      <vt:lpstr>Chicane </vt:lpstr>
      <vt:lpstr>Chicane </vt:lpstr>
      <vt:lpstr>Chicane </vt:lpstr>
      <vt:lpstr>Conclusion &amp; 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2010-04-19T20:44:32Z</dcterms:created>
  <dcterms:modified xsi:type="dcterms:W3CDTF">2014-06-26T22:47:46Z</dcterms:modified>
</cp:coreProperties>
</file>