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60" r:id="rId18"/>
    <p:sldId id="261" r:id="rId19"/>
    <p:sldId id="259" r:id="rId20"/>
    <p:sldId id="262" r:id="rId21"/>
    <p:sldId id="263" r:id="rId22"/>
    <p:sldId id="264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54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AD554-92B9-4EB8-9403-3DC5F37A0D7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2A1D9-B3C6-4179-94CD-F18CC9F1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6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fld id="{7D0EA446-1A40-48D8-A429-61CAF0A4FF47}" type="slidenum">
              <a:rPr lang="de-DE" sz="120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pPr/>
              <a:t>3</a:t>
            </a:fld>
            <a:endParaRPr lang="de-DE" sz="120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262" y="4343989"/>
            <a:ext cx="5025858" cy="402918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fld id="{C19B5583-0726-4D6E-B031-960F4D696205}" type="slidenum">
              <a:rPr lang="de-DE" sz="120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pPr/>
              <a:t>17</a:t>
            </a:fld>
            <a:endParaRPr lang="de-DE" sz="120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262" y="4343989"/>
            <a:ext cx="5025858" cy="411744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fld id="{E2A35175-312E-4079-A283-33C2130242D2}" type="slidenum">
              <a:rPr lang="de-DE" sz="120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pPr/>
              <a:t>18</a:t>
            </a:fld>
            <a:endParaRPr lang="de-DE" sz="120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8497" y="686978"/>
            <a:ext cx="5022624" cy="342752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262" y="4343989"/>
            <a:ext cx="5025858" cy="411744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fld id="{73817C3B-E301-480C-8EF6-B96340172624}" type="slidenum">
              <a:rPr lang="de-DE" sz="120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pPr/>
              <a:t>19</a:t>
            </a:fld>
            <a:endParaRPr lang="de-DE" sz="120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8497" y="686978"/>
            <a:ext cx="5022624" cy="342752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262" y="4343989"/>
            <a:ext cx="5025858" cy="411744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fld id="{93DDCDFB-9895-48A7-98B3-DE997BA714CA}" type="slidenum">
              <a:rPr lang="de-DE" sz="120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pPr/>
              <a:t>20</a:t>
            </a:fld>
            <a:endParaRPr lang="de-DE" sz="120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8497" y="686978"/>
            <a:ext cx="5022624" cy="342752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262" y="4343989"/>
            <a:ext cx="5025858" cy="411744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fld id="{DA67FAF5-1C9F-4AF4-B99F-3712C70C86EC}" type="slidenum">
              <a:rPr lang="de-DE" sz="120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pPr/>
              <a:t>21</a:t>
            </a:fld>
            <a:endParaRPr lang="de-DE" sz="120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8497" y="686978"/>
            <a:ext cx="5022624" cy="342752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262" y="4343989"/>
            <a:ext cx="5025858" cy="411744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C5F-C161-4113-B4BE-E0B5408C54D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F876-026B-468B-B85F-01CFC389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2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C5F-C161-4113-B4BE-E0B5408C54D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F876-026B-468B-B85F-01CFC389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3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C5F-C161-4113-B4BE-E0B5408C54D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F876-026B-468B-B85F-01CFC389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64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534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68413"/>
            <a:ext cx="8534400" cy="4897437"/>
          </a:xfrm>
        </p:spPr>
        <p:txBody>
          <a:bodyPr/>
          <a:lstStyle/>
          <a:p>
            <a:pPr lvl="0"/>
            <a:endParaRPr lang="de-CH" noProof="0" smtClean="0"/>
          </a:p>
        </p:txBody>
      </p:sp>
    </p:spTree>
    <p:extLst>
      <p:ext uri="{BB962C8B-B14F-4D97-AF65-F5344CB8AC3E}">
        <p14:creationId xmlns:p14="http://schemas.microsoft.com/office/powerpoint/2010/main" val="41105243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534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268413"/>
            <a:ext cx="4191000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225" y="1268413"/>
            <a:ext cx="4191000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65359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534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68413"/>
            <a:ext cx="4191000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4225" y="1268413"/>
            <a:ext cx="4191000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4225" y="3792538"/>
            <a:ext cx="4191000" cy="2373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43748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C5F-C161-4113-B4BE-E0B5408C54D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F876-026B-468B-B85F-01CFC389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0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C5F-C161-4113-B4BE-E0B5408C54D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F876-026B-468B-B85F-01CFC389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0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C5F-C161-4113-B4BE-E0B5408C54D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F876-026B-468B-B85F-01CFC389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1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C5F-C161-4113-B4BE-E0B5408C54D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F876-026B-468B-B85F-01CFC389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C5F-C161-4113-B4BE-E0B5408C54D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F876-026B-468B-B85F-01CFC389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C5F-C161-4113-B4BE-E0B5408C54D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F876-026B-468B-B85F-01CFC389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1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C5F-C161-4113-B4BE-E0B5408C54D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F876-026B-468B-B85F-01CFC389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4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C5F-C161-4113-B4BE-E0B5408C54D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F876-026B-468B-B85F-01CFC389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4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7FC5F-C161-4113-B4BE-E0B5408C54D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FF876-026B-468B-B85F-01CFC389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32403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PSI experience with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High </a:t>
            </a:r>
            <a:r>
              <a:rPr lang="en-US" b="1" dirty="0" smtClean="0"/>
              <a:t>Power </a:t>
            </a:r>
            <a:r>
              <a:rPr lang="en-US" b="1" smtClean="0"/>
              <a:t>Target Design</a:t>
            </a:r>
            <a:br>
              <a:rPr lang="en-US" b="1" smtClean="0"/>
            </a:br>
            <a:r>
              <a:rPr lang="en-US" b="1" smtClean="0"/>
              <a:t>and operational considerations</a:t>
            </a:r>
            <a:br>
              <a:rPr lang="en-US" b="1" smtClean="0"/>
            </a:br>
            <a:r>
              <a:rPr lang="en-US" b="1" smtClean="0"/>
              <a:t>for </a:t>
            </a:r>
            <a:r>
              <a:rPr lang="en-US" b="1" dirty="0" err="1" smtClean="0"/>
              <a:t>muon</a:t>
            </a:r>
            <a:r>
              <a:rPr lang="en-US" b="1" dirty="0" smtClean="0"/>
              <a:t> production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b="1" dirty="0" smtClean="0"/>
              <a:t>[with slides from </a:t>
            </a:r>
            <a:r>
              <a:rPr lang="en-US" sz="2200" b="1" dirty="0" err="1" smtClean="0"/>
              <a:t>Th.Prokscha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G.Heidenreich</a:t>
            </a:r>
            <a:r>
              <a:rPr lang="en-US" sz="2200" b="1" dirty="0" smtClean="0"/>
              <a:t>]</a:t>
            </a:r>
            <a:endParaRPr lang="en-US" sz="2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Mike Seidel</a:t>
            </a:r>
          </a:p>
          <a:p>
            <a:r>
              <a:rPr lang="en-US" dirty="0" smtClean="0"/>
              <a:t>Paul </a:t>
            </a:r>
            <a:r>
              <a:rPr lang="en-US" dirty="0" err="1" smtClean="0"/>
              <a:t>Scherrer</a:t>
            </a:r>
            <a:r>
              <a:rPr lang="en-US" dirty="0" smtClean="0"/>
              <a:t> </a:t>
            </a:r>
            <a:r>
              <a:rPr lang="en-US" dirty="0" err="1" smtClean="0"/>
              <a:t>Institut</a:t>
            </a:r>
            <a:endParaRPr lang="en-US" dirty="0" smtClean="0"/>
          </a:p>
          <a:p>
            <a:r>
              <a:rPr lang="en-US" dirty="0" smtClean="0"/>
              <a:t>April 19, 2013, </a:t>
            </a:r>
          </a:p>
          <a:p>
            <a:r>
              <a:rPr lang="en-US" dirty="0" smtClean="0"/>
              <a:t>Brookhaven National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88913"/>
            <a:ext cx="3024187" cy="533400"/>
          </a:xfrm>
        </p:spPr>
        <p:txBody>
          <a:bodyPr/>
          <a:lstStyle/>
          <a:p>
            <a:pPr eaLnBrk="1" hangingPunct="1"/>
            <a:r>
              <a:rPr lang="de-CH" sz="2800" b="0" smtClean="0">
                <a:latin typeface="Arial" charset="0"/>
              </a:rPr>
              <a:t>Target-E design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/>
          <a:stretch>
            <a:fillRect/>
          </a:stretch>
        </p:blipFill>
        <p:spPr bwMode="auto">
          <a:xfrm>
            <a:off x="6143625" y="1268413"/>
            <a:ext cx="2649538" cy="454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Line 7"/>
          <p:cNvSpPr>
            <a:spLocks noChangeShapeType="1"/>
          </p:cNvSpPr>
          <p:nvPr/>
        </p:nvSpPr>
        <p:spPr bwMode="auto">
          <a:xfrm>
            <a:off x="8305800" y="4468813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H="1">
            <a:off x="7543800" y="4468813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8458200" y="462121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CH" sz="1200">
                <a:latin typeface="Times New Roman" pitchFamily="18" charset="0"/>
              </a:rPr>
              <a:t>p-beam</a:t>
            </a:r>
            <a:endParaRPr lang="en-US" sz="1200">
              <a:latin typeface="Times New Roman" pitchFamily="18" charset="0"/>
            </a:endParaRPr>
          </a:p>
        </p:txBody>
      </p:sp>
      <p:pic>
        <p:nvPicPr>
          <p:cNvPr id="14343" name="Picture 12" descr="~AUT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30130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Text Box 13"/>
          <p:cNvSpPr txBox="1">
            <a:spLocks noChangeArrowheads="1"/>
          </p:cNvSpPr>
          <p:nvPr/>
        </p:nvSpPr>
        <p:spPr bwMode="auto">
          <a:xfrm>
            <a:off x="228600" y="1600200"/>
            <a:ext cx="598488" cy="457200"/>
          </a:xfrm>
          <a:prstGeom prst="rect">
            <a:avLst/>
          </a:prstGeom>
          <a:solidFill>
            <a:srgbClr val="DF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CH" sz="1200" b="1">
                <a:latin typeface="Times New Roman" pitchFamily="18" charset="0"/>
              </a:rPr>
              <a:t>Drive shaft</a:t>
            </a:r>
            <a:endParaRPr lang="en-GB" sz="1200" b="1">
              <a:latin typeface="Times New Roman" pitchFamily="18" charset="0"/>
            </a:endParaRPr>
          </a:p>
        </p:txBody>
      </p:sp>
      <p:sp>
        <p:nvSpPr>
          <p:cNvPr id="14345" name="Text Box 14"/>
          <p:cNvSpPr txBox="1">
            <a:spLocks noChangeArrowheads="1"/>
          </p:cNvSpPr>
          <p:nvPr/>
        </p:nvSpPr>
        <p:spPr bwMode="auto">
          <a:xfrm>
            <a:off x="3492500" y="4652963"/>
            <a:ext cx="2527300" cy="1189037"/>
          </a:xfrm>
          <a:prstGeom prst="rect">
            <a:avLst/>
          </a:prstGeom>
          <a:solidFill>
            <a:srgbClr val="DF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200" b="1" u="sng"/>
              <a:t>BALL BEARINGS</a:t>
            </a:r>
            <a:r>
              <a:rPr lang="en-GB" sz="1200" b="1"/>
              <a:t> *)</a:t>
            </a:r>
          </a:p>
          <a:p>
            <a:pPr algn="l">
              <a:spcBef>
                <a:spcPct val="25000"/>
              </a:spcBef>
            </a:pPr>
            <a:r>
              <a:rPr lang="en-GB" sz="1200"/>
              <a:t>Silicon nitride balls</a:t>
            </a:r>
          </a:p>
          <a:p>
            <a:pPr algn="l">
              <a:spcBef>
                <a:spcPct val="25000"/>
              </a:spcBef>
            </a:pPr>
            <a:r>
              <a:rPr lang="en-GB" sz="1200"/>
              <a:t>Rings and cage silver coated</a:t>
            </a:r>
          </a:p>
          <a:p>
            <a:pPr algn="l">
              <a:spcBef>
                <a:spcPct val="25000"/>
              </a:spcBef>
            </a:pPr>
            <a:r>
              <a:rPr lang="en-GB" sz="1200"/>
              <a:t>Lifetime  2 y</a:t>
            </a:r>
          </a:p>
          <a:p>
            <a:pPr algn="l">
              <a:spcBef>
                <a:spcPct val="25000"/>
              </a:spcBef>
            </a:pPr>
            <a:r>
              <a:rPr lang="en-GB" sz="1200"/>
              <a:t>*) GMN, Nürnberg, Germany</a:t>
            </a:r>
          </a:p>
        </p:txBody>
      </p:sp>
      <p:sp>
        <p:nvSpPr>
          <p:cNvPr id="14346" name="Text Box 15"/>
          <p:cNvSpPr txBox="1">
            <a:spLocks noChangeArrowheads="1"/>
          </p:cNvSpPr>
          <p:nvPr/>
        </p:nvSpPr>
        <p:spPr bwMode="auto">
          <a:xfrm>
            <a:off x="3419475" y="3068638"/>
            <a:ext cx="2665413" cy="731837"/>
          </a:xfrm>
          <a:prstGeom prst="rect">
            <a:avLst/>
          </a:prstGeom>
          <a:solidFill>
            <a:srgbClr val="DF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CH" sz="1200" b="1" u="sng"/>
              <a:t>SPOKES</a:t>
            </a:r>
            <a:r>
              <a:rPr lang="de-CH" sz="1200"/>
              <a:t> </a:t>
            </a:r>
          </a:p>
          <a:p>
            <a:pPr algn="l">
              <a:spcBef>
                <a:spcPct val="50000"/>
              </a:spcBef>
            </a:pPr>
            <a:r>
              <a:rPr lang="en-GB" sz="1200"/>
              <a:t>To enable the thermal expansion of the target  cone</a:t>
            </a:r>
          </a:p>
        </p:txBody>
      </p:sp>
      <p:sp>
        <p:nvSpPr>
          <p:cNvPr id="14347" name="Line 16"/>
          <p:cNvSpPr>
            <a:spLocks noChangeShapeType="1"/>
          </p:cNvSpPr>
          <p:nvPr/>
        </p:nvSpPr>
        <p:spPr bwMode="auto">
          <a:xfrm flipV="1">
            <a:off x="3132138" y="3213100"/>
            <a:ext cx="287337" cy="80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7"/>
          <p:cNvSpPr>
            <a:spLocks noChangeShapeType="1"/>
          </p:cNvSpPr>
          <p:nvPr/>
        </p:nvSpPr>
        <p:spPr bwMode="auto">
          <a:xfrm flipV="1">
            <a:off x="2700338" y="1196975"/>
            <a:ext cx="647700" cy="312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8"/>
          <p:cNvSpPr>
            <a:spLocks noChangeShapeType="1"/>
          </p:cNvSpPr>
          <p:nvPr/>
        </p:nvSpPr>
        <p:spPr bwMode="auto">
          <a:xfrm>
            <a:off x="533400" y="2133600"/>
            <a:ext cx="86995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Text Box 22"/>
          <p:cNvSpPr txBox="1">
            <a:spLocks noChangeArrowheads="1"/>
          </p:cNvSpPr>
          <p:nvPr/>
        </p:nvSpPr>
        <p:spPr bwMode="auto">
          <a:xfrm>
            <a:off x="3419475" y="836613"/>
            <a:ext cx="2676525" cy="2089150"/>
          </a:xfrm>
          <a:prstGeom prst="rect">
            <a:avLst/>
          </a:prstGeom>
          <a:solidFill>
            <a:srgbClr val="DF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u="sng"/>
              <a:t>TARGET CONE</a:t>
            </a:r>
          </a:p>
          <a:p>
            <a:pPr algn="l">
              <a:spcBef>
                <a:spcPct val="10000"/>
              </a:spcBef>
            </a:pPr>
            <a:r>
              <a:rPr lang="en-US" sz="1200"/>
              <a:t>Mean diameter:                450 mm</a:t>
            </a:r>
          </a:p>
          <a:p>
            <a:pPr algn="l">
              <a:spcBef>
                <a:spcPct val="10000"/>
              </a:spcBef>
            </a:pPr>
            <a:r>
              <a:rPr lang="de-CH" sz="1200"/>
              <a:t>Graphite density:   	     1.8 g/cm</a:t>
            </a:r>
            <a:r>
              <a:rPr lang="de-CH" sz="1200" baseline="30000"/>
              <a:t>3</a:t>
            </a:r>
            <a:endParaRPr lang="en-US" sz="1200" baseline="30000"/>
          </a:p>
          <a:p>
            <a:pPr algn="l" eaLnBrk="1" hangingPunct="1">
              <a:spcBef>
                <a:spcPct val="10000"/>
              </a:spcBef>
              <a:buClr>
                <a:schemeClr val="accent2"/>
              </a:buClr>
            </a:pPr>
            <a:r>
              <a:rPr lang="de-CH" sz="1200"/>
              <a:t>Operating Temperature: 1700 K</a:t>
            </a:r>
          </a:p>
          <a:p>
            <a:pPr algn="l" eaLnBrk="1" hangingPunct="1">
              <a:spcBef>
                <a:spcPct val="10000"/>
              </a:spcBef>
              <a:buClr>
                <a:schemeClr val="accent2"/>
              </a:buClr>
            </a:pPr>
            <a:r>
              <a:rPr lang="de-CH" sz="1200"/>
              <a:t>Irradiation damage rate:  0.1 dpa/Ah</a:t>
            </a:r>
          </a:p>
          <a:p>
            <a:pPr algn="l" eaLnBrk="1" hangingPunct="1">
              <a:spcBef>
                <a:spcPct val="10000"/>
              </a:spcBef>
              <a:buClr>
                <a:schemeClr val="accent2"/>
              </a:buClr>
            </a:pPr>
            <a:r>
              <a:rPr lang="de-CH" sz="1200"/>
              <a:t>Rotational Speed: 	       1 Turn/s</a:t>
            </a:r>
          </a:p>
          <a:p>
            <a:pPr algn="l" eaLnBrk="1" hangingPunct="1">
              <a:spcBef>
                <a:spcPct val="10000"/>
              </a:spcBef>
              <a:buClr>
                <a:schemeClr val="accent2"/>
              </a:buClr>
            </a:pPr>
            <a:r>
              <a:rPr lang="de-CH" sz="1200"/>
              <a:t>Target thickness:    60  /  40 mm</a:t>
            </a:r>
          </a:p>
          <a:p>
            <a:pPr algn="l" eaLnBrk="1" hangingPunct="1">
              <a:spcBef>
                <a:spcPct val="10000"/>
              </a:spcBef>
              <a:buClr>
                <a:schemeClr val="accent2"/>
              </a:buClr>
            </a:pPr>
            <a:r>
              <a:rPr lang="de-CH" sz="1200"/>
              <a:t>                               10  /  7 g/cm</a:t>
            </a:r>
            <a:r>
              <a:rPr lang="de-CH" sz="1200" baseline="30000"/>
              <a:t>2</a:t>
            </a:r>
          </a:p>
          <a:p>
            <a:pPr algn="l" eaLnBrk="1" hangingPunct="1">
              <a:spcBef>
                <a:spcPct val="10000"/>
              </a:spcBef>
              <a:buClr>
                <a:schemeClr val="accent2"/>
              </a:buClr>
            </a:pPr>
            <a:r>
              <a:rPr lang="de-CH" sz="1200"/>
              <a:t>Beam loss:              18 /  12  %</a:t>
            </a:r>
          </a:p>
          <a:p>
            <a:pPr algn="l" eaLnBrk="1" hangingPunct="1">
              <a:spcBef>
                <a:spcPct val="10000"/>
              </a:spcBef>
              <a:buClr>
                <a:schemeClr val="accent2"/>
              </a:buClr>
            </a:pPr>
            <a:r>
              <a:rPr lang="de-CH" sz="1200"/>
              <a:t>Power deposition:   30 /  20  kW/mA</a:t>
            </a:r>
            <a:endParaRPr lang="en-US" sz="1200"/>
          </a:p>
        </p:txBody>
      </p:sp>
      <p:sp>
        <p:nvSpPr>
          <p:cNvPr id="14351" name="Line 23"/>
          <p:cNvSpPr>
            <a:spLocks noChangeShapeType="1"/>
          </p:cNvSpPr>
          <p:nvPr/>
        </p:nvSpPr>
        <p:spPr bwMode="auto">
          <a:xfrm>
            <a:off x="2916238" y="4508500"/>
            <a:ext cx="576262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8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6697663" cy="433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CH" sz="2800" b="0" smtClean="0">
                <a:latin typeface="Arial" charset="0"/>
              </a:rPr>
              <a:t>Drive motor &amp; permanent-magnet clutch</a:t>
            </a:r>
          </a:p>
        </p:txBody>
      </p:sp>
      <p:pic>
        <p:nvPicPr>
          <p:cNvPr id="15363" name="Picture 29" descr="Motorstrom_retuschiert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868863"/>
            <a:ext cx="8569325" cy="143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19"/>
          <p:cNvSpPr txBox="1">
            <a:spLocks noChangeArrowheads="1"/>
          </p:cNvSpPr>
          <p:nvPr/>
        </p:nvSpPr>
        <p:spPr bwMode="auto">
          <a:xfrm>
            <a:off x="2627313" y="4941888"/>
            <a:ext cx="4537075" cy="336550"/>
          </a:xfrm>
          <a:prstGeom prst="rect">
            <a:avLst/>
          </a:prstGeom>
          <a:solidFill>
            <a:srgbClr val="DF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ja-JP" sz="1600">
                <a:ea typeface="ＭＳ Ｐゴシック" charset="-128"/>
              </a:rPr>
              <a:t>Record of the drive torque for the rotation</a:t>
            </a:r>
            <a:r>
              <a:rPr lang="de-CH" altLang="ja-JP" sz="1600">
                <a:ea typeface="ＭＳ Ｐゴシック" charset="-128"/>
              </a:rPr>
              <a:t> </a:t>
            </a:r>
            <a:endParaRPr lang="de-CH" sz="1600"/>
          </a:p>
        </p:txBody>
      </p:sp>
      <p:grpSp>
        <p:nvGrpSpPr>
          <p:cNvPr id="15365" name="Group 46"/>
          <p:cNvGrpSpPr>
            <a:grpSpLocks/>
          </p:cNvGrpSpPr>
          <p:nvPr/>
        </p:nvGrpSpPr>
        <p:grpSpPr bwMode="auto">
          <a:xfrm>
            <a:off x="468313" y="908050"/>
            <a:ext cx="8351837" cy="3794125"/>
            <a:chOff x="295" y="572"/>
            <a:chExt cx="5261" cy="2390"/>
          </a:xfrm>
        </p:grpSpPr>
        <p:grpSp>
          <p:nvGrpSpPr>
            <p:cNvPr id="15368" name="Group 40"/>
            <p:cNvGrpSpPr>
              <a:grpSpLocks/>
            </p:cNvGrpSpPr>
            <p:nvPr/>
          </p:nvGrpSpPr>
          <p:grpSpPr bwMode="auto">
            <a:xfrm>
              <a:off x="295" y="572"/>
              <a:ext cx="5261" cy="2390"/>
              <a:chOff x="295" y="572"/>
              <a:chExt cx="5261" cy="2390"/>
            </a:xfrm>
          </p:grpSpPr>
          <p:grpSp>
            <p:nvGrpSpPr>
              <p:cNvPr id="15374" name="Group 34"/>
              <p:cNvGrpSpPr>
                <a:grpSpLocks/>
              </p:cNvGrpSpPr>
              <p:nvPr/>
            </p:nvGrpSpPr>
            <p:grpSpPr bwMode="auto">
              <a:xfrm>
                <a:off x="295" y="572"/>
                <a:ext cx="5261" cy="2390"/>
                <a:chOff x="295" y="572"/>
                <a:chExt cx="5261" cy="2390"/>
              </a:xfrm>
            </p:grpSpPr>
            <p:grpSp>
              <p:nvGrpSpPr>
                <p:cNvPr id="15379" name="Group 32"/>
                <p:cNvGrpSpPr>
                  <a:grpSpLocks/>
                </p:cNvGrpSpPr>
                <p:nvPr/>
              </p:nvGrpSpPr>
              <p:grpSpPr bwMode="auto">
                <a:xfrm>
                  <a:off x="295" y="663"/>
                  <a:ext cx="5261" cy="2299"/>
                  <a:chOff x="295" y="527"/>
                  <a:chExt cx="5261" cy="2299"/>
                </a:xfrm>
              </p:grpSpPr>
              <p:pic>
                <p:nvPicPr>
                  <p:cNvPr id="15381" name="Picture 4" descr="Mag-Kuppl-col-resize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5" y="527"/>
                    <a:ext cx="5261" cy="209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5382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4" y="2614"/>
                    <a:ext cx="1180" cy="212"/>
                  </a:xfrm>
                  <a:prstGeom prst="rect">
                    <a:avLst/>
                  </a:prstGeom>
                  <a:solidFill>
                    <a:srgbClr val="DFE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de-CH" sz="1600"/>
                      <a:t>DC-motor</a:t>
                    </a:r>
                  </a:p>
                </p:txBody>
              </p:sp>
              <p:sp>
                <p:nvSpPr>
                  <p:cNvPr id="15383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7" y="2568"/>
                    <a:ext cx="1814" cy="212"/>
                  </a:xfrm>
                  <a:prstGeom prst="rect">
                    <a:avLst/>
                  </a:prstGeom>
                  <a:solidFill>
                    <a:srgbClr val="DFE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de-CH" sz="1600">
                        <a:solidFill>
                          <a:schemeClr val="tx2"/>
                        </a:solidFill>
                      </a:rPr>
                      <a:t>Permanent-magnet clutch</a:t>
                    </a:r>
                  </a:p>
                </p:txBody>
              </p:sp>
              <p:sp>
                <p:nvSpPr>
                  <p:cNvPr id="15384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" y="2568"/>
                    <a:ext cx="1270" cy="212"/>
                  </a:xfrm>
                  <a:prstGeom prst="rect">
                    <a:avLst/>
                  </a:prstGeom>
                  <a:solidFill>
                    <a:srgbClr val="DFE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de-CH" sz="1600"/>
                      <a:t>Ball bearing</a:t>
                    </a:r>
                  </a:p>
                </p:txBody>
              </p:sp>
              <p:sp>
                <p:nvSpPr>
                  <p:cNvPr id="15385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427" y="1887"/>
                    <a:ext cx="227" cy="68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6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105" y="2069"/>
                    <a:ext cx="317" cy="54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7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84" y="1661"/>
                    <a:ext cx="409" cy="8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380" name="Line 33"/>
                <p:cNvSpPr>
                  <a:spLocks noChangeShapeType="1"/>
                </p:cNvSpPr>
                <p:nvPr/>
              </p:nvSpPr>
              <p:spPr bwMode="auto">
                <a:xfrm>
                  <a:off x="1338" y="57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75" name="Line 36"/>
              <p:cNvSpPr>
                <a:spLocks noChangeShapeType="1"/>
              </p:cNvSpPr>
              <p:nvPr/>
            </p:nvSpPr>
            <p:spPr bwMode="auto">
              <a:xfrm flipH="1">
                <a:off x="1247" y="618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Line 37"/>
              <p:cNvSpPr>
                <a:spLocks noChangeShapeType="1"/>
              </p:cNvSpPr>
              <p:nvPr/>
            </p:nvSpPr>
            <p:spPr bwMode="auto">
              <a:xfrm flipH="1">
                <a:off x="1247" y="709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Line 38"/>
              <p:cNvSpPr>
                <a:spLocks noChangeShapeType="1"/>
              </p:cNvSpPr>
              <p:nvPr/>
            </p:nvSpPr>
            <p:spPr bwMode="auto">
              <a:xfrm flipH="1">
                <a:off x="1247" y="572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Line 39"/>
              <p:cNvSpPr>
                <a:spLocks noChangeShapeType="1"/>
              </p:cNvSpPr>
              <p:nvPr/>
            </p:nvSpPr>
            <p:spPr bwMode="auto">
              <a:xfrm flipH="1">
                <a:off x="1247" y="754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69" name="Line 41"/>
            <p:cNvSpPr>
              <a:spLocks noChangeShapeType="1"/>
            </p:cNvSpPr>
            <p:nvPr/>
          </p:nvSpPr>
          <p:spPr bwMode="auto">
            <a:xfrm>
              <a:off x="1338" y="2387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42"/>
            <p:cNvSpPr>
              <a:spLocks noChangeShapeType="1"/>
            </p:cNvSpPr>
            <p:nvPr/>
          </p:nvSpPr>
          <p:spPr bwMode="auto">
            <a:xfrm flipH="1">
              <a:off x="1247" y="2341"/>
              <a:ext cx="9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43"/>
            <p:cNvSpPr>
              <a:spLocks noChangeShapeType="1"/>
            </p:cNvSpPr>
            <p:nvPr/>
          </p:nvSpPr>
          <p:spPr bwMode="auto">
            <a:xfrm flipH="1">
              <a:off x="1247" y="2432"/>
              <a:ext cx="9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44"/>
            <p:cNvSpPr>
              <a:spLocks noChangeShapeType="1"/>
            </p:cNvSpPr>
            <p:nvPr/>
          </p:nvSpPr>
          <p:spPr bwMode="auto">
            <a:xfrm flipH="1">
              <a:off x="1247" y="2568"/>
              <a:ext cx="9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45"/>
            <p:cNvSpPr>
              <a:spLocks noChangeShapeType="1"/>
            </p:cNvSpPr>
            <p:nvPr/>
          </p:nvSpPr>
          <p:spPr bwMode="auto">
            <a:xfrm flipH="1">
              <a:off x="1247" y="2523"/>
              <a:ext cx="9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6" name="Text Box 31"/>
          <p:cNvSpPr txBox="1">
            <a:spLocks noChangeArrowheads="1"/>
          </p:cNvSpPr>
          <p:nvPr/>
        </p:nvSpPr>
        <p:spPr bwMode="auto">
          <a:xfrm>
            <a:off x="611188" y="908050"/>
            <a:ext cx="1223962" cy="336550"/>
          </a:xfrm>
          <a:prstGeom prst="rect">
            <a:avLst/>
          </a:prstGeom>
          <a:solidFill>
            <a:srgbClr val="DF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600"/>
              <a:t>vacuum</a:t>
            </a:r>
          </a:p>
        </p:txBody>
      </p:sp>
      <p:sp>
        <p:nvSpPr>
          <p:cNvPr id="15367" name="Text Box 35"/>
          <p:cNvSpPr txBox="1">
            <a:spLocks noChangeArrowheads="1"/>
          </p:cNvSpPr>
          <p:nvPr/>
        </p:nvSpPr>
        <p:spPr bwMode="auto">
          <a:xfrm>
            <a:off x="2700338" y="908050"/>
            <a:ext cx="1800225" cy="336550"/>
          </a:xfrm>
          <a:prstGeom prst="rect">
            <a:avLst/>
          </a:prstGeom>
          <a:solidFill>
            <a:srgbClr val="DF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600"/>
              <a:t>air pressure</a:t>
            </a:r>
          </a:p>
        </p:txBody>
      </p:sp>
    </p:spTree>
    <p:extLst>
      <p:ext uri="{BB962C8B-B14F-4D97-AF65-F5344CB8AC3E}">
        <p14:creationId xmlns:p14="http://schemas.microsoft.com/office/powerpoint/2010/main" val="359872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1889125" y="161925"/>
            <a:ext cx="6138863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400" b="0" dirty="0" smtClean="0">
                <a:solidFill>
                  <a:schemeClr val="tx1"/>
                </a:solidFill>
                <a:latin typeface="Arial" charset="0"/>
              </a:rPr>
              <a:t>design of graphite wheel</a:t>
            </a:r>
            <a:endParaRPr lang="de-CH" sz="2400" b="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7411" name="Picture 8" descr="Target_to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836613"/>
            <a:ext cx="8496300" cy="548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860" name="AutoShape 12"/>
          <p:cNvSpPr>
            <a:spLocks noChangeArrowheads="1"/>
          </p:cNvSpPr>
          <p:nvPr/>
        </p:nvSpPr>
        <p:spPr bwMode="auto">
          <a:xfrm>
            <a:off x="395288" y="5589588"/>
            <a:ext cx="2592387" cy="720725"/>
          </a:xfrm>
          <a:prstGeom prst="wedgeRoundRectCallout">
            <a:avLst>
              <a:gd name="adj1" fmla="val 77375"/>
              <a:gd name="adj2" fmla="val -90968"/>
              <a:gd name="adj3" fmla="val 16667"/>
            </a:avLst>
          </a:prstGeom>
          <a:solidFill>
            <a:srgbClr val="DFE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200"/>
              <a:t>The gaps allow unconstrained dimensional changes of the irradiated part of the graphite.</a:t>
            </a:r>
            <a:endParaRPr lang="de-CH" sz="1200"/>
          </a:p>
        </p:txBody>
      </p:sp>
    </p:spTree>
    <p:extLst>
      <p:ext uri="{BB962C8B-B14F-4D97-AF65-F5344CB8AC3E}">
        <p14:creationId xmlns:p14="http://schemas.microsoft.com/office/powerpoint/2010/main" val="25684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stress0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573463"/>
            <a:ext cx="3600450" cy="270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60350"/>
            <a:ext cx="5545138" cy="433388"/>
          </a:xfrm>
        </p:spPr>
        <p:txBody>
          <a:bodyPr/>
          <a:lstStyle/>
          <a:p>
            <a:pPr eaLnBrk="1" hangingPunct="1"/>
            <a:r>
              <a:rPr lang="de-CH" sz="2000" b="0" smtClean="0">
                <a:latin typeface="Arial" charset="0"/>
              </a:rPr>
              <a:t>Temperature &amp; stress distribution (2mA, 40 kW)</a:t>
            </a:r>
          </a:p>
        </p:txBody>
      </p:sp>
      <p:pic>
        <p:nvPicPr>
          <p:cNvPr id="18436" name="Picture 7" descr="temp0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836613"/>
            <a:ext cx="3589337" cy="2695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2411413" y="188913"/>
            <a:ext cx="633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C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eaLnBrk="1" hangingPunct="1"/>
            <a:endParaRPr lang="en-GB" sz="3200" b="1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4" r="21584"/>
          <a:stretch>
            <a:fillRect/>
          </a:stretch>
        </p:blipFill>
        <p:spPr bwMode="auto">
          <a:xfrm>
            <a:off x="323850" y="836613"/>
            <a:ext cx="4545013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7885113" y="2565400"/>
            <a:ext cx="792162" cy="2746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CH" sz="1200"/>
              <a:t>1700 K</a:t>
            </a:r>
          </a:p>
        </p:txBody>
      </p:sp>
      <p:sp>
        <p:nvSpPr>
          <p:cNvPr id="18440" name="Text Box 12"/>
          <p:cNvSpPr txBox="1">
            <a:spLocks noChangeArrowheads="1"/>
          </p:cNvSpPr>
          <p:nvPr/>
        </p:nvSpPr>
        <p:spPr bwMode="auto">
          <a:xfrm>
            <a:off x="5292725" y="981075"/>
            <a:ext cx="719138" cy="2746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CH" sz="1200"/>
              <a:t>600 K</a:t>
            </a:r>
          </a:p>
        </p:txBody>
      </p:sp>
      <p:sp>
        <p:nvSpPr>
          <p:cNvPr id="18441" name="Line 13"/>
          <p:cNvSpPr>
            <a:spLocks noChangeShapeType="1"/>
          </p:cNvSpPr>
          <p:nvPr/>
        </p:nvSpPr>
        <p:spPr bwMode="auto">
          <a:xfrm>
            <a:off x="7524750" y="2565400"/>
            <a:ext cx="360363" cy="71438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4"/>
          <p:cNvSpPr>
            <a:spLocks noChangeShapeType="1"/>
          </p:cNvSpPr>
          <p:nvPr/>
        </p:nvSpPr>
        <p:spPr bwMode="auto">
          <a:xfrm>
            <a:off x="5724525" y="1268413"/>
            <a:ext cx="142875" cy="431800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Text Box 15"/>
          <p:cNvSpPr txBox="1">
            <a:spLocks noChangeArrowheads="1"/>
          </p:cNvSpPr>
          <p:nvPr/>
        </p:nvSpPr>
        <p:spPr bwMode="auto">
          <a:xfrm>
            <a:off x="7956550" y="5445125"/>
            <a:ext cx="720725" cy="2746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CH" sz="1200"/>
              <a:t>5 MPa</a:t>
            </a:r>
          </a:p>
        </p:txBody>
      </p:sp>
      <p:sp>
        <p:nvSpPr>
          <p:cNvPr id="18444" name="Line 16"/>
          <p:cNvSpPr>
            <a:spLocks noChangeShapeType="1"/>
          </p:cNvSpPr>
          <p:nvPr/>
        </p:nvSpPr>
        <p:spPr bwMode="auto">
          <a:xfrm>
            <a:off x="8027988" y="4797425"/>
            <a:ext cx="215900" cy="647700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6553200" cy="533400"/>
          </a:xfrm>
        </p:spPr>
        <p:txBody>
          <a:bodyPr/>
          <a:lstStyle/>
          <a:p>
            <a:pPr eaLnBrk="1" hangingPunct="1"/>
            <a:r>
              <a:rPr lang="de-CH" sz="2400" b="0" smtClean="0">
                <a:latin typeface="Arial" charset="0"/>
              </a:rPr>
              <a:t>Maintenance of the target-insert in the hot-cell</a:t>
            </a:r>
          </a:p>
        </p:txBody>
      </p:sp>
      <p:pic>
        <p:nvPicPr>
          <p:cNvPr id="19459" name="Picture 4" descr="IMG_168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1"/>
          <a:stretch>
            <a:fillRect/>
          </a:stretch>
        </p:blipFill>
        <p:spPr>
          <a:xfrm>
            <a:off x="250825" y="1484313"/>
            <a:ext cx="4826000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7" descr="DriveShaf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219200"/>
            <a:ext cx="3557588" cy="2371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9" descr="Targetscheibe_4c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5888" y="3643313"/>
            <a:ext cx="3529012" cy="2646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5181600" y="8382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CH" sz="1600"/>
              <a:t>Exchange parts:</a:t>
            </a:r>
            <a:endParaRPr lang="en-GB" sz="1600"/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5943600" y="32766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400"/>
              <a:t>horizontal drive shaft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716126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65532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000" b="0" smtClean="0">
                <a:solidFill>
                  <a:schemeClr val="tx1"/>
                </a:solidFill>
              </a:rPr>
              <a:t>Operational limits of the rotating graphite &amp; beryllium cones for target-E </a:t>
            </a:r>
            <a:endParaRPr lang="de-CH" sz="2000" b="0" smtClean="0">
              <a:solidFill>
                <a:schemeClr val="tx1"/>
              </a:solidFill>
            </a:endParaRPr>
          </a:p>
        </p:txBody>
      </p:sp>
      <p:pic>
        <p:nvPicPr>
          <p:cNvPr id="20483" name="Picture 11" descr="Operational limi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836613"/>
            <a:ext cx="7416800" cy="548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2286000" y="1447800"/>
            <a:ext cx="1600200" cy="304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CH" sz="1400" b="1"/>
              <a:t>Temperature (K)</a:t>
            </a:r>
          </a:p>
        </p:txBody>
      </p:sp>
      <p:sp>
        <p:nvSpPr>
          <p:cNvPr id="20485" name="Text Box 14"/>
          <p:cNvSpPr txBox="1">
            <a:spLocks noChangeArrowheads="1"/>
          </p:cNvSpPr>
          <p:nvPr/>
        </p:nvSpPr>
        <p:spPr bwMode="auto">
          <a:xfrm>
            <a:off x="2411413" y="2565400"/>
            <a:ext cx="2008187" cy="304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CH" sz="1400" b="1"/>
              <a:t>Safety factor </a:t>
            </a:r>
            <a:r>
              <a:rPr lang="de-CH" sz="1400" b="1">
                <a:latin typeface="Symbol" pitchFamily="18" charset="2"/>
              </a:rPr>
              <a:t>s</a:t>
            </a:r>
            <a:r>
              <a:rPr lang="de-CH" sz="1400" b="1" baseline="-25000"/>
              <a:t>yp</a:t>
            </a:r>
            <a:r>
              <a:rPr lang="de-CH" sz="1400" b="1"/>
              <a:t>/</a:t>
            </a:r>
            <a:r>
              <a:rPr lang="de-CH" sz="1400" b="1">
                <a:latin typeface="Symbol" pitchFamily="18" charset="2"/>
              </a:rPr>
              <a:t>s</a:t>
            </a:r>
          </a:p>
        </p:txBody>
      </p:sp>
      <p:sp>
        <p:nvSpPr>
          <p:cNvPr id="20486" name="Text Box 15"/>
          <p:cNvSpPr txBox="1">
            <a:spLocks noChangeArrowheads="1"/>
          </p:cNvSpPr>
          <p:nvPr/>
        </p:nvSpPr>
        <p:spPr bwMode="auto">
          <a:xfrm>
            <a:off x="3348038" y="4581525"/>
            <a:ext cx="1223962" cy="387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" rIns="36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CH" sz="1200" b="1"/>
              <a:t>Evaporation rate (mg/g/year)</a:t>
            </a:r>
          </a:p>
        </p:txBody>
      </p:sp>
      <p:sp>
        <p:nvSpPr>
          <p:cNvPr id="20487" name="Line 16"/>
          <p:cNvSpPr>
            <a:spLocks noChangeShapeType="1"/>
          </p:cNvSpPr>
          <p:nvPr/>
        </p:nvSpPr>
        <p:spPr bwMode="auto">
          <a:xfrm flipH="1">
            <a:off x="2051050" y="2924175"/>
            <a:ext cx="865188" cy="865188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17"/>
          <p:cNvSpPr>
            <a:spLocks noChangeShapeType="1"/>
          </p:cNvSpPr>
          <p:nvPr/>
        </p:nvSpPr>
        <p:spPr bwMode="auto">
          <a:xfrm flipV="1">
            <a:off x="2411413" y="2924175"/>
            <a:ext cx="360362" cy="215900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18"/>
          <p:cNvSpPr>
            <a:spLocks noChangeShapeType="1"/>
          </p:cNvSpPr>
          <p:nvPr/>
        </p:nvSpPr>
        <p:spPr bwMode="auto">
          <a:xfrm>
            <a:off x="3059113" y="1773238"/>
            <a:ext cx="288925" cy="287337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9"/>
          <p:cNvSpPr>
            <a:spLocks noChangeShapeType="1"/>
          </p:cNvSpPr>
          <p:nvPr/>
        </p:nvSpPr>
        <p:spPr bwMode="auto">
          <a:xfrm>
            <a:off x="3132138" y="4292600"/>
            <a:ext cx="287337" cy="288925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20"/>
          <p:cNvSpPr>
            <a:spLocks noChangeShapeType="1"/>
          </p:cNvSpPr>
          <p:nvPr/>
        </p:nvSpPr>
        <p:spPr bwMode="auto">
          <a:xfrm>
            <a:off x="4572000" y="4724400"/>
            <a:ext cx="215900" cy="288925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Text Box 21"/>
          <p:cNvSpPr txBox="1">
            <a:spLocks noChangeArrowheads="1"/>
          </p:cNvSpPr>
          <p:nvPr/>
        </p:nvSpPr>
        <p:spPr bwMode="auto">
          <a:xfrm>
            <a:off x="1908175" y="4437063"/>
            <a:ext cx="503238" cy="376237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800" b="1">
                <a:solidFill>
                  <a:srgbClr val="0000FF"/>
                </a:solidFill>
              </a:rPr>
              <a:t>Be</a:t>
            </a:r>
          </a:p>
        </p:txBody>
      </p:sp>
      <p:sp>
        <p:nvSpPr>
          <p:cNvPr id="20493" name="Text Box 22"/>
          <p:cNvSpPr txBox="1">
            <a:spLocks noChangeArrowheads="1"/>
          </p:cNvSpPr>
          <p:nvPr/>
        </p:nvSpPr>
        <p:spPr bwMode="auto">
          <a:xfrm>
            <a:off x="4211638" y="3789363"/>
            <a:ext cx="503237" cy="376237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800" b="1">
                <a:solidFill>
                  <a:srgbClr val="CC6600"/>
                </a:solidFill>
              </a:rPr>
              <a:t>C</a:t>
            </a:r>
          </a:p>
        </p:txBody>
      </p:sp>
      <p:graphicFrame>
        <p:nvGraphicFramePr>
          <p:cNvPr id="20494" name="Object 24"/>
          <p:cNvGraphicFramePr>
            <a:graphicFrameLocks noGrp="1" noChangeAspect="1"/>
          </p:cNvGraphicFramePr>
          <p:nvPr>
            <p:ph sz="half" idx="2"/>
          </p:nvPr>
        </p:nvGraphicFramePr>
        <p:xfrm>
          <a:off x="3490913" y="5589588"/>
          <a:ext cx="100806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4" imgW="622030" imgH="418918" progId="Equation.3">
                  <p:embed/>
                </p:oleObj>
              </mc:Choice>
              <mc:Fallback>
                <p:oleObj name="Equation" r:id="rId4" imgW="622030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5589588"/>
                        <a:ext cx="1008062" cy="6794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Text Box 26"/>
          <p:cNvSpPr txBox="1">
            <a:spLocks noChangeArrowheads="1"/>
          </p:cNvSpPr>
          <p:nvPr/>
        </p:nvSpPr>
        <p:spPr bwMode="auto">
          <a:xfrm>
            <a:off x="6526213" y="3357563"/>
            <a:ext cx="2447925" cy="942975"/>
          </a:xfrm>
          <a:prstGeom prst="rect">
            <a:avLst/>
          </a:prstGeom>
          <a:solidFill>
            <a:srgbClr val="DF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CH" sz="1400"/>
              <a:t>I(mA): Proton current</a:t>
            </a:r>
          </a:p>
          <a:p>
            <a:pPr algn="l">
              <a:spcBef>
                <a:spcPct val="50000"/>
              </a:spcBef>
            </a:pPr>
            <a:r>
              <a:rPr lang="de-CH" sz="1400"/>
              <a:t>D(m) : Mean target diameter</a:t>
            </a:r>
          </a:p>
          <a:p>
            <a:pPr algn="l">
              <a:spcBef>
                <a:spcPct val="50000"/>
              </a:spcBef>
            </a:pPr>
            <a:r>
              <a:rPr lang="de-CH" sz="1400">
                <a:latin typeface="Symbol" pitchFamily="18" charset="2"/>
              </a:rPr>
              <a:t>e</a:t>
            </a:r>
            <a:r>
              <a:rPr lang="de-CH" sz="1400"/>
              <a:t>*  : effective emissivity</a:t>
            </a:r>
          </a:p>
        </p:txBody>
      </p:sp>
      <p:grpSp>
        <p:nvGrpSpPr>
          <p:cNvPr id="224289" name="Group 33"/>
          <p:cNvGrpSpPr>
            <a:grpSpLocks/>
          </p:cNvGrpSpPr>
          <p:nvPr/>
        </p:nvGrpSpPr>
        <p:grpSpPr bwMode="auto">
          <a:xfrm>
            <a:off x="4724400" y="914400"/>
            <a:ext cx="4176713" cy="1152525"/>
            <a:chOff x="2971" y="572"/>
            <a:chExt cx="2631" cy="726"/>
          </a:xfrm>
        </p:grpSpPr>
        <p:sp>
          <p:nvSpPr>
            <p:cNvPr id="20497" name="AutoShape 28"/>
            <p:cNvSpPr>
              <a:spLocks noChangeArrowheads="1"/>
            </p:cNvSpPr>
            <p:nvPr/>
          </p:nvSpPr>
          <p:spPr bwMode="auto">
            <a:xfrm>
              <a:off x="2971" y="572"/>
              <a:ext cx="140" cy="560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de-DE"/>
            </a:p>
          </p:txBody>
        </p:sp>
        <p:sp>
          <p:nvSpPr>
            <p:cNvPr id="20498" name="AutoShape 31"/>
            <p:cNvSpPr>
              <a:spLocks noChangeArrowheads="1"/>
            </p:cNvSpPr>
            <p:nvPr/>
          </p:nvSpPr>
          <p:spPr bwMode="auto">
            <a:xfrm>
              <a:off x="3924" y="572"/>
              <a:ext cx="1678" cy="726"/>
            </a:xfrm>
            <a:prstGeom prst="wedgeRoundRectCallout">
              <a:avLst>
                <a:gd name="adj1" fmla="val -99644"/>
                <a:gd name="adj2" fmla="val -7301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</a:pPr>
              <a:r>
                <a:rPr lang="de-CH" sz="1400"/>
                <a:t>3mA operation of Target-E</a:t>
              </a:r>
            </a:p>
            <a:p>
              <a:pPr algn="l">
                <a:spcBef>
                  <a:spcPct val="50000"/>
                </a:spcBef>
              </a:pPr>
              <a:r>
                <a:rPr lang="de-CH" sz="1400"/>
                <a:t>D = 0.45 m</a:t>
              </a:r>
            </a:p>
            <a:p>
              <a:pPr algn="l">
                <a:spcBef>
                  <a:spcPct val="50000"/>
                </a:spcBef>
              </a:pPr>
              <a:r>
                <a:rPr lang="de-CH" sz="1400"/>
                <a:t>e* = 0.7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7020272" y="5147900"/>
            <a:ext cx="188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</a:t>
            </a:r>
            <a:r>
              <a:rPr lang="en-US" b="1" dirty="0" err="1" smtClean="0"/>
              <a:t>G.Heidenreich</a:t>
            </a:r>
            <a:r>
              <a:rPr lang="en-US" b="1" dirty="0" smtClean="0"/>
              <a:t>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878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878" y="110283"/>
            <a:ext cx="6194425" cy="79141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b="0" dirty="0" smtClean="0">
                <a:solidFill>
                  <a:schemeClr val="tx1"/>
                </a:solidFill>
              </a:rPr>
              <a:t>L</a:t>
            </a:r>
            <a:r>
              <a:rPr lang="de-CH" sz="2000" b="0" dirty="0" err="1" smtClean="0">
                <a:solidFill>
                  <a:schemeClr val="tx1"/>
                </a:solidFill>
              </a:rPr>
              <a:t>ifetime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de-CH" sz="2000" b="0" dirty="0" err="1" smtClean="0">
                <a:solidFill>
                  <a:schemeClr val="tx1"/>
                </a:solidFill>
              </a:rPr>
              <a:t>of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de-CH" sz="2000" b="0" dirty="0" err="1" smtClean="0">
                <a:solidFill>
                  <a:schemeClr val="tx1"/>
                </a:solidFill>
              </a:rPr>
              <a:t>the</a:t>
            </a:r>
            <a:r>
              <a:rPr lang="de-CH" sz="2000" b="0" dirty="0" smtClean="0">
                <a:solidFill>
                  <a:schemeClr val="tx1"/>
                </a:solidFill>
              </a:rPr>
              <a:t> </a:t>
            </a:r>
            <a:r>
              <a:rPr lang="de-CH" sz="2000" b="0" dirty="0" err="1" smtClean="0">
                <a:solidFill>
                  <a:schemeClr val="tx1"/>
                </a:solidFill>
              </a:rPr>
              <a:t>pyrolitic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de-CH" sz="2000" b="0" dirty="0" err="1" smtClean="0">
                <a:solidFill>
                  <a:schemeClr val="tx1"/>
                </a:solidFill>
              </a:rPr>
              <a:t>graphite</a:t>
            </a:r>
            <a:r>
              <a:rPr lang="de-CH" sz="2000" b="0" dirty="0" smtClean="0">
                <a:solidFill>
                  <a:schemeClr val="tx1"/>
                </a:solidFill>
              </a:rPr>
              <a:t> </a:t>
            </a:r>
            <a:r>
              <a:rPr lang="de-CH" sz="2000" b="0" dirty="0" err="1" smtClean="0">
                <a:solidFill>
                  <a:schemeClr val="tx1"/>
                </a:solidFill>
              </a:rPr>
              <a:t>targets</a:t>
            </a:r>
            <a:r>
              <a:rPr lang="de-CH" sz="2000" b="0" dirty="0" smtClean="0">
                <a:solidFill>
                  <a:schemeClr val="tx1"/>
                </a:solidFill>
              </a:rPr>
              <a:t> due </a:t>
            </a:r>
            <a:r>
              <a:rPr lang="de-CH" sz="2000" b="0" dirty="0" err="1" smtClean="0">
                <a:solidFill>
                  <a:schemeClr val="tx1"/>
                </a:solidFill>
              </a:rPr>
              <a:t>to</a:t>
            </a:r>
            <a:r>
              <a:rPr lang="de-CH" sz="2000" b="0" dirty="0" smtClean="0">
                <a:solidFill>
                  <a:schemeClr val="tx1"/>
                </a:solidFill>
              </a:rPr>
              <a:t> </a:t>
            </a:r>
            <a:r>
              <a:rPr lang="de-CH" sz="2000" b="0" dirty="0" err="1" smtClean="0">
                <a:solidFill>
                  <a:schemeClr val="tx1"/>
                </a:solidFill>
              </a:rPr>
              <a:t>irradiation-induced</a:t>
            </a:r>
            <a:r>
              <a:rPr lang="de-CH" sz="2000" b="0" dirty="0" smtClean="0">
                <a:solidFill>
                  <a:schemeClr val="tx1"/>
                </a:solidFill>
              </a:rPr>
              <a:t> dimensional </a:t>
            </a:r>
            <a:r>
              <a:rPr lang="de-CH" sz="2000" b="0" dirty="0" err="1" smtClean="0">
                <a:solidFill>
                  <a:schemeClr val="tx1"/>
                </a:solidFill>
              </a:rPr>
              <a:t>changes</a:t>
            </a:r>
            <a:endParaRPr lang="de-CH" sz="2000" b="0" dirty="0" smtClean="0">
              <a:solidFill>
                <a:schemeClr val="tx1"/>
              </a:solidFill>
            </a:endParaRPr>
          </a:p>
        </p:txBody>
      </p:sp>
      <p:sp>
        <p:nvSpPr>
          <p:cNvPr id="228367" name="Text Box 15"/>
          <p:cNvSpPr txBox="1">
            <a:spLocks noChangeArrowheads="1"/>
          </p:cNvSpPr>
          <p:nvPr/>
        </p:nvSpPr>
        <p:spPr bwMode="auto">
          <a:xfrm>
            <a:off x="539750" y="836613"/>
            <a:ext cx="3822700" cy="2605087"/>
          </a:xfrm>
          <a:prstGeom prst="rect">
            <a:avLst/>
          </a:prstGeom>
          <a:solidFill>
            <a:srgbClr val="DF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400" u="sng" smtClean="0">
                <a:latin typeface="Arial" charset="0"/>
              </a:rPr>
              <a:t>Operational parameters</a:t>
            </a:r>
            <a:r>
              <a:rPr lang="de-CH" sz="1400" u="sng" smtClean="0">
                <a:latin typeface="Arial" charset="0"/>
              </a:rPr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de-CH" sz="1400" smtClean="0">
                <a:latin typeface="Arial" charset="0"/>
              </a:rPr>
              <a:t>Proton </a:t>
            </a:r>
            <a:r>
              <a:rPr lang="en-US" sz="1400" smtClean="0">
                <a:latin typeface="Arial" charset="0"/>
              </a:rPr>
              <a:t>current</a:t>
            </a:r>
            <a:r>
              <a:rPr lang="de-CH" sz="1400" smtClean="0">
                <a:latin typeface="Arial" charset="0"/>
              </a:rPr>
              <a:t>:		100 </a:t>
            </a:r>
            <a:r>
              <a:rPr lang="de-CH" sz="1400" smtClean="0">
                <a:latin typeface="Arial" charset="0"/>
                <a:sym typeface="Symbol" pitchFamily="18" charset="2"/>
              </a:rPr>
              <a:t>A	</a:t>
            </a:r>
          </a:p>
          <a:p>
            <a:pPr>
              <a:spcBef>
                <a:spcPct val="20000"/>
              </a:spcBef>
              <a:defRPr/>
            </a:pPr>
            <a:r>
              <a:rPr lang="de-CH" sz="1400" smtClean="0">
                <a:latin typeface="Arial" charset="0"/>
                <a:sym typeface="Symbol" pitchFamily="18" charset="2"/>
              </a:rPr>
              <a:t>Peak current density:	1000 A/cm</a:t>
            </a:r>
            <a:r>
              <a:rPr lang="de-CH" sz="1400" baseline="30000" smtClean="0">
                <a:latin typeface="Arial" charset="0"/>
                <a:sym typeface="Symbol" pitchFamily="18" charset="2"/>
              </a:rPr>
              <a:t>2</a:t>
            </a:r>
          </a:p>
          <a:p>
            <a:pPr>
              <a:spcBef>
                <a:spcPct val="20000"/>
              </a:spcBef>
              <a:defRPr/>
            </a:pPr>
            <a:r>
              <a:rPr lang="de-CH"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Peak temperature:		1800 K</a:t>
            </a:r>
          </a:p>
          <a:p>
            <a:pPr>
              <a:spcBef>
                <a:spcPct val="20000"/>
              </a:spcBef>
              <a:defRPr/>
            </a:pPr>
            <a:endParaRPr lang="en-US" sz="1400" u="sng" smtClean="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400" u="sng" smtClean="0">
                <a:latin typeface="Arial" charset="0"/>
                <a:sym typeface="Symbol" pitchFamily="18" charset="2"/>
              </a:rPr>
              <a:t>Lifetime limits:</a:t>
            </a:r>
          </a:p>
          <a:p>
            <a:pPr>
              <a:spcBef>
                <a:spcPct val="20000"/>
              </a:spcBef>
              <a:defRPr/>
            </a:pPr>
            <a:r>
              <a:rPr lang="en-US" sz="1400" smtClean="0">
                <a:latin typeface="Arial" charset="0"/>
                <a:sym typeface="Symbol" pitchFamily="18" charset="2"/>
              </a:rPr>
              <a:t>Proton fluence:		</a:t>
            </a:r>
            <a:r>
              <a:rPr lang="de-CH" sz="1400" smtClean="0">
                <a:latin typeface="Arial" charset="0"/>
                <a:sym typeface="Symbol" pitchFamily="18" charset="2"/>
              </a:rPr>
              <a:t> </a:t>
            </a:r>
            <a:r>
              <a:rPr lang="en-US" sz="1400" smtClean="0">
                <a:latin typeface="Arial" charset="0"/>
                <a:sym typeface="Symbol" pitchFamily="18" charset="2"/>
              </a:rPr>
              <a:t>10</a:t>
            </a:r>
            <a:r>
              <a:rPr lang="en-US" sz="1400" baseline="30000" smtClean="0">
                <a:latin typeface="Arial" charset="0"/>
                <a:sym typeface="Symbol" pitchFamily="18" charset="2"/>
              </a:rPr>
              <a:t>22</a:t>
            </a:r>
            <a:r>
              <a:rPr lang="en-US" sz="1400" smtClean="0">
                <a:latin typeface="Arial" charset="0"/>
                <a:sym typeface="Symbol" pitchFamily="18" charset="2"/>
              </a:rPr>
              <a:t> p/cm</a:t>
            </a:r>
            <a:r>
              <a:rPr lang="en-US" sz="1400" baseline="30000" smtClean="0">
                <a:latin typeface="Arial" charset="0"/>
                <a:sym typeface="Symbol" pitchFamily="18" charset="2"/>
              </a:rPr>
              <a:t>2 </a:t>
            </a:r>
            <a:r>
              <a:rPr lang="en-US" sz="1400" smtClean="0">
                <a:latin typeface="Arial" charset="0"/>
                <a:sym typeface="Symbol" pitchFamily="18" charset="2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n-US" sz="1400" smtClean="0">
                <a:latin typeface="Arial" charset="0"/>
                <a:sym typeface="Symbol" pitchFamily="18" charset="2"/>
              </a:rPr>
              <a:t>Integrated beam current:	   50 mAh</a:t>
            </a:r>
          </a:p>
          <a:p>
            <a:pPr>
              <a:spcBef>
                <a:spcPct val="20000"/>
              </a:spcBef>
              <a:defRPr/>
            </a:pPr>
            <a:r>
              <a:rPr lang="en-US" sz="1400" smtClean="0">
                <a:latin typeface="Arial" charset="0"/>
                <a:sym typeface="Symbol" pitchFamily="18" charset="2"/>
              </a:rPr>
              <a:t>Irradiation-induced swelling:	~ 1</a:t>
            </a:r>
            <a:r>
              <a:rPr lang="de-CH" sz="1400" smtClean="0">
                <a:latin typeface="Arial" charset="0"/>
                <a:sym typeface="Symbol" pitchFamily="18" charset="2"/>
              </a:rPr>
              <a:t>0</a:t>
            </a:r>
            <a:r>
              <a:rPr lang="en-US" sz="1400" smtClean="0">
                <a:latin typeface="Arial" charset="0"/>
                <a:sym typeface="Symbol" pitchFamily="18" charset="2"/>
              </a:rPr>
              <a:t> %</a:t>
            </a:r>
          </a:p>
          <a:p>
            <a:pPr>
              <a:spcBef>
                <a:spcPct val="20000"/>
              </a:spcBef>
              <a:defRPr/>
            </a:pPr>
            <a:r>
              <a:rPr lang="en-US" sz="1400" smtClean="0">
                <a:latin typeface="Arial" charset="0"/>
                <a:sym typeface="Symbol" pitchFamily="18" charset="2"/>
              </a:rPr>
              <a:t>Irradiation damage rate:	~   </a:t>
            </a:r>
            <a:r>
              <a:rPr lang="de-CH" sz="1400" smtClean="0">
                <a:latin typeface="Arial" charset="0"/>
                <a:sym typeface="Symbol" pitchFamily="18" charset="2"/>
              </a:rPr>
              <a:t>1</a:t>
            </a:r>
            <a:r>
              <a:rPr lang="en-US" sz="1400" smtClean="0">
                <a:latin typeface="Arial" charset="0"/>
                <a:sym typeface="Symbol" pitchFamily="18" charset="2"/>
              </a:rPr>
              <a:t> dpa</a:t>
            </a:r>
            <a:endParaRPr lang="en-US" sz="1400" baseline="30000" smtClean="0">
              <a:latin typeface="Arial" charset="0"/>
            </a:endParaRPr>
          </a:p>
        </p:txBody>
      </p:sp>
      <p:grpSp>
        <p:nvGrpSpPr>
          <p:cNvPr id="21508" name="Group 35"/>
          <p:cNvGrpSpPr>
            <a:grpSpLocks/>
          </p:cNvGrpSpPr>
          <p:nvPr/>
        </p:nvGrpSpPr>
        <p:grpSpPr bwMode="auto">
          <a:xfrm>
            <a:off x="323850" y="3500438"/>
            <a:ext cx="4537075" cy="2746375"/>
            <a:chOff x="249" y="1888"/>
            <a:chExt cx="2858" cy="1730"/>
          </a:xfrm>
        </p:grpSpPr>
        <p:pic>
          <p:nvPicPr>
            <p:cNvPr id="21598" name="Picture 4" descr="Pyrographit-ne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888"/>
              <a:ext cx="2683" cy="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99" name="Line 29"/>
            <p:cNvSpPr>
              <a:spLocks noChangeShapeType="1"/>
            </p:cNvSpPr>
            <p:nvPr/>
          </p:nvSpPr>
          <p:spPr bwMode="auto">
            <a:xfrm>
              <a:off x="1519" y="2886"/>
              <a:ext cx="18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Line 30"/>
            <p:cNvSpPr>
              <a:spLocks noChangeShapeType="1"/>
            </p:cNvSpPr>
            <p:nvPr/>
          </p:nvSpPr>
          <p:spPr bwMode="auto">
            <a:xfrm>
              <a:off x="2699" y="2931"/>
              <a:ext cx="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Text Box 31"/>
            <p:cNvSpPr txBox="1">
              <a:spLocks noChangeArrowheads="1"/>
            </p:cNvSpPr>
            <p:nvPr/>
          </p:nvSpPr>
          <p:spPr bwMode="auto">
            <a:xfrm>
              <a:off x="2835" y="2931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CH" sz="1600" b="1">
                  <a:solidFill>
                    <a:srgbClr val="FF5050"/>
                  </a:solidFill>
                </a:rPr>
                <a:t>p</a:t>
              </a:r>
            </a:p>
          </p:txBody>
        </p:sp>
      </p:grpSp>
      <p:sp>
        <p:nvSpPr>
          <p:cNvPr id="21509" name="Text Box 33"/>
          <p:cNvSpPr txBox="1">
            <a:spLocks noChangeArrowheads="1"/>
          </p:cNvSpPr>
          <p:nvPr/>
        </p:nvSpPr>
        <p:spPr bwMode="auto">
          <a:xfrm>
            <a:off x="7380288" y="908050"/>
            <a:ext cx="13684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CH" sz="1400"/>
              <a:t>Swelling of the target after irradiation</a:t>
            </a:r>
          </a:p>
          <a:p>
            <a:pPr algn="l">
              <a:spcBef>
                <a:spcPct val="50000"/>
              </a:spcBef>
            </a:pPr>
            <a:r>
              <a:rPr lang="en-US" sz="1400">
                <a:sym typeface="Symbol" pitchFamily="18" charset="2"/>
              </a:rPr>
              <a:t>10</a:t>
            </a:r>
            <a:r>
              <a:rPr lang="en-US" sz="1400" baseline="30000">
                <a:sym typeface="Symbol" pitchFamily="18" charset="2"/>
              </a:rPr>
              <a:t>22</a:t>
            </a:r>
            <a:r>
              <a:rPr lang="en-US" sz="1400">
                <a:sym typeface="Symbol" pitchFamily="18" charset="2"/>
              </a:rPr>
              <a:t> p/cm2</a:t>
            </a:r>
            <a:endParaRPr lang="de-CH" sz="1400">
              <a:sym typeface="Symbol" pitchFamily="18" charset="2"/>
            </a:endParaRPr>
          </a:p>
        </p:txBody>
      </p:sp>
      <p:grpSp>
        <p:nvGrpSpPr>
          <p:cNvPr id="21510" name="Group 201"/>
          <p:cNvGrpSpPr>
            <a:grpSpLocks/>
          </p:cNvGrpSpPr>
          <p:nvPr/>
        </p:nvGrpSpPr>
        <p:grpSpPr bwMode="auto">
          <a:xfrm>
            <a:off x="5219700" y="765175"/>
            <a:ext cx="2465388" cy="2451100"/>
            <a:chOff x="3560" y="502"/>
            <a:chExt cx="1553" cy="1544"/>
          </a:xfrm>
        </p:grpSpPr>
        <p:pic>
          <p:nvPicPr>
            <p:cNvPr id="21593" name="Picture 5" descr="pyrograph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8" b="12868"/>
            <a:stretch>
              <a:fillRect/>
            </a:stretch>
          </p:blipFill>
          <p:spPr bwMode="auto">
            <a:xfrm>
              <a:off x="3787" y="502"/>
              <a:ext cx="983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94" name="Group 25"/>
            <p:cNvGrpSpPr>
              <a:grpSpLocks/>
            </p:cNvGrpSpPr>
            <p:nvPr/>
          </p:nvGrpSpPr>
          <p:grpSpPr bwMode="auto">
            <a:xfrm>
              <a:off x="3560" y="1344"/>
              <a:ext cx="1553" cy="413"/>
              <a:chOff x="3878" y="1389"/>
              <a:chExt cx="1553" cy="413"/>
            </a:xfrm>
          </p:grpSpPr>
          <p:sp>
            <p:nvSpPr>
              <p:cNvPr id="21595" name="Line 16"/>
              <p:cNvSpPr>
                <a:spLocks noChangeShapeType="1"/>
              </p:cNvSpPr>
              <p:nvPr/>
            </p:nvSpPr>
            <p:spPr bwMode="auto">
              <a:xfrm flipV="1">
                <a:off x="5012" y="1389"/>
                <a:ext cx="28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6" name="Text Box 17"/>
              <p:cNvSpPr txBox="1">
                <a:spLocks noChangeArrowheads="1"/>
              </p:cNvSpPr>
              <p:nvPr/>
            </p:nvSpPr>
            <p:spPr bwMode="auto">
              <a:xfrm>
                <a:off x="5239" y="1389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76200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7620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7620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7620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de-CH" sz="1400" b="1">
                    <a:solidFill>
                      <a:srgbClr val="FF5050"/>
                    </a:solidFill>
                    <a:latin typeface="Times New Roman" pitchFamily="18" charset="0"/>
                  </a:rPr>
                  <a:t>p</a:t>
                </a:r>
                <a:endParaRPr lang="en-US" sz="1400" b="1">
                  <a:solidFill>
                    <a:srgbClr val="FF505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97" name="Line 18"/>
              <p:cNvSpPr>
                <a:spLocks noChangeShapeType="1"/>
              </p:cNvSpPr>
              <p:nvPr/>
            </p:nvSpPr>
            <p:spPr bwMode="auto">
              <a:xfrm flipV="1">
                <a:off x="3878" y="1706"/>
                <a:ext cx="28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511" name="AutoShape 121"/>
          <p:cNvSpPr>
            <a:spLocks noChangeAspect="1" noChangeArrowheads="1" noTextEdit="1"/>
          </p:cNvSpPr>
          <p:nvPr/>
        </p:nvSpPr>
        <p:spPr bwMode="auto">
          <a:xfrm>
            <a:off x="4859338" y="3068638"/>
            <a:ext cx="3960812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Rectangle 123"/>
          <p:cNvSpPr>
            <a:spLocks noChangeArrowheads="1"/>
          </p:cNvSpPr>
          <p:nvPr/>
        </p:nvSpPr>
        <p:spPr bwMode="auto">
          <a:xfrm>
            <a:off x="4892675" y="3101975"/>
            <a:ext cx="3894138" cy="302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1513" name="Group 211"/>
          <p:cNvGrpSpPr>
            <a:grpSpLocks/>
          </p:cNvGrpSpPr>
          <p:nvPr/>
        </p:nvGrpSpPr>
        <p:grpSpPr bwMode="auto">
          <a:xfrm>
            <a:off x="4935538" y="3205163"/>
            <a:ext cx="3957637" cy="3105150"/>
            <a:chOff x="3109" y="2019"/>
            <a:chExt cx="2493" cy="1956"/>
          </a:xfrm>
        </p:grpSpPr>
        <p:grpSp>
          <p:nvGrpSpPr>
            <p:cNvPr id="21521" name="Group 208"/>
            <p:cNvGrpSpPr>
              <a:grpSpLocks/>
            </p:cNvGrpSpPr>
            <p:nvPr/>
          </p:nvGrpSpPr>
          <p:grpSpPr bwMode="auto">
            <a:xfrm>
              <a:off x="3109" y="2019"/>
              <a:ext cx="2404" cy="1640"/>
              <a:chOff x="3109" y="2019"/>
              <a:chExt cx="2404" cy="1640"/>
            </a:xfrm>
          </p:grpSpPr>
          <p:sp>
            <p:nvSpPr>
              <p:cNvPr id="21524" name="Rectangle 124"/>
              <p:cNvSpPr>
                <a:spLocks noChangeArrowheads="1"/>
              </p:cNvSpPr>
              <p:nvPr/>
            </p:nvSpPr>
            <p:spPr bwMode="auto">
              <a:xfrm>
                <a:off x="3452" y="2062"/>
                <a:ext cx="1983" cy="1410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25" name="Rectangle 125"/>
              <p:cNvSpPr>
                <a:spLocks noChangeArrowheads="1"/>
              </p:cNvSpPr>
              <p:nvPr/>
            </p:nvSpPr>
            <p:spPr bwMode="auto">
              <a:xfrm>
                <a:off x="3452" y="2062"/>
                <a:ext cx="1983" cy="1410"/>
              </a:xfrm>
              <a:prstGeom prst="rect">
                <a:avLst/>
              </a:prstGeom>
              <a:noFill/>
              <a:ln w="6350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26" name="Line 126"/>
              <p:cNvSpPr>
                <a:spLocks noChangeShapeType="1"/>
              </p:cNvSpPr>
              <p:nvPr/>
            </p:nvSpPr>
            <p:spPr bwMode="auto">
              <a:xfrm>
                <a:off x="3452" y="2062"/>
                <a:ext cx="1" cy="14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7" name="Line 127"/>
              <p:cNvSpPr>
                <a:spLocks noChangeShapeType="1"/>
              </p:cNvSpPr>
              <p:nvPr/>
            </p:nvSpPr>
            <p:spPr bwMode="auto">
              <a:xfrm>
                <a:off x="3426" y="347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8" name="Line 128"/>
              <p:cNvSpPr>
                <a:spLocks noChangeShapeType="1"/>
              </p:cNvSpPr>
              <p:nvPr/>
            </p:nvSpPr>
            <p:spPr bwMode="auto">
              <a:xfrm>
                <a:off x="3426" y="3330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Line 129"/>
              <p:cNvSpPr>
                <a:spLocks noChangeShapeType="1"/>
              </p:cNvSpPr>
              <p:nvPr/>
            </p:nvSpPr>
            <p:spPr bwMode="auto">
              <a:xfrm>
                <a:off x="3426" y="3189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" name="Line 130"/>
              <p:cNvSpPr>
                <a:spLocks noChangeShapeType="1"/>
              </p:cNvSpPr>
              <p:nvPr/>
            </p:nvSpPr>
            <p:spPr bwMode="auto">
              <a:xfrm>
                <a:off x="3426" y="3047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Line 131"/>
              <p:cNvSpPr>
                <a:spLocks noChangeShapeType="1"/>
              </p:cNvSpPr>
              <p:nvPr/>
            </p:nvSpPr>
            <p:spPr bwMode="auto">
              <a:xfrm>
                <a:off x="3426" y="2906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2" name="Line 132"/>
              <p:cNvSpPr>
                <a:spLocks noChangeShapeType="1"/>
              </p:cNvSpPr>
              <p:nvPr/>
            </p:nvSpPr>
            <p:spPr bwMode="auto">
              <a:xfrm>
                <a:off x="3426" y="2769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Line 133"/>
              <p:cNvSpPr>
                <a:spLocks noChangeShapeType="1"/>
              </p:cNvSpPr>
              <p:nvPr/>
            </p:nvSpPr>
            <p:spPr bwMode="auto">
              <a:xfrm>
                <a:off x="3426" y="2627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4" name="Line 134"/>
              <p:cNvSpPr>
                <a:spLocks noChangeShapeType="1"/>
              </p:cNvSpPr>
              <p:nvPr/>
            </p:nvSpPr>
            <p:spPr bwMode="auto">
              <a:xfrm>
                <a:off x="3426" y="2486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5" name="Line 135"/>
              <p:cNvSpPr>
                <a:spLocks noChangeShapeType="1"/>
              </p:cNvSpPr>
              <p:nvPr/>
            </p:nvSpPr>
            <p:spPr bwMode="auto">
              <a:xfrm>
                <a:off x="3426" y="2344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6" name="Line 136"/>
              <p:cNvSpPr>
                <a:spLocks noChangeShapeType="1"/>
              </p:cNvSpPr>
              <p:nvPr/>
            </p:nvSpPr>
            <p:spPr bwMode="auto">
              <a:xfrm>
                <a:off x="3426" y="2203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7" name="Line 137"/>
              <p:cNvSpPr>
                <a:spLocks noChangeShapeType="1"/>
              </p:cNvSpPr>
              <p:nvPr/>
            </p:nvSpPr>
            <p:spPr bwMode="auto">
              <a:xfrm>
                <a:off x="3426" y="206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8" name="Line 138"/>
              <p:cNvSpPr>
                <a:spLocks noChangeShapeType="1"/>
              </p:cNvSpPr>
              <p:nvPr/>
            </p:nvSpPr>
            <p:spPr bwMode="auto">
              <a:xfrm>
                <a:off x="3452" y="3472"/>
                <a:ext cx="19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9" name="Line 139"/>
              <p:cNvSpPr>
                <a:spLocks noChangeShapeType="1"/>
              </p:cNvSpPr>
              <p:nvPr/>
            </p:nvSpPr>
            <p:spPr bwMode="auto">
              <a:xfrm flipV="1">
                <a:off x="3452" y="347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0" name="Line 140"/>
              <p:cNvSpPr>
                <a:spLocks noChangeShapeType="1"/>
              </p:cNvSpPr>
              <p:nvPr/>
            </p:nvSpPr>
            <p:spPr bwMode="auto">
              <a:xfrm flipV="1">
                <a:off x="3782" y="347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1" name="Line 141"/>
              <p:cNvSpPr>
                <a:spLocks noChangeShapeType="1"/>
              </p:cNvSpPr>
              <p:nvPr/>
            </p:nvSpPr>
            <p:spPr bwMode="auto">
              <a:xfrm flipV="1">
                <a:off x="4113" y="347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2" name="Line 142"/>
              <p:cNvSpPr>
                <a:spLocks noChangeShapeType="1"/>
              </p:cNvSpPr>
              <p:nvPr/>
            </p:nvSpPr>
            <p:spPr bwMode="auto">
              <a:xfrm flipV="1">
                <a:off x="4444" y="347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3" name="Line 143"/>
              <p:cNvSpPr>
                <a:spLocks noChangeShapeType="1"/>
              </p:cNvSpPr>
              <p:nvPr/>
            </p:nvSpPr>
            <p:spPr bwMode="auto">
              <a:xfrm flipV="1">
                <a:off x="4773" y="347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4" name="Line 144"/>
              <p:cNvSpPr>
                <a:spLocks noChangeShapeType="1"/>
              </p:cNvSpPr>
              <p:nvPr/>
            </p:nvSpPr>
            <p:spPr bwMode="auto">
              <a:xfrm flipV="1">
                <a:off x="5104" y="347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5" name="Line 145"/>
              <p:cNvSpPr>
                <a:spLocks noChangeShapeType="1"/>
              </p:cNvSpPr>
              <p:nvPr/>
            </p:nvSpPr>
            <p:spPr bwMode="auto">
              <a:xfrm flipV="1">
                <a:off x="5435" y="347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6" name="Freeform 146"/>
              <p:cNvSpPr>
                <a:spLocks/>
              </p:cNvSpPr>
              <p:nvPr/>
            </p:nvSpPr>
            <p:spPr bwMode="auto">
              <a:xfrm>
                <a:off x="3452" y="3030"/>
                <a:ext cx="330" cy="17"/>
              </a:xfrm>
              <a:custGeom>
                <a:avLst/>
                <a:gdLst>
                  <a:gd name="T0" fmla="*/ 0 w 310"/>
                  <a:gd name="T1" fmla="*/ 17 h 16"/>
                  <a:gd name="T2" fmla="*/ 165 w 310"/>
                  <a:gd name="T3" fmla="*/ 13 h 16"/>
                  <a:gd name="T4" fmla="*/ 248 w 310"/>
                  <a:gd name="T5" fmla="*/ 9 h 16"/>
                  <a:gd name="T6" fmla="*/ 330 w 310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16">
                    <a:moveTo>
                      <a:pt x="0" y="16"/>
                    </a:moveTo>
                    <a:lnTo>
                      <a:pt x="155" y="12"/>
                    </a:lnTo>
                    <a:lnTo>
                      <a:pt x="233" y="8"/>
                    </a:lnTo>
                    <a:lnTo>
                      <a:pt x="31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7" name="Freeform 147"/>
              <p:cNvSpPr>
                <a:spLocks/>
              </p:cNvSpPr>
              <p:nvPr/>
            </p:nvSpPr>
            <p:spPr bwMode="auto">
              <a:xfrm>
                <a:off x="3782" y="2975"/>
                <a:ext cx="331" cy="55"/>
              </a:xfrm>
              <a:custGeom>
                <a:avLst/>
                <a:gdLst>
                  <a:gd name="T0" fmla="*/ 0 w 311"/>
                  <a:gd name="T1" fmla="*/ 55 h 53"/>
                  <a:gd name="T2" fmla="*/ 83 w 311"/>
                  <a:gd name="T3" fmla="*/ 43 h 53"/>
                  <a:gd name="T4" fmla="*/ 166 w 311"/>
                  <a:gd name="T5" fmla="*/ 30 h 53"/>
                  <a:gd name="T6" fmla="*/ 331 w 311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1" h="53">
                    <a:moveTo>
                      <a:pt x="0" y="53"/>
                    </a:moveTo>
                    <a:lnTo>
                      <a:pt x="78" y="41"/>
                    </a:lnTo>
                    <a:lnTo>
                      <a:pt x="156" y="29"/>
                    </a:lnTo>
                    <a:lnTo>
                      <a:pt x="311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8" name="Freeform 148"/>
              <p:cNvSpPr>
                <a:spLocks/>
              </p:cNvSpPr>
              <p:nvPr/>
            </p:nvSpPr>
            <p:spPr bwMode="auto">
              <a:xfrm>
                <a:off x="4113" y="2906"/>
                <a:ext cx="331" cy="69"/>
              </a:xfrm>
              <a:custGeom>
                <a:avLst/>
                <a:gdLst>
                  <a:gd name="T0" fmla="*/ 0 w 311"/>
                  <a:gd name="T1" fmla="*/ 69 h 65"/>
                  <a:gd name="T2" fmla="*/ 165 w 311"/>
                  <a:gd name="T3" fmla="*/ 38 h 65"/>
                  <a:gd name="T4" fmla="*/ 331 w 311"/>
                  <a:gd name="T5" fmla="*/ 0 h 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" h="65">
                    <a:moveTo>
                      <a:pt x="0" y="65"/>
                    </a:moveTo>
                    <a:lnTo>
                      <a:pt x="155" y="36"/>
                    </a:lnTo>
                    <a:lnTo>
                      <a:pt x="311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9" name="Freeform 149"/>
              <p:cNvSpPr>
                <a:spLocks/>
              </p:cNvSpPr>
              <p:nvPr/>
            </p:nvSpPr>
            <p:spPr bwMode="auto">
              <a:xfrm>
                <a:off x="4444" y="2812"/>
                <a:ext cx="329" cy="94"/>
              </a:xfrm>
              <a:custGeom>
                <a:avLst/>
                <a:gdLst>
                  <a:gd name="T0" fmla="*/ 0 w 310"/>
                  <a:gd name="T1" fmla="*/ 94 h 90"/>
                  <a:gd name="T2" fmla="*/ 165 w 310"/>
                  <a:gd name="T3" fmla="*/ 47 h 90"/>
                  <a:gd name="T4" fmla="*/ 329 w 310"/>
                  <a:gd name="T5" fmla="*/ 0 h 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0" h="90">
                    <a:moveTo>
                      <a:pt x="0" y="90"/>
                    </a:moveTo>
                    <a:lnTo>
                      <a:pt x="155" y="45"/>
                    </a:lnTo>
                    <a:lnTo>
                      <a:pt x="31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0" name="Line 150"/>
              <p:cNvSpPr>
                <a:spLocks noChangeShapeType="1"/>
              </p:cNvSpPr>
              <p:nvPr/>
            </p:nvSpPr>
            <p:spPr bwMode="auto">
              <a:xfrm>
                <a:off x="3452" y="3047"/>
                <a:ext cx="330" cy="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1" name="Line 151"/>
              <p:cNvSpPr>
                <a:spLocks noChangeShapeType="1"/>
              </p:cNvSpPr>
              <p:nvPr/>
            </p:nvSpPr>
            <p:spPr bwMode="auto">
              <a:xfrm>
                <a:off x="3782" y="3056"/>
                <a:ext cx="331" cy="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2" name="Freeform 152"/>
              <p:cNvSpPr>
                <a:spLocks/>
              </p:cNvSpPr>
              <p:nvPr/>
            </p:nvSpPr>
            <p:spPr bwMode="auto">
              <a:xfrm>
                <a:off x="4113" y="3069"/>
                <a:ext cx="331" cy="21"/>
              </a:xfrm>
              <a:custGeom>
                <a:avLst/>
                <a:gdLst>
                  <a:gd name="T0" fmla="*/ 0 w 311"/>
                  <a:gd name="T1" fmla="*/ 0 h 20"/>
                  <a:gd name="T2" fmla="*/ 165 w 311"/>
                  <a:gd name="T3" fmla="*/ 8 h 20"/>
                  <a:gd name="T4" fmla="*/ 331 w 311"/>
                  <a:gd name="T5" fmla="*/ 21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" h="20">
                    <a:moveTo>
                      <a:pt x="0" y="0"/>
                    </a:moveTo>
                    <a:lnTo>
                      <a:pt x="155" y="8"/>
                    </a:lnTo>
                    <a:lnTo>
                      <a:pt x="311" y="2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3" name="Line 153"/>
              <p:cNvSpPr>
                <a:spLocks noChangeShapeType="1"/>
              </p:cNvSpPr>
              <p:nvPr/>
            </p:nvSpPr>
            <p:spPr bwMode="auto">
              <a:xfrm>
                <a:off x="4444" y="3090"/>
                <a:ext cx="329" cy="1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4" name="Freeform 154"/>
              <p:cNvSpPr>
                <a:spLocks/>
              </p:cNvSpPr>
              <p:nvPr/>
            </p:nvSpPr>
            <p:spPr bwMode="auto">
              <a:xfrm>
                <a:off x="3452" y="2958"/>
                <a:ext cx="330" cy="89"/>
              </a:xfrm>
              <a:custGeom>
                <a:avLst/>
                <a:gdLst>
                  <a:gd name="T0" fmla="*/ 0 w 310"/>
                  <a:gd name="T1" fmla="*/ 89 h 85"/>
                  <a:gd name="T2" fmla="*/ 165 w 310"/>
                  <a:gd name="T3" fmla="*/ 47 h 85"/>
                  <a:gd name="T4" fmla="*/ 248 w 310"/>
                  <a:gd name="T5" fmla="*/ 25 h 85"/>
                  <a:gd name="T6" fmla="*/ 330 w 310"/>
                  <a:gd name="T7" fmla="*/ 0 h 8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85">
                    <a:moveTo>
                      <a:pt x="0" y="85"/>
                    </a:moveTo>
                    <a:lnTo>
                      <a:pt x="155" y="45"/>
                    </a:lnTo>
                    <a:lnTo>
                      <a:pt x="233" y="24"/>
                    </a:lnTo>
                    <a:lnTo>
                      <a:pt x="310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5" name="Freeform 155"/>
              <p:cNvSpPr>
                <a:spLocks/>
              </p:cNvSpPr>
              <p:nvPr/>
            </p:nvSpPr>
            <p:spPr bwMode="auto">
              <a:xfrm>
                <a:off x="3782" y="2829"/>
                <a:ext cx="331" cy="129"/>
              </a:xfrm>
              <a:custGeom>
                <a:avLst/>
                <a:gdLst>
                  <a:gd name="T0" fmla="*/ 0 w 311"/>
                  <a:gd name="T1" fmla="*/ 129 h 123"/>
                  <a:gd name="T2" fmla="*/ 166 w 311"/>
                  <a:gd name="T3" fmla="*/ 68 h 123"/>
                  <a:gd name="T4" fmla="*/ 248 w 311"/>
                  <a:gd name="T5" fmla="*/ 39 h 123"/>
                  <a:gd name="T6" fmla="*/ 331 w 311"/>
                  <a:gd name="T7" fmla="*/ 0 h 1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1" h="123">
                    <a:moveTo>
                      <a:pt x="0" y="123"/>
                    </a:moveTo>
                    <a:lnTo>
                      <a:pt x="156" y="65"/>
                    </a:lnTo>
                    <a:lnTo>
                      <a:pt x="233" y="37"/>
                    </a:lnTo>
                    <a:lnTo>
                      <a:pt x="311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6" name="Freeform 156"/>
              <p:cNvSpPr>
                <a:spLocks/>
              </p:cNvSpPr>
              <p:nvPr/>
            </p:nvSpPr>
            <p:spPr bwMode="auto">
              <a:xfrm>
                <a:off x="4113" y="2648"/>
                <a:ext cx="331" cy="181"/>
              </a:xfrm>
              <a:custGeom>
                <a:avLst/>
                <a:gdLst>
                  <a:gd name="T0" fmla="*/ 0 w 311"/>
                  <a:gd name="T1" fmla="*/ 181 h 172"/>
                  <a:gd name="T2" fmla="*/ 83 w 311"/>
                  <a:gd name="T3" fmla="*/ 142 h 172"/>
                  <a:gd name="T4" fmla="*/ 165 w 311"/>
                  <a:gd name="T5" fmla="*/ 95 h 172"/>
                  <a:gd name="T6" fmla="*/ 331 w 311"/>
                  <a:gd name="T7" fmla="*/ 0 h 1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1" h="172">
                    <a:moveTo>
                      <a:pt x="0" y="172"/>
                    </a:moveTo>
                    <a:lnTo>
                      <a:pt x="78" y="135"/>
                    </a:lnTo>
                    <a:lnTo>
                      <a:pt x="155" y="90"/>
                    </a:lnTo>
                    <a:lnTo>
                      <a:pt x="311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7" name="Freeform 157"/>
              <p:cNvSpPr>
                <a:spLocks/>
              </p:cNvSpPr>
              <p:nvPr/>
            </p:nvSpPr>
            <p:spPr bwMode="auto">
              <a:xfrm>
                <a:off x="4444" y="2434"/>
                <a:ext cx="329" cy="214"/>
              </a:xfrm>
              <a:custGeom>
                <a:avLst/>
                <a:gdLst>
                  <a:gd name="T0" fmla="*/ 0 w 310"/>
                  <a:gd name="T1" fmla="*/ 214 h 204"/>
                  <a:gd name="T2" fmla="*/ 82 w 310"/>
                  <a:gd name="T3" fmla="*/ 167 h 204"/>
                  <a:gd name="T4" fmla="*/ 165 w 310"/>
                  <a:gd name="T5" fmla="*/ 115 h 204"/>
                  <a:gd name="T6" fmla="*/ 247 w 310"/>
                  <a:gd name="T7" fmla="*/ 60 h 204"/>
                  <a:gd name="T8" fmla="*/ 329 w 310"/>
                  <a:gd name="T9" fmla="*/ 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0" h="204">
                    <a:moveTo>
                      <a:pt x="0" y="204"/>
                    </a:moveTo>
                    <a:lnTo>
                      <a:pt x="77" y="159"/>
                    </a:lnTo>
                    <a:lnTo>
                      <a:pt x="155" y="110"/>
                    </a:lnTo>
                    <a:lnTo>
                      <a:pt x="233" y="57"/>
                    </a:lnTo>
                    <a:lnTo>
                      <a:pt x="310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8" name="Freeform 158"/>
              <p:cNvSpPr>
                <a:spLocks/>
              </p:cNvSpPr>
              <p:nvPr/>
            </p:nvSpPr>
            <p:spPr bwMode="auto">
              <a:xfrm>
                <a:off x="4773" y="2134"/>
                <a:ext cx="331" cy="300"/>
              </a:xfrm>
              <a:custGeom>
                <a:avLst/>
                <a:gdLst>
                  <a:gd name="T0" fmla="*/ 0 w 311"/>
                  <a:gd name="T1" fmla="*/ 300 h 286"/>
                  <a:gd name="T2" fmla="*/ 83 w 311"/>
                  <a:gd name="T3" fmla="*/ 232 h 286"/>
                  <a:gd name="T4" fmla="*/ 166 w 311"/>
                  <a:gd name="T5" fmla="*/ 154 h 286"/>
                  <a:gd name="T6" fmla="*/ 248 w 311"/>
                  <a:gd name="T7" fmla="*/ 78 h 286"/>
                  <a:gd name="T8" fmla="*/ 331 w 311"/>
                  <a:gd name="T9" fmla="*/ 0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1" h="286">
                    <a:moveTo>
                      <a:pt x="0" y="286"/>
                    </a:moveTo>
                    <a:lnTo>
                      <a:pt x="78" y="221"/>
                    </a:lnTo>
                    <a:lnTo>
                      <a:pt x="156" y="147"/>
                    </a:lnTo>
                    <a:lnTo>
                      <a:pt x="233" y="74"/>
                    </a:lnTo>
                    <a:lnTo>
                      <a:pt x="311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9" name="Line 159"/>
              <p:cNvSpPr>
                <a:spLocks noChangeShapeType="1"/>
              </p:cNvSpPr>
              <p:nvPr/>
            </p:nvSpPr>
            <p:spPr bwMode="auto">
              <a:xfrm>
                <a:off x="3452" y="3047"/>
                <a:ext cx="330" cy="3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0" name="Freeform 160"/>
              <p:cNvSpPr>
                <a:spLocks/>
              </p:cNvSpPr>
              <p:nvPr/>
            </p:nvSpPr>
            <p:spPr bwMode="auto">
              <a:xfrm>
                <a:off x="3782" y="3086"/>
                <a:ext cx="331" cy="34"/>
              </a:xfrm>
              <a:custGeom>
                <a:avLst/>
                <a:gdLst>
                  <a:gd name="T0" fmla="*/ 0 w 311"/>
                  <a:gd name="T1" fmla="*/ 0 h 33"/>
                  <a:gd name="T2" fmla="*/ 166 w 311"/>
                  <a:gd name="T3" fmla="*/ 18 h 33"/>
                  <a:gd name="T4" fmla="*/ 331 w 311"/>
                  <a:gd name="T5" fmla="*/ 34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" h="33">
                    <a:moveTo>
                      <a:pt x="0" y="0"/>
                    </a:moveTo>
                    <a:lnTo>
                      <a:pt x="156" y="17"/>
                    </a:lnTo>
                    <a:lnTo>
                      <a:pt x="311" y="33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1" name="Freeform 161"/>
              <p:cNvSpPr>
                <a:spLocks/>
              </p:cNvSpPr>
              <p:nvPr/>
            </p:nvSpPr>
            <p:spPr bwMode="auto">
              <a:xfrm>
                <a:off x="4113" y="3120"/>
                <a:ext cx="331" cy="56"/>
              </a:xfrm>
              <a:custGeom>
                <a:avLst/>
                <a:gdLst>
                  <a:gd name="T0" fmla="*/ 0 w 311"/>
                  <a:gd name="T1" fmla="*/ 0 h 53"/>
                  <a:gd name="T2" fmla="*/ 165 w 311"/>
                  <a:gd name="T3" fmla="*/ 25 h 53"/>
                  <a:gd name="T4" fmla="*/ 331 w 311"/>
                  <a:gd name="T5" fmla="*/ 56 h 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" h="53">
                    <a:moveTo>
                      <a:pt x="0" y="0"/>
                    </a:moveTo>
                    <a:lnTo>
                      <a:pt x="155" y="24"/>
                    </a:lnTo>
                    <a:lnTo>
                      <a:pt x="311" y="53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2" name="Freeform 162"/>
              <p:cNvSpPr>
                <a:spLocks/>
              </p:cNvSpPr>
              <p:nvPr/>
            </p:nvSpPr>
            <p:spPr bwMode="auto">
              <a:xfrm>
                <a:off x="4444" y="3176"/>
                <a:ext cx="329" cy="60"/>
              </a:xfrm>
              <a:custGeom>
                <a:avLst/>
                <a:gdLst>
                  <a:gd name="T0" fmla="*/ 0 w 310"/>
                  <a:gd name="T1" fmla="*/ 0 h 57"/>
                  <a:gd name="T2" fmla="*/ 165 w 310"/>
                  <a:gd name="T3" fmla="*/ 26 h 57"/>
                  <a:gd name="T4" fmla="*/ 247 w 310"/>
                  <a:gd name="T5" fmla="*/ 43 h 57"/>
                  <a:gd name="T6" fmla="*/ 329 w 310"/>
                  <a:gd name="T7" fmla="*/ 60 h 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57">
                    <a:moveTo>
                      <a:pt x="0" y="0"/>
                    </a:moveTo>
                    <a:lnTo>
                      <a:pt x="155" y="25"/>
                    </a:lnTo>
                    <a:lnTo>
                      <a:pt x="233" y="41"/>
                    </a:lnTo>
                    <a:lnTo>
                      <a:pt x="310" y="5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3" name="Freeform 163"/>
              <p:cNvSpPr>
                <a:spLocks/>
              </p:cNvSpPr>
              <p:nvPr/>
            </p:nvSpPr>
            <p:spPr bwMode="auto">
              <a:xfrm>
                <a:off x="4773" y="3236"/>
                <a:ext cx="331" cy="116"/>
              </a:xfrm>
              <a:custGeom>
                <a:avLst/>
                <a:gdLst>
                  <a:gd name="T0" fmla="*/ 0 w 311"/>
                  <a:gd name="T1" fmla="*/ 0 h 111"/>
                  <a:gd name="T2" fmla="*/ 83 w 311"/>
                  <a:gd name="T3" fmla="*/ 26 h 111"/>
                  <a:gd name="T4" fmla="*/ 166 w 311"/>
                  <a:gd name="T5" fmla="*/ 55 h 111"/>
                  <a:gd name="T6" fmla="*/ 248 w 311"/>
                  <a:gd name="T7" fmla="*/ 86 h 111"/>
                  <a:gd name="T8" fmla="*/ 331 w 311"/>
                  <a:gd name="T9" fmla="*/ 116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1" h="111">
                    <a:moveTo>
                      <a:pt x="0" y="0"/>
                    </a:moveTo>
                    <a:lnTo>
                      <a:pt x="78" y="25"/>
                    </a:lnTo>
                    <a:lnTo>
                      <a:pt x="156" y="53"/>
                    </a:lnTo>
                    <a:lnTo>
                      <a:pt x="233" y="82"/>
                    </a:lnTo>
                    <a:lnTo>
                      <a:pt x="311" y="111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4" name="Rectangle 164"/>
              <p:cNvSpPr>
                <a:spLocks noChangeArrowheads="1"/>
              </p:cNvSpPr>
              <p:nvPr/>
            </p:nvSpPr>
            <p:spPr bwMode="auto">
              <a:xfrm>
                <a:off x="3286" y="3429"/>
                <a:ext cx="13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CH" sz="1200">
                    <a:solidFill>
                      <a:srgbClr val="000000"/>
                    </a:solidFill>
                  </a:rPr>
                  <a:t>-30</a:t>
                </a:r>
                <a:endParaRPr lang="de-CH" sz="1200"/>
              </a:p>
            </p:txBody>
          </p:sp>
          <p:sp>
            <p:nvSpPr>
              <p:cNvPr id="21565" name="Rectangle 165"/>
              <p:cNvSpPr>
                <a:spLocks noChangeArrowheads="1"/>
              </p:cNvSpPr>
              <p:nvPr/>
            </p:nvSpPr>
            <p:spPr bwMode="auto">
              <a:xfrm>
                <a:off x="3286" y="3287"/>
                <a:ext cx="13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CH" sz="1200">
                    <a:solidFill>
                      <a:srgbClr val="000000"/>
                    </a:solidFill>
                  </a:rPr>
                  <a:t>-20</a:t>
                </a:r>
                <a:endParaRPr lang="de-CH" sz="1200"/>
              </a:p>
            </p:txBody>
          </p:sp>
          <p:sp>
            <p:nvSpPr>
              <p:cNvPr id="21566" name="Rectangle 166"/>
              <p:cNvSpPr>
                <a:spLocks noChangeArrowheads="1"/>
              </p:cNvSpPr>
              <p:nvPr/>
            </p:nvSpPr>
            <p:spPr bwMode="auto">
              <a:xfrm>
                <a:off x="3287" y="3146"/>
                <a:ext cx="13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CH" sz="1200">
                    <a:solidFill>
                      <a:srgbClr val="000000"/>
                    </a:solidFill>
                  </a:rPr>
                  <a:t>-10</a:t>
                </a:r>
                <a:endParaRPr lang="de-CH" sz="1200"/>
              </a:p>
            </p:txBody>
          </p:sp>
          <p:sp>
            <p:nvSpPr>
              <p:cNvPr id="21567" name="Rectangle 167"/>
              <p:cNvSpPr>
                <a:spLocks noChangeArrowheads="1"/>
              </p:cNvSpPr>
              <p:nvPr/>
            </p:nvSpPr>
            <p:spPr bwMode="auto">
              <a:xfrm>
                <a:off x="3361" y="3005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CH" sz="1200">
                    <a:solidFill>
                      <a:srgbClr val="000000"/>
                    </a:solidFill>
                  </a:rPr>
                  <a:t>0</a:t>
                </a:r>
                <a:endParaRPr lang="de-CH" sz="1200"/>
              </a:p>
            </p:txBody>
          </p:sp>
          <p:sp>
            <p:nvSpPr>
              <p:cNvPr id="21568" name="Rectangle 168"/>
              <p:cNvSpPr>
                <a:spLocks noChangeArrowheads="1"/>
              </p:cNvSpPr>
              <p:nvPr/>
            </p:nvSpPr>
            <p:spPr bwMode="auto">
              <a:xfrm>
                <a:off x="3317" y="2863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CH" sz="1200">
                    <a:solidFill>
                      <a:srgbClr val="000000"/>
                    </a:solidFill>
                  </a:rPr>
                  <a:t>10</a:t>
                </a:r>
                <a:endParaRPr lang="de-CH" sz="1200"/>
              </a:p>
            </p:txBody>
          </p:sp>
          <p:sp>
            <p:nvSpPr>
              <p:cNvPr id="21569" name="Rectangle 169"/>
              <p:cNvSpPr>
                <a:spLocks noChangeArrowheads="1"/>
              </p:cNvSpPr>
              <p:nvPr/>
            </p:nvSpPr>
            <p:spPr bwMode="auto">
              <a:xfrm>
                <a:off x="3317" y="2726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CH" sz="1200">
                    <a:solidFill>
                      <a:srgbClr val="000000"/>
                    </a:solidFill>
                  </a:rPr>
                  <a:t>20</a:t>
                </a:r>
                <a:endParaRPr lang="de-CH" sz="1200"/>
              </a:p>
            </p:txBody>
          </p:sp>
          <p:sp>
            <p:nvSpPr>
              <p:cNvPr id="21570" name="Rectangle 170"/>
              <p:cNvSpPr>
                <a:spLocks noChangeArrowheads="1"/>
              </p:cNvSpPr>
              <p:nvPr/>
            </p:nvSpPr>
            <p:spPr bwMode="auto">
              <a:xfrm>
                <a:off x="3317" y="2584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CH" sz="1200">
                    <a:solidFill>
                      <a:srgbClr val="000000"/>
                    </a:solidFill>
                  </a:rPr>
                  <a:t>30</a:t>
                </a:r>
                <a:endParaRPr lang="de-CH" sz="1200"/>
              </a:p>
            </p:txBody>
          </p:sp>
          <p:sp>
            <p:nvSpPr>
              <p:cNvPr id="21571" name="Rectangle 171"/>
              <p:cNvSpPr>
                <a:spLocks noChangeArrowheads="1"/>
              </p:cNvSpPr>
              <p:nvPr/>
            </p:nvSpPr>
            <p:spPr bwMode="auto">
              <a:xfrm>
                <a:off x="3317" y="2443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CH" sz="1200">
                    <a:solidFill>
                      <a:srgbClr val="000000"/>
                    </a:solidFill>
                  </a:rPr>
                  <a:t>40</a:t>
                </a:r>
                <a:endParaRPr lang="de-CH" sz="1200"/>
              </a:p>
            </p:txBody>
          </p:sp>
          <p:sp>
            <p:nvSpPr>
              <p:cNvPr id="21572" name="Rectangle 172"/>
              <p:cNvSpPr>
                <a:spLocks noChangeArrowheads="1"/>
              </p:cNvSpPr>
              <p:nvPr/>
            </p:nvSpPr>
            <p:spPr bwMode="auto">
              <a:xfrm>
                <a:off x="3317" y="2301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CH" sz="1200">
                    <a:solidFill>
                      <a:srgbClr val="000000"/>
                    </a:solidFill>
                  </a:rPr>
                  <a:t>50</a:t>
                </a:r>
                <a:endParaRPr lang="de-CH" sz="1200"/>
              </a:p>
            </p:txBody>
          </p:sp>
          <p:sp>
            <p:nvSpPr>
              <p:cNvPr id="21573" name="Rectangle 173"/>
              <p:cNvSpPr>
                <a:spLocks noChangeArrowheads="1"/>
              </p:cNvSpPr>
              <p:nvPr/>
            </p:nvSpPr>
            <p:spPr bwMode="auto">
              <a:xfrm>
                <a:off x="3317" y="2161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CH" sz="1200">
                    <a:solidFill>
                      <a:srgbClr val="000000"/>
                    </a:solidFill>
                  </a:rPr>
                  <a:t>60</a:t>
                </a:r>
                <a:endParaRPr lang="de-CH" sz="1200"/>
              </a:p>
            </p:txBody>
          </p:sp>
          <p:sp>
            <p:nvSpPr>
              <p:cNvPr id="21574" name="Rectangle 174"/>
              <p:cNvSpPr>
                <a:spLocks noChangeArrowheads="1"/>
              </p:cNvSpPr>
              <p:nvPr/>
            </p:nvSpPr>
            <p:spPr bwMode="auto">
              <a:xfrm>
                <a:off x="3317" y="2019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CH" sz="1200">
                    <a:solidFill>
                      <a:srgbClr val="000000"/>
                    </a:solidFill>
                  </a:rPr>
                  <a:t>70</a:t>
                </a:r>
                <a:endParaRPr lang="de-CH" sz="1200"/>
              </a:p>
            </p:txBody>
          </p:sp>
          <p:sp>
            <p:nvSpPr>
              <p:cNvPr id="21575" name="Rectangle 175"/>
              <p:cNvSpPr>
                <a:spLocks noChangeArrowheads="1"/>
              </p:cNvSpPr>
              <p:nvPr/>
            </p:nvSpPr>
            <p:spPr bwMode="auto">
              <a:xfrm>
                <a:off x="3447" y="3544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CH" sz="1200">
                    <a:solidFill>
                      <a:srgbClr val="000000"/>
                    </a:solidFill>
                  </a:rPr>
                  <a:t>0</a:t>
                </a:r>
                <a:endParaRPr lang="de-CH" sz="1200"/>
              </a:p>
            </p:txBody>
          </p:sp>
          <p:sp>
            <p:nvSpPr>
              <p:cNvPr id="21576" name="Rectangle 176"/>
              <p:cNvSpPr>
                <a:spLocks noChangeArrowheads="1"/>
              </p:cNvSpPr>
              <p:nvPr/>
            </p:nvSpPr>
            <p:spPr bwMode="auto">
              <a:xfrm>
                <a:off x="3778" y="3544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CH" sz="1200">
                    <a:solidFill>
                      <a:srgbClr val="000000"/>
                    </a:solidFill>
                  </a:rPr>
                  <a:t>2</a:t>
                </a:r>
                <a:endParaRPr lang="de-CH" sz="1200"/>
              </a:p>
            </p:txBody>
          </p:sp>
          <p:sp>
            <p:nvSpPr>
              <p:cNvPr id="21577" name="Rectangle 177"/>
              <p:cNvSpPr>
                <a:spLocks noChangeArrowheads="1"/>
              </p:cNvSpPr>
              <p:nvPr/>
            </p:nvSpPr>
            <p:spPr bwMode="auto">
              <a:xfrm>
                <a:off x="4109" y="3544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CH" sz="1200">
                    <a:solidFill>
                      <a:srgbClr val="000000"/>
                    </a:solidFill>
                  </a:rPr>
                  <a:t>4</a:t>
                </a:r>
                <a:endParaRPr lang="de-CH" sz="1200"/>
              </a:p>
            </p:txBody>
          </p:sp>
          <p:sp>
            <p:nvSpPr>
              <p:cNvPr id="21578" name="Rectangle 178"/>
              <p:cNvSpPr>
                <a:spLocks noChangeArrowheads="1"/>
              </p:cNvSpPr>
              <p:nvPr/>
            </p:nvSpPr>
            <p:spPr bwMode="auto">
              <a:xfrm>
                <a:off x="4439" y="3544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CH" sz="1200">
                    <a:solidFill>
                      <a:srgbClr val="000000"/>
                    </a:solidFill>
                  </a:rPr>
                  <a:t>6</a:t>
                </a:r>
                <a:endParaRPr lang="de-CH" sz="1200"/>
              </a:p>
            </p:txBody>
          </p:sp>
          <p:sp>
            <p:nvSpPr>
              <p:cNvPr id="21579" name="Rectangle 179"/>
              <p:cNvSpPr>
                <a:spLocks noChangeArrowheads="1"/>
              </p:cNvSpPr>
              <p:nvPr/>
            </p:nvSpPr>
            <p:spPr bwMode="auto">
              <a:xfrm>
                <a:off x="4769" y="3544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CH" sz="1200">
                    <a:solidFill>
                      <a:srgbClr val="000000"/>
                    </a:solidFill>
                  </a:rPr>
                  <a:t>8</a:t>
                </a:r>
                <a:endParaRPr lang="de-CH" sz="1200"/>
              </a:p>
            </p:txBody>
          </p:sp>
          <p:sp>
            <p:nvSpPr>
              <p:cNvPr id="21580" name="Rectangle 180"/>
              <p:cNvSpPr>
                <a:spLocks noChangeArrowheads="1"/>
              </p:cNvSpPr>
              <p:nvPr/>
            </p:nvSpPr>
            <p:spPr bwMode="auto">
              <a:xfrm>
                <a:off x="5077" y="3544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CH" sz="1200">
                    <a:solidFill>
                      <a:srgbClr val="000000"/>
                    </a:solidFill>
                  </a:rPr>
                  <a:t>10</a:t>
                </a:r>
                <a:endParaRPr lang="de-CH" sz="1200"/>
              </a:p>
            </p:txBody>
          </p:sp>
          <p:sp>
            <p:nvSpPr>
              <p:cNvPr id="21581" name="Rectangle 181"/>
              <p:cNvSpPr>
                <a:spLocks noChangeArrowheads="1"/>
              </p:cNvSpPr>
              <p:nvPr/>
            </p:nvSpPr>
            <p:spPr bwMode="auto">
              <a:xfrm>
                <a:off x="5407" y="3544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CH" sz="1200">
                    <a:solidFill>
                      <a:srgbClr val="000000"/>
                    </a:solidFill>
                  </a:rPr>
                  <a:t>12</a:t>
                </a:r>
                <a:endParaRPr lang="de-CH" sz="1200"/>
              </a:p>
            </p:txBody>
          </p:sp>
          <p:sp>
            <p:nvSpPr>
              <p:cNvPr id="21582" name="Rectangle 187"/>
              <p:cNvSpPr>
                <a:spLocks noChangeArrowheads="1"/>
              </p:cNvSpPr>
              <p:nvPr/>
            </p:nvSpPr>
            <p:spPr bwMode="auto">
              <a:xfrm rot="-5400000">
                <a:off x="2599" y="2712"/>
                <a:ext cx="113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de-CH" sz="1200">
                    <a:solidFill>
                      <a:srgbClr val="000000"/>
                    </a:solidFill>
                  </a:rPr>
                  <a:t>Dimensional change (%)</a:t>
                </a:r>
                <a:endParaRPr lang="de-CH" sz="1200"/>
              </a:p>
            </p:txBody>
          </p:sp>
          <p:sp>
            <p:nvSpPr>
              <p:cNvPr id="21583" name="Line 188"/>
              <p:cNvSpPr>
                <a:spLocks noChangeShapeType="1"/>
              </p:cNvSpPr>
              <p:nvPr/>
            </p:nvSpPr>
            <p:spPr bwMode="auto">
              <a:xfrm>
                <a:off x="5132" y="2475"/>
                <a:ext cx="166" cy="1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4" name="Line 189"/>
              <p:cNvSpPr>
                <a:spLocks noChangeShapeType="1"/>
              </p:cNvSpPr>
              <p:nvPr/>
            </p:nvSpPr>
            <p:spPr bwMode="auto">
              <a:xfrm>
                <a:off x="5215" y="2381"/>
                <a:ext cx="1" cy="9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5" name="Line 190"/>
              <p:cNvSpPr>
                <a:spLocks noChangeShapeType="1"/>
              </p:cNvSpPr>
              <p:nvPr/>
            </p:nvSpPr>
            <p:spPr bwMode="auto">
              <a:xfrm>
                <a:off x="5141" y="3135"/>
                <a:ext cx="1" cy="107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6" name="Line 191"/>
              <p:cNvSpPr>
                <a:spLocks noChangeShapeType="1"/>
              </p:cNvSpPr>
              <p:nvPr/>
            </p:nvSpPr>
            <p:spPr bwMode="auto">
              <a:xfrm>
                <a:off x="5215" y="3135"/>
                <a:ext cx="1" cy="107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7" name="Rectangle 192"/>
              <p:cNvSpPr>
                <a:spLocks noChangeArrowheads="1"/>
              </p:cNvSpPr>
              <p:nvPr/>
            </p:nvSpPr>
            <p:spPr bwMode="auto">
              <a:xfrm>
                <a:off x="3790" y="2175"/>
                <a:ext cx="768" cy="2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88" name="Rectangle 193"/>
              <p:cNvSpPr>
                <a:spLocks noChangeArrowheads="1"/>
              </p:cNvSpPr>
              <p:nvPr/>
            </p:nvSpPr>
            <p:spPr bwMode="auto">
              <a:xfrm>
                <a:off x="3837" y="2186"/>
                <a:ext cx="16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CH" sz="1000" b="1">
                    <a:solidFill>
                      <a:srgbClr val="000000"/>
                    </a:solidFill>
                  </a:rPr>
                  <a:t>——</a:t>
                </a:r>
                <a:endParaRPr lang="de-CH"/>
              </a:p>
            </p:txBody>
          </p:sp>
          <p:sp>
            <p:nvSpPr>
              <p:cNvPr id="21589" name="Rectangle 194"/>
              <p:cNvSpPr>
                <a:spLocks noChangeArrowheads="1"/>
              </p:cNvSpPr>
              <p:nvPr/>
            </p:nvSpPr>
            <p:spPr bwMode="auto">
              <a:xfrm>
                <a:off x="4043" y="2198"/>
                <a:ext cx="46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CH" sz="800" b="1">
                    <a:solidFill>
                      <a:srgbClr val="000000"/>
                    </a:solidFill>
                  </a:rPr>
                  <a:t>   1273 - 1423 K</a:t>
                </a:r>
                <a:endParaRPr lang="de-CH"/>
              </a:p>
            </p:txBody>
          </p:sp>
          <p:sp>
            <p:nvSpPr>
              <p:cNvPr id="21590" name="Rectangle 195"/>
              <p:cNvSpPr>
                <a:spLocks noChangeArrowheads="1"/>
              </p:cNvSpPr>
              <p:nvPr/>
            </p:nvSpPr>
            <p:spPr bwMode="auto">
              <a:xfrm>
                <a:off x="3837" y="2293"/>
                <a:ext cx="16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CH" sz="1000" b="1">
                    <a:solidFill>
                      <a:srgbClr val="FF0000"/>
                    </a:solidFill>
                  </a:rPr>
                  <a:t>——</a:t>
                </a:r>
                <a:endParaRPr lang="de-CH"/>
              </a:p>
            </p:txBody>
          </p:sp>
          <p:sp>
            <p:nvSpPr>
              <p:cNvPr id="21591" name="Rectangle 196"/>
              <p:cNvSpPr>
                <a:spLocks noChangeArrowheads="1"/>
              </p:cNvSpPr>
              <p:nvPr/>
            </p:nvSpPr>
            <p:spPr bwMode="auto">
              <a:xfrm>
                <a:off x="4046" y="2305"/>
                <a:ext cx="48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CH" sz="800" b="1">
                    <a:solidFill>
                      <a:srgbClr val="000000"/>
                    </a:solidFill>
                  </a:rPr>
                  <a:t>   1473  - 1573 K</a:t>
                </a:r>
                <a:endParaRPr lang="de-CH"/>
              </a:p>
            </p:txBody>
          </p:sp>
          <p:sp>
            <p:nvSpPr>
              <p:cNvPr id="21592" name="Line 197"/>
              <p:cNvSpPr>
                <a:spLocks noChangeShapeType="1"/>
              </p:cNvSpPr>
              <p:nvPr/>
            </p:nvSpPr>
            <p:spPr bwMode="auto">
              <a:xfrm>
                <a:off x="3442" y="3045"/>
                <a:ext cx="197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22" name="Text Box 32"/>
            <p:cNvSpPr txBox="1">
              <a:spLocks noChangeArrowheads="1"/>
            </p:cNvSpPr>
            <p:nvPr/>
          </p:nvSpPr>
          <p:spPr bwMode="auto">
            <a:xfrm>
              <a:off x="3470" y="3702"/>
              <a:ext cx="2041" cy="2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CH" sz="1200"/>
                <a:t>Neutron Fluence </a:t>
              </a:r>
            </a:p>
            <a:p>
              <a:r>
                <a:rPr lang="de-CH" sz="1200"/>
                <a:t>J. Bokros et. al, Carbon 1971,Vol. 9,p. 349</a:t>
              </a:r>
            </a:p>
          </p:txBody>
        </p:sp>
        <p:sp>
          <p:nvSpPr>
            <p:cNvPr id="21523" name="Text Box 209"/>
            <p:cNvSpPr txBox="1">
              <a:spLocks noChangeArrowheads="1"/>
            </p:cNvSpPr>
            <p:nvPr/>
          </p:nvSpPr>
          <p:spPr bwMode="auto">
            <a:xfrm>
              <a:off x="4921" y="3657"/>
              <a:ext cx="6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CH" sz="1200"/>
                <a:t>* 10</a:t>
              </a:r>
              <a:r>
                <a:rPr lang="de-CH" sz="1200" baseline="30000"/>
                <a:t>21</a:t>
              </a:r>
              <a:r>
                <a:rPr lang="de-CH" sz="1200"/>
                <a:t> N/cm2</a:t>
              </a:r>
            </a:p>
          </p:txBody>
        </p:sp>
      </p:grpSp>
      <p:sp>
        <p:nvSpPr>
          <p:cNvPr id="21516" name="Freeform 198"/>
          <p:cNvSpPr>
            <a:spLocks noEditPoints="1"/>
          </p:cNvSpPr>
          <p:nvPr/>
        </p:nvSpPr>
        <p:spPr bwMode="auto">
          <a:xfrm>
            <a:off x="5694363" y="4994275"/>
            <a:ext cx="77788" cy="290512"/>
          </a:xfrm>
          <a:custGeom>
            <a:avLst/>
            <a:gdLst>
              <a:gd name="T0" fmla="*/ 17 w 49"/>
              <a:gd name="T1" fmla="*/ 183 h 183"/>
              <a:gd name="T2" fmla="*/ 17 w 49"/>
              <a:gd name="T3" fmla="*/ 40 h 183"/>
              <a:gd name="T4" fmla="*/ 33 w 49"/>
              <a:gd name="T5" fmla="*/ 40 h 183"/>
              <a:gd name="T6" fmla="*/ 33 w 49"/>
              <a:gd name="T7" fmla="*/ 183 h 183"/>
              <a:gd name="T8" fmla="*/ 17 w 49"/>
              <a:gd name="T9" fmla="*/ 183 h 183"/>
              <a:gd name="T10" fmla="*/ 0 w 49"/>
              <a:gd name="T11" fmla="*/ 49 h 183"/>
              <a:gd name="T12" fmla="*/ 25 w 49"/>
              <a:gd name="T13" fmla="*/ 0 h 183"/>
              <a:gd name="T14" fmla="*/ 49 w 49"/>
              <a:gd name="T15" fmla="*/ 49 h 183"/>
              <a:gd name="T16" fmla="*/ 0 w 49"/>
              <a:gd name="T17" fmla="*/ 49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9" h="183">
                <a:moveTo>
                  <a:pt x="17" y="183"/>
                </a:moveTo>
                <a:lnTo>
                  <a:pt x="17" y="40"/>
                </a:lnTo>
                <a:lnTo>
                  <a:pt x="33" y="40"/>
                </a:lnTo>
                <a:lnTo>
                  <a:pt x="33" y="183"/>
                </a:lnTo>
                <a:lnTo>
                  <a:pt x="17" y="183"/>
                </a:lnTo>
                <a:close/>
                <a:moveTo>
                  <a:pt x="0" y="49"/>
                </a:moveTo>
                <a:lnTo>
                  <a:pt x="25" y="0"/>
                </a:lnTo>
                <a:lnTo>
                  <a:pt x="49" y="49"/>
                </a:lnTo>
                <a:lnTo>
                  <a:pt x="0" y="49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Rectangle 199"/>
          <p:cNvSpPr>
            <a:spLocks noChangeArrowheads="1"/>
          </p:cNvSpPr>
          <p:nvPr/>
        </p:nvSpPr>
        <p:spPr bwMode="auto">
          <a:xfrm>
            <a:off x="5651500" y="5302250"/>
            <a:ext cx="3841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CH" sz="900">
                <a:solidFill>
                  <a:srgbClr val="000000"/>
                </a:solidFill>
              </a:rPr>
              <a:t>~ 1 dpa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36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913658"/>
              </p:ext>
            </p:extLst>
          </p:nvPr>
        </p:nvGraphicFramePr>
        <p:xfrm>
          <a:off x="611560" y="1196752"/>
          <a:ext cx="7931150" cy="561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4" imgW="11096640" imgH="7848720" progId="">
                  <p:embed/>
                </p:oleObj>
              </mc:Choice>
              <mc:Fallback>
                <p:oleObj r:id="rId4" imgW="11096640" imgH="7848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96752"/>
                        <a:ext cx="7931150" cy="561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07504" y="116632"/>
            <a:ext cx="88569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de-CH" sz="2600" b="1" dirty="0" err="1" smtClean="0">
                <a:solidFill>
                  <a:srgbClr val="606060"/>
                </a:solidFill>
                <a:latin typeface="Arial" charset="0"/>
              </a:rPr>
              <a:t>Muon</a:t>
            </a:r>
            <a:r>
              <a:rPr lang="de-CH" sz="2600" b="1" dirty="0" smtClean="0">
                <a:solidFill>
                  <a:srgbClr val="606060"/>
                </a:solidFill>
                <a:latin typeface="Arial" charset="0"/>
              </a:rPr>
              <a:t>- </a:t>
            </a:r>
            <a:r>
              <a:rPr lang="de-CH" sz="2600" b="1" dirty="0" err="1" smtClean="0">
                <a:solidFill>
                  <a:srgbClr val="606060"/>
                </a:solidFill>
                <a:latin typeface="Arial" charset="0"/>
              </a:rPr>
              <a:t>capture</a:t>
            </a:r>
            <a:r>
              <a:rPr lang="de-CH" sz="2600" b="1" dirty="0" smtClean="0">
                <a:solidFill>
                  <a:srgbClr val="606060"/>
                </a:solidFill>
                <a:latin typeface="Arial" charset="0"/>
              </a:rPr>
              <a:t>: </a:t>
            </a:r>
          </a:p>
          <a:p>
            <a:pPr algn="ctr"/>
            <a:r>
              <a:rPr lang="de-CH" sz="2600" b="1" dirty="0" smtClean="0">
                <a:solidFill>
                  <a:srgbClr val="606060"/>
                </a:solidFill>
                <a:latin typeface="Arial" charset="0"/>
              </a:rPr>
              <a:t>Layout </a:t>
            </a:r>
            <a:r>
              <a:rPr lang="de-CH" sz="2600" b="1" dirty="0" err="1">
                <a:solidFill>
                  <a:srgbClr val="606060"/>
                </a:solidFill>
                <a:latin typeface="Arial" charset="0"/>
              </a:rPr>
              <a:t>of</a:t>
            </a:r>
            <a:r>
              <a:rPr lang="de-CH" sz="2600" b="1" dirty="0">
                <a:solidFill>
                  <a:srgbClr val="606060"/>
                </a:solidFill>
                <a:latin typeface="Arial" charset="0"/>
              </a:rPr>
              <a:t> </a:t>
            </a:r>
            <a:r>
              <a:rPr lang="de-CH" sz="2600" b="1" dirty="0" err="1">
                <a:solidFill>
                  <a:srgbClr val="606060"/>
                </a:solidFill>
                <a:latin typeface="Arial" charset="0"/>
              </a:rPr>
              <a:t>the</a:t>
            </a:r>
            <a:r>
              <a:rPr lang="de-CH" sz="2600" b="1" dirty="0">
                <a:solidFill>
                  <a:srgbClr val="606060"/>
                </a:solidFill>
                <a:latin typeface="Arial" charset="0"/>
              </a:rPr>
              <a:t> </a:t>
            </a:r>
            <a:r>
              <a:rPr lang="de-CH" sz="2600" b="1" dirty="0">
                <a:solidFill>
                  <a:srgbClr val="606060"/>
                </a:solidFill>
                <a:latin typeface="Symbol" charset="2"/>
              </a:rPr>
              <a:t>m</a:t>
            </a:r>
            <a:r>
              <a:rPr lang="de-CH" sz="2600" b="1" dirty="0">
                <a:solidFill>
                  <a:srgbClr val="606060"/>
                </a:solidFill>
                <a:latin typeface="Arial" charset="0"/>
              </a:rPr>
              <a:t>E4 high-</a:t>
            </a:r>
            <a:r>
              <a:rPr lang="de-CH" sz="2600" b="1" dirty="0" err="1">
                <a:solidFill>
                  <a:srgbClr val="606060"/>
                </a:solidFill>
                <a:latin typeface="Arial" charset="0"/>
              </a:rPr>
              <a:t>intensity</a:t>
            </a:r>
            <a:r>
              <a:rPr lang="de-CH" sz="2600" b="1" dirty="0">
                <a:solidFill>
                  <a:srgbClr val="606060"/>
                </a:solidFill>
                <a:latin typeface="Arial" charset="0"/>
              </a:rPr>
              <a:t> </a:t>
            </a:r>
            <a:r>
              <a:rPr lang="de-CH" sz="2600" b="1" dirty="0">
                <a:solidFill>
                  <a:srgbClr val="606060"/>
                </a:solidFill>
                <a:latin typeface="Symbol" charset="2"/>
              </a:rPr>
              <a:t>m</a:t>
            </a:r>
            <a:r>
              <a:rPr lang="de-CH" sz="2600" b="1" dirty="0">
                <a:solidFill>
                  <a:srgbClr val="606060"/>
                </a:solidFill>
                <a:latin typeface="Arial" charset="0"/>
              </a:rPr>
              <a:t> beam </a:t>
            </a:r>
            <a:r>
              <a:rPr lang="de-CH" sz="2600" b="1" dirty="0" smtClean="0">
                <a:solidFill>
                  <a:srgbClr val="606060"/>
                </a:solidFill>
                <a:latin typeface="Arial" charset="0"/>
              </a:rPr>
              <a:t>[</a:t>
            </a:r>
            <a:r>
              <a:rPr lang="de-CH" sz="2600" b="1" dirty="0" err="1" smtClean="0">
                <a:solidFill>
                  <a:srgbClr val="606060"/>
                </a:solidFill>
                <a:latin typeface="Arial" charset="0"/>
              </a:rPr>
              <a:t>Th:Prokscha</a:t>
            </a:r>
            <a:r>
              <a:rPr lang="de-CH" sz="2600" b="1" dirty="0" smtClean="0">
                <a:solidFill>
                  <a:srgbClr val="606060"/>
                </a:solidFill>
                <a:latin typeface="Arial" charset="0"/>
              </a:rPr>
              <a:t>]</a:t>
            </a:r>
            <a:endParaRPr lang="de-CH" sz="2600" b="1" dirty="0">
              <a:solidFill>
                <a:srgbClr val="606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26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714375"/>
            <a:ext cx="5256213" cy="3422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48075"/>
            <a:ext cx="5545138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819775" y="2717800"/>
            <a:ext cx="33242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Symbol" charset="2"/>
              </a:rPr>
              <a:t>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p/p (FWHM): 5% - 9.5%</a:t>
            </a:r>
          </a:p>
          <a:p>
            <a:endParaRPr lang="en-US" sz="2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389" name="Text Box 4"/>
          <p:cNvSpPr txBox="1">
            <a:spLocks/>
          </p:cNvSpPr>
          <p:nvPr/>
        </p:nvSpPr>
        <p:spPr bwMode="auto">
          <a:xfrm>
            <a:off x="4564063" y="1109663"/>
            <a:ext cx="4348162" cy="1222375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b="1">
                <a:solidFill>
                  <a:srgbClr val="333399"/>
                </a:solidFill>
                <a:latin typeface="Arial" charset="0"/>
              </a:rPr>
              <a:t>TRANSPORT: </a:t>
            </a:r>
            <a:r>
              <a:rPr lang="en-US" sz="1800" b="1" i="1">
                <a:solidFill>
                  <a:srgbClr val="000000"/>
                </a:solidFill>
                <a:latin typeface="Arial" charset="0"/>
              </a:rPr>
              <a:t>PSI Graphic Transport</a:t>
            </a:r>
          </a:p>
          <a:p>
            <a:r>
              <a:rPr lang="en-US" sz="1800" b="1" i="1">
                <a:solidFill>
                  <a:srgbClr val="000000"/>
                </a:solidFill>
                <a:latin typeface="Arial" charset="0"/>
              </a:rPr>
              <a:t>framework </a:t>
            </a:r>
            <a:r>
              <a:rPr lang="en-US" sz="1800" b="1">
                <a:solidFill>
                  <a:srgbClr val="000000"/>
                </a:solidFill>
                <a:latin typeface="Arial" charset="0"/>
              </a:rPr>
              <a:t>by U. Rohrer, based on a</a:t>
            </a:r>
          </a:p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CERN-SLAC-FermiLab version by</a:t>
            </a:r>
          </a:p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K.L. Brown et al.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-11113" y="5430838"/>
            <a:ext cx="32226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x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-11113" y="4422775"/>
            <a:ext cx="3222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y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-11113" y="1685925"/>
            <a:ext cx="3222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y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-11113" y="2693988"/>
            <a:ext cx="32226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x</a:t>
            </a:r>
          </a:p>
        </p:txBody>
      </p:sp>
      <p:grpSp>
        <p:nvGrpSpPr>
          <p:cNvPr id="16394" name="Group 9"/>
          <p:cNvGrpSpPr>
            <a:grpSpLocks/>
          </p:cNvGrpSpPr>
          <p:nvPr/>
        </p:nvGrpSpPr>
        <p:grpSpPr bwMode="auto">
          <a:xfrm>
            <a:off x="4578350" y="2622550"/>
            <a:ext cx="1176338" cy="1100138"/>
            <a:chOff x="2884" y="1652"/>
            <a:chExt cx="741" cy="693"/>
          </a:xfrm>
        </p:grpSpPr>
        <p:sp>
          <p:nvSpPr>
            <p:cNvPr id="16397" name="Text Box 10"/>
            <p:cNvSpPr txBox="1">
              <a:spLocks/>
            </p:cNvSpPr>
            <p:nvPr/>
          </p:nvSpPr>
          <p:spPr bwMode="auto">
            <a:xfrm>
              <a:off x="2884" y="1908"/>
              <a:ext cx="717" cy="192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3% </a:t>
              </a:r>
              <a:r>
                <a:rPr lang="en-US" sz="1400" b="1">
                  <a:solidFill>
                    <a:srgbClr val="000000"/>
                  </a:solidFill>
                  <a:latin typeface="Symbol" charset="2"/>
                </a:rPr>
                <a:t>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p/p 1</a:t>
              </a:r>
              <a:r>
                <a:rPr lang="en-US" sz="1400" b="1" baseline="30000">
                  <a:solidFill>
                    <a:srgbClr val="000000"/>
                  </a:solidFill>
                  <a:latin typeface="Arial" charset="0"/>
                </a:rPr>
                <a:t>st</a:t>
              </a:r>
            </a:p>
          </p:txBody>
        </p:sp>
        <p:sp>
          <p:nvSpPr>
            <p:cNvPr id="16398" name="Text Box 11"/>
            <p:cNvSpPr txBox="1">
              <a:spLocks/>
            </p:cNvSpPr>
            <p:nvPr/>
          </p:nvSpPr>
          <p:spPr bwMode="auto">
            <a:xfrm>
              <a:off x="2884" y="1652"/>
              <a:ext cx="717" cy="192"/>
            </a:xfrm>
            <a:prstGeom prst="rect">
              <a:avLst/>
            </a:prstGeom>
            <a:solidFill>
              <a:srgbClr val="FF6600"/>
            </a:solidFill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0% </a:t>
              </a:r>
              <a:r>
                <a:rPr lang="en-US" sz="1400" b="1">
                  <a:solidFill>
                    <a:srgbClr val="000000"/>
                  </a:solidFill>
                  <a:latin typeface="Symbol" charset="2"/>
                </a:rPr>
                <a:t>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p/p 1</a:t>
              </a:r>
              <a:r>
                <a:rPr lang="en-US" sz="1400" b="1" baseline="30000">
                  <a:solidFill>
                    <a:srgbClr val="000000"/>
                  </a:solidFill>
                  <a:latin typeface="Arial" charset="0"/>
                </a:rPr>
                <a:t>st</a:t>
              </a:r>
            </a:p>
          </p:txBody>
        </p:sp>
        <p:sp>
          <p:nvSpPr>
            <p:cNvPr id="16399" name="Text Box 12"/>
            <p:cNvSpPr txBox="1">
              <a:spLocks/>
            </p:cNvSpPr>
            <p:nvPr/>
          </p:nvSpPr>
          <p:spPr bwMode="auto">
            <a:xfrm>
              <a:off x="2885" y="2153"/>
              <a:ext cx="740" cy="192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3% </a:t>
              </a:r>
              <a:r>
                <a:rPr lang="en-US" sz="1400" b="1">
                  <a:solidFill>
                    <a:srgbClr val="000000"/>
                  </a:solidFill>
                  <a:latin typeface="Symbol" charset="2"/>
                </a:rPr>
                <a:t>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p/p 2</a:t>
              </a:r>
              <a:r>
                <a:rPr lang="en-US" sz="1400" b="1" baseline="30000">
                  <a:solidFill>
                    <a:srgbClr val="000000"/>
                  </a:solidFill>
                  <a:latin typeface="Arial" charset="0"/>
                </a:rPr>
                <a:t>nd</a:t>
              </a:r>
            </a:p>
          </p:txBody>
        </p:sp>
      </p:grpSp>
      <p:sp>
        <p:nvSpPr>
          <p:cNvPr id="16395" name="Text Box 13"/>
          <p:cNvSpPr txBox="1">
            <a:spLocks/>
          </p:cNvSpPr>
          <p:nvPr/>
        </p:nvSpPr>
        <p:spPr bwMode="auto">
          <a:xfrm>
            <a:off x="5299075" y="4719638"/>
            <a:ext cx="3789363" cy="1222375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b="1">
                <a:solidFill>
                  <a:srgbClr val="333399"/>
                </a:solidFill>
                <a:latin typeface="Arial" charset="0"/>
              </a:rPr>
              <a:t>TRACK: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b="1" i="1">
                <a:solidFill>
                  <a:srgbClr val="000000"/>
                </a:solidFill>
                <a:latin typeface="Arial" charset="0"/>
              </a:rPr>
              <a:t>Three-dimensional Ray</a:t>
            </a:r>
          </a:p>
          <a:p>
            <a:r>
              <a:rPr lang="en-US" sz="1800" b="1" i="1">
                <a:solidFill>
                  <a:srgbClr val="000000"/>
                </a:solidFill>
                <a:latin typeface="Arial" charset="0"/>
              </a:rPr>
              <a:t>Tracing Analysis Computational</a:t>
            </a:r>
          </a:p>
          <a:p>
            <a:r>
              <a:rPr lang="en-US" sz="1800" b="1" i="1">
                <a:solidFill>
                  <a:srgbClr val="000000"/>
                </a:solidFill>
                <a:latin typeface="Arial" charset="0"/>
              </a:rPr>
              <a:t>Kit</a:t>
            </a:r>
            <a:r>
              <a:rPr lang="en-US" sz="1800" b="1">
                <a:solidFill>
                  <a:srgbClr val="000000"/>
                </a:solidFill>
                <a:latin typeface="Arial" charset="0"/>
              </a:rPr>
              <a:t>, developed by PSI magnet</a:t>
            </a:r>
          </a:p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section (V. Vrankovic, D. George)</a:t>
            </a:r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1619250" y="144463"/>
            <a:ext cx="72199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de-CH" sz="2600" b="1">
                <a:solidFill>
                  <a:srgbClr val="606060"/>
                </a:solidFill>
                <a:latin typeface="Arial" charset="0"/>
              </a:rPr>
              <a:t>Transport and TRACK calculations </a:t>
            </a:r>
          </a:p>
        </p:txBody>
      </p:sp>
    </p:spTree>
    <p:extLst>
      <p:ext uri="{BB962C8B-B14F-4D97-AF65-F5344CB8AC3E}">
        <p14:creationId xmlns:p14="http://schemas.microsoft.com/office/powerpoint/2010/main" val="536509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852613" y="117475"/>
            <a:ext cx="68595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600" b="1">
                <a:solidFill>
                  <a:srgbClr val="606060"/>
                </a:solidFill>
                <a:latin typeface="Arial" charset="0"/>
              </a:rPr>
              <a:t>Solenoid versus quadrupole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3095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3095625" cy="1247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918075"/>
            <a:ext cx="3095625" cy="1247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25538"/>
            <a:ext cx="22098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81300"/>
            <a:ext cx="35052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4" name="Text Box 7"/>
          <p:cNvSpPr txBox="1">
            <a:spLocks/>
          </p:cNvSpPr>
          <p:nvPr/>
        </p:nvSpPr>
        <p:spPr bwMode="auto">
          <a:xfrm>
            <a:off x="4238625" y="1341438"/>
            <a:ext cx="404813" cy="398462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DejaVu LGC Sans" charset="0"/>
                <a:ea typeface="DejaVu LGC Sans" charset="0"/>
                <a:cs typeface="DejaVu LGC Sans" charset="0"/>
              </a:rPr>
              <a:t>➨</a:t>
            </a:r>
          </a:p>
        </p:txBody>
      </p:sp>
      <p:sp>
        <p:nvSpPr>
          <p:cNvPr id="14345" name="Text Box 8"/>
          <p:cNvSpPr txBox="1">
            <a:spLocks/>
          </p:cNvSpPr>
          <p:nvPr/>
        </p:nvSpPr>
        <p:spPr bwMode="auto">
          <a:xfrm>
            <a:off x="4238625" y="2951163"/>
            <a:ext cx="404813" cy="398462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DejaVu LGC Sans" charset="0"/>
                <a:ea typeface="DejaVu LGC Sans" charset="0"/>
                <a:cs typeface="DejaVu LGC Sans" charset="0"/>
              </a:rPr>
              <a:t>➨</a:t>
            </a: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5183188" y="3573463"/>
            <a:ext cx="356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Mixing of phase space might lead to an increase of beam spot size</a:t>
            </a:r>
          </a:p>
        </p:txBody>
      </p:sp>
      <p:sp>
        <p:nvSpPr>
          <p:cNvPr id="14347" name="Rectangle 10"/>
          <p:cNvSpPr>
            <a:spLocks/>
          </p:cNvSpPr>
          <p:nvPr/>
        </p:nvSpPr>
        <p:spPr bwMode="auto">
          <a:xfrm>
            <a:off x="4429125" y="5089525"/>
            <a:ext cx="4608513" cy="1584325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1434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5737225"/>
            <a:ext cx="21050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9" name="Text Box 12"/>
          <p:cNvSpPr txBox="1">
            <a:spLocks noChangeArrowheads="1"/>
          </p:cNvSpPr>
          <p:nvPr/>
        </p:nvSpPr>
        <p:spPr bwMode="auto">
          <a:xfrm>
            <a:off x="4356100" y="5084763"/>
            <a:ext cx="475297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1600" b="1">
                <a:solidFill>
                  <a:srgbClr val="333399"/>
                </a:solidFill>
                <a:latin typeface="Arial" charset="0"/>
              </a:rPr>
              <a:t>Focusing powers P</a:t>
            </a:r>
            <a:r>
              <a:rPr lang="en-US" sz="1600" b="1" baseline="-25000">
                <a:solidFill>
                  <a:srgbClr val="333399"/>
                </a:solidFill>
                <a:latin typeface="Arial" charset="0"/>
              </a:rPr>
              <a:t>S,T</a:t>
            </a:r>
            <a:r>
              <a:rPr lang="en-US" sz="1600" b="1">
                <a:solidFill>
                  <a:srgbClr val="333399"/>
                </a:solidFill>
                <a:latin typeface="Arial" charset="0"/>
              </a:rPr>
              <a:t> of solenoid and triplet at same power dissipation in device:</a:t>
            </a:r>
          </a:p>
        </p:txBody>
      </p:sp>
      <p:grpSp>
        <p:nvGrpSpPr>
          <p:cNvPr id="14350" name="Group 13"/>
          <p:cNvGrpSpPr>
            <a:grpSpLocks/>
          </p:cNvGrpSpPr>
          <p:nvPr/>
        </p:nvGrpSpPr>
        <p:grpSpPr bwMode="auto">
          <a:xfrm>
            <a:off x="215900" y="4149725"/>
            <a:ext cx="8747125" cy="646113"/>
            <a:chOff x="136" y="2614"/>
            <a:chExt cx="5510" cy="407"/>
          </a:xfrm>
        </p:grpSpPr>
        <p:sp>
          <p:nvSpPr>
            <p:cNvPr id="14355" name="Rectangle 14"/>
            <p:cNvSpPr>
              <a:spLocks/>
            </p:cNvSpPr>
            <p:nvPr/>
          </p:nvSpPr>
          <p:spPr bwMode="auto">
            <a:xfrm>
              <a:off x="158" y="2614"/>
              <a:ext cx="5488" cy="407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4356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704"/>
              <a:ext cx="1109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357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2716"/>
              <a:ext cx="587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58" name="Text Box 17"/>
            <p:cNvSpPr txBox="1">
              <a:spLocks noChangeArrowheads="1"/>
            </p:cNvSpPr>
            <p:nvPr/>
          </p:nvSpPr>
          <p:spPr bwMode="auto">
            <a:xfrm>
              <a:off x="136" y="2719"/>
              <a:ext cx="2879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spcBef>
                  <a:spcPts val="1000"/>
                </a:spcBef>
              </a:pPr>
              <a:r>
                <a:rPr lang="en-US" sz="1600" b="1">
                  <a:solidFill>
                    <a:srgbClr val="333399"/>
                  </a:solidFill>
                  <a:latin typeface="Arial" charset="0"/>
                </a:rPr>
                <a:t>Rotation </a:t>
              </a:r>
              <a:r>
                <a:rPr lang="en-US" sz="1600" b="1">
                  <a:solidFill>
                    <a:srgbClr val="333399"/>
                  </a:solidFill>
                  <a:latin typeface="Symbol" charset="2"/>
                </a:rPr>
                <a:t></a:t>
              </a:r>
              <a:r>
                <a:rPr lang="en-US" sz="1600" b="1">
                  <a:solidFill>
                    <a:srgbClr val="333399"/>
                  </a:solidFill>
                  <a:latin typeface="Arial" charset="0"/>
                </a:rPr>
                <a:t> of phase space:</a:t>
              </a:r>
            </a:p>
          </p:txBody>
        </p:sp>
      </p:grpSp>
      <p:sp>
        <p:nvSpPr>
          <p:cNvPr id="14351" name="Text Box 18"/>
          <p:cNvSpPr txBox="1">
            <a:spLocks noChangeArrowheads="1"/>
          </p:cNvSpPr>
          <p:nvPr/>
        </p:nvSpPr>
        <p:spPr bwMode="auto">
          <a:xfrm>
            <a:off x="6172200" y="4219575"/>
            <a:ext cx="3200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1400" b="1">
                <a:solidFill>
                  <a:srgbClr val="333399"/>
                </a:solidFill>
                <a:latin typeface="Symbol" charset="2"/>
              </a:rPr>
              <a:t></a:t>
            </a:r>
            <a:r>
              <a:rPr lang="en-US" sz="1400" b="1">
                <a:solidFill>
                  <a:srgbClr val="333399"/>
                </a:solidFill>
                <a:latin typeface="Arial" charset="0"/>
              </a:rPr>
              <a:t>90</a:t>
            </a:r>
            <a:r>
              <a:rPr lang="en-US" sz="1400" b="1" baseline="30000">
                <a:solidFill>
                  <a:srgbClr val="333399"/>
                </a:solidFill>
                <a:latin typeface="Symbol" charset="2"/>
              </a:rPr>
              <a:t></a:t>
            </a:r>
            <a:r>
              <a:rPr lang="en-US" sz="1400" b="1">
                <a:solidFill>
                  <a:srgbClr val="333399"/>
                </a:solidFill>
                <a:latin typeface="Symbol" charset="2"/>
              </a:rPr>
              <a:t></a:t>
            </a:r>
            <a:r>
              <a:rPr lang="en-US" sz="1400" b="1">
                <a:solidFill>
                  <a:srgbClr val="333399"/>
                </a:solidFill>
                <a:latin typeface="Arial" charset="0"/>
              </a:rPr>
              <a:t>x-y PS exchanged</a:t>
            </a:r>
          </a:p>
        </p:txBody>
      </p:sp>
      <p:sp>
        <p:nvSpPr>
          <p:cNvPr id="14352" name="Text Box 19"/>
          <p:cNvSpPr txBox="1">
            <a:spLocks noChangeArrowheads="1"/>
          </p:cNvSpPr>
          <p:nvPr/>
        </p:nvSpPr>
        <p:spPr bwMode="auto">
          <a:xfrm>
            <a:off x="71438" y="6237288"/>
            <a:ext cx="4284662" cy="58102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1600" b="1">
                <a:solidFill>
                  <a:srgbClr val="333399"/>
                </a:solidFill>
                <a:latin typeface="Arial" charset="0"/>
              </a:rPr>
              <a:t>Azimuthal symmetry of solenoids leads to larger acceptance</a:t>
            </a:r>
          </a:p>
        </p:txBody>
      </p:sp>
      <p:sp>
        <p:nvSpPr>
          <p:cNvPr id="14353" name="Text Box 20"/>
          <p:cNvSpPr txBox="1">
            <a:spLocks noChangeArrowheads="1"/>
          </p:cNvSpPr>
          <p:nvPr/>
        </p:nvSpPr>
        <p:spPr bwMode="auto">
          <a:xfrm>
            <a:off x="179388" y="763588"/>
            <a:ext cx="856932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1600" b="1">
                <a:solidFill>
                  <a:srgbClr val="333399"/>
                </a:solidFill>
                <a:latin typeface="Arial" charset="0"/>
              </a:rPr>
              <a:t>First order transfer matrix for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333399"/>
                </a:solidFill>
                <a:latin typeface="Arial" charset="0"/>
              </a:rPr>
              <a:t>static magnetic system with midplane symmetry:</a:t>
            </a:r>
          </a:p>
        </p:txBody>
      </p:sp>
      <p:sp>
        <p:nvSpPr>
          <p:cNvPr id="14354" name="Text Box 21"/>
          <p:cNvSpPr txBox="1">
            <a:spLocks noChangeArrowheads="1"/>
          </p:cNvSpPr>
          <p:nvPr/>
        </p:nvSpPr>
        <p:spPr bwMode="auto">
          <a:xfrm>
            <a:off x="179388" y="2420938"/>
            <a:ext cx="878522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1600" b="1">
                <a:solidFill>
                  <a:srgbClr val="333399"/>
                </a:solidFill>
                <a:latin typeface="Arial" charset="0"/>
              </a:rPr>
              <a:t>First order transfer matrix for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333399"/>
                </a:solidFill>
                <a:latin typeface="Arial" charset="0"/>
              </a:rPr>
              <a:t>a solenoid, mixing of horizontal and vertical phase space:</a:t>
            </a:r>
          </a:p>
        </p:txBody>
      </p:sp>
    </p:spTree>
    <p:extLst>
      <p:ext uri="{BB962C8B-B14F-4D97-AF65-F5344CB8AC3E}">
        <p14:creationId xmlns:p14="http://schemas.microsoft.com/office/powerpoint/2010/main" val="1608090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PSI targets and parameters</a:t>
            </a:r>
          </a:p>
          <a:p>
            <a:r>
              <a:rPr lang="en-US" dirty="0" err="1" smtClean="0"/>
              <a:t>thermomechanical</a:t>
            </a:r>
            <a:r>
              <a:rPr lang="en-US" dirty="0" smtClean="0"/>
              <a:t> target aspects, mechanics and supporting infrastructure</a:t>
            </a:r>
          </a:p>
          <a:p>
            <a:r>
              <a:rPr lang="en-US" dirty="0" smtClean="0"/>
              <a:t>example for </a:t>
            </a:r>
            <a:r>
              <a:rPr lang="el-GR" dirty="0" smtClean="0"/>
              <a:t>μ</a:t>
            </a:r>
            <a:r>
              <a:rPr lang="de-DE" dirty="0" smtClean="0"/>
              <a:t>-beam </a:t>
            </a:r>
            <a:r>
              <a:rPr lang="de-DE" dirty="0" err="1" smtClean="0"/>
              <a:t>capture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endParaRPr lang="de-DE" dirty="0" smtClean="0"/>
          </a:p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913063"/>
            <a:ext cx="3087688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411" name="Group 2"/>
          <p:cNvGrpSpPr>
            <a:grpSpLocks/>
          </p:cNvGrpSpPr>
          <p:nvPr/>
        </p:nvGrpSpPr>
        <p:grpSpPr bwMode="auto">
          <a:xfrm>
            <a:off x="0" y="835025"/>
            <a:ext cx="4608513" cy="3455988"/>
            <a:chOff x="0" y="526"/>
            <a:chExt cx="2903" cy="2177"/>
          </a:xfrm>
        </p:grpSpPr>
        <p:pic>
          <p:nvPicPr>
            <p:cNvPr id="174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6"/>
              <a:ext cx="2903" cy="2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6" name="Text Box 4"/>
            <p:cNvSpPr txBox="1">
              <a:spLocks noChangeArrowheads="1"/>
            </p:cNvSpPr>
            <p:nvPr/>
          </p:nvSpPr>
          <p:spPr bwMode="auto">
            <a:xfrm>
              <a:off x="0" y="526"/>
              <a:ext cx="2903" cy="2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</p:grp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900113"/>
            <a:ext cx="3843338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Text Box 6"/>
          <p:cNvSpPr txBox="1">
            <a:spLocks/>
          </p:cNvSpPr>
          <p:nvPr/>
        </p:nvSpPr>
        <p:spPr bwMode="auto">
          <a:xfrm>
            <a:off x="3121025" y="4437063"/>
            <a:ext cx="1716088" cy="78740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sz="2000" b="1" baseline="-25000">
                <a:solidFill>
                  <a:srgbClr val="000000"/>
                </a:solidFill>
                <a:latin typeface="Arial" charset="0"/>
              </a:rPr>
              <a:t>max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 = 3.5 kG</a:t>
            </a:r>
          </a:p>
          <a:p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Ø</a:t>
            </a:r>
            <a:r>
              <a:rPr lang="en-US" sz="2000" b="1" baseline="-25000">
                <a:solidFill>
                  <a:srgbClr val="000000"/>
                </a:solidFill>
                <a:latin typeface="Arial" charset="0"/>
                <a:cs typeface="Arial" charset="0"/>
              </a:rPr>
              <a:t>i   </a:t>
            </a:r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= 500 mm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1476375" y="144463"/>
            <a:ext cx="72199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de-CH" sz="2600" b="1">
                <a:solidFill>
                  <a:srgbClr val="606060"/>
                </a:solidFill>
                <a:latin typeface="Arial" charset="0"/>
              </a:rPr>
              <a:t>Double-solenoid WSX61/62 </a:t>
            </a:r>
          </a:p>
        </p:txBody>
      </p:sp>
    </p:spTree>
    <p:extLst>
      <p:ext uri="{BB962C8B-B14F-4D97-AF65-F5344CB8AC3E}">
        <p14:creationId xmlns:p14="http://schemas.microsoft.com/office/powerpoint/2010/main" val="199707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4750"/>
            <a:ext cx="4132263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3711575"/>
            <a:ext cx="4135437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731838"/>
            <a:ext cx="407035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31838"/>
            <a:ext cx="4121150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1476375" y="146050"/>
            <a:ext cx="72199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de-CH" sz="2600" b="1">
                <a:solidFill>
                  <a:srgbClr val="606060"/>
                </a:solidFill>
                <a:latin typeface="Arial" charset="0"/>
              </a:rPr>
              <a:t>Installation of a section of </a:t>
            </a:r>
            <a:r>
              <a:rPr lang="de-CH" sz="2600" b="1">
                <a:solidFill>
                  <a:srgbClr val="606060"/>
                </a:solidFill>
                <a:latin typeface="Symbol" charset="2"/>
              </a:rPr>
              <a:t>m</a:t>
            </a:r>
            <a:r>
              <a:rPr lang="de-CH" sz="2600" b="1">
                <a:solidFill>
                  <a:srgbClr val="606060"/>
                </a:solidFill>
                <a:latin typeface="Arial" charset="0"/>
              </a:rPr>
              <a:t>E4 in 2004 </a:t>
            </a:r>
          </a:p>
        </p:txBody>
      </p:sp>
    </p:spTree>
    <p:extLst>
      <p:ext uri="{BB962C8B-B14F-4D97-AF65-F5344CB8AC3E}">
        <p14:creationId xmlns:p14="http://schemas.microsoft.com/office/powerpoint/2010/main" val="475208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Discussion</a:t>
            </a:r>
            <a:endParaRPr lang="en-US" sz="3200" dirty="0"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43608" y="1196752"/>
            <a:ext cx="7200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PSI concept is optimized for dual use of beam (Meson and Neutron Production); C </a:t>
            </a:r>
            <a:r>
              <a:rPr lang="en-US" dirty="0"/>
              <a:t>=</a:t>
            </a:r>
            <a:r>
              <a:rPr lang="en-US" dirty="0" smtClean="0"/>
              <a:t> low-z material; strong focus at target: minimize emittance growth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beam loss at 40mm C-target: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10% inelastic nuclear interactions; 20% collimation of spent beam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rotating graphite target concept with radiation cooling was optimized over many years; lifetime limited by anisotropy of graphite and resulting wobbling from radiation damage; </a:t>
            </a:r>
            <a:r>
              <a:rPr lang="en-US" dirty="0" err="1" smtClean="0"/>
              <a:t>pyrolithic</a:t>
            </a:r>
            <a:r>
              <a:rPr lang="en-US" dirty="0" smtClean="0"/>
              <a:t> graphite not suited!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service and exchange systems, </a:t>
            </a:r>
            <a:r>
              <a:rPr lang="en-US" dirty="0" err="1" smtClean="0">
                <a:solidFill>
                  <a:schemeClr val="tx2"/>
                </a:solidFill>
              </a:rPr>
              <a:t>Hotcell</a:t>
            </a:r>
            <a:r>
              <a:rPr lang="en-US" dirty="0" smtClean="0">
                <a:solidFill>
                  <a:schemeClr val="tx2"/>
                </a:solidFill>
              </a:rPr>
              <a:t> are VERY IMPORTANT for practical operation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Muon</a:t>
            </a:r>
            <a:r>
              <a:rPr lang="en-US" dirty="0" smtClean="0"/>
              <a:t> figures: ≈5∙10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l-GR" dirty="0" smtClean="0"/>
              <a:t>μ</a:t>
            </a:r>
            <a:r>
              <a:rPr lang="de-DE" baseline="30000" dirty="0" smtClean="0"/>
              <a:t>+</a:t>
            </a:r>
            <a:r>
              <a:rPr lang="de-DE" dirty="0" smtClean="0"/>
              <a:t>/s </a:t>
            </a:r>
            <a:r>
              <a:rPr lang="de-DE" dirty="0" err="1" smtClean="0"/>
              <a:t>possible</a:t>
            </a:r>
            <a:r>
              <a:rPr lang="de-DE" dirty="0" smtClean="0"/>
              <a:t> @p=28MeV/c; </a:t>
            </a:r>
            <a:r>
              <a:rPr lang="de-DE" dirty="0">
                <a:sym typeface="Symbol"/>
              </a:rPr>
              <a:t>p/p=9.5%</a:t>
            </a:r>
            <a:r>
              <a:rPr lang="de-DE" baseline="-25000" dirty="0">
                <a:sym typeface="Symbol"/>
              </a:rPr>
              <a:t>FWHM</a:t>
            </a:r>
            <a:r>
              <a:rPr lang="de-DE" dirty="0">
                <a:sym typeface="Symbol"/>
              </a:rPr>
              <a:t>; </a:t>
            </a:r>
            <a:endParaRPr lang="de-DE" dirty="0" smtClean="0">
              <a:sym typeface="Symbol"/>
            </a:endParaRPr>
          </a:p>
          <a:p>
            <a:r>
              <a:rPr lang="de-DE" dirty="0" smtClean="0">
                <a:sym typeface="Symbol"/>
              </a:rPr>
              <a:t>      </a:t>
            </a:r>
            <a:r>
              <a:rPr lang="de-DE" baseline="-25000" dirty="0">
                <a:sym typeface="Symbol"/>
              </a:rPr>
              <a:t>x/y</a:t>
            </a:r>
            <a:r>
              <a:rPr lang="de-DE" dirty="0">
                <a:sym typeface="Symbol"/>
              </a:rPr>
              <a:t> = 5/10∙10</a:t>
            </a:r>
            <a:r>
              <a:rPr lang="de-DE" baseline="30000" dirty="0">
                <a:sym typeface="Symbol"/>
              </a:rPr>
              <a:t>-3</a:t>
            </a:r>
            <a:r>
              <a:rPr lang="de-DE" dirty="0">
                <a:sym typeface="Symbol"/>
              </a:rPr>
              <a:t>m∙rad</a:t>
            </a:r>
            <a:endParaRPr lang="en-US" dirty="0"/>
          </a:p>
          <a:p>
            <a:r>
              <a:rPr lang="de-DE" dirty="0" smtClean="0"/>
              <a:t>     </a:t>
            </a:r>
            <a:r>
              <a:rPr lang="en-US" dirty="0"/>
              <a:t>T. Prokscha, et al., </a:t>
            </a:r>
            <a:r>
              <a:rPr lang="en-US" dirty="0" err="1"/>
              <a:t>Nucl</a:t>
            </a:r>
            <a:r>
              <a:rPr lang="en-US" dirty="0"/>
              <a:t>. Instr. and Meth. A (2008</a:t>
            </a:r>
            <a:r>
              <a:rPr lang="en-US" dirty="0" smtClean="0"/>
              <a:t>), doi:10.1016 </a:t>
            </a:r>
          </a:p>
          <a:p>
            <a:r>
              <a:rPr lang="en-US" dirty="0" smtClean="0"/>
              <a:t>     /j.nima.2008.07.081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activation after one year: order of 1…5 </a:t>
            </a:r>
            <a:r>
              <a:rPr lang="en-US" dirty="0" err="1" smtClean="0">
                <a:solidFill>
                  <a:schemeClr val="tx2"/>
                </a:solidFill>
              </a:rPr>
              <a:t>Sv</a:t>
            </a:r>
            <a:r>
              <a:rPr lang="en-US" dirty="0" smtClean="0">
                <a:solidFill>
                  <a:schemeClr val="tx2"/>
                </a:solidFill>
              </a:rPr>
              <a:t>/h; thanks to Graphite this is low compared to heavy target materials!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issues: Tritium production in porous material; oxidation of graphite with poor vacuum of 10</a:t>
            </a:r>
            <a:r>
              <a:rPr lang="en-US" baseline="30000" dirty="0" smtClean="0"/>
              <a:t>-4</a:t>
            </a:r>
            <a:r>
              <a:rPr lang="en-US" dirty="0" smtClean="0"/>
              <a:t>mbar; carbon sublimation at higher temperatures; wobbling of wheel caused by inhomogeneous radiation damage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8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766763"/>
            <a:ext cx="9144000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07950" y="5715000"/>
            <a:ext cx="492125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CH" sz="1800" b="1">
                <a:solidFill>
                  <a:srgbClr val="FF0000"/>
                </a:solidFill>
                <a:latin typeface="Arial" charset="0"/>
              </a:rPr>
              <a:t>50 MHz proton cyclotron, 2.2 mA, 590 MeV, 1.3 MW beam power (2.4 mA, 1.4 MW test operation)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511300" y="144463"/>
            <a:ext cx="7524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de-DE" b="1">
                <a:solidFill>
                  <a:srgbClr val="606060"/>
                </a:solidFill>
                <a:latin typeface="Arial" charset="0"/>
              </a:rPr>
              <a:t>PSI </a:t>
            </a:r>
            <a:r>
              <a:rPr lang="en-US" b="1">
                <a:solidFill>
                  <a:srgbClr val="606060"/>
                </a:solidFill>
                <a:latin typeface="Arial" charset="0"/>
              </a:rPr>
              <a:t>proton</a:t>
            </a:r>
            <a:r>
              <a:rPr lang="de-DE" b="1">
                <a:solidFill>
                  <a:srgbClr val="606060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606060"/>
                </a:solidFill>
                <a:latin typeface="Arial" charset="0"/>
              </a:rPr>
              <a:t>accelerator</a:t>
            </a:r>
            <a:r>
              <a:rPr lang="de-DE" b="1">
                <a:solidFill>
                  <a:srgbClr val="606060"/>
                </a:solidFill>
                <a:latin typeface="Arial" charset="0"/>
              </a:rPr>
              <a:t> </a:t>
            </a:r>
            <a:r>
              <a:rPr lang="en-AU" b="1">
                <a:solidFill>
                  <a:srgbClr val="606060"/>
                </a:solidFill>
                <a:latin typeface="Arial" charset="0"/>
              </a:rPr>
              <a:t>complex</a:t>
            </a:r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7543800" y="2286000"/>
            <a:ext cx="1600200" cy="1371600"/>
          </a:xfrm>
          <a:prstGeom prst="roundRect">
            <a:avLst>
              <a:gd name="adj" fmla="val 11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 flipV="1">
            <a:off x="1600200" y="4113213"/>
            <a:ext cx="685800" cy="1603375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3500438" y="5029200"/>
            <a:ext cx="568325" cy="3032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UCN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5233988" y="5884863"/>
            <a:ext cx="368141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b="1">
                <a:solidFill>
                  <a:srgbClr val="0000FF"/>
                </a:solidFill>
                <a:latin typeface="Arial" charset="0"/>
              </a:rPr>
              <a:t>Comet cyclotron (superconducting), 250 MeV, 500 nA, 72.8 MHz</a:t>
            </a:r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 flipH="1" flipV="1">
            <a:off x="5376863" y="4533900"/>
            <a:ext cx="460375" cy="1374775"/>
          </a:xfrm>
          <a:prstGeom prst="line">
            <a:avLst/>
          </a:prstGeom>
          <a:noFill/>
          <a:ln w="1836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2781300" y="2941638"/>
            <a:ext cx="558800" cy="3032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LEM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5300663" y="2257425"/>
            <a:ext cx="568325" cy="3032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GPD</a:t>
            </a:r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 flipH="1">
            <a:off x="5064125" y="2514600"/>
            <a:ext cx="460375" cy="457200"/>
          </a:xfrm>
          <a:prstGeom prst="line">
            <a:avLst/>
          </a:prstGeom>
          <a:noFill/>
          <a:ln w="18360">
            <a:solidFill>
              <a:srgbClr val="0047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5661025" y="3049588"/>
            <a:ext cx="1954213" cy="3032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High field (9.5T) </a:t>
            </a:r>
            <a:r>
              <a:rPr lang="en-US" sz="1400" b="1">
                <a:solidFill>
                  <a:srgbClr val="0000FF"/>
                </a:solidFill>
                <a:latin typeface="Symbol" charset="2"/>
              </a:rPr>
              <a:t>m</a:t>
            </a:r>
            <a:r>
              <a:rPr lang="en-US" sz="1400" b="1">
                <a:solidFill>
                  <a:srgbClr val="0000FF"/>
                </a:solidFill>
                <a:latin typeface="Arial" charset="0"/>
              </a:rPr>
              <a:t>SR</a:t>
            </a:r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 flipH="1">
            <a:off x="4799013" y="3200400"/>
            <a:ext cx="917575" cy="1588"/>
          </a:xfrm>
          <a:prstGeom prst="line">
            <a:avLst/>
          </a:prstGeom>
          <a:noFill/>
          <a:ln w="18360">
            <a:solidFill>
              <a:srgbClr val="0047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5805488" y="3481388"/>
            <a:ext cx="960437" cy="3032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GPS/LTF</a:t>
            </a:r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 flipH="1">
            <a:off x="5148263" y="3657600"/>
            <a:ext cx="688975" cy="228600"/>
          </a:xfrm>
          <a:prstGeom prst="line">
            <a:avLst/>
          </a:prstGeom>
          <a:noFill/>
          <a:ln w="18360">
            <a:solidFill>
              <a:srgbClr val="0047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Text Box 16"/>
          <p:cNvSpPr txBox="1">
            <a:spLocks noChangeArrowheads="1"/>
          </p:cNvSpPr>
          <p:nvPr/>
        </p:nvSpPr>
        <p:spPr bwMode="auto">
          <a:xfrm>
            <a:off x="2386013" y="1573213"/>
            <a:ext cx="639762" cy="3032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Dolly</a:t>
            </a:r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2743200" y="1828800"/>
            <a:ext cx="914400" cy="685800"/>
          </a:xfrm>
          <a:prstGeom prst="line">
            <a:avLst/>
          </a:prstGeom>
          <a:noFill/>
          <a:ln w="18360">
            <a:solidFill>
              <a:srgbClr val="0047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Text Box 18"/>
          <p:cNvSpPr txBox="1">
            <a:spLocks noChangeArrowheads="1"/>
          </p:cNvSpPr>
          <p:nvPr/>
        </p:nvSpPr>
        <p:spPr bwMode="auto">
          <a:xfrm>
            <a:off x="5589588" y="923925"/>
            <a:ext cx="3060700" cy="3032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SINQ, neutron spallation source</a:t>
            </a:r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6578600" y="5214938"/>
            <a:ext cx="2057400" cy="5778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b="1">
                <a:solidFill>
                  <a:srgbClr val="0000FF"/>
                </a:solidFill>
                <a:latin typeface="Arial" charset="0"/>
              </a:rPr>
              <a:t>proton therapy,  irradiation facility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558939" y="3444442"/>
            <a:ext cx="650082" cy="3032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 b="1" dirty="0" smtClean="0">
                <a:solidFill>
                  <a:srgbClr val="0000FF"/>
                </a:solidFill>
                <a:latin typeface="Arial" charset="0"/>
              </a:rPr>
              <a:t>MEG</a:t>
            </a:r>
            <a:endParaRPr lang="en-US" sz="1400" b="1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077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1413" y="188913"/>
            <a:ext cx="6337300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CH" sz="2400" b="0" smtClean="0">
                <a:latin typeface="Arial" charset="0"/>
              </a:rPr>
              <a:t>Meson production targets used at PSI</a:t>
            </a:r>
          </a:p>
        </p:txBody>
      </p:sp>
      <p:sp>
        <p:nvSpPr>
          <p:cNvPr id="7171" name="Rectangle 1069"/>
          <p:cNvSpPr>
            <a:spLocks noChangeArrowheads="1"/>
          </p:cNvSpPr>
          <p:nvPr/>
        </p:nvSpPr>
        <p:spPr bwMode="auto">
          <a:xfrm>
            <a:off x="323850" y="777875"/>
            <a:ext cx="8496300" cy="5603875"/>
          </a:xfrm>
          <a:prstGeom prst="rect">
            <a:avLst/>
          </a:prstGeom>
          <a:solidFill>
            <a:srgbClr val="DF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000" tIns="144000" rIns="162000" bIns="0"/>
          <a:lstStyle/>
          <a:p>
            <a:pPr marL="342900" indent="-342900" algn="l" eaLnBrk="1" hangingPunct="1">
              <a:lnSpc>
                <a:spcPct val="110000"/>
              </a:lnSpc>
              <a:spcBef>
                <a:spcPct val="40000"/>
              </a:spcBef>
              <a:buClr>
                <a:schemeClr val="accent2"/>
              </a:buClr>
            </a:pPr>
            <a:r>
              <a:rPr lang="de-CH" sz="1800" b="1" dirty="0"/>
              <a:t>					</a:t>
            </a:r>
            <a:r>
              <a:rPr lang="de-CH" sz="1800" b="1" u="sng" dirty="0"/>
              <a:t>Target M</a:t>
            </a:r>
            <a:r>
              <a:rPr lang="de-CH" sz="1800" b="1" dirty="0"/>
              <a:t>	        </a:t>
            </a:r>
            <a:r>
              <a:rPr lang="de-CH" sz="1800" b="1" dirty="0" smtClean="0"/>
              <a:t>	       </a:t>
            </a:r>
            <a:r>
              <a:rPr lang="de-CH" sz="1800" b="1" u="sng" dirty="0" smtClean="0"/>
              <a:t>Target </a:t>
            </a:r>
            <a:r>
              <a:rPr lang="de-CH" sz="1800" b="1" u="sng" dirty="0"/>
              <a:t>E</a:t>
            </a:r>
          </a:p>
          <a:p>
            <a:pPr marL="342900" indent="-342900" algn="l" eaLnBrk="1" hangingPunct="1">
              <a:lnSpc>
                <a:spcPct val="110000"/>
              </a:lnSpc>
              <a:spcBef>
                <a:spcPct val="40000"/>
              </a:spcBef>
              <a:buClr>
                <a:schemeClr val="accent2"/>
              </a:buClr>
            </a:pPr>
            <a:r>
              <a:rPr lang="de-CH" sz="1800" dirty="0"/>
              <a:t>1974-80 	         &lt; 100 </a:t>
            </a:r>
            <a:r>
              <a:rPr lang="de-CH" sz="1800" dirty="0">
                <a:latin typeface="Symbol" pitchFamily="18" charset="2"/>
              </a:rPr>
              <a:t>m</a:t>
            </a:r>
            <a:r>
              <a:rPr lang="de-CH" sz="1800" dirty="0"/>
              <a:t>A		</a:t>
            </a:r>
            <a:r>
              <a:rPr lang="de-CH" sz="1800" b="1" dirty="0" err="1"/>
              <a:t>Be</a:t>
            </a:r>
            <a:r>
              <a:rPr lang="de-CH" sz="1800" b="1" dirty="0"/>
              <a:t>, Graphite</a:t>
            </a:r>
            <a:r>
              <a:rPr lang="de-CH" sz="1800" dirty="0"/>
              <a:t> </a:t>
            </a:r>
            <a:r>
              <a:rPr lang="de-CH" sz="1800" b="1" dirty="0"/>
              <a:t>*)</a:t>
            </a:r>
            <a:r>
              <a:rPr lang="de-CH" sz="1800" dirty="0"/>
              <a:t>	        </a:t>
            </a:r>
            <a:r>
              <a:rPr lang="de-CH" sz="1800" b="1" dirty="0" err="1"/>
              <a:t>Be</a:t>
            </a:r>
            <a:r>
              <a:rPr lang="de-CH" sz="1800" b="1" dirty="0"/>
              <a:t>, Graphite *)</a:t>
            </a:r>
            <a:endParaRPr lang="de-CH" sz="1800" dirty="0"/>
          </a:p>
          <a:p>
            <a:pPr marL="342900" indent="-342900" algn="l" eaLnBrk="1" hangingPunct="1">
              <a:lnSpc>
                <a:spcPct val="110000"/>
              </a:lnSpc>
              <a:buClr>
                <a:schemeClr val="accent2"/>
              </a:buClr>
            </a:pPr>
            <a:r>
              <a:rPr lang="de-CH" sz="1800" dirty="0"/>
              <a:t>					</a:t>
            </a:r>
            <a:r>
              <a:rPr lang="de-CH" sz="1800" dirty="0">
                <a:sym typeface="Symbol" pitchFamily="18" charset="2"/>
              </a:rPr>
              <a:t> 190 mm</a:t>
            </a:r>
            <a:r>
              <a:rPr lang="de-CH" sz="1800" dirty="0"/>
              <a:t> 	        </a:t>
            </a:r>
            <a:r>
              <a:rPr lang="de-CH" sz="1800" dirty="0">
                <a:sym typeface="Symbol" pitchFamily="18" charset="2"/>
              </a:rPr>
              <a:t> 190 mm</a:t>
            </a:r>
            <a:endParaRPr lang="de-CH" sz="1800" dirty="0"/>
          </a:p>
          <a:p>
            <a:pPr marL="342900" indent="-342900" algn="l" eaLnBrk="1" hangingPunct="1">
              <a:lnSpc>
                <a:spcPct val="110000"/>
              </a:lnSpc>
              <a:buClr>
                <a:schemeClr val="accent2"/>
              </a:buClr>
            </a:pPr>
            <a:r>
              <a:rPr lang="de-CH" sz="1800" dirty="0"/>
              <a:t>		 			 0.9 g/cm</a:t>
            </a:r>
            <a:r>
              <a:rPr lang="de-CH" sz="1800" baseline="30000" dirty="0"/>
              <a:t>2</a:t>
            </a:r>
            <a:r>
              <a:rPr lang="de-CH" sz="1800" dirty="0"/>
              <a:t>	         22 g/cm</a:t>
            </a:r>
            <a:r>
              <a:rPr lang="de-CH" sz="1800" baseline="30000" dirty="0"/>
              <a:t>2</a:t>
            </a:r>
            <a:endParaRPr lang="de-CH" sz="1800" dirty="0"/>
          </a:p>
          <a:p>
            <a:pPr marL="342900" indent="-342900" algn="l" eaLnBrk="1" hangingPunct="1">
              <a:lnSpc>
                <a:spcPct val="110000"/>
              </a:lnSpc>
              <a:spcBef>
                <a:spcPct val="40000"/>
              </a:spcBef>
              <a:buClr>
                <a:schemeClr val="accent2"/>
              </a:buClr>
            </a:pPr>
            <a:r>
              <a:rPr lang="de-CH" sz="1800" dirty="0"/>
              <a:t>				</a:t>
            </a:r>
            <a:r>
              <a:rPr lang="de-CH" sz="1800" dirty="0">
                <a:sym typeface="Symbol" pitchFamily="18" charset="2"/>
              </a:rPr>
              <a:t>			       </a:t>
            </a:r>
            <a:r>
              <a:rPr lang="de-CH" sz="1800" b="1" dirty="0" err="1">
                <a:sym typeface="Symbol" pitchFamily="18" charset="2"/>
              </a:rPr>
              <a:t>Pyrolitic</a:t>
            </a:r>
            <a:r>
              <a:rPr lang="de-CH" sz="1800" b="1" dirty="0">
                <a:sym typeface="Symbol" pitchFamily="18" charset="2"/>
              </a:rPr>
              <a:t> </a:t>
            </a:r>
            <a:r>
              <a:rPr lang="de-CH" sz="1800" b="1" dirty="0" err="1">
                <a:sym typeface="Symbol" pitchFamily="18" charset="2"/>
              </a:rPr>
              <a:t>graphite</a:t>
            </a:r>
            <a:r>
              <a:rPr lang="de-CH" sz="1800" b="1" dirty="0"/>
              <a:t>**)</a:t>
            </a:r>
            <a:endParaRPr lang="de-CH" sz="1800" b="1" dirty="0">
              <a:sym typeface="Symbol" pitchFamily="18" charset="2"/>
            </a:endParaRPr>
          </a:p>
          <a:p>
            <a:pPr marL="342900" indent="-342900" algn="l" eaLnBrk="1" hangingPunct="1">
              <a:lnSpc>
                <a:spcPct val="110000"/>
              </a:lnSpc>
              <a:buClr>
                <a:schemeClr val="accent2"/>
              </a:buClr>
            </a:pPr>
            <a:r>
              <a:rPr lang="de-CH" sz="1800" dirty="0">
                <a:sym typeface="Symbol" pitchFamily="18" charset="2"/>
              </a:rPr>
              <a:t>   							        22 g/cm</a:t>
            </a:r>
            <a:r>
              <a:rPr lang="de-CH" sz="1800" baseline="30000" dirty="0">
                <a:sym typeface="Symbol" pitchFamily="18" charset="2"/>
              </a:rPr>
              <a:t>2</a:t>
            </a:r>
          </a:p>
          <a:p>
            <a:pPr marL="342900" indent="-342900" algn="l" eaLnBrk="1" hangingPunct="1">
              <a:lnSpc>
                <a:spcPct val="110000"/>
              </a:lnSpc>
              <a:buClr>
                <a:schemeClr val="accent2"/>
              </a:buClr>
            </a:pPr>
            <a:endParaRPr lang="de-CH" sz="1800" baseline="30000" dirty="0">
              <a:sym typeface="Symbol" pitchFamily="18" charset="2"/>
            </a:endParaRPr>
          </a:p>
          <a:p>
            <a:pPr marL="342900" indent="-342900" algn="l" eaLnBrk="1" hangingPunct="1">
              <a:lnSpc>
                <a:spcPct val="110000"/>
              </a:lnSpc>
              <a:spcBef>
                <a:spcPct val="40000"/>
              </a:spcBef>
              <a:buClr>
                <a:schemeClr val="accent2"/>
              </a:buClr>
            </a:pPr>
            <a:r>
              <a:rPr lang="de-CH" sz="1800" dirty="0">
                <a:sym typeface="Symbol" pitchFamily="18" charset="2"/>
              </a:rPr>
              <a:t>1980-89 	            250 </a:t>
            </a:r>
            <a:r>
              <a:rPr lang="de-CH" sz="1800" dirty="0">
                <a:latin typeface="Symbol" pitchFamily="18" charset="2"/>
                <a:sym typeface="Symbol" pitchFamily="18" charset="2"/>
              </a:rPr>
              <a:t>m</a:t>
            </a:r>
            <a:r>
              <a:rPr lang="de-CH" sz="1800" dirty="0">
                <a:sym typeface="Symbol" pitchFamily="18" charset="2"/>
              </a:rPr>
              <a:t>A 		</a:t>
            </a:r>
            <a:r>
              <a:rPr lang="de-CH" sz="1800" b="1" dirty="0">
                <a:sym typeface="Symbol" pitchFamily="18" charset="2"/>
              </a:rPr>
              <a:t>Graphite </a:t>
            </a:r>
            <a:r>
              <a:rPr lang="de-CH" sz="1800" b="1" dirty="0"/>
              <a:t>*)</a:t>
            </a:r>
            <a:r>
              <a:rPr lang="de-CH" sz="1800" b="1" dirty="0">
                <a:sym typeface="Symbol" pitchFamily="18" charset="2"/>
              </a:rPr>
              <a:t> </a:t>
            </a:r>
            <a:r>
              <a:rPr lang="de-CH" sz="1800" dirty="0">
                <a:sym typeface="Symbol" pitchFamily="18" charset="2"/>
              </a:rPr>
              <a:t>	        </a:t>
            </a:r>
            <a:r>
              <a:rPr lang="de-CH" sz="1800" b="1" dirty="0">
                <a:sym typeface="Symbol" pitchFamily="18" charset="2"/>
              </a:rPr>
              <a:t>Graphite </a:t>
            </a:r>
            <a:r>
              <a:rPr lang="de-CH" sz="1800" b="1" dirty="0"/>
              <a:t>*)</a:t>
            </a:r>
            <a:endParaRPr lang="de-CH" sz="1800" dirty="0">
              <a:sym typeface="Symbol" pitchFamily="18" charset="2"/>
            </a:endParaRPr>
          </a:p>
          <a:p>
            <a:pPr marL="342900" indent="-342900" algn="l" eaLnBrk="1" hangingPunct="1">
              <a:lnSpc>
                <a:spcPct val="110000"/>
              </a:lnSpc>
              <a:buClr>
                <a:schemeClr val="accent2"/>
              </a:buClr>
            </a:pPr>
            <a:r>
              <a:rPr lang="de-CH" sz="1800" dirty="0">
                <a:sym typeface="Symbol" pitchFamily="18" charset="2"/>
              </a:rPr>
              <a:t>					 320 mm 	         280 mm</a:t>
            </a:r>
          </a:p>
          <a:p>
            <a:pPr marL="342900" indent="-342900" algn="l" eaLnBrk="1" hangingPunct="1">
              <a:lnSpc>
                <a:spcPct val="110000"/>
              </a:lnSpc>
              <a:buClr>
                <a:schemeClr val="accent2"/>
              </a:buClr>
            </a:pPr>
            <a:r>
              <a:rPr lang="de-CH" sz="1800" dirty="0">
                <a:sym typeface="Symbol" pitchFamily="18" charset="2"/>
              </a:rPr>
              <a:t>				 	 </a:t>
            </a:r>
            <a:r>
              <a:rPr lang="de-CH" sz="1800" dirty="0"/>
              <a:t>0.9 g/cm</a:t>
            </a:r>
            <a:r>
              <a:rPr lang="de-CH" sz="1800" baseline="30000" dirty="0"/>
              <a:t>2	</a:t>
            </a:r>
            <a:r>
              <a:rPr lang="de-CH" sz="1800" dirty="0"/>
              <a:t>         18 g/cm</a:t>
            </a:r>
            <a:r>
              <a:rPr lang="de-CH" sz="1800" baseline="30000" dirty="0"/>
              <a:t>2</a:t>
            </a:r>
          </a:p>
          <a:p>
            <a:pPr marL="342900" indent="-342900" algn="l" eaLnBrk="1" hangingPunct="1">
              <a:lnSpc>
                <a:spcPct val="110000"/>
              </a:lnSpc>
              <a:buClr>
                <a:schemeClr val="accent2"/>
              </a:buClr>
            </a:pPr>
            <a:endParaRPr lang="de-CH" sz="1800" dirty="0">
              <a:sym typeface="Symbol" pitchFamily="18" charset="2"/>
            </a:endParaRPr>
          </a:p>
          <a:p>
            <a:pPr marL="342900" indent="-342900" algn="l" eaLnBrk="1" hangingPunct="1">
              <a:lnSpc>
                <a:spcPct val="110000"/>
              </a:lnSpc>
              <a:spcBef>
                <a:spcPct val="40000"/>
              </a:spcBef>
              <a:buClr>
                <a:schemeClr val="accent2"/>
              </a:buClr>
            </a:pPr>
            <a:r>
              <a:rPr lang="de-CH" sz="1800" dirty="0" err="1">
                <a:sym typeface="Symbol" pitchFamily="18" charset="2"/>
              </a:rPr>
              <a:t>since</a:t>
            </a:r>
            <a:r>
              <a:rPr lang="de-CH" sz="1800" dirty="0">
                <a:sym typeface="Symbol" pitchFamily="18" charset="2"/>
              </a:rPr>
              <a:t> 1990      0.5  -    2  mA	</a:t>
            </a:r>
            <a:r>
              <a:rPr lang="de-CH" sz="1800" b="1" dirty="0">
                <a:sym typeface="Symbol" pitchFamily="18" charset="2"/>
              </a:rPr>
              <a:t>Graphite </a:t>
            </a:r>
            <a:r>
              <a:rPr lang="de-CH" sz="1800" b="1" dirty="0"/>
              <a:t>*)</a:t>
            </a:r>
            <a:r>
              <a:rPr lang="de-CH" sz="1800" b="1" dirty="0">
                <a:sym typeface="Symbol" pitchFamily="18" charset="2"/>
              </a:rPr>
              <a:t> 	        Graphite </a:t>
            </a:r>
            <a:r>
              <a:rPr lang="de-CH" sz="1800" b="1" dirty="0"/>
              <a:t>*)</a:t>
            </a:r>
            <a:endParaRPr lang="de-CH" sz="1800" b="1" dirty="0">
              <a:sym typeface="Symbol" pitchFamily="18" charset="2"/>
            </a:endParaRPr>
          </a:p>
          <a:p>
            <a:pPr marL="342900" indent="-342900" algn="l" eaLnBrk="1" hangingPunct="1">
              <a:lnSpc>
                <a:spcPct val="110000"/>
              </a:lnSpc>
              <a:buClr>
                <a:schemeClr val="accent2"/>
              </a:buClr>
            </a:pPr>
            <a:r>
              <a:rPr lang="de-CH" sz="1800" dirty="0">
                <a:sym typeface="Symbol" pitchFamily="18" charset="2"/>
              </a:rPr>
              <a:t>					 320 mm	         450 mm</a:t>
            </a:r>
          </a:p>
          <a:p>
            <a:pPr marL="342900" indent="-342900" algn="l" eaLnBrk="1" hangingPunct="1">
              <a:lnSpc>
                <a:spcPct val="110000"/>
              </a:lnSpc>
              <a:buClr>
                <a:schemeClr val="accent2"/>
              </a:buClr>
            </a:pPr>
            <a:r>
              <a:rPr lang="de-CH" sz="1800" dirty="0">
                <a:sym typeface="Symbol" pitchFamily="18" charset="2"/>
              </a:rPr>
              <a:t>				 	 </a:t>
            </a:r>
            <a:r>
              <a:rPr lang="de-CH" sz="1800" dirty="0"/>
              <a:t>0.9 g/cm</a:t>
            </a:r>
            <a:r>
              <a:rPr lang="de-CH" sz="1800" baseline="30000" dirty="0"/>
              <a:t>2	</a:t>
            </a:r>
            <a:r>
              <a:rPr lang="de-CH" sz="1800" dirty="0"/>
              <a:t>         10 g/cm</a:t>
            </a:r>
            <a:r>
              <a:rPr lang="de-CH" sz="1800" baseline="30000" dirty="0"/>
              <a:t>2 </a:t>
            </a:r>
            <a:r>
              <a:rPr lang="de-CH" sz="1800" dirty="0"/>
              <a:t>(60 mm)</a:t>
            </a:r>
            <a:endParaRPr lang="de-CH" sz="1800" baseline="30000" dirty="0"/>
          </a:p>
          <a:p>
            <a:pPr marL="342900" indent="-342900" algn="l" eaLnBrk="1" hangingPunct="1">
              <a:lnSpc>
                <a:spcPct val="110000"/>
              </a:lnSpc>
              <a:buClr>
                <a:schemeClr val="accent2"/>
              </a:buClr>
            </a:pPr>
            <a:r>
              <a:rPr lang="de-CH" sz="1800" baseline="30000" dirty="0"/>
              <a:t>							</a:t>
            </a:r>
            <a:r>
              <a:rPr lang="de-CH" sz="1800" dirty="0"/>
              <a:t>     </a:t>
            </a:r>
            <a:r>
              <a:rPr lang="de-CH" sz="1800" dirty="0" err="1"/>
              <a:t>or</a:t>
            </a:r>
            <a:r>
              <a:rPr lang="de-CH" sz="1800" dirty="0"/>
              <a:t>   7 g/cm</a:t>
            </a:r>
            <a:r>
              <a:rPr lang="de-CH" sz="1800" baseline="30000" dirty="0"/>
              <a:t>2 </a:t>
            </a:r>
            <a:r>
              <a:rPr lang="de-CH" sz="1800" dirty="0"/>
              <a:t>(40 mm)</a:t>
            </a:r>
            <a:endParaRPr lang="de-CH" sz="1800" baseline="30000" dirty="0"/>
          </a:p>
          <a:p>
            <a:pPr marL="342900" indent="-342900" algn="l" eaLnBrk="1" hangingPunct="1">
              <a:lnSpc>
                <a:spcPct val="110000"/>
              </a:lnSpc>
              <a:buClr>
                <a:schemeClr val="accent2"/>
              </a:buClr>
            </a:pPr>
            <a:endParaRPr lang="de-CH" sz="1800" baseline="30000" dirty="0"/>
          </a:p>
          <a:p>
            <a:pPr marL="342900" indent="-342900" algn="l" eaLnBrk="1" hangingPunct="1">
              <a:lnSpc>
                <a:spcPct val="110000"/>
              </a:lnSpc>
              <a:buClr>
                <a:schemeClr val="accent2"/>
              </a:buClr>
            </a:pPr>
            <a:r>
              <a:rPr lang="de-CH" sz="1800" dirty="0"/>
              <a:t>				       *) </a:t>
            </a:r>
            <a:r>
              <a:rPr lang="de-CH" sz="1800" dirty="0" err="1"/>
              <a:t>rotating</a:t>
            </a:r>
            <a:r>
              <a:rPr lang="de-CH" sz="1800" dirty="0"/>
              <a:t> </a:t>
            </a:r>
            <a:r>
              <a:rPr lang="de-CH" sz="1800" dirty="0" err="1"/>
              <a:t>wheel</a:t>
            </a:r>
            <a:r>
              <a:rPr lang="de-CH" sz="1800" dirty="0"/>
              <a:t>  </a:t>
            </a:r>
            <a:r>
              <a:rPr lang="de-CH" sz="1800" dirty="0" err="1"/>
              <a:t>target</a:t>
            </a:r>
            <a:r>
              <a:rPr lang="de-CH" sz="1800" dirty="0"/>
              <a:t>          **) </a:t>
            </a:r>
            <a:r>
              <a:rPr lang="de-CH" sz="1800" dirty="0" err="1"/>
              <a:t>static</a:t>
            </a:r>
            <a:r>
              <a:rPr lang="de-CH" sz="1800" dirty="0"/>
              <a:t> </a:t>
            </a:r>
            <a:r>
              <a:rPr lang="de-CH" sz="1800" dirty="0" err="1"/>
              <a:t>target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2043039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3059113" y="188913"/>
            <a:ext cx="3744912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CH" sz="2400" b="0" smtClean="0">
                <a:latin typeface="Arial" charset="0"/>
              </a:rPr>
              <a:t>Target-M design</a:t>
            </a:r>
          </a:p>
        </p:txBody>
      </p:sp>
      <p:grpSp>
        <p:nvGrpSpPr>
          <p:cNvPr id="193551" name="Group 15"/>
          <p:cNvGrpSpPr>
            <a:grpSpLocks/>
          </p:cNvGrpSpPr>
          <p:nvPr/>
        </p:nvGrpSpPr>
        <p:grpSpPr bwMode="auto">
          <a:xfrm>
            <a:off x="304800" y="1066800"/>
            <a:ext cx="5543550" cy="5029200"/>
            <a:chOff x="763" y="618"/>
            <a:chExt cx="3352" cy="3220"/>
          </a:xfrm>
        </p:grpSpPr>
        <p:pic>
          <p:nvPicPr>
            <p:cNvPr id="8197" name="Picture 10"/>
            <p:cNvPicPr>
              <a:picLocks noChangeAspect="1" noChangeArrowheads="1"/>
            </p:cNvPicPr>
            <p:nvPr/>
          </p:nvPicPr>
          <p:blipFill>
            <a:blip r:embed="rId2">
              <a:lum bright="10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35" r="6767"/>
            <a:stretch>
              <a:fillRect/>
            </a:stretch>
          </p:blipFill>
          <p:spPr bwMode="auto">
            <a:xfrm>
              <a:off x="763" y="618"/>
              <a:ext cx="3290" cy="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98" name="Line 11"/>
            <p:cNvSpPr>
              <a:spLocks noChangeShapeType="1"/>
            </p:cNvSpPr>
            <p:nvPr/>
          </p:nvSpPr>
          <p:spPr bwMode="auto">
            <a:xfrm>
              <a:off x="2815" y="2216"/>
              <a:ext cx="7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Line 12"/>
            <p:cNvSpPr>
              <a:spLocks noChangeShapeType="1"/>
            </p:cNvSpPr>
            <p:nvPr/>
          </p:nvSpPr>
          <p:spPr bwMode="auto">
            <a:xfrm>
              <a:off x="2920" y="2213"/>
              <a:ext cx="86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Text Box 13"/>
            <p:cNvSpPr txBox="1">
              <a:spLocks noChangeArrowheads="1"/>
            </p:cNvSpPr>
            <p:nvPr/>
          </p:nvSpPr>
          <p:spPr bwMode="auto">
            <a:xfrm>
              <a:off x="3463" y="2297"/>
              <a:ext cx="65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CH" sz="1600">
                  <a:solidFill>
                    <a:schemeClr val="bg1"/>
                  </a:solidFill>
                  <a:latin typeface="Times New Roman" pitchFamily="18" charset="0"/>
                </a:rPr>
                <a:t>P-BEAM</a:t>
              </a:r>
              <a:endParaRPr lang="en-US" sz="16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8196" name="Text Box 14"/>
          <p:cNvSpPr txBox="1">
            <a:spLocks noChangeArrowheads="1"/>
          </p:cNvSpPr>
          <p:nvPr/>
        </p:nvSpPr>
        <p:spPr bwMode="auto">
          <a:xfrm>
            <a:off x="5791200" y="990600"/>
            <a:ext cx="3124200" cy="5091113"/>
          </a:xfrm>
          <a:prstGeom prst="rect">
            <a:avLst/>
          </a:prstGeom>
          <a:solidFill>
            <a:srgbClr val="DF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de-CH" sz="1400" b="1" u="sng"/>
          </a:p>
          <a:p>
            <a:pPr algn="l">
              <a:spcBef>
                <a:spcPct val="50000"/>
              </a:spcBef>
            </a:pPr>
            <a:r>
              <a:rPr lang="de-CH" sz="1400" b="1" u="sng"/>
              <a:t>Target M:</a:t>
            </a:r>
          </a:p>
          <a:p>
            <a:pPr algn="l">
              <a:spcBef>
                <a:spcPct val="50000"/>
              </a:spcBef>
            </a:pPr>
            <a:r>
              <a:rPr lang="de-CH" sz="1400"/>
              <a:t>Mean diameter:    	320 mm</a:t>
            </a:r>
          </a:p>
          <a:p>
            <a:pPr algn="l">
              <a:spcBef>
                <a:spcPct val="50000"/>
              </a:spcBef>
            </a:pPr>
            <a:r>
              <a:rPr lang="de-CH" sz="1400"/>
              <a:t>Target thickness:   	5.2 mm</a:t>
            </a:r>
          </a:p>
          <a:p>
            <a:pPr algn="l">
              <a:spcBef>
                <a:spcPct val="50000"/>
              </a:spcBef>
            </a:pPr>
            <a:r>
              <a:rPr lang="de-CH" sz="1400"/>
              <a:t>Target width:          	20 mm</a:t>
            </a:r>
          </a:p>
          <a:p>
            <a:pPr algn="l">
              <a:spcBef>
                <a:spcPct val="50000"/>
              </a:spcBef>
            </a:pPr>
            <a:r>
              <a:rPr lang="de-CH" sz="1400"/>
              <a:t>Graphite density:	1.8 g/cm</a:t>
            </a:r>
            <a:r>
              <a:rPr lang="de-CH" sz="1400" baseline="30000"/>
              <a:t>3</a:t>
            </a:r>
          </a:p>
          <a:p>
            <a:pPr algn="l">
              <a:spcBef>
                <a:spcPct val="50000"/>
              </a:spcBef>
            </a:pPr>
            <a:endParaRPr lang="de-CH" sz="1400"/>
          </a:p>
          <a:p>
            <a:pPr algn="l">
              <a:spcBef>
                <a:spcPct val="50000"/>
              </a:spcBef>
            </a:pPr>
            <a:r>
              <a:rPr lang="de-CH" sz="1400"/>
              <a:t>Beam loss:          	1.6 %</a:t>
            </a:r>
          </a:p>
          <a:p>
            <a:pPr algn="l">
              <a:spcBef>
                <a:spcPct val="50000"/>
              </a:spcBef>
            </a:pPr>
            <a:r>
              <a:rPr lang="de-CH" sz="1400"/>
              <a:t>Power deposition: 	2.4 kW/mA</a:t>
            </a:r>
          </a:p>
          <a:p>
            <a:pPr algn="l">
              <a:spcBef>
                <a:spcPct val="50000"/>
              </a:spcBef>
            </a:pPr>
            <a:r>
              <a:rPr lang="de-CH" sz="1400"/>
              <a:t>Operating Temperature: 1100 K</a:t>
            </a:r>
          </a:p>
          <a:p>
            <a:pPr algn="l">
              <a:spcBef>
                <a:spcPct val="50000"/>
              </a:spcBef>
            </a:pPr>
            <a:r>
              <a:rPr lang="de-CH" sz="1400"/>
              <a:t>Irradiation damage rate:0.12 dpa/Ah</a:t>
            </a:r>
          </a:p>
          <a:p>
            <a:pPr algn="l">
              <a:spcBef>
                <a:spcPct val="50000"/>
              </a:spcBef>
            </a:pPr>
            <a:r>
              <a:rPr lang="de-CH" sz="1400"/>
              <a:t>Rotational Speed: 	1 Turn/s</a:t>
            </a:r>
          </a:p>
          <a:p>
            <a:pPr algn="l">
              <a:spcBef>
                <a:spcPct val="50000"/>
              </a:spcBef>
            </a:pPr>
            <a:endParaRPr lang="de-CH" sz="1400"/>
          </a:p>
          <a:p>
            <a:pPr algn="l">
              <a:spcBef>
                <a:spcPct val="50000"/>
              </a:spcBef>
            </a:pPr>
            <a:endParaRPr lang="de-CH" sz="1400"/>
          </a:p>
          <a:p>
            <a:pPr algn="l">
              <a:spcBef>
                <a:spcPct val="50000"/>
              </a:spcBef>
            </a:pPr>
            <a:endParaRPr lang="de-CH" sz="1400"/>
          </a:p>
          <a:p>
            <a:pPr algn="l">
              <a:spcBef>
                <a:spcPct val="50000"/>
              </a:spcBef>
            </a:pPr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565945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260350"/>
            <a:ext cx="3816350" cy="433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CH" sz="2400" b="0" smtClean="0">
                <a:latin typeface="Arial" charset="0"/>
              </a:rPr>
              <a:t>Exchange of Target-M</a:t>
            </a:r>
          </a:p>
        </p:txBody>
      </p:sp>
      <p:pic>
        <p:nvPicPr>
          <p:cNvPr id="10243" name="Picture 4" descr="Einschublös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35718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Exchange_flask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44675"/>
            <a:ext cx="4897438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995738" y="1268413"/>
            <a:ext cx="4752975" cy="336550"/>
          </a:xfrm>
          <a:prstGeom prst="rect">
            <a:avLst/>
          </a:prstGeom>
          <a:solidFill>
            <a:srgbClr val="DF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CH" sz="1600"/>
              <a:t>Operation of the remotely controlled shielded flask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539750" y="5876925"/>
            <a:ext cx="2447925" cy="304800"/>
          </a:xfrm>
          <a:prstGeom prst="rect">
            <a:avLst/>
          </a:prstGeom>
          <a:solidFill>
            <a:srgbClr val="DF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400"/>
              <a:t>Dose rate    ~10 mSv/h</a:t>
            </a:r>
          </a:p>
        </p:txBody>
      </p:sp>
    </p:spTree>
    <p:extLst>
      <p:ext uri="{BB962C8B-B14F-4D97-AF65-F5344CB8AC3E}">
        <p14:creationId xmlns:p14="http://schemas.microsoft.com/office/powerpoint/2010/main" val="58513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287524" y="332656"/>
            <a:ext cx="8568951" cy="360363"/>
          </a:xfrm>
        </p:spPr>
        <p:txBody>
          <a:bodyPr>
            <a:noAutofit/>
          </a:bodyPr>
          <a:lstStyle/>
          <a:p>
            <a:pPr eaLnBrk="1" hangingPunct="1"/>
            <a:r>
              <a:rPr lang="de-CH" sz="2400" b="0" dirty="0" smtClean="0">
                <a:solidFill>
                  <a:schemeClr val="tx1"/>
                </a:solidFill>
              </a:rPr>
              <a:t>Design </a:t>
            </a:r>
            <a:r>
              <a:rPr lang="de-CH" sz="2400" b="0" dirty="0" err="1" smtClean="0">
                <a:solidFill>
                  <a:schemeClr val="tx1"/>
                </a:solidFill>
              </a:rPr>
              <a:t>of</a:t>
            </a:r>
            <a:r>
              <a:rPr lang="de-CH" sz="2400" b="0" dirty="0" smtClean="0">
                <a:solidFill>
                  <a:schemeClr val="tx1"/>
                </a:solidFill>
              </a:rPr>
              <a:t> </a:t>
            </a:r>
            <a:r>
              <a:rPr lang="de-CH" sz="2400" b="0" dirty="0" err="1" smtClean="0">
                <a:solidFill>
                  <a:schemeClr val="tx1"/>
                </a:solidFill>
              </a:rPr>
              <a:t>the</a:t>
            </a:r>
            <a:r>
              <a:rPr lang="de-CH" sz="2400" b="0" dirty="0" smtClean="0">
                <a:solidFill>
                  <a:schemeClr val="tx1"/>
                </a:solidFill>
              </a:rPr>
              <a:t> </a:t>
            </a:r>
            <a:r>
              <a:rPr lang="de-CH" sz="2400" b="0" dirty="0" err="1" smtClean="0">
                <a:solidFill>
                  <a:schemeClr val="tx1"/>
                </a:solidFill>
              </a:rPr>
              <a:t>proton</a:t>
            </a:r>
            <a:r>
              <a:rPr lang="de-CH" sz="2400" b="0" dirty="0" smtClean="0">
                <a:solidFill>
                  <a:schemeClr val="tx1"/>
                </a:solidFill>
              </a:rPr>
              <a:t> </a:t>
            </a:r>
            <a:r>
              <a:rPr lang="de-CH" sz="2400" b="0" dirty="0" err="1" smtClean="0">
                <a:solidFill>
                  <a:schemeClr val="tx1"/>
                </a:solidFill>
              </a:rPr>
              <a:t>channel</a:t>
            </a:r>
            <a:r>
              <a:rPr lang="de-CH" sz="2400" b="0" dirty="0" smtClean="0">
                <a:solidFill>
                  <a:schemeClr val="tx1"/>
                </a:solidFill>
              </a:rPr>
              <a:t> </a:t>
            </a:r>
            <a:r>
              <a:rPr lang="de-CH" sz="2400" b="0" dirty="0" err="1" smtClean="0">
                <a:solidFill>
                  <a:schemeClr val="tx1"/>
                </a:solidFill>
              </a:rPr>
              <a:t>between</a:t>
            </a:r>
            <a:r>
              <a:rPr lang="de-CH" sz="2400" b="0" dirty="0" smtClean="0">
                <a:solidFill>
                  <a:schemeClr val="tx1"/>
                </a:solidFill>
              </a:rPr>
              <a:t> </a:t>
            </a:r>
            <a:r>
              <a:rPr lang="de-CH" sz="2400" b="0" dirty="0" err="1" smtClean="0">
                <a:solidFill>
                  <a:schemeClr val="tx1"/>
                </a:solidFill>
              </a:rPr>
              <a:t>target</a:t>
            </a:r>
            <a:r>
              <a:rPr lang="de-CH" sz="2400" b="0" dirty="0" smtClean="0">
                <a:solidFill>
                  <a:schemeClr val="tx1"/>
                </a:solidFill>
              </a:rPr>
              <a:t>-E </a:t>
            </a:r>
            <a:r>
              <a:rPr lang="de-CH" sz="2400" b="0" dirty="0" err="1" smtClean="0">
                <a:solidFill>
                  <a:schemeClr val="tx1"/>
                </a:solidFill>
              </a:rPr>
              <a:t>and</a:t>
            </a:r>
            <a:r>
              <a:rPr lang="de-CH" sz="2400" b="0" dirty="0" smtClean="0">
                <a:solidFill>
                  <a:schemeClr val="tx1"/>
                </a:solidFill>
              </a:rPr>
              <a:t> </a:t>
            </a:r>
            <a:r>
              <a:rPr lang="de-CH" sz="2400" b="0" dirty="0" err="1" smtClean="0">
                <a:solidFill>
                  <a:schemeClr val="tx1"/>
                </a:solidFill>
              </a:rPr>
              <a:t>the</a:t>
            </a:r>
            <a:r>
              <a:rPr lang="de-CH" sz="2400" b="0" dirty="0" smtClean="0">
                <a:solidFill>
                  <a:schemeClr val="tx1"/>
                </a:solidFill>
              </a:rPr>
              <a:t> beam </a:t>
            </a:r>
            <a:r>
              <a:rPr lang="de-CH" sz="2400" b="0" dirty="0" err="1" smtClean="0">
                <a:solidFill>
                  <a:schemeClr val="tx1"/>
                </a:solidFill>
              </a:rPr>
              <a:t>dump</a:t>
            </a:r>
            <a:endParaRPr lang="de-CH" sz="2400" b="0" dirty="0" smtClean="0">
              <a:solidFill>
                <a:schemeClr val="tx1"/>
              </a:solidFill>
            </a:endParaRPr>
          </a:p>
        </p:txBody>
      </p:sp>
      <p:grpSp>
        <p:nvGrpSpPr>
          <p:cNvPr id="11267" name="Group 11"/>
          <p:cNvGrpSpPr>
            <a:grpSpLocks/>
          </p:cNvGrpSpPr>
          <p:nvPr/>
        </p:nvGrpSpPr>
        <p:grpSpPr bwMode="auto">
          <a:xfrm>
            <a:off x="323850" y="892175"/>
            <a:ext cx="8496300" cy="5273675"/>
            <a:chOff x="204" y="562"/>
            <a:chExt cx="5352" cy="3322"/>
          </a:xfrm>
        </p:grpSpPr>
        <p:pic>
          <p:nvPicPr>
            <p:cNvPr id="11268" name="Picture 8" descr="p-kanal-vertikal-colorie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562"/>
              <a:ext cx="5352" cy="3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69" name="Text Box 10"/>
            <p:cNvSpPr txBox="1">
              <a:spLocks noChangeArrowheads="1"/>
            </p:cNvSpPr>
            <p:nvPr/>
          </p:nvSpPr>
          <p:spPr bwMode="auto">
            <a:xfrm>
              <a:off x="4830" y="2115"/>
              <a:ext cx="63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CH" sz="900" b="1"/>
                <a:t>BEAM DUMP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897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260350"/>
            <a:ext cx="7056438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CH" sz="2200" b="0" smtClean="0"/>
              <a:t>Working platform / Operation of the remotely controlled shielded flask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836613"/>
            <a:ext cx="3963987" cy="5545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7" descr="DSCN16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836613"/>
            <a:ext cx="4162425" cy="5545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93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2339975" y="188913"/>
            <a:ext cx="4249738" cy="433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CH" sz="2400" b="0" smtClean="0">
                <a:latin typeface="Arial" charset="0"/>
              </a:rPr>
              <a:t>Design of Target station E</a:t>
            </a:r>
          </a:p>
        </p:txBody>
      </p:sp>
      <p:pic>
        <p:nvPicPr>
          <p:cNvPr id="13315" name="Picture 4" descr="p-kanal-horiz-col-ak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5" t="18817" r="2504" b="19444"/>
          <a:stretch>
            <a:fillRect/>
          </a:stretch>
        </p:blipFill>
        <p:spPr>
          <a:xfrm>
            <a:off x="2051050" y="2924175"/>
            <a:ext cx="6769100" cy="344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16" name="Group 17"/>
          <p:cNvGrpSpPr>
            <a:grpSpLocks/>
          </p:cNvGrpSpPr>
          <p:nvPr/>
        </p:nvGrpSpPr>
        <p:grpSpPr bwMode="auto">
          <a:xfrm>
            <a:off x="395288" y="3141663"/>
            <a:ext cx="1589087" cy="2232025"/>
            <a:chOff x="383" y="1888"/>
            <a:chExt cx="1001" cy="1406"/>
          </a:xfrm>
        </p:grpSpPr>
        <p:pic>
          <p:nvPicPr>
            <p:cNvPr id="13337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19"/>
            <a:stretch>
              <a:fillRect/>
            </a:stretch>
          </p:blipFill>
          <p:spPr bwMode="auto">
            <a:xfrm>
              <a:off x="383" y="1888"/>
              <a:ext cx="867" cy="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8" name="Line 9"/>
            <p:cNvSpPr>
              <a:spLocks noChangeShapeType="1"/>
            </p:cNvSpPr>
            <p:nvPr/>
          </p:nvSpPr>
          <p:spPr bwMode="auto">
            <a:xfrm>
              <a:off x="1088" y="2877"/>
              <a:ext cx="2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10"/>
            <p:cNvSpPr>
              <a:spLocks noChangeShapeType="1"/>
            </p:cNvSpPr>
            <p:nvPr/>
          </p:nvSpPr>
          <p:spPr bwMode="auto">
            <a:xfrm flipH="1">
              <a:off x="836" y="2877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Text Box 11"/>
            <p:cNvSpPr txBox="1">
              <a:spLocks noChangeArrowheads="1"/>
            </p:cNvSpPr>
            <p:nvPr/>
          </p:nvSpPr>
          <p:spPr bwMode="auto">
            <a:xfrm>
              <a:off x="1218" y="2924"/>
              <a:ext cx="1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CH" sz="1200">
                  <a:latin typeface="Times New Roman" pitchFamily="18" charset="0"/>
                </a:rPr>
                <a:t>p</a:t>
              </a:r>
              <a:endParaRPr lang="en-US" sz="1200">
                <a:latin typeface="Times New Roman" pitchFamily="18" charset="0"/>
              </a:endParaRPr>
            </a:p>
          </p:txBody>
        </p:sp>
      </p:grpSp>
      <p:pic>
        <p:nvPicPr>
          <p:cNvPr id="13317" name="Picture 13" descr="collimato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836613"/>
            <a:ext cx="11525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1109662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15" descr="TE-chamb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836613"/>
            <a:ext cx="121761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16"/>
          <p:cNvSpPr txBox="1">
            <a:spLocks noChangeArrowheads="1"/>
          </p:cNvSpPr>
          <p:nvPr/>
        </p:nvSpPr>
        <p:spPr bwMode="auto">
          <a:xfrm>
            <a:off x="395288" y="5445125"/>
            <a:ext cx="1484312" cy="396875"/>
          </a:xfrm>
          <a:prstGeom prst="rect">
            <a:avLst/>
          </a:prstGeom>
          <a:solidFill>
            <a:srgbClr val="DF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sz="1000">
                <a:latin typeface="Times New Roman" pitchFamily="18" charset="0"/>
              </a:rPr>
              <a:t>TARGET  E</a:t>
            </a:r>
            <a:r>
              <a:rPr lang="de-CH" sz="1000">
                <a:latin typeface="Times New Roman" pitchFamily="18" charset="0"/>
              </a:rPr>
              <a:t>:   6/4cm</a:t>
            </a:r>
          </a:p>
          <a:p>
            <a:pPr algn="l"/>
            <a:r>
              <a:rPr lang="de-CH" sz="1000">
                <a:latin typeface="Times New Roman" pitchFamily="18" charset="0"/>
              </a:rPr>
              <a:t>Beam</a:t>
            </a:r>
            <a:r>
              <a:rPr lang="en-GB" sz="1000">
                <a:latin typeface="Times New Roman" pitchFamily="18" charset="0"/>
              </a:rPr>
              <a:t> losses</a:t>
            </a:r>
            <a:r>
              <a:rPr lang="de-CH" sz="1000">
                <a:latin typeface="Times New Roman" pitchFamily="18" charset="0"/>
              </a:rPr>
              <a:t>: 18/12 % </a:t>
            </a:r>
            <a:endParaRPr lang="en-GB" sz="1000" u="sng">
              <a:latin typeface="Times New Roman" pitchFamily="18" charset="0"/>
            </a:endParaRPr>
          </a:p>
        </p:txBody>
      </p:sp>
      <p:sp>
        <p:nvSpPr>
          <p:cNvPr id="13321" name="Text Box 19"/>
          <p:cNvSpPr txBox="1">
            <a:spLocks noChangeArrowheads="1"/>
          </p:cNvSpPr>
          <p:nvPr/>
        </p:nvSpPr>
        <p:spPr bwMode="auto">
          <a:xfrm>
            <a:off x="7019925" y="2492375"/>
            <a:ext cx="1439863" cy="396875"/>
          </a:xfrm>
          <a:prstGeom prst="rect">
            <a:avLst/>
          </a:prstGeom>
          <a:solidFill>
            <a:srgbClr val="DF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CH" sz="1000">
                <a:latin typeface="Times New Roman" pitchFamily="18" charset="0"/>
              </a:rPr>
              <a:t>COLLIMATOR  2 &amp; 3</a:t>
            </a:r>
          </a:p>
          <a:p>
            <a:pPr algn="l"/>
            <a:r>
              <a:rPr lang="en-GB" sz="1000">
                <a:latin typeface="Times New Roman" pitchFamily="18" charset="0"/>
              </a:rPr>
              <a:t>Beam losses: 2</a:t>
            </a:r>
            <a:r>
              <a:rPr lang="de-CH" sz="1000">
                <a:latin typeface="Times New Roman" pitchFamily="18" charset="0"/>
              </a:rPr>
              <a:t>2/18</a:t>
            </a:r>
            <a:r>
              <a:rPr lang="en-GB" sz="1000">
                <a:latin typeface="Times New Roman" pitchFamily="18" charset="0"/>
              </a:rPr>
              <a:t> %</a:t>
            </a:r>
          </a:p>
        </p:txBody>
      </p:sp>
      <p:sp>
        <p:nvSpPr>
          <p:cNvPr id="13322" name="Text Box 20"/>
          <p:cNvSpPr txBox="1">
            <a:spLocks noChangeArrowheads="1"/>
          </p:cNvSpPr>
          <p:nvPr/>
        </p:nvSpPr>
        <p:spPr bwMode="auto">
          <a:xfrm>
            <a:off x="4356100" y="2565400"/>
            <a:ext cx="2160588" cy="244475"/>
          </a:xfrm>
          <a:prstGeom prst="rect">
            <a:avLst/>
          </a:prstGeom>
          <a:solidFill>
            <a:srgbClr val="DF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CH" sz="1000">
                <a:latin typeface="Times New Roman" pitchFamily="18" charset="0"/>
              </a:rPr>
              <a:t>INFLATABLE  ALL-METAL SEAL </a:t>
            </a:r>
            <a:endParaRPr lang="en-GB" sz="1000">
              <a:latin typeface="Times New Roman" pitchFamily="18" charset="0"/>
            </a:endParaRPr>
          </a:p>
        </p:txBody>
      </p:sp>
      <p:sp>
        <p:nvSpPr>
          <p:cNvPr id="13323" name="Text Box 21"/>
          <p:cNvSpPr txBox="1">
            <a:spLocks noChangeArrowheads="1"/>
          </p:cNvSpPr>
          <p:nvPr/>
        </p:nvSpPr>
        <p:spPr bwMode="auto">
          <a:xfrm>
            <a:off x="2843213" y="2565400"/>
            <a:ext cx="1368425" cy="244475"/>
          </a:xfrm>
          <a:prstGeom prst="rect">
            <a:avLst/>
          </a:prstGeom>
          <a:solidFill>
            <a:srgbClr val="DF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CH" sz="1000">
                <a:latin typeface="Times New Roman" pitchFamily="18" charset="0"/>
              </a:rPr>
              <a:t>TARGET CHAMBER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3324" name="Line 22"/>
          <p:cNvSpPr>
            <a:spLocks noChangeShapeType="1"/>
          </p:cNvSpPr>
          <p:nvPr/>
        </p:nvSpPr>
        <p:spPr bwMode="auto">
          <a:xfrm flipV="1">
            <a:off x="1763713" y="4652963"/>
            <a:ext cx="1079500" cy="79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24"/>
          <p:cNvSpPr>
            <a:spLocks noChangeShapeType="1"/>
          </p:cNvSpPr>
          <p:nvPr/>
        </p:nvSpPr>
        <p:spPr bwMode="auto">
          <a:xfrm flipH="1">
            <a:off x="3276600" y="2781300"/>
            <a:ext cx="142875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25"/>
          <p:cNvSpPr>
            <a:spLocks noChangeShapeType="1"/>
          </p:cNvSpPr>
          <p:nvPr/>
        </p:nvSpPr>
        <p:spPr bwMode="auto">
          <a:xfrm>
            <a:off x="5651500" y="2781300"/>
            <a:ext cx="576263" cy="1152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26"/>
          <p:cNvSpPr>
            <a:spLocks noChangeShapeType="1"/>
          </p:cNvSpPr>
          <p:nvPr/>
        </p:nvSpPr>
        <p:spPr bwMode="auto">
          <a:xfrm>
            <a:off x="7667625" y="2852738"/>
            <a:ext cx="504825" cy="165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27"/>
          <p:cNvSpPr>
            <a:spLocks noChangeShapeType="1"/>
          </p:cNvSpPr>
          <p:nvPr/>
        </p:nvSpPr>
        <p:spPr bwMode="auto">
          <a:xfrm>
            <a:off x="2051050" y="4724400"/>
            <a:ext cx="433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3505" name="Group 33"/>
          <p:cNvGrpSpPr>
            <a:grpSpLocks/>
          </p:cNvGrpSpPr>
          <p:nvPr/>
        </p:nvGrpSpPr>
        <p:grpSpPr bwMode="auto">
          <a:xfrm>
            <a:off x="827088" y="836613"/>
            <a:ext cx="6624637" cy="5357812"/>
            <a:chOff x="521" y="527"/>
            <a:chExt cx="4173" cy="3375"/>
          </a:xfrm>
        </p:grpSpPr>
        <p:pic>
          <p:nvPicPr>
            <p:cNvPr id="13330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527"/>
              <a:ext cx="787" cy="1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1" name="Text Box 18"/>
            <p:cNvSpPr txBox="1">
              <a:spLocks noChangeArrowheads="1"/>
            </p:cNvSpPr>
            <p:nvPr/>
          </p:nvSpPr>
          <p:spPr bwMode="auto">
            <a:xfrm>
              <a:off x="521" y="1616"/>
              <a:ext cx="1044" cy="154"/>
            </a:xfrm>
            <a:prstGeom prst="rect">
              <a:avLst/>
            </a:prstGeom>
            <a:solidFill>
              <a:srgbClr val="DFE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CH" sz="1000">
                  <a:latin typeface="Times New Roman" pitchFamily="18" charset="0"/>
                </a:rPr>
                <a:t>BACKWARD SHIELDING</a:t>
              </a:r>
              <a:endParaRPr lang="en-GB" sz="1000">
                <a:latin typeface="Times New Roman" pitchFamily="18" charset="0"/>
              </a:endParaRPr>
            </a:p>
          </p:txBody>
        </p:sp>
        <p:sp>
          <p:nvSpPr>
            <p:cNvPr id="13332" name="Line 23"/>
            <p:cNvSpPr>
              <a:spLocks noChangeShapeType="1"/>
            </p:cNvSpPr>
            <p:nvPr/>
          </p:nvSpPr>
          <p:spPr bwMode="auto">
            <a:xfrm>
              <a:off x="1292" y="1752"/>
              <a:ext cx="454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Text Box 28"/>
            <p:cNvSpPr txBox="1">
              <a:spLocks noChangeArrowheads="1"/>
            </p:cNvSpPr>
            <p:nvPr/>
          </p:nvSpPr>
          <p:spPr bwMode="auto">
            <a:xfrm>
              <a:off x="2291" y="3748"/>
              <a:ext cx="998" cy="154"/>
            </a:xfrm>
            <a:prstGeom prst="rect">
              <a:avLst/>
            </a:prstGeom>
            <a:solidFill>
              <a:srgbClr val="DFE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CH" sz="1000"/>
                <a:t>FORWARD SHIELDING</a:t>
              </a:r>
            </a:p>
          </p:txBody>
        </p:sp>
        <p:sp>
          <p:nvSpPr>
            <p:cNvPr id="13334" name="Line 29"/>
            <p:cNvSpPr>
              <a:spLocks noChangeShapeType="1"/>
            </p:cNvSpPr>
            <p:nvPr/>
          </p:nvSpPr>
          <p:spPr bwMode="auto">
            <a:xfrm>
              <a:off x="2109" y="3022"/>
              <a:ext cx="454" cy="6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31"/>
            <p:cNvSpPr>
              <a:spLocks noChangeShapeType="1"/>
            </p:cNvSpPr>
            <p:nvPr/>
          </p:nvSpPr>
          <p:spPr bwMode="auto">
            <a:xfrm>
              <a:off x="3379" y="3022"/>
              <a:ext cx="363" cy="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Text Box 32"/>
            <p:cNvSpPr txBox="1">
              <a:spLocks noChangeArrowheads="1"/>
            </p:cNvSpPr>
            <p:nvPr/>
          </p:nvSpPr>
          <p:spPr bwMode="auto">
            <a:xfrm>
              <a:off x="3470" y="3748"/>
              <a:ext cx="1224" cy="154"/>
            </a:xfrm>
            <a:prstGeom prst="rect">
              <a:avLst/>
            </a:prstGeom>
            <a:solidFill>
              <a:srgbClr val="DFE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CH" sz="1000"/>
                <a:t>SHIELDING COLLIMATOR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52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832</Words>
  <Application>Microsoft Office PowerPoint</Application>
  <PresentationFormat>On-screen Show (4:3)</PresentationFormat>
  <Paragraphs>215</Paragraphs>
  <Slides>22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Larissa</vt:lpstr>
      <vt:lpstr>Equation</vt:lpstr>
      <vt:lpstr>PSI experience with High Power Target Design and operational considerations for muon production  [with slides from Th.Prokscha, G.Heidenreich]</vt:lpstr>
      <vt:lpstr>Outline</vt:lpstr>
      <vt:lpstr>PowerPoint Presentation</vt:lpstr>
      <vt:lpstr>Meson production targets used at PSI</vt:lpstr>
      <vt:lpstr>Target-M design</vt:lpstr>
      <vt:lpstr>Exchange of Target-M</vt:lpstr>
      <vt:lpstr>Design of the proton channel between target-E and the beam dump</vt:lpstr>
      <vt:lpstr>Working platform / Operation of the remotely controlled shielded flask</vt:lpstr>
      <vt:lpstr>Design of Target station E</vt:lpstr>
      <vt:lpstr>Target-E design</vt:lpstr>
      <vt:lpstr>Drive motor &amp; permanent-magnet clutch</vt:lpstr>
      <vt:lpstr> design of graphite wheel</vt:lpstr>
      <vt:lpstr>Temperature &amp; stress distribution (2mA, 40 kW)</vt:lpstr>
      <vt:lpstr>Maintenance of the target-insert in the hot-cell</vt:lpstr>
      <vt:lpstr>Operational limits of the rotating graphite &amp; beryllium cones for target-E </vt:lpstr>
      <vt:lpstr>Lifetime of the pyrolitic graphite targets due to irradiation-induced dimensional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 experience with High power target design and operation considerations for muon production</dc:title>
  <dc:creator>Seidel Mike</dc:creator>
  <cp:lastModifiedBy>Kirk T McDonald</cp:lastModifiedBy>
  <cp:revision>17</cp:revision>
  <dcterms:created xsi:type="dcterms:W3CDTF">2013-03-22T15:13:04Z</dcterms:created>
  <dcterms:modified xsi:type="dcterms:W3CDTF">2013-04-19T15:14:54Z</dcterms:modified>
</cp:coreProperties>
</file>